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Lst>
  <p:notesMasterIdLst>
    <p:notesMasterId r:id="rId55"/>
  </p:notesMasterIdLst>
  <p:sldIdLst>
    <p:sldId id="372" r:id="rId3"/>
    <p:sldId id="374" r:id="rId4"/>
    <p:sldId id="375" r:id="rId5"/>
    <p:sldId id="378" r:id="rId6"/>
    <p:sldId id="379" r:id="rId7"/>
    <p:sldId id="381" r:id="rId8"/>
    <p:sldId id="382" r:id="rId9"/>
    <p:sldId id="383" r:id="rId10"/>
    <p:sldId id="384" r:id="rId11"/>
    <p:sldId id="387" r:id="rId12"/>
    <p:sldId id="388" r:id="rId13"/>
    <p:sldId id="389" r:id="rId14"/>
    <p:sldId id="390" r:id="rId15"/>
    <p:sldId id="391" r:id="rId16"/>
    <p:sldId id="392" r:id="rId17"/>
    <p:sldId id="393" r:id="rId18"/>
    <p:sldId id="394" r:id="rId19"/>
    <p:sldId id="396" r:id="rId20"/>
    <p:sldId id="397" r:id="rId21"/>
    <p:sldId id="398" r:id="rId22"/>
    <p:sldId id="399" r:id="rId23"/>
    <p:sldId id="400" r:id="rId24"/>
    <p:sldId id="401" r:id="rId25"/>
    <p:sldId id="402" r:id="rId26"/>
    <p:sldId id="403" r:id="rId27"/>
    <p:sldId id="404" r:id="rId28"/>
    <p:sldId id="406" r:id="rId29"/>
    <p:sldId id="409" r:id="rId30"/>
    <p:sldId id="410" r:id="rId31"/>
    <p:sldId id="412" r:id="rId32"/>
    <p:sldId id="411" r:id="rId33"/>
    <p:sldId id="413" r:id="rId34"/>
    <p:sldId id="414" r:id="rId35"/>
    <p:sldId id="415" r:id="rId36"/>
    <p:sldId id="416" r:id="rId37"/>
    <p:sldId id="417" r:id="rId38"/>
    <p:sldId id="418" r:id="rId39"/>
    <p:sldId id="405" r:id="rId40"/>
    <p:sldId id="419" r:id="rId41"/>
    <p:sldId id="420" r:id="rId42"/>
    <p:sldId id="421" r:id="rId43"/>
    <p:sldId id="422" r:id="rId44"/>
    <p:sldId id="423" r:id="rId45"/>
    <p:sldId id="424" r:id="rId46"/>
    <p:sldId id="425" r:id="rId47"/>
    <p:sldId id="428" r:id="rId48"/>
    <p:sldId id="429" r:id="rId49"/>
    <p:sldId id="430" r:id="rId50"/>
    <p:sldId id="431" r:id="rId51"/>
    <p:sldId id="432" r:id="rId52"/>
    <p:sldId id="358" r:id="rId53"/>
    <p:sldId id="433"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6204"/>
    <a:srgbClr val="FF9900"/>
    <a:srgbClr val="F7F7F7"/>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0" d="100"/>
          <a:sy n="70" d="100"/>
        </p:scale>
        <p:origin x="-108" y="-306"/>
      </p:cViewPr>
      <p:guideLst>
        <p:guide orient="horz" pos="2160"/>
        <p:guide pos="288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4F739D-4C17-44A3-9702-E2C62D263678}" type="doc">
      <dgm:prSet loTypeId="urn:microsoft.com/office/officeart/2005/8/layout/radial6" loCatId="relationship" qsTypeId="urn:microsoft.com/office/officeart/2005/8/quickstyle/simple4" qsCatId="simple" csTypeId="urn:microsoft.com/office/officeart/2005/8/colors/accent6_2" csCatId="accent6" phldr="1"/>
      <dgm:spPr/>
      <dgm:t>
        <a:bodyPr/>
        <a:lstStyle/>
        <a:p>
          <a:endParaRPr lang="zh-CN" altLang="en-US"/>
        </a:p>
      </dgm:t>
    </dgm:pt>
    <dgm:pt modelId="{248F7F0F-156D-404D-8676-9586B853AA29}">
      <dgm:prSet phldrT="[文本]" custT="1"/>
      <dgm:spPr/>
      <dgm:t>
        <a:bodyPr/>
        <a:lstStyle/>
        <a:p>
          <a:r>
            <a:rPr lang="zh-CN" altLang="en-US" sz="1800" dirty="0" smtClean="0">
              <a:latin typeface="微软雅黑" pitchFamily="34" charset="-122"/>
              <a:ea typeface="微软雅黑" pitchFamily="34" charset="-122"/>
            </a:rPr>
            <a:t>管理者的技能</a:t>
          </a:r>
          <a:endParaRPr lang="zh-CN" altLang="en-US" sz="1800" dirty="0">
            <a:latin typeface="微软雅黑" pitchFamily="34" charset="-122"/>
            <a:ea typeface="微软雅黑" pitchFamily="34" charset="-122"/>
          </a:endParaRPr>
        </a:p>
      </dgm:t>
    </dgm:pt>
    <dgm:pt modelId="{787A2DF8-6A49-490C-85C9-0518081D523A}" type="parTrans" cxnId="{7760ED86-7824-4326-941F-21DD26EACF8B}">
      <dgm:prSet/>
      <dgm:spPr/>
      <dgm:t>
        <a:bodyPr/>
        <a:lstStyle/>
        <a:p>
          <a:endParaRPr lang="zh-CN" altLang="en-US" sz="1600">
            <a:latin typeface="微软雅黑" pitchFamily="34" charset="-122"/>
            <a:ea typeface="微软雅黑" pitchFamily="34" charset="-122"/>
          </a:endParaRPr>
        </a:p>
      </dgm:t>
    </dgm:pt>
    <dgm:pt modelId="{9456C80D-8B3F-41EA-A511-DD438F79644E}" type="sibTrans" cxnId="{7760ED86-7824-4326-941F-21DD26EACF8B}">
      <dgm:prSet/>
      <dgm:spPr/>
      <dgm:t>
        <a:bodyPr/>
        <a:lstStyle/>
        <a:p>
          <a:endParaRPr lang="zh-CN" altLang="en-US" sz="1600">
            <a:latin typeface="微软雅黑" pitchFamily="34" charset="-122"/>
            <a:ea typeface="微软雅黑" pitchFamily="34" charset="-122"/>
          </a:endParaRPr>
        </a:p>
      </dgm:t>
    </dgm:pt>
    <dgm:pt modelId="{A683F16F-2E4A-4D69-A782-A42B018D6F79}">
      <dgm:prSet phldrT="[文本]" custT="1"/>
      <dgm:spPr/>
      <dgm:t>
        <a:bodyPr/>
        <a:lstStyle/>
        <a:p>
          <a:r>
            <a:rPr lang="zh-CN" altLang="en-US" sz="1400" dirty="0" smtClean="0">
              <a:latin typeface="微软雅黑" pitchFamily="34" charset="-122"/>
              <a:ea typeface="微软雅黑" pitchFamily="34" charset="-122"/>
            </a:rPr>
            <a:t>自我管理技能</a:t>
          </a:r>
          <a:endParaRPr lang="zh-CN" altLang="en-US" sz="1400" dirty="0">
            <a:latin typeface="微软雅黑" pitchFamily="34" charset="-122"/>
            <a:ea typeface="微软雅黑" pitchFamily="34" charset="-122"/>
          </a:endParaRPr>
        </a:p>
      </dgm:t>
    </dgm:pt>
    <dgm:pt modelId="{9F11770E-F92D-4BEF-94B5-03FFEE78E923}" type="parTrans" cxnId="{332A1DEC-A523-44F0-83A9-A849D06217FD}">
      <dgm:prSet/>
      <dgm:spPr/>
      <dgm:t>
        <a:bodyPr/>
        <a:lstStyle/>
        <a:p>
          <a:endParaRPr lang="zh-CN" altLang="en-US" sz="1600">
            <a:latin typeface="微软雅黑" pitchFamily="34" charset="-122"/>
            <a:ea typeface="微软雅黑" pitchFamily="34" charset="-122"/>
          </a:endParaRPr>
        </a:p>
      </dgm:t>
    </dgm:pt>
    <dgm:pt modelId="{65AD1578-BE51-478E-83CC-9F50256424F8}" type="sibTrans" cxnId="{332A1DEC-A523-44F0-83A9-A849D06217FD}">
      <dgm:prSet/>
      <dgm:spPr/>
      <dgm:t>
        <a:bodyPr/>
        <a:lstStyle/>
        <a:p>
          <a:endParaRPr lang="zh-CN" altLang="en-US" sz="1600">
            <a:latin typeface="微软雅黑" pitchFamily="34" charset="-122"/>
            <a:ea typeface="微软雅黑" pitchFamily="34" charset="-122"/>
          </a:endParaRPr>
        </a:p>
      </dgm:t>
    </dgm:pt>
    <dgm:pt modelId="{4EED4D61-6F9B-4F2B-8B62-2E8F0581ECF3}">
      <dgm:prSet phldrT="[文本]" custT="1"/>
      <dgm:spPr/>
      <dgm:t>
        <a:bodyPr/>
        <a:lstStyle/>
        <a:p>
          <a:r>
            <a:rPr lang="zh-CN" altLang="en-US" sz="1400" dirty="0" smtClean="0">
              <a:latin typeface="微软雅黑" pitchFamily="34" charset="-122"/>
              <a:ea typeface="微软雅黑" pitchFamily="34" charset="-122"/>
            </a:rPr>
            <a:t>业务管理技能</a:t>
          </a:r>
          <a:endParaRPr lang="zh-CN" altLang="en-US" sz="1400" dirty="0">
            <a:latin typeface="微软雅黑" pitchFamily="34" charset="-122"/>
            <a:ea typeface="微软雅黑" pitchFamily="34" charset="-122"/>
          </a:endParaRPr>
        </a:p>
      </dgm:t>
    </dgm:pt>
    <dgm:pt modelId="{AC17A476-62F8-4014-B1BD-CF23944848B9}" type="parTrans" cxnId="{F7C2E6E5-5BAB-41A4-9014-CCB1D0BFD61F}">
      <dgm:prSet/>
      <dgm:spPr/>
      <dgm:t>
        <a:bodyPr/>
        <a:lstStyle/>
        <a:p>
          <a:endParaRPr lang="zh-CN" altLang="en-US" sz="1600">
            <a:latin typeface="微软雅黑" pitchFamily="34" charset="-122"/>
            <a:ea typeface="微软雅黑" pitchFamily="34" charset="-122"/>
          </a:endParaRPr>
        </a:p>
      </dgm:t>
    </dgm:pt>
    <dgm:pt modelId="{F63018DB-838D-4EF2-A9F3-07D471DF1666}" type="sibTrans" cxnId="{F7C2E6E5-5BAB-41A4-9014-CCB1D0BFD61F}">
      <dgm:prSet/>
      <dgm:spPr/>
      <dgm:t>
        <a:bodyPr/>
        <a:lstStyle/>
        <a:p>
          <a:endParaRPr lang="zh-CN" altLang="en-US" sz="1600">
            <a:latin typeface="微软雅黑" pitchFamily="34" charset="-122"/>
            <a:ea typeface="微软雅黑" pitchFamily="34" charset="-122"/>
          </a:endParaRPr>
        </a:p>
      </dgm:t>
    </dgm:pt>
    <dgm:pt modelId="{4C928756-997F-4C8F-A45F-C461F9BCA09E}">
      <dgm:prSet phldrT="[文本]" custT="1"/>
      <dgm:spPr/>
      <dgm:t>
        <a:bodyPr/>
        <a:lstStyle/>
        <a:p>
          <a:r>
            <a:rPr lang="zh-CN" altLang="en-US" sz="1400" dirty="0" smtClean="0">
              <a:latin typeface="微软雅黑" pitchFamily="34" charset="-122"/>
              <a:ea typeface="微软雅黑" pitchFamily="34" charset="-122"/>
            </a:rPr>
            <a:t>通用管理技能</a:t>
          </a:r>
          <a:endParaRPr lang="zh-CN" altLang="en-US" sz="1400" dirty="0">
            <a:latin typeface="微软雅黑" pitchFamily="34" charset="-122"/>
            <a:ea typeface="微软雅黑" pitchFamily="34" charset="-122"/>
          </a:endParaRPr>
        </a:p>
      </dgm:t>
    </dgm:pt>
    <dgm:pt modelId="{A98165CC-582C-4D2B-A166-264966C32EAB}" type="parTrans" cxnId="{35D64402-8EF3-4F92-873D-16F04C68AB86}">
      <dgm:prSet/>
      <dgm:spPr/>
      <dgm:t>
        <a:bodyPr/>
        <a:lstStyle/>
        <a:p>
          <a:endParaRPr lang="zh-CN" altLang="en-US" sz="1600">
            <a:latin typeface="微软雅黑" pitchFamily="34" charset="-122"/>
            <a:ea typeface="微软雅黑" pitchFamily="34" charset="-122"/>
          </a:endParaRPr>
        </a:p>
      </dgm:t>
    </dgm:pt>
    <dgm:pt modelId="{42595D52-200B-4C31-8F50-93EFBCD0D2DF}" type="sibTrans" cxnId="{35D64402-8EF3-4F92-873D-16F04C68AB86}">
      <dgm:prSet/>
      <dgm:spPr/>
      <dgm:t>
        <a:bodyPr/>
        <a:lstStyle/>
        <a:p>
          <a:endParaRPr lang="zh-CN" altLang="en-US" sz="1600">
            <a:latin typeface="微软雅黑" pitchFamily="34" charset="-122"/>
            <a:ea typeface="微软雅黑" pitchFamily="34" charset="-122"/>
          </a:endParaRPr>
        </a:p>
      </dgm:t>
    </dgm:pt>
    <dgm:pt modelId="{8416585F-FB05-47B5-9877-6F4D41123F41}">
      <dgm:prSet phldrT="[文本]"/>
      <dgm:spPr/>
      <dgm:t>
        <a:bodyPr/>
        <a:lstStyle/>
        <a:p>
          <a:endParaRPr lang="zh-CN" altLang="en-US" sz="1600" dirty="0">
            <a:latin typeface="微软雅黑" pitchFamily="34" charset="-122"/>
            <a:ea typeface="微软雅黑" pitchFamily="34" charset="-122"/>
          </a:endParaRPr>
        </a:p>
      </dgm:t>
    </dgm:pt>
    <dgm:pt modelId="{FF7250F2-02BF-4A63-8FFC-C97811622F30}" type="parTrans" cxnId="{30373D50-00FD-4743-A379-E06C0D134F15}">
      <dgm:prSet/>
      <dgm:spPr/>
      <dgm:t>
        <a:bodyPr/>
        <a:lstStyle/>
        <a:p>
          <a:endParaRPr lang="zh-CN" altLang="en-US" sz="1600">
            <a:latin typeface="微软雅黑" pitchFamily="34" charset="-122"/>
            <a:ea typeface="微软雅黑" pitchFamily="34" charset="-122"/>
          </a:endParaRPr>
        </a:p>
      </dgm:t>
    </dgm:pt>
    <dgm:pt modelId="{D4CC9372-B674-4E4B-9500-FCA131A7592C}" type="sibTrans" cxnId="{30373D50-00FD-4743-A379-E06C0D134F15}">
      <dgm:prSet/>
      <dgm:spPr/>
      <dgm:t>
        <a:bodyPr/>
        <a:lstStyle/>
        <a:p>
          <a:endParaRPr lang="zh-CN" altLang="en-US" sz="1600">
            <a:latin typeface="微软雅黑" pitchFamily="34" charset="-122"/>
            <a:ea typeface="微软雅黑" pitchFamily="34" charset="-122"/>
          </a:endParaRPr>
        </a:p>
      </dgm:t>
    </dgm:pt>
    <dgm:pt modelId="{76496D41-1582-4ECE-83A3-F102A9BA9433}" type="pres">
      <dgm:prSet presAssocID="{C94F739D-4C17-44A3-9702-E2C62D263678}" presName="Name0" presStyleCnt="0">
        <dgm:presLayoutVars>
          <dgm:chMax val="1"/>
          <dgm:dir/>
          <dgm:animLvl val="ctr"/>
          <dgm:resizeHandles val="exact"/>
        </dgm:presLayoutVars>
      </dgm:prSet>
      <dgm:spPr/>
      <dgm:t>
        <a:bodyPr/>
        <a:lstStyle/>
        <a:p>
          <a:endParaRPr lang="zh-CN" altLang="en-US"/>
        </a:p>
      </dgm:t>
    </dgm:pt>
    <dgm:pt modelId="{C5952035-C34B-487D-94B1-BD0AA3508552}" type="pres">
      <dgm:prSet presAssocID="{248F7F0F-156D-404D-8676-9586B853AA29}" presName="centerShape" presStyleLbl="node0" presStyleIdx="0" presStyleCnt="1"/>
      <dgm:spPr/>
      <dgm:t>
        <a:bodyPr/>
        <a:lstStyle/>
        <a:p>
          <a:endParaRPr lang="zh-CN" altLang="en-US"/>
        </a:p>
      </dgm:t>
    </dgm:pt>
    <dgm:pt modelId="{C095F6F4-F850-49B8-AF78-8208E37F416D}" type="pres">
      <dgm:prSet presAssocID="{A683F16F-2E4A-4D69-A782-A42B018D6F79}" presName="node" presStyleLbl="node1" presStyleIdx="0" presStyleCnt="3">
        <dgm:presLayoutVars>
          <dgm:bulletEnabled val="1"/>
        </dgm:presLayoutVars>
      </dgm:prSet>
      <dgm:spPr/>
      <dgm:t>
        <a:bodyPr/>
        <a:lstStyle/>
        <a:p>
          <a:endParaRPr lang="zh-CN" altLang="en-US"/>
        </a:p>
      </dgm:t>
    </dgm:pt>
    <dgm:pt modelId="{74A277E5-E818-4DF5-97EF-CE36CF31767D}" type="pres">
      <dgm:prSet presAssocID="{A683F16F-2E4A-4D69-A782-A42B018D6F79}" presName="dummy" presStyleCnt="0"/>
      <dgm:spPr/>
      <dgm:t>
        <a:bodyPr/>
        <a:lstStyle/>
        <a:p>
          <a:endParaRPr lang="en-US"/>
        </a:p>
      </dgm:t>
    </dgm:pt>
    <dgm:pt modelId="{1B35B9BE-A7E4-43E5-930E-5C292A3A14AC}" type="pres">
      <dgm:prSet presAssocID="{65AD1578-BE51-478E-83CC-9F50256424F8}" presName="sibTrans" presStyleLbl="sibTrans2D1" presStyleIdx="0" presStyleCnt="3"/>
      <dgm:spPr/>
      <dgm:t>
        <a:bodyPr/>
        <a:lstStyle/>
        <a:p>
          <a:endParaRPr lang="zh-CN" altLang="en-US"/>
        </a:p>
      </dgm:t>
    </dgm:pt>
    <dgm:pt modelId="{07F8D06B-6BDF-4A43-ADCE-AD0B753A9564}" type="pres">
      <dgm:prSet presAssocID="{4EED4D61-6F9B-4F2B-8B62-2E8F0581ECF3}" presName="node" presStyleLbl="node1" presStyleIdx="1" presStyleCnt="3">
        <dgm:presLayoutVars>
          <dgm:bulletEnabled val="1"/>
        </dgm:presLayoutVars>
      </dgm:prSet>
      <dgm:spPr/>
      <dgm:t>
        <a:bodyPr/>
        <a:lstStyle/>
        <a:p>
          <a:endParaRPr lang="zh-CN" altLang="en-US"/>
        </a:p>
      </dgm:t>
    </dgm:pt>
    <dgm:pt modelId="{992E4C73-C331-4844-B7AD-29E6836A4798}" type="pres">
      <dgm:prSet presAssocID="{4EED4D61-6F9B-4F2B-8B62-2E8F0581ECF3}" presName="dummy" presStyleCnt="0"/>
      <dgm:spPr/>
      <dgm:t>
        <a:bodyPr/>
        <a:lstStyle/>
        <a:p>
          <a:endParaRPr lang="en-US"/>
        </a:p>
      </dgm:t>
    </dgm:pt>
    <dgm:pt modelId="{F15BDF0B-345D-40A9-BAD3-E43E58B47B10}" type="pres">
      <dgm:prSet presAssocID="{F63018DB-838D-4EF2-A9F3-07D471DF1666}" presName="sibTrans" presStyleLbl="sibTrans2D1" presStyleIdx="1" presStyleCnt="3"/>
      <dgm:spPr/>
      <dgm:t>
        <a:bodyPr/>
        <a:lstStyle/>
        <a:p>
          <a:endParaRPr lang="zh-CN" altLang="en-US"/>
        </a:p>
      </dgm:t>
    </dgm:pt>
    <dgm:pt modelId="{E71BF8E9-3D3C-4A54-836D-B63AE41C5935}" type="pres">
      <dgm:prSet presAssocID="{4C928756-997F-4C8F-A45F-C461F9BCA09E}" presName="node" presStyleLbl="node1" presStyleIdx="2" presStyleCnt="3">
        <dgm:presLayoutVars>
          <dgm:bulletEnabled val="1"/>
        </dgm:presLayoutVars>
      </dgm:prSet>
      <dgm:spPr/>
      <dgm:t>
        <a:bodyPr/>
        <a:lstStyle/>
        <a:p>
          <a:endParaRPr lang="zh-CN" altLang="en-US"/>
        </a:p>
      </dgm:t>
    </dgm:pt>
    <dgm:pt modelId="{A93ACDB8-5293-4D90-A3D6-FF6E1AA19ED4}" type="pres">
      <dgm:prSet presAssocID="{4C928756-997F-4C8F-A45F-C461F9BCA09E}" presName="dummy" presStyleCnt="0"/>
      <dgm:spPr/>
      <dgm:t>
        <a:bodyPr/>
        <a:lstStyle/>
        <a:p>
          <a:endParaRPr lang="en-US"/>
        </a:p>
      </dgm:t>
    </dgm:pt>
    <dgm:pt modelId="{4D1278F0-F1CA-4868-885D-9FBCE8B1EF6D}" type="pres">
      <dgm:prSet presAssocID="{42595D52-200B-4C31-8F50-93EFBCD0D2DF}" presName="sibTrans" presStyleLbl="sibTrans2D1" presStyleIdx="2" presStyleCnt="3"/>
      <dgm:spPr/>
      <dgm:t>
        <a:bodyPr/>
        <a:lstStyle/>
        <a:p>
          <a:endParaRPr lang="zh-CN" altLang="en-US"/>
        </a:p>
      </dgm:t>
    </dgm:pt>
  </dgm:ptLst>
  <dgm:cxnLst>
    <dgm:cxn modelId="{67D382CA-4FDE-4885-9455-434BC687B32B}" type="presOf" srcId="{C94F739D-4C17-44A3-9702-E2C62D263678}" destId="{76496D41-1582-4ECE-83A3-F102A9BA9433}" srcOrd="0" destOrd="0" presId="urn:microsoft.com/office/officeart/2005/8/layout/radial6"/>
    <dgm:cxn modelId="{30373D50-00FD-4743-A379-E06C0D134F15}" srcId="{C94F739D-4C17-44A3-9702-E2C62D263678}" destId="{8416585F-FB05-47B5-9877-6F4D41123F41}" srcOrd="1" destOrd="0" parTransId="{FF7250F2-02BF-4A63-8FFC-C97811622F30}" sibTransId="{D4CC9372-B674-4E4B-9500-FCA131A7592C}"/>
    <dgm:cxn modelId="{1227F613-1FD0-45A2-BD24-253458D8035B}" type="presOf" srcId="{42595D52-200B-4C31-8F50-93EFBCD0D2DF}" destId="{4D1278F0-F1CA-4868-885D-9FBCE8B1EF6D}" srcOrd="0" destOrd="0" presId="urn:microsoft.com/office/officeart/2005/8/layout/radial6"/>
    <dgm:cxn modelId="{D81BEFE3-90DF-420E-B90E-9F15C975E83D}" type="presOf" srcId="{248F7F0F-156D-404D-8676-9586B853AA29}" destId="{C5952035-C34B-487D-94B1-BD0AA3508552}" srcOrd="0" destOrd="0" presId="urn:microsoft.com/office/officeart/2005/8/layout/radial6"/>
    <dgm:cxn modelId="{2B6BE737-728B-4DC4-B013-D25A0C45D437}" type="presOf" srcId="{65AD1578-BE51-478E-83CC-9F50256424F8}" destId="{1B35B9BE-A7E4-43E5-930E-5C292A3A14AC}" srcOrd="0" destOrd="0" presId="urn:microsoft.com/office/officeart/2005/8/layout/radial6"/>
    <dgm:cxn modelId="{19D0A66E-7DC2-4553-A805-565D1445A0D7}" type="presOf" srcId="{A683F16F-2E4A-4D69-A782-A42B018D6F79}" destId="{C095F6F4-F850-49B8-AF78-8208E37F416D}" srcOrd="0" destOrd="0" presId="urn:microsoft.com/office/officeart/2005/8/layout/radial6"/>
    <dgm:cxn modelId="{332A1DEC-A523-44F0-83A9-A849D06217FD}" srcId="{248F7F0F-156D-404D-8676-9586B853AA29}" destId="{A683F16F-2E4A-4D69-A782-A42B018D6F79}" srcOrd="0" destOrd="0" parTransId="{9F11770E-F92D-4BEF-94B5-03FFEE78E923}" sibTransId="{65AD1578-BE51-478E-83CC-9F50256424F8}"/>
    <dgm:cxn modelId="{F7C2E6E5-5BAB-41A4-9014-CCB1D0BFD61F}" srcId="{248F7F0F-156D-404D-8676-9586B853AA29}" destId="{4EED4D61-6F9B-4F2B-8B62-2E8F0581ECF3}" srcOrd="1" destOrd="0" parTransId="{AC17A476-62F8-4014-B1BD-CF23944848B9}" sibTransId="{F63018DB-838D-4EF2-A9F3-07D471DF1666}"/>
    <dgm:cxn modelId="{FD3C2C39-BB45-4171-A5F8-06AFF737DFC0}" type="presOf" srcId="{4EED4D61-6F9B-4F2B-8B62-2E8F0581ECF3}" destId="{07F8D06B-6BDF-4A43-ADCE-AD0B753A9564}" srcOrd="0" destOrd="0" presId="urn:microsoft.com/office/officeart/2005/8/layout/radial6"/>
    <dgm:cxn modelId="{CF79F20E-DB4F-439F-A9FE-6823719571C6}" type="presOf" srcId="{4C928756-997F-4C8F-A45F-C461F9BCA09E}" destId="{E71BF8E9-3D3C-4A54-836D-B63AE41C5935}" srcOrd="0" destOrd="0" presId="urn:microsoft.com/office/officeart/2005/8/layout/radial6"/>
    <dgm:cxn modelId="{7760ED86-7824-4326-941F-21DD26EACF8B}" srcId="{C94F739D-4C17-44A3-9702-E2C62D263678}" destId="{248F7F0F-156D-404D-8676-9586B853AA29}" srcOrd="0" destOrd="0" parTransId="{787A2DF8-6A49-490C-85C9-0518081D523A}" sibTransId="{9456C80D-8B3F-41EA-A511-DD438F79644E}"/>
    <dgm:cxn modelId="{35D64402-8EF3-4F92-873D-16F04C68AB86}" srcId="{248F7F0F-156D-404D-8676-9586B853AA29}" destId="{4C928756-997F-4C8F-A45F-C461F9BCA09E}" srcOrd="2" destOrd="0" parTransId="{A98165CC-582C-4D2B-A166-264966C32EAB}" sibTransId="{42595D52-200B-4C31-8F50-93EFBCD0D2DF}"/>
    <dgm:cxn modelId="{D33BCFBB-52DE-4967-B456-903E0D261CC9}" type="presOf" srcId="{F63018DB-838D-4EF2-A9F3-07D471DF1666}" destId="{F15BDF0B-345D-40A9-BAD3-E43E58B47B10}" srcOrd="0" destOrd="0" presId="urn:microsoft.com/office/officeart/2005/8/layout/radial6"/>
    <dgm:cxn modelId="{4CBC1EF6-365A-4AB2-BFF2-ECAEF70E91E4}" type="presParOf" srcId="{76496D41-1582-4ECE-83A3-F102A9BA9433}" destId="{C5952035-C34B-487D-94B1-BD0AA3508552}" srcOrd="0" destOrd="0" presId="urn:microsoft.com/office/officeart/2005/8/layout/radial6"/>
    <dgm:cxn modelId="{6C787DCE-58DC-444E-8F7A-AD67E493F0EC}" type="presParOf" srcId="{76496D41-1582-4ECE-83A3-F102A9BA9433}" destId="{C095F6F4-F850-49B8-AF78-8208E37F416D}" srcOrd="1" destOrd="0" presId="urn:microsoft.com/office/officeart/2005/8/layout/radial6"/>
    <dgm:cxn modelId="{52927881-8308-47B0-A244-5A4F88147E1B}" type="presParOf" srcId="{76496D41-1582-4ECE-83A3-F102A9BA9433}" destId="{74A277E5-E818-4DF5-97EF-CE36CF31767D}" srcOrd="2" destOrd="0" presId="urn:microsoft.com/office/officeart/2005/8/layout/radial6"/>
    <dgm:cxn modelId="{F0333AC0-2058-40AA-AFF3-970DEED6014B}" type="presParOf" srcId="{76496D41-1582-4ECE-83A3-F102A9BA9433}" destId="{1B35B9BE-A7E4-43E5-930E-5C292A3A14AC}" srcOrd="3" destOrd="0" presId="urn:microsoft.com/office/officeart/2005/8/layout/radial6"/>
    <dgm:cxn modelId="{D6881C8E-0248-4ED2-A74E-59882A15E4BA}" type="presParOf" srcId="{76496D41-1582-4ECE-83A3-F102A9BA9433}" destId="{07F8D06B-6BDF-4A43-ADCE-AD0B753A9564}" srcOrd="4" destOrd="0" presId="urn:microsoft.com/office/officeart/2005/8/layout/radial6"/>
    <dgm:cxn modelId="{85508AA2-39DC-49C6-886A-96B1E56A8C4F}" type="presParOf" srcId="{76496D41-1582-4ECE-83A3-F102A9BA9433}" destId="{992E4C73-C331-4844-B7AD-29E6836A4798}" srcOrd="5" destOrd="0" presId="urn:microsoft.com/office/officeart/2005/8/layout/radial6"/>
    <dgm:cxn modelId="{65841039-2199-40C2-AD26-40708349CAF5}" type="presParOf" srcId="{76496D41-1582-4ECE-83A3-F102A9BA9433}" destId="{F15BDF0B-345D-40A9-BAD3-E43E58B47B10}" srcOrd="6" destOrd="0" presId="urn:microsoft.com/office/officeart/2005/8/layout/radial6"/>
    <dgm:cxn modelId="{916CF2BC-D0A3-4EA0-B275-35E9BAE1E805}" type="presParOf" srcId="{76496D41-1582-4ECE-83A3-F102A9BA9433}" destId="{E71BF8E9-3D3C-4A54-836D-B63AE41C5935}" srcOrd="7" destOrd="0" presId="urn:microsoft.com/office/officeart/2005/8/layout/radial6"/>
    <dgm:cxn modelId="{206BBB07-DEC9-4EC1-B228-94CDAE0BF67F}" type="presParOf" srcId="{76496D41-1582-4ECE-83A3-F102A9BA9433}" destId="{A93ACDB8-5293-4D90-A3D6-FF6E1AA19ED4}" srcOrd="8" destOrd="0" presId="urn:microsoft.com/office/officeart/2005/8/layout/radial6"/>
    <dgm:cxn modelId="{C5805389-DA69-4003-BFB6-84E3466C77EA}" type="presParOf" srcId="{76496D41-1582-4ECE-83A3-F102A9BA9433}" destId="{4D1278F0-F1CA-4868-885D-9FBCE8B1EF6D}"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C4BEC7-FC76-4F2F-9FEA-00C920E52EEC}" type="datetimeFigureOut">
              <a:rPr lang="en-US" smtClean="0"/>
              <a:t>8/23/2018</a:t>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C795B5-CF55-4C73-B00C-FE3F163FAE11}" type="slidenum">
              <a:rPr lang="en-US" smtClean="0"/>
              <a:t>‹#›</a:t>
            </a:fld>
            <a:endParaRPr lang="en-US"/>
          </a:p>
        </p:txBody>
      </p:sp>
    </p:spTree>
    <p:extLst>
      <p:ext uri="{BB962C8B-B14F-4D97-AF65-F5344CB8AC3E}">
        <p14:creationId xmlns:p14="http://schemas.microsoft.com/office/powerpoint/2010/main" val="2802998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23C795B5-CF55-4C73-B00C-FE3F163FAE11}" type="slidenum">
              <a:rPr lang="en-US" smtClean="0"/>
              <a:t>1</a:t>
            </a:fld>
            <a:endParaRPr lang="en-US"/>
          </a:p>
        </p:txBody>
      </p:sp>
    </p:spTree>
    <p:extLst>
      <p:ext uri="{BB962C8B-B14F-4D97-AF65-F5344CB8AC3E}">
        <p14:creationId xmlns:p14="http://schemas.microsoft.com/office/powerpoint/2010/main" val="1614228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EEC1AC4F-C7FD-4941-8942-293A2B41889C}" type="datetimeFigureOut">
              <a:rPr lang="en-US" smtClean="0"/>
              <a:t>8/23/2018</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793471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EEC1AC4F-C7FD-4941-8942-293A2B41889C}" type="datetimeFigureOut">
              <a:rPr lang="en-US" smtClean="0"/>
              <a:t>8/23/2018</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153932075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EEC1AC4F-C7FD-4941-8942-293A2B41889C}" type="datetimeFigureOut">
              <a:rPr lang="en-US" smtClean="0"/>
              <a:t>8/23/2018</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133230967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9857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04171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0324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76722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59660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1790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2499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4378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TextBox 9"/>
          <p:cNvSpPr txBox="1"/>
          <p:nvPr userDrawn="1"/>
        </p:nvSpPr>
        <p:spPr>
          <a:xfrm>
            <a:off x="219175"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7" name="灯片编号占位符 5"/>
          <p:cNvSpPr txBox="1">
            <a:spLocks/>
          </p:cNvSpPr>
          <p:nvPr userDrawn="1"/>
        </p:nvSpPr>
        <p:spPr>
          <a:xfrm>
            <a:off x="8148036" y="436930"/>
            <a:ext cx="88846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ctr">
              <a:defRPr/>
            </a:pPr>
            <a:r>
              <a:rPr lang="zh-CN" altLang="en-US" sz="1100" dirty="0" smtClean="0">
                <a:solidFill>
                  <a:srgbClr val="00B0F0"/>
                </a:solidFill>
                <a:effectLst/>
                <a:latin typeface="微软雅黑" pitchFamily="34" charset="-122"/>
                <a:ea typeface="微软雅黑" pitchFamily="34" charset="-122"/>
              </a:rPr>
              <a:t> </a:t>
            </a:r>
            <a:r>
              <a:rPr lang="zh-CN" altLang="en-US" sz="1200" dirty="0" smtClean="0">
                <a:solidFill>
                  <a:srgbClr val="00B0F0"/>
                </a:solidFill>
                <a:effectLst/>
                <a:latin typeface="微软雅黑" pitchFamily="34" charset="-122"/>
                <a:ea typeface="微软雅黑" pitchFamily="34" charset="-122"/>
              </a:rPr>
              <a:t>第</a:t>
            </a:r>
            <a:r>
              <a:rPr lang="en-US" altLang="zh-CN" sz="1200" dirty="0" smtClean="0">
                <a:solidFill>
                  <a:srgbClr val="00B0F0"/>
                </a:solidFill>
                <a:effectLst/>
                <a:latin typeface="微软雅黑" pitchFamily="34" charset="-122"/>
                <a:ea typeface="微软雅黑" pitchFamily="34" charset="-122"/>
              </a:rPr>
              <a:t> </a:t>
            </a:r>
            <a:fld id="{2EEF1883-7A0E-4F66-9932-E581691AD397}" type="slidenum">
              <a:rPr lang="zh-CN" altLang="en-US" sz="1200" smtClean="0">
                <a:solidFill>
                  <a:srgbClr val="00B0F0"/>
                </a:solidFill>
                <a:effectLst/>
              </a:rPr>
              <a:pPr algn="ctr">
                <a:defRPr/>
              </a:pPr>
              <a:t>‹#›</a:t>
            </a:fld>
            <a:r>
              <a:rPr lang="zh-CN" altLang="en-US" sz="1200" dirty="0" smtClean="0">
                <a:solidFill>
                  <a:srgbClr val="00B0F0"/>
                </a:solidFill>
                <a:effectLst/>
              </a:rPr>
              <a:t>  </a:t>
            </a:r>
            <a:r>
              <a:rPr lang="zh-CN" altLang="en-US" sz="1200" dirty="0" smtClean="0">
                <a:solidFill>
                  <a:srgbClr val="00B0F0"/>
                </a:solidFill>
                <a:effectLst/>
                <a:latin typeface="微软雅黑" pitchFamily="34" charset="-122"/>
                <a:ea typeface="微软雅黑" pitchFamily="34" charset="-122"/>
              </a:rPr>
              <a:t>页</a:t>
            </a:r>
            <a:endParaRPr lang="zh-CN" altLang="en-US" sz="1200" dirty="0">
              <a:solidFill>
                <a:srgbClr val="00B0F0"/>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176136921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3921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3107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2314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TextBox 6"/>
          <p:cNvSpPr txBox="1"/>
          <p:nvPr userDrawn="1"/>
        </p:nvSpPr>
        <p:spPr>
          <a:xfrm>
            <a:off x="219175"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8" name="灯片编号占位符 5"/>
          <p:cNvSpPr txBox="1">
            <a:spLocks/>
          </p:cNvSpPr>
          <p:nvPr userDrawn="1"/>
        </p:nvSpPr>
        <p:spPr>
          <a:xfrm>
            <a:off x="8148036" y="436930"/>
            <a:ext cx="88846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ctr">
              <a:defRPr/>
            </a:pPr>
            <a:r>
              <a:rPr lang="zh-CN" altLang="en-US" sz="1100" dirty="0" smtClean="0">
                <a:solidFill>
                  <a:srgbClr val="92D050"/>
                </a:solidFill>
                <a:effectLst/>
                <a:latin typeface="微软雅黑" pitchFamily="34" charset="-122"/>
                <a:ea typeface="微软雅黑" pitchFamily="34" charset="-122"/>
              </a:rPr>
              <a:t> </a:t>
            </a:r>
            <a:r>
              <a:rPr lang="zh-CN" altLang="en-US" sz="1200" dirty="0" smtClean="0">
                <a:solidFill>
                  <a:srgbClr val="92D050"/>
                </a:solidFill>
                <a:effectLst/>
                <a:latin typeface="微软雅黑" pitchFamily="34" charset="-122"/>
                <a:ea typeface="微软雅黑" pitchFamily="34" charset="-122"/>
              </a:rPr>
              <a:t>第</a:t>
            </a:r>
            <a:r>
              <a:rPr lang="en-US" altLang="zh-CN" sz="1200" dirty="0" smtClean="0">
                <a:solidFill>
                  <a:srgbClr val="92D050"/>
                </a:solidFill>
                <a:effectLst/>
                <a:latin typeface="微软雅黑" pitchFamily="34" charset="-122"/>
                <a:ea typeface="微软雅黑" pitchFamily="34" charset="-122"/>
              </a:rPr>
              <a:t> </a:t>
            </a:r>
            <a:fld id="{2EEF1883-7A0E-4F66-9932-E581691AD397}" type="slidenum">
              <a:rPr lang="zh-CN" altLang="en-US" sz="1200" smtClean="0">
                <a:solidFill>
                  <a:srgbClr val="92D050"/>
                </a:solidFill>
                <a:effectLst/>
              </a:rPr>
              <a:pPr algn="ctr">
                <a:defRPr/>
              </a:pPr>
              <a:t>‹#›</a:t>
            </a:fld>
            <a:r>
              <a:rPr lang="zh-CN" altLang="en-US" sz="1200" dirty="0" smtClean="0">
                <a:solidFill>
                  <a:srgbClr val="92D050"/>
                </a:solidFill>
                <a:effectLst/>
              </a:rPr>
              <a:t>  </a:t>
            </a:r>
            <a:r>
              <a:rPr lang="zh-CN" altLang="en-US" sz="1200" dirty="0" smtClean="0">
                <a:solidFill>
                  <a:srgbClr val="92D050"/>
                </a:solidFill>
                <a:effectLst/>
                <a:latin typeface="微软雅黑" pitchFamily="34" charset="-122"/>
                <a:ea typeface="微软雅黑" pitchFamily="34" charset="-122"/>
              </a:rPr>
              <a:t>页</a:t>
            </a:r>
            <a:endParaRPr lang="zh-CN" altLang="en-US" sz="1200" dirty="0">
              <a:solidFill>
                <a:srgbClr val="92D050"/>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32914576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TextBox 7"/>
          <p:cNvSpPr txBox="1"/>
          <p:nvPr userDrawn="1"/>
        </p:nvSpPr>
        <p:spPr>
          <a:xfrm>
            <a:off x="219175" y="404664"/>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2">
                  <a:lumMod val="40000"/>
                  <a:lumOff val="60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灯片编号占位符 5"/>
          <p:cNvSpPr txBox="1">
            <a:spLocks/>
          </p:cNvSpPr>
          <p:nvPr userDrawn="1"/>
        </p:nvSpPr>
        <p:spPr>
          <a:xfrm>
            <a:off x="8148036" y="436930"/>
            <a:ext cx="888460" cy="304800"/>
          </a:xfrm>
          <a:prstGeom prst="rect">
            <a:avLst/>
          </a:prstGeom>
          <a:effectLst>
            <a:outerShdw blurRad="152400" dist="317500" dir="5400000" sx="90000" sy="-19000" rotWithShape="0">
              <a:prstClr val="black">
                <a:alpha val="15000"/>
              </a:prstClr>
            </a:outerShdw>
          </a:effectLst>
        </p:spPr>
        <p:txBody>
          <a:bodyPr anchor="ctr"/>
          <a:lstStyle>
            <a:defPPr>
              <a:defRPr lang="zh-CN"/>
            </a:defPPr>
            <a:lvl1pPr algn="r" rtl="0" fontAlgn="auto">
              <a:spcBef>
                <a:spcPts val="0"/>
              </a:spcBef>
              <a:spcAft>
                <a:spcPts val="0"/>
              </a:spcAft>
              <a:defRPr sz="1000" kern="1200">
                <a:solidFill>
                  <a:schemeClr val="bg1"/>
                </a:solidFill>
                <a:latin typeface="华文宋体" pitchFamily="2" charset="-122"/>
                <a:ea typeface="华文宋体" pitchFamily="2"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a:lstStyle>
          <a:p>
            <a:pPr algn="ctr">
              <a:defRPr/>
            </a:pPr>
            <a:r>
              <a:rPr lang="zh-CN" altLang="en-US" sz="1100" dirty="0" smtClean="0">
                <a:solidFill>
                  <a:srgbClr val="FFC000"/>
                </a:solidFill>
                <a:effectLst/>
                <a:latin typeface="微软雅黑" pitchFamily="34" charset="-122"/>
                <a:ea typeface="微软雅黑" pitchFamily="34" charset="-122"/>
              </a:rPr>
              <a:t> </a:t>
            </a:r>
            <a:r>
              <a:rPr lang="zh-CN" altLang="en-US" sz="1200" dirty="0" smtClean="0">
                <a:solidFill>
                  <a:srgbClr val="FFC000"/>
                </a:solidFill>
                <a:effectLst/>
                <a:latin typeface="微软雅黑" pitchFamily="34" charset="-122"/>
                <a:ea typeface="微软雅黑" pitchFamily="34" charset="-122"/>
              </a:rPr>
              <a:t>第</a:t>
            </a:r>
            <a:r>
              <a:rPr lang="en-US" altLang="zh-CN" sz="1200" dirty="0" smtClean="0">
                <a:solidFill>
                  <a:srgbClr val="FFC000"/>
                </a:solidFill>
                <a:effectLst/>
                <a:latin typeface="微软雅黑" pitchFamily="34" charset="-122"/>
                <a:ea typeface="微软雅黑" pitchFamily="34" charset="-122"/>
              </a:rPr>
              <a:t> </a:t>
            </a:r>
            <a:fld id="{2EEF1883-7A0E-4F66-9932-E581691AD397}" type="slidenum">
              <a:rPr lang="zh-CN" altLang="en-US" sz="1200" smtClean="0">
                <a:solidFill>
                  <a:srgbClr val="FFC000"/>
                </a:solidFill>
                <a:effectLst/>
              </a:rPr>
              <a:pPr algn="ctr">
                <a:defRPr/>
              </a:pPr>
              <a:t>‹#›</a:t>
            </a:fld>
            <a:r>
              <a:rPr lang="zh-CN" altLang="en-US" sz="1200" dirty="0" smtClean="0">
                <a:solidFill>
                  <a:srgbClr val="FFC000"/>
                </a:solidFill>
                <a:effectLst/>
              </a:rPr>
              <a:t>  </a:t>
            </a:r>
            <a:r>
              <a:rPr lang="zh-CN" altLang="en-US" sz="1200" dirty="0" smtClean="0">
                <a:solidFill>
                  <a:srgbClr val="FFC000"/>
                </a:solidFill>
                <a:effectLst/>
                <a:latin typeface="微软雅黑" pitchFamily="34" charset="-122"/>
                <a:ea typeface="微软雅黑" pitchFamily="34" charset="-122"/>
              </a:rPr>
              <a:t>页</a:t>
            </a:r>
            <a:endParaRPr lang="zh-CN" altLang="en-US" sz="1200" dirty="0">
              <a:solidFill>
                <a:srgbClr val="FFC000"/>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3337686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EEC1AC4F-C7FD-4941-8942-293A2B41889C}" type="datetimeFigureOut">
              <a:rPr lang="en-US" smtClean="0"/>
              <a:t>8/23/2018</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840692B-7641-41A9-A07F-355C85AECE8E}" type="slidenum">
              <a:rPr lang="en-US" smtClean="0"/>
              <a:t>‹#›</a:t>
            </a:fld>
            <a:endParaRPr lang="en-US"/>
          </a:p>
        </p:txBody>
      </p:sp>
      <p:sp>
        <p:nvSpPr>
          <p:cNvPr id="11" name="矩形 10"/>
          <p:cNvSpPr/>
          <p:nvPr userDrawn="1"/>
        </p:nvSpPr>
        <p:spPr>
          <a:xfrm>
            <a:off x="6012160" y="659485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1617866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EEC1AC4F-C7FD-4941-8942-293A2B41889C}" type="datetimeFigureOut">
              <a:rPr lang="en-US" smtClean="0"/>
              <a:t>8/23/2018</a:t>
            </a:fld>
            <a:endParaRPr lang="en-US" dirty="0"/>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31814581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C1AC4F-C7FD-4941-8942-293A2B41889C}" type="datetimeFigureOut">
              <a:rPr lang="en-US" smtClean="0"/>
              <a:t>8/23/2018</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4784580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C1AC4F-C7FD-4941-8942-293A2B41889C}" type="datetimeFigureOut">
              <a:rPr lang="en-US" smtClean="0"/>
              <a:t>8/23/2018</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54412762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EC1AC4F-C7FD-4941-8942-293A2B41889C}" type="datetimeFigureOut">
              <a:rPr lang="en-US" smtClean="0"/>
              <a:t>8/23/2018</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840692B-7641-41A9-A07F-355C85AECE8E}" type="slidenum">
              <a:rPr lang="en-US" smtClean="0"/>
              <a:t>‹#›</a:t>
            </a:fld>
            <a:endParaRPr lang="en-US"/>
          </a:p>
        </p:txBody>
      </p:sp>
    </p:spTree>
    <p:extLst>
      <p:ext uri="{BB962C8B-B14F-4D97-AF65-F5344CB8AC3E}">
        <p14:creationId xmlns:p14="http://schemas.microsoft.com/office/powerpoint/2010/main" val="37144517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C1AC4F-C7FD-4941-8942-293A2B41889C}" type="datetimeFigureOut">
              <a:rPr lang="en-US" smtClean="0"/>
              <a:t>8/23/2018</a:t>
            </a:fld>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40692B-7641-41A9-A07F-355C85AECE8E}" type="slidenum">
              <a:rPr lang="en-US" smtClean="0"/>
              <a:t>‹#›</a:t>
            </a:fld>
            <a:endParaRPr lang="en-US"/>
          </a:p>
        </p:txBody>
      </p:sp>
    </p:spTree>
    <p:extLst>
      <p:ext uri="{BB962C8B-B14F-4D97-AF65-F5344CB8AC3E}">
        <p14:creationId xmlns:p14="http://schemas.microsoft.com/office/powerpoint/2010/main" val="2860432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2018/8/23</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6308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3.xml"/><Relationship Id="rId6" Type="http://schemas.openxmlformats.org/officeDocument/2006/relationships/image" Target="../media/image31.jpeg"/><Relationship Id="rId5" Type="http://schemas.microsoft.com/office/2007/relationships/hdphoto" Target="../media/hdphoto3.wdp"/><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3.jpe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7.jpeg"/><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3.xml"/><Relationship Id="rId7" Type="http://schemas.openxmlformats.org/officeDocument/2006/relationships/slide" Target="slide5.xml"/><Relationship Id="rId2" Type="http://schemas.openxmlformats.org/officeDocument/2006/relationships/image" Target="../media/image51.jpeg"/><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9.xml"/><Relationship Id="rId4" Type="http://schemas.openxmlformats.org/officeDocument/2006/relationships/slide" Target="slide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hyperlink" Target="http://www.eyefulpresentations.co.uk/" TargetMode="External"/><Relationship Id="rId7" Type="http://schemas.openxmlformats.org/officeDocument/2006/relationships/image" Target="../media/image56.png"/><Relationship Id="rId2" Type="http://schemas.openxmlformats.org/officeDocument/2006/relationships/hyperlink" Target="mailto:info@eyefulpresentations.co.uk" TargetMode="Externa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0.png"/><Relationship Id="rId10" Type="http://schemas.openxmlformats.org/officeDocument/2006/relationships/image" Target="../media/image59.jpeg"/><Relationship Id="rId4" Type="http://schemas.openxmlformats.org/officeDocument/2006/relationships/image" Target="../media/image54.png"/><Relationship Id="rId9" Type="http://schemas.openxmlformats.org/officeDocument/2006/relationships/image" Target="../media/image58.jpeg"/></Relationships>
</file>

<file path=ppt/slides/_rels/slide5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6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62.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tdz\桌面\xpic6012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31840" y="851279"/>
            <a:ext cx="6012159" cy="6012159"/>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0" y="2420888"/>
            <a:ext cx="9144000" cy="1440000"/>
          </a:xfrm>
          <a:prstGeom prst="rect">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03607" y="6173846"/>
            <a:ext cx="1936145" cy="495514"/>
            <a:chOff x="403607" y="6173846"/>
            <a:chExt cx="1936145" cy="495514"/>
          </a:xfrm>
        </p:grpSpPr>
        <p:sp>
          <p:nvSpPr>
            <p:cNvPr id="10"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pic>
          <p:nvPicPr>
            <p:cNvPr id="11" name="Picture 9" descr="E:\仝德志文件，勿删！\03-参考文档\！PPT图片及版面资源\06-PPT精选插图\05-头像\嘿嘿.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12"/>
          <p:cNvSpPr>
            <a:spLocks noChangeArrowheads="1"/>
          </p:cNvSpPr>
          <p:nvPr/>
        </p:nvSpPr>
        <p:spPr bwMode="auto">
          <a:xfrm>
            <a:off x="179512" y="2276872"/>
            <a:ext cx="37797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i="1" dirty="0" smtClean="0">
                <a:solidFill>
                  <a:srgbClr val="A6A6A6"/>
                </a:solidFill>
                <a:latin typeface="微软雅黑" pitchFamily="34" charset="-122"/>
                <a:ea typeface="微软雅黑" pitchFamily="34" charset="-122"/>
              </a:rPr>
              <a:t>中层经理人培训之</a:t>
            </a:r>
            <a:endParaRPr lang="zh-CN" altLang="en-US" sz="1600" i="1" dirty="0"/>
          </a:p>
        </p:txBody>
      </p:sp>
      <p:sp>
        <p:nvSpPr>
          <p:cNvPr id="14" name="TextBox 13"/>
          <p:cNvSpPr txBox="1">
            <a:spLocks noChangeArrowheads="1"/>
          </p:cNvSpPr>
          <p:nvPr/>
        </p:nvSpPr>
        <p:spPr bwMode="auto">
          <a:xfrm>
            <a:off x="179512" y="3882534"/>
            <a:ext cx="40253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20" name="直接连接符 19"/>
          <p:cNvCxnSpPr/>
          <p:nvPr/>
        </p:nvCxnSpPr>
        <p:spPr>
          <a:xfrm>
            <a:off x="333482" y="3858535"/>
            <a:ext cx="475895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23528" y="2814459"/>
            <a:ext cx="902572" cy="902572"/>
            <a:chOff x="6394955" y="621435"/>
            <a:chExt cx="902572" cy="902572"/>
          </a:xfrm>
        </p:grpSpPr>
        <p:sp>
          <p:nvSpPr>
            <p:cNvPr id="29" name="矩形 28"/>
            <p:cNvSpPr/>
            <p:nvPr/>
          </p:nvSpPr>
          <p:spPr>
            <a:xfrm>
              <a:off x="6394955" y="621435"/>
              <a:ext cx="902571" cy="90257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a:solidFill>
                    <a:srgbClr val="00B0F0"/>
                  </a:solidFill>
                  <a:latin typeface="微软雅黑" pitchFamily="34" charset="-122"/>
                  <a:ea typeface="微软雅黑" pitchFamily="34" charset="-122"/>
                </a:rPr>
                <a:t>该</a:t>
              </a:r>
            </a:p>
          </p:txBody>
        </p:sp>
        <p:cxnSp>
          <p:nvCxnSpPr>
            <p:cNvPr id="25" name="直接连接符 24"/>
            <p:cNvCxnSpPr>
              <a:stCxn id="29" idx="1"/>
              <a:endCxn id="29" idx="3"/>
            </p:cNvCxnSpPr>
            <p:nvPr/>
          </p:nvCxnSpPr>
          <p:spPr>
            <a:xfrm>
              <a:off x="6394955" y="1072721"/>
              <a:ext cx="902571" cy="0"/>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26" name="直接连接符 25"/>
            <p:cNvCxnSpPr>
              <a:stCxn id="29" idx="0"/>
              <a:endCxn id="29" idx="2"/>
            </p:cNvCxnSpPr>
            <p:nvPr/>
          </p:nvCxnSpPr>
          <p:spPr>
            <a:xfrm>
              <a:off x="6846241" y="621435"/>
              <a:ext cx="0"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27" name="直接连接符 26"/>
            <p:cNvCxnSpPr/>
            <p:nvPr/>
          </p:nvCxnSpPr>
          <p:spPr>
            <a:xfrm>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28" name="直接连接符 27"/>
            <p:cNvCxnSpPr/>
            <p:nvPr/>
          </p:nvCxnSpPr>
          <p:spPr>
            <a:xfrm flipH="1">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grpSp>
      <p:grpSp>
        <p:nvGrpSpPr>
          <p:cNvPr id="30" name="组合 29"/>
          <p:cNvGrpSpPr/>
          <p:nvPr/>
        </p:nvGrpSpPr>
        <p:grpSpPr>
          <a:xfrm>
            <a:off x="1365172" y="2814460"/>
            <a:ext cx="902572" cy="902572"/>
            <a:chOff x="6394955" y="621435"/>
            <a:chExt cx="902572" cy="902572"/>
          </a:xfrm>
        </p:grpSpPr>
        <p:sp>
          <p:nvSpPr>
            <p:cNvPr id="35" name="矩形 34"/>
            <p:cNvSpPr/>
            <p:nvPr/>
          </p:nvSpPr>
          <p:spPr>
            <a:xfrm>
              <a:off x="6394955" y="621435"/>
              <a:ext cx="902571" cy="90257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smtClean="0">
                  <a:solidFill>
                    <a:srgbClr val="00B0F0"/>
                  </a:solidFill>
                  <a:latin typeface="微软雅黑" pitchFamily="34" charset="-122"/>
                  <a:ea typeface="微软雅黑" pitchFamily="34" charset="-122"/>
                </a:rPr>
                <a:t>学</a:t>
              </a:r>
              <a:endParaRPr lang="zh-CN" altLang="en-US" sz="6000" b="1" dirty="0">
                <a:solidFill>
                  <a:srgbClr val="00B0F0"/>
                </a:solidFill>
                <a:latin typeface="微软雅黑" pitchFamily="34" charset="-122"/>
                <a:ea typeface="微软雅黑" pitchFamily="34" charset="-122"/>
              </a:endParaRPr>
            </a:p>
          </p:txBody>
        </p:sp>
        <p:cxnSp>
          <p:nvCxnSpPr>
            <p:cNvPr id="31" name="直接连接符 30"/>
            <p:cNvCxnSpPr>
              <a:stCxn id="35" idx="1"/>
              <a:endCxn id="35" idx="3"/>
            </p:cNvCxnSpPr>
            <p:nvPr/>
          </p:nvCxnSpPr>
          <p:spPr>
            <a:xfrm>
              <a:off x="6394955" y="1072721"/>
              <a:ext cx="902571" cy="0"/>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32" name="直接连接符 31"/>
            <p:cNvCxnSpPr>
              <a:stCxn id="35" idx="0"/>
              <a:endCxn id="35" idx="2"/>
            </p:cNvCxnSpPr>
            <p:nvPr/>
          </p:nvCxnSpPr>
          <p:spPr>
            <a:xfrm>
              <a:off x="6846241" y="621435"/>
              <a:ext cx="0"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33" name="直接连接符 32"/>
            <p:cNvCxnSpPr/>
            <p:nvPr/>
          </p:nvCxnSpPr>
          <p:spPr>
            <a:xfrm>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34" name="直接连接符 33"/>
            <p:cNvCxnSpPr/>
            <p:nvPr/>
          </p:nvCxnSpPr>
          <p:spPr>
            <a:xfrm flipH="1">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grpSp>
      <p:grpSp>
        <p:nvGrpSpPr>
          <p:cNvPr id="48" name="组合 47"/>
          <p:cNvGrpSpPr/>
          <p:nvPr/>
        </p:nvGrpSpPr>
        <p:grpSpPr>
          <a:xfrm>
            <a:off x="2411760" y="2814459"/>
            <a:ext cx="902572" cy="902572"/>
            <a:chOff x="6394955" y="621435"/>
            <a:chExt cx="902572" cy="902572"/>
          </a:xfrm>
        </p:grpSpPr>
        <p:sp>
          <p:nvSpPr>
            <p:cNvPr id="53" name="矩形 52"/>
            <p:cNvSpPr/>
            <p:nvPr/>
          </p:nvSpPr>
          <p:spPr>
            <a:xfrm>
              <a:off x="6394955" y="621435"/>
              <a:ext cx="902571" cy="90257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smtClean="0">
                  <a:solidFill>
                    <a:srgbClr val="00B0F0"/>
                  </a:solidFill>
                  <a:latin typeface="微软雅黑" pitchFamily="34" charset="-122"/>
                  <a:ea typeface="微软雅黑" pitchFamily="34" charset="-122"/>
                </a:rPr>
                <a:t>哪</a:t>
              </a:r>
              <a:endParaRPr lang="zh-CN" altLang="en-US" sz="6000" b="1" dirty="0">
                <a:solidFill>
                  <a:srgbClr val="00B0F0"/>
                </a:solidFill>
                <a:latin typeface="微软雅黑" pitchFamily="34" charset="-122"/>
                <a:ea typeface="微软雅黑" pitchFamily="34" charset="-122"/>
              </a:endParaRPr>
            </a:p>
          </p:txBody>
        </p:sp>
        <p:cxnSp>
          <p:nvCxnSpPr>
            <p:cNvPr id="49" name="直接连接符 48"/>
            <p:cNvCxnSpPr>
              <a:stCxn id="53" idx="1"/>
              <a:endCxn id="53" idx="3"/>
            </p:cNvCxnSpPr>
            <p:nvPr/>
          </p:nvCxnSpPr>
          <p:spPr>
            <a:xfrm>
              <a:off x="6394955" y="1072721"/>
              <a:ext cx="902571" cy="0"/>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0" name="直接连接符 49"/>
            <p:cNvCxnSpPr>
              <a:stCxn id="53" idx="0"/>
              <a:endCxn id="53" idx="2"/>
            </p:cNvCxnSpPr>
            <p:nvPr/>
          </p:nvCxnSpPr>
          <p:spPr>
            <a:xfrm>
              <a:off x="6846241" y="621435"/>
              <a:ext cx="0"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1" name="直接连接符 50"/>
            <p:cNvCxnSpPr/>
            <p:nvPr/>
          </p:nvCxnSpPr>
          <p:spPr>
            <a:xfrm>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2" name="直接连接符 51"/>
            <p:cNvCxnSpPr/>
            <p:nvPr/>
          </p:nvCxnSpPr>
          <p:spPr>
            <a:xfrm flipH="1">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grpSp>
      <p:grpSp>
        <p:nvGrpSpPr>
          <p:cNvPr id="54" name="组合 53"/>
          <p:cNvGrpSpPr/>
          <p:nvPr/>
        </p:nvGrpSpPr>
        <p:grpSpPr>
          <a:xfrm>
            <a:off x="3453404" y="2814460"/>
            <a:ext cx="902572" cy="902572"/>
            <a:chOff x="6394955" y="621435"/>
            <a:chExt cx="902572" cy="902572"/>
          </a:xfrm>
        </p:grpSpPr>
        <p:sp>
          <p:nvSpPr>
            <p:cNvPr id="59" name="矩形 58"/>
            <p:cNvSpPr/>
            <p:nvPr/>
          </p:nvSpPr>
          <p:spPr>
            <a:xfrm>
              <a:off x="6394955" y="621435"/>
              <a:ext cx="902571" cy="90257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a:solidFill>
                    <a:srgbClr val="00B0F0"/>
                  </a:solidFill>
                  <a:latin typeface="微软雅黑" pitchFamily="34" charset="-122"/>
                  <a:ea typeface="微软雅黑" pitchFamily="34" charset="-122"/>
                </a:rPr>
                <a:t>些</a:t>
              </a:r>
            </a:p>
          </p:txBody>
        </p:sp>
        <p:cxnSp>
          <p:nvCxnSpPr>
            <p:cNvPr id="55" name="直接连接符 54"/>
            <p:cNvCxnSpPr>
              <a:stCxn id="59" idx="1"/>
              <a:endCxn id="59" idx="3"/>
            </p:cNvCxnSpPr>
            <p:nvPr/>
          </p:nvCxnSpPr>
          <p:spPr>
            <a:xfrm>
              <a:off x="6394955" y="1072721"/>
              <a:ext cx="902571" cy="0"/>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6" name="直接连接符 55"/>
            <p:cNvCxnSpPr>
              <a:stCxn id="59" idx="0"/>
              <a:endCxn id="59" idx="2"/>
            </p:cNvCxnSpPr>
            <p:nvPr/>
          </p:nvCxnSpPr>
          <p:spPr>
            <a:xfrm>
              <a:off x="6846241" y="621435"/>
              <a:ext cx="0"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7" name="直接连接符 56"/>
            <p:cNvCxnSpPr/>
            <p:nvPr/>
          </p:nvCxnSpPr>
          <p:spPr>
            <a:xfrm>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cxnSp>
          <p:nvCxnSpPr>
            <p:cNvPr id="58" name="直接连接符 57"/>
            <p:cNvCxnSpPr/>
            <p:nvPr/>
          </p:nvCxnSpPr>
          <p:spPr>
            <a:xfrm flipH="1">
              <a:off x="6394956" y="621436"/>
              <a:ext cx="902571" cy="902571"/>
            </a:xfrm>
            <a:prstGeom prst="line">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cxnSp>
      </p:grpSp>
      <p:grpSp>
        <p:nvGrpSpPr>
          <p:cNvPr id="61" name="组合 60"/>
          <p:cNvGrpSpPr/>
          <p:nvPr/>
        </p:nvGrpSpPr>
        <p:grpSpPr>
          <a:xfrm>
            <a:off x="4499992" y="2814458"/>
            <a:ext cx="902572" cy="902572"/>
            <a:chOff x="6394955" y="621435"/>
            <a:chExt cx="902572" cy="902572"/>
          </a:xfrm>
        </p:grpSpPr>
        <p:sp>
          <p:nvSpPr>
            <p:cNvPr id="62" name="矩形 61"/>
            <p:cNvSpPr/>
            <p:nvPr/>
          </p:nvSpPr>
          <p:spPr>
            <a:xfrm>
              <a:off x="6394955" y="621435"/>
              <a:ext cx="902571" cy="902571"/>
            </a:xfrm>
            <a:prstGeom prst="rect">
              <a:avLst/>
            </a:prstGeom>
            <a:solidFill>
              <a:srgbClr val="00B0F0"/>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smtClean="0">
                  <a:solidFill>
                    <a:schemeClr val="bg1"/>
                  </a:solidFill>
                  <a:latin typeface="微软雅黑" pitchFamily="34" charset="-122"/>
                  <a:ea typeface="微软雅黑" pitchFamily="34" charset="-122"/>
                </a:rPr>
                <a:t>管</a:t>
              </a:r>
              <a:endParaRPr lang="zh-CN" altLang="en-US" sz="6000" b="1" dirty="0">
                <a:solidFill>
                  <a:schemeClr val="bg1"/>
                </a:solidFill>
                <a:latin typeface="微软雅黑" pitchFamily="34" charset="-122"/>
                <a:ea typeface="微软雅黑" pitchFamily="34" charset="-122"/>
              </a:endParaRPr>
            </a:p>
          </p:txBody>
        </p:sp>
        <p:cxnSp>
          <p:nvCxnSpPr>
            <p:cNvPr id="63" name="直接连接符 62"/>
            <p:cNvCxnSpPr>
              <a:stCxn id="62" idx="1"/>
              <a:endCxn id="62" idx="3"/>
            </p:cNvCxnSpPr>
            <p:nvPr/>
          </p:nvCxnSpPr>
          <p:spPr>
            <a:xfrm>
              <a:off x="6394955" y="1072721"/>
              <a:ext cx="902571" cy="0"/>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64" name="直接连接符 63"/>
            <p:cNvCxnSpPr>
              <a:stCxn id="62" idx="0"/>
              <a:endCxn id="62" idx="2"/>
            </p:cNvCxnSpPr>
            <p:nvPr/>
          </p:nvCxnSpPr>
          <p:spPr>
            <a:xfrm>
              <a:off x="6846241" y="621435"/>
              <a:ext cx="0"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65" name="直接连接符 64"/>
            <p:cNvCxnSpPr/>
            <p:nvPr/>
          </p:nvCxnSpPr>
          <p:spPr>
            <a:xfrm>
              <a:off x="6394956" y="621436"/>
              <a:ext cx="902571"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66" name="直接连接符 65"/>
            <p:cNvCxnSpPr/>
            <p:nvPr/>
          </p:nvCxnSpPr>
          <p:spPr>
            <a:xfrm flipH="1">
              <a:off x="6394956" y="621436"/>
              <a:ext cx="902571"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grpSp>
      <p:grpSp>
        <p:nvGrpSpPr>
          <p:cNvPr id="67" name="组合 66"/>
          <p:cNvGrpSpPr/>
          <p:nvPr/>
        </p:nvGrpSpPr>
        <p:grpSpPr>
          <a:xfrm>
            <a:off x="5541636" y="2814457"/>
            <a:ext cx="902572" cy="902572"/>
            <a:chOff x="6394955" y="621435"/>
            <a:chExt cx="902572" cy="902572"/>
          </a:xfrm>
        </p:grpSpPr>
        <p:sp>
          <p:nvSpPr>
            <p:cNvPr id="68" name="矩形 67"/>
            <p:cNvSpPr/>
            <p:nvPr/>
          </p:nvSpPr>
          <p:spPr>
            <a:xfrm>
              <a:off x="6394955" y="621435"/>
              <a:ext cx="902571" cy="902571"/>
            </a:xfrm>
            <a:prstGeom prst="rect">
              <a:avLst/>
            </a:prstGeom>
            <a:solidFill>
              <a:srgbClr val="00B0F0"/>
            </a:solidFill>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6000" b="1" dirty="0" smtClean="0">
                  <a:solidFill>
                    <a:schemeClr val="bg1"/>
                  </a:solidFill>
                  <a:latin typeface="微软雅黑" pitchFamily="34" charset="-122"/>
                  <a:ea typeface="微软雅黑" pitchFamily="34" charset="-122"/>
                </a:rPr>
                <a:t>理</a:t>
              </a:r>
              <a:endParaRPr lang="zh-CN" altLang="en-US" sz="6000" b="1" dirty="0">
                <a:solidFill>
                  <a:schemeClr val="bg1"/>
                </a:solidFill>
                <a:latin typeface="微软雅黑" pitchFamily="34" charset="-122"/>
                <a:ea typeface="微软雅黑" pitchFamily="34" charset="-122"/>
              </a:endParaRPr>
            </a:p>
          </p:txBody>
        </p:sp>
        <p:cxnSp>
          <p:nvCxnSpPr>
            <p:cNvPr id="69" name="直接连接符 68"/>
            <p:cNvCxnSpPr>
              <a:stCxn id="68" idx="1"/>
              <a:endCxn id="68" idx="3"/>
            </p:cNvCxnSpPr>
            <p:nvPr/>
          </p:nvCxnSpPr>
          <p:spPr>
            <a:xfrm>
              <a:off x="6394955" y="1072721"/>
              <a:ext cx="902571" cy="0"/>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70" name="直接连接符 69"/>
            <p:cNvCxnSpPr>
              <a:stCxn id="68" idx="0"/>
              <a:endCxn id="68" idx="2"/>
            </p:cNvCxnSpPr>
            <p:nvPr/>
          </p:nvCxnSpPr>
          <p:spPr>
            <a:xfrm>
              <a:off x="6846241" y="621435"/>
              <a:ext cx="0"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71" name="直接连接符 70"/>
            <p:cNvCxnSpPr/>
            <p:nvPr/>
          </p:nvCxnSpPr>
          <p:spPr>
            <a:xfrm>
              <a:off x="6394956" y="621436"/>
              <a:ext cx="902571"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cxnSp>
          <p:nvCxnSpPr>
            <p:cNvPr id="72" name="直接连接符 71"/>
            <p:cNvCxnSpPr/>
            <p:nvPr/>
          </p:nvCxnSpPr>
          <p:spPr>
            <a:xfrm flipH="1">
              <a:off x="6394956" y="621436"/>
              <a:ext cx="902571" cy="902571"/>
            </a:xfrm>
            <a:prstGeom prst="line">
              <a:avLst/>
            </a:prstGeom>
            <a:ln>
              <a:solidFill>
                <a:schemeClr val="bg1"/>
              </a:solidFill>
              <a:prstDash val="dash"/>
            </a:ln>
          </p:spPr>
          <p:style>
            <a:lnRef idx="1">
              <a:schemeClr val="accent6"/>
            </a:lnRef>
            <a:fillRef idx="0">
              <a:schemeClr val="accent6"/>
            </a:fillRef>
            <a:effectRef idx="0">
              <a:schemeClr val="accent6"/>
            </a:effectRef>
            <a:fontRef idx="minor">
              <a:schemeClr val="tx1"/>
            </a:fontRef>
          </p:style>
        </p:cxnSp>
      </p:grpSp>
      <p:grpSp>
        <p:nvGrpSpPr>
          <p:cNvPr id="73" name="组合 72"/>
          <p:cNvGrpSpPr/>
          <p:nvPr/>
        </p:nvGrpSpPr>
        <p:grpSpPr>
          <a:xfrm>
            <a:off x="403607" y="6165304"/>
            <a:ext cx="1936145" cy="495514"/>
            <a:chOff x="403607" y="6173846"/>
            <a:chExt cx="1936145" cy="495514"/>
          </a:xfrm>
        </p:grpSpPr>
        <p:sp>
          <p:nvSpPr>
            <p:cNvPr id="74"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prstClr val="white">
                      <a:lumMod val="65000"/>
                    </a:prstClr>
                  </a:solidFill>
                  <a:latin typeface="微软雅黑" pitchFamily="34" charset="-122"/>
                  <a:ea typeface="微软雅黑" pitchFamily="34" charset="-122"/>
                </a:rPr>
                <a:t>作品</a:t>
              </a:r>
              <a:endParaRPr lang="en-GB" altLang="zh-CN" sz="1600" dirty="0">
                <a:solidFill>
                  <a:prstClr val="white">
                    <a:lumMod val="65000"/>
                  </a:prstClr>
                </a:solidFill>
                <a:latin typeface="微软雅黑" pitchFamily="34" charset="-122"/>
                <a:ea typeface="微软雅黑" pitchFamily="34" charset="-122"/>
              </a:endParaRPr>
            </a:p>
          </p:txBody>
        </p:sp>
        <p:pic>
          <p:nvPicPr>
            <p:cNvPr id="75" name="Picture 9" descr="E:\仝德志文件，勿删！\03-参考文档\！PPT图片及版面资源\06-PPT精选插图\05-头像\嘿嘿.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组合 14"/>
          <p:cNvGrpSpPr/>
          <p:nvPr/>
        </p:nvGrpSpPr>
        <p:grpSpPr>
          <a:xfrm>
            <a:off x="6188431" y="2595942"/>
            <a:ext cx="511552" cy="355744"/>
            <a:chOff x="6410291" y="4700483"/>
            <a:chExt cx="511552" cy="355744"/>
          </a:xfrm>
        </p:grpSpPr>
        <p:sp>
          <p:nvSpPr>
            <p:cNvPr id="16" name="二十四角星 15"/>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7" name="TextBox 16"/>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val="14936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300"/>
                                        <p:tgtEl>
                                          <p:spTgt spid="2051"/>
                                        </p:tgtEl>
                                      </p:cBhvr>
                                    </p:animEffect>
                                    <p:anim calcmode="lin" valueType="num">
                                      <p:cBhvr>
                                        <p:cTn id="8" dur="300" fill="hold"/>
                                        <p:tgtEl>
                                          <p:spTgt spid="2051"/>
                                        </p:tgtEl>
                                        <p:attrNameLst>
                                          <p:attrName>ppt_x</p:attrName>
                                        </p:attrNameLst>
                                      </p:cBhvr>
                                      <p:tavLst>
                                        <p:tav tm="0">
                                          <p:val>
                                            <p:strVal val="#ppt_x"/>
                                          </p:val>
                                        </p:tav>
                                        <p:tav tm="100000">
                                          <p:val>
                                            <p:strVal val="#ppt_x"/>
                                          </p:val>
                                        </p:tav>
                                      </p:tavLst>
                                    </p:anim>
                                    <p:anim calcmode="lin" valueType="num">
                                      <p:cBhvr>
                                        <p:cTn id="9" dur="300" fill="hold"/>
                                        <p:tgtEl>
                                          <p:spTgt spid="2051"/>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10"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200"/>
                                        <p:tgtEl>
                                          <p:spTgt spid="24"/>
                                        </p:tgtEl>
                                      </p:cBhvr>
                                    </p:animEffect>
                                  </p:childTnLst>
                                </p:cTn>
                              </p:par>
                              <p:par>
                                <p:cTn id="19" presetID="10" presetClass="entr" presetSubtype="0" fill="hold" grpId="0" nodeType="withEffect">
                                  <p:stCondLst>
                                    <p:cond delay="1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
                                        <p:tgtEl>
                                          <p:spTgt spid="6"/>
                                        </p:tgtEl>
                                      </p:cBhvr>
                                    </p:animEffect>
                                  </p:childTnLst>
                                </p:cTn>
                              </p:par>
                              <p:par>
                                <p:cTn id="22" presetID="10" presetClass="entr" presetSubtype="0" fill="hold" nodeType="withEffect">
                                  <p:stCondLst>
                                    <p:cond delay="2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200"/>
                                        <p:tgtEl>
                                          <p:spTgt spid="30"/>
                                        </p:tgtEl>
                                      </p:cBhvr>
                                    </p:animEffect>
                                  </p:childTnLst>
                                </p:cTn>
                              </p:par>
                              <p:par>
                                <p:cTn id="25" presetID="10" presetClass="entr" presetSubtype="0" fill="hold" nodeType="withEffect">
                                  <p:stCondLst>
                                    <p:cond delay="30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200"/>
                                        <p:tgtEl>
                                          <p:spTgt spid="48"/>
                                        </p:tgtEl>
                                      </p:cBhvr>
                                    </p:animEffect>
                                  </p:childTnLst>
                                </p:cTn>
                              </p:par>
                              <p:par>
                                <p:cTn id="28" presetID="10" presetClass="entr" presetSubtype="0" fill="hold" nodeType="withEffect">
                                  <p:stCondLst>
                                    <p:cond delay="40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200"/>
                                        <p:tgtEl>
                                          <p:spTgt spid="54"/>
                                        </p:tgtEl>
                                      </p:cBhvr>
                                    </p:animEffect>
                                  </p:childTnLst>
                                </p:cTn>
                              </p:par>
                              <p:par>
                                <p:cTn id="31" presetID="10" presetClass="entr" presetSubtype="0" fill="hold" nodeType="withEffect">
                                  <p:stCondLst>
                                    <p:cond delay="50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200"/>
                                        <p:tgtEl>
                                          <p:spTgt spid="61"/>
                                        </p:tgtEl>
                                      </p:cBhvr>
                                    </p:animEffect>
                                  </p:childTnLst>
                                </p:cTn>
                              </p:par>
                              <p:par>
                                <p:cTn id="34" presetID="10" presetClass="entr" presetSubtype="0" fill="hold" nodeType="withEffect">
                                  <p:stCondLst>
                                    <p:cond delay="600"/>
                                  </p:stCondLst>
                                  <p:childTnLst>
                                    <p:set>
                                      <p:cBhvr>
                                        <p:cTn id="35" dur="1" fill="hold">
                                          <p:stCondLst>
                                            <p:cond delay="0"/>
                                          </p:stCondLst>
                                        </p:cTn>
                                        <p:tgtEl>
                                          <p:spTgt spid="67"/>
                                        </p:tgtEl>
                                        <p:attrNameLst>
                                          <p:attrName>style.visibility</p:attrName>
                                        </p:attrNameLst>
                                      </p:cBhvr>
                                      <p:to>
                                        <p:strVal val="visible"/>
                                      </p:to>
                                    </p:set>
                                    <p:animEffect transition="in" filter="fade">
                                      <p:cBhvr>
                                        <p:cTn id="36" dur="200"/>
                                        <p:tgtEl>
                                          <p:spTgt spid="67"/>
                                        </p:tgtEl>
                                      </p:cBhvr>
                                    </p:animEffect>
                                  </p:childTnLst>
                                </p:cTn>
                              </p:par>
                            </p:childTnLst>
                          </p:cTn>
                        </p:par>
                        <p:par>
                          <p:cTn id="37" fill="hold">
                            <p:stCondLst>
                              <p:cond delay="16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2100"/>
                            </p:stCondLst>
                            <p:childTnLst>
                              <p:par>
                                <p:cTn id="42" presetID="14" presetClass="entr" presetSubtype="10" fill="hold" grpId="1"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2600"/>
                            </p:stCondLst>
                            <p:childTnLst>
                              <p:par>
                                <p:cTn id="46" presetID="25"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25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49" dur="25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50" dur="250" accel="50000" fill="hold">
                                          <p:stCondLst>
                                            <p:cond delay="250"/>
                                          </p:stCondLst>
                                        </p:cTn>
                                        <p:tgtEl>
                                          <p:spTgt spid="15"/>
                                        </p:tgtEl>
                                        <p:attrNameLst>
                                          <p:attrName>ppt_w</p:attrName>
                                        </p:attrNameLst>
                                      </p:cBhvr>
                                      <p:tavLst>
                                        <p:tav tm="0">
                                          <p:val>
                                            <p:strVal val="#ppt_w*.05"/>
                                          </p:val>
                                        </p:tav>
                                        <p:tav tm="100000">
                                          <p:val>
                                            <p:strVal val="#ppt_w"/>
                                          </p:val>
                                        </p:tav>
                                      </p:tavLst>
                                    </p:anim>
                                    <p:anim calcmode="lin" valueType="num">
                                      <p:cBhvr>
                                        <p:cTn id="51" dur="500" fill="hold"/>
                                        <p:tgtEl>
                                          <p:spTgt spid="15"/>
                                        </p:tgtEl>
                                        <p:attrNameLst>
                                          <p:attrName>ppt_h</p:attrName>
                                        </p:attrNameLst>
                                      </p:cBhvr>
                                      <p:tavLst>
                                        <p:tav tm="0">
                                          <p:val>
                                            <p:strVal val="#ppt_h"/>
                                          </p:val>
                                        </p:tav>
                                        <p:tav tm="100000">
                                          <p:val>
                                            <p:strVal val="#ppt_h"/>
                                          </p:val>
                                        </p:tav>
                                      </p:tavLst>
                                    </p:anim>
                                    <p:anim calcmode="lin" valueType="num">
                                      <p:cBhvr>
                                        <p:cTn id="52" dur="25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53" dur="25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54" dur="250" accel="50000" fill="hold">
                                          <p:stCondLst>
                                            <p:cond delay="250"/>
                                          </p:stCondLst>
                                        </p:cTn>
                                        <p:tgtEl>
                                          <p:spTgt spid="15"/>
                                        </p:tgtEl>
                                        <p:attrNameLst>
                                          <p:attrName>ppt_y</p:attrName>
                                        </p:attrNameLst>
                                      </p:cBhvr>
                                      <p:tavLst>
                                        <p:tav tm="0">
                                          <p:val>
                                            <p:strVal val="#ppt_y+.1"/>
                                          </p:val>
                                        </p:tav>
                                        <p:tav tm="100000">
                                          <p:val>
                                            <p:strVal val="#ppt_y"/>
                                          </p:val>
                                        </p:tav>
                                      </p:tavLst>
                                    </p:anim>
                                    <p:animEffect transition="in" filter="fade">
                                      <p:cBhvr>
                                        <p:cTn id="55" dur="500" decel="50000">
                                          <p:stCondLst>
                                            <p:cond delay="0"/>
                                          </p:stCondLst>
                                        </p:cTn>
                                        <p:tgtEl>
                                          <p:spTgt spid="15"/>
                                        </p:tgtEl>
                                      </p:cBhvr>
                                    </p:animEffect>
                                  </p:childTnLst>
                                </p:cTn>
                              </p:par>
                            </p:childTnLst>
                          </p:cTn>
                        </p:par>
                        <p:par>
                          <p:cTn id="56" fill="hold">
                            <p:stCondLst>
                              <p:cond delay="3100"/>
                            </p:stCondLst>
                            <p:childTnLst>
                              <p:par>
                                <p:cTn id="57" presetID="23" presetClass="entr" presetSubtype="36"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200" fill="hold"/>
                                        <p:tgtEl>
                                          <p:spTgt spid="4"/>
                                        </p:tgtEl>
                                        <p:attrNameLst>
                                          <p:attrName>ppt_w</p:attrName>
                                        </p:attrNameLst>
                                      </p:cBhvr>
                                      <p:tavLst>
                                        <p:tav tm="0">
                                          <p:val>
                                            <p:strVal val="(6*min(max(#ppt_w*#ppt_h,.3),1)-7.4)/-.7*#ppt_w"/>
                                          </p:val>
                                        </p:tav>
                                        <p:tav tm="100000">
                                          <p:val>
                                            <p:strVal val="#ppt_w"/>
                                          </p:val>
                                        </p:tav>
                                      </p:tavLst>
                                    </p:anim>
                                    <p:anim calcmode="lin" valueType="num">
                                      <p:cBhvr>
                                        <p:cTn id="60" dur="200" fill="hold"/>
                                        <p:tgtEl>
                                          <p:spTgt spid="4"/>
                                        </p:tgtEl>
                                        <p:attrNameLst>
                                          <p:attrName>ppt_h</p:attrName>
                                        </p:attrNameLst>
                                      </p:cBhvr>
                                      <p:tavLst>
                                        <p:tav tm="0">
                                          <p:val>
                                            <p:strVal val="(6*min(max(#ppt_w*#ppt_h,.3),1)-7.4)/-.7*#ppt_h"/>
                                          </p:val>
                                        </p:tav>
                                        <p:tav tm="100000">
                                          <p:val>
                                            <p:strVal val="#ppt_h"/>
                                          </p:val>
                                        </p:tav>
                                      </p:tavLst>
                                    </p:anim>
                                    <p:anim calcmode="lin" valueType="num">
                                      <p:cBhvr>
                                        <p:cTn id="61" dur="200" fill="hold"/>
                                        <p:tgtEl>
                                          <p:spTgt spid="4"/>
                                        </p:tgtEl>
                                        <p:attrNameLst>
                                          <p:attrName>ppt_x</p:attrName>
                                        </p:attrNameLst>
                                      </p:cBhvr>
                                      <p:tavLst>
                                        <p:tav tm="0">
                                          <p:val>
                                            <p:fltVal val="0.5"/>
                                          </p:val>
                                        </p:tav>
                                        <p:tav tm="100000">
                                          <p:val>
                                            <p:strVal val="#ppt_x"/>
                                          </p:val>
                                        </p:tav>
                                      </p:tavLst>
                                    </p:anim>
                                    <p:anim calcmode="lin" valueType="num">
                                      <p:cBhvr>
                                        <p:cTn id="62" dur="200" fill="hold"/>
                                        <p:tgtEl>
                                          <p:spTgt spid="4"/>
                                        </p:tgtEl>
                                        <p:attrNameLst>
                                          <p:attrName>ppt_y</p:attrName>
                                        </p:attrNameLst>
                                      </p:cBhvr>
                                      <p:tavLst>
                                        <p:tav tm="0">
                                          <p:val>
                                            <p:strVal val="1+(6*min(max(#ppt_w*#ppt_h,.3),1)-7.4)/-.7*#ppt_h/2"/>
                                          </p:val>
                                        </p:tav>
                                        <p:tav tm="100000">
                                          <p:val>
                                            <p:strVal val="#ppt_y"/>
                                          </p:val>
                                        </p:tav>
                                      </p:tavLst>
                                    </p:anim>
                                  </p:childTnLst>
                                </p:cTn>
                              </p:par>
                              <p:par>
                                <p:cTn id="63" presetID="1" presetClass="entr" presetSubtype="0" fill="hold" nodeType="withEffect">
                                  <p:stCondLst>
                                    <p:cond delay="500"/>
                                  </p:stCondLst>
                                  <p:childTnLst>
                                    <p:set>
                                      <p:cBhvr>
                                        <p:cTn id="64" dur="1" fill="hold">
                                          <p:stCondLst>
                                            <p:cond delay="0"/>
                                          </p:stCondLst>
                                        </p:cTn>
                                        <p:tgtEl>
                                          <p:spTgt spid="73"/>
                                        </p:tgtEl>
                                        <p:attrNameLst>
                                          <p:attrName>style.visibility</p:attrName>
                                        </p:attrNameLst>
                                      </p:cBhvr>
                                      <p:to>
                                        <p:strVal val="visible"/>
                                      </p:to>
                                    </p:set>
                                  </p:childTnLst>
                                </p:cTn>
                              </p:par>
                              <p:par>
                                <p:cTn id="65" presetID="6" presetClass="emph" presetSubtype="0" fill="hold" nodeType="withEffect">
                                  <p:stCondLst>
                                    <p:cond delay="500"/>
                                  </p:stCondLst>
                                  <p:childTnLst>
                                    <p:animScale>
                                      <p:cBhvr>
                                        <p:cTn id="66" dur="400" fill="hold"/>
                                        <p:tgtEl>
                                          <p:spTgt spid="73"/>
                                        </p:tgtEl>
                                      </p:cBhvr>
                                      <p:by x="130000" y="130000"/>
                                    </p:animScale>
                                  </p:childTnLst>
                                </p:cTn>
                              </p:par>
                              <p:par>
                                <p:cTn id="67" presetID="10" presetClass="exit" presetSubtype="0" fill="hold" nodeType="withEffect">
                                  <p:stCondLst>
                                    <p:cond delay="500"/>
                                  </p:stCondLst>
                                  <p:childTnLst>
                                    <p:animEffect transition="out" filter="fade">
                                      <p:cBhvr>
                                        <p:cTn id="68" dur="400"/>
                                        <p:tgtEl>
                                          <p:spTgt spid="73"/>
                                        </p:tgtEl>
                                      </p:cBhvr>
                                    </p:animEffect>
                                    <p:set>
                                      <p:cBhvr>
                                        <p:cTn id="69" dur="1" fill="hold">
                                          <p:stCondLst>
                                            <p:cond delay="399"/>
                                          </p:stCondLst>
                                        </p:cTn>
                                        <p:tgtEl>
                                          <p:spTgt spid="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5088330" cy="1569660"/>
            <a:chOff x="8628686" y="5243102"/>
            <a:chExt cx="5088330" cy="1569660"/>
          </a:xfrm>
        </p:grpSpPr>
        <p:grpSp>
          <p:nvGrpSpPr>
            <p:cNvPr id="48" name="组合 47"/>
            <p:cNvGrpSpPr/>
            <p:nvPr/>
          </p:nvGrpSpPr>
          <p:grpSpPr>
            <a:xfrm>
              <a:off x="8748464" y="5629533"/>
              <a:ext cx="4680520" cy="1080120"/>
              <a:chOff x="8748464" y="5629533"/>
              <a:chExt cx="468052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468052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4104379"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不断学习，就是挖一口属于自己的井</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57" name="Text Box 44"/>
          <p:cNvSpPr txBox="1">
            <a:spLocks noChangeArrowheads="1"/>
          </p:cNvSpPr>
          <p:nvPr/>
        </p:nvSpPr>
        <p:spPr bwMode="auto">
          <a:xfrm>
            <a:off x="5004048" y="1484784"/>
            <a:ext cx="3816424"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前有两个和尚，分别住在相邻两座山上的庙里，这两座山之间有一条河，两个和尚每天都会在同一时间下山去河边挑水，不知不觉五年过去了，突然有一天左边这座山的和尚很久都没有下山挑水，右边那座山的和尚心想</a:t>
            </a:r>
            <a:r>
              <a:rPr lang="en-US" altLang="zh-CN" dirty="0"/>
              <a:t>: “</a:t>
            </a:r>
            <a:r>
              <a:rPr lang="zh-CN" altLang="en-US" dirty="0"/>
              <a:t>他可能生病了，我要过去看望他。”</a:t>
            </a:r>
            <a:endParaRPr lang="en-US" altLang="zh-CN" dirty="0"/>
          </a:p>
        </p:txBody>
      </p:sp>
      <p:pic>
        <p:nvPicPr>
          <p:cNvPr id="8194" name="Picture 2" descr="http://www.yesfr.com/fra/uploads/allimg/120419/11_120419104647_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9573" y="1586071"/>
            <a:ext cx="4352544" cy="3236976"/>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0" name="Text Box 44"/>
          <p:cNvSpPr txBox="1">
            <a:spLocks noChangeArrowheads="1"/>
          </p:cNvSpPr>
          <p:nvPr/>
        </p:nvSpPr>
        <p:spPr bwMode="auto">
          <a:xfrm>
            <a:off x="5004048" y="4743376"/>
            <a:ext cx="3816424"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当他走到左边的那座庙，看到老友正在庙前打太极拳。他好奇地问：“你已经一个星期没下山挑水了，难道你可以不用喝水吗？</a:t>
            </a:r>
            <a:r>
              <a:rPr lang="zh-CN" altLang="en-US" dirty="0" smtClean="0"/>
              <a:t>”</a:t>
            </a:r>
            <a:endParaRPr lang="en-US" altLang="zh-CN" dirty="0"/>
          </a:p>
        </p:txBody>
      </p:sp>
      <p:sp>
        <p:nvSpPr>
          <p:cNvPr id="32" name="Text Box 44"/>
          <p:cNvSpPr txBox="1">
            <a:spLocks noChangeArrowheads="1"/>
          </p:cNvSpPr>
          <p:nvPr/>
        </p:nvSpPr>
        <p:spPr bwMode="auto">
          <a:xfrm>
            <a:off x="5081254" y="2206371"/>
            <a:ext cx="373921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朋友带他走到庙的后院，指着一口井说：“这五年来，我每天做完功课后都会抽空挖这口井，即使有时很忙，能挖多少算多少。如今，</a:t>
            </a:r>
            <a:r>
              <a:rPr lang="zh-CN" altLang="en-US" b="1" dirty="0">
                <a:solidFill>
                  <a:srgbClr val="00B0F0"/>
                </a:solidFill>
                <a:latin typeface="微软雅黑" pitchFamily="34" charset="-122"/>
                <a:ea typeface="微软雅黑" pitchFamily="34" charset="-122"/>
              </a:rPr>
              <a:t>终于让我挖出了水，我就不必再下山挑水去了，可以有更多的时间练我极其喜欢的太极拳了。</a:t>
            </a:r>
          </a:p>
        </p:txBody>
      </p:sp>
    </p:spTree>
    <p:extLst>
      <p:ext uri="{BB962C8B-B14F-4D97-AF65-F5344CB8AC3E}">
        <p14:creationId xmlns:p14="http://schemas.microsoft.com/office/powerpoint/2010/main" val="129441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10" presetClass="entr" presetSubtype="0" fill="hold" nodeType="after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fade">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528"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 calcmode="lin" valueType="num">
                                      <p:cBhvr>
                                        <p:cTn id="19" dur="500" fill="hold"/>
                                        <p:tgtEl>
                                          <p:spTgt spid="57"/>
                                        </p:tgtEl>
                                        <p:attrNameLst>
                                          <p:attrName>ppt_x</p:attrName>
                                        </p:attrNameLst>
                                      </p:cBhvr>
                                      <p:tavLst>
                                        <p:tav tm="0">
                                          <p:val>
                                            <p:fltVal val="0.5"/>
                                          </p:val>
                                        </p:tav>
                                        <p:tav tm="100000">
                                          <p:val>
                                            <p:strVal val="#ppt_x"/>
                                          </p:val>
                                        </p:tav>
                                      </p:tavLst>
                                    </p:anim>
                                    <p:anim calcmode="lin" valueType="num">
                                      <p:cBhvr>
                                        <p:cTn id="20" dur="500" fill="hold"/>
                                        <p:tgtEl>
                                          <p:spTgt spid="57"/>
                                        </p:tgtEl>
                                        <p:attrNameLst>
                                          <p:attrName>ppt_y</p:attrName>
                                        </p:attrNameLst>
                                      </p:cBhvr>
                                      <p:tavLst>
                                        <p:tav tm="0">
                                          <p:val>
                                            <p:fltVal val="0.5"/>
                                          </p:val>
                                        </p:tav>
                                        <p:tav tm="100000">
                                          <p:val>
                                            <p:strVal val="#ppt_y"/>
                                          </p:val>
                                        </p:tav>
                                      </p:tavLst>
                                    </p:anim>
                                  </p:childTnLst>
                                </p:cTn>
                              </p:par>
                              <p:par>
                                <p:cTn id="21" presetID="6" presetClass="emph" presetSubtype="0" autoRev="1" fill="hold" grpId="1" nodeType="withEffect">
                                  <p:stCondLst>
                                    <p:cond delay="500"/>
                                  </p:stCondLst>
                                  <p:childTnLst>
                                    <p:animScale>
                                      <p:cBhvr>
                                        <p:cTn id="22" dur="150" fill="hold"/>
                                        <p:tgtEl>
                                          <p:spTgt spid="57"/>
                                        </p:tgtEl>
                                      </p:cBhvr>
                                      <p:by x="108000" y="108000"/>
                                    </p:animScale>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2" nodeType="clickEffect">
                                  <p:stCondLst>
                                    <p:cond delay="0"/>
                                  </p:stCondLst>
                                  <p:childTnLst>
                                    <p:animEffect transition="out" filter="dissolve">
                                      <p:cBhvr>
                                        <p:cTn id="26" dur="200"/>
                                        <p:tgtEl>
                                          <p:spTgt spid="57"/>
                                        </p:tgtEl>
                                      </p:cBhvr>
                                    </p:animEffect>
                                    <p:set>
                                      <p:cBhvr>
                                        <p:cTn id="27" dur="1" fill="hold">
                                          <p:stCondLst>
                                            <p:cond delay="199"/>
                                          </p:stCondLst>
                                        </p:cTn>
                                        <p:tgtEl>
                                          <p:spTgt spid="57"/>
                                        </p:tgtEl>
                                        <p:attrNameLst>
                                          <p:attrName>style.visibility</p:attrName>
                                        </p:attrNameLst>
                                      </p:cBhvr>
                                      <p:to>
                                        <p:strVal val="hidden"/>
                                      </p:to>
                                    </p:set>
                                  </p:childTnLst>
                                </p:cTn>
                              </p:par>
                              <p:par>
                                <p:cTn id="28" presetID="23" presetClass="exit" presetSubtype="32" fill="hold" grpId="3" nodeType="withEffect">
                                  <p:stCondLst>
                                    <p:cond delay="0"/>
                                  </p:stCondLst>
                                  <p:childTnLst>
                                    <p:anim calcmode="lin" valueType="num">
                                      <p:cBhvr>
                                        <p:cTn id="29" dur="200"/>
                                        <p:tgtEl>
                                          <p:spTgt spid="57"/>
                                        </p:tgtEl>
                                        <p:attrNameLst>
                                          <p:attrName>ppt_w</p:attrName>
                                        </p:attrNameLst>
                                      </p:cBhvr>
                                      <p:tavLst>
                                        <p:tav tm="0">
                                          <p:val>
                                            <p:strVal val="ppt_w"/>
                                          </p:val>
                                        </p:tav>
                                        <p:tav tm="100000">
                                          <p:val>
                                            <p:fltVal val="0"/>
                                          </p:val>
                                        </p:tav>
                                      </p:tavLst>
                                    </p:anim>
                                    <p:anim calcmode="lin" valueType="num">
                                      <p:cBhvr>
                                        <p:cTn id="30" dur="200"/>
                                        <p:tgtEl>
                                          <p:spTgt spid="57"/>
                                        </p:tgtEl>
                                        <p:attrNameLst>
                                          <p:attrName>ppt_h</p:attrName>
                                        </p:attrNameLst>
                                      </p:cBhvr>
                                      <p:tavLst>
                                        <p:tav tm="0">
                                          <p:val>
                                            <p:strVal val="ppt_h"/>
                                          </p:val>
                                        </p:tav>
                                        <p:tav tm="100000">
                                          <p:val>
                                            <p:fltVal val="0"/>
                                          </p:val>
                                        </p:tav>
                                      </p:tavLst>
                                    </p:anim>
                                    <p:set>
                                      <p:cBhvr>
                                        <p:cTn id="31" dur="1" fill="hold">
                                          <p:stCondLst>
                                            <p:cond delay="199"/>
                                          </p:stCondLst>
                                        </p:cTn>
                                        <p:tgtEl>
                                          <p:spTgt spid="57"/>
                                        </p:tgtEl>
                                        <p:attrNameLst>
                                          <p:attrName>style.visibility</p:attrName>
                                        </p:attrNameLst>
                                      </p:cBhvr>
                                      <p:to>
                                        <p:strVal val="hidden"/>
                                      </p:to>
                                    </p:set>
                                  </p:childTnLst>
                                </p:cTn>
                              </p:par>
                              <p:par>
                                <p:cTn id="32" presetID="23" presetClass="entr" presetSubtype="528"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 calcmode="lin" valueType="num">
                                      <p:cBhvr>
                                        <p:cTn id="36" dur="500" fill="hold"/>
                                        <p:tgtEl>
                                          <p:spTgt spid="30"/>
                                        </p:tgtEl>
                                        <p:attrNameLst>
                                          <p:attrName>ppt_x</p:attrName>
                                        </p:attrNameLst>
                                      </p:cBhvr>
                                      <p:tavLst>
                                        <p:tav tm="0">
                                          <p:val>
                                            <p:fltVal val="0.5"/>
                                          </p:val>
                                        </p:tav>
                                        <p:tav tm="100000">
                                          <p:val>
                                            <p:strVal val="#ppt_x"/>
                                          </p:val>
                                        </p:tav>
                                      </p:tavLst>
                                    </p:anim>
                                    <p:anim calcmode="lin" valueType="num">
                                      <p:cBhvr>
                                        <p:cTn id="37" dur="500" fill="hold"/>
                                        <p:tgtEl>
                                          <p:spTgt spid="30"/>
                                        </p:tgtEl>
                                        <p:attrNameLst>
                                          <p:attrName>ppt_y</p:attrName>
                                        </p:attrNameLst>
                                      </p:cBhvr>
                                      <p:tavLst>
                                        <p:tav tm="0">
                                          <p:val>
                                            <p:fltVal val="0.5"/>
                                          </p:val>
                                        </p:tav>
                                        <p:tav tm="100000">
                                          <p:val>
                                            <p:strVal val="#ppt_y"/>
                                          </p:val>
                                        </p:tav>
                                      </p:tavLst>
                                    </p:anim>
                                  </p:childTnLst>
                                </p:cTn>
                              </p:par>
                              <p:par>
                                <p:cTn id="38" presetID="6" presetClass="emph" presetSubtype="0" autoRev="1" fill="hold" grpId="1" nodeType="withEffect">
                                  <p:stCondLst>
                                    <p:cond delay="500"/>
                                  </p:stCondLst>
                                  <p:childTnLst>
                                    <p:animScale>
                                      <p:cBhvr>
                                        <p:cTn id="39" dur="150" fill="hold"/>
                                        <p:tgtEl>
                                          <p:spTgt spid="30"/>
                                        </p:tgtEl>
                                      </p:cBhvr>
                                      <p:by x="108000" y="108000"/>
                                    </p:animScale>
                                  </p:childTnLst>
                                </p:cTn>
                              </p:par>
                            </p:childTnLst>
                          </p:cTn>
                        </p:par>
                      </p:childTnLst>
                    </p:cTn>
                  </p:par>
                  <p:par>
                    <p:cTn id="40" fill="hold">
                      <p:stCondLst>
                        <p:cond delay="indefinite"/>
                      </p:stCondLst>
                      <p:childTnLst>
                        <p:par>
                          <p:cTn id="41" fill="hold">
                            <p:stCondLst>
                              <p:cond delay="0"/>
                            </p:stCondLst>
                            <p:childTnLst>
                              <p:par>
                                <p:cTn id="42" presetID="9" presetClass="exit" presetSubtype="0" fill="hold" grpId="2" nodeType="clickEffect">
                                  <p:stCondLst>
                                    <p:cond delay="0"/>
                                  </p:stCondLst>
                                  <p:childTnLst>
                                    <p:animEffect transition="out" filter="dissolve">
                                      <p:cBhvr>
                                        <p:cTn id="43" dur="200"/>
                                        <p:tgtEl>
                                          <p:spTgt spid="30"/>
                                        </p:tgtEl>
                                      </p:cBhvr>
                                    </p:animEffect>
                                    <p:set>
                                      <p:cBhvr>
                                        <p:cTn id="44" dur="1" fill="hold">
                                          <p:stCondLst>
                                            <p:cond delay="199"/>
                                          </p:stCondLst>
                                        </p:cTn>
                                        <p:tgtEl>
                                          <p:spTgt spid="30"/>
                                        </p:tgtEl>
                                        <p:attrNameLst>
                                          <p:attrName>style.visibility</p:attrName>
                                        </p:attrNameLst>
                                      </p:cBhvr>
                                      <p:to>
                                        <p:strVal val="hidden"/>
                                      </p:to>
                                    </p:set>
                                  </p:childTnLst>
                                </p:cTn>
                              </p:par>
                              <p:par>
                                <p:cTn id="45" presetID="23" presetClass="exit" presetSubtype="32" fill="hold" grpId="3" nodeType="withEffect">
                                  <p:stCondLst>
                                    <p:cond delay="0"/>
                                  </p:stCondLst>
                                  <p:childTnLst>
                                    <p:anim calcmode="lin" valueType="num">
                                      <p:cBhvr>
                                        <p:cTn id="46" dur="200"/>
                                        <p:tgtEl>
                                          <p:spTgt spid="30"/>
                                        </p:tgtEl>
                                        <p:attrNameLst>
                                          <p:attrName>ppt_w</p:attrName>
                                        </p:attrNameLst>
                                      </p:cBhvr>
                                      <p:tavLst>
                                        <p:tav tm="0">
                                          <p:val>
                                            <p:strVal val="ppt_w"/>
                                          </p:val>
                                        </p:tav>
                                        <p:tav tm="100000">
                                          <p:val>
                                            <p:fltVal val="0"/>
                                          </p:val>
                                        </p:tav>
                                      </p:tavLst>
                                    </p:anim>
                                    <p:anim calcmode="lin" valueType="num">
                                      <p:cBhvr>
                                        <p:cTn id="47" dur="200"/>
                                        <p:tgtEl>
                                          <p:spTgt spid="30"/>
                                        </p:tgtEl>
                                        <p:attrNameLst>
                                          <p:attrName>ppt_h</p:attrName>
                                        </p:attrNameLst>
                                      </p:cBhvr>
                                      <p:tavLst>
                                        <p:tav tm="0">
                                          <p:val>
                                            <p:strVal val="ppt_h"/>
                                          </p:val>
                                        </p:tav>
                                        <p:tav tm="100000">
                                          <p:val>
                                            <p:fltVal val="0"/>
                                          </p:val>
                                        </p:tav>
                                      </p:tavLst>
                                    </p:anim>
                                    <p:set>
                                      <p:cBhvr>
                                        <p:cTn id="48" dur="1" fill="hold">
                                          <p:stCondLst>
                                            <p:cond delay="199"/>
                                          </p:stCondLst>
                                        </p:cTn>
                                        <p:tgtEl>
                                          <p:spTgt spid="30"/>
                                        </p:tgtEl>
                                        <p:attrNameLst>
                                          <p:attrName>style.visibility</p:attrName>
                                        </p:attrNameLst>
                                      </p:cBhvr>
                                      <p:to>
                                        <p:strVal val="hidden"/>
                                      </p:to>
                                    </p:set>
                                  </p:childTnLst>
                                </p:cTn>
                              </p:par>
                              <p:par>
                                <p:cTn id="49" presetID="42"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7" grpId="1"/>
      <p:bldP spid="57" grpId="2"/>
      <p:bldP spid="57" grpId="3"/>
      <p:bldP spid="30" grpId="0"/>
      <p:bldP spid="30" grpId="1"/>
      <p:bldP spid="30" grpId="2"/>
      <p:bldP spid="30" grpId="3"/>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5088330" cy="1569660"/>
            <a:chOff x="8628686" y="5243102"/>
            <a:chExt cx="5088330" cy="1569660"/>
          </a:xfrm>
        </p:grpSpPr>
        <p:grpSp>
          <p:nvGrpSpPr>
            <p:cNvPr id="48" name="组合 47"/>
            <p:cNvGrpSpPr/>
            <p:nvPr/>
          </p:nvGrpSpPr>
          <p:grpSpPr>
            <a:xfrm>
              <a:off x="8748464" y="5629533"/>
              <a:ext cx="4680520" cy="1080120"/>
              <a:chOff x="8748464" y="5629533"/>
              <a:chExt cx="468052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468052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4104379"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不断学习，就是挖一口属于自己的井</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57" name="Text Box 44"/>
          <p:cNvSpPr txBox="1">
            <a:spLocks noChangeArrowheads="1"/>
          </p:cNvSpPr>
          <p:nvPr/>
        </p:nvSpPr>
        <p:spPr bwMode="auto">
          <a:xfrm>
            <a:off x="4860032" y="1484784"/>
            <a:ext cx="396044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我们在工作领域上，工作挣薪水就像是挑水；而我们常常会忘记把握下班后的时间，挖一口属于自己的井，培养自己另一方面的实力，给自己多铺一条路。这样在未来当我们年纪大了，即使体力拼不过年轻人时，</a:t>
            </a:r>
            <a:r>
              <a:rPr lang="zh-CN" altLang="en-US" b="1" dirty="0">
                <a:solidFill>
                  <a:srgbClr val="00B0F0"/>
                </a:solidFill>
              </a:rPr>
              <a:t>我们依然还会有水喝，而且还能喝得很悠闲，且源源不断。</a:t>
            </a:r>
            <a:endParaRPr lang="en-US" altLang="zh-CN" b="1" dirty="0">
              <a:solidFill>
                <a:srgbClr val="00B0F0"/>
              </a:solidFill>
            </a:endParaRPr>
          </a:p>
        </p:txBody>
      </p:sp>
      <p:sp>
        <p:nvSpPr>
          <p:cNvPr id="30" name="Text Box 44"/>
          <p:cNvSpPr txBox="1">
            <a:spLocks noChangeArrowheads="1"/>
          </p:cNvSpPr>
          <p:nvPr/>
        </p:nvSpPr>
        <p:spPr bwMode="auto">
          <a:xfrm>
            <a:off x="1881160" y="4437112"/>
            <a:ext cx="693931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哈佛有一个著名的理论：</a:t>
            </a:r>
            <a:r>
              <a:rPr lang="zh-CN" altLang="en-US" b="1" dirty="0">
                <a:solidFill>
                  <a:srgbClr val="00B0F0"/>
                </a:solidFill>
              </a:rPr>
              <a:t>人的差别在于业余时间 ，而一个人的命运决定于晚上</a:t>
            </a:r>
            <a:r>
              <a:rPr lang="en-US" altLang="zh-CN" b="1" dirty="0">
                <a:solidFill>
                  <a:srgbClr val="00B0F0"/>
                </a:solidFill>
              </a:rPr>
              <a:t>8</a:t>
            </a:r>
            <a:r>
              <a:rPr lang="zh-CN" altLang="en-US" b="1" dirty="0">
                <a:solidFill>
                  <a:srgbClr val="00B0F0"/>
                </a:solidFill>
              </a:rPr>
              <a:t>点到</a:t>
            </a:r>
            <a:r>
              <a:rPr lang="en-US" altLang="zh-CN" b="1" dirty="0">
                <a:solidFill>
                  <a:srgbClr val="00B0F0"/>
                </a:solidFill>
              </a:rPr>
              <a:t>10</a:t>
            </a:r>
            <a:r>
              <a:rPr lang="zh-CN" altLang="en-US" b="1" dirty="0">
                <a:solidFill>
                  <a:srgbClr val="00B0F0"/>
                </a:solidFill>
              </a:rPr>
              <a:t>点之间。</a:t>
            </a:r>
            <a:r>
              <a:rPr lang="zh-CN" altLang="en-US" dirty="0"/>
              <a:t>每晚抽出</a:t>
            </a:r>
            <a:r>
              <a:rPr lang="en-US" altLang="zh-CN" dirty="0"/>
              <a:t>2</a:t>
            </a:r>
            <a:r>
              <a:rPr lang="zh-CN" altLang="en-US" dirty="0"/>
              <a:t>个小时的时间用来阅读、进修、思考或参加有意义的讨论，你会发现，你的人生正在发生改变，坚持数年之后，成功会向你招手。</a:t>
            </a:r>
            <a:endParaRPr lang="en-US" altLang="zh-CN" dirty="0"/>
          </a:p>
        </p:txBody>
      </p:sp>
      <p:pic>
        <p:nvPicPr>
          <p:cNvPr id="16386" name="Picture 2" descr="http://www.cqn.com.cn/UploadFiles/2011/11/02/08/2011_11_02_08_04_4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9571" y="1628800"/>
            <a:ext cx="4197449" cy="2088232"/>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715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user\Desktop\different-people-00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867565" y="2852936"/>
            <a:ext cx="5276433" cy="4005064"/>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5088330" cy="1569660"/>
            <a:chOff x="8628686" y="5243102"/>
            <a:chExt cx="5088330" cy="1569660"/>
          </a:xfrm>
        </p:grpSpPr>
        <p:grpSp>
          <p:nvGrpSpPr>
            <p:cNvPr id="48" name="组合 47"/>
            <p:cNvGrpSpPr/>
            <p:nvPr/>
          </p:nvGrpSpPr>
          <p:grpSpPr>
            <a:xfrm>
              <a:off x="8748464" y="5629533"/>
              <a:ext cx="4680520" cy="1080120"/>
              <a:chOff x="8748464" y="5629533"/>
              <a:chExt cx="468052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468052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4104379"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比</a:t>
              </a:r>
              <a:r>
                <a:rPr lang="zh-CN" altLang="en-US" kern="0" dirty="0" smtClean="0">
                  <a:solidFill>
                    <a:srgbClr val="00B0F0"/>
                  </a:solidFill>
                  <a:latin typeface="微软雅黑" pitchFamily="34" charset="-122"/>
                  <a:ea typeface="微软雅黑" pitchFamily="34" charset="-122"/>
                </a:rPr>
                <a:t>对手</a:t>
              </a:r>
              <a:r>
                <a:rPr lang="zh-CN" altLang="en-US" kern="0" dirty="0">
                  <a:solidFill>
                    <a:srgbClr val="00B0F0"/>
                  </a:solidFill>
                  <a:latin typeface="微软雅黑" pitchFamily="34" charset="-122"/>
                  <a:ea typeface="微软雅黑" pitchFamily="34" charset="-122"/>
                </a:rPr>
                <a:t>更</a:t>
              </a:r>
              <a:r>
                <a:rPr lang="zh-CN" altLang="en-US" kern="0" dirty="0" smtClean="0">
                  <a:solidFill>
                    <a:srgbClr val="00B0F0"/>
                  </a:solidFill>
                  <a:latin typeface="微软雅黑" pitchFamily="34" charset="-122"/>
                  <a:ea typeface="微软雅黑" pitchFamily="34" charset="-122"/>
                </a:rPr>
                <a:t>快</a:t>
              </a:r>
              <a:r>
                <a:rPr lang="zh-CN" altLang="en-US" kern="0" dirty="0">
                  <a:solidFill>
                    <a:srgbClr val="00B0F0"/>
                  </a:solidFill>
                  <a:latin typeface="微软雅黑" pitchFamily="34" charset="-122"/>
                  <a:ea typeface="微软雅黑" pitchFamily="34" charset="-122"/>
                </a:rPr>
                <a:t>学习</a:t>
              </a:r>
              <a:r>
                <a:rPr lang="zh-CN" altLang="en-US" kern="0" dirty="0" smtClean="0">
                  <a:solidFill>
                    <a:srgbClr val="00B0F0"/>
                  </a:solidFill>
                  <a:latin typeface="微软雅黑" pitchFamily="34" charset="-122"/>
                  <a:ea typeface="微软雅黑" pitchFamily="34" charset="-122"/>
                </a:rPr>
                <a:t>，才能</a:t>
              </a:r>
              <a:r>
                <a:rPr lang="zh-CN" altLang="en-US" kern="0" dirty="0">
                  <a:solidFill>
                    <a:srgbClr val="00B0F0"/>
                  </a:solidFill>
                  <a:latin typeface="微软雅黑" pitchFamily="34" charset="-122"/>
                  <a:ea typeface="微软雅黑" pitchFamily="34" charset="-122"/>
                </a:rPr>
                <a:t>立于不败之地</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28" name="Text Box 44"/>
          <p:cNvSpPr txBox="1">
            <a:spLocks noChangeArrowheads="1"/>
          </p:cNvSpPr>
          <p:nvPr/>
        </p:nvSpPr>
        <p:spPr bwMode="auto">
          <a:xfrm>
            <a:off x="359571" y="1484784"/>
            <a:ext cx="8460901"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信息社会时代的核心竞争力，已经发展为学习力的竞争。信息更新周期已经缩短到不足五年，危机每天都会伴随我们左右。所谓逆水行舟，不进则退，是因为对手也在学习，也在进步</a:t>
            </a:r>
            <a:r>
              <a:rPr lang="zh-CN" altLang="en-US" dirty="0" smtClean="0"/>
              <a:t>。</a:t>
            </a:r>
            <a:endParaRPr lang="en-US" altLang="zh-CN" b="1" dirty="0">
              <a:solidFill>
                <a:srgbClr val="00B0F0"/>
              </a:solidFill>
            </a:endParaRPr>
          </a:p>
        </p:txBody>
      </p:sp>
      <p:sp>
        <p:nvSpPr>
          <p:cNvPr id="29" name="Text Box 44"/>
          <p:cNvSpPr txBox="1">
            <a:spLocks noChangeArrowheads="1"/>
          </p:cNvSpPr>
          <p:nvPr/>
        </p:nvSpPr>
        <p:spPr bwMode="auto">
          <a:xfrm>
            <a:off x="359572" y="3330858"/>
            <a:ext cx="350799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你没有构建任何适应竞争、抗击风险的能力，当下一次危机来临时，你会不堪一击，第一个倒下的就是你</a:t>
            </a:r>
            <a:r>
              <a:rPr lang="zh-CN" altLang="en-US" dirty="0" smtClean="0"/>
              <a:t>！惟有学习</a:t>
            </a:r>
            <a:r>
              <a:rPr lang="zh-CN" altLang="en-US" dirty="0"/>
              <a:t>的速度比对手更快，你才可能立于不败之地。</a:t>
            </a:r>
            <a:endParaRPr lang="en-US" altLang="zh-CN" dirty="0"/>
          </a:p>
        </p:txBody>
      </p:sp>
      <p:sp>
        <p:nvSpPr>
          <p:cNvPr id="17" name="矩形 16"/>
          <p:cNvSpPr/>
          <p:nvPr/>
        </p:nvSpPr>
        <p:spPr>
          <a:xfrm>
            <a:off x="539552" y="1869655"/>
            <a:ext cx="4572000" cy="1055289"/>
          </a:xfrm>
          <a:prstGeom prst="rect">
            <a:avLst/>
          </a:prstGeom>
        </p:spPr>
        <p:txBody>
          <a:bodyPr>
            <a:spAutoFit/>
          </a:bodyPr>
          <a:lstStyle/>
          <a:p>
            <a:pPr indent="457200" defTabSz="720725">
              <a:lnSpc>
                <a:spcPct val="135000"/>
              </a:lnSpc>
            </a:pPr>
            <a:r>
              <a:rPr lang="zh-CN" altLang="en-US" sz="1600" b="1" dirty="0">
                <a:solidFill>
                  <a:srgbClr val="00B0F0"/>
                </a:solidFill>
                <a:latin typeface="微软雅黑" pitchFamily="34" charset="-122"/>
                <a:ea typeface="微软雅黑" pitchFamily="34" charset="-122"/>
              </a:rPr>
              <a:t>你不与别人竞争，并不意味着别人不会与你竞争；你不淘汰别人，就会被别人淘汰。别人进步的同时你没有进步，就等于退步。</a:t>
            </a:r>
          </a:p>
        </p:txBody>
      </p:sp>
    </p:spTree>
    <p:extLst>
      <p:ext uri="{BB962C8B-B14F-4D97-AF65-F5344CB8AC3E}">
        <p14:creationId xmlns:p14="http://schemas.microsoft.com/office/powerpoint/2010/main" val="381793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fltVal val="0.5"/>
                                          </p:val>
                                        </p:tav>
                                        <p:tav tm="100000">
                                          <p:val>
                                            <p:strVal val="#ppt_y"/>
                                          </p:val>
                                        </p:tav>
                                      </p:tavLst>
                                    </p:anim>
                                  </p:childTnLst>
                                </p:cTn>
                              </p:par>
                              <p:par>
                                <p:cTn id="17" presetID="6" presetClass="emph" presetSubtype="0" autoRev="1" fill="hold" grpId="1" nodeType="withEffect">
                                  <p:stCondLst>
                                    <p:cond delay="500"/>
                                  </p:stCondLst>
                                  <p:childTnLst>
                                    <p:animScale>
                                      <p:cBhvr>
                                        <p:cTn id="18" dur="150" fill="hold"/>
                                        <p:tgtEl>
                                          <p:spTgt spid="28"/>
                                        </p:tgtEl>
                                      </p:cBhvr>
                                      <p:by x="108000" y="108000"/>
                                    </p:animScale>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2" nodeType="clickEffect">
                                  <p:stCondLst>
                                    <p:cond delay="0"/>
                                  </p:stCondLst>
                                  <p:childTnLst>
                                    <p:animEffect transition="out" filter="dissolve">
                                      <p:cBhvr>
                                        <p:cTn id="22" dur="200"/>
                                        <p:tgtEl>
                                          <p:spTgt spid="28"/>
                                        </p:tgtEl>
                                      </p:cBhvr>
                                    </p:animEffect>
                                    <p:set>
                                      <p:cBhvr>
                                        <p:cTn id="23" dur="1" fill="hold">
                                          <p:stCondLst>
                                            <p:cond delay="199"/>
                                          </p:stCondLst>
                                        </p:cTn>
                                        <p:tgtEl>
                                          <p:spTgt spid="28"/>
                                        </p:tgtEl>
                                        <p:attrNameLst>
                                          <p:attrName>style.visibility</p:attrName>
                                        </p:attrNameLst>
                                      </p:cBhvr>
                                      <p:to>
                                        <p:strVal val="hidden"/>
                                      </p:to>
                                    </p:set>
                                  </p:childTnLst>
                                </p:cTn>
                              </p:par>
                              <p:par>
                                <p:cTn id="24" presetID="23" presetClass="exit" presetSubtype="32" fill="hold" grpId="3" nodeType="withEffect">
                                  <p:stCondLst>
                                    <p:cond delay="0"/>
                                  </p:stCondLst>
                                  <p:childTnLst>
                                    <p:anim calcmode="lin" valueType="num">
                                      <p:cBhvr>
                                        <p:cTn id="25" dur="200"/>
                                        <p:tgtEl>
                                          <p:spTgt spid="28"/>
                                        </p:tgtEl>
                                        <p:attrNameLst>
                                          <p:attrName>ppt_w</p:attrName>
                                        </p:attrNameLst>
                                      </p:cBhvr>
                                      <p:tavLst>
                                        <p:tav tm="0">
                                          <p:val>
                                            <p:strVal val="ppt_w"/>
                                          </p:val>
                                        </p:tav>
                                        <p:tav tm="100000">
                                          <p:val>
                                            <p:fltVal val="0"/>
                                          </p:val>
                                        </p:tav>
                                      </p:tavLst>
                                    </p:anim>
                                    <p:anim calcmode="lin" valueType="num">
                                      <p:cBhvr>
                                        <p:cTn id="26" dur="200"/>
                                        <p:tgtEl>
                                          <p:spTgt spid="28"/>
                                        </p:tgtEl>
                                        <p:attrNameLst>
                                          <p:attrName>ppt_h</p:attrName>
                                        </p:attrNameLst>
                                      </p:cBhvr>
                                      <p:tavLst>
                                        <p:tav tm="0">
                                          <p:val>
                                            <p:strVal val="ppt_h"/>
                                          </p:val>
                                        </p:tav>
                                        <p:tav tm="100000">
                                          <p:val>
                                            <p:fltVal val="0"/>
                                          </p:val>
                                        </p:tav>
                                      </p:tavLst>
                                    </p:anim>
                                    <p:set>
                                      <p:cBhvr>
                                        <p:cTn id="27" dur="1" fill="hold">
                                          <p:stCondLst>
                                            <p:cond delay="199"/>
                                          </p:stCondLst>
                                        </p:cTn>
                                        <p:tgtEl>
                                          <p:spTgt spid="28"/>
                                        </p:tgtEl>
                                        <p:attrNameLst>
                                          <p:attrName>style.visibility</p:attrName>
                                        </p:attrNameLst>
                                      </p:cBhvr>
                                      <p:to>
                                        <p:strVal val="hidden"/>
                                      </p:to>
                                    </p:set>
                                  </p:childTnLst>
                                </p:cTn>
                              </p:par>
                            </p:childTnLst>
                          </p:cTn>
                        </p:par>
                        <p:par>
                          <p:cTn id="28" fill="hold">
                            <p:stCondLst>
                              <p:cond delay="200"/>
                            </p:stCondLst>
                            <p:childTnLst>
                              <p:par>
                                <p:cTn id="29" presetID="23" presetClass="entr" presetSubtype="52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 calcmode="lin" valueType="num">
                                      <p:cBhvr>
                                        <p:cTn id="33" dur="500" fill="hold"/>
                                        <p:tgtEl>
                                          <p:spTgt spid="29"/>
                                        </p:tgtEl>
                                        <p:attrNameLst>
                                          <p:attrName>ppt_x</p:attrName>
                                        </p:attrNameLst>
                                      </p:cBhvr>
                                      <p:tavLst>
                                        <p:tav tm="0">
                                          <p:val>
                                            <p:fltVal val="0.5"/>
                                          </p:val>
                                        </p:tav>
                                        <p:tav tm="100000">
                                          <p:val>
                                            <p:strVal val="#ppt_x"/>
                                          </p:val>
                                        </p:tav>
                                      </p:tavLst>
                                    </p:anim>
                                    <p:anim calcmode="lin" valueType="num">
                                      <p:cBhvr>
                                        <p:cTn id="34" dur="500" fill="hold"/>
                                        <p:tgtEl>
                                          <p:spTgt spid="29"/>
                                        </p:tgtEl>
                                        <p:attrNameLst>
                                          <p:attrName>ppt_y</p:attrName>
                                        </p:attrNameLst>
                                      </p:cBhvr>
                                      <p:tavLst>
                                        <p:tav tm="0">
                                          <p:val>
                                            <p:fltVal val="0.5"/>
                                          </p:val>
                                        </p:tav>
                                        <p:tav tm="100000">
                                          <p:val>
                                            <p:strVal val="#ppt_y"/>
                                          </p:val>
                                        </p:tav>
                                      </p:tavLst>
                                    </p:anim>
                                  </p:childTnLst>
                                </p:cTn>
                              </p:par>
                              <p:par>
                                <p:cTn id="35" presetID="6" presetClass="emph" presetSubtype="0" autoRev="1" fill="hold" grpId="1" nodeType="withEffect">
                                  <p:stCondLst>
                                    <p:cond delay="500"/>
                                  </p:stCondLst>
                                  <p:childTnLst>
                                    <p:animScale>
                                      <p:cBhvr>
                                        <p:cTn id="36" dur="150" fill="hold"/>
                                        <p:tgtEl>
                                          <p:spTgt spid="29"/>
                                        </p:tgtEl>
                                      </p:cBhvr>
                                      <p:by x="108000" y="108000"/>
                                    </p:animScale>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grpId="2" nodeType="clickEffect">
                                  <p:stCondLst>
                                    <p:cond delay="0"/>
                                  </p:stCondLst>
                                  <p:childTnLst>
                                    <p:animEffect transition="out" filter="dissolve">
                                      <p:cBhvr>
                                        <p:cTn id="40" dur="200"/>
                                        <p:tgtEl>
                                          <p:spTgt spid="29"/>
                                        </p:tgtEl>
                                      </p:cBhvr>
                                    </p:animEffect>
                                    <p:set>
                                      <p:cBhvr>
                                        <p:cTn id="41" dur="1" fill="hold">
                                          <p:stCondLst>
                                            <p:cond delay="199"/>
                                          </p:stCondLst>
                                        </p:cTn>
                                        <p:tgtEl>
                                          <p:spTgt spid="29"/>
                                        </p:tgtEl>
                                        <p:attrNameLst>
                                          <p:attrName>style.visibility</p:attrName>
                                        </p:attrNameLst>
                                      </p:cBhvr>
                                      <p:to>
                                        <p:strVal val="hidden"/>
                                      </p:to>
                                    </p:set>
                                  </p:childTnLst>
                                </p:cTn>
                              </p:par>
                              <p:par>
                                <p:cTn id="42" presetID="23" presetClass="exit" presetSubtype="32" fill="hold" grpId="3" nodeType="withEffect">
                                  <p:stCondLst>
                                    <p:cond delay="0"/>
                                  </p:stCondLst>
                                  <p:childTnLst>
                                    <p:anim calcmode="lin" valueType="num">
                                      <p:cBhvr>
                                        <p:cTn id="43" dur="200"/>
                                        <p:tgtEl>
                                          <p:spTgt spid="29"/>
                                        </p:tgtEl>
                                        <p:attrNameLst>
                                          <p:attrName>ppt_w</p:attrName>
                                        </p:attrNameLst>
                                      </p:cBhvr>
                                      <p:tavLst>
                                        <p:tav tm="0">
                                          <p:val>
                                            <p:strVal val="ppt_w"/>
                                          </p:val>
                                        </p:tav>
                                        <p:tav tm="100000">
                                          <p:val>
                                            <p:fltVal val="0"/>
                                          </p:val>
                                        </p:tav>
                                      </p:tavLst>
                                    </p:anim>
                                    <p:anim calcmode="lin" valueType="num">
                                      <p:cBhvr>
                                        <p:cTn id="44" dur="200"/>
                                        <p:tgtEl>
                                          <p:spTgt spid="29"/>
                                        </p:tgtEl>
                                        <p:attrNameLst>
                                          <p:attrName>ppt_h</p:attrName>
                                        </p:attrNameLst>
                                      </p:cBhvr>
                                      <p:tavLst>
                                        <p:tav tm="0">
                                          <p:val>
                                            <p:strVal val="ppt_h"/>
                                          </p:val>
                                        </p:tav>
                                        <p:tav tm="100000">
                                          <p:val>
                                            <p:fltVal val="0"/>
                                          </p:val>
                                        </p:tav>
                                      </p:tavLst>
                                    </p:anim>
                                    <p:set>
                                      <p:cBhvr>
                                        <p:cTn id="45" dur="1" fill="hold">
                                          <p:stCondLst>
                                            <p:cond delay="199"/>
                                          </p:stCondLst>
                                        </p:cTn>
                                        <p:tgtEl>
                                          <p:spTgt spid="29"/>
                                        </p:tgtEl>
                                        <p:attrNameLst>
                                          <p:attrName>style.visibility</p:attrName>
                                        </p:attrNameLst>
                                      </p:cBhvr>
                                      <p:to>
                                        <p:strVal val="hidden"/>
                                      </p:to>
                                    </p:set>
                                  </p:childTnLst>
                                </p:cTn>
                              </p:par>
                            </p:childTnLst>
                          </p:cTn>
                        </p:par>
                        <p:par>
                          <p:cTn id="46" fill="hold">
                            <p:stCondLst>
                              <p:cond delay="200"/>
                            </p:stCondLst>
                            <p:childTnLst>
                              <p:par>
                                <p:cTn id="47" presetID="4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8" grpId="2"/>
      <p:bldP spid="28" grpId="3"/>
      <p:bldP spid="29" grpId="0"/>
      <p:bldP spid="29" grpId="1"/>
      <p:bldP spid="29" grpId="2"/>
      <p:bldP spid="29" grpId="3"/>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5088330" cy="1569660"/>
            <a:chOff x="8628686" y="5243102"/>
            <a:chExt cx="5088330" cy="1569660"/>
          </a:xfrm>
        </p:grpSpPr>
        <p:grpSp>
          <p:nvGrpSpPr>
            <p:cNvPr id="48" name="组合 47"/>
            <p:cNvGrpSpPr/>
            <p:nvPr/>
          </p:nvGrpSpPr>
          <p:grpSpPr>
            <a:xfrm>
              <a:off x="8748464" y="5629533"/>
              <a:ext cx="4680520" cy="1080120"/>
              <a:chOff x="8748464" y="5629533"/>
              <a:chExt cx="468052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468052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4104379"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比</a:t>
              </a:r>
              <a:r>
                <a:rPr lang="zh-CN" altLang="en-US" kern="0" dirty="0" smtClean="0">
                  <a:solidFill>
                    <a:srgbClr val="00B0F0"/>
                  </a:solidFill>
                  <a:latin typeface="微软雅黑" pitchFamily="34" charset="-122"/>
                  <a:ea typeface="微软雅黑" pitchFamily="34" charset="-122"/>
                </a:rPr>
                <a:t>对手</a:t>
              </a:r>
              <a:r>
                <a:rPr lang="zh-CN" altLang="en-US" kern="0" dirty="0">
                  <a:solidFill>
                    <a:srgbClr val="00B0F0"/>
                  </a:solidFill>
                  <a:latin typeface="微软雅黑" pitchFamily="34" charset="-122"/>
                  <a:ea typeface="微软雅黑" pitchFamily="34" charset="-122"/>
                </a:rPr>
                <a:t>更</a:t>
              </a:r>
              <a:r>
                <a:rPr lang="zh-CN" altLang="en-US" kern="0" dirty="0" smtClean="0">
                  <a:solidFill>
                    <a:srgbClr val="00B0F0"/>
                  </a:solidFill>
                  <a:latin typeface="微软雅黑" pitchFamily="34" charset="-122"/>
                  <a:ea typeface="微软雅黑" pitchFamily="34" charset="-122"/>
                </a:rPr>
                <a:t>快</a:t>
              </a:r>
              <a:r>
                <a:rPr lang="zh-CN" altLang="en-US" kern="0" dirty="0">
                  <a:solidFill>
                    <a:srgbClr val="00B0F0"/>
                  </a:solidFill>
                  <a:latin typeface="微软雅黑" pitchFamily="34" charset="-122"/>
                  <a:ea typeface="微软雅黑" pitchFamily="34" charset="-122"/>
                </a:rPr>
                <a:t>学习</a:t>
              </a:r>
              <a:r>
                <a:rPr lang="zh-CN" altLang="en-US" kern="0" dirty="0" smtClean="0">
                  <a:solidFill>
                    <a:srgbClr val="00B0F0"/>
                  </a:solidFill>
                  <a:latin typeface="微软雅黑" pitchFamily="34" charset="-122"/>
                  <a:ea typeface="微软雅黑" pitchFamily="34" charset="-122"/>
                </a:rPr>
                <a:t>，才能</a:t>
              </a:r>
              <a:r>
                <a:rPr lang="zh-CN" altLang="en-US" kern="0" dirty="0">
                  <a:solidFill>
                    <a:srgbClr val="00B0F0"/>
                  </a:solidFill>
                  <a:latin typeface="微软雅黑" pitchFamily="34" charset="-122"/>
                  <a:ea typeface="微软雅黑" pitchFamily="34" charset="-122"/>
                </a:rPr>
                <a:t>立于不败之地</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18435" name="Picture 3" descr="C:\Users\user\Desktop\Fotolia_4244474_M.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59571" y="1640905"/>
            <a:ext cx="4515560" cy="3012231"/>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0" name="Text Box 44"/>
          <p:cNvSpPr txBox="1">
            <a:spLocks noChangeArrowheads="1"/>
          </p:cNvSpPr>
          <p:nvPr/>
        </p:nvSpPr>
        <p:spPr bwMode="auto">
          <a:xfrm>
            <a:off x="5148064" y="1484784"/>
            <a:ext cx="3672408" cy="34163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联合国教科文组织</a:t>
            </a:r>
            <a:r>
              <a:rPr lang="zh-CN" altLang="en-US" dirty="0" smtClean="0"/>
              <a:t>的一次调查</a:t>
            </a:r>
            <a:r>
              <a:rPr lang="zh-CN" altLang="en-US" dirty="0"/>
              <a:t>表明，在以犹太人为主要人口的以色列，</a:t>
            </a:r>
            <a:r>
              <a:rPr lang="en-US" altLang="zh-CN" dirty="0"/>
              <a:t>14</a:t>
            </a:r>
            <a:r>
              <a:rPr lang="zh-CN" altLang="en-US" dirty="0"/>
              <a:t>岁以上的以色列人平均每月读一本书；全国有公共图书馆和大学图书馆</a:t>
            </a:r>
            <a:r>
              <a:rPr lang="en-US" altLang="zh-CN" dirty="0"/>
              <a:t>1000</a:t>
            </a:r>
            <a:r>
              <a:rPr lang="zh-CN" altLang="en-US" dirty="0"/>
              <a:t>多所，平均每</a:t>
            </a:r>
            <a:r>
              <a:rPr lang="en-US" altLang="zh-CN" dirty="0"/>
              <a:t>4500</a:t>
            </a:r>
            <a:r>
              <a:rPr lang="zh-CN" altLang="en-US" dirty="0"/>
              <a:t>人就有一所图书馆。在</a:t>
            </a:r>
            <a:r>
              <a:rPr lang="en-US" altLang="zh-CN" dirty="0"/>
              <a:t>450</a:t>
            </a:r>
            <a:r>
              <a:rPr lang="zh-CN" altLang="en-US" dirty="0"/>
              <a:t>万人口的以色列，办有借书证的就有</a:t>
            </a:r>
            <a:r>
              <a:rPr lang="en-US" altLang="zh-CN" dirty="0"/>
              <a:t>100</a:t>
            </a:r>
            <a:r>
              <a:rPr lang="zh-CN" altLang="en-US" dirty="0"/>
              <a:t>万人</a:t>
            </a:r>
            <a:r>
              <a:rPr lang="zh-CN" altLang="en-US" dirty="0" smtClean="0"/>
              <a:t>。</a:t>
            </a:r>
            <a:r>
              <a:rPr lang="zh-CN" altLang="en-US" dirty="0"/>
              <a:t>据说，</a:t>
            </a:r>
            <a:r>
              <a:rPr lang="zh-CN" altLang="en-US" dirty="0" smtClean="0"/>
              <a:t>古时候，犹太人</a:t>
            </a:r>
            <a:r>
              <a:rPr lang="zh-CN" altLang="en-US" dirty="0"/>
              <a:t>的</a:t>
            </a:r>
            <a:r>
              <a:rPr lang="zh-CN" altLang="en-US" dirty="0" smtClean="0"/>
              <a:t>墓园也常</a:t>
            </a:r>
            <a:r>
              <a:rPr lang="zh-CN" altLang="en-US" dirty="0"/>
              <a:t>放有书本。说是</a:t>
            </a:r>
            <a:r>
              <a:rPr lang="zh-CN" altLang="en-US" dirty="0" smtClean="0"/>
              <a:t>在深夜时</a:t>
            </a:r>
            <a:r>
              <a:rPr lang="zh-CN" altLang="en-US" dirty="0"/>
              <a:t>，死人会出来看书的。象征的意义：生命有结束的时候，求知却永无止境。</a:t>
            </a:r>
            <a:endParaRPr lang="en-US" altLang="zh-CN" b="1" dirty="0">
              <a:solidFill>
                <a:srgbClr val="00B0F0"/>
              </a:solidFill>
            </a:endParaRPr>
          </a:p>
        </p:txBody>
      </p:sp>
      <p:sp>
        <p:nvSpPr>
          <p:cNvPr id="31" name="Text Box 44"/>
          <p:cNvSpPr txBox="1">
            <a:spLocks noChangeArrowheads="1"/>
          </p:cNvSpPr>
          <p:nvPr/>
        </p:nvSpPr>
        <p:spPr bwMode="auto">
          <a:xfrm>
            <a:off x="1881160" y="5192150"/>
            <a:ext cx="693931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犹太人</a:t>
            </a:r>
            <a:r>
              <a:rPr lang="zh-CN" altLang="en-US" dirty="0"/>
              <a:t>家庭还有一个世代相传的传统，那就是书橱要摆在床头。要是放在床尾，就会被认为是对书的不敬而被禁止。</a:t>
            </a:r>
            <a:endParaRPr lang="en-US" altLang="zh-CN" dirty="0"/>
          </a:p>
        </p:txBody>
      </p:sp>
    </p:spTree>
    <p:extLst>
      <p:ext uri="{BB962C8B-B14F-4D97-AF65-F5344CB8AC3E}">
        <p14:creationId xmlns:p14="http://schemas.microsoft.com/office/powerpoint/2010/main" val="273088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anim calcmode="lin" valueType="num">
                                      <p:cBhvr>
                                        <p:cTn id="15" dur="1000" fill="hold"/>
                                        <p:tgtEl>
                                          <p:spTgt spid="31"/>
                                        </p:tgtEl>
                                        <p:attrNameLst>
                                          <p:attrName>ppt_x</p:attrName>
                                        </p:attrNameLst>
                                      </p:cBhvr>
                                      <p:tavLst>
                                        <p:tav tm="0">
                                          <p:val>
                                            <p:strVal val="#ppt_x"/>
                                          </p:val>
                                        </p:tav>
                                        <p:tav tm="100000">
                                          <p:val>
                                            <p:strVal val="#ppt_x"/>
                                          </p:val>
                                        </p:tav>
                                      </p:tavLst>
                                    </p:anim>
                                    <p:anim calcmode="lin" valueType="num">
                                      <p:cBhvr>
                                        <p:cTn id="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5088330" cy="1569660"/>
            <a:chOff x="8628686" y="5243102"/>
            <a:chExt cx="5088330" cy="1569660"/>
          </a:xfrm>
        </p:grpSpPr>
        <p:grpSp>
          <p:nvGrpSpPr>
            <p:cNvPr id="48" name="组合 47"/>
            <p:cNvGrpSpPr/>
            <p:nvPr/>
          </p:nvGrpSpPr>
          <p:grpSpPr>
            <a:xfrm>
              <a:off x="8748464" y="5629533"/>
              <a:ext cx="4680520" cy="1080120"/>
              <a:chOff x="8748464" y="5629533"/>
              <a:chExt cx="468052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468052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4104379"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学到手的本领是别人抢不去的</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6</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19459" name="Picture 3" descr="D:\Teliss_Tong\Doing\new\3320946_232958825618_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59571" y="1755638"/>
            <a:ext cx="4188504" cy="2770660"/>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0" name="Text Box 44"/>
          <p:cNvSpPr txBox="1">
            <a:spLocks noChangeArrowheads="1"/>
          </p:cNvSpPr>
          <p:nvPr/>
        </p:nvSpPr>
        <p:spPr bwMode="auto">
          <a:xfrm>
            <a:off x="4860032" y="1757598"/>
            <a:ext cx="3960440"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学到真本领才是硬道理，学到手的本领是别人抢不去的，所以</a:t>
            </a:r>
            <a:r>
              <a:rPr lang="zh-CN" altLang="en-US" b="1" dirty="0">
                <a:solidFill>
                  <a:srgbClr val="00B0F0"/>
                </a:solidFill>
              </a:rPr>
              <a:t>我们要想使自己变的更强，更有竞争力，就要不断的学习与成长。</a:t>
            </a:r>
            <a:r>
              <a:rPr lang="zh-CN" altLang="en-US" dirty="0"/>
              <a:t>故而，持续学习、不断提升自己。</a:t>
            </a:r>
            <a:r>
              <a:rPr lang="zh-CN" altLang="en-US" dirty="0" smtClean="0"/>
              <a:t>这应当</a:t>
            </a:r>
            <a:r>
              <a:rPr lang="zh-CN" altLang="en-US" dirty="0"/>
              <a:t>贯穿你的整个职业</a:t>
            </a:r>
            <a:r>
              <a:rPr lang="zh-CN" altLang="en-US" dirty="0" smtClean="0"/>
              <a:t>生涯。</a:t>
            </a:r>
            <a:r>
              <a:rPr lang="zh-CN" altLang="en-US" dirty="0"/>
              <a:t>当今的社会工作压力十分巨大，很多人感觉到将手头的事情做完以后已经累得不行了，所以没有精力和时间学习和思考。</a:t>
            </a:r>
            <a:endParaRPr lang="en-US" altLang="zh-CN" b="1" dirty="0">
              <a:solidFill>
                <a:srgbClr val="00B0F0"/>
              </a:solidFill>
            </a:endParaRPr>
          </a:p>
        </p:txBody>
      </p:sp>
      <p:sp>
        <p:nvSpPr>
          <p:cNvPr id="31" name="Text Box 44"/>
          <p:cNvSpPr txBox="1">
            <a:spLocks noChangeArrowheads="1"/>
          </p:cNvSpPr>
          <p:nvPr/>
        </p:nvSpPr>
        <p:spPr bwMode="auto">
          <a:xfrm>
            <a:off x="1881160" y="4859751"/>
            <a:ext cx="693931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同</a:t>
            </a:r>
            <a:r>
              <a:rPr lang="zh-CN" altLang="en-US" dirty="0"/>
              <a:t>一个大学毕业，大家都工作</a:t>
            </a:r>
            <a:r>
              <a:rPr lang="en-US" altLang="zh-CN" dirty="0"/>
              <a:t>5</a:t>
            </a:r>
            <a:r>
              <a:rPr lang="zh-CN" altLang="en-US" dirty="0"/>
              <a:t>年，薪金可以差别</a:t>
            </a:r>
            <a:r>
              <a:rPr lang="en-US" altLang="zh-CN" dirty="0"/>
              <a:t>3</a:t>
            </a:r>
            <a:r>
              <a:rPr lang="zh-CN" altLang="en-US" dirty="0"/>
              <a:t>倍以上。公平吗？非常公平。公司雇佣的是一个人的能力和经验而不是他所毕业的学校和工作的年限。</a:t>
            </a:r>
            <a:endParaRPr lang="en-US" altLang="zh-CN" dirty="0"/>
          </a:p>
        </p:txBody>
      </p:sp>
    </p:spTree>
    <p:extLst>
      <p:ext uri="{BB962C8B-B14F-4D97-AF65-F5344CB8AC3E}">
        <p14:creationId xmlns:p14="http://schemas.microsoft.com/office/powerpoint/2010/main" val="189959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3</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该学习什么</a:t>
            </a:r>
          </a:p>
        </p:txBody>
      </p:sp>
      <p:pic>
        <p:nvPicPr>
          <p:cNvPr id="20482" name="Picture 2" descr="D:\Teliss_Tong\Doing\new\9l5XEjGxqb.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982" y="1340768"/>
            <a:ext cx="3678154" cy="55172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5" name="TextBox 44"/>
          <p:cNvSpPr txBox="1">
            <a:spLocks noChangeArrowheads="1"/>
          </p:cNvSpPr>
          <p:nvPr/>
        </p:nvSpPr>
        <p:spPr bwMode="auto">
          <a:xfrm>
            <a:off x="1115617" y="1516722"/>
            <a:ext cx="7710760"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1600" dirty="0">
                <a:solidFill>
                  <a:schemeClr val="bg1">
                    <a:lumMod val="50000"/>
                  </a:schemeClr>
                </a:solidFill>
                <a:latin typeface="微软雅黑" pitchFamily="34" charset="-122"/>
                <a:ea typeface="微软雅黑" pitchFamily="34" charset="-122"/>
              </a:rPr>
              <a:t>学习，到底学什么？浩瀚的知识，繁多的技能，飘渺的智慧，让人何去何从？</a:t>
            </a:r>
            <a:endParaRPr lang="zh-CN" altLang="en-US" sz="1600" dirty="0">
              <a:solidFill>
                <a:schemeClr val="bg1">
                  <a:lumMod val="50000"/>
                </a:schemeClr>
              </a:solidFill>
            </a:endParaRPr>
          </a:p>
        </p:txBody>
      </p:sp>
      <p:grpSp>
        <p:nvGrpSpPr>
          <p:cNvPr id="16" name="组合 15"/>
          <p:cNvGrpSpPr/>
          <p:nvPr/>
        </p:nvGrpSpPr>
        <p:grpSpPr>
          <a:xfrm>
            <a:off x="3901186" y="2656863"/>
            <a:ext cx="886838" cy="714378"/>
            <a:chOff x="3758308" y="2656863"/>
            <a:chExt cx="886838" cy="714378"/>
          </a:xfrm>
        </p:grpSpPr>
        <p:sp>
          <p:nvSpPr>
            <p:cNvPr id="47" name="等腰三角形 46"/>
            <p:cNvSpPr/>
            <p:nvPr/>
          </p:nvSpPr>
          <p:spPr>
            <a:xfrm rot="5400000">
              <a:off x="3951695" y="2677789"/>
              <a:ext cx="714378" cy="672525"/>
            </a:xfrm>
            <a:prstGeom prst="triangle">
              <a:avLst>
                <a:gd name="adj" fmla="val 52770"/>
              </a:avLst>
            </a:prstGeom>
            <a:solidFill>
              <a:schemeClr val="tx2">
                <a:lumMod val="60000"/>
                <a:lumOff val="40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48" name="等腰三角形 47"/>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grpSp>
        <p:nvGrpSpPr>
          <p:cNvPr id="52" name="组合 51"/>
          <p:cNvGrpSpPr/>
          <p:nvPr/>
        </p:nvGrpSpPr>
        <p:grpSpPr>
          <a:xfrm>
            <a:off x="3900048" y="4946870"/>
            <a:ext cx="886838" cy="714378"/>
            <a:chOff x="3758308" y="2656863"/>
            <a:chExt cx="886838" cy="714378"/>
          </a:xfrm>
        </p:grpSpPr>
        <p:sp>
          <p:nvSpPr>
            <p:cNvPr id="53" name="等腰三角形 52"/>
            <p:cNvSpPr/>
            <p:nvPr/>
          </p:nvSpPr>
          <p:spPr>
            <a:xfrm rot="5400000">
              <a:off x="3951695" y="2677789"/>
              <a:ext cx="714378" cy="672525"/>
            </a:xfrm>
            <a:prstGeom prst="triangle">
              <a:avLst>
                <a:gd name="adj" fmla="val 52770"/>
              </a:avLst>
            </a:prstGeom>
            <a:solidFill>
              <a:schemeClr val="tx2">
                <a:lumMod val="60000"/>
                <a:lumOff val="40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54" name="等腰三角形 53"/>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grpSp>
        <p:nvGrpSpPr>
          <p:cNvPr id="55" name="组合 54"/>
          <p:cNvGrpSpPr/>
          <p:nvPr/>
        </p:nvGrpSpPr>
        <p:grpSpPr>
          <a:xfrm>
            <a:off x="3900048" y="3816336"/>
            <a:ext cx="886838" cy="714378"/>
            <a:chOff x="3758308" y="2656863"/>
            <a:chExt cx="886838" cy="714378"/>
          </a:xfrm>
        </p:grpSpPr>
        <p:sp>
          <p:nvSpPr>
            <p:cNvPr id="56" name="等腰三角形 55"/>
            <p:cNvSpPr/>
            <p:nvPr/>
          </p:nvSpPr>
          <p:spPr>
            <a:xfrm rot="5400000">
              <a:off x="3951695" y="2677789"/>
              <a:ext cx="714378" cy="672525"/>
            </a:xfrm>
            <a:prstGeom prst="triangle">
              <a:avLst>
                <a:gd name="adj" fmla="val 52770"/>
              </a:avLst>
            </a:prstGeom>
            <a:solidFill>
              <a:schemeClr val="tx2">
                <a:lumMod val="60000"/>
                <a:lumOff val="40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57" name="等腰三角形 56"/>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grpSp>
        <p:nvGrpSpPr>
          <p:cNvPr id="22" name="组合 21"/>
          <p:cNvGrpSpPr/>
          <p:nvPr/>
        </p:nvGrpSpPr>
        <p:grpSpPr>
          <a:xfrm>
            <a:off x="4932041" y="2873702"/>
            <a:ext cx="4032448" cy="338554"/>
            <a:chOff x="4932041" y="2873702"/>
            <a:chExt cx="4032448" cy="338554"/>
          </a:xfrm>
        </p:grpSpPr>
        <p:cxnSp>
          <p:nvCxnSpPr>
            <p:cNvPr id="58" name="Straight Connector 10"/>
            <p:cNvCxnSpPr/>
            <p:nvPr/>
          </p:nvCxnSpPr>
          <p:spPr>
            <a:xfrm>
              <a:off x="4970997" y="3205490"/>
              <a:ext cx="3705459"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61" name="Rectangle 12"/>
            <p:cNvSpPr>
              <a:spLocks noChangeArrowheads="1"/>
            </p:cNvSpPr>
            <p:nvPr/>
          </p:nvSpPr>
          <p:spPr bwMode="auto">
            <a:xfrm>
              <a:off x="4932041" y="2873702"/>
              <a:ext cx="40324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学习</a:t>
              </a:r>
              <a:r>
                <a:rPr lang="zh-CN" altLang="en-US" sz="1600" b="1" dirty="0">
                  <a:solidFill>
                    <a:srgbClr val="FC6204"/>
                  </a:solidFill>
                  <a:latin typeface="微软雅黑" pitchFamily="34" charset="-122"/>
                  <a:ea typeface="微软雅黑" pitchFamily="34" charset="-122"/>
                </a:rPr>
                <a:t>知识，很必要，但知识中也有垃圾！</a:t>
              </a:r>
              <a:endParaRPr lang="en-US" altLang="zh-CN" sz="1600" b="1" dirty="0">
                <a:solidFill>
                  <a:srgbClr val="FC6204"/>
                </a:solidFill>
                <a:latin typeface="微软雅黑" pitchFamily="34" charset="-122"/>
                <a:ea typeface="微软雅黑" pitchFamily="34" charset="-122"/>
              </a:endParaRPr>
            </a:p>
          </p:txBody>
        </p:sp>
      </p:grpSp>
      <p:grpSp>
        <p:nvGrpSpPr>
          <p:cNvPr id="66" name="组合 65"/>
          <p:cNvGrpSpPr/>
          <p:nvPr/>
        </p:nvGrpSpPr>
        <p:grpSpPr>
          <a:xfrm>
            <a:off x="4932040" y="3976136"/>
            <a:ext cx="4032448" cy="338554"/>
            <a:chOff x="4932041" y="2873702"/>
            <a:chExt cx="4032448" cy="338554"/>
          </a:xfrm>
        </p:grpSpPr>
        <p:cxnSp>
          <p:nvCxnSpPr>
            <p:cNvPr id="67" name="Straight Connector 10"/>
            <p:cNvCxnSpPr/>
            <p:nvPr/>
          </p:nvCxnSpPr>
          <p:spPr>
            <a:xfrm>
              <a:off x="4970997" y="3205490"/>
              <a:ext cx="3705459"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68" name="Rectangle 12"/>
            <p:cNvSpPr>
              <a:spLocks noChangeArrowheads="1"/>
            </p:cNvSpPr>
            <p:nvPr/>
          </p:nvSpPr>
          <p:spPr bwMode="auto">
            <a:xfrm>
              <a:off x="4932041" y="2873702"/>
              <a:ext cx="40324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学习</a:t>
              </a:r>
              <a:r>
                <a:rPr lang="zh-CN" altLang="en-US" sz="1600" b="1" dirty="0">
                  <a:solidFill>
                    <a:srgbClr val="FC6204"/>
                  </a:solidFill>
                  <a:latin typeface="微软雅黑" pitchFamily="34" charset="-122"/>
                  <a:ea typeface="微软雅黑" pitchFamily="34" charset="-122"/>
                </a:rPr>
                <a:t>知识，很重要，但知识会很快落后！</a:t>
              </a:r>
              <a:endParaRPr lang="en-US" altLang="zh-CN" sz="1600" b="1" dirty="0">
                <a:solidFill>
                  <a:srgbClr val="FC6204"/>
                </a:solidFill>
                <a:latin typeface="微软雅黑" pitchFamily="34" charset="-122"/>
                <a:ea typeface="微软雅黑" pitchFamily="34" charset="-122"/>
              </a:endParaRPr>
            </a:p>
          </p:txBody>
        </p:sp>
      </p:grpSp>
      <p:grpSp>
        <p:nvGrpSpPr>
          <p:cNvPr id="69" name="组合 68"/>
          <p:cNvGrpSpPr/>
          <p:nvPr/>
        </p:nvGrpSpPr>
        <p:grpSpPr>
          <a:xfrm>
            <a:off x="4932040" y="5106670"/>
            <a:ext cx="4032448" cy="338554"/>
            <a:chOff x="4932041" y="2873702"/>
            <a:chExt cx="4032448" cy="338554"/>
          </a:xfrm>
        </p:grpSpPr>
        <p:cxnSp>
          <p:nvCxnSpPr>
            <p:cNvPr id="70" name="Straight Connector 10"/>
            <p:cNvCxnSpPr/>
            <p:nvPr/>
          </p:nvCxnSpPr>
          <p:spPr>
            <a:xfrm>
              <a:off x="4970997" y="3205490"/>
              <a:ext cx="3705459"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71" name="Rectangle 12"/>
            <p:cNvSpPr>
              <a:spLocks noChangeArrowheads="1"/>
            </p:cNvSpPr>
            <p:nvPr/>
          </p:nvSpPr>
          <p:spPr bwMode="auto">
            <a:xfrm>
              <a:off x="4932041" y="2873702"/>
              <a:ext cx="40324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rgbClr val="FC6204"/>
                  </a:solidFill>
                  <a:latin typeface="微软雅黑" pitchFamily="34" charset="-122"/>
                  <a:ea typeface="微软雅黑" pitchFamily="34" charset="-122"/>
                </a:rPr>
                <a:t>学习</a:t>
              </a:r>
              <a:r>
                <a:rPr lang="zh-CN" altLang="en-US" sz="1600" b="1" dirty="0">
                  <a:solidFill>
                    <a:srgbClr val="FC6204"/>
                  </a:solidFill>
                  <a:latin typeface="微软雅黑" pitchFamily="34" charset="-122"/>
                  <a:ea typeface="微软雅黑" pitchFamily="34" charset="-122"/>
                </a:rPr>
                <a:t>知识，很有用，但知识不等于能力！</a:t>
              </a:r>
              <a:endParaRPr lang="en-US" altLang="zh-CN" sz="1600" b="1" dirty="0">
                <a:solidFill>
                  <a:srgbClr val="FC620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33184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10" presetClass="entr" presetSubtype="0" fill="hold" nodeType="afterEffect">
                                  <p:stCondLst>
                                    <p:cond delay="0"/>
                                  </p:stCondLst>
                                  <p:childTnLst>
                                    <p:set>
                                      <p:cBhvr>
                                        <p:cTn id="20" dur="1" fill="hold">
                                          <p:stCondLst>
                                            <p:cond delay="0"/>
                                          </p:stCondLst>
                                        </p:cTn>
                                        <p:tgtEl>
                                          <p:spTgt spid="20482"/>
                                        </p:tgtEl>
                                        <p:attrNameLst>
                                          <p:attrName>style.visibility</p:attrName>
                                        </p:attrNameLst>
                                      </p:cBhvr>
                                      <p:to>
                                        <p:strVal val="visible"/>
                                      </p:to>
                                    </p:set>
                                    <p:animEffect transition="in" filter="fade">
                                      <p:cBhvr>
                                        <p:cTn id="21" dur="500"/>
                                        <p:tgtEl>
                                          <p:spTgt spid="2048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left)">
                                      <p:cBhvr>
                                        <p:cTn id="26" dur="500"/>
                                        <p:tgtEl>
                                          <p:spTgt spid="4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 fill="hold"/>
                                        <p:tgtEl>
                                          <p:spTgt spid="16"/>
                                        </p:tgtEl>
                                        <p:attrNameLst>
                                          <p:attrName>ppt_x</p:attrName>
                                        </p:attrNameLst>
                                      </p:cBhvr>
                                      <p:tavLst>
                                        <p:tav tm="0">
                                          <p:val>
                                            <p:strVal val="0-#ppt_w/2"/>
                                          </p:val>
                                        </p:tav>
                                        <p:tav tm="100000">
                                          <p:val>
                                            <p:strVal val="#ppt_x"/>
                                          </p:val>
                                        </p:tav>
                                      </p:tavLst>
                                    </p:anim>
                                    <p:anim calcmode="lin" valueType="num">
                                      <p:cBhvr additive="base">
                                        <p:cTn id="32" dur="1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10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100" fill="hold"/>
                                        <p:tgtEl>
                                          <p:spTgt spid="55"/>
                                        </p:tgtEl>
                                        <p:attrNameLst>
                                          <p:attrName>ppt_x</p:attrName>
                                        </p:attrNameLst>
                                      </p:cBhvr>
                                      <p:tavLst>
                                        <p:tav tm="0">
                                          <p:val>
                                            <p:strVal val="0-#ppt_w/2"/>
                                          </p:val>
                                        </p:tav>
                                        <p:tav tm="100000">
                                          <p:val>
                                            <p:strVal val="#ppt_x"/>
                                          </p:val>
                                        </p:tav>
                                      </p:tavLst>
                                    </p:anim>
                                    <p:anim calcmode="lin" valueType="num">
                                      <p:cBhvr additive="base">
                                        <p:cTn id="36" dur="100" fill="hold"/>
                                        <p:tgtEl>
                                          <p:spTgt spid="55"/>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2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100" fill="hold"/>
                                        <p:tgtEl>
                                          <p:spTgt spid="52"/>
                                        </p:tgtEl>
                                        <p:attrNameLst>
                                          <p:attrName>ppt_x</p:attrName>
                                        </p:attrNameLst>
                                      </p:cBhvr>
                                      <p:tavLst>
                                        <p:tav tm="0">
                                          <p:val>
                                            <p:strVal val="0-#ppt_w/2"/>
                                          </p:val>
                                        </p:tav>
                                        <p:tav tm="100000">
                                          <p:val>
                                            <p:strVal val="#ppt_x"/>
                                          </p:val>
                                        </p:tav>
                                      </p:tavLst>
                                    </p:anim>
                                    <p:anim calcmode="lin" valueType="num">
                                      <p:cBhvr additive="base">
                                        <p:cTn id="40" dur="1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36"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6*min(max(#ppt_w*#ppt_h,.3),1)-7.4)/-.7*#ppt_w"/>
                                          </p:val>
                                        </p:tav>
                                        <p:tav tm="100000">
                                          <p:val>
                                            <p:strVal val="#ppt_w"/>
                                          </p:val>
                                        </p:tav>
                                      </p:tavLst>
                                    </p:anim>
                                    <p:anim calcmode="lin" valueType="num">
                                      <p:cBhvr>
                                        <p:cTn id="46" dur="500" fill="hold"/>
                                        <p:tgtEl>
                                          <p:spTgt spid="22"/>
                                        </p:tgtEl>
                                        <p:attrNameLst>
                                          <p:attrName>ppt_h</p:attrName>
                                        </p:attrNameLst>
                                      </p:cBhvr>
                                      <p:tavLst>
                                        <p:tav tm="0">
                                          <p:val>
                                            <p:strVal val="(6*min(max(#ppt_w*#ppt_h,.3),1)-7.4)/-.7*#ppt_h"/>
                                          </p:val>
                                        </p:tav>
                                        <p:tav tm="100000">
                                          <p:val>
                                            <p:strVal val="#ppt_h"/>
                                          </p:val>
                                        </p:tav>
                                      </p:tavLst>
                                    </p:anim>
                                    <p:anim calcmode="lin" valueType="num">
                                      <p:cBhvr>
                                        <p:cTn id="47" dur="500" fill="hold"/>
                                        <p:tgtEl>
                                          <p:spTgt spid="22"/>
                                        </p:tgtEl>
                                        <p:attrNameLst>
                                          <p:attrName>ppt_x</p:attrName>
                                        </p:attrNameLst>
                                      </p:cBhvr>
                                      <p:tavLst>
                                        <p:tav tm="0">
                                          <p:val>
                                            <p:fltVal val="0.5"/>
                                          </p:val>
                                        </p:tav>
                                        <p:tav tm="100000">
                                          <p:val>
                                            <p:strVal val="#ppt_x"/>
                                          </p:val>
                                        </p:tav>
                                      </p:tavLst>
                                    </p:anim>
                                    <p:anim calcmode="lin" valueType="num">
                                      <p:cBhvr>
                                        <p:cTn id="48" dur="500" fill="hold"/>
                                        <p:tgtEl>
                                          <p:spTgt spid="22"/>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nodeType="withEffect">
                                  <p:stCondLst>
                                    <p:cond delay="10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strVal val="(6*min(max(#ppt_w*#ppt_h,.3),1)-7.4)/-.7*#ppt_w"/>
                                          </p:val>
                                        </p:tav>
                                        <p:tav tm="100000">
                                          <p:val>
                                            <p:strVal val="#ppt_w"/>
                                          </p:val>
                                        </p:tav>
                                      </p:tavLst>
                                    </p:anim>
                                    <p:anim calcmode="lin" valueType="num">
                                      <p:cBhvr>
                                        <p:cTn id="52" dur="500" fill="hold"/>
                                        <p:tgtEl>
                                          <p:spTgt spid="66"/>
                                        </p:tgtEl>
                                        <p:attrNameLst>
                                          <p:attrName>ppt_h</p:attrName>
                                        </p:attrNameLst>
                                      </p:cBhvr>
                                      <p:tavLst>
                                        <p:tav tm="0">
                                          <p:val>
                                            <p:strVal val="(6*min(max(#ppt_w*#ppt_h,.3),1)-7.4)/-.7*#ppt_h"/>
                                          </p:val>
                                        </p:tav>
                                        <p:tav tm="100000">
                                          <p:val>
                                            <p:strVal val="#ppt_h"/>
                                          </p:val>
                                        </p:tav>
                                      </p:tavLst>
                                    </p:anim>
                                    <p:anim calcmode="lin" valueType="num">
                                      <p:cBhvr>
                                        <p:cTn id="53" dur="500" fill="hold"/>
                                        <p:tgtEl>
                                          <p:spTgt spid="66"/>
                                        </p:tgtEl>
                                        <p:attrNameLst>
                                          <p:attrName>ppt_x</p:attrName>
                                        </p:attrNameLst>
                                      </p:cBhvr>
                                      <p:tavLst>
                                        <p:tav tm="0">
                                          <p:val>
                                            <p:fltVal val="0.5"/>
                                          </p:val>
                                        </p:tav>
                                        <p:tav tm="100000">
                                          <p:val>
                                            <p:strVal val="#ppt_x"/>
                                          </p:val>
                                        </p:tav>
                                      </p:tavLst>
                                    </p:anim>
                                    <p:anim calcmode="lin" valueType="num">
                                      <p:cBhvr>
                                        <p:cTn id="54" dur="500" fill="hold"/>
                                        <p:tgtEl>
                                          <p:spTgt spid="66"/>
                                        </p:tgtEl>
                                        <p:attrNameLst>
                                          <p:attrName>ppt_y</p:attrName>
                                        </p:attrNameLst>
                                      </p:cBhvr>
                                      <p:tavLst>
                                        <p:tav tm="0">
                                          <p:val>
                                            <p:strVal val="1+(6*min(max(#ppt_w*#ppt_h,.3),1)-7.4)/-.7*#ppt_h/2"/>
                                          </p:val>
                                        </p:tav>
                                        <p:tav tm="100000">
                                          <p:val>
                                            <p:strVal val="#ppt_y"/>
                                          </p:val>
                                        </p:tav>
                                      </p:tavLst>
                                    </p:anim>
                                  </p:childTnLst>
                                </p:cTn>
                              </p:par>
                              <p:par>
                                <p:cTn id="55" presetID="23" presetClass="entr" presetSubtype="36" fill="hold" nodeType="withEffect">
                                  <p:stCondLst>
                                    <p:cond delay="200"/>
                                  </p:stCondLst>
                                  <p:childTnLst>
                                    <p:set>
                                      <p:cBhvr>
                                        <p:cTn id="56" dur="1" fill="hold">
                                          <p:stCondLst>
                                            <p:cond delay="0"/>
                                          </p:stCondLst>
                                        </p:cTn>
                                        <p:tgtEl>
                                          <p:spTgt spid="69"/>
                                        </p:tgtEl>
                                        <p:attrNameLst>
                                          <p:attrName>style.visibility</p:attrName>
                                        </p:attrNameLst>
                                      </p:cBhvr>
                                      <p:to>
                                        <p:strVal val="visible"/>
                                      </p:to>
                                    </p:set>
                                    <p:anim calcmode="lin" valueType="num">
                                      <p:cBhvr>
                                        <p:cTn id="57" dur="500" fill="hold"/>
                                        <p:tgtEl>
                                          <p:spTgt spid="69"/>
                                        </p:tgtEl>
                                        <p:attrNameLst>
                                          <p:attrName>ppt_w</p:attrName>
                                        </p:attrNameLst>
                                      </p:cBhvr>
                                      <p:tavLst>
                                        <p:tav tm="0">
                                          <p:val>
                                            <p:strVal val="(6*min(max(#ppt_w*#ppt_h,.3),1)-7.4)/-.7*#ppt_w"/>
                                          </p:val>
                                        </p:tav>
                                        <p:tav tm="100000">
                                          <p:val>
                                            <p:strVal val="#ppt_w"/>
                                          </p:val>
                                        </p:tav>
                                      </p:tavLst>
                                    </p:anim>
                                    <p:anim calcmode="lin" valueType="num">
                                      <p:cBhvr>
                                        <p:cTn id="58" dur="500" fill="hold"/>
                                        <p:tgtEl>
                                          <p:spTgt spid="69"/>
                                        </p:tgtEl>
                                        <p:attrNameLst>
                                          <p:attrName>ppt_h</p:attrName>
                                        </p:attrNameLst>
                                      </p:cBhvr>
                                      <p:tavLst>
                                        <p:tav tm="0">
                                          <p:val>
                                            <p:strVal val="(6*min(max(#ppt_w*#ppt_h,.3),1)-7.4)/-.7*#ppt_h"/>
                                          </p:val>
                                        </p:tav>
                                        <p:tav tm="100000">
                                          <p:val>
                                            <p:strVal val="#ppt_h"/>
                                          </p:val>
                                        </p:tav>
                                      </p:tavLst>
                                    </p:anim>
                                    <p:anim calcmode="lin" valueType="num">
                                      <p:cBhvr>
                                        <p:cTn id="59" dur="500" fill="hold"/>
                                        <p:tgtEl>
                                          <p:spTgt spid="69"/>
                                        </p:tgtEl>
                                        <p:attrNameLst>
                                          <p:attrName>ppt_x</p:attrName>
                                        </p:attrNameLst>
                                      </p:cBhvr>
                                      <p:tavLst>
                                        <p:tav tm="0">
                                          <p:val>
                                            <p:fltVal val="0.5"/>
                                          </p:val>
                                        </p:tav>
                                        <p:tav tm="100000">
                                          <p:val>
                                            <p:strVal val="#ppt_x"/>
                                          </p:val>
                                        </p:tav>
                                      </p:tavLst>
                                    </p:anim>
                                    <p:anim calcmode="lin" valueType="num">
                                      <p:cBhvr>
                                        <p:cTn id="60" dur="500" fill="hold"/>
                                        <p:tgtEl>
                                          <p:spTgt spid="6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3</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该学习什么</a:t>
            </a:r>
          </a:p>
        </p:txBody>
      </p:sp>
      <p:pic>
        <p:nvPicPr>
          <p:cNvPr id="21506" name="Picture 2" descr="D:\Teliss_Tong\Doing\new\15.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23528" y="1484784"/>
            <a:ext cx="4485311" cy="2459418"/>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44"/>
          <p:cNvSpPr txBox="1">
            <a:spLocks noChangeArrowheads="1"/>
          </p:cNvSpPr>
          <p:nvPr/>
        </p:nvSpPr>
        <p:spPr bwMode="auto">
          <a:xfrm>
            <a:off x="4860032" y="2367112"/>
            <a:ext cx="3960440"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如果你不幸在知识的海洋中迷失了自我，唯一的结局可能就是书呆子了。因此，我们不要在一些和工作没有太多关系的所谓知识上投入过多精力</a:t>
            </a:r>
            <a:r>
              <a:rPr lang="zh-CN" altLang="en-US" dirty="0" smtClean="0"/>
              <a:t>。</a:t>
            </a:r>
            <a:endParaRPr lang="en-US" altLang="zh-CN" b="1" dirty="0">
              <a:solidFill>
                <a:srgbClr val="00B0F0"/>
              </a:solidFill>
            </a:endParaRPr>
          </a:p>
        </p:txBody>
      </p:sp>
      <p:sp>
        <p:nvSpPr>
          <p:cNvPr id="39" name="Text Box 44"/>
          <p:cNvSpPr txBox="1">
            <a:spLocks noChangeArrowheads="1"/>
          </p:cNvSpPr>
          <p:nvPr/>
        </p:nvSpPr>
        <p:spPr bwMode="auto">
          <a:xfrm>
            <a:off x="4860032" y="5301208"/>
            <a:ext cx="3960440" cy="105528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学习的目的在于学以致用，而且，无论如何不要影响到你的本职工作；否则，所谓的学习也就成了无源之水了。</a:t>
            </a:r>
            <a:endParaRPr lang="en-US" altLang="zh-CN" b="1" dirty="0">
              <a:solidFill>
                <a:srgbClr val="00B0F0"/>
              </a:solidFill>
            </a:endParaRPr>
          </a:p>
        </p:txBody>
      </p:sp>
      <p:pic>
        <p:nvPicPr>
          <p:cNvPr id="40" name="Picture 2" descr="D:\Teliss_Tong\Doing\new\15.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12073" y="4419229"/>
            <a:ext cx="4387919" cy="2081284"/>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Straight Connector 10"/>
          <p:cNvCxnSpPr/>
          <p:nvPr/>
        </p:nvCxnSpPr>
        <p:spPr>
          <a:xfrm>
            <a:off x="323528" y="3944202"/>
            <a:ext cx="8496944"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46" name="Straight Connector 10"/>
          <p:cNvCxnSpPr/>
          <p:nvPr/>
        </p:nvCxnSpPr>
        <p:spPr>
          <a:xfrm>
            <a:off x="323528" y="6453336"/>
            <a:ext cx="8496944"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4" name="直接连接符 23"/>
          <p:cNvCxnSpPr/>
          <p:nvPr/>
        </p:nvCxnSpPr>
        <p:spPr>
          <a:xfrm flipV="1">
            <a:off x="8820472" y="5157192"/>
            <a:ext cx="0" cy="1199306"/>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flipV="1">
            <a:off x="8820472" y="2367112"/>
            <a:ext cx="0" cy="1469106"/>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14018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500"/>
                                        <p:tgtEl>
                                          <p:spTgt spid="21506"/>
                                        </p:tgtEl>
                                      </p:cBhvr>
                                    </p:animEffect>
                                  </p:childTnLst>
                                </p:cTn>
                              </p:par>
                              <p:par>
                                <p:cTn id="8" presetID="10" presetClass="entr" presetSubtype="0" fill="hold" nodeType="withEffect">
                                  <p:stCondLst>
                                    <p:cond delay="1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000"/>
                                        <p:tgtEl>
                                          <p:spTgt spid="37"/>
                                        </p:tgtEl>
                                      </p:cBhvr>
                                    </p:animEffect>
                                    <p:anim calcmode="lin" valueType="num">
                                      <p:cBhvr>
                                        <p:cTn id="16" dur="1000" fill="hold"/>
                                        <p:tgtEl>
                                          <p:spTgt spid="37"/>
                                        </p:tgtEl>
                                        <p:attrNameLst>
                                          <p:attrName>ppt_x</p:attrName>
                                        </p:attrNameLst>
                                      </p:cBhvr>
                                      <p:tavLst>
                                        <p:tav tm="0">
                                          <p:val>
                                            <p:strVal val="#ppt_x"/>
                                          </p:val>
                                        </p:tav>
                                        <p:tav tm="100000">
                                          <p:val>
                                            <p:strVal val="#ppt_x"/>
                                          </p:val>
                                        </p:tav>
                                      </p:tavLst>
                                    </p:anim>
                                    <p:anim calcmode="lin" valueType="num">
                                      <p:cBhvr>
                                        <p:cTn id="1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3</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该学习什么</a:t>
            </a:r>
          </a:p>
        </p:txBody>
      </p:sp>
      <p:sp>
        <p:nvSpPr>
          <p:cNvPr id="25" name="TextBox 24"/>
          <p:cNvSpPr txBox="1">
            <a:spLocks noChangeArrowheads="1"/>
          </p:cNvSpPr>
          <p:nvPr/>
        </p:nvSpPr>
        <p:spPr bwMode="auto">
          <a:xfrm>
            <a:off x="1115617" y="1516722"/>
            <a:ext cx="7710760"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1600" dirty="0">
                <a:solidFill>
                  <a:schemeClr val="bg1">
                    <a:lumMod val="50000"/>
                  </a:schemeClr>
                </a:solidFill>
                <a:latin typeface="微软雅黑" pitchFamily="34" charset="-122"/>
                <a:ea typeface="微软雅黑" pitchFamily="34" charset="-122"/>
              </a:rPr>
              <a:t>学习其实是由浅入深，循序渐进的一个过程，可以按照下面的“三步曲”来进行。</a:t>
            </a:r>
            <a:endParaRPr lang="zh-CN" altLang="en-US" sz="1600" dirty="0">
              <a:solidFill>
                <a:schemeClr val="bg1">
                  <a:lumMod val="50000"/>
                </a:schemeClr>
              </a:solidFill>
            </a:endParaRPr>
          </a:p>
        </p:txBody>
      </p:sp>
      <p:grpSp>
        <p:nvGrpSpPr>
          <p:cNvPr id="76" name="Group 3"/>
          <p:cNvGrpSpPr>
            <a:grpSpLocks/>
          </p:cNvGrpSpPr>
          <p:nvPr/>
        </p:nvGrpSpPr>
        <p:grpSpPr bwMode="auto">
          <a:xfrm>
            <a:off x="539750" y="2798463"/>
            <a:ext cx="2355850" cy="836613"/>
            <a:chOff x="0" y="0"/>
            <a:chExt cx="1484" cy="527"/>
          </a:xfrm>
        </p:grpSpPr>
        <p:sp>
          <p:nvSpPr>
            <p:cNvPr id="77"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 name="T15" fmla="*/ 0 w 1400"/>
                <a:gd name="T16" fmla="*/ 0 h 527"/>
                <a:gd name="T17" fmla="*/ 1400 w 1400"/>
                <a:gd name="T18" fmla="*/ 527 h 527"/>
              </a:gdLst>
              <a:ahLst/>
              <a:cxnLst>
                <a:cxn ang="T10">
                  <a:pos x="T0" y="T1"/>
                </a:cxn>
                <a:cxn ang="T11">
                  <a:pos x="T2" y="T3"/>
                </a:cxn>
                <a:cxn ang="T12">
                  <a:pos x="T4" y="T5"/>
                </a:cxn>
                <a:cxn ang="T13">
                  <a:pos x="T6" y="T7"/>
                </a:cxn>
                <a:cxn ang="T14">
                  <a:pos x="T8" y="T9"/>
                </a:cxn>
              </a:cxnLst>
              <a:rect l="T15" t="T16" r="T17" b="T18"/>
              <a:pathLst>
                <a:path w="1400" h="527">
                  <a:moveTo>
                    <a:pt x="0" y="108"/>
                  </a:moveTo>
                  <a:lnTo>
                    <a:pt x="837" y="527"/>
                  </a:lnTo>
                  <a:lnTo>
                    <a:pt x="1400" y="332"/>
                  </a:lnTo>
                  <a:lnTo>
                    <a:pt x="281" y="0"/>
                  </a:lnTo>
                  <a:lnTo>
                    <a:pt x="0" y="108"/>
                  </a:lnTo>
                  <a:close/>
                </a:path>
              </a:pathLst>
            </a:custGeom>
            <a:gradFill rotWithShape="1">
              <a:gsLst>
                <a:gs pos="0">
                  <a:srgbClr val="F8F8F8"/>
                </a:gs>
                <a:gs pos="100000">
                  <a:srgbClr val="DDDDDD"/>
                </a:gs>
              </a:gsLst>
              <a:lin ang="2700000" scaled="1"/>
            </a:gradFill>
            <a:ln w="9525">
              <a:round/>
              <a:headEnd/>
              <a:tailEnd/>
            </a:ln>
            <a:scene3d>
              <a:camera prst="legacyObliqueBottom"/>
              <a:lightRig rig="legacyFlat3" dir="b"/>
            </a:scene3d>
            <a:sp3d extrusionH="227000" contourW="12700" prstMaterial="legacyMatte">
              <a:bevelT w="13500" h="13500" prst="angle"/>
              <a:bevelB w="13500" h="13500" prst="angle"/>
              <a:extrusionClr>
                <a:srgbClr val="DDDDDD"/>
              </a:extrusionClr>
              <a:contourClr>
                <a:srgbClr val="C0C0C0"/>
              </a:contour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78" name="AutoShape 5"/>
            <p:cNvSpPr>
              <a:spLocks noChangeArrowheads="1"/>
            </p:cNvSpPr>
            <p:nvPr/>
          </p:nvSpPr>
          <p:spPr bwMode="auto">
            <a:xfrm rot="-9180000">
              <a:off x="0" y="380"/>
              <a:ext cx="942" cy="144"/>
            </a:xfrm>
            <a:custGeom>
              <a:avLst/>
              <a:gdLst>
                <a:gd name="T0" fmla="*/ 41 w 21600"/>
                <a:gd name="T1" fmla="*/ 0 h 21600"/>
                <a:gd name="T2" fmla="*/ 21 w 21600"/>
                <a:gd name="T3" fmla="*/ 1 h 21600"/>
                <a:gd name="T4" fmla="*/ 0 w 21600"/>
                <a:gd name="T5" fmla="*/ 0 h 21600"/>
                <a:gd name="T6" fmla="*/ 21 w 21600"/>
                <a:gd name="T7" fmla="*/ 0 h 21600"/>
                <a:gd name="T8" fmla="*/ 0 60000 65536"/>
                <a:gd name="T9" fmla="*/ 0 60000 65536"/>
                <a:gd name="T10" fmla="*/ 0 60000 65536"/>
                <a:gd name="T11" fmla="*/ 0 60000 65536"/>
                <a:gd name="T12" fmla="*/ 1789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DDDDD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79" name="未知"/>
          <p:cNvSpPr>
            <a:spLocks/>
          </p:cNvSpPr>
          <p:nvPr/>
        </p:nvSpPr>
        <p:spPr bwMode="auto">
          <a:xfrm>
            <a:off x="2062163" y="3514426"/>
            <a:ext cx="2600325" cy="1087437"/>
          </a:xfrm>
          <a:custGeom>
            <a:avLst/>
            <a:gdLst>
              <a:gd name="T0" fmla="*/ 1534467 w 1698"/>
              <a:gd name="T1" fmla="*/ 1087437 h 710"/>
              <a:gd name="T2" fmla="*/ 2600325 w 1698"/>
              <a:gd name="T3" fmla="*/ 560566 h 710"/>
              <a:gd name="T4" fmla="*/ 905060 w 1698"/>
              <a:gd name="T5" fmla="*/ 0 h 710"/>
              <a:gd name="T6" fmla="*/ 0 w 1698"/>
              <a:gd name="T7" fmla="*/ 309383 h 710"/>
              <a:gd name="T8" fmla="*/ 1534467 w 1698"/>
              <a:gd name="T9" fmla="*/ 1087437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solidFill>
            <a:srgbClr val="C0C0C0">
              <a:alpha val="38039"/>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0" name="未知"/>
          <p:cNvSpPr>
            <a:spLocks/>
          </p:cNvSpPr>
          <p:nvPr/>
        </p:nvSpPr>
        <p:spPr bwMode="auto">
          <a:xfrm>
            <a:off x="2185988" y="2881013"/>
            <a:ext cx="2600325" cy="1087438"/>
          </a:xfrm>
          <a:custGeom>
            <a:avLst/>
            <a:gdLst>
              <a:gd name="T0" fmla="*/ 1534467 w 1698"/>
              <a:gd name="T1" fmla="*/ 1087438 h 710"/>
              <a:gd name="T2" fmla="*/ 2600325 w 1698"/>
              <a:gd name="T3" fmla="*/ 560567 h 710"/>
              <a:gd name="T4" fmla="*/ 905060 w 1698"/>
              <a:gd name="T5" fmla="*/ 0 h 710"/>
              <a:gd name="T6" fmla="*/ 0 w 1698"/>
              <a:gd name="T7" fmla="*/ 309384 h 710"/>
              <a:gd name="T8" fmla="*/ 1534467 w 1698"/>
              <a:gd name="T9" fmla="*/ 1087438 h 710"/>
              <a:gd name="T10" fmla="*/ 0 60000 65536"/>
              <a:gd name="T11" fmla="*/ 0 60000 65536"/>
              <a:gd name="T12" fmla="*/ 0 60000 65536"/>
              <a:gd name="T13" fmla="*/ 0 60000 65536"/>
              <a:gd name="T14" fmla="*/ 0 60000 65536"/>
              <a:gd name="T15" fmla="*/ 0 w 1698"/>
              <a:gd name="T16" fmla="*/ 0 h 710"/>
              <a:gd name="T17" fmla="*/ 1698 w 1698"/>
              <a:gd name="T18" fmla="*/ 710 h 710"/>
            </a:gdLst>
            <a:ahLst/>
            <a:cxnLst>
              <a:cxn ang="T10">
                <a:pos x="T0" y="T1"/>
              </a:cxn>
              <a:cxn ang="T11">
                <a:pos x="T2" y="T3"/>
              </a:cxn>
              <a:cxn ang="T12">
                <a:pos x="T4" y="T5"/>
              </a:cxn>
              <a:cxn ang="T13">
                <a:pos x="T6" y="T7"/>
              </a:cxn>
              <a:cxn ang="T14">
                <a:pos x="T8" y="T9"/>
              </a:cxn>
            </a:cxnLst>
            <a:rect l="T15" t="T16" r="T17" b="T18"/>
            <a:pathLst>
              <a:path w="1698" h="710">
                <a:moveTo>
                  <a:pt x="1002" y="710"/>
                </a:moveTo>
                <a:lnTo>
                  <a:pt x="1698" y="366"/>
                </a:lnTo>
                <a:lnTo>
                  <a:pt x="591" y="0"/>
                </a:lnTo>
                <a:lnTo>
                  <a:pt x="0" y="202"/>
                </a:lnTo>
                <a:lnTo>
                  <a:pt x="1002" y="710"/>
                </a:lnTo>
                <a:close/>
              </a:path>
            </a:pathLst>
          </a:custGeom>
          <a:gradFill rotWithShape="1">
            <a:gsLst>
              <a:gs pos="0">
                <a:srgbClr val="2676FF"/>
              </a:gs>
              <a:gs pos="100000">
                <a:srgbClr val="2676FF">
                  <a:lumMod val="75000"/>
                </a:srgbClr>
              </a:gs>
            </a:gsLst>
            <a:lin ang="27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2676FF">
                <a:lumMod val="75000"/>
              </a:srgbClr>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1" name="AutoShape 8"/>
          <p:cNvSpPr>
            <a:spLocks/>
          </p:cNvSpPr>
          <p:nvPr/>
        </p:nvSpPr>
        <p:spPr bwMode="auto">
          <a:xfrm>
            <a:off x="2259012" y="2176163"/>
            <a:ext cx="2889051" cy="520700"/>
          </a:xfrm>
          <a:prstGeom prst="accentCallout1">
            <a:avLst>
              <a:gd name="adj1" fmla="val 21949"/>
              <a:gd name="adj2" fmla="val -3343"/>
              <a:gd name="adj3" fmla="val 118903"/>
              <a:gd name="adj4" fmla="val -36630"/>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lnSpc>
                <a:spcPct val="125000"/>
              </a:lnSpc>
              <a:defRPr/>
            </a:pPr>
            <a:r>
              <a:rPr lang="zh-CN" altLang="en-US" sz="1400" kern="0" dirty="0">
                <a:solidFill>
                  <a:srgbClr val="646464"/>
                </a:solidFill>
                <a:ea typeface="微软雅黑" pitchFamily="34" charset="-122"/>
              </a:rPr>
              <a:t>根据自己的工作需要，学习行业、职业方面知识，成为该领域的专家。</a:t>
            </a:r>
            <a:endParaRPr kumimoji="0" lang="zh-CN" altLang="en-US" sz="1400" b="0" i="0" u="none" strike="noStrike" kern="0" cap="none" spc="0" normalizeH="0" baseline="0" noProof="0" dirty="0" smtClean="0">
              <a:ln>
                <a:noFill/>
              </a:ln>
              <a:solidFill>
                <a:srgbClr val="646464"/>
              </a:solidFill>
              <a:effectLst/>
              <a:uLnTx/>
              <a:uFillTx/>
              <a:ea typeface="微软雅黑" pitchFamily="34" charset="-122"/>
            </a:endParaRPr>
          </a:p>
        </p:txBody>
      </p:sp>
      <p:sp>
        <p:nvSpPr>
          <p:cNvPr id="82" name="AutoShape 9"/>
          <p:cNvSpPr>
            <a:spLocks/>
          </p:cNvSpPr>
          <p:nvPr/>
        </p:nvSpPr>
        <p:spPr bwMode="auto">
          <a:xfrm>
            <a:off x="5172670" y="2952427"/>
            <a:ext cx="3863826" cy="836613"/>
          </a:xfrm>
          <a:prstGeom prst="accentCallout1">
            <a:avLst>
              <a:gd name="adj1" fmla="val 21949"/>
              <a:gd name="adj2" fmla="val -3343"/>
              <a:gd name="adj3" fmla="val 74857"/>
              <a:gd name="adj4" fmla="val -23208"/>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a:lnSpc>
                <a:spcPct val="125000"/>
              </a:lnSpc>
              <a:defRPr/>
            </a:pPr>
            <a:r>
              <a:rPr lang="zh-CN" altLang="en-US" sz="1400" kern="0" dirty="0">
                <a:solidFill>
                  <a:srgbClr val="646464"/>
                </a:solidFill>
                <a:ea typeface="微软雅黑" pitchFamily="34" charset="-122"/>
              </a:rPr>
              <a:t>学习管理理论，学习自我管理、企业管理及通用管理技能等管理知识和技能，为自己从骨干员工过渡到管理者铺路。</a:t>
            </a:r>
          </a:p>
        </p:txBody>
      </p:sp>
      <p:sp>
        <p:nvSpPr>
          <p:cNvPr id="83" name="AutoShape 10"/>
          <p:cNvSpPr>
            <a:spLocks/>
          </p:cNvSpPr>
          <p:nvPr/>
        </p:nvSpPr>
        <p:spPr bwMode="auto">
          <a:xfrm>
            <a:off x="673100" y="5157192"/>
            <a:ext cx="3178820" cy="931588"/>
          </a:xfrm>
          <a:prstGeom prst="accentCallout1">
            <a:avLst>
              <a:gd name="adj1" fmla="val 21949"/>
              <a:gd name="adj2" fmla="val 103593"/>
              <a:gd name="adj3" fmla="val -36653"/>
              <a:gd name="adj4" fmla="val 136335"/>
            </a:avLst>
          </a:prstGeom>
          <a:noFill/>
          <a:ln w="9525">
            <a:solidFill>
              <a:srgbClr val="C0C0C0"/>
            </a:solidFill>
            <a:miter lim="800000"/>
            <a:headEnd/>
            <a:tailEnd/>
          </a:ln>
          <a:extLst>
            <a:ext uri="{909E8E84-426E-40DD-AFC4-6F175D3DCCD1}">
              <a14:hiddenFill xmlns:a14="http://schemas.microsoft.com/office/drawing/2010/main">
                <a:solidFill>
                  <a:srgbClr val="FFFFFF"/>
                </a:solidFill>
              </a14:hiddenFill>
            </a:ext>
          </a:extLst>
        </p:spPr>
        <p:txBody>
          <a:bodyPr/>
          <a:lstStyle/>
          <a:p>
            <a:pPr lvl="0">
              <a:lnSpc>
                <a:spcPct val="125000"/>
              </a:lnSpc>
              <a:defRPr/>
            </a:pPr>
            <a:r>
              <a:rPr lang="zh-CN" altLang="en-US" sz="1400" kern="0" dirty="0">
                <a:solidFill>
                  <a:srgbClr val="646464"/>
                </a:solidFill>
                <a:ea typeface="微软雅黑" pitchFamily="34" charset="-122"/>
              </a:rPr>
              <a:t>学习“提升自己的修养，拓宽自己的视野，建立自己的思想体系，获得人生智慧”等的一切素材。</a:t>
            </a:r>
          </a:p>
        </p:txBody>
      </p:sp>
      <p:sp>
        <p:nvSpPr>
          <p:cNvPr id="84" name="AutoShape 11"/>
          <p:cNvSpPr>
            <a:spLocks noChangeArrowheads="1"/>
          </p:cNvSpPr>
          <p:nvPr/>
        </p:nvSpPr>
        <p:spPr bwMode="auto">
          <a:xfrm rot="12420000">
            <a:off x="3525838" y="5044776"/>
            <a:ext cx="1966912" cy="228600"/>
          </a:xfrm>
          <a:custGeom>
            <a:avLst/>
            <a:gdLst>
              <a:gd name="T0" fmla="*/ 179108464 w 21600"/>
              <a:gd name="T1" fmla="*/ 1209675 h 21600"/>
              <a:gd name="T2" fmla="*/ 89554232 w 21600"/>
              <a:gd name="T3" fmla="*/ 2419350 h 21600"/>
              <a:gd name="T4" fmla="*/ 0 w 21600"/>
              <a:gd name="T5" fmla="*/ 1209675 h 21600"/>
              <a:gd name="T6" fmla="*/ 89554232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5" name="未知"/>
          <p:cNvSpPr>
            <a:spLocks/>
          </p:cNvSpPr>
          <p:nvPr/>
        </p:nvSpPr>
        <p:spPr bwMode="auto">
          <a:xfrm>
            <a:off x="3675063" y="3957338"/>
            <a:ext cx="5211762" cy="2203450"/>
          </a:xfrm>
          <a:custGeom>
            <a:avLst/>
            <a:gdLst>
              <a:gd name="T0" fmla="*/ 0 w 3283"/>
              <a:gd name="T1" fmla="*/ 527050 h 1388"/>
              <a:gd name="T2" fmla="*/ 1690687 w 3283"/>
              <a:gd name="T3" fmla="*/ 1379538 h 1388"/>
              <a:gd name="T4" fmla="*/ 280987 w 3283"/>
              <a:gd name="T5" fmla="*/ 2203450 h 1388"/>
              <a:gd name="T6" fmla="*/ 5211762 w 3283"/>
              <a:gd name="T7" fmla="*/ 2203450 h 1388"/>
              <a:gd name="T8" fmla="*/ 4014787 w 3283"/>
              <a:gd name="T9" fmla="*/ 152400 h 1388"/>
              <a:gd name="T10" fmla="*/ 3144837 w 3283"/>
              <a:gd name="T11" fmla="*/ 657225 h 1388"/>
              <a:gd name="T12" fmla="*/ 1087437 w 3283"/>
              <a:gd name="T13" fmla="*/ 0 h 1388"/>
              <a:gd name="T14" fmla="*/ 0 w 3283"/>
              <a:gd name="T15" fmla="*/ 527050 h 1388"/>
              <a:gd name="T16" fmla="*/ 0 60000 65536"/>
              <a:gd name="T17" fmla="*/ 0 60000 65536"/>
              <a:gd name="T18" fmla="*/ 0 60000 65536"/>
              <a:gd name="T19" fmla="*/ 0 60000 65536"/>
              <a:gd name="T20" fmla="*/ 0 60000 65536"/>
              <a:gd name="T21" fmla="*/ 0 60000 65536"/>
              <a:gd name="T22" fmla="*/ 0 60000 65536"/>
              <a:gd name="T23" fmla="*/ 0 60000 65536"/>
              <a:gd name="T24" fmla="*/ 0 w 3283"/>
              <a:gd name="T25" fmla="*/ 0 h 1388"/>
              <a:gd name="T26" fmla="*/ 3283 w 3283"/>
              <a:gd name="T27" fmla="*/ 1388 h 1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F8F8F8"/>
              </a:gs>
              <a:gs pos="100000">
                <a:srgbClr val="C0C0C0"/>
              </a:gs>
            </a:gsLst>
            <a:lin ang="2700000" scaled="1"/>
          </a:gradFill>
          <a:ln w="9525">
            <a:round/>
            <a:headEnd/>
            <a:tailEnd/>
          </a:ln>
          <a:scene3d>
            <a:camera prst="legacyObliqueBottom"/>
            <a:lightRig rig="legacyFlat3" dir="b"/>
          </a:scene3d>
          <a:sp3d extrusionH="227000" prstMaterial="legacyMatte">
            <a:bevelT w="13500" h="13500" prst="angle"/>
            <a:bevelB w="13500" h="13500" prst="angle"/>
            <a:extrusionClr>
              <a:srgbClr val="DDDDDD"/>
            </a:extrusionClr>
          </a:sp3d>
        </p:spPr>
        <p:txBody>
          <a:bodyP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6" name="AutoShape 13"/>
          <p:cNvSpPr>
            <a:spLocks noChangeArrowheads="1"/>
          </p:cNvSpPr>
          <p:nvPr/>
        </p:nvSpPr>
        <p:spPr bwMode="auto">
          <a:xfrm rot="10800000">
            <a:off x="3949700" y="6278263"/>
            <a:ext cx="4940300" cy="319088"/>
          </a:xfrm>
          <a:custGeom>
            <a:avLst/>
            <a:gdLst>
              <a:gd name="T0" fmla="*/ 1129933523 w 21600"/>
              <a:gd name="T1" fmla="*/ 2356879 h 21600"/>
              <a:gd name="T2" fmla="*/ 564966761 w 21600"/>
              <a:gd name="T3" fmla="*/ 4713757 h 21600"/>
              <a:gd name="T4" fmla="*/ 0 w 21600"/>
              <a:gd name="T5" fmla="*/ 2356879 h 21600"/>
              <a:gd name="T6" fmla="*/ 564966761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C0C0C0"/>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Tree>
    <p:extLst>
      <p:ext uri="{BB962C8B-B14F-4D97-AF65-F5344CB8AC3E}">
        <p14:creationId xmlns:p14="http://schemas.microsoft.com/office/powerpoint/2010/main" val="4185377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500"/>
                                        <p:tgtEl>
                                          <p:spTgt spid="76"/>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fade">
                                      <p:cBhvr>
                                        <p:cTn id="21" dur="500"/>
                                        <p:tgtEl>
                                          <p:spTgt spid="80"/>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79"/>
                                        </p:tgtEl>
                                        <p:attrNameLst>
                                          <p:attrName>style.visibility</p:attrName>
                                        </p:attrNameLst>
                                      </p:cBhvr>
                                      <p:to>
                                        <p:strVal val="visible"/>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500"/>
                                        <p:tgtEl>
                                          <p:spTgt spid="85"/>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8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4"/>
                                        </p:tgtEl>
                                        <p:attrNameLst>
                                          <p:attrName>style.visibility</p:attrName>
                                        </p:attrNameLst>
                                      </p:cBhvr>
                                      <p:to>
                                        <p:strVal val="visible"/>
                                      </p:to>
                                    </p:se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9" grpId="0" animBg="1"/>
      <p:bldP spid="80" grpId="0" animBg="1"/>
      <p:bldP spid="81" grpId="0" animBg="1"/>
      <p:bldP spid="82" grpId="0" animBg="1"/>
      <p:bldP spid="83" grpId="0" animBg="1"/>
      <p:bldP spid="84" grpId="0" animBg="1"/>
      <p:bldP spid="85" grpId="0" animBg="1"/>
      <p:bldP spid="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3</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该学习什么</a:t>
            </a:r>
          </a:p>
        </p:txBody>
      </p:sp>
      <p:sp>
        <p:nvSpPr>
          <p:cNvPr id="25" name="TextBox 24"/>
          <p:cNvSpPr txBox="1">
            <a:spLocks noChangeArrowheads="1"/>
          </p:cNvSpPr>
          <p:nvPr/>
        </p:nvSpPr>
        <p:spPr bwMode="auto">
          <a:xfrm>
            <a:off x="1115617" y="1516722"/>
            <a:ext cx="7710760"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1600" dirty="0">
                <a:solidFill>
                  <a:schemeClr val="bg1">
                    <a:lumMod val="50000"/>
                  </a:schemeClr>
                </a:solidFill>
                <a:latin typeface="微软雅黑" pitchFamily="34" charset="-122"/>
                <a:ea typeface="微软雅黑" pitchFamily="34" charset="-122"/>
              </a:rPr>
              <a:t>我们可以借鉴</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个人知识管理</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理论中的“个人知识架构”：</a:t>
            </a:r>
            <a:endParaRPr lang="zh-CN" altLang="en-US" sz="1600" dirty="0">
              <a:solidFill>
                <a:schemeClr val="bg1">
                  <a:lumMod val="50000"/>
                </a:schemeClr>
              </a:solidFill>
            </a:endParaRPr>
          </a:p>
        </p:txBody>
      </p:sp>
      <p:sp>
        <p:nvSpPr>
          <p:cNvPr id="29" name="矩形 28"/>
          <p:cNvSpPr/>
          <p:nvPr/>
        </p:nvSpPr>
        <p:spPr>
          <a:xfrm>
            <a:off x="107504" y="4291920"/>
            <a:ext cx="5486400" cy="2377440"/>
          </a:xfrm>
          <a:prstGeom prst="rect">
            <a:avLst/>
          </a:prstGeom>
          <a:noFill/>
          <a:ln>
            <a:noFill/>
          </a:ln>
        </p:spPr>
      </p:sp>
      <p:cxnSp>
        <p:nvCxnSpPr>
          <p:cNvPr id="30" name="Line 4"/>
          <p:cNvCxnSpPr/>
          <p:nvPr/>
        </p:nvCxnSpPr>
        <p:spPr bwMode="auto">
          <a:xfrm flipV="1">
            <a:off x="793304" y="2132856"/>
            <a:ext cx="0" cy="4437444"/>
          </a:xfrm>
          <a:prstGeom prst="line">
            <a:avLst/>
          </a:prstGeom>
          <a:ln w="28575">
            <a:solidFill>
              <a:srgbClr val="00B0F0"/>
            </a:solidFill>
            <a:headEnd/>
            <a:tailEnd type="triangle" w="lg" len="med"/>
          </a:ln>
          <a:extLst/>
        </p:spPr>
        <p:style>
          <a:lnRef idx="1">
            <a:schemeClr val="accent1"/>
          </a:lnRef>
          <a:fillRef idx="0">
            <a:schemeClr val="accent1"/>
          </a:fillRef>
          <a:effectRef idx="0">
            <a:schemeClr val="accent1"/>
          </a:effectRef>
          <a:fontRef idx="minor">
            <a:schemeClr val="tx1"/>
          </a:fontRef>
        </p:style>
      </p:cxnSp>
      <p:cxnSp>
        <p:nvCxnSpPr>
          <p:cNvPr id="31" name="Line 5"/>
          <p:cNvCxnSpPr/>
          <p:nvPr/>
        </p:nvCxnSpPr>
        <p:spPr bwMode="auto">
          <a:xfrm>
            <a:off x="793304" y="6570300"/>
            <a:ext cx="4689512" cy="0"/>
          </a:xfrm>
          <a:prstGeom prst="line">
            <a:avLst/>
          </a:prstGeom>
          <a:ln w="28575">
            <a:solidFill>
              <a:srgbClr val="00B0F0"/>
            </a:solidFill>
            <a:headEnd/>
            <a:tailEnd type="triangle" w="lg" len="med"/>
          </a:ln>
          <a:extLst/>
        </p:spPr>
        <p:style>
          <a:lnRef idx="1">
            <a:schemeClr val="accent1"/>
          </a:lnRef>
          <a:fillRef idx="0">
            <a:schemeClr val="accent1"/>
          </a:fillRef>
          <a:effectRef idx="0">
            <a:schemeClr val="accent1"/>
          </a:effectRef>
          <a:fontRef idx="minor">
            <a:schemeClr val="tx1"/>
          </a:fontRef>
        </p:style>
      </p:cxnSp>
      <p:sp>
        <p:nvSpPr>
          <p:cNvPr id="36" name="Rectangle 13"/>
          <p:cNvSpPr>
            <a:spLocks noChangeArrowheads="1"/>
          </p:cNvSpPr>
          <p:nvPr/>
        </p:nvSpPr>
        <p:spPr bwMode="black">
          <a:xfrm>
            <a:off x="875585" y="2132856"/>
            <a:ext cx="571500" cy="2241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spcAft>
                <a:spcPts val="0"/>
              </a:spcAft>
            </a:pPr>
            <a:r>
              <a:rPr lang="zh-CN" sz="1600" kern="100" dirty="0">
                <a:solidFill>
                  <a:srgbClr val="00B0F0"/>
                </a:solidFill>
                <a:effectLst/>
                <a:latin typeface="微软雅黑" pitchFamily="34" charset="-122"/>
                <a:ea typeface="微软雅黑" pitchFamily="34" charset="-122"/>
                <a:cs typeface="Arial"/>
              </a:rPr>
              <a:t>层次</a:t>
            </a:r>
            <a:endParaRPr lang="en-US" sz="1600" kern="100" dirty="0">
              <a:solidFill>
                <a:srgbClr val="00B0F0"/>
              </a:solidFill>
              <a:effectLst/>
              <a:latin typeface="微软雅黑" pitchFamily="34" charset="-122"/>
              <a:ea typeface="微软雅黑" pitchFamily="34" charset="-122"/>
              <a:cs typeface="宋体"/>
            </a:endParaRPr>
          </a:p>
        </p:txBody>
      </p:sp>
      <p:sp>
        <p:nvSpPr>
          <p:cNvPr id="37" name="Rectangle 14"/>
          <p:cNvSpPr>
            <a:spLocks noChangeArrowheads="1"/>
          </p:cNvSpPr>
          <p:nvPr/>
        </p:nvSpPr>
        <p:spPr bwMode="black">
          <a:xfrm>
            <a:off x="4932040" y="6273120"/>
            <a:ext cx="457200" cy="2241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lgn="just">
              <a:spcAft>
                <a:spcPts val="0"/>
              </a:spcAft>
            </a:pPr>
            <a:r>
              <a:rPr lang="zh-CN" sz="1600" kern="100" dirty="0">
                <a:solidFill>
                  <a:srgbClr val="00B0F0"/>
                </a:solidFill>
                <a:effectLst/>
                <a:latin typeface="微软雅黑" pitchFamily="34" charset="-122"/>
                <a:ea typeface="微软雅黑" pitchFamily="34" charset="-122"/>
                <a:cs typeface="Arial"/>
              </a:rPr>
              <a:t>数量</a:t>
            </a:r>
            <a:endParaRPr lang="en-US" sz="1600" kern="100" dirty="0">
              <a:solidFill>
                <a:srgbClr val="00B0F0"/>
              </a:solidFill>
              <a:effectLst/>
              <a:latin typeface="微软雅黑" pitchFamily="34" charset="-122"/>
              <a:ea typeface="微软雅黑" pitchFamily="34" charset="-122"/>
              <a:cs typeface="宋体"/>
            </a:endParaRPr>
          </a:p>
        </p:txBody>
      </p:sp>
      <p:grpSp>
        <p:nvGrpSpPr>
          <p:cNvPr id="41" name="组合 40"/>
          <p:cNvGrpSpPr>
            <a:grpSpLocks/>
          </p:cNvGrpSpPr>
          <p:nvPr/>
        </p:nvGrpSpPr>
        <p:grpSpPr bwMode="auto">
          <a:xfrm>
            <a:off x="875585" y="2420888"/>
            <a:ext cx="4248000" cy="4032000"/>
            <a:chOff x="2914319" y="1916113"/>
            <a:chExt cx="3946525" cy="3300089"/>
          </a:xfrm>
        </p:grpSpPr>
        <p:sp>
          <p:nvSpPr>
            <p:cNvPr id="42" name="任意多边形 41"/>
            <p:cNvSpPr/>
            <p:nvPr/>
          </p:nvSpPr>
          <p:spPr bwMode="auto">
            <a:xfrm>
              <a:off x="2914319" y="3814476"/>
              <a:ext cx="3946525" cy="1401726"/>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2676FF">
                <a:lumMod val="40000"/>
                <a:lumOff val="60000"/>
              </a:srgbClr>
            </a:solidFill>
            <a:ln w="3175" cap="flat" cmpd="sng" algn="ctr">
              <a:solidFill>
                <a:srgbClr val="2676FF">
                  <a:lumMod val="40000"/>
                  <a:lumOff val="60000"/>
                </a:srgbClr>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Freeform 23"/>
            <p:cNvSpPr>
              <a:spLocks/>
            </p:cNvSpPr>
            <p:nvPr/>
          </p:nvSpPr>
          <p:spPr bwMode="auto">
            <a:xfrm>
              <a:off x="2916639" y="3674072"/>
              <a:ext cx="1984863" cy="1537488"/>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gradFill>
              <a:gsLst>
                <a:gs pos="0">
                  <a:srgbClr val="2676FF">
                    <a:lumMod val="60000"/>
                    <a:lumOff val="40000"/>
                    <a:alpha val="70000"/>
                  </a:srgbClr>
                </a:gs>
                <a:gs pos="100000">
                  <a:srgbClr val="2676FF">
                    <a:alpha val="70000"/>
                  </a:srgbClr>
                </a:gs>
              </a:gsLst>
              <a:lin ang="5400000" scaled="0"/>
            </a:gra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Freeform 26"/>
            <p:cNvSpPr>
              <a:spLocks/>
            </p:cNvSpPr>
            <p:nvPr/>
          </p:nvSpPr>
          <p:spPr bwMode="auto">
            <a:xfrm>
              <a:off x="4901502" y="3696119"/>
              <a:ext cx="1953541" cy="1515442"/>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Freeform 41"/>
            <p:cNvSpPr>
              <a:spLocks/>
            </p:cNvSpPr>
            <p:nvPr/>
          </p:nvSpPr>
          <p:spPr bwMode="auto">
            <a:xfrm>
              <a:off x="3495509" y="3358452"/>
              <a:ext cx="2781825" cy="793692"/>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6" name="Freeform 35"/>
            <p:cNvSpPr>
              <a:spLocks/>
            </p:cNvSpPr>
            <p:nvPr/>
          </p:nvSpPr>
          <p:spPr bwMode="auto">
            <a:xfrm>
              <a:off x="3573233" y="2806116"/>
              <a:ext cx="1328269" cy="1218387"/>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gradFill rotWithShape="1">
              <a:gsLst>
                <a:gs pos="98000">
                  <a:srgbClr val="2676FF">
                    <a:lumMod val="60000"/>
                    <a:lumOff val="40000"/>
                    <a:alpha val="70000"/>
                  </a:srgbClr>
                </a:gs>
                <a:gs pos="0">
                  <a:srgbClr val="2676FF">
                    <a:lumMod val="20000"/>
                    <a:lumOff val="80000"/>
                    <a:alpha val="70000"/>
                  </a:srgbClr>
                </a:gs>
              </a:gsLst>
              <a:lin ang="5400000" scaled="1"/>
            </a:gradFill>
            <a:ln w="9525" cap="rnd">
              <a:solidFill>
                <a:srgbClr val="2676FF">
                  <a:lumMod val="40000"/>
                  <a:lumOff val="60000"/>
                </a:srgb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宋体" charset="-122"/>
              </a:endParaRPr>
            </a:p>
          </p:txBody>
        </p:sp>
        <p:sp>
          <p:nvSpPr>
            <p:cNvPr id="47" name="Freeform 38"/>
            <p:cNvSpPr>
              <a:spLocks/>
            </p:cNvSpPr>
            <p:nvPr/>
          </p:nvSpPr>
          <p:spPr bwMode="auto">
            <a:xfrm>
              <a:off x="4901502" y="2818880"/>
              <a:ext cx="1296947" cy="1204463"/>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Freeform 44"/>
            <p:cNvSpPr>
              <a:spLocks/>
            </p:cNvSpPr>
            <p:nvPr/>
          </p:nvSpPr>
          <p:spPr bwMode="auto">
            <a:xfrm>
              <a:off x="4189225" y="2691239"/>
              <a:ext cx="1409474" cy="316781"/>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9" name="Freeform 29"/>
            <p:cNvSpPr>
              <a:spLocks/>
            </p:cNvSpPr>
            <p:nvPr/>
          </p:nvSpPr>
          <p:spPr bwMode="auto">
            <a:xfrm>
              <a:off x="4901502" y="1916113"/>
              <a:ext cx="622953" cy="974710"/>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Freeform 32"/>
            <p:cNvSpPr>
              <a:spLocks/>
            </p:cNvSpPr>
            <p:nvPr/>
          </p:nvSpPr>
          <p:spPr bwMode="auto">
            <a:xfrm>
              <a:off x="4263469" y="1916113"/>
              <a:ext cx="638033" cy="977031"/>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2676FF">
                <a:lumMod val="40000"/>
                <a:lumOff val="60000"/>
                <a:alpha val="70000"/>
              </a:srgbClr>
            </a:solidFill>
            <a:ln w="3175" cap="flat" cmpd="sng" algn="ctr">
              <a:solidFill>
                <a:srgbClr val="2676FF">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4" name="组合 53"/>
          <p:cNvGrpSpPr/>
          <p:nvPr/>
        </p:nvGrpSpPr>
        <p:grpSpPr>
          <a:xfrm>
            <a:off x="3779912" y="2389530"/>
            <a:ext cx="3779696" cy="842610"/>
            <a:chOff x="4020697" y="1578278"/>
            <a:chExt cx="3215600" cy="842610"/>
          </a:xfrm>
        </p:grpSpPr>
        <p:sp>
          <p:nvSpPr>
            <p:cNvPr id="55" name="TextBox 54"/>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是个人核心竞争力所关注的区域，如本人的人力资源管理领域。</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56"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“专业技能”层</a:t>
              </a:r>
              <a:endParaRPr lang="en-US" altLang="zh-CN" sz="1600" b="1" kern="0" dirty="0" smtClean="0">
                <a:solidFill>
                  <a:srgbClr val="00B0F0"/>
                </a:solidFill>
                <a:latin typeface="微软雅黑" pitchFamily="34" charset="-122"/>
                <a:ea typeface="微软雅黑" pitchFamily="34" charset="-122"/>
              </a:endParaRPr>
            </a:p>
          </p:txBody>
        </p:sp>
      </p:grpSp>
      <p:cxnSp>
        <p:nvCxnSpPr>
          <p:cNvPr id="57" name="直接连接符 56"/>
          <p:cNvCxnSpPr/>
          <p:nvPr/>
        </p:nvCxnSpPr>
        <p:spPr>
          <a:xfrm flipH="1">
            <a:off x="3491880" y="3284984"/>
            <a:ext cx="399600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44008" y="3541658"/>
            <a:ext cx="3779696" cy="842610"/>
            <a:chOff x="4020697" y="1578278"/>
            <a:chExt cx="3215600" cy="842610"/>
          </a:xfrm>
        </p:grpSpPr>
        <p:sp>
          <p:nvSpPr>
            <p:cNvPr id="61" name="TextBox 60"/>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是我们所必须具备的一些通用技能</a:t>
              </a:r>
              <a:r>
                <a:rPr lang="zh-CN" altLang="en-US" sz="1400" kern="0" dirty="0" smtClean="0">
                  <a:solidFill>
                    <a:schemeClr val="bg1">
                      <a:lumMod val="50000"/>
                    </a:schemeClr>
                  </a:solidFill>
                  <a:latin typeface="微软雅黑" pitchFamily="34" charset="-122"/>
                  <a:ea typeface="微软雅黑" pitchFamily="34" charset="-122"/>
                </a:rPr>
                <a:t>，如自我管理技能，通用管理技能，企业管理知识</a:t>
              </a:r>
              <a:r>
                <a:rPr lang="zh-CN" altLang="en-US" sz="1400" kern="0" dirty="0">
                  <a:solidFill>
                    <a:schemeClr val="bg1">
                      <a:lumMod val="50000"/>
                    </a:schemeClr>
                  </a:solidFill>
                  <a:latin typeface="微软雅黑" pitchFamily="34" charset="-122"/>
                  <a:ea typeface="微软雅黑" pitchFamily="34" charset="-122"/>
                </a:rPr>
                <a:t>等</a:t>
              </a:r>
              <a:r>
                <a:rPr lang="zh-CN" altLang="en-US" sz="1400" kern="0" dirty="0" smtClean="0">
                  <a:solidFill>
                    <a:schemeClr val="bg1">
                      <a:lumMod val="50000"/>
                    </a:schemeClr>
                  </a:solidFill>
                  <a:latin typeface="微软雅黑" pitchFamily="34" charset="-122"/>
                  <a:ea typeface="微软雅黑" pitchFamily="34" charset="-122"/>
                </a:rPr>
                <a:t>。</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62"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“通用技能”层</a:t>
              </a:r>
              <a:endParaRPr lang="en-US" altLang="zh-CN" sz="1600" b="1" kern="0" dirty="0" smtClean="0">
                <a:solidFill>
                  <a:srgbClr val="00B0F0"/>
                </a:solidFill>
                <a:latin typeface="微软雅黑" pitchFamily="34" charset="-122"/>
                <a:ea typeface="微软雅黑" pitchFamily="34" charset="-122"/>
              </a:endParaRPr>
            </a:p>
          </p:txBody>
        </p:sp>
      </p:grpSp>
      <p:cxnSp>
        <p:nvCxnSpPr>
          <p:cNvPr id="63" name="直接连接符 62"/>
          <p:cNvCxnSpPr/>
          <p:nvPr/>
        </p:nvCxnSpPr>
        <p:spPr>
          <a:xfrm flipH="1">
            <a:off x="4211960" y="4437112"/>
            <a:ext cx="399600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5218272" y="4621778"/>
            <a:ext cx="3818224" cy="796150"/>
            <a:chOff x="4023803" y="1578278"/>
            <a:chExt cx="3248378" cy="796150"/>
          </a:xfrm>
        </p:grpSpPr>
        <p:sp>
          <p:nvSpPr>
            <p:cNvPr id="67" name="TextBox 66"/>
            <p:cNvSpPr txBox="1">
              <a:spLocks noChangeArrowheads="1"/>
            </p:cNvSpPr>
            <p:nvPr/>
          </p:nvSpPr>
          <p:spPr bwMode="auto">
            <a:xfrm flipH="1">
              <a:off x="4056581" y="185120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这个层应该越宽越好，主要内容是与专业技能联系较为紧密的其他相关</a:t>
              </a:r>
              <a:r>
                <a:rPr lang="zh-CN" altLang="en-US" sz="1400" kern="0" dirty="0" smtClean="0">
                  <a:solidFill>
                    <a:schemeClr val="bg1">
                      <a:lumMod val="50000"/>
                    </a:schemeClr>
                  </a:solidFill>
                  <a:latin typeface="微软雅黑" pitchFamily="34" charset="-122"/>
                  <a:ea typeface="微软雅黑" pitchFamily="34" charset="-122"/>
                </a:rPr>
                <a:t>领域，包括爱好。</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68"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“知识面”层</a:t>
              </a:r>
              <a:endParaRPr lang="en-US" altLang="zh-CN" sz="1600" b="1" kern="0" dirty="0" smtClean="0">
                <a:solidFill>
                  <a:srgbClr val="00B0F0"/>
                </a:solidFill>
                <a:latin typeface="微软雅黑" pitchFamily="34" charset="-122"/>
                <a:ea typeface="微软雅黑" pitchFamily="34" charset="-122"/>
              </a:endParaRPr>
            </a:p>
          </p:txBody>
        </p:sp>
      </p:grpSp>
      <p:cxnSp>
        <p:nvCxnSpPr>
          <p:cNvPr id="69" name="直接连接符 68"/>
          <p:cNvCxnSpPr/>
          <p:nvPr/>
        </p:nvCxnSpPr>
        <p:spPr>
          <a:xfrm flipH="1">
            <a:off x="4970997" y="5445224"/>
            <a:ext cx="3980723"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258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par>
                                <p:cTn id="13" presetID="22" presetClass="entr" presetSubtype="8"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randombar(horizontal)">
                                      <p:cBhvr>
                                        <p:cTn id="19" dur="500"/>
                                        <p:tgtEl>
                                          <p:spTgt spid="3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randombar(horizontal)">
                                      <p:cBhvr>
                                        <p:cTn id="22" dur="500"/>
                                        <p:tgtEl>
                                          <p:spTgt spid="37"/>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500"/>
                                        <p:tgtEl>
                                          <p:spTgt spid="57"/>
                                        </p:tgtEl>
                                      </p:cBhvr>
                                    </p:animEffect>
                                  </p:childTnLst>
                                </p:cTn>
                              </p:par>
                            </p:childTnLst>
                          </p:cTn>
                        </p:par>
                        <p:par>
                          <p:cTn id="31" fill="hold">
                            <p:stCondLst>
                              <p:cond delay="2000"/>
                            </p:stCondLst>
                            <p:childTnLst>
                              <p:par>
                                <p:cTn id="32" presetID="14" presetClass="entr" presetSubtype="10"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randombar(horizontal)">
                                      <p:cBhvr>
                                        <p:cTn id="34" dur="500"/>
                                        <p:tgtEl>
                                          <p:spTgt spid="54"/>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3000"/>
                            </p:stCondLst>
                            <p:childTnLst>
                              <p:par>
                                <p:cTn id="40" presetID="14" presetClass="entr" presetSubtype="10" fill="hold" nodeType="after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69"/>
                                        </p:tgtEl>
                                        <p:attrNameLst>
                                          <p:attrName>style.visibility</p:attrName>
                                        </p:attrNameLst>
                                      </p:cBhvr>
                                      <p:to>
                                        <p:strVal val="visible"/>
                                      </p:to>
                                    </p:set>
                                    <p:animEffect transition="in" filter="wipe(left)">
                                      <p:cBhvr>
                                        <p:cTn id="46" dur="500"/>
                                        <p:tgtEl>
                                          <p:spTgt spid="69"/>
                                        </p:tgtEl>
                                      </p:cBhvr>
                                    </p:animEffect>
                                  </p:childTnLst>
                                </p:cTn>
                              </p:par>
                            </p:childTnLst>
                          </p:cTn>
                        </p:par>
                        <p:par>
                          <p:cTn id="47" fill="hold">
                            <p:stCondLst>
                              <p:cond delay="4000"/>
                            </p:stCondLst>
                            <p:childTnLst>
                              <p:par>
                                <p:cTn id="48" presetID="14" presetClass="entr" presetSubtype="10" fill="hold" nodeType="after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目的明确，聚焦战略</a:t>
              </a:r>
            </a:p>
          </p:txBody>
        </p:sp>
      </p:grpSp>
      <p:pic>
        <p:nvPicPr>
          <p:cNvPr id="22530" name="Picture 2" descr="D:\Teliss_Tong\Copy\定期备份\工作备份\！个人PPT作品@teliss\管理学习图\201181914292356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92080" y="1557878"/>
            <a:ext cx="3460668" cy="4967466"/>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4" name="Text Box 44"/>
          <p:cNvSpPr txBox="1">
            <a:spLocks noChangeArrowheads="1"/>
          </p:cNvSpPr>
          <p:nvPr/>
        </p:nvSpPr>
        <p:spPr bwMode="auto">
          <a:xfrm>
            <a:off x="395536" y="1484784"/>
            <a:ext cx="4464496"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时代发展一日千里，目前已进入信息和知识爆炸时代。据估算每星期的纽约时报，所包含的信息量比</a:t>
            </a:r>
            <a:r>
              <a:rPr lang="en-US" altLang="zh-CN" dirty="0"/>
              <a:t>18</a:t>
            </a:r>
            <a:r>
              <a:rPr lang="zh-CN" altLang="en-US" dirty="0"/>
              <a:t>世纪时期一个人一生所经历的还多。现在全世界每年有</a:t>
            </a:r>
            <a:r>
              <a:rPr lang="en-US" altLang="zh-CN" dirty="0"/>
              <a:t>80</a:t>
            </a:r>
            <a:r>
              <a:rPr lang="zh-CN" altLang="en-US" dirty="0"/>
              <a:t>多万种不同的书籍问世，如果你每天读一本，需要</a:t>
            </a:r>
            <a:r>
              <a:rPr lang="en-US" altLang="zh-CN" dirty="0"/>
              <a:t>2000</a:t>
            </a:r>
            <a:r>
              <a:rPr lang="zh-CN" altLang="en-US" dirty="0"/>
              <a:t>多年；要读完一年的刊物、报纸、网络信息等，又要耗尽几千年！</a:t>
            </a:r>
            <a:endParaRPr lang="en-US" altLang="zh-CN" b="1" dirty="0">
              <a:solidFill>
                <a:srgbClr val="00B0F0"/>
              </a:solidFill>
            </a:endParaRPr>
          </a:p>
        </p:txBody>
      </p:sp>
      <p:sp>
        <p:nvSpPr>
          <p:cNvPr id="46" name="Text Box 44"/>
          <p:cNvSpPr txBox="1">
            <a:spLocks noChangeArrowheads="1"/>
          </p:cNvSpPr>
          <p:nvPr/>
        </p:nvSpPr>
        <p:spPr bwMode="auto">
          <a:xfrm>
            <a:off x="395536" y="4005064"/>
            <a:ext cx="446449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可见，知识是学不完的，也没有必要学完，只有在有意愿、有需求的时候，真正的学习才会发生。同时，</a:t>
            </a:r>
            <a:r>
              <a:rPr lang="zh-CN" altLang="en-US" b="1" dirty="0">
                <a:solidFill>
                  <a:srgbClr val="00B0F0"/>
                </a:solidFill>
              </a:rPr>
              <a:t>在</a:t>
            </a:r>
            <a:r>
              <a:rPr lang="zh-CN" altLang="en-US" b="1" dirty="0" smtClean="0">
                <a:solidFill>
                  <a:srgbClr val="00B0F0"/>
                </a:solidFill>
              </a:rPr>
              <a:t>一段时期</a:t>
            </a:r>
            <a:r>
              <a:rPr lang="zh-CN" altLang="en-US" b="1" dirty="0">
                <a:solidFill>
                  <a:srgbClr val="00B0F0"/>
                </a:solidFill>
              </a:rPr>
              <a:t>内</a:t>
            </a:r>
            <a:r>
              <a:rPr lang="zh-CN" altLang="en-US" b="1" dirty="0" smtClean="0">
                <a:solidFill>
                  <a:srgbClr val="00B0F0"/>
                </a:solidFill>
              </a:rPr>
              <a:t>，学习</a:t>
            </a:r>
            <a:r>
              <a:rPr lang="zh-CN" altLang="en-US" b="1" dirty="0">
                <a:solidFill>
                  <a:srgbClr val="00B0F0"/>
                </a:solidFill>
              </a:rPr>
              <a:t>的内容必须</a:t>
            </a:r>
            <a:r>
              <a:rPr lang="zh-CN" altLang="en-US" b="1" dirty="0" smtClean="0">
                <a:solidFill>
                  <a:srgbClr val="00B0F0"/>
                </a:solidFill>
              </a:rPr>
              <a:t>聚焦，起码</a:t>
            </a:r>
            <a:r>
              <a:rPr lang="zh-CN" altLang="en-US" b="1" dirty="0">
                <a:solidFill>
                  <a:srgbClr val="00B0F0"/>
                </a:solidFill>
              </a:rPr>
              <a:t>要在一个领域内成为专家。</a:t>
            </a:r>
            <a:endParaRPr lang="en-US" altLang="zh-CN" b="1" dirty="0">
              <a:solidFill>
                <a:srgbClr val="00B0F0"/>
              </a:solidFill>
            </a:endParaRPr>
          </a:p>
        </p:txBody>
      </p:sp>
    </p:spTree>
    <p:extLst>
      <p:ext uri="{BB962C8B-B14F-4D97-AF65-F5344CB8AC3E}">
        <p14:creationId xmlns:p14="http://schemas.microsoft.com/office/powerpoint/2010/main" val="178042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2" presetClass="entr" presetSubtype="2" fill="hold" nodeType="afterEffect">
                                  <p:stCondLst>
                                    <p:cond delay="30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100" fill="hold"/>
                                        <p:tgtEl>
                                          <p:spTgt spid="36"/>
                                        </p:tgtEl>
                                        <p:attrNameLst>
                                          <p:attrName>ppt_x</p:attrName>
                                        </p:attrNameLst>
                                      </p:cBhvr>
                                      <p:tavLst>
                                        <p:tav tm="0">
                                          <p:val>
                                            <p:strVal val="1+#ppt_w/2"/>
                                          </p:val>
                                        </p:tav>
                                        <p:tav tm="100000">
                                          <p:val>
                                            <p:strVal val="#ppt_x"/>
                                          </p:val>
                                        </p:tav>
                                      </p:tavLst>
                                    </p:anim>
                                    <p:anim calcmode="lin" valueType="num">
                                      <p:cBhvr additive="base">
                                        <p:cTn id="22"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2530"/>
                                        </p:tgtEl>
                                        <p:attrNameLst>
                                          <p:attrName>style.visibility</p:attrName>
                                        </p:attrNameLst>
                                      </p:cBhvr>
                                      <p:to>
                                        <p:strVal val="visible"/>
                                      </p:to>
                                    </p:set>
                                    <p:animEffect transition="in" filter="fade">
                                      <p:cBhvr>
                                        <p:cTn id="39" dur="1000"/>
                                        <p:tgtEl>
                                          <p:spTgt spid="22530"/>
                                        </p:tgtEl>
                                      </p:cBhvr>
                                    </p:animEffect>
                                    <p:anim calcmode="lin" valueType="num">
                                      <p:cBhvr>
                                        <p:cTn id="40" dur="1000" fill="hold"/>
                                        <p:tgtEl>
                                          <p:spTgt spid="22530"/>
                                        </p:tgtEl>
                                        <p:attrNameLst>
                                          <p:attrName>ppt_x</p:attrName>
                                        </p:attrNameLst>
                                      </p:cBhvr>
                                      <p:tavLst>
                                        <p:tav tm="0">
                                          <p:val>
                                            <p:strVal val="#ppt_x"/>
                                          </p:val>
                                        </p:tav>
                                        <p:tav tm="100000">
                                          <p:val>
                                            <p:strVal val="#ppt_x"/>
                                          </p:val>
                                        </p:tav>
                                      </p:tavLst>
                                    </p:anim>
                                    <p:anim calcmode="lin" valueType="num">
                                      <p:cBhvr>
                                        <p:cTn id="41" dur="1000" fill="hold"/>
                                        <p:tgtEl>
                                          <p:spTgt spid="225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44"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斜纹 10"/>
          <p:cNvSpPr/>
          <p:nvPr/>
        </p:nvSpPr>
        <p:spPr>
          <a:xfrm rot="10800000">
            <a:off x="8135937" y="5849937"/>
            <a:ext cx="1008063" cy="1008063"/>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2" name="TextBox 11"/>
          <p:cNvSpPr txBox="1"/>
          <p:nvPr/>
        </p:nvSpPr>
        <p:spPr>
          <a:xfrm rot="18928564">
            <a:off x="8385782" y="6332151"/>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a:t>
            </a:r>
            <a:r>
              <a:rPr lang="zh-CN" altLang="en-US" sz="1600" dirty="0" smtClean="0">
                <a:solidFill>
                  <a:prstClr val="white"/>
                </a:solidFill>
                <a:latin typeface="微软雅黑" pitchFamily="34" charset="-122"/>
                <a:ea typeface="微软雅黑" pitchFamily="34" charset="-122"/>
              </a:rPr>
              <a:t>页</a:t>
            </a:r>
            <a:endParaRPr lang="zh-CN" altLang="en-US" sz="1600" dirty="0">
              <a:solidFill>
                <a:prstClr val="white"/>
              </a:solidFill>
              <a:latin typeface="微软雅黑" pitchFamily="34" charset="-122"/>
              <a:ea typeface="微软雅黑" pitchFamily="34" charset="-122"/>
            </a:endParaRPr>
          </a:p>
        </p:txBody>
      </p:sp>
      <p:sp>
        <p:nvSpPr>
          <p:cNvPr id="13" name="Freeform 7"/>
          <p:cNvSpPr>
            <a:spLocks/>
          </p:cNvSpPr>
          <p:nvPr/>
        </p:nvSpPr>
        <p:spPr bwMode="auto">
          <a:xfrm>
            <a:off x="3203848" y="5409271"/>
            <a:ext cx="2700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R="0" lvl="0" indent="0" algn="ctr" fontAlgn="auto">
              <a:lnSpc>
                <a:spcPct val="100000"/>
              </a:lnSpc>
              <a:spcBef>
                <a:spcPts val="0"/>
              </a:spcBef>
              <a:spcAft>
                <a:spcPts val="0"/>
              </a:spcAft>
              <a:buClrTx/>
              <a:buSzTx/>
              <a:buFontTx/>
              <a:buNone/>
              <a:tabLst/>
            </a:pPr>
            <a:r>
              <a:rPr kumimoji="0" lang="zh-CN" altLang="en-US" sz="20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rPr>
              <a:t>管理概述</a:t>
            </a:r>
            <a:endParaRPr kumimoji="0" lang="zh-CN" altLang="en-US" sz="20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endParaRPr>
          </a:p>
        </p:txBody>
      </p:sp>
      <p:sp>
        <p:nvSpPr>
          <p:cNvPr id="14" name="Freeform 7"/>
          <p:cNvSpPr>
            <a:spLocks/>
          </p:cNvSpPr>
          <p:nvPr/>
        </p:nvSpPr>
        <p:spPr bwMode="auto">
          <a:xfrm>
            <a:off x="539552" y="5409271"/>
            <a:ext cx="2700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15" name="Freeform 7"/>
          <p:cNvSpPr>
            <a:spLocks/>
          </p:cNvSpPr>
          <p:nvPr/>
        </p:nvSpPr>
        <p:spPr bwMode="auto">
          <a:xfrm>
            <a:off x="5904448" y="5409272"/>
            <a:ext cx="2700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kumimoji="0" lang="zh-CN" altLang="en-US" sz="2000" b="0" i="0" u="none" strike="noStrike" kern="0" cap="none" spc="0" normalizeH="0" baseline="0" dirty="0" smtClean="0">
                <a:ln>
                  <a:noFill/>
                </a:ln>
                <a:solidFill>
                  <a:sysClr val="window" lastClr="FFFFFF"/>
                </a:solidFill>
                <a:effectLst/>
                <a:uLnTx/>
                <a:uFillTx/>
                <a:latin typeface="Impact" pitchFamily="34" charset="0"/>
                <a:ea typeface="微软雅黑" pitchFamily="34" charset="-122"/>
              </a:rPr>
              <a:t>管理技能</a:t>
            </a:r>
            <a:endParaRPr kumimoji="0" lang="zh-CN" altLang="en-US" sz="2000" b="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pic>
        <p:nvPicPr>
          <p:cNvPr id="1026" name="Picture 2" descr="D:\Teliss_Tong\Doing\new\MX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28184" y="1308332"/>
            <a:ext cx="2339960" cy="3899934"/>
          </a:xfrm>
          <a:prstGeom prst="rect">
            <a:avLst/>
          </a:prstGeom>
          <a:ln w="28575">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user\Desktop\xpic219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7584" y="1323569"/>
            <a:ext cx="2339960" cy="3899933"/>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Users\user\Desktop\fotolia_24553331_subscription_xxl.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28184" y="1308332"/>
            <a:ext cx="2339960" cy="3899933"/>
          </a:xfrm>
          <a:prstGeom prst="rect">
            <a:avLst/>
          </a:prstGeom>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498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Scale>
                                      <p:cBhvr>
                                        <p:cTn id="7"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7"/>
                                        </p:tgtEl>
                                        <p:attrNameLst>
                                          <p:attrName>ppt_x</p:attrName>
                                          <p:attrName>ppt_y</p:attrName>
                                        </p:attrNameLst>
                                      </p:cBhvr>
                                    </p:animMotion>
                                    <p:animEffect transition="in" filter="fade">
                                      <p:cBhvr>
                                        <p:cTn id="9" dur="1000"/>
                                        <p:tgtEl>
                                          <p:spTgt spid="1027"/>
                                        </p:tgtEl>
                                      </p:cBhvr>
                                    </p:animEffect>
                                  </p:childTnLst>
                                </p:cTn>
                              </p:par>
                              <p:par>
                                <p:cTn id="10" presetID="52" presetClass="entr" presetSubtype="0" fill="hold" nodeType="withEffect">
                                  <p:stCondLst>
                                    <p:cond delay="200"/>
                                  </p:stCondLst>
                                  <p:childTnLst>
                                    <p:set>
                                      <p:cBhvr>
                                        <p:cTn id="11" dur="1" fill="hold">
                                          <p:stCondLst>
                                            <p:cond delay="0"/>
                                          </p:stCondLst>
                                        </p:cTn>
                                        <p:tgtEl>
                                          <p:spTgt spid="1028"/>
                                        </p:tgtEl>
                                        <p:attrNameLst>
                                          <p:attrName>style.visibility</p:attrName>
                                        </p:attrNameLst>
                                      </p:cBhvr>
                                      <p:to>
                                        <p:strVal val="visible"/>
                                      </p:to>
                                    </p:set>
                                    <p:animScale>
                                      <p:cBhvr>
                                        <p:cTn id="12"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28"/>
                                        </p:tgtEl>
                                        <p:attrNameLst>
                                          <p:attrName>ppt_x</p:attrName>
                                          <p:attrName>ppt_y</p:attrName>
                                        </p:attrNameLst>
                                      </p:cBhvr>
                                    </p:animMotion>
                                    <p:animEffect transition="in" filter="fade">
                                      <p:cBhvr>
                                        <p:cTn id="14" dur="1000"/>
                                        <p:tgtEl>
                                          <p:spTgt spid="1028"/>
                                        </p:tgtEl>
                                      </p:cBhvr>
                                    </p:animEffect>
                                  </p:childTnLst>
                                </p:cTn>
                              </p:par>
                              <p:par>
                                <p:cTn id="15" presetID="52" presetClass="entr" presetSubtype="0" fill="hold" nodeType="withEffect">
                                  <p:stCondLst>
                                    <p:cond delay="400"/>
                                  </p:stCondLst>
                                  <p:childTnLst>
                                    <p:set>
                                      <p:cBhvr>
                                        <p:cTn id="16" dur="1" fill="hold">
                                          <p:stCondLst>
                                            <p:cond delay="0"/>
                                          </p:stCondLst>
                                        </p:cTn>
                                        <p:tgtEl>
                                          <p:spTgt spid="1026"/>
                                        </p:tgtEl>
                                        <p:attrNameLst>
                                          <p:attrName>style.visibility</p:attrName>
                                        </p:attrNameLst>
                                      </p:cBhvr>
                                      <p:to>
                                        <p:strVal val="visible"/>
                                      </p:to>
                                    </p:set>
                                    <p:animScale>
                                      <p:cBhvr>
                                        <p:cTn id="1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26"/>
                                        </p:tgtEl>
                                        <p:attrNameLst>
                                          <p:attrName>ppt_x</p:attrName>
                                          <p:attrName>ppt_y</p:attrName>
                                        </p:attrNameLst>
                                      </p:cBhvr>
                                    </p:animMotion>
                                    <p:animEffect transition="in" filter="fade">
                                      <p:cBhvr>
                                        <p:cTn id="19" dur="1000"/>
                                        <p:tgtEl>
                                          <p:spTgt spid="1026"/>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00"/>
                                        <p:tgtEl>
                                          <p:spTgt spid="14"/>
                                        </p:tgtEl>
                                      </p:cBhvr>
                                    </p:animEffect>
                                  </p:childTnLst>
                                </p:cTn>
                              </p:par>
                              <p:par>
                                <p:cTn id="24" presetID="10" presetClass="entr" presetSubtype="0" fill="hold" grpId="0" nodeType="withEffect">
                                  <p:stCondLst>
                                    <p:cond delay="1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00"/>
                                        <p:tgtEl>
                                          <p:spTgt spid="13"/>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00B0F0"/>
                  </a:solidFill>
                  <a:latin typeface="微软雅黑" pitchFamily="34" charset="-122"/>
                  <a:ea typeface="微软雅黑" pitchFamily="34" charset="-122"/>
                </a:rPr>
                <a:t>空杯心态</a:t>
              </a:r>
              <a:endParaRPr lang="zh-CN" altLang="en-US" kern="0" dirty="0">
                <a:solidFill>
                  <a:srgbClr val="00B0F0"/>
                </a:solidFill>
                <a:latin typeface="微软雅黑" pitchFamily="34" charset="-122"/>
                <a:ea typeface="微软雅黑" pitchFamily="34" charset="-122"/>
              </a:endParaRPr>
            </a:p>
          </p:txBody>
        </p:sp>
      </p:grpSp>
      <p:pic>
        <p:nvPicPr>
          <p:cNvPr id="23554" name="Picture 2" descr="C:\Users\user\Desktop\xpic1963.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932040" y="1473958"/>
            <a:ext cx="3852000" cy="5100258"/>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Text Box 44"/>
          <p:cNvSpPr txBox="1">
            <a:spLocks noChangeArrowheads="1"/>
          </p:cNvSpPr>
          <p:nvPr/>
        </p:nvSpPr>
        <p:spPr bwMode="auto">
          <a:xfrm>
            <a:off x="395536" y="1484784"/>
            <a:ext cx="4248472"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空杯心态，最直接的含义就是一个装满水的杯子很难接纳新东西。其引申含义就是：随时对自己所拥有的知识和技能进行重整，清空过时的知识、技能或经验，为新知识、新技能的进入留出空间，保证自己的知识与技能总是最新的。</a:t>
            </a:r>
            <a:endParaRPr lang="en-US" altLang="zh-CN" b="1" dirty="0">
              <a:solidFill>
                <a:srgbClr val="00B0F0"/>
              </a:solidFill>
            </a:endParaRPr>
          </a:p>
        </p:txBody>
      </p:sp>
      <p:sp>
        <p:nvSpPr>
          <p:cNvPr id="27" name="Text Box 44"/>
          <p:cNvSpPr txBox="1">
            <a:spLocks noChangeArrowheads="1"/>
          </p:cNvSpPr>
          <p:nvPr/>
        </p:nvSpPr>
        <p:spPr bwMode="auto">
          <a:xfrm>
            <a:off x="395536" y="4005064"/>
            <a:ext cx="4248472"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00B0F0"/>
                </a:solidFill>
              </a:rPr>
              <a:t>因此，要经常掏空自己，放弃过去的旧包袱，以空杯清零的心态去学习。</a:t>
            </a:r>
            <a:endParaRPr lang="en-US" altLang="zh-CN" b="1" dirty="0">
              <a:solidFill>
                <a:srgbClr val="00B0F0"/>
              </a:solidFill>
            </a:endParaRPr>
          </a:p>
        </p:txBody>
      </p:sp>
    </p:spTree>
    <p:extLst>
      <p:ext uri="{BB962C8B-B14F-4D97-AF65-F5344CB8AC3E}">
        <p14:creationId xmlns:p14="http://schemas.microsoft.com/office/powerpoint/2010/main" val="395577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 fill="hold"/>
                                        <p:tgtEl>
                                          <p:spTgt spid="36"/>
                                        </p:tgtEl>
                                        <p:attrNameLst>
                                          <p:attrName>ppt_x</p:attrName>
                                        </p:attrNameLst>
                                      </p:cBhvr>
                                      <p:tavLst>
                                        <p:tav tm="0">
                                          <p:val>
                                            <p:strVal val="1+#ppt_w/2"/>
                                          </p:val>
                                        </p:tav>
                                        <p:tav tm="100000">
                                          <p:val>
                                            <p:strVal val="#ppt_x"/>
                                          </p:val>
                                        </p:tav>
                                      </p:tavLst>
                                    </p:anim>
                                    <p:anim calcmode="lin" valueType="num">
                                      <p:cBhvr additive="base">
                                        <p:cTn id="8"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3554"/>
                                        </p:tgtEl>
                                        <p:attrNameLst>
                                          <p:attrName>style.visibility</p:attrName>
                                        </p:attrNameLst>
                                      </p:cBhvr>
                                      <p:to>
                                        <p:strVal val="visible"/>
                                      </p:to>
                                    </p:set>
                                    <p:animEffect transition="in" filter="fade">
                                      <p:cBhvr>
                                        <p:cTn id="25" dur="1000"/>
                                        <p:tgtEl>
                                          <p:spTgt spid="23554"/>
                                        </p:tgtEl>
                                      </p:cBhvr>
                                    </p:animEffect>
                                    <p:anim calcmode="lin" valueType="num">
                                      <p:cBhvr>
                                        <p:cTn id="26" dur="1000" fill="hold"/>
                                        <p:tgtEl>
                                          <p:spTgt spid="23554"/>
                                        </p:tgtEl>
                                        <p:attrNameLst>
                                          <p:attrName>ppt_x</p:attrName>
                                        </p:attrNameLst>
                                      </p:cBhvr>
                                      <p:tavLst>
                                        <p:tav tm="0">
                                          <p:val>
                                            <p:strVal val="#ppt_x"/>
                                          </p:val>
                                        </p:tav>
                                        <p:tav tm="100000">
                                          <p:val>
                                            <p:strVal val="#ppt_x"/>
                                          </p:val>
                                        </p:tav>
                                      </p:tavLst>
                                    </p:anim>
                                    <p:anim calcmode="lin" valueType="num">
                                      <p:cBhvr>
                                        <p:cTn id="27"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培养兴趣</a:t>
              </a:r>
            </a:p>
          </p:txBody>
        </p:sp>
      </p:grpSp>
      <p:sp>
        <p:nvSpPr>
          <p:cNvPr id="26" name="Text Box 44"/>
          <p:cNvSpPr txBox="1">
            <a:spLocks noChangeArrowheads="1"/>
          </p:cNvSpPr>
          <p:nvPr/>
        </p:nvSpPr>
        <p:spPr bwMode="auto">
          <a:xfrm>
            <a:off x="2843808" y="5507823"/>
            <a:ext cx="583264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孔子说“知之者不如好之者，好之者不如乐之者”。说的就是学习兴趣的三重境界：</a:t>
            </a:r>
            <a:r>
              <a:rPr lang="zh-CN" altLang="en-US" b="1" dirty="0">
                <a:solidFill>
                  <a:srgbClr val="00B0F0"/>
                </a:solidFill>
              </a:rPr>
              <a:t>知道学习的不如爱好学习的；爱好学习的不如以学习为乐趣的。</a:t>
            </a:r>
            <a:endParaRPr lang="en-US" altLang="zh-CN" b="1" dirty="0">
              <a:solidFill>
                <a:srgbClr val="00B0F0"/>
              </a:solidFill>
            </a:endParaRPr>
          </a:p>
        </p:txBody>
      </p:sp>
      <p:pic>
        <p:nvPicPr>
          <p:cNvPr id="24578" name="Picture 2" descr="C:\Users\user\Desktop\xpic438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879850" y="1412776"/>
            <a:ext cx="5796606" cy="3864404"/>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0670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 fill="hold"/>
                                        <p:tgtEl>
                                          <p:spTgt spid="36"/>
                                        </p:tgtEl>
                                        <p:attrNameLst>
                                          <p:attrName>ppt_x</p:attrName>
                                        </p:attrNameLst>
                                      </p:cBhvr>
                                      <p:tavLst>
                                        <p:tav tm="0">
                                          <p:val>
                                            <p:strVal val="1+#ppt_w/2"/>
                                          </p:val>
                                        </p:tav>
                                        <p:tav tm="100000">
                                          <p:val>
                                            <p:strVal val="#ppt_x"/>
                                          </p:val>
                                        </p:tav>
                                      </p:tavLst>
                                    </p:anim>
                                    <p:anim calcmode="lin" valueType="num">
                                      <p:cBhvr additive="base">
                                        <p:cTn id="8"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4578"/>
                                        </p:tgtEl>
                                        <p:attrNameLst>
                                          <p:attrName>style.visibility</p:attrName>
                                        </p:attrNameLst>
                                      </p:cBhvr>
                                      <p:to>
                                        <p:strVal val="visible"/>
                                      </p:to>
                                    </p:set>
                                    <p:animEffect transition="in" filter="fade">
                                      <p:cBhvr>
                                        <p:cTn id="13" dur="1000"/>
                                        <p:tgtEl>
                                          <p:spTgt spid="24578"/>
                                        </p:tgtEl>
                                      </p:cBhvr>
                                    </p:animEffect>
                                    <p:anim calcmode="lin" valueType="num">
                                      <p:cBhvr>
                                        <p:cTn id="14" dur="1000" fill="hold"/>
                                        <p:tgtEl>
                                          <p:spTgt spid="24578"/>
                                        </p:tgtEl>
                                        <p:attrNameLst>
                                          <p:attrName>ppt_x</p:attrName>
                                        </p:attrNameLst>
                                      </p:cBhvr>
                                      <p:tavLst>
                                        <p:tav tm="0">
                                          <p:val>
                                            <p:strVal val="#ppt_x"/>
                                          </p:val>
                                        </p:tav>
                                        <p:tav tm="100000">
                                          <p:val>
                                            <p:strVal val="#ppt_x"/>
                                          </p:val>
                                        </p:tav>
                                      </p:tavLst>
                                    </p:anim>
                                    <p:anim calcmode="lin" valueType="num">
                                      <p:cBhvr>
                                        <p:cTn id="15" dur="1000" fill="hold"/>
                                        <p:tgtEl>
                                          <p:spTgt spid="24578"/>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培养兴趣</a:t>
              </a:r>
            </a:p>
          </p:txBody>
        </p:sp>
      </p:grpSp>
      <p:sp>
        <p:nvSpPr>
          <p:cNvPr id="64" name="AutoShape 6"/>
          <p:cNvSpPr>
            <a:spLocks noChangeArrowheads="1"/>
          </p:cNvSpPr>
          <p:nvPr/>
        </p:nvSpPr>
        <p:spPr bwMode="auto">
          <a:xfrm rot="10800000">
            <a:off x="1115516" y="5603775"/>
            <a:ext cx="7200900" cy="417512"/>
          </a:xfrm>
          <a:custGeom>
            <a:avLst/>
            <a:gdLst>
              <a:gd name="T0" fmla="*/ 2147483647 w 21600"/>
              <a:gd name="T1" fmla="*/ 4035099 h 21600"/>
              <a:gd name="T2" fmla="*/ 1200300019 w 21600"/>
              <a:gd name="T3" fmla="*/ 8070198 h 21600"/>
              <a:gd name="T4" fmla="*/ 59570445 w 21600"/>
              <a:gd name="T5" fmla="*/ 4035099 h 21600"/>
              <a:gd name="T6" fmla="*/ 1200300019 w 21600"/>
              <a:gd name="T7" fmla="*/ 0 h 21600"/>
              <a:gd name="T8" fmla="*/ 0 60000 65536"/>
              <a:gd name="T9" fmla="*/ 0 60000 65536"/>
              <a:gd name="T10" fmla="*/ 0 60000 65536"/>
              <a:gd name="T11" fmla="*/ 0 60000 65536"/>
              <a:gd name="T12" fmla="*/ 2336 w 21600"/>
              <a:gd name="T13" fmla="*/ 2336 h 21600"/>
              <a:gd name="T14" fmla="*/ 19264 w 21600"/>
              <a:gd name="T15" fmla="*/ 19264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FFFFFF">
                  <a:alpha val="0"/>
                </a:srgbClr>
              </a:gs>
              <a:gs pos="100000">
                <a:srgbClr val="EAEAEA"/>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nvGrpSpPr>
          <p:cNvPr id="80" name="组合 79"/>
          <p:cNvGrpSpPr/>
          <p:nvPr/>
        </p:nvGrpSpPr>
        <p:grpSpPr>
          <a:xfrm>
            <a:off x="3635896" y="3913087"/>
            <a:ext cx="2162175" cy="1689100"/>
            <a:chOff x="3418955" y="8278936"/>
            <a:chExt cx="2162175" cy="1689100"/>
          </a:xfrm>
        </p:grpSpPr>
        <p:sp>
          <p:nvSpPr>
            <p:cNvPr id="81" name="Rectangle 8"/>
            <p:cNvSpPr>
              <a:spLocks noChangeArrowheads="1"/>
            </p:cNvSpPr>
            <p:nvPr/>
          </p:nvSpPr>
          <p:spPr bwMode="auto">
            <a:xfrm rot="10800000">
              <a:off x="3418955" y="8555161"/>
              <a:ext cx="2162175" cy="1412875"/>
            </a:xfrm>
            <a:prstGeom prst="rect">
              <a:avLst/>
            </a:prstGeom>
            <a:gradFill rotWithShape="1">
              <a:gsLst>
                <a:gs pos="0">
                  <a:srgbClr val="2676FF">
                    <a:lumMod val="75000"/>
                  </a:srgbClr>
                </a:gs>
                <a:gs pos="100000">
                  <a:srgbClr val="2676FF"/>
                </a:gs>
              </a:gsLst>
              <a:lin ang="27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2" name="AutoShape 9"/>
            <p:cNvSpPr>
              <a:spLocks noChangeArrowheads="1"/>
            </p:cNvSpPr>
            <p:nvPr/>
          </p:nvSpPr>
          <p:spPr bwMode="auto">
            <a:xfrm rot="10800000">
              <a:off x="3418955" y="8278936"/>
              <a:ext cx="2162175" cy="266700"/>
            </a:xfrm>
            <a:custGeom>
              <a:avLst/>
              <a:gdLst>
                <a:gd name="T0" fmla="*/ 193629378 w 21600"/>
                <a:gd name="T1" fmla="*/ 1646502 h 21600"/>
                <a:gd name="T2" fmla="*/ 108217660 w 21600"/>
                <a:gd name="T3" fmla="*/ 3293004 h 21600"/>
                <a:gd name="T4" fmla="*/ 22805841 w 21600"/>
                <a:gd name="T5" fmla="*/ 1646502 h 21600"/>
                <a:gd name="T6" fmla="*/ 108217660 w 21600"/>
                <a:gd name="T7" fmla="*/ 0 h 21600"/>
                <a:gd name="T8" fmla="*/ 0 60000 65536"/>
                <a:gd name="T9" fmla="*/ 0 60000 65536"/>
                <a:gd name="T10" fmla="*/ 0 60000 65536"/>
                <a:gd name="T11" fmla="*/ 0 60000 65536"/>
                <a:gd name="T12" fmla="*/ 4076 w 21600"/>
                <a:gd name="T13" fmla="*/ 4076 h 21600"/>
                <a:gd name="T14" fmla="*/ 17524 w 21600"/>
                <a:gd name="T15" fmla="*/ 17524 h 21600"/>
              </a:gdLst>
              <a:ahLst/>
              <a:cxnLst>
                <a:cxn ang="T8">
                  <a:pos x="T0" y="T1"/>
                </a:cxn>
                <a:cxn ang="T9">
                  <a:pos x="T2" y="T3"/>
                </a:cxn>
                <a:cxn ang="T10">
                  <a:pos x="T4" y="T5"/>
                </a:cxn>
                <a:cxn ang="T11">
                  <a:pos x="T6" y="T7"/>
                </a:cxn>
              </a:cxnLst>
              <a:rect l="T12" t="T13" r="T14" b="T15"/>
              <a:pathLst>
                <a:path w="21600" h="21600">
                  <a:moveTo>
                    <a:pt x="0" y="0"/>
                  </a:moveTo>
                  <a:lnTo>
                    <a:pt x="4551" y="21600"/>
                  </a:lnTo>
                  <a:lnTo>
                    <a:pt x="17049"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83" name="WordArt 12"/>
            <p:cNvSpPr>
              <a:spLocks noChangeArrowheads="1" noChangeShapeType="1"/>
            </p:cNvSpPr>
            <p:nvPr/>
          </p:nvSpPr>
          <p:spPr bwMode="auto">
            <a:xfrm>
              <a:off x="3959131" y="9018985"/>
              <a:ext cx="1044000" cy="288000"/>
            </a:xfrm>
            <a:prstGeom prst="rect">
              <a:avLst/>
            </a:prstGeom>
          </p:spPr>
          <p:txBody>
            <a:bodyPr wrap="none" fromWordArt="1">
              <a:prstTxWarp prst="textPlain">
                <a:avLst>
                  <a:gd name="adj" fmla="val 50000"/>
                </a:avLst>
              </a:prstTxWarp>
            </a:bodyPr>
            <a:lstStyle/>
            <a:p>
              <a:pPr lvl="0" algn="ctr">
                <a:defRPr/>
              </a:pPr>
              <a:r>
                <a:rPr lang="zh-CN" altLang="en-US" sz="2400" kern="10" dirty="0">
                  <a:ln w="9525">
                    <a:noFill/>
                    <a:round/>
                    <a:headEnd/>
                    <a:tailEnd/>
                  </a:ln>
                  <a:solidFill>
                    <a:srgbClr val="FFFFFF"/>
                  </a:solidFill>
                  <a:latin typeface="微软雅黑" pitchFamily="34" charset="-122"/>
                  <a:ea typeface="微软雅黑" pitchFamily="34" charset="-122"/>
                </a:rPr>
                <a:t>“乐之者”</a:t>
              </a:r>
              <a:endParaRPr kumimoji="0" lang="zh-CN" altLang="en-US" sz="2400" u="none" strike="noStrike" kern="10" cap="none" spc="0" normalizeH="0" baseline="0" noProof="0" dirty="0" smtClean="0">
                <a:ln w="9525">
                  <a:noFill/>
                  <a:round/>
                  <a:headEnd/>
                  <a:tailEnd/>
                </a:ln>
                <a:solidFill>
                  <a:srgbClr val="FFFFFF"/>
                </a:solidFill>
                <a:effectLst/>
                <a:uLnTx/>
                <a:uFillTx/>
                <a:latin typeface="微软雅黑" pitchFamily="34" charset="-122"/>
                <a:ea typeface="微软雅黑" pitchFamily="34" charset="-122"/>
              </a:endParaRPr>
            </a:p>
          </p:txBody>
        </p:sp>
      </p:grpSp>
      <p:grpSp>
        <p:nvGrpSpPr>
          <p:cNvPr id="84" name="组合 83"/>
          <p:cNvGrpSpPr/>
          <p:nvPr/>
        </p:nvGrpSpPr>
        <p:grpSpPr>
          <a:xfrm>
            <a:off x="1473721" y="4613175"/>
            <a:ext cx="2162175" cy="989012"/>
            <a:chOff x="1258367" y="8979024"/>
            <a:chExt cx="2162175" cy="989012"/>
          </a:xfrm>
        </p:grpSpPr>
        <p:sp>
          <p:nvSpPr>
            <p:cNvPr id="85" name="AutoShape 4"/>
            <p:cNvSpPr>
              <a:spLocks noChangeArrowheads="1"/>
            </p:cNvSpPr>
            <p:nvPr/>
          </p:nvSpPr>
          <p:spPr bwMode="auto">
            <a:xfrm rot="10800000">
              <a:off x="1258367" y="8979024"/>
              <a:ext cx="2162175" cy="209550"/>
            </a:xfrm>
            <a:custGeom>
              <a:avLst/>
              <a:gdLst>
                <a:gd name="T0" fmla="*/ 202296797 w 21600"/>
                <a:gd name="T1" fmla="*/ 1016463 h 21600"/>
                <a:gd name="T2" fmla="*/ 108217660 w 21600"/>
                <a:gd name="T3" fmla="*/ 2032926 h 21600"/>
                <a:gd name="T4" fmla="*/ 14138422 w 21600"/>
                <a:gd name="T5" fmla="*/ 1016463 h 21600"/>
                <a:gd name="T6" fmla="*/ 108217660 w 21600"/>
                <a:gd name="T7" fmla="*/ 0 h 21600"/>
                <a:gd name="T8" fmla="*/ 0 60000 65536"/>
                <a:gd name="T9" fmla="*/ 0 60000 65536"/>
                <a:gd name="T10" fmla="*/ 0 60000 65536"/>
                <a:gd name="T11" fmla="*/ 0 60000 65536"/>
                <a:gd name="T12" fmla="*/ 3211 w 21600"/>
                <a:gd name="T13" fmla="*/ 3211 h 21600"/>
                <a:gd name="T14" fmla="*/ 18389 w 21600"/>
                <a:gd name="T15" fmla="*/ 18389 h 21600"/>
              </a:gdLst>
              <a:ahLst/>
              <a:cxnLst>
                <a:cxn ang="T8">
                  <a:pos x="T0" y="T1"/>
                </a:cxn>
                <a:cxn ang="T9">
                  <a:pos x="T2" y="T3"/>
                </a:cxn>
                <a:cxn ang="T10">
                  <a:pos x="T4" y="T5"/>
                </a:cxn>
                <a:cxn ang="T11">
                  <a:pos x="T6" y="T7"/>
                </a:cxn>
              </a:cxnLst>
              <a:rect l="T12" t="T13" r="T14" b="T15"/>
              <a:pathLst>
                <a:path w="21600" h="21600">
                  <a:moveTo>
                    <a:pt x="0" y="0"/>
                  </a:moveTo>
                  <a:lnTo>
                    <a:pt x="2822" y="21600"/>
                  </a:lnTo>
                  <a:lnTo>
                    <a:pt x="18778"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6" name="Rectangle 7"/>
            <p:cNvSpPr>
              <a:spLocks noChangeArrowheads="1"/>
            </p:cNvSpPr>
            <p:nvPr/>
          </p:nvSpPr>
          <p:spPr bwMode="auto">
            <a:xfrm rot="10800000">
              <a:off x="1258367" y="9196511"/>
              <a:ext cx="2162175" cy="771525"/>
            </a:xfrm>
            <a:prstGeom prst="rect">
              <a:avLst/>
            </a:prstGeom>
            <a:gradFill rotWithShape="1">
              <a:gsLst>
                <a:gs pos="0">
                  <a:srgbClr val="2676FF">
                    <a:lumMod val="75000"/>
                  </a:srgbClr>
                </a:gs>
                <a:gs pos="100000">
                  <a:srgbClr val="2676FF"/>
                </a:gs>
              </a:gsLst>
              <a:lin ang="27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87" name="WordArt 13"/>
            <p:cNvSpPr>
              <a:spLocks noChangeArrowheads="1" noChangeShapeType="1"/>
            </p:cNvSpPr>
            <p:nvPr/>
          </p:nvSpPr>
          <p:spPr bwMode="auto">
            <a:xfrm>
              <a:off x="1764358" y="9437241"/>
              <a:ext cx="1044000" cy="288000"/>
            </a:xfrm>
            <a:prstGeom prst="rect">
              <a:avLst/>
            </a:prstGeom>
          </p:spPr>
          <p:txBody>
            <a:bodyPr wrap="none" fromWordArt="1">
              <a:prstTxWarp prst="textPlain">
                <a:avLst>
                  <a:gd name="adj" fmla="val 50000"/>
                </a:avLst>
              </a:prstTxWarp>
            </a:bodyPr>
            <a:lstStyle/>
            <a:p>
              <a:pPr lvl="0" algn="ctr">
                <a:defRPr/>
              </a:pPr>
              <a:r>
                <a:rPr lang="zh-CN" altLang="en-US" sz="2400" kern="10" dirty="0">
                  <a:ln w="9525">
                    <a:noFill/>
                    <a:round/>
                    <a:headEnd/>
                    <a:tailEnd/>
                  </a:ln>
                  <a:solidFill>
                    <a:srgbClr val="FFFFFF"/>
                  </a:solidFill>
                  <a:latin typeface="微软雅黑" pitchFamily="34" charset="-122"/>
                  <a:ea typeface="微软雅黑" pitchFamily="34" charset="-122"/>
                </a:rPr>
                <a:t>“知之者”</a:t>
              </a:r>
              <a:endParaRPr kumimoji="0" lang="zh-CN" altLang="en-US" sz="2400" u="none" strike="noStrike" kern="10" cap="none" spc="0" normalizeH="0" baseline="0" noProof="0" dirty="0">
                <a:ln w="9525">
                  <a:noFill/>
                  <a:round/>
                  <a:headEnd/>
                  <a:tailEnd/>
                </a:ln>
                <a:solidFill>
                  <a:srgbClr val="FFFFFF"/>
                </a:solidFill>
                <a:effectLst/>
                <a:uLnTx/>
                <a:uFillTx/>
                <a:latin typeface="微软雅黑" pitchFamily="34" charset="-122"/>
                <a:ea typeface="微软雅黑" pitchFamily="34" charset="-122"/>
              </a:endParaRPr>
            </a:p>
          </p:txBody>
        </p:sp>
      </p:grpSp>
      <p:grpSp>
        <p:nvGrpSpPr>
          <p:cNvPr id="88" name="组合 87"/>
          <p:cNvGrpSpPr/>
          <p:nvPr/>
        </p:nvGrpSpPr>
        <p:grpSpPr>
          <a:xfrm>
            <a:off x="5796136" y="4449662"/>
            <a:ext cx="2162175" cy="1152525"/>
            <a:chOff x="5579542" y="8815511"/>
            <a:chExt cx="2162175" cy="1152525"/>
          </a:xfrm>
        </p:grpSpPr>
        <p:sp>
          <p:nvSpPr>
            <p:cNvPr id="89" name="Rectangle 10"/>
            <p:cNvSpPr>
              <a:spLocks noChangeArrowheads="1"/>
            </p:cNvSpPr>
            <p:nvPr/>
          </p:nvSpPr>
          <p:spPr bwMode="auto">
            <a:xfrm rot="10800000">
              <a:off x="5579542" y="9037761"/>
              <a:ext cx="2162175" cy="930275"/>
            </a:xfrm>
            <a:prstGeom prst="rect">
              <a:avLst/>
            </a:prstGeom>
            <a:gradFill rotWithShape="1">
              <a:gsLst>
                <a:gs pos="0">
                  <a:srgbClr val="2676FF">
                    <a:lumMod val="75000"/>
                  </a:srgbClr>
                </a:gs>
                <a:gs pos="100000">
                  <a:srgbClr val="2676FF"/>
                </a:gs>
              </a:gsLst>
              <a:lin ang="27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0" name="AutoShape 11"/>
            <p:cNvSpPr>
              <a:spLocks noChangeArrowheads="1"/>
            </p:cNvSpPr>
            <p:nvPr/>
          </p:nvSpPr>
          <p:spPr bwMode="auto">
            <a:xfrm rot="10800000">
              <a:off x="5579542" y="8815511"/>
              <a:ext cx="2162175" cy="209550"/>
            </a:xfrm>
            <a:custGeom>
              <a:avLst/>
              <a:gdLst>
                <a:gd name="T0" fmla="*/ 198479156 w 21600"/>
                <a:gd name="T1" fmla="*/ 1016463 h 21600"/>
                <a:gd name="T2" fmla="*/ 108217660 w 21600"/>
                <a:gd name="T3" fmla="*/ 2032926 h 21600"/>
                <a:gd name="T4" fmla="*/ 17956063 w 21600"/>
                <a:gd name="T5" fmla="*/ 1016463 h 21600"/>
                <a:gd name="T6" fmla="*/ 108217660 w 21600"/>
                <a:gd name="T7" fmla="*/ 0 h 21600"/>
                <a:gd name="T8" fmla="*/ 0 60000 65536"/>
                <a:gd name="T9" fmla="*/ 0 60000 65536"/>
                <a:gd name="T10" fmla="*/ 0 60000 65536"/>
                <a:gd name="T11" fmla="*/ 0 60000 65536"/>
                <a:gd name="T12" fmla="*/ 3592 w 21600"/>
                <a:gd name="T13" fmla="*/ 3592 h 21600"/>
                <a:gd name="T14" fmla="*/ 18008 w 21600"/>
                <a:gd name="T15" fmla="*/ 18008 h 21600"/>
              </a:gdLst>
              <a:ahLst/>
              <a:cxnLst>
                <a:cxn ang="T8">
                  <a:pos x="T0" y="T1"/>
                </a:cxn>
                <a:cxn ang="T9">
                  <a:pos x="T2" y="T3"/>
                </a:cxn>
                <a:cxn ang="T10">
                  <a:pos x="T4" y="T5"/>
                </a:cxn>
                <a:cxn ang="T11">
                  <a:pos x="T6" y="T7"/>
                </a:cxn>
              </a:cxnLst>
              <a:rect l="T12" t="T13" r="T14" b="T15"/>
              <a:pathLst>
                <a:path w="21600" h="21600">
                  <a:moveTo>
                    <a:pt x="0" y="0"/>
                  </a:moveTo>
                  <a:lnTo>
                    <a:pt x="3584" y="21600"/>
                  </a:lnTo>
                  <a:lnTo>
                    <a:pt x="18016" y="21600"/>
                  </a:lnTo>
                  <a:lnTo>
                    <a:pt x="21600" y="0"/>
                  </a:lnTo>
                  <a:lnTo>
                    <a:pt x="0" y="0"/>
                  </a:lnTo>
                  <a:close/>
                </a:path>
              </a:pathLst>
            </a:custGeom>
            <a:gradFill rotWithShape="1">
              <a:gsLst>
                <a:gs pos="0">
                  <a:srgbClr val="2676FF">
                    <a:alpha val="50000"/>
                  </a:srgbClr>
                </a:gs>
                <a:gs pos="100000">
                  <a:srgbClr val="FFFFFF">
                    <a:alpha val="0"/>
                  </a:srgbClr>
                </a:gs>
              </a:gsLst>
              <a:lin ang="5400000" scaled="1"/>
            </a:gra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91" name="WordArt 14"/>
            <p:cNvSpPr>
              <a:spLocks noChangeArrowheads="1" noChangeShapeType="1"/>
            </p:cNvSpPr>
            <p:nvPr/>
          </p:nvSpPr>
          <p:spPr bwMode="auto">
            <a:xfrm>
              <a:off x="6119718" y="9307049"/>
              <a:ext cx="1044000" cy="288000"/>
            </a:xfrm>
            <a:prstGeom prst="rect">
              <a:avLst/>
            </a:prstGeom>
          </p:spPr>
          <p:txBody>
            <a:bodyPr wrap="none" fromWordArt="1">
              <a:prstTxWarp prst="textPlain">
                <a:avLst>
                  <a:gd name="adj" fmla="val 50000"/>
                </a:avLst>
              </a:prstTxWarp>
            </a:bodyPr>
            <a:lstStyle/>
            <a:p>
              <a:pPr lvl="0" algn="ctr">
                <a:defRPr/>
              </a:pPr>
              <a:r>
                <a:rPr lang="zh-CN" altLang="en-US" sz="2000" kern="10" dirty="0">
                  <a:ln w="9525">
                    <a:noFill/>
                    <a:round/>
                    <a:headEnd/>
                    <a:tailEnd/>
                  </a:ln>
                  <a:solidFill>
                    <a:srgbClr val="FFFFFF"/>
                  </a:solidFill>
                  <a:latin typeface="微软雅黑" pitchFamily="34" charset="-122"/>
                  <a:ea typeface="微软雅黑" pitchFamily="34" charset="-122"/>
                </a:rPr>
                <a:t>“好之者”</a:t>
              </a:r>
              <a:endParaRPr kumimoji="0" lang="zh-CN" altLang="en-US" sz="2000" u="none" strike="noStrike" kern="10" cap="none" spc="0" normalizeH="0" baseline="0" noProof="0" dirty="0">
                <a:ln w="9525">
                  <a:noFill/>
                  <a:round/>
                  <a:headEnd/>
                  <a:tailEnd/>
                </a:ln>
                <a:solidFill>
                  <a:srgbClr val="FFFFFF"/>
                </a:solidFill>
                <a:effectLst/>
                <a:uLnTx/>
                <a:uFillTx/>
                <a:latin typeface="微软雅黑" pitchFamily="34" charset="-122"/>
                <a:ea typeface="微软雅黑" pitchFamily="34" charset="-122"/>
              </a:endParaRPr>
            </a:p>
          </p:txBody>
        </p:sp>
      </p:grpSp>
      <p:grpSp>
        <p:nvGrpSpPr>
          <p:cNvPr id="20" name="组合 19"/>
          <p:cNvGrpSpPr/>
          <p:nvPr/>
        </p:nvGrpSpPr>
        <p:grpSpPr>
          <a:xfrm>
            <a:off x="1547316" y="2041425"/>
            <a:ext cx="2019300" cy="2559050"/>
            <a:chOff x="1547316" y="2041425"/>
            <a:chExt cx="2019300" cy="2559050"/>
          </a:xfrm>
        </p:grpSpPr>
        <p:sp>
          <p:nvSpPr>
            <p:cNvPr id="92" name="Rectangle 15"/>
            <p:cNvSpPr>
              <a:spLocks noChangeArrowheads="1"/>
            </p:cNvSpPr>
            <p:nvPr/>
          </p:nvSpPr>
          <p:spPr bwMode="auto">
            <a:xfrm>
              <a:off x="1547316" y="2041425"/>
              <a:ext cx="2019300" cy="2559050"/>
            </a:xfrm>
            <a:prstGeom prst="rect">
              <a:avLst/>
            </a:prstGeom>
            <a:gradFill rotWithShape="1">
              <a:gsLst>
                <a:gs pos="0">
                  <a:srgbClr val="2676FF"/>
                </a:gs>
                <a:gs pos="100000">
                  <a:srgbClr val="FFFFFF"/>
                </a:gs>
              </a:gsLst>
              <a:lin ang="5400000" scaled="1"/>
            </a:gradFill>
            <a:ln>
              <a:noFill/>
            </a:ln>
            <a:extLst/>
          </p:spPr>
          <p:txBody>
            <a:bodyPr wrap="none" anchor="t"/>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p:txBody>
        </p:sp>
        <p:sp>
          <p:nvSpPr>
            <p:cNvPr id="93" name="Text Box 44"/>
            <p:cNvSpPr txBox="1">
              <a:spLocks noChangeArrowheads="1"/>
            </p:cNvSpPr>
            <p:nvPr/>
          </p:nvSpPr>
          <p:spPr bwMode="auto">
            <a:xfrm>
              <a:off x="1547316" y="2060848"/>
              <a:ext cx="2019300" cy="170816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25000"/>
                </a:lnSpc>
              </a:pPr>
              <a:r>
                <a:rPr lang="zh-CN" altLang="en-US" sz="1400" dirty="0" smtClean="0">
                  <a:solidFill>
                    <a:schemeClr val="bg1"/>
                  </a:solidFill>
                </a:rPr>
                <a:t>“</a:t>
              </a:r>
              <a:r>
                <a:rPr lang="zh-CN" altLang="en-US" sz="1400" dirty="0">
                  <a:solidFill>
                    <a:schemeClr val="bg1"/>
                  </a:solidFill>
                </a:rPr>
                <a:t>小嘛小儿郎，背着那书包上学堂，不怕太阳晒，也不怕那风雨狂，只怕先生骂我懒，没有学问哪，无脸见爹娘</a:t>
              </a:r>
              <a:r>
                <a:rPr lang="en-US" altLang="zh-CN" sz="1400" dirty="0" smtClean="0">
                  <a:solidFill>
                    <a:schemeClr val="bg1"/>
                  </a:solidFill>
                </a:rPr>
                <a:t>……”</a:t>
              </a:r>
              <a:endParaRPr lang="en-US" altLang="zh-CN" sz="1400" b="1" dirty="0">
                <a:solidFill>
                  <a:schemeClr val="bg1"/>
                </a:solidFill>
              </a:endParaRPr>
            </a:p>
          </p:txBody>
        </p:sp>
      </p:grpSp>
      <p:grpSp>
        <p:nvGrpSpPr>
          <p:cNvPr id="21" name="组合 20"/>
          <p:cNvGrpSpPr/>
          <p:nvPr/>
        </p:nvGrpSpPr>
        <p:grpSpPr>
          <a:xfrm>
            <a:off x="3704828" y="1393725"/>
            <a:ext cx="2019300" cy="2559050"/>
            <a:chOff x="3704828" y="1393725"/>
            <a:chExt cx="2019300" cy="2559050"/>
          </a:xfrm>
        </p:grpSpPr>
        <p:sp>
          <p:nvSpPr>
            <p:cNvPr id="78" name="Rectangle 3"/>
            <p:cNvSpPr>
              <a:spLocks noChangeArrowheads="1"/>
            </p:cNvSpPr>
            <p:nvPr/>
          </p:nvSpPr>
          <p:spPr bwMode="auto">
            <a:xfrm>
              <a:off x="3704828" y="1393725"/>
              <a:ext cx="2019300" cy="2559050"/>
            </a:xfrm>
            <a:prstGeom prst="rect">
              <a:avLst/>
            </a:prstGeom>
            <a:gradFill rotWithShape="1">
              <a:gsLst>
                <a:gs pos="0">
                  <a:srgbClr val="2676FF"/>
                </a:gs>
                <a:gs pos="100000">
                  <a:srgbClr val="FFFFFF"/>
                </a:gs>
              </a:gsLst>
              <a:lin ang="5400000" scaled="1"/>
            </a:gradFill>
            <a:ln>
              <a:noFill/>
            </a:ln>
          </p:spPr>
          <p:txBody>
            <a:bodyPr wrap="none" anchor="t"/>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p:txBody>
        </p:sp>
        <p:sp>
          <p:nvSpPr>
            <p:cNvPr id="94" name="Text Box 44"/>
            <p:cNvSpPr txBox="1">
              <a:spLocks noChangeArrowheads="1"/>
            </p:cNvSpPr>
            <p:nvPr/>
          </p:nvSpPr>
          <p:spPr bwMode="auto">
            <a:xfrm>
              <a:off x="3704828" y="1412776"/>
              <a:ext cx="2019300" cy="168353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25000"/>
                </a:lnSpc>
              </a:pPr>
              <a:r>
                <a:rPr lang="zh-CN" altLang="en-US" sz="1400" dirty="0" smtClean="0">
                  <a:solidFill>
                    <a:schemeClr val="bg1"/>
                  </a:solidFill>
                </a:rPr>
                <a:t>你</a:t>
              </a:r>
              <a:r>
                <a:rPr lang="zh-CN" altLang="en-US" sz="1400" dirty="0">
                  <a:solidFill>
                    <a:schemeClr val="bg1"/>
                  </a:solidFill>
                </a:rPr>
                <a:t>是否曾经沉浸在读小说、玩游戏中而不能自拔？全神贯注，心醉神迷，废寝忘食，如痴如醉，恨不能此生只做这一件事！</a:t>
              </a:r>
              <a:endParaRPr lang="en-US" altLang="zh-CN" sz="1400" b="1" dirty="0">
                <a:solidFill>
                  <a:schemeClr val="bg1"/>
                </a:solidFill>
              </a:endParaRPr>
            </a:p>
          </p:txBody>
        </p:sp>
      </p:grpSp>
      <p:grpSp>
        <p:nvGrpSpPr>
          <p:cNvPr id="22" name="组合 21"/>
          <p:cNvGrpSpPr/>
          <p:nvPr/>
        </p:nvGrpSpPr>
        <p:grpSpPr>
          <a:xfrm>
            <a:off x="5868144" y="1896962"/>
            <a:ext cx="2019300" cy="2559050"/>
            <a:chOff x="5868144" y="1896962"/>
            <a:chExt cx="2019300" cy="2559050"/>
          </a:xfrm>
        </p:grpSpPr>
        <p:sp>
          <p:nvSpPr>
            <p:cNvPr id="79" name="Rectangle 5"/>
            <p:cNvSpPr>
              <a:spLocks noChangeArrowheads="1"/>
            </p:cNvSpPr>
            <p:nvPr/>
          </p:nvSpPr>
          <p:spPr bwMode="auto">
            <a:xfrm>
              <a:off x="5868144" y="1896962"/>
              <a:ext cx="2019300" cy="2559050"/>
            </a:xfrm>
            <a:prstGeom prst="rect">
              <a:avLst/>
            </a:prstGeom>
            <a:gradFill rotWithShape="1">
              <a:gsLst>
                <a:gs pos="0">
                  <a:srgbClr val="2676FF"/>
                </a:gs>
                <a:gs pos="100000">
                  <a:srgbClr val="FFFFFF"/>
                </a:gs>
              </a:gsLst>
              <a:lin ang="5400000" scaled="1"/>
            </a:gradFill>
            <a:ln>
              <a:noFill/>
            </a:ln>
            <a:extLst/>
          </p:spPr>
          <p:txBody>
            <a:bodyPr wrap="none" anchor="t"/>
            <a:lstStyle/>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ea typeface="微软雅黑" pitchFamily="34" charset="-122"/>
              </a:endParaRPr>
            </a:p>
          </p:txBody>
        </p:sp>
        <p:sp>
          <p:nvSpPr>
            <p:cNvPr id="95" name="Text Box 44"/>
            <p:cNvSpPr txBox="1">
              <a:spLocks noChangeArrowheads="1"/>
            </p:cNvSpPr>
            <p:nvPr/>
          </p:nvSpPr>
          <p:spPr bwMode="auto">
            <a:xfrm>
              <a:off x="5868144" y="1916832"/>
              <a:ext cx="2019300" cy="170816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lnSpc>
                  <a:spcPct val="125000"/>
                </a:lnSpc>
              </a:pPr>
              <a:r>
                <a:rPr lang="zh-CN" altLang="en-US" sz="1400" dirty="0">
                  <a:solidFill>
                    <a:schemeClr val="bg1"/>
                  </a:solidFill>
                </a:rPr>
                <a:t>坐在地铁和轻轨上，捧着书在读、塞着耳机在听英语的“好之者”。贾岛是这个境界的榜样。“鸟宿池边树，僧推月下门。” </a:t>
              </a:r>
              <a:endParaRPr lang="en-US" altLang="zh-CN" sz="1400" b="1" dirty="0">
                <a:solidFill>
                  <a:schemeClr val="bg1"/>
                </a:solidFill>
              </a:endParaRPr>
            </a:p>
          </p:txBody>
        </p:sp>
      </p:grpSp>
    </p:spTree>
    <p:extLst>
      <p:ext uri="{BB962C8B-B14F-4D97-AF65-F5344CB8AC3E}">
        <p14:creationId xmlns:p14="http://schemas.microsoft.com/office/powerpoint/2010/main" val="129538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p:cTn id="17" dur="500" fill="hold"/>
                                        <p:tgtEl>
                                          <p:spTgt spid="88"/>
                                        </p:tgtEl>
                                        <p:attrNameLst>
                                          <p:attrName>ppt_w</p:attrName>
                                        </p:attrNameLst>
                                      </p:cBhvr>
                                      <p:tavLst>
                                        <p:tav tm="0">
                                          <p:val>
                                            <p:fltVal val="0"/>
                                          </p:val>
                                        </p:tav>
                                        <p:tav tm="100000">
                                          <p:val>
                                            <p:strVal val="#ppt_w"/>
                                          </p:val>
                                        </p:tav>
                                      </p:tavLst>
                                    </p:anim>
                                    <p:anim calcmode="lin" valueType="num">
                                      <p:cBhvr>
                                        <p:cTn id="18" dur="500" fill="hold"/>
                                        <p:tgtEl>
                                          <p:spTgt spid="88"/>
                                        </p:tgtEl>
                                        <p:attrNameLst>
                                          <p:attrName>ppt_h</p:attrName>
                                        </p:attrNameLst>
                                      </p:cBhvr>
                                      <p:tavLst>
                                        <p:tav tm="0">
                                          <p:val>
                                            <p:fltVal val="0"/>
                                          </p:val>
                                        </p:tav>
                                        <p:tav tm="100000">
                                          <p:val>
                                            <p:strVal val="#ppt_h"/>
                                          </p:val>
                                        </p:tav>
                                      </p:tavLst>
                                    </p:anim>
                                    <p:animEffect transition="in" filter="fade">
                                      <p:cBhvr>
                                        <p:cTn id="19" dur="500"/>
                                        <p:tgtEl>
                                          <p:spTgt spid="88"/>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childTnLst>
                          </p:cTn>
                        </p:par>
                        <p:par>
                          <p:cTn id="30" fill="hold">
                            <p:stCondLst>
                              <p:cond delay="2500"/>
                            </p:stCondLst>
                            <p:childTnLst>
                              <p:par>
                                <p:cTn id="31" presetID="22" presetClass="entr" presetSubtype="4"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采百家花，酿自己蜜</a:t>
              </a:r>
            </a:p>
          </p:txBody>
        </p:sp>
      </p:grpSp>
      <p:sp>
        <p:nvSpPr>
          <p:cNvPr id="28" name="Text Box 44"/>
          <p:cNvSpPr txBox="1">
            <a:spLocks noChangeArrowheads="1"/>
          </p:cNvSpPr>
          <p:nvPr/>
        </p:nvSpPr>
        <p:spPr bwMode="auto">
          <a:xfrm>
            <a:off x="369010" y="1556792"/>
            <a:ext cx="4275000"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日本企业在</a:t>
            </a:r>
            <a:r>
              <a:rPr lang="en-US" altLang="zh-CN" dirty="0"/>
              <a:t>20</a:t>
            </a:r>
            <a:r>
              <a:rPr lang="zh-CN" altLang="en-US" dirty="0"/>
              <a:t>世纪七十年代初，曾周游列国考察学习，然后集中模仿各国的优点，改进自己的产品与生产过程，使本国的生产效率大大超过了被模仿的国家。</a:t>
            </a:r>
            <a:endParaRPr lang="en-US" altLang="zh-CN" dirty="0"/>
          </a:p>
        </p:txBody>
      </p:sp>
      <p:sp>
        <p:nvSpPr>
          <p:cNvPr id="29" name="Text Box 44"/>
          <p:cNvSpPr txBox="1">
            <a:spLocks noChangeArrowheads="1"/>
          </p:cNvSpPr>
          <p:nvPr/>
        </p:nvSpPr>
        <p:spPr bwMode="auto">
          <a:xfrm>
            <a:off x="369009" y="1556792"/>
            <a:ext cx="427500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学习要像蜜蜂，“采百家花，酿自己蜜”。而不要像蚂蚁，“只会获取现存的东西。”或是蜘蛛“只满足于自己肚子里已有的东西”。</a:t>
            </a:r>
            <a:r>
              <a:rPr lang="zh-CN" altLang="en-US" b="1" dirty="0">
                <a:solidFill>
                  <a:srgbClr val="00B0F0"/>
                </a:solidFill>
                <a:latin typeface="微软雅黑" pitchFamily="34" charset="-122"/>
                <a:ea typeface="微软雅黑" pitchFamily="34" charset="-122"/>
              </a:rPr>
              <a:t>采百家花，很重要的一点就是要多读书。阅读成就伟大人生。</a:t>
            </a:r>
          </a:p>
        </p:txBody>
      </p:sp>
      <p:sp>
        <p:nvSpPr>
          <p:cNvPr id="30" name="Text Box 44"/>
          <p:cNvSpPr txBox="1">
            <a:spLocks noChangeArrowheads="1"/>
          </p:cNvSpPr>
          <p:nvPr/>
        </p:nvSpPr>
        <p:spPr bwMode="auto">
          <a:xfrm>
            <a:off x="369009" y="3512642"/>
            <a:ext cx="4275001"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读书与学习能力有着密切的关系，越是喜欢读书的人，掌握的知识面越广，其学习能力也越强。另外，唯有阅读能培养形象思维能力和逻辑思维能力相结合的认知模式。</a:t>
            </a:r>
            <a:endParaRPr lang="en-US" altLang="zh-CN" dirty="0"/>
          </a:p>
        </p:txBody>
      </p:sp>
      <p:sp>
        <p:nvSpPr>
          <p:cNvPr id="31" name="Text Box 44"/>
          <p:cNvSpPr txBox="1">
            <a:spLocks noChangeArrowheads="1"/>
          </p:cNvSpPr>
          <p:nvPr/>
        </p:nvSpPr>
        <p:spPr bwMode="auto">
          <a:xfrm>
            <a:off x="369008" y="3851639"/>
            <a:ext cx="427500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哈佛大学文理学院院长</a:t>
            </a:r>
            <a:r>
              <a:rPr lang="en-US" altLang="zh-CN" dirty="0" err="1">
                <a:solidFill>
                  <a:schemeClr val="bg1">
                    <a:lumMod val="50000"/>
                  </a:schemeClr>
                </a:solidFill>
                <a:latin typeface="微软雅黑" pitchFamily="34" charset="-122"/>
                <a:ea typeface="微软雅黑" pitchFamily="34" charset="-122"/>
              </a:rPr>
              <a:t>W•C•Kirby</a:t>
            </a:r>
            <a:r>
              <a:rPr lang="zh-CN" altLang="en-US" dirty="0">
                <a:solidFill>
                  <a:schemeClr val="bg1">
                    <a:lumMod val="50000"/>
                  </a:schemeClr>
                </a:solidFill>
                <a:latin typeface="微软雅黑" pitchFamily="34" charset="-122"/>
                <a:ea typeface="微软雅黑" pitchFamily="34" charset="-122"/>
              </a:rPr>
              <a:t>：</a:t>
            </a:r>
            <a:r>
              <a:rPr lang="zh-CN" altLang="en-US" b="1" dirty="0">
                <a:solidFill>
                  <a:srgbClr val="00B0F0"/>
                </a:solidFill>
                <a:latin typeface="微软雅黑" pitchFamily="34" charset="-122"/>
                <a:ea typeface="微软雅黑" pitchFamily="34" charset="-122"/>
              </a:rPr>
              <a:t>大凡有所成就的人，在他们的一生中，都有一个贪婪地阅读大量书籍的时期。</a:t>
            </a:r>
          </a:p>
        </p:txBody>
      </p:sp>
      <p:pic>
        <p:nvPicPr>
          <p:cNvPr id="25602" name="Picture 2" descr="http://4.bp.blogspot.com/-ndwcpKnFnNs/TaRNnasRVJI/AAAAAAAAASI/21u__bHDSSU/s1600/abeja.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32040" y="1556792"/>
            <a:ext cx="3902104" cy="5002908"/>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154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 fill="hold"/>
                                        <p:tgtEl>
                                          <p:spTgt spid="36"/>
                                        </p:tgtEl>
                                        <p:attrNameLst>
                                          <p:attrName>ppt_x</p:attrName>
                                        </p:attrNameLst>
                                      </p:cBhvr>
                                      <p:tavLst>
                                        <p:tav tm="0">
                                          <p:val>
                                            <p:strVal val="1+#ppt_w/2"/>
                                          </p:val>
                                        </p:tav>
                                        <p:tav tm="100000">
                                          <p:val>
                                            <p:strVal val="#ppt_x"/>
                                          </p:val>
                                        </p:tav>
                                      </p:tavLst>
                                    </p:anim>
                                    <p:anim calcmode="lin" valueType="num">
                                      <p:cBhvr additive="base">
                                        <p:cTn id="8"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fltVal val="0.5"/>
                                          </p:val>
                                        </p:tav>
                                        <p:tav tm="100000">
                                          <p:val>
                                            <p:strVal val="#ppt_y"/>
                                          </p:val>
                                        </p:tav>
                                      </p:tavLst>
                                    </p:anim>
                                  </p:childTnLst>
                                </p:cTn>
                              </p:par>
                              <p:par>
                                <p:cTn id="17" presetID="6" presetClass="emph" presetSubtype="0" autoRev="1" fill="hold" grpId="1" nodeType="withEffect">
                                  <p:stCondLst>
                                    <p:cond delay="500"/>
                                  </p:stCondLst>
                                  <p:childTnLst>
                                    <p:animScale>
                                      <p:cBhvr>
                                        <p:cTn id="18" dur="150" fill="hold"/>
                                        <p:tgtEl>
                                          <p:spTgt spid="28"/>
                                        </p:tgtEl>
                                      </p:cBhvr>
                                      <p:by x="108000" y="108000"/>
                                    </p:animScale>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2" nodeType="clickEffect">
                                  <p:stCondLst>
                                    <p:cond delay="0"/>
                                  </p:stCondLst>
                                  <p:childTnLst>
                                    <p:animEffect transition="out" filter="dissolve">
                                      <p:cBhvr>
                                        <p:cTn id="22" dur="200"/>
                                        <p:tgtEl>
                                          <p:spTgt spid="28"/>
                                        </p:tgtEl>
                                      </p:cBhvr>
                                    </p:animEffect>
                                    <p:set>
                                      <p:cBhvr>
                                        <p:cTn id="23" dur="1" fill="hold">
                                          <p:stCondLst>
                                            <p:cond delay="199"/>
                                          </p:stCondLst>
                                        </p:cTn>
                                        <p:tgtEl>
                                          <p:spTgt spid="28"/>
                                        </p:tgtEl>
                                        <p:attrNameLst>
                                          <p:attrName>style.visibility</p:attrName>
                                        </p:attrNameLst>
                                      </p:cBhvr>
                                      <p:to>
                                        <p:strVal val="hidden"/>
                                      </p:to>
                                    </p:set>
                                  </p:childTnLst>
                                </p:cTn>
                              </p:par>
                              <p:par>
                                <p:cTn id="24" presetID="23" presetClass="exit" presetSubtype="32" fill="hold" grpId="3" nodeType="withEffect">
                                  <p:stCondLst>
                                    <p:cond delay="0"/>
                                  </p:stCondLst>
                                  <p:childTnLst>
                                    <p:anim calcmode="lin" valueType="num">
                                      <p:cBhvr>
                                        <p:cTn id="25" dur="200"/>
                                        <p:tgtEl>
                                          <p:spTgt spid="28"/>
                                        </p:tgtEl>
                                        <p:attrNameLst>
                                          <p:attrName>ppt_w</p:attrName>
                                        </p:attrNameLst>
                                      </p:cBhvr>
                                      <p:tavLst>
                                        <p:tav tm="0">
                                          <p:val>
                                            <p:strVal val="ppt_w"/>
                                          </p:val>
                                        </p:tav>
                                        <p:tav tm="100000">
                                          <p:val>
                                            <p:fltVal val="0"/>
                                          </p:val>
                                        </p:tav>
                                      </p:tavLst>
                                    </p:anim>
                                    <p:anim calcmode="lin" valueType="num">
                                      <p:cBhvr>
                                        <p:cTn id="26" dur="200"/>
                                        <p:tgtEl>
                                          <p:spTgt spid="28"/>
                                        </p:tgtEl>
                                        <p:attrNameLst>
                                          <p:attrName>ppt_h</p:attrName>
                                        </p:attrNameLst>
                                      </p:cBhvr>
                                      <p:tavLst>
                                        <p:tav tm="0">
                                          <p:val>
                                            <p:strVal val="ppt_h"/>
                                          </p:val>
                                        </p:tav>
                                        <p:tav tm="100000">
                                          <p:val>
                                            <p:fltVal val="0"/>
                                          </p:val>
                                        </p:tav>
                                      </p:tavLst>
                                    </p:anim>
                                    <p:set>
                                      <p:cBhvr>
                                        <p:cTn id="27" dur="1" fill="hold">
                                          <p:stCondLst>
                                            <p:cond delay="199"/>
                                          </p:stCondLst>
                                        </p:cTn>
                                        <p:tgtEl>
                                          <p:spTgt spid="28"/>
                                        </p:tgtEl>
                                        <p:attrNameLst>
                                          <p:attrName>style.visibility</p:attrName>
                                        </p:attrNameLst>
                                      </p:cBhvr>
                                      <p:to>
                                        <p:strVal val="hidden"/>
                                      </p:to>
                                    </p:set>
                                  </p:childTnLst>
                                </p:cTn>
                              </p:par>
                              <p:par>
                                <p:cTn id="28" presetID="42"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25602"/>
                                        </p:tgtEl>
                                        <p:attrNameLst>
                                          <p:attrName>style.visibility</p:attrName>
                                        </p:attrNameLst>
                                      </p:cBhvr>
                                      <p:to>
                                        <p:strVal val="visible"/>
                                      </p:to>
                                    </p:set>
                                    <p:animEffect transition="in" filter="fade">
                                      <p:cBhvr>
                                        <p:cTn id="35" dur="1000"/>
                                        <p:tgtEl>
                                          <p:spTgt spid="25602"/>
                                        </p:tgtEl>
                                      </p:cBhvr>
                                    </p:animEffect>
                                    <p:anim calcmode="lin" valueType="num">
                                      <p:cBhvr>
                                        <p:cTn id="36" dur="1000" fill="hold"/>
                                        <p:tgtEl>
                                          <p:spTgt spid="25602"/>
                                        </p:tgtEl>
                                        <p:attrNameLst>
                                          <p:attrName>ppt_x</p:attrName>
                                        </p:attrNameLst>
                                      </p:cBhvr>
                                      <p:tavLst>
                                        <p:tav tm="0">
                                          <p:val>
                                            <p:strVal val="#ppt_x"/>
                                          </p:val>
                                        </p:tav>
                                        <p:tav tm="100000">
                                          <p:val>
                                            <p:strVal val="#ppt_x"/>
                                          </p:val>
                                        </p:tav>
                                      </p:tavLst>
                                    </p:anim>
                                    <p:anim calcmode="lin" valueType="num">
                                      <p:cBhvr>
                                        <p:cTn id="37"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528"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 calcmode="lin" valueType="num">
                                      <p:cBhvr>
                                        <p:cTn id="44" dur="500" fill="hold"/>
                                        <p:tgtEl>
                                          <p:spTgt spid="30"/>
                                        </p:tgtEl>
                                        <p:attrNameLst>
                                          <p:attrName>ppt_x</p:attrName>
                                        </p:attrNameLst>
                                      </p:cBhvr>
                                      <p:tavLst>
                                        <p:tav tm="0">
                                          <p:val>
                                            <p:fltVal val="0.5"/>
                                          </p:val>
                                        </p:tav>
                                        <p:tav tm="100000">
                                          <p:val>
                                            <p:strVal val="#ppt_x"/>
                                          </p:val>
                                        </p:tav>
                                      </p:tavLst>
                                    </p:anim>
                                    <p:anim calcmode="lin" valueType="num">
                                      <p:cBhvr>
                                        <p:cTn id="45" dur="500" fill="hold"/>
                                        <p:tgtEl>
                                          <p:spTgt spid="30"/>
                                        </p:tgtEl>
                                        <p:attrNameLst>
                                          <p:attrName>ppt_y</p:attrName>
                                        </p:attrNameLst>
                                      </p:cBhvr>
                                      <p:tavLst>
                                        <p:tav tm="0">
                                          <p:val>
                                            <p:fltVal val="0.5"/>
                                          </p:val>
                                        </p:tav>
                                        <p:tav tm="100000">
                                          <p:val>
                                            <p:strVal val="#ppt_y"/>
                                          </p:val>
                                        </p:tav>
                                      </p:tavLst>
                                    </p:anim>
                                  </p:childTnLst>
                                </p:cTn>
                              </p:par>
                              <p:par>
                                <p:cTn id="46" presetID="6" presetClass="emph" presetSubtype="0" autoRev="1" fill="hold" grpId="1" nodeType="withEffect">
                                  <p:stCondLst>
                                    <p:cond delay="500"/>
                                  </p:stCondLst>
                                  <p:childTnLst>
                                    <p:animScale>
                                      <p:cBhvr>
                                        <p:cTn id="47" dur="150" fill="hold"/>
                                        <p:tgtEl>
                                          <p:spTgt spid="30"/>
                                        </p:tgtEl>
                                      </p:cBhvr>
                                      <p:by x="108000" y="108000"/>
                                    </p:animScale>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2" nodeType="clickEffect">
                                  <p:stCondLst>
                                    <p:cond delay="0"/>
                                  </p:stCondLst>
                                  <p:childTnLst>
                                    <p:animEffect transition="out" filter="dissolve">
                                      <p:cBhvr>
                                        <p:cTn id="51" dur="200"/>
                                        <p:tgtEl>
                                          <p:spTgt spid="30"/>
                                        </p:tgtEl>
                                      </p:cBhvr>
                                    </p:animEffect>
                                    <p:set>
                                      <p:cBhvr>
                                        <p:cTn id="52" dur="1" fill="hold">
                                          <p:stCondLst>
                                            <p:cond delay="199"/>
                                          </p:stCondLst>
                                        </p:cTn>
                                        <p:tgtEl>
                                          <p:spTgt spid="30"/>
                                        </p:tgtEl>
                                        <p:attrNameLst>
                                          <p:attrName>style.visibility</p:attrName>
                                        </p:attrNameLst>
                                      </p:cBhvr>
                                      <p:to>
                                        <p:strVal val="hidden"/>
                                      </p:to>
                                    </p:set>
                                  </p:childTnLst>
                                </p:cTn>
                              </p:par>
                              <p:par>
                                <p:cTn id="53" presetID="23" presetClass="exit" presetSubtype="32" fill="hold" grpId="3" nodeType="withEffect">
                                  <p:stCondLst>
                                    <p:cond delay="0"/>
                                  </p:stCondLst>
                                  <p:childTnLst>
                                    <p:anim calcmode="lin" valueType="num">
                                      <p:cBhvr>
                                        <p:cTn id="54" dur="200"/>
                                        <p:tgtEl>
                                          <p:spTgt spid="30"/>
                                        </p:tgtEl>
                                        <p:attrNameLst>
                                          <p:attrName>ppt_w</p:attrName>
                                        </p:attrNameLst>
                                      </p:cBhvr>
                                      <p:tavLst>
                                        <p:tav tm="0">
                                          <p:val>
                                            <p:strVal val="ppt_w"/>
                                          </p:val>
                                        </p:tav>
                                        <p:tav tm="100000">
                                          <p:val>
                                            <p:fltVal val="0"/>
                                          </p:val>
                                        </p:tav>
                                      </p:tavLst>
                                    </p:anim>
                                    <p:anim calcmode="lin" valueType="num">
                                      <p:cBhvr>
                                        <p:cTn id="55" dur="200"/>
                                        <p:tgtEl>
                                          <p:spTgt spid="30"/>
                                        </p:tgtEl>
                                        <p:attrNameLst>
                                          <p:attrName>ppt_h</p:attrName>
                                        </p:attrNameLst>
                                      </p:cBhvr>
                                      <p:tavLst>
                                        <p:tav tm="0">
                                          <p:val>
                                            <p:strVal val="ppt_h"/>
                                          </p:val>
                                        </p:tav>
                                        <p:tav tm="100000">
                                          <p:val>
                                            <p:fltVal val="0"/>
                                          </p:val>
                                        </p:tav>
                                      </p:tavLst>
                                    </p:anim>
                                    <p:set>
                                      <p:cBhvr>
                                        <p:cTn id="56" dur="1" fill="hold">
                                          <p:stCondLst>
                                            <p:cond delay="199"/>
                                          </p:stCondLst>
                                        </p:cTn>
                                        <p:tgtEl>
                                          <p:spTgt spid="30"/>
                                        </p:tgtEl>
                                        <p:attrNameLst>
                                          <p:attrName>style.visibility</p:attrName>
                                        </p:attrNameLst>
                                      </p:cBhvr>
                                      <p:to>
                                        <p:strVal val="hidden"/>
                                      </p:to>
                                    </p:set>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8" grpId="2"/>
      <p:bldP spid="28" grpId="3"/>
      <p:bldP spid="29" grpId="0"/>
      <p:bldP spid="30" grpId="0"/>
      <p:bldP spid="30" grpId="1"/>
      <p:bldP spid="30" grpId="2"/>
      <p:bldP spid="30" grpId="3"/>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5</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培训别人</a:t>
              </a:r>
            </a:p>
          </p:txBody>
        </p:sp>
      </p:grpSp>
      <p:sp>
        <p:nvSpPr>
          <p:cNvPr id="32" name="Text Box 44"/>
          <p:cNvSpPr txBox="1">
            <a:spLocks noChangeArrowheads="1"/>
          </p:cNvSpPr>
          <p:nvPr/>
        </p:nvSpPr>
        <p:spPr bwMode="auto">
          <a:xfrm>
            <a:off x="2843808" y="5507823"/>
            <a:ext cx="5832648"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接受培训是效率最低的学习方式之一，而培训别人才是效率最高的学习方式。</a:t>
            </a:r>
            <a:r>
              <a:rPr lang="zh-CN" altLang="en-US" b="1" dirty="0">
                <a:solidFill>
                  <a:srgbClr val="00B0F0"/>
                </a:solidFill>
              </a:rPr>
              <a:t>主动把知识拿出来给别人分享，在互动中学习，效果会更佳。</a:t>
            </a:r>
            <a:endParaRPr lang="en-US" altLang="zh-CN" b="1" dirty="0">
              <a:solidFill>
                <a:srgbClr val="00B0F0"/>
              </a:solidFill>
            </a:endParaRPr>
          </a:p>
        </p:txBody>
      </p:sp>
      <p:pic>
        <p:nvPicPr>
          <p:cNvPr id="29698" name="Picture 2" descr="C:\Users\user\Desktop\23384755201112015104948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43808" y="1494505"/>
            <a:ext cx="5832648" cy="3878711"/>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443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 fill="hold"/>
                                        <p:tgtEl>
                                          <p:spTgt spid="36"/>
                                        </p:tgtEl>
                                        <p:attrNameLst>
                                          <p:attrName>ppt_x</p:attrName>
                                        </p:attrNameLst>
                                      </p:cBhvr>
                                      <p:tavLst>
                                        <p:tav tm="0">
                                          <p:val>
                                            <p:strVal val="1+#ppt_w/2"/>
                                          </p:val>
                                        </p:tav>
                                        <p:tav tm="100000">
                                          <p:val>
                                            <p:strVal val="#ppt_x"/>
                                          </p:val>
                                        </p:tav>
                                      </p:tavLst>
                                    </p:anim>
                                    <p:anim calcmode="lin" valueType="num">
                                      <p:cBhvr additive="base">
                                        <p:cTn id="8"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9698"/>
                                        </p:tgtEl>
                                        <p:attrNameLst>
                                          <p:attrName>style.visibility</p:attrName>
                                        </p:attrNameLst>
                                      </p:cBhvr>
                                      <p:to>
                                        <p:strVal val="visible"/>
                                      </p:to>
                                    </p:set>
                                    <p:animEffect transition="in" filter="fade">
                                      <p:cBhvr>
                                        <p:cTn id="18" dur="1000"/>
                                        <p:tgtEl>
                                          <p:spTgt spid="29698"/>
                                        </p:tgtEl>
                                      </p:cBhvr>
                                    </p:animEffect>
                                    <p:anim calcmode="lin" valueType="num">
                                      <p:cBhvr>
                                        <p:cTn id="19" dur="1000" fill="hold"/>
                                        <p:tgtEl>
                                          <p:spTgt spid="29698"/>
                                        </p:tgtEl>
                                        <p:attrNameLst>
                                          <p:attrName>ppt_x</p:attrName>
                                        </p:attrNameLst>
                                      </p:cBhvr>
                                      <p:tavLst>
                                        <p:tav tm="0">
                                          <p:val>
                                            <p:strVal val="#ppt_x"/>
                                          </p:val>
                                        </p:tav>
                                        <p:tav tm="100000">
                                          <p:val>
                                            <p:strVal val="#ppt_x"/>
                                          </p:val>
                                        </p:tav>
                                      </p:tavLst>
                                    </p:anim>
                                    <p:anim calcmode="lin" valueType="num">
                                      <p:cBhvr>
                                        <p:cTn id="20" dur="1000" fill="hold"/>
                                        <p:tgtEl>
                                          <p:spTgt spid="296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user\Desktop\xpic79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54751" y="1494505"/>
            <a:ext cx="5821705" cy="3878711"/>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4</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该怎样学习 </a:t>
            </a:r>
          </a:p>
        </p:txBody>
      </p:sp>
      <p:grpSp>
        <p:nvGrpSpPr>
          <p:cNvPr id="36" name="组合 35"/>
          <p:cNvGrpSpPr/>
          <p:nvPr/>
        </p:nvGrpSpPr>
        <p:grpSpPr>
          <a:xfrm>
            <a:off x="59734" y="5277458"/>
            <a:ext cx="4800298" cy="1569660"/>
            <a:chOff x="8628686" y="5243102"/>
            <a:chExt cx="4800298" cy="1569660"/>
          </a:xfrm>
        </p:grpSpPr>
        <p:sp>
          <p:nvSpPr>
            <p:cNvPr id="37" name="TextBox 36"/>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6</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8" name="组合 37"/>
            <p:cNvGrpSpPr/>
            <p:nvPr/>
          </p:nvGrpSpPr>
          <p:grpSpPr>
            <a:xfrm>
              <a:off x="8748464" y="5629533"/>
              <a:ext cx="3168352" cy="1080120"/>
              <a:chOff x="8748464" y="5629533"/>
              <a:chExt cx="3168352" cy="1080120"/>
            </a:xfrm>
          </p:grpSpPr>
          <p:cxnSp>
            <p:nvCxnSpPr>
              <p:cNvPr id="40" name="直接连接符 39"/>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9" name="矩形 3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学以致用</a:t>
              </a:r>
            </a:p>
          </p:txBody>
        </p:sp>
      </p:grpSp>
      <p:sp>
        <p:nvSpPr>
          <p:cNvPr id="32" name="Text Box 44"/>
          <p:cNvSpPr txBox="1">
            <a:spLocks noChangeArrowheads="1"/>
          </p:cNvSpPr>
          <p:nvPr/>
        </p:nvSpPr>
        <p:spPr bwMode="auto">
          <a:xfrm>
            <a:off x="2843808" y="5507823"/>
            <a:ext cx="5832648"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运用比知道重要。西方名谚：</a:t>
            </a:r>
            <a:r>
              <a:rPr lang="zh-CN" altLang="en-US" b="1" dirty="0">
                <a:solidFill>
                  <a:srgbClr val="00B0F0"/>
                </a:solidFill>
              </a:rPr>
              <a:t>“听过的我会忘记，看过的我能记得，做过的我才理解”。</a:t>
            </a:r>
            <a:endParaRPr lang="en-US" altLang="zh-CN" b="1" dirty="0">
              <a:solidFill>
                <a:srgbClr val="00B0F0"/>
              </a:solidFill>
            </a:endParaRPr>
          </a:p>
        </p:txBody>
      </p:sp>
    </p:spTree>
    <p:extLst>
      <p:ext uri="{BB962C8B-B14F-4D97-AF65-F5344CB8AC3E}">
        <p14:creationId xmlns:p14="http://schemas.microsoft.com/office/powerpoint/2010/main" val="321015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 fill="hold"/>
                                        <p:tgtEl>
                                          <p:spTgt spid="36"/>
                                        </p:tgtEl>
                                        <p:attrNameLst>
                                          <p:attrName>ppt_x</p:attrName>
                                        </p:attrNameLst>
                                      </p:cBhvr>
                                      <p:tavLst>
                                        <p:tav tm="0">
                                          <p:val>
                                            <p:strVal val="1+#ppt_w/2"/>
                                          </p:val>
                                        </p:tav>
                                        <p:tav tm="100000">
                                          <p:val>
                                            <p:strVal val="#ppt_x"/>
                                          </p:val>
                                        </p:tav>
                                      </p:tavLst>
                                    </p:anim>
                                    <p:anim calcmode="lin" valueType="num">
                                      <p:cBhvr additive="base">
                                        <p:cTn id="8" dur="1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fade">
                                      <p:cBhvr>
                                        <p:cTn id="18" dur="1000"/>
                                        <p:tgtEl>
                                          <p:spTgt spid="30722"/>
                                        </p:tgtEl>
                                      </p:cBhvr>
                                    </p:animEffect>
                                    <p:anim calcmode="lin" valueType="num">
                                      <p:cBhvr>
                                        <p:cTn id="19" dur="1000" fill="hold"/>
                                        <p:tgtEl>
                                          <p:spTgt spid="30722"/>
                                        </p:tgtEl>
                                        <p:attrNameLst>
                                          <p:attrName>ppt_x</p:attrName>
                                        </p:attrNameLst>
                                      </p:cBhvr>
                                      <p:tavLst>
                                        <p:tav tm="0">
                                          <p:val>
                                            <p:strVal val="#ppt_x"/>
                                          </p:val>
                                        </p:tav>
                                        <p:tav tm="100000">
                                          <p:val>
                                            <p:strVal val="#ppt_x"/>
                                          </p:val>
                                        </p:tav>
                                      </p:tavLst>
                                    </p:anim>
                                    <p:anim calcmode="lin" valueType="num">
                                      <p:cBhvr>
                                        <p:cTn id="20" dur="1000" fill="hold"/>
                                        <p:tgtEl>
                                          <p:spTgt spid="307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斜纹 10"/>
          <p:cNvSpPr/>
          <p:nvPr/>
        </p:nvSpPr>
        <p:spPr>
          <a:xfrm rot="10800000">
            <a:off x="8135937" y="5849937"/>
            <a:ext cx="1008063" cy="1008063"/>
          </a:xfrm>
          <a:prstGeom prst="diagStripe">
            <a:avLst/>
          </a:prstGeom>
          <a:ln/>
        </p:spPr>
        <p:style>
          <a:lnRef idx="1">
            <a:schemeClr val="accent3"/>
          </a:lnRef>
          <a:fillRef idx="3">
            <a:schemeClr val="accent3"/>
          </a:fillRef>
          <a:effectRef idx="2">
            <a:schemeClr val="accent3"/>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2" name="TextBox 11"/>
          <p:cNvSpPr txBox="1"/>
          <p:nvPr/>
        </p:nvSpPr>
        <p:spPr>
          <a:xfrm rot="18928564">
            <a:off x="8385781" y="6332151"/>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3" name="Freeform 7"/>
          <p:cNvSpPr>
            <a:spLocks/>
          </p:cNvSpPr>
          <p:nvPr/>
        </p:nvSpPr>
        <p:spPr bwMode="auto">
          <a:xfrm>
            <a:off x="3203848" y="5409271"/>
            <a:ext cx="2700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14" name="Freeform 7"/>
          <p:cNvSpPr>
            <a:spLocks/>
          </p:cNvSpPr>
          <p:nvPr/>
        </p:nvSpPr>
        <p:spPr bwMode="auto">
          <a:xfrm>
            <a:off x="539552" y="5409271"/>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15" name="Freeform 7"/>
          <p:cNvSpPr>
            <a:spLocks/>
          </p:cNvSpPr>
          <p:nvPr/>
        </p:nvSpPr>
        <p:spPr bwMode="auto">
          <a:xfrm>
            <a:off x="5904448" y="5409272"/>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pic>
        <p:nvPicPr>
          <p:cNvPr id="1026" name="Picture 2" descr="D:\Teliss_Tong\Doing\new\MX1.jpg"/>
          <p:cNvPicPr>
            <a:picLocks noChangeAspect="1" noChangeArrowheads="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228184" y="1308332"/>
            <a:ext cx="2339960" cy="3899934"/>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user\Desktop\xpic2196.jpg"/>
          <p:cNvPicPr>
            <a:picLocks noChangeAspect="1" noChangeArrowheads="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bwMode="auto">
          <a:xfrm>
            <a:off x="827584" y="1323569"/>
            <a:ext cx="2339960" cy="3899933"/>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Users\user\Desktop\fotolia_24553331_subscription_xxl.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28184" y="1308332"/>
            <a:ext cx="2339960" cy="3899933"/>
          </a:xfrm>
          <a:prstGeom prst="rect">
            <a:avLst/>
          </a:prstGeom>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16"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17"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18"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19"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0"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1"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2" name="矩形 21"/>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23"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7128567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2.77778E-6 -4.81481E-6 L -0.11215 -0.3449 " pathEditMode="relative" rAng="0" ptsTypes="AA">
                                      <p:cBhvr>
                                        <p:cTn id="6" dur="500" fill="hold"/>
                                        <p:tgtEl>
                                          <p:spTgt spid="1027"/>
                                        </p:tgtEl>
                                        <p:attrNameLst>
                                          <p:attrName>ppt_x</p:attrName>
                                          <p:attrName>ppt_y</p:attrName>
                                        </p:attrNameLst>
                                      </p:cBhvr>
                                      <p:rCtr x="-5608" y="-17245"/>
                                    </p:animMotion>
                                  </p:childTnLst>
                                </p:cTn>
                              </p:par>
                              <p:par>
                                <p:cTn id="7" presetID="53" presetClass="exit" presetSubtype="0" fill="hold" nodeType="withEffect">
                                  <p:stCondLst>
                                    <p:cond delay="0"/>
                                  </p:stCondLst>
                                  <p:childTnLst>
                                    <p:anim calcmode="lin" valueType="num">
                                      <p:cBhvr>
                                        <p:cTn id="8" dur="500"/>
                                        <p:tgtEl>
                                          <p:spTgt spid="1027"/>
                                        </p:tgtEl>
                                        <p:attrNameLst>
                                          <p:attrName>ppt_w</p:attrName>
                                        </p:attrNameLst>
                                      </p:cBhvr>
                                      <p:tavLst>
                                        <p:tav tm="0">
                                          <p:val>
                                            <p:strVal val="ppt_w"/>
                                          </p:val>
                                        </p:tav>
                                        <p:tav tm="100000">
                                          <p:val>
                                            <p:fltVal val="0"/>
                                          </p:val>
                                        </p:tav>
                                      </p:tavLst>
                                    </p:anim>
                                    <p:anim calcmode="lin" valueType="num">
                                      <p:cBhvr>
                                        <p:cTn id="9" dur="500"/>
                                        <p:tgtEl>
                                          <p:spTgt spid="1027"/>
                                        </p:tgtEl>
                                        <p:attrNameLst>
                                          <p:attrName>ppt_h</p:attrName>
                                        </p:attrNameLst>
                                      </p:cBhvr>
                                      <p:tavLst>
                                        <p:tav tm="0">
                                          <p:val>
                                            <p:strVal val="ppt_h"/>
                                          </p:val>
                                        </p:tav>
                                        <p:tav tm="100000">
                                          <p:val>
                                            <p:fltVal val="0"/>
                                          </p:val>
                                        </p:tav>
                                      </p:tavLst>
                                    </p:anim>
                                    <p:animEffect transition="out" filter="fade">
                                      <p:cBhvr>
                                        <p:cTn id="10" dur="500"/>
                                        <p:tgtEl>
                                          <p:spTgt spid="1027"/>
                                        </p:tgtEl>
                                      </p:cBhvr>
                                    </p:animEffect>
                                    <p:set>
                                      <p:cBhvr>
                                        <p:cTn id="11" dur="1" fill="hold">
                                          <p:stCondLst>
                                            <p:cond delay="499"/>
                                          </p:stCondLst>
                                        </p:cTn>
                                        <p:tgtEl>
                                          <p:spTgt spid="1027"/>
                                        </p:tgtEl>
                                        <p:attrNameLst>
                                          <p:attrName>style.visibility</p:attrName>
                                        </p:attrNameLst>
                                      </p:cBhvr>
                                      <p:to>
                                        <p:strVal val="hidden"/>
                                      </p:to>
                                    </p:set>
                                  </p:childTnLst>
                                </p:cTn>
                              </p:par>
                              <p:par>
                                <p:cTn id="12" presetID="56" presetClass="path" presetSubtype="0" accel="50000" decel="50000" fill="hold" nodeType="withEffect">
                                  <p:stCondLst>
                                    <p:cond delay="0"/>
                                  </p:stCondLst>
                                  <p:childTnLst>
                                    <p:animMotion origin="layout" path="M 4.72222E-6 0 L -0.41528 -0.34259 " pathEditMode="relative" rAng="0" ptsTypes="AA">
                                      <p:cBhvr>
                                        <p:cTn id="13" dur="500" fill="hold"/>
                                        <p:tgtEl>
                                          <p:spTgt spid="1028"/>
                                        </p:tgtEl>
                                        <p:attrNameLst>
                                          <p:attrName>ppt_x</p:attrName>
                                          <p:attrName>ppt_y</p:attrName>
                                        </p:attrNameLst>
                                      </p:cBhvr>
                                      <p:rCtr x="-20764" y="-17130"/>
                                    </p:animMotion>
                                  </p:childTnLst>
                                </p:cTn>
                              </p:par>
                              <p:par>
                                <p:cTn id="14" presetID="53" presetClass="exit" presetSubtype="0" fill="hold" nodeType="withEffect">
                                  <p:stCondLst>
                                    <p:cond delay="100"/>
                                  </p:stCondLst>
                                  <p:childTnLst>
                                    <p:anim calcmode="lin" valueType="num">
                                      <p:cBhvr>
                                        <p:cTn id="15" dur="500"/>
                                        <p:tgtEl>
                                          <p:spTgt spid="1028"/>
                                        </p:tgtEl>
                                        <p:attrNameLst>
                                          <p:attrName>ppt_w</p:attrName>
                                        </p:attrNameLst>
                                      </p:cBhvr>
                                      <p:tavLst>
                                        <p:tav tm="0">
                                          <p:val>
                                            <p:strVal val="ppt_w"/>
                                          </p:val>
                                        </p:tav>
                                        <p:tav tm="100000">
                                          <p:val>
                                            <p:fltVal val="0"/>
                                          </p:val>
                                        </p:tav>
                                      </p:tavLst>
                                    </p:anim>
                                    <p:anim calcmode="lin" valueType="num">
                                      <p:cBhvr>
                                        <p:cTn id="16" dur="500"/>
                                        <p:tgtEl>
                                          <p:spTgt spid="1028"/>
                                        </p:tgtEl>
                                        <p:attrNameLst>
                                          <p:attrName>ppt_h</p:attrName>
                                        </p:attrNameLst>
                                      </p:cBhvr>
                                      <p:tavLst>
                                        <p:tav tm="0">
                                          <p:val>
                                            <p:strVal val="ppt_h"/>
                                          </p:val>
                                        </p:tav>
                                        <p:tav tm="100000">
                                          <p:val>
                                            <p:fltVal val="0"/>
                                          </p:val>
                                        </p:tav>
                                      </p:tavLst>
                                    </p:anim>
                                    <p:animEffect transition="out" filter="fade">
                                      <p:cBhvr>
                                        <p:cTn id="17" dur="500"/>
                                        <p:tgtEl>
                                          <p:spTgt spid="1028"/>
                                        </p:tgtEl>
                                      </p:cBhvr>
                                    </p:animEffect>
                                    <p:set>
                                      <p:cBhvr>
                                        <p:cTn id="18" dur="1" fill="hold">
                                          <p:stCondLst>
                                            <p:cond delay="499"/>
                                          </p:stCondLst>
                                        </p:cTn>
                                        <p:tgtEl>
                                          <p:spTgt spid="1028"/>
                                        </p:tgtEl>
                                        <p:attrNameLst>
                                          <p:attrName>style.visibility</p:attrName>
                                        </p:attrNameLst>
                                      </p:cBhvr>
                                      <p:to>
                                        <p:strVal val="hidden"/>
                                      </p:to>
                                    </p:set>
                                  </p:childTnLst>
                                </p:cTn>
                              </p:par>
                              <p:par>
                                <p:cTn id="19" presetID="56" presetClass="path" presetSubtype="0" accel="50000" decel="50000" fill="hold" nodeType="withEffect">
                                  <p:stCondLst>
                                    <p:cond delay="100"/>
                                  </p:stCondLst>
                                  <p:childTnLst>
                                    <p:animMotion origin="layout" path="M 2.22222E-6 0 L -0.71858 -0.33194 " pathEditMode="relative" rAng="0" ptsTypes="AA">
                                      <p:cBhvr>
                                        <p:cTn id="20" dur="500" fill="hold"/>
                                        <p:tgtEl>
                                          <p:spTgt spid="1026"/>
                                        </p:tgtEl>
                                        <p:attrNameLst>
                                          <p:attrName>ppt_x</p:attrName>
                                          <p:attrName>ppt_y</p:attrName>
                                        </p:attrNameLst>
                                      </p:cBhvr>
                                      <p:rCtr x="-35938" y="-16597"/>
                                    </p:animMotion>
                                  </p:childTnLst>
                                </p:cTn>
                              </p:par>
                              <p:par>
                                <p:cTn id="21" presetID="53" presetClass="exit" presetSubtype="0" fill="hold" nodeType="withEffect">
                                  <p:stCondLst>
                                    <p:cond delay="200"/>
                                  </p:stCondLst>
                                  <p:childTnLst>
                                    <p:anim calcmode="lin" valueType="num">
                                      <p:cBhvr>
                                        <p:cTn id="22" dur="500"/>
                                        <p:tgtEl>
                                          <p:spTgt spid="1026"/>
                                        </p:tgtEl>
                                        <p:attrNameLst>
                                          <p:attrName>ppt_w</p:attrName>
                                        </p:attrNameLst>
                                      </p:cBhvr>
                                      <p:tavLst>
                                        <p:tav tm="0">
                                          <p:val>
                                            <p:strVal val="ppt_w"/>
                                          </p:val>
                                        </p:tav>
                                        <p:tav tm="100000">
                                          <p:val>
                                            <p:fltVal val="0"/>
                                          </p:val>
                                        </p:tav>
                                      </p:tavLst>
                                    </p:anim>
                                    <p:anim calcmode="lin" valueType="num">
                                      <p:cBhvr>
                                        <p:cTn id="23" dur="500"/>
                                        <p:tgtEl>
                                          <p:spTgt spid="1026"/>
                                        </p:tgtEl>
                                        <p:attrNameLst>
                                          <p:attrName>ppt_h</p:attrName>
                                        </p:attrNameLst>
                                      </p:cBhvr>
                                      <p:tavLst>
                                        <p:tav tm="0">
                                          <p:val>
                                            <p:strVal val="ppt_h"/>
                                          </p:val>
                                        </p:tav>
                                        <p:tav tm="100000">
                                          <p:val>
                                            <p:fltVal val="0"/>
                                          </p:val>
                                        </p:tav>
                                      </p:tavLst>
                                    </p:anim>
                                    <p:animEffect transition="out" filter="fade">
                                      <p:cBhvr>
                                        <p:cTn id="24" dur="500"/>
                                        <p:tgtEl>
                                          <p:spTgt spid="1026"/>
                                        </p:tgtEl>
                                      </p:cBhvr>
                                    </p:animEffect>
                                    <p:set>
                                      <p:cBhvr>
                                        <p:cTn id="25" dur="1" fill="hold">
                                          <p:stCondLst>
                                            <p:cond delay="499"/>
                                          </p:stCondLst>
                                        </p:cTn>
                                        <p:tgtEl>
                                          <p:spTgt spid="1026"/>
                                        </p:tgtEl>
                                        <p:attrNameLst>
                                          <p:attrName>style.visibility</p:attrName>
                                        </p:attrNameLst>
                                      </p:cBhvr>
                                      <p:to>
                                        <p:strVal val="hidden"/>
                                      </p:to>
                                    </p:set>
                                  </p:childTnLst>
                                </p:cTn>
                              </p:par>
                              <p:par>
                                <p:cTn id="26" presetID="56" presetClass="path" presetSubtype="0" accel="50000" decel="50000" fill="hold" grpId="0" nodeType="withEffect">
                                  <p:stCondLst>
                                    <p:cond delay="200"/>
                                  </p:stCondLst>
                                  <p:childTnLst>
                                    <p:animMotion origin="layout" path="M 2.77778E-6 4.81481E-6 L -0.10816 -0.7007 " pathEditMode="relative" rAng="0" ptsTypes="AA">
                                      <p:cBhvr>
                                        <p:cTn id="27" dur="500" fill="hold"/>
                                        <p:tgtEl>
                                          <p:spTgt spid="14"/>
                                        </p:tgtEl>
                                        <p:attrNameLst>
                                          <p:attrName>ppt_x</p:attrName>
                                          <p:attrName>ppt_y</p:attrName>
                                        </p:attrNameLst>
                                      </p:cBhvr>
                                      <p:rCtr x="-5417" y="-35046"/>
                                    </p:animMotion>
                                  </p:childTnLst>
                                </p:cTn>
                              </p:par>
                              <p:par>
                                <p:cTn id="28" presetID="53" presetClass="exit" presetSubtype="0" fill="hold" grpId="1" nodeType="withEffect">
                                  <p:stCondLst>
                                    <p:cond delay="300"/>
                                  </p:stCondLst>
                                  <p:childTnLst>
                                    <p:anim calcmode="lin" valueType="num">
                                      <p:cBhvr>
                                        <p:cTn id="29" dur="500"/>
                                        <p:tgtEl>
                                          <p:spTgt spid="14"/>
                                        </p:tgtEl>
                                        <p:attrNameLst>
                                          <p:attrName>ppt_w</p:attrName>
                                        </p:attrNameLst>
                                      </p:cBhvr>
                                      <p:tavLst>
                                        <p:tav tm="0">
                                          <p:val>
                                            <p:strVal val="ppt_w"/>
                                          </p:val>
                                        </p:tav>
                                        <p:tav tm="100000">
                                          <p:val>
                                            <p:fltVal val="0"/>
                                          </p:val>
                                        </p:tav>
                                      </p:tavLst>
                                    </p:anim>
                                    <p:anim calcmode="lin" valueType="num">
                                      <p:cBhvr>
                                        <p:cTn id="30" dur="500"/>
                                        <p:tgtEl>
                                          <p:spTgt spid="14"/>
                                        </p:tgtEl>
                                        <p:attrNameLst>
                                          <p:attrName>ppt_h</p:attrName>
                                        </p:attrNameLst>
                                      </p:cBhvr>
                                      <p:tavLst>
                                        <p:tav tm="0">
                                          <p:val>
                                            <p:strVal val="ppt_h"/>
                                          </p:val>
                                        </p:tav>
                                        <p:tav tm="100000">
                                          <p:val>
                                            <p:fltVal val="0"/>
                                          </p:val>
                                        </p:tav>
                                      </p:tavLst>
                                    </p:anim>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56" presetClass="path" presetSubtype="0" accel="50000" decel="50000" fill="hold" grpId="0" nodeType="withEffect">
                                  <p:stCondLst>
                                    <p:cond delay="300"/>
                                  </p:stCondLst>
                                  <p:childTnLst>
                                    <p:animMotion origin="layout" path="M 3.33333E-6 4.81481E-6 L -0.39167 -0.67963 " pathEditMode="relative" rAng="0" ptsTypes="AA">
                                      <p:cBhvr>
                                        <p:cTn id="34" dur="500" fill="hold"/>
                                        <p:tgtEl>
                                          <p:spTgt spid="13"/>
                                        </p:tgtEl>
                                        <p:attrNameLst>
                                          <p:attrName>ppt_x</p:attrName>
                                          <p:attrName>ppt_y</p:attrName>
                                        </p:attrNameLst>
                                      </p:cBhvr>
                                      <p:rCtr x="-19583" y="-33981"/>
                                    </p:animMotion>
                                  </p:childTnLst>
                                </p:cTn>
                              </p:par>
                              <p:par>
                                <p:cTn id="35" presetID="53" presetClass="exit" presetSubtype="0" fill="hold" grpId="1" nodeType="withEffect">
                                  <p:stCondLst>
                                    <p:cond delay="400"/>
                                  </p:stCondLst>
                                  <p:childTnLst>
                                    <p:anim calcmode="lin" valueType="num">
                                      <p:cBhvr>
                                        <p:cTn id="36" dur="500"/>
                                        <p:tgtEl>
                                          <p:spTgt spid="13"/>
                                        </p:tgtEl>
                                        <p:attrNameLst>
                                          <p:attrName>ppt_w</p:attrName>
                                        </p:attrNameLst>
                                      </p:cBhvr>
                                      <p:tavLst>
                                        <p:tav tm="0">
                                          <p:val>
                                            <p:strVal val="ppt_w"/>
                                          </p:val>
                                        </p:tav>
                                        <p:tav tm="100000">
                                          <p:val>
                                            <p:fltVal val="0"/>
                                          </p:val>
                                        </p:tav>
                                      </p:tavLst>
                                    </p:anim>
                                    <p:anim calcmode="lin" valueType="num">
                                      <p:cBhvr>
                                        <p:cTn id="37" dur="500"/>
                                        <p:tgtEl>
                                          <p:spTgt spid="13"/>
                                        </p:tgtEl>
                                        <p:attrNameLst>
                                          <p:attrName>ppt_h</p:attrName>
                                        </p:attrNameLst>
                                      </p:cBhvr>
                                      <p:tavLst>
                                        <p:tav tm="0">
                                          <p:val>
                                            <p:strVal val="ppt_h"/>
                                          </p:val>
                                        </p:tav>
                                        <p:tav tm="100000">
                                          <p:val>
                                            <p:fltVal val="0"/>
                                          </p:val>
                                        </p:tav>
                                      </p:tavLst>
                                    </p:anim>
                                    <p:animEffect transition="out" filter="fade">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56" presetClass="path" presetSubtype="0" accel="50000" decel="50000" fill="hold" grpId="0" nodeType="withEffect">
                                  <p:stCondLst>
                                    <p:cond delay="400"/>
                                  </p:stCondLst>
                                  <p:childTnLst>
                                    <p:animMotion origin="layout" path="M 8.33333E-7 4.81481E-6 L -0.69479 -0.69028 " pathEditMode="relative" rAng="0" ptsTypes="AA">
                                      <p:cBhvr>
                                        <p:cTn id="41" dur="500" fill="hold"/>
                                        <p:tgtEl>
                                          <p:spTgt spid="15"/>
                                        </p:tgtEl>
                                        <p:attrNameLst>
                                          <p:attrName>ppt_x</p:attrName>
                                          <p:attrName>ppt_y</p:attrName>
                                        </p:attrNameLst>
                                      </p:cBhvr>
                                      <p:rCtr x="-34740" y="-34514"/>
                                    </p:animMotion>
                                  </p:childTnLst>
                                </p:cTn>
                              </p:par>
                              <p:par>
                                <p:cTn id="42" presetID="53" presetClass="exit" presetSubtype="0" fill="hold" grpId="1" nodeType="withEffect">
                                  <p:stCondLst>
                                    <p:cond delay="500"/>
                                  </p:stCondLst>
                                  <p:childTnLst>
                                    <p:anim calcmode="lin" valueType="num">
                                      <p:cBhvr>
                                        <p:cTn id="43" dur="500"/>
                                        <p:tgtEl>
                                          <p:spTgt spid="15"/>
                                        </p:tgtEl>
                                        <p:attrNameLst>
                                          <p:attrName>ppt_w</p:attrName>
                                        </p:attrNameLst>
                                      </p:cBhvr>
                                      <p:tavLst>
                                        <p:tav tm="0">
                                          <p:val>
                                            <p:strVal val="ppt_w"/>
                                          </p:val>
                                        </p:tav>
                                        <p:tav tm="100000">
                                          <p:val>
                                            <p:fltVal val="0"/>
                                          </p:val>
                                        </p:tav>
                                      </p:tavLst>
                                    </p:anim>
                                    <p:anim calcmode="lin" valueType="num">
                                      <p:cBhvr>
                                        <p:cTn id="44" dur="500"/>
                                        <p:tgtEl>
                                          <p:spTgt spid="15"/>
                                        </p:tgtEl>
                                        <p:attrNameLst>
                                          <p:attrName>ppt_h</p:attrName>
                                        </p:attrNameLst>
                                      </p:cBhvr>
                                      <p:tavLst>
                                        <p:tav tm="0">
                                          <p:val>
                                            <p:strVal val="ppt_h"/>
                                          </p:val>
                                        </p:tav>
                                        <p:tav tm="100000">
                                          <p:val>
                                            <p:fltVal val="0"/>
                                          </p:val>
                                        </p:tav>
                                      </p:tavLst>
                                    </p:anim>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
                                        <p:tgtEl>
                                          <p:spTgt spid="22"/>
                                        </p:tgtEl>
                                      </p:cBhvr>
                                    </p:animEffect>
                                  </p:childTnLst>
                                </p:cTn>
                              </p:par>
                              <p:par>
                                <p:cTn id="51" presetID="10" presetClass="entr" presetSubtype="0" fill="hold" grpId="0" nodeType="withEffect">
                                  <p:stCondLst>
                                    <p:cond delay="1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00"/>
                                        <p:tgtEl>
                                          <p:spTgt spid="21"/>
                                        </p:tgtEl>
                                      </p:cBhvr>
                                    </p:animEffect>
                                  </p:childTnLst>
                                </p:cTn>
                              </p:par>
                              <p:par>
                                <p:cTn id="54" presetID="10" presetClass="entr" presetSubtype="0"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200"/>
                                        <p:tgtEl>
                                          <p:spTgt spid="18"/>
                                        </p:tgtEl>
                                      </p:cBhvr>
                                    </p:animEffect>
                                  </p:childTnLst>
                                </p:cTn>
                              </p:par>
                              <p:par>
                                <p:cTn id="57" presetID="10" presetClass="entr" presetSubtype="0" fill="hold" grpId="0" nodeType="withEffect">
                                  <p:stCondLst>
                                    <p:cond delay="3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
                                        <p:tgtEl>
                                          <p:spTgt spid="16"/>
                                        </p:tgtEl>
                                      </p:cBhvr>
                                    </p:animEffect>
                                  </p:childTnLst>
                                </p:cTn>
                              </p:par>
                              <p:par>
                                <p:cTn id="60" presetID="10"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
                                        <p:tgtEl>
                                          <p:spTgt spid="10"/>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
                                        <p:tgtEl>
                                          <p:spTgt spid="17"/>
                                        </p:tgtEl>
                                      </p:cBhvr>
                                    </p:animEffect>
                                  </p:childTnLst>
                                </p:cTn>
                              </p:par>
                              <p:par>
                                <p:cTn id="66" presetID="10" presetClass="entr" presetSubtype="0" fill="hold" grpId="0" nodeType="withEffect">
                                  <p:stCondLst>
                                    <p:cond delay="6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200"/>
                                        <p:tgtEl>
                                          <p:spTgt spid="20"/>
                                        </p:tgtEl>
                                      </p:cBhvr>
                                    </p:animEffect>
                                  </p:childTnLst>
                                </p:cTn>
                              </p:par>
                              <p:par>
                                <p:cTn id="69" presetID="10" presetClass="entr" presetSubtype="0" fill="hold" grpId="0" nodeType="withEffect">
                                  <p:stCondLst>
                                    <p:cond delay="70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00"/>
                                        <p:tgtEl>
                                          <p:spTgt spid="19"/>
                                        </p:tgtEl>
                                      </p:cBhvr>
                                    </p:animEffect>
                                  </p:childTnLst>
                                </p:cTn>
                              </p:par>
                              <p:par>
                                <p:cTn id="72" presetID="10" presetClass="entr" presetSubtype="0" fill="hold" grpId="0" nodeType="withEffect">
                                  <p:stCondLst>
                                    <p:cond delay="8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sp>
        <p:nvSpPr>
          <p:cNvPr id="24" name="Text Box 44"/>
          <p:cNvSpPr txBox="1">
            <a:spLocks noChangeArrowheads="1"/>
          </p:cNvSpPr>
          <p:nvPr/>
        </p:nvSpPr>
        <p:spPr bwMode="auto">
          <a:xfrm>
            <a:off x="3502832" y="1772816"/>
            <a:ext cx="531764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犹记当年听余世维先生</a:t>
            </a:r>
            <a:r>
              <a:rPr lang="en-US" altLang="zh-CN" dirty="0"/>
              <a:t>《</a:t>
            </a:r>
            <a:r>
              <a:rPr lang="zh-CN" altLang="en-US" dirty="0"/>
              <a:t>成功经理人</a:t>
            </a:r>
            <a:r>
              <a:rPr lang="en-US" altLang="zh-CN" dirty="0"/>
              <a:t>》</a:t>
            </a:r>
            <a:r>
              <a:rPr lang="zh-CN" altLang="en-US" dirty="0"/>
              <a:t>系列讲座的那种酣畅淋漓之感。那时候，外面的世界对我的吸引力因余先生的讲座而引爆。当年，我就离开当教师不到一年的校园，加入北漂一族。我到了一个小公司当了一个小白领，业余时间，又陆续学习了余先生后续的全部讲座。</a:t>
            </a:r>
            <a:endParaRPr lang="en-US" altLang="zh-CN" b="1" dirty="0">
              <a:solidFill>
                <a:srgbClr val="00B0F0"/>
              </a:solidFill>
            </a:endParaRPr>
          </a:p>
        </p:txBody>
      </p:sp>
      <p:sp>
        <p:nvSpPr>
          <p:cNvPr id="25" name="Text Box 44"/>
          <p:cNvSpPr txBox="1">
            <a:spLocks noChangeArrowheads="1"/>
          </p:cNvSpPr>
          <p:nvPr/>
        </p:nvSpPr>
        <p:spPr bwMode="auto">
          <a:xfrm>
            <a:off x="3502832" y="4034212"/>
            <a:ext cx="531764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后来，经朋友推荐，接触了曾仕强的</a:t>
            </a:r>
            <a:r>
              <a:rPr lang="en-US" altLang="zh-CN" dirty="0"/>
              <a:t>《</a:t>
            </a:r>
            <a:r>
              <a:rPr lang="zh-CN" altLang="en-US" dirty="0"/>
              <a:t>中国式管理</a:t>
            </a:r>
            <a:r>
              <a:rPr lang="en-US" altLang="zh-CN" dirty="0"/>
              <a:t>》</a:t>
            </a:r>
            <a:r>
              <a:rPr lang="zh-CN" altLang="en-US" dirty="0"/>
              <a:t>，起初不甚理解，后经过三五年的职场实践，对曾仕强的理论深为叹服，于是，搜集了全套的曾仕强的书籍，看懂的看不懂的都拿过来啃一啃，成为了名副其实的曾仕强的粉丝。那段时间，无论是部门开会，还是培训讲课，抑或是业余聊天，我皆引用曾仕强的观点和理论。同事们皆笑我“走火入魔”了。</a:t>
            </a:r>
            <a:endParaRPr lang="en-US" altLang="zh-CN" b="1" dirty="0">
              <a:solidFill>
                <a:srgbClr val="00B0F0"/>
              </a:solidFill>
            </a:endParaRPr>
          </a:p>
        </p:txBody>
      </p:sp>
      <p:cxnSp>
        <p:nvCxnSpPr>
          <p:cNvPr id="27" name="Straight Connector 10"/>
          <p:cNvCxnSpPr/>
          <p:nvPr/>
        </p:nvCxnSpPr>
        <p:spPr>
          <a:xfrm>
            <a:off x="323528" y="3645024"/>
            <a:ext cx="8496944"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8" name="Straight Connector 10"/>
          <p:cNvCxnSpPr/>
          <p:nvPr/>
        </p:nvCxnSpPr>
        <p:spPr>
          <a:xfrm>
            <a:off x="323528" y="6453336"/>
            <a:ext cx="8496944" cy="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9" name="直接连接符 28"/>
          <p:cNvCxnSpPr/>
          <p:nvPr/>
        </p:nvCxnSpPr>
        <p:spPr>
          <a:xfrm flipV="1">
            <a:off x="8820472" y="4221088"/>
            <a:ext cx="0" cy="2135410"/>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30" name="直接连接符 29"/>
          <p:cNvCxnSpPr/>
          <p:nvPr/>
        </p:nvCxnSpPr>
        <p:spPr>
          <a:xfrm flipV="1">
            <a:off x="8810843" y="1916832"/>
            <a:ext cx="0" cy="1613122"/>
          </a:xfrm>
          <a:prstGeom prst="line">
            <a:avLst/>
          </a:prstGeom>
          <a:ln>
            <a:solidFill>
              <a:srgbClr val="92D05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027" name="Picture 3" descr="C:\Users\user\Desktop\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5536" y="1028195"/>
            <a:ext cx="2700000" cy="27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user\Desktop\未标题-4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3897352"/>
            <a:ext cx="2700000" cy="27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7260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1028"/>
                                        </p:tgtEl>
                                        <p:attrNameLst>
                                          <p:attrName>style.visibility</p:attrName>
                                        </p:attrNameLst>
                                      </p:cBhvr>
                                      <p:to>
                                        <p:strVal val="visible"/>
                                      </p:to>
                                    </p:set>
                                    <p:animEffect transition="in" filter="fade">
                                      <p:cBhvr>
                                        <p:cTn id="3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sp>
        <p:nvSpPr>
          <p:cNvPr id="24" name="Text Box 44"/>
          <p:cNvSpPr txBox="1">
            <a:spLocks noChangeArrowheads="1"/>
          </p:cNvSpPr>
          <p:nvPr/>
        </p:nvSpPr>
        <p:spPr bwMode="auto">
          <a:xfrm>
            <a:off x="3851920" y="1772816"/>
            <a:ext cx="4752528"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我本是学理工出身，因机缘巧合，渐渐偏离了技术路线，开始小心翼翼地探入管理类职位。然而，对于管理，我完全不知其为何物。只是懵懂的做了几年老板的助理和人事工作。是余世维和曾仕强二位大师的讲座，将我引领入管理之门。</a:t>
            </a:r>
            <a:endParaRPr lang="en-US" dirty="0"/>
          </a:p>
        </p:txBody>
      </p:sp>
      <p:sp>
        <p:nvSpPr>
          <p:cNvPr id="25" name="Text Box 44"/>
          <p:cNvSpPr txBox="1">
            <a:spLocks noChangeArrowheads="1"/>
          </p:cNvSpPr>
          <p:nvPr/>
        </p:nvSpPr>
        <p:spPr bwMode="auto">
          <a:xfrm>
            <a:off x="3851920" y="4034212"/>
            <a:ext cx="4752528"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光是看一两位大师的讲座并不能够真正领悟管理的内涵，也并不一定就能做好管理的工作。</a:t>
            </a:r>
            <a:r>
              <a:rPr lang="zh-CN" altLang="en-US" b="1" dirty="0">
                <a:solidFill>
                  <a:srgbClr val="92D050"/>
                </a:solidFill>
              </a:rPr>
              <a:t>古人讲“格物致知”，就是首先要有实践经验，然后再上升到理论认知。</a:t>
            </a:r>
            <a:r>
              <a:rPr lang="zh-CN" altLang="en-US" dirty="0"/>
              <a:t>有了对工作的直观认识，和在工作中积累的大量的疑问以及疑惑，我开始寻求对管理知识的系统化学习。</a:t>
            </a:r>
            <a:endParaRPr lang="en-US" dirty="0"/>
          </a:p>
        </p:txBody>
      </p:sp>
      <p:pic>
        <p:nvPicPr>
          <p:cNvPr id="3074" name="Picture 2" descr="C:\Users\user\Desktop\gic281644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9551" y="1678878"/>
            <a:ext cx="2995625" cy="4486426"/>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539552" y="1678878"/>
            <a:ext cx="8208912" cy="4486426"/>
          </a:xfrm>
          <a:prstGeom prst="rect">
            <a:avLst/>
          </a:prstGeom>
          <a:noFill/>
          <a:ln w="952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126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sp>
        <p:nvSpPr>
          <p:cNvPr id="24" name="Text Box 44"/>
          <p:cNvSpPr txBox="1">
            <a:spLocks noChangeArrowheads="1"/>
          </p:cNvSpPr>
          <p:nvPr/>
        </p:nvSpPr>
        <p:spPr bwMode="auto">
          <a:xfrm>
            <a:off x="395536" y="1772816"/>
            <a:ext cx="842493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F0000"/>
                </a:solidFill>
              </a:rPr>
              <a:t>第一是完全对创新无意识的权威迷信者。</a:t>
            </a:r>
            <a:r>
              <a:rPr lang="zh-CN" altLang="en-US" dirty="0"/>
              <a:t>这一类人压根没有任何怀疑或挑战权威的意识（或可以被唤醒），即使权威理论晦涩难懂甚至难以自圆其说，或者因时过境迁而跟不上时代潮流，也不去做任何的怀疑，而只是怀疑自己或怀疑现实，并为自己对理论不能完全“理解”或因现实与理论不符而深深痛苦甚至自卑。</a:t>
            </a:r>
            <a:endParaRPr lang="en-US" dirty="0"/>
          </a:p>
        </p:txBody>
      </p:sp>
      <p:sp>
        <p:nvSpPr>
          <p:cNvPr id="25" name="Text Box 44"/>
          <p:cNvSpPr txBox="1">
            <a:spLocks noChangeArrowheads="1"/>
          </p:cNvSpPr>
          <p:nvPr/>
        </p:nvSpPr>
        <p:spPr bwMode="auto">
          <a:xfrm>
            <a:off x="4564832" y="3430507"/>
            <a:ext cx="4255640"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F0000"/>
                </a:solidFill>
              </a:rPr>
              <a:t>第二是缺乏挑战权威的勇气或创新能力的怀疑者。</a:t>
            </a:r>
            <a:r>
              <a:rPr lang="zh-CN" altLang="en-US" dirty="0"/>
              <a:t>这一类人对权威理论存在一定程度的疑惑、怀疑或质疑，但恐人微言轻没有效果或被笑话而缺乏勇气，也或者缺乏“破而能立”、形成自圆其说的理论体系的能力而没有创新。</a:t>
            </a:r>
            <a:endParaRPr lang="en-US" dirty="0"/>
          </a:p>
        </p:txBody>
      </p:sp>
      <p:sp>
        <p:nvSpPr>
          <p:cNvPr id="21" name="Text Box 44"/>
          <p:cNvSpPr txBox="1">
            <a:spLocks noChangeArrowheads="1"/>
          </p:cNvSpPr>
          <p:nvPr/>
        </p:nvSpPr>
        <p:spPr bwMode="auto">
          <a:xfrm>
            <a:off x="4932040" y="1916832"/>
            <a:ext cx="381642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但是，我发现，理论丛林中，</a:t>
            </a:r>
            <a:r>
              <a:rPr lang="zh-CN" altLang="en-US" b="1" dirty="0">
                <a:solidFill>
                  <a:srgbClr val="FF0000"/>
                </a:solidFill>
              </a:rPr>
              <a:t>学说林立，观点纷争，理念混杂，莫衷一是。</a:t>
            </a:r>
            <a:r>
              <a:rPr lang="zh-CN" altLang="en-US" dirty="0"/>
              <a:t>许多高校的管理类教材不过是全盘照搬西方的理论成果，但因为理论派系过多，只得一一罗列，然后选择一个相对权威的理论作为教材的核心理论来源。而许多的管理大师、咨询大师则继续拾人牙慧，缺乏创新。</a:t>
            </a:r>
            <a:endParaRPr lang="en-US" dirty="0"/>
          </a:p>
        </p:txBody>
      </p:sp>
      <p:sp>
        <p:nvSpPr>
          <p:cNvPr id="22" name="Text Box 44"/>
          <p:cNvSpPr txBox="1">
            <a:spLocks noChangeArrowheads="1"/>
          </p:cNvSpPr>
          <p:nvPr/>
        </p:nvSpPr>
        <p:spPr bwMode="auto">
          <a:xfrm>
            <a:off x="452716" y="1878811"/>
            <a:ext cx="3816424"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为什么会这样呢？我想，如下三种人是很难创新的。</a:t>
            </a:r>
            <a:endParaRPr lang="en-US" dirty="0"/>
          </a:p>
        </p:txBody>
      </p:sp>
      <p:sp>
        <p:nvSpPr>
          <p:cNvPr id="23" name="Text Box 44"/>
          <p:cNvSpPr txBox="1">
            <a:spLocks noChangeArrowheads="1"/>
          </p:cNvSpPr>
          <p:nvPr/>
        </p:nvSpPr>
        <p:spPr bwMode="auto">
          <a:xfrm>
            <a:off x="4564832" y="5507823"/>
            <a:ext cx="425564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F0000"/>
                </a:solidFill>
              </a:rPr>
              <a:t>第三是压根不作为者，</a:t>
            </a:r>
            <a:r>
              <a:rPr lang="zh-CN" altLang="en-US" dirty="0"/>
              <a:t>信奉“权威自有权威的道理”、“多一事不如少一事”，或者可以说，这根本就是懒惰。</a:t>
            </a:r>
            <a:endParaRPr lang="en-US" dirty="0"/>
          </a:p>
        </p:txBody>
      </p:sp>
      <p:pic>
        <p:nvPicPr>
          <p:cNvPr id="1027" name="Picture 3" descr="C:\Users\user\Desktop\Fotolia_28236516_Subscription_XXL.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7976" y="3498456"/>
            <a:ext cx="3888000" cy="2954880"/>
          </a:xfrm>
          <a:prstGeom prst="rect">
            <a:avLst/>
          </a:prstGeom>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1322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 calcmode="lin" valueType="num">
                                      <p:cBhvr>
                                        <p:cTn id="9" dur="500" fill="hold"/>
                                        <p:tgtEl>
                                          <p:spTgt spid="21"/>
                                        </p:tgtEl>
                                        <p:attrNameLst>
                                          <p:attrName>ppt_x</p:attrName>
                                        </p:attrNameLst>
                                      </p:cBhvr>
                                      <p:tavLst>
                                        <p:tav tm="0">
                                          <p:val>
                                            <p:fltVal val="0.5"/>
                                          </p:val>
                                        </p:tav>
                                        <p:tav tm="100000">
                                          <p:val>
                                            <p:strVal val="#ppt_x"/>
                                          </p:val>
                                        </p:tav>
                                      </p:tavLst>
                                    </p:anim>
                                    <p:anim calcmode="lin" valueType="num">
                                      <p:cBhvr>
                                        <p:cTn id="10" dur="500" fill="hold"/>
                                        <p:tgtEl>
                                          <p:spTgt spid="21"/>
                                        </p:tgtEl>
                                        <p:attrNameLst>
                                          <p:attrName>ppt_y</p:attrName>
                                        </p:attrNameLst>
                                      </p:cBhvr>
                                      <p:tavLst>
                                        <p:tav tm="0">
                                          <p:val>
                                            <p:fltVal val="0.5"/>
                                          </p:val>
                                        </p:tav>
                                        <p:tav tm="100000">
                                          <p:val>
                                            <p:strVal val="#ppt_y"/>
                                          </p:val>
                                        </p:tav>
                                      </p:tavLst>
                                    </p:anim>
                                  </p:childTnLst>
                                </p:cTn>
                              </p:par>
                              <p:par>
                                <p:cTn id="11" presetID="6" presetClass="emph" presetSubtype="0" autoRev="1" fill="hold" grpId="1" nodeType="withEffect">
                                  <p:stCondLst>
                                    <p:cond delay="500"/>
                                  </p:stCondLst>
                                  <p:childTnLst>
                                    <p:animScale>
                                      <p:cBhvr>
                                        <p:cTn id="12" dur="150" fill="hold"/>
                                        <p:tgtEl>
                                          <p:spTgt spid="21"/>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2" nodeType="clickEffect">
                                  <p:stCondLst>
                                    <p:cond delay="0"/>
                                  </p:stCondLst>
                                  <p:childTnLst>
                                    <p:animEffect transition="out" filter="dissolve">
                                      <p:cBhvr>
                                        <p:cTn id="16" dur="200"/>
                                        <p:tgtEl>
                                          <p:spTgt spid="21"/>
                                        </p:tgtEl>
                                      </p:cBhvr>
                                    </p:animEffect>
                                    <p:set>
                                      <p:cBhvr>
                                        <p:cTn id="17" dur="1" fill="hold">
                                          <p:stCondLst>
                                            <p:cond delay="199"/>
                                          </p:stCondLst>
                                        </p:cTn>
                                        <p:tgtEl>
                                          <p:spTgt spid="21"/>
                                        </p:tgtEl>
                                        <p:attrNameLst>
                                          <p:attrName>style.visibility</p:attrName>
                                        </p:attrNameLst>
                                      </p:cBhvr>
                                      <p:to>
                                        <p:strVal val="hidden"/>
                                      </p:to>
                                    </p:set>
                                  </p:childTnLst>
                                </p:cTn>
                              </p:par>
                              <p:par>
                                <p:cTn id="18" presetID="23" presetClass="exit" presetSubtype="32" fill="hold" grpId="3" nodeType="withEffect">
                                  <p:stCondLst>
                                    <p:cond delay="0"/>
                                  </p:stCondLst>
                                  <p:childTnLst>
                                    <p:anim calcmode="lin" valueType="num">
                                      <p:cBhvr>
                                        <p:cTn id="19" dur="200"/>
                                        <p:tgtEl>
                                          <p:spTgt spid="21"/>
                                        </p:tgtEl>
                                        <p:attrNameLst>
                                          <p:attrName>ppt_w</p:attrName>
                                        </p:attrNameLst>
                                      </p:cBhvr>
                                      <p:tavLst>
                                        <p:tav tm="0">
                                          <p:val>
                                            <p:strVal val="ppt_w"/>
                                          </p:val>
                                        </p:tav>
                                        <p:tav tm="100000">
                                          <p:val>
                                            <p:fltVal val="0"/>
                                          </p:val>
                                        </p:tav>
                                      </p:tavLst>
                                    </p:anim>
                                    <p:anim calcmode="lin" valueType="num">
                                      <p:cBhvr>
                                        <p:cTn id="20" dur="200"/>
                                        <p:tgtEl>
                                          <p:spTgt spid="21"/>
                                        </p:tgtEl>
                                        <p:attrNameLst>
                                          <p:attrName>ppt_h</p:attrName>
                                        </p:attrNameLst>
                                      </p:cBhvr>
                                      <p:tavLst>
                                        <p:tav tm="0">
                                          <p:val>
                                            <p:strVal val="ppt_h"/>
                                          </p:val>
                                        </p:tav>
                                        <p:tav tm="100000">
                                          <p:val>
                                            <p:fltVal val="0"/>
                                          </p:val>
                                        </p:tav>
                                      </p:tavLst>
                                    </p:anim>
                                    <p:set>
                                      <p:cBhvr>
                                        <p:cTn id="21" dur="1" fill="hold">
                                          <p:stCondLst>
                                            <p:cond delay="199"/>
                                          </p:stCondLst>
                                        </p:cTn>
                                        <p:tgtEl>
                                          <p:spTgt spid="21"/>
                                        </p:tgtEl>
                                        <p:attrNameLst>
                                          <p:attrName>style.visibility</p:attrName>
                                        </p:attrNameLst>
                                      </p:cBhvr>
                                      <p:to>
                                        <p:strVal val="hidden"/>
                                      </p:to>
                                    </p:set>
                                  </p:childTnLst>
                                </p:cTn>
                              </p:par>
                              <p:par>
                                <p:cTn id="22" presetID="23" presetClass="entr" presetSubtype="528"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ppt_x</p:attrName>
                                        </p:attrNameLst>
                                      </p:cBhvr>
                                      <p:tavLst>
                                        <p:tav tm="0">
                                          <p:val>
                                            <p:fltVal val="0.5"/>
                                          </p:val>
                                        </p:tav>
                                        <p:tav tm="100000">
                                          <p:val>
                                            <p:strVal val="#ppt_x"/>
                                          </p:val>
                                        </p:tav>
                                      </p:tavLst>
                                    </p:anim>
                                    <p:anim calcmode="lin" valueType="num">
                                      <p:cBhvr>
                                        <p:cTn id="27" dur="500" fill="hold"/>
                                        <p:tgtEl>
                                          <p:spTgt spid="22"/>
                                        </p:tgtEl>
                                        <p:attrNameLst>
                                          <p:attrName>ppt_y</p:attrName>
                                        </p:attrNameLst>
                                      </p:cBhvr>
                                      <p:tavLst>
                                        <p:tav tm="0">
                                          <p:val>
                                            <p:fltVal val="0.5"/>
                                          </p:val>
                                        </p:tav>
                                        <p:tav tm="100000">
                                          <p:val>
                                            <p:strVal val="#ppt_y"/>
                                          </p:val>
                                        </p:tav>
                                      </p:tavLst>
                                    </p:anim>
                                  </p:childTnLst>
                                </p:cTn>
                              </p:par>
                              <p:par>
                                <p:cTn id="28" presetID="6" presetClass="emph" presetSubtype="0" autoRev="1" fill="hold" grpId="1" nodeType="withEffect">
                                  <p:stCondLst>
                                    <p:cond delay="500"/>
                                  </p:stCondLst>
                                  <p:childTnLst>
                                    <p:animScale>
                                      <p:cBhvr>
                                        <p:cTn id="29" dur="150" fill="hold"/>
                                        <p:tgtEl>
                                          <p:spTgt spid="22"/>
                                        </p:tgtEl>
                                      </p:cBhvr>
                                      <p:by x="108000" y="108000"/>
                                    </p:animScale>
                                  </p:childTnLst>
                                </p:cTn>
                              </p:par>
                            </p:childTnLst>
                          </p:cTn>
                        </p:par>
                      </p:childTnLst>
                    </p:cTn>
                  </p:par>
                  <p:par>
                    <p:cTn id="30" fill="hold">
                      <p:stCondLst>
                        <p:cond delay="indefinite"/>
                      </p:stCondLst>
                      <p:childTnLst>
                        <p:par>
                          <p:cTn id="31" fill="hold">
                            <p:stCondLst>
                              <p:cond delay="0"/>
                            </p:stCondLst>
                            <p:childTnLst>
                              <p:par>
                                <p:cTn id="32" presetID="9" presetClass="exit" presetSubtype="0" fill="hold" grpId="2" nodeType="clickEffect">
                                  <p:stCondLst>
                                    <p:cond delay="0"/>
                                  </p:stCondLst>
                                  <p:childTnLst>
                                    <p:animEffect transition="out" filter="dissolve">
                                      <p:cBhvr>
                                        <p:cTn id="33" dur="200"/>
                                        <p:tgtEl>
                                          <p:spTgt spid="22"/>
                                        </p:tgtEl>
                                      </p:cBhvr>
                                    </p:animEffect>
                                    <p:set>
                                      <p:cBhvr>
                                        <p:cTn id="34" dur="1" fill="hold">
                                          <p:stCondLst>
                                            <p:cond delay="199"/>
                                          </p:stCondLst>
                                        </p:cTn>
                                        <p:tgtEl>
                                          <p:spTgt spid="22"/>
                                        </p:tgtEl>
                                        <p:attrNameLst>
                                          <p:attrName>style.visibility</p:attrName>
                                        </p:attrNameLst>
                                      </p:cBhvr>
                                      <p:to>
                                        <p:strVal val="hidden"/>
                                      </p:to>
                                    </p:set>
                                  </p:childTnLst>
                                </p:cTn>
                              </p:par>
                              <p:par>
                                <p:cTn id="35" presetID="23" presetClass="exit" presetSubtype="32" fill="hold" grpId="3" nodeType="withEffect">
                                  <p:stCondLst>
                                    <p:cond delay="0"/>
                                  </p:stCondLst>
                                  <p:childTnLst>
                                    <p:anim calcmode="lin" valueType="num">
                                      <p:cBhvr>
                                        <p:cTn id="36" dur="200"/>
                                        <p:tgtEl>
                                          <p:spTgt spid="22"/>
                                        </p:tgtEl>
                                        <p:attrNameLst>
                                          <p:attrName>ppt_w</p:attrName>
                                        </p:attrNameLst>
                                      </p:cBhvr>
                                      <p:tavLst>
                                        <p:tav tm="0">
                                          <p:val>
                                            <p:strVal val="ppt_w"/>
                                          </p:val>
                                        </p:tav>
                                        <p:tav tm="100000">
                                          <p:val>
                                            <p:fltVal val="0"/>
                                          </p:val>
                                        </p:tav>
                                      </p:tavLst>
                                    </p:anim>
                                    <p:anim calcmode="lin" valueType="num">
                                      <p:cBhvr>
                                        <p:cTn id="37" dur="200"/>
                                        <p:tgtEl>
                                          <p:spTgt spid="22"/>
                                        </p:tgtEl>
                                        <p:attrNameLst>
                                          <p:attrName>ppt_h</p:attrName>
                                        </p:attrNameLst>
                                      </p:cBhvr>
                                      <p:tavLst>
                                        <p:tav tm="0">
                                          <p:val>
                                            <p:strVal val="ppt_h"/>
                                          </p:val>
                                        </p:tav>
                                        <p:tav tm="100000">
                                          <p:val>
                                            <p:fltVal val="0"/>
                                          </p:val>
                                        </p:tav>
                                      </p:tavLst>
                                    </p:anim>
                                    <p:set>
                                      <p:cBhvr>
                                        <p:cTn id="38" dur="1" fill="hold">
                                          <p:stCondLst>
                                            <p:cond delay="199"/>
                                          </p:stCondLst>
                                        </p:cTn>
                                        <p:tgtEl>
                                          <p:spTgt spid="22"/>
                                        </p:tgtEl>
                                        <p:attrNameLst>
                                          <p:attrName>style.visibility</p:attrName>
                                        </p:attrNameLst>
                                      </p:cBhvr>
                                      <p:to>
                                        <p:strVal val="hidden"/>
                                      </p:to>
                                    </p:set>
                                  </p:childTnLst>
                                </p:cTn>
                              </p:par>
                            </p:childTnLst>
                          </p:cTn>
                        </p:par>
                        <p:par>
                          <p:cTn id="39" fill="hold">
                            <p:stCondLst>
                              <p:cond delay="2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027"/>
                                        </p:tgtEl>
                                        <p:attrNameLst>
                                          <p:attrName>style.visibility</p:attrName>
                                        </p:attrNameLst>
                                      </p:cBhvr>
                                      <p:to>
                                        <p:strVal val="visible"/>
                                      </p:to>
                                    </p:set>
                                    <p:animEffect transition="in" filter="fade">
                                      <p:cBhvr>
                                        <p:cTn id="47" dur="1000"/>
                                        <p:tgtEl>
                                          <p:spTgt spid="1027"/>
                                        </p:tgtEl>
                                      </p:cBhvr>
                                    </p:animEffect>
                                    <p:anim calcmode="lin" valueType="num">
                                      <p:cBhvr>
                                        <p:cTn id="48" dur="1000" fill="hold"/>
                                        <p:tgtEl>
                                          <p:spTgt spid="1027"/>
                                        </p:tgtEl>
                                        <p:attrNameLst>
                                          <p:attrName>ppt_x</p:attrName>
                                        </p:attrNameLst>
                                      </p:cBhvr>
                                      <p:tavLst>
                                        <p:tav tm="0">
                                          <p:val>
                                            <p:strVal val="#ppt_x"/>
                                          </p:val>
                                        </p:tav>
                                        <p:tav tm="100000">
                                          <p:val>
                                            <p:strVal val="#ppt_x"/>
                                          </p:val>
                                        </p:tav>
                                      </p:tavLst>
                                    </p:anim>
                                    <p:anim calcmode="lin" valueType="num">
                                      <p:cBhvr>
                                        <p:cTn id="49"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1000"/>
                                        <p:tgtEl>
                                          <p:spTgt spid="23"/>
                                        </p:tgtEl>
                                      </p:cBhvr>
                                    </p:animEffect>
                                    <p:anim calcmode="lin" valueType="num">
                                      <p:cBhvr>
                                        <p:cTn id="62" dur="1000" fill="hold"/>
                                        <p:tgtEl>
                                          <p:spTgt spid="23"/>
                                        </p:tgtEl>
                                        <p:attrNameLst>
                                          <p:attrName>ppt_x</p:attrName>
                                        </p:attrNameLst>
                                      </p:cBhvr>
                                      <p:tavLst>
                                        <p:tav tm="0">
                                          <p:val>
                                            <p:strVal val="#ppt_x"/>
                                          </p:val>
                                        </p:tav>
                                        <p:tav tm="100000">
                                          <p:val>
                                            <p:strVal val="#ppt_x"/>
                                          </p:val>
                                        </p:tav>
                                      </p:tavLst>
                                    </p:anim>
                                    <p:anim calcmode="lin" valueType="num">
                                      <p:cBhvr>
                                        <p:cTn id="6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1" grpId="0"/>
      <p:bldP spid="21" grpId="1"/>
      <p:bldP spid="21" grpId="2"/>
      <p:bldP spid="21" grpId="3"/>
      <p:bldP spid="22" grpId="0"/>
      <p:bldP spid="22" grpId="1"/>
      <p:bldP spid="22" grpId="2"/>
      <p:bldP spid="22" grpId="3"/>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斜纹 10"/>
          <p:cNvSpPr/>
          <p:nvPr/>
        </p:nvSpPr>
        <p:spPr>
          <a:xfrm rot="10800000">
            <a:off x="8135937" y="5849937"/>
            <a:ext cx="1008063" cy="1008063"/>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2" name="TextBox 11"/>
          <p:cNvSpPr txBox="1"/>
          <p:nvPr/>
        </p:nvSpPr>
        <p:spPr>
          <a:xfrm rot="18928564">
            <a:off x="8385781" y="6332151"/>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3" name="Freeform 7"/>
          <p:cNvSpPr>
            <a:spLocks/>
          </p:cNvSpPr>
          <p:nvPr/>
        </p:nvSpPr>
        <p:spPr bwMode="auto">
          <a:xfrm>
            <a:off x="3203848" y="5409271"/>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14" name="Freeform 7"/>
          <p:cNvSpPr>
            <a:spLocks/>
          </p:cNvSpPr>
          <p:nvPr/>
        </p:nvSpPr>
        <p:spPr bwMode="auto">
          <a:xfrm>
            <a:off x="539552" y="5409271"/>
            <a:ext cx="2700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15" name="Freeform 7"/>
          <p:cNvSpPr>
            <a:spLocks/>
          </p:cNvSpPr>
          <p:nvPr/>
        </p:nvSpPr>
        <p:spPr bwMode="auto">
          <a:xfrm>
            <a:off x="5904448" y="5409272"/>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pic>
        <p:nvPicPr>
          <p:cNvPr id="1026" name="Picture 2" descr="D:\Teliss_Tong\Doing\new\MX1.jpg"/>
          <p:cNvPicPr>
            <a:picLocks noChangeAspect="1" noChangeArrowheads="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bwMode="auto">
          <a:xfrm>
            <a:off x="6228184" y="1308332"/>
            <a:ext cx="2339960" cy="3899934"/>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user\Desktop\xpic2196.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27584" y="1323569"/>
            <a:ext cx="2339960" cy="3899933"/>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Users\user\Desktop\fotolia_24553331_subscription_xxl.jpg"/>
          <p:cNvPicPr>
            <a:picLocks noChangeAspect="1" noChangeArrowheads="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528184" y="1308332"/>
            <a:ext cx="2339960" cy="3899933"/>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16"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17"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18"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19"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0"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1"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22" name="矩形 21"/>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23"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246032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2.77778E-6 -4.81481E-6 L -0.11215 -0.3449 " pathEditMode="relative" rAng="0" ptsTypes="AA">
                                      <p:cBhvr>
                                        <p:cTn id="6" dur="500" fill="hold"/>
                                        <p:tgtEl>
                                          <p:spTgt spid="1027"/>
                                        </p:tgtEl>
                                        <p:attrNameLst>
                                          <p:attrName>ppt_x</p:attrName>
                                          <p:attrName>ppt_y</p:attrName>
                                        </p:attrNameLst>
                                      </p:cBhvr>
                                      <p:rCtr x="-5608" y="-17245"/>
                                    </p:animMotion>
                                  </p:childTnLst>
                                </p:cTn>
                              </p:par>
                              <p:par>
                                <p:cTn id="7" presetID="53" presetClass="exit" presetSubtype="0" fill="hold" nodeType="withEffect">
                                  <p:stCondLst>
                                    <p:cond delay="0"/>
                                  </p:stCondLst>
                                  <p:childTnLst>
                                    <p:anim calcmode="lin" valueType="num">
                                      <p:cBhvr>
                                        <p:cTn id="8" dur="500"/>
                                        <p:tgtEl>
                                          <p:spTgt spid="1027"/>
                                        </p:tgtEl>
                                        <p:attrNameLst>
                                          <p:attrName>ppt_w</p:attrName>
                                        </p:attrNameLst>
                                      </p:cBhvr>
                                      <p:tavLst>
                                        <p:tav tm="0">
                                          <p:val>
                                            <p:strVal val="ppt_w"/>
                                          </p:val>
                                        </p:tav>
                                        <p:tav tm="100000">
                                          <p:val>
                                            <p:fltVal val="0"/>
                                          </p:val>
                                        </p:tav>
                                      </p:tavLst>
                                    </p:anim>
                                    <p:anim calcmode="lin" valueType="num">
                                      <p:cBhvr>
                                        <p:cTn id="9" dur="500"/>
                                        <p:tgtEl>
                                          <p:spTgt spid="1027"/>
                                        </p:tgtEl>
                                        <p:attrNameLst>
                                          <p:attrName>ppt_h</p:attrName>
                                        </p:attrNameLst>
                                      </p:cBhvr>
                                      <p:tavLst>
                                        <p:tav tm="0">
                                          <p:val>
                                            <p:strVal val="ppt_h"/>
                                          </p:val>
                                        </p:tav>
                                        <p:tav tm="100000">
                                          <p:val>
                                            <p:fltVal val="0"/>
                                          </p:val>
                                        </p:tav>
                                      </p:tavLst>
                                    </p:anim>
                                    <p:animEffect transition="out" filter="fade">
                                      <p:cBhvr>
                                        <p:cTn id="10" dur="500"/>
                                        <p:tgtEl>
                                          <p:spTgt spid="1027"/>
                                        </p:tgtEl>
                                      </p:cBhvr>
                                    </p:animEffect>
                                    <p:set>
                                      <p:cBhvr>
                                        <p:cTn id="11" dur="1" fill="hold">
                                          <p:stCondLst>
                                            <p:cond delay="499"/>
                                          </p:stCondLst>
                                        </p:cTn>
                                        <p:tgtEl>
                                          <p:spTgt spid="1027"/>
                                        </p:tgtEl>
                                        <p:attrNameLst>
                                          <p:attrName>style.visibility</p:attrName>
                                        </p:attrNameLst>
                                      </p:cBhvr>
                                      <p:to>
                                        <p:strVal val="hidden"/>
                                      </p:to>
                                    </p:set>
                                  </p:childTnLst>
                                </p:cTn>
                              </p:par>
                              <p:par>
                                <p:cTn id="12" presetID="56" presetClass="path" presetSubtype="0" accel="50000" decel="50000" fill="hold" nodeType="withEffect">
                                  <p:stCondLst>
                                    <p:cond delay="0"/>
                                  </p:stCondLst>
                                  <p:childTnLst>
                                    <p:animMotion origin="layout" path="M 4.72222E-6 0 L -0.41528 -0.34259 " pathEditMode="relative" rAng="0" ptsTypes="AA">
                                      <p:cBhvr>
                                        <p:cTn id="13" dur="500" fill="hold"/>
                                        <p:tgtEl>
                                          <p:spTgt spid="1028"/>
                                        </p:tgtEl>
                                        <p:attrNameLst>
                                          <p:attrName>ppt_x</p:attrName>
                                          <p:attrName>ppt_y</p:attrName>
                                        </p:attrNameLst>
                                      </p:cBhvr>
                                      <p:rCtr x="-20764" y="-17130"/>
                                    </p:animMotion>
                                  </p:childTnLst>
                                </p:cTn>
                              </p:par>
                              <p:par>
                                <p:cTn id="14" presetID="53" presetClass="exit" presetSubtype="0" fill="hold" nodeType="withEffect">
                                  <p:stCondLst>
                                    <p:cond delay="100"/>
                                  </p:stCondLst>
                                  <p:childTnLst>
                                    <p:anim calcmode="lin" valueType="num">
                                      <p:cBhvr>
                                        <p:cTn id="15" dur="500"/>
                                        <p:tgtEl>
                                          <p:spTgt spid="1028"/>
                                        </p:tgtEl>
                                        <p:attrNameLst>
                                          <p:attrName>ppt_w</p:attrName>
                                        </p:attrNameLst>
                                      </p:cBhvr>
                                      <p:tavLst>
                                        <p:tav tm="0">
                                          <p:val>
                                            <p:strVal val="ppt_w"/>
                                          </p:val>
                                        </p:tav>
                                        <p:tav tm="100000">
                                          <p:val>
                                            <p:fltVal val="0"/>
                                          </p:val>
                                        </p:tav>
                                      </p:tavLst>
                                    </p:anim>
                                    <p:anim calcmode="lin" valueType="num">
                                      <p:cBhvr>
                                        <p:cTn id="16" dur="500"/>
                                        <p:tgtEl>
                                          <p:spTgt spid="1028"/>
                                        </p:tgtEl>
                                        <p:attrNameLst>
                                          <p:attrName>ppt_h</p:attrName>
                                        </p:attrNameLst>
                                      </p:cBhvr>
                                      <p:tavLst>
                                        <p:tav tm="0">
                                          <p:val>
                                            <p:strVal val="ppt_h"/>
                                          </p:val>
                                        </p:tav>
                                        <p:tav tm="100000">
                                          <p:val>
                                            <p:fltVal val="0"/>
                                          </p:val>
                                        </p:tav>
                                      </p:tavLst>
                                    </p:anim>
                                    <p:animEffect transition="out" filter="fade">
                                      <p:cBhvr>
                                        <p:cTn id="17" dur="500"/>
                                        <p:tgtEl>
                                          <p:spTgt spid="1028"/>
                                        </p:tgtEl>
                                      </p:cBhvr>
                                    </p:animEffect>
                                    <p:set>
                                      <p:cBhvr>
                                        <p:cTn id="18" dur="1" fill="hold">
                                          <p:stCondLst>
                                            <p:cond delay="499"/>
                                          </p:stCondLst>
                                        </p:cTn>
                                        <p:tgtEl>
                                          <p:spTgt spid="1028"/>
                                        </p:tgtEl>
                                        <p:attrNameLst>
                                          <p:attrName>style.visibility</p:attrName>
                                        </p:attrNameLst>
                                      </p:cBhvr>
                                      <p:to>
                                        <p:strVal val="hidden"/>
                                      </p:to>
                                    </p:set>
                                  </p:childTnLst>
                                </p:cTn>
                              </p:par>
                              <p:par>
                                <p:cTn id="19" presetID="56" presetClass="path" presetSubtype="0" accel="50000" decel="50000" fill="hold" nodeType="withEffect">
                                  <p:stCondLst>
                                    <p:cond delay="100"/>
                                  </p:stCondLst>
                                  <p:childTnLst>
                                    <p:animMotion origin="layout" path="M 2.22222E-6 0 L -0.71858 -0.33194 " pathEditMode="relative" rAng="0" ptsTypes="AA">
                                      <p:cBhvr>
                                        <p:cTn id="20" dur="500" fill="hold"/>
                                        <p:tgtEl>
                                          <p:spTgt spid="1026"/>
                                        </p:tgtEl>
                                        <p:attrNameLst>
                                          <p:attrName>ppt_x</p:attrName>
                                          <p:attrName>ppt_y</p:attrName>
                                        </p:attrNameLst>
                                      </p:cBhvr>
                                      <p:rCtr x="-35938" y="-16597"/>
                                    </p:animMotion>
                                  </p:childTnLst>
                                </p:cTn>
                              </p:par>
                              <p:par>
                                <p:cTn id="21" presetID="53" presetClass="exit" presetSubtype="0" fill="hold" nodeType="withEffect">
                                  <p:stCondLst>
                                    <p:cond delay="200"/>
                                  </p:stCondLst>
                                  <p:childTnLst>
                                    <p:anim calcmode="lin" valueType="num">
                                      <p:cBhvr>
                                        <p:cTn id="22" dur="500"/>
                                        <p:tgtEl>
                                          <p:spTgt spid="1026"/>
                                        </p:tgtEl>
                                        <p:attrNameLst>
                                          <p:attrName>ppt_w</p:attrName>
                                        </p:attrNameLst>
                                      </p:cBhvr>
                                      <p:tavLst>
                                        <p:tav tm="0">
                                          <p:val>
                                            <p:strVal val="ppt_w"/>
                                          </p:val>
                                        </p:tav>
                                        <p:tav tm="100000">
                                          <p:val>
                                            <p:fltVal val="0"/>
                                          </p:val>
                                        </p:tav>
                                      </p:tavLst>
                                    </p:anim>
                                    <p:anim calcmode="lin" valueType="num">
                                      <p:cBhvr>
                                        <p:cTn id="23" dur="500"/>
                                        <p:tgtEl>
                                          <p:spTgt spid="1026"/>
                                        </p:tgtEl>
                                        <p:attrNameLst>
                                          <p:attrName>ppt_h</p:attrName>
                                        </p:attrNameLst>
                                      </p:cBhvr>
                                      <p:tavLst>
                                        <p:tav tm="0">
                                          <p:val>
                                            <p:strVal val="ppt_h"/>
                                          </p:val>
                                        </p:tav>
                                        <p:tav tm="100000">
                                          <p:val>
                                            <p:fltVal val="0"/>
                                          </p:val>
                                        </p:tav>
                                      </p:tavLst>
                                    </p:anim>
                                    <p:animEffect transition="out" filter="fade">
                                      <p:cBhvr>
                                        <p:cTn id="24" dur="500"/>
                                        <p:tgtEl>
                                          <p:spTgt spid="1026"/>
                                        </p:tgtEl>
                                      </p:cBhvr>
                                    </p:animEffect>
                                    <p:set>
                                      <p:cBhvr>
                                        <p:cTn id="25" dur="1" fill="hold">
                                          <p:stCondLst>
                                            <p:cond delay="499"/>
                                          </p:stCondLst>
                                        </p:cTn>
                                        <p:tgtEl>
                                          <p:spTgt spid="1026"/>
                                        </p:tgtEl>
                                        <p:attrNameLst>
                                          <p:attrName>style.visibility</p:attrName>
                                        </p:attrNameLst>
                                      </p:cBhvr>
                                      <p:to>
                                        <p:strVal val="hidden"/>
                                      </p:to>
                                    </p:set>
                                  </p:childTnLst>
                                </p:cTn>
                              </p:par>
                              <p:par>
                                <p:cTn id="26" presetID="56" presetClass="path" presetSubtype="0" accel="50000" decel="50000" fill="hold" grpId="0" nodeType="withEffect">
                                  <p:stCondLst>
                                    <p:cond delay="200"/>
                                  </p:stCondLst>
                                  <p:childTnLst>
                                    <p:animMotion origin="layout" path="M 2.77778E-6 4.81481E-6 L -0.10816 -0.7007 " pathEditMode="relative" rAng="0" ptsTypes="AA">
                                      <p:cBhvr>
                                        <p:cTn id="27" dur="500" fill="hold"/>
                                        <p:tgtEl>
                                          <p:spTgt spid="14"/>
                                        </p:tgtEl>
                                        <p:attrNameLst>
                                          <p:attrName>ppt_x</p:attrName>
                                          <p:attrName>ppt_y</p:attrName>
                                        </p:attrNameLst>
                                      </p:cBhvr>
                                      <p:rCtr x="-5417" y="-35046"/>
                                    </p:animMotion>
                                  </p:childTnLst>
                                </p:cTn>
                              </p:par>
                              <p:par>
                                <p:cTn id="28" presetID="53" presetClass="exit" presetSubtype="0" fill="hold" grpId="1" nodeType="withEffect">
                                  <p:stCondLst>
                                    <p:cond delay="300"/>
                                  </p:stCondLst>
                                  <p:childTnLst>
                                    <p:anim calcmode="lin" valueType="num">
                                      <p:cBhvr>
                                        <p:cTn id="29" dur="500"/>
                                        <p:tgtEl>
                                          <p:spTgt spid="14"/>
                                        </p:tgtEl>
                                        <p:attrNameLst>
                                          <p:attrName>ppt_w</p:attrName>
                                        </p:attrNameLst>
                                      </p:cBhvr>
                                      <p:tavLst>
                                        <p:tav tm="0">
                                          <p:val>
                                            <p:strVal val="ppt_w"/>
                                          </p:val>
                                        </p:tav>
                                        <p:tav tm="100000">
                                          <p:val>
                                            <p:fltVal val="0"/>
                                          </p:val>
                                        </p:tav>
                                      </p:tavLst>
                                    </p:anim>
                                    <p:anim calcmode="lin" valueType="num">
                                      <p:cBhvr>
                                        <p:cTn id="30" dur="500"/>
                                        <p:tgtEl>
                                          <p:spTgt spid="14"/>
                                        </p:tgtEl>
                                        <p:attrNameLst>
                                          <p:attrName>ppt_h</p:attrName>
                                        </p:attrNameLst>
                                      </p:cBhvr>
                                      <p:tavLst>
                                        <p:tav tm="0">
                                          <p:val>
                                            <p:strVal val="ppt_h"/>
                                          </p:val>
                                        </p:tav>
                                        <p:tav tm="100000">
                                          <p:val>
                                            <p:fltVal val="0"/>
                                          </p:val>
                                        </p:tav>
                                      </p:tavLst>
                                    </p:anim>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56" presetClass="path" presetSubtype="0" accel="50000" decel="50000" fill="hold" grpId="0" nodeType="withEffect">
                                  <p:stCondLst>
                                    <p:cond delay="300"/>
                                  </p:stCondLst>
                                  <p:childTnLst>
                                    <p:animMotion origin="layout" path="M 3.33333E-6 4.81481E-6 L -0.39167 -0.67963 " pathEditMode="relative" rAng="0" ptsTypes="AA">
                                      <p:cBhvr>
                                        <p:cTn id="34" dur="500" fill="hold"/>
                                        <p:tgtEl>
                                          <p:spTgt spid="13"/>
                                        </p:tgtEl>
                                        <p:attrNameLst>
                                          <p:attrName>ppt_x</p:attrName>
                                          <p:attrName>ppt_y</p:attrName>
                                        </p:attrNameLst>
                                      </p:cBhvr>
                                      <p:rCtr x="-19583" y="-33981"/>
                                    </p:animMotion>
                                  </p:childTnLst>
                                </p:cTn>
                              </p:par>
                              <p:par>
                                <p:cTn id="35" presetID="53" presetClass="exit" presetSubtype="0" fill="hold" grpId="1" nodeType="withEffect">
                                  <p:stCondLst>
                                    <p:cond delay="400"/>
                                  </p:stCondLst>
                                  <p:childTnLst>
                                    <p:anim calcmode="lin" valueType="num">
                                      <p:cBhvr>
                                        <p:cTn id="36" dur="500"/>
                                        <p:tgtEl>
                                          <p:spTgt spid="13"/>
                                        </p:tgtEl>
                                        <p:attrNameLst>
                                          <p:attrName>ppt_w</p:attrName>
                                        </p:attrNameLst>
                                      </p:cBhvr>
                                      <p:tavLst>
                                        <p:tav tm="0">
                                          <p:val>
                                            <p:strVal val="ppt_w"/>
                                          </p:val>
                                        </p:tav>
                                        <p:tav tm="100000">
                                          <p:val>
                                            <p:fltVal val="0"/>
                                          </p:val>
                                        </p:tav>
                                      </p:tavLst>
                                    </p:anim>
                                    <p:anim calcmode="lin" valueType="num">
                                      <p:cBhvr>
                                        <p:cTn id="37" dur="500"/>
                                        <p:tgtEl>
                                          <p:spTgt spid="13"/>
                                        </p:tgtEl>
                                        <p:attrNameLst>
                                          <p:attrName>ppt_h</p:attrName>
                                        </p:attrNameLst>
                                      </p:cBhvr>
                                      <p:tavLst>
                                        <p:tav tm="0">
                                          <p:val>
                                            <p:strVal val="ppt_h"/>
                                          </p:val>
                                        </p:tav>
                                        <p:tav tm="100000">
                                          <p:val>
                                            <p:fltVal val="0"/>
                                          </p:val>
                                        </p:tav>
                                      </p:tavLst>
                                    </p:anim>
                                    <p:animEffect transition="out" filter="fade">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56" presetClass="path" presetSubtype="0" accel="50000" decel="50000" fill="hold" grpId="0" nodeType="withEffect">
                                  <p:stCondLst>
                                    <p:cond delay="400"/>
                                  </p:stCondLst>
                                  <p:childTnLst>
                                    <p:animMotion origin="layout" path="M 8.33333E-7 4.81481E-6 L -0.69479 -0.69028 " pathEditMode="relative" rAng="0" ptsTypes="AA">
                                      <p:cBhvr>
                                        <p:cTn id="41" dur="500" fill="hold"/>
                                        <p:tgtEl>
                                          <p:spTgt spid="15"/>
                                        </p:tgtEl>
                                        <p:attrNameLst>
                                          <p:attrName>ppt_x</p:attrName>
                                          <p:attrName>ppt_y</p:attrName>
                                        </p:attrNameLst>
                                      </p:cBhvr>
                                      <p:rCtr x="-34740" y="-34514"/>
                                    </p:animMotion>
                                  </p:childTnLst>
                                </p:cTn>
                              </p:par>
                              <p:par>
                                <p:cTn id="42" presetID="53" presetClass="exit" presetSubtype="0" fill="hold" grpId="1" nodeType="withEffect">
                                  <p:stCondLst>
                                    <p:cond delay="500"/>
                                  </p:stCondLst>
                                  <p:childTnLst>
                                    <p:anim calcmode="lin" valueType="num">
                                      <p:cBhvr>
                                        <p:cTn id="43" dur="500"/>
                                        <p:tgtEl>
                                          <p:spTgt spid="15"/>
                                        </p:tgtEl>
                                        <p:attrNameLst>
                                          <p:attrName>ppt_w</p:attrName>
                                        </p:attrNameLst>
                                      </p:cBhvr>
                                      <p:tavLst>
                                        <p:tav tm="0">
                                          <p:val>
                                            <p:strVal val="ppt_w"/>
                                          </p:val>
                                        </p:tav>
                                        <p:tav tm="100000">
                                          <p:val>
                                            <p:fltVal val="0"/>
                                          </p:val>
                                        </p:tav>
                                      </p:tavLst>
                                    </p:anim>
                                    <p:anim calcmode="lin" valueType="num">
                                      <p:cBhvr>
                                        <p:cTn id="44" dur="500"/>
                                        <p:tgtEl>
                                          <p:spTgt spid="15"/>
                                        </p:tgtEl>
                                        <p:attrNameLst>
                                          <p:attrName>ppt_h</p:attrName>
                                        </p:attrNameLst>
                                      </p:cBhvr>
                                      <p:tavLst>
                                        <p:tav tm="0">
                                          <p:val>
                                            <p:strVal val="ppt_h"/>
                                          </p:val>
                                        </p:tav>
                                        <p:tav tm="100000">
                                          <p:val>
                                            <p:fltVal val="0"/>
                                          </p:val>
                                        </p:tav>
                                      </p:tavLst>
                                    </p:anim>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
                                        <p:tgtEl>
                                          <p:spTgt spid="22"/>
                                        </p:tgtEl>
                                      </p:cBhvr>
                                    </p:animEffect>
                                  </p:childTnLst>
                                </p:cTn>
                              </p:par>
                              <p:par>
                                <p:cTn id="51" presetID="10" presetClass="entr" presetSubtype="0" fill="hold" grpId="0" nodeType="withEffect">
                                  <p:stCondLst>
                                    <p:cond delay="1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00"/>
                                        <p:tgtEl>
                                          <p:spTgt spid="21"/>
                                        </p:tgtEl>
                                      </p:cBhvr>
                                    </p:animEffect>
                                  </p:childTnLst>
                                </p:cTn>
                              </p:par>
                              <p:par>
                                <p:cTn id="54" presetID="10" presetClass="entr" presetSubtype="0"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200"/>
                                        <p:tgtEl>
                                          <p:spTgt spid="18"/>
                                        </p:tgtEl>
                                      </p:cBhvr>
                                    </p:animEffect>
                                  </p:childTnLst>
                                </p:cTn>
                              </p:par>
                              <p:par>
                                <p:cTn id="57" presetID="10" presetClass="entr" presetSubtype="0" fill="hold" grpId="0" nodeType="withEffect">
                                  <p:stCondLst>
                                    <p:cond delay="3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
                                        <p:tgtEl>
                                          <p:spTgt spid="16"/>
                                        </p:tgtEl>
                                      </p:cBhvr>
                                    </p:animEffect>
                                  </p:childTnLst>
                                </p:cTn>
                              </p:par>
                              <p:par>
                                <p:cTn id="60" presetID="10"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
                                        <p:tgtEl>
                                          <p:spTgt spid="10"/>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
                                        <p:tgtEl>
                                          <p:spTgt spid="17"/>
                                        </p:tgtEl>
                                      </p:cBhvr>
                                    </p:animEffect>
                                  </p:childTnLst>
                                </p:cTn>
                              </p:par>
                              <p:par>
                                <p:cTn id="66" presetID="10" presetClass="entr" presetSubtype="0" fill="hold" grpId="0" nodeType="withEffect">
                                  <p:stCondLst>
                                    <p:cond delay="6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200"/>
                                        <p:tgtEl>
                                          <p:spTgt spid="20"/>
                                        </p:tgtEl>
                                      </p:cBhvr>
                                    </p:animEffect>
                                  </p:childTnLst>
                                </p:cTn>
                              </p:par>
                              <p:par>
                                <p:cTn id="69" presetID="10" presetClass="entr" presetSubtype="0" fill="hold" grpId="0" nodeType="withEffect">
                                  <p:stCondLst>
                                    <p:cond delay="70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00"/>
                                        <p:tgtEl>
                                          <p:spTgt spid="19"/>
                                        </p:tgtEl>
                                      </p:cBhvr>
                                    </p:animEffect>
                                  </p:childTnLst>
                                </p:cTn>
                              </p:par>
                              <p:par>
                                <p:cTn id="72" presetID="10" presetClass="entr" presetSubtype="0" fill="hold" grpId="0" nodeType="withEffect">
                                  <p:stCondLst>
                                    <p:cond delay="8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pic>
        <p:nvPicPr>
          <p:cNvPr id="2050" name="Picture 2" descr="C:\Users\user\Desktop\different-people-01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3429000"/>
            <a:ext cx="4245444" cy="3433448"/>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44"/>
          <p:cNvSpPr txBox="1">
            <a:spLocks noChangeArrowheads="1"/>
          </p:cNvSpPr>
          <p:nvPr/>
        </p:nvSpPr>
        <p:spPr bwMode="auto">
          <a:xfrm>
            <a:off x="323528" y="1791838"/>
            <a:ext cx="4241304"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理论从创立的那一天起，就是在等待被打破的命运。</a:t>
            </a:r>
            <a:r>
              <a:rPr lang="zh-CN" altLang="en-US" b="1" dirty="0">
                <a:solidFill>
                  <a:srgbClr val="92D050"/>
                </a:solidFill>
              </a:rPr>
              <a:t>没有破旧，何来创新？</a:t>
            </a:r>
            <a:endParaRPr lang="en-US" b="1" dirty="0">
              <a:solidFill>
                <a:srgbClr val="92D050"/>
              </a:solidFill>
            </a:endParaRPr>
          </a:p>
        </p:txBody>
      </p:sp>
      <p:sp>
        <p:nvSpPr>
          <p:cNvPr id="27" name="Text Box 44"/>
          <p:cNvSpPr txBox="1">
            <a:spLocks noChangeArrowheads="1"/>
          </p:cNvSpPr>
          <p:nvPr/>
        </p:nvSpPr>
        <p:spPr bwMode="auto">
          <a:xfrm>
            <a:off x="4860032" y="1791838"/>
            <a:ext cx="3960440"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因此，当我每每无法理解</a:t>
            </a:r>
            <a:r>
              <a:rPr lang="zh-CN" altLang="en-US" dirty="0" smtClean="0"/>
              <a:t>权威理论</a:t>
            </a:r>
            <a:r>
              <a:rPr lang="zh-CN" altLang="en-US" dirty="0"/>
              <a:t>之时，除了自我怀疑之外，我开始深入思考，反复琢磨，尝试将复杂的问题简单化，尝试在纷繁芜杂的理论丛林中理</a:t>
            </a:r>
            <a:r>
              <a:rPr lang="zh-CN" altLang="en-US" dirty="0" smtClean="0"/>
              <a:t>出清晰</a:t>
            </a:r>
            <a:r>
              <a:rPr lang="zh-CN" altLang="en-US" dirty="0"/>
              <a:t>的脉络，尝试将</a:t>
            </a:r>
            <a:r>
              <a:rPr lang="zh-CN" altLang="en-US" dirty="0" smtClean="0"/>
              <a:t>自己的工作经验</a:t>
            </a:r>
            <a:r>
              <a:rPr lang="zh-CN" altLang="en-US" dirty="0"/>
              <a:t>和感悟进行总结与梳理，并将二者结合起来</a:t>
            </a:r>
            <a:r>
              <a:rPr lang="zh-CN" altLang="en-US" b="1" dirty="0">
                <a:solidFill>
                  <a:srgbClr val="92D050"/>
                </a:solidFill>
              </a:rPr>
              <a:t>形成自己的一套能够自圆其说而又简洁明了的个人理论体系（俗称“个人知识管理”）。</a:t>
            </a:r>
          </a:p>
        </p:txBody>
      </p:sp>
      <p:sp>
        <p:nvSpPr>
          <p:cNvPr id="28" name="Text Box 44"/>
          <p:cNvSpPr txBox="1">
            <a:spLocks noChangeArrowheads="1"/>
          </p:cNvSpPr>
          <p:nvPr/>
        </p:nvSpPr>
        <p:spPr bwMode="auto">
          <a:xfrm>
            <a:off x="4860032" y="5157192"/>
            <a:ext cx="3960440"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不期望能够帮助得了别人，但至少能够指导自己，或为自己理清思路，打开思路，以期将来再会有新的突破。</a:t>
            </a:r>
            <a:endParaRPr lang="en-US" dirty="0"/>
          </a:p>
        </p:txBody>
      </p:sp>
    </p:spTree>
    <p:extLst>
      <p:ext uri="{BB962C8B-B14F-4D97-AF65-F5344CB8AC3E}">
        <p14:creationId xmlns:p14="http://schemas.microsoft.com/office/powerpoint/2010/main" val="35179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sp>
        <p:nvSpPr>
          <p:cNvPr id="26" name="Text Box 44"/>
          <p:cNvSpPr txBox="1">
            <a:spLocks noChangeArrowheads="1"/>
          </p:cNvSpPr>
          <p:nvPr/>
        </p:nvSpPr>
        <p:spPr bwMode="auto">
          <a:xfrm>
            <a:off x="323528" y="1484784"/>
            <a:ext cx="4241304"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可是，我非管理类科班出生，又是籍籍无名的草民百姓一个，有何德何能可以自己写理论？别羞煞了自己，笑喷了别人</a:t>
            </a:r>
            <a:r>
              <a:rPr lang="zh-CN" altLang="en-US" dirty="0" smtClean="0"/>
              <a:t>。</a:t>
            </a:r>
            <a:endParaRPr lang="en-US" dirty="0"/>
          </a:p>
        </p:txBody>
      </p:sp>
      <p:sp>
        <p:nvSpPr>
          <p:cNvPr id="27" name="Text Box 44"/>
          <p:cNvSpPr txBox="1">
            <a:spLocks noChangeArrowheads="1"/>
          </p:cNvSpPr>
          <p:nvPr/>
        </p:nvSpPr>
        <p:spPr bwMode="auto">
          <a:xfrm>
            <a:off x="4564832" y="1484784"/>
            <a:ext cx="425564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但是，有一天，我在微博上看到这么个段子，说爱因斯坦年轻时先去中学教书，后当检验员。突然有一天石破天惊，写出了相对论。他为什么有如此成就呢？传记作家弗尔辛认为，这是因为爱因斯坦</a:t>
            </a:r>
            <a:r>
              <a:rPr lang="zh-CN" altLang="en-US" b="1" dirty="0">
                <a:solidFill>
                  <a:srgbClr val="92D050"/>
                </a:solidFill>
              </a:rPr>
              <a:t>“并没有与权威科学家进行辩驳、纠缠不休，而是在独立的环境下任由自己的思绪飞扬”。</a:t>
            </a:r>
          </a:p>
        </p:txBody>
      </p:sp>
      <p:sp>
        <p:nvSpPr>
          <p:cNvPr id="28" name="Text Box 44"/>
          <p:cNvSpPr txBox="1">
            <a:spLocks noChangeArrowheads="1"/>
          </p:cNvSpPr>
          <p:nvPr/>
        </p:nvSpPr>
        <p:spPr bwMode="auto">
          <a:xfrm>
            <a:off x="4564832" y="4133862"/>
            <a:ext cx="425564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哦，原来，爱因斯坦在写出相对论之前，大约也是籍籍无名的普通人吧。是啊，权威理论有什么可怕呢，我们不能钻入了前人的口袋而僵化了自己的思维。否则，怎么才能进步？于是，我开始打开</a:t>
            </a:r>
            <a:r>
              <a:rPr lang="en-US" altLang="zh-CN" dirty="0"/>
              <a:t>WORD</a:t>
            </a:r>
            <a:r>
              <a:rPr lang="zh-CN" altLang="en-US" dirty="0"/>
              <a:t>，开始尝试着整理一些散乱资料，并渐渐地越积越多，</a:t>
            </a:r>
            <a:r>
              <a:rPr lang="zh-CN" altLang="en-US" b="1" dirty="0">
                <a:solidFill>
                  <a:srgbClr val="92D050"/>
                </a:solidFill>
              </a:rPr>
              <a:t>不到两年，竟有近</a:t>
            </a:r>
            <a:r>
              <a:rPr lang="en-US" altLang="zh-CN" b="1" dirty="0">
                <a:solidFill>
                  <a:srgbClr val="92D050"/>
                </a:solidFill>
              </a:rPr>
              <a:t>50</a:t>
            </a:r>
            <a:r>
              <a:rPr lang="zh-CN" altLang="en-US" b="1" dirty="0">
                <a:solidFill>
                  <a:srgbClr val="92D050"/>
                </a:solidFill>
              </a:rPr>
              <a:t>篇。</a:t>
            </a:r>
          </a:p>
        </p:txBody>
      </p:sp>
      <p:pic>
        <p:nvPicPr>
          <p:cNvPr id="2052" name="Picture 4" descr="http://mlzx.szftedu.cn/kezhu/physics/%E7%88%B1%E5%9B%A0%E6%96%AF%E5%9D%A6.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528" y="2816626"/>
            <a:ext cx="2880320" cy="3736360"/>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a:xfrm>
            <a:off x="323528" y="6552986"/>
            <a:ext cx="3754896" cy="0"/>
          </a:xfrm>
          <a:prstGeom prst="line">
            <a:avLst/>
          </a:prstGeom>
          <a:ln>
            <a:solidFill>
              <a:srgbClr val="92D050"/>
            </a:solidFill>
            <a:headEnd type="none" w="lg" len="lg"/>
          </a:ln>
        </p:spPr>
        <p:style>
          <a:lnRef idx="1">
            <a:schemeClr val="accent3"/>
          </a:lnRef>
          <a:fillRef idx="0">
            <a:schemeClr val="accent3"/>
          </a:fillRef>
          <a:effectRef idx="0">
            <a:schemeClr val="accent3"/>
          </a:effectRef>
          <a:fontRef idx="minor">
            <a:schemeClr val="tx1"/>
          </a:fontRef>
        </p:style>
      </p:cxnSp>
      <p:cxnSp>
        <p:nvCxnSpPr>
          <p:cNvPr id="18" name="直接连接符 17"/>
          <p:cNvCxnSpPr/>
          <p:nvPr/>
        </p:nvCxnSpPr>
        <p:spPr>
          <a:xfrm>
            <a:off x="4078424" y="2816626"/>
            <a:ext cx="0" cy="373636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sp>
        <p:nvSpPr>
          <p:cNvPr id="2049" name="TextBox 2048"/>
          <p:cNvSpPr txBox="1"/>
          <p:nvPr/>
        </p:nvSpPr>
        <p:spPr>
          <a:xfrm>
            <a:off x="3606279" y="2852936"/>
            <a:ext cx="461665" cy="2477420"/>
          </a:xfrm>
          <a:prstGeom prst="rect">
            <a:avLst/>
          </a:prstGeom>
          <a:noFill/>
        </p:spPr>
        <p:txBody>
          <a:bodyPr vert="eaVert" wrap="square" rtlCol="0">
            <a:spAutoFit/>
          </a:bodyPr>
          <a:lstStyle/>
          <a:p>
            <a:r>
              <a:rPr lang="zh-CN" altLang="en-US" spc="200" dirty="0" smtClean="0">
                <a:solidFill>
                  <a:srgbClr val="92D050"/>
                </a:solidFill>
                <a:latin typeface="微软雅黑" pitchFamily="34" charset="-122"/>
                <a:ea typeface="微软雅黑" pitchFamily="34" charset="-122"/>
              </a:rPr>
              <a:t>年轻的爱因斯坦</a:t>
            </a:r>
            <a:endParaRPr lang="en-US" spc="200" dirty="0">
              <a:solidFill>
                <a:srgbClr val="92D050"/>
              </a:solidFill>
              <a:latin typeface="微软雅黑" pitchFamily="34" charset="-122"/>
              <a:ea typeface="微软雅黑" pitchFamily="34" charset="-122"/>
            </a:endParaRPr>
          </a:p>
        </p:txBody>
      </p:sp>
    </p:spTree>
    <p:extLst>
      <p:ext uri="{BB962C8B-B14F-4D97-AF65-F5344CB8AC3E}">
        <p14:creationId xmlns:p14="http://schemas.microsoft.com/office/powerpoint/2010/main" val="2433473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2052"/>
                                        </p:tgtEl>
                                        <p:attrNameLst>
                                          <p:attrName>style.visibility</p:attrName>
                                        </p:attrNameLst>
                                      </p:cBhvr>
                                      <p:to>
                                        <p:strVal val="visible"/>
                                      </p:to>
                                    </p:set>
                                    <p:animEffect transition="in" filter="fade">
                                      <p:cBhvr>
                                        <p:cTn id="19" dur="1000"/>
                                        <p:tgtEl>
                                          <p:spTgt spid="2052"/>
                                        </p:tgtEl>
                                      </p:cBhvr>
                                    </p:animEffect>
                                    <p:anim calcmode="lin" valueType="num">
                                      <p:cBhvr>
                                        <p:cTn id="20" dur="1000" fill="hold"/>
                                        <p:tgtEl>
                                          <p:spTgt spid="2052"/>
                                        </p:tgtEl>
                                        <p:attrNameLst>
                                          <p:attrName>ppt_x</p:attrName>
                                        </p:attrNameLst>
                                      </p:cBhvr>
                                      <p:tavLst>
                                        <p:tav tm="0">
                                          <p:val>
                                            <p:strVal val="#ppt_x"/>
                                          </p:val>
                                        </p:tav>
                                        <p:tav tm="100000">
                                          <p:val>
                                            <p:strVal val="#ppt_x"/>
                                          </p:val>
                                        </p:tav>
                                      </p:tavLst>
                                    </p:anim>
                                    <p:anim calcmode="lin" valueType="num">
                                      <p:cBhvr>
                                        <p:cTn id="21" dur="1000" fill="hold"/>
                                        <p:tgtEl>
                                          <p:spTgt spid="2052"/>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par>
                          <p:cTn id="26" fill="hold">
                            <p:stCondLst>
                              <p:cond delay="1500"/>
                            </p:stCondLst>
                            <p:childTnLst>
                              <p:par>
                                <p:cTn id="27" presetID="2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2049"/>
                                        </p:tgtEl>
                                        <p:attrNameLst>
                                          <p:attrName>style.visibility</p:attrName>
                                        </p:attrNameLst>
                                      </p:cBhvr>
                                      <p:to>
                                        <p:strVal val="visible"/>
                                      </p:to>
                                    </p:set>
                                    <p:animEffect transition="in" filter="randombar(horizontal)">
                                      <p:cBhvr>
                                        <p:cTn id="33" dur="500"/>
                                        <p:tgtEl>
                                          <p:spTgt spid="204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0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 descr="D:\Teliss_Tong\Doing\new\shutterstock_6312184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9005" y="4054403"/>
            <a:ext cx="4755332" cy="2803597"/>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杂乱的理论丛林</a:t>
            </a:r>
          </a:p>
        </p:txBody>
      </p:sp>
      <p:sp>
        <p:nvSpPr>
          <p:cNvPr id="26" name="Text Box 44"/>
          <p:cNvSpPr txBox="1">
            <a:spLocks noChangeArrowheads="1"/>
          </p:cNvSpPr>
          <p:nvPr/>
        </p:nvSpPr>
        <p:spPr bwMode="auto">
          <a:xfrm>
            <a:off x="4564832" y="3375224"/>
            <a:ext cx="4327648"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在整理资料时，无论是文辞语句还是理论梳理，我都尽量用自己的语言去描述，用自己的思维去创新。我想，</a:t>
            </a:r>
            <a:r>
              <a:rPr lang="zh-CN" altLang="en-US" b="1" dirty="0">
                <a:solidFill>
                  <a:srgbClr val="FF0000"/>
                </a:solidFill>
              </a:rPr>
              <a:t>既然我又不是为了应付考试，又何必照搬书本、迷信大师？</a:t>
            </a:r>
            <a:endParaRPr lang="en-US" b="1" dirty="0">
              <a:solidFill>
                <a:srgbClr val="FF0000"/>
              </a:solidFill>
            </a:endParaRPr>
          </a:p>
        </p:txBody>
      </p:sp>
      <p:sp>
        <p:nvSpPr>
          <p:cNvPr id="28" name="Text Box 44"/>
          <p:cNvSpPr txBox="1">
            <a:spLocks noChangeArrowheads="1"/>
          </p:cNvSpPr>
          <p:nvPr/>
        </p:nvSpPr>
        <p:spPr bwMode="auto">
          <a:xfrm>
            <a:off x="4564832" y="4941168"/>
            <a:ext cx="4327647"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因此，一定要跳出圈外，一定要切入到事物的本质层面去深入思考，直到对事物的理解能够说服得了自己才行。</a:t>
            </a:r>
            <a:r>
              <a:rPr lang="zh-CN" altLang="en-US" b="1" dirty="0">
                <a:solidFill>
                  <a:srgbClr val="92D050"/>
                </a:solidFill>
              </a:rPr>
              <a:t>能不能提出自己的见解甚至理论系统，与我们的身份没有任何关系，最宝贵的是独立思考的精神。</a:t>
            </a:r>
          </a:p>
        </p:txBody>
      </p:sp>
      <p:grpSp>
        <p:nvGrpSpPr>
          <p:cNvPr id="24" name="组合 23"/>
          <p:cNvGrpSpPr/>
          <p:nvPr/>
        </p:nvGrpSpPr>
        <p:grpSpPr>
          <a:xfrm>
            <a:off x="971600" y="1340768"/>
            <a:ext cx="7128792" cy="2075626"/>
            <a:chOff x="3176212" y="2433494"/>
            <a:chExt cx="7128792" cy="2075626"/>
          </a:xfrm>
        </p:grpSpPr>
        <p:grpSp>
          <p:nvGrpSpPr>
            <p:cNvPr id="25" name="组合 23"/>
            <p:cNvGrpSpPr/>
            <p:nvPr/>
          </p:nvGrpSpPr>
          <p:grpSpPr>
            <a:xfrm>
              <a:off x="3176212" y="2433494"/>
              <a:ext cx="753054" cy="1572364"/>
              <a:chOff x="1002380" y="5658664"/>
              <a:chExt cx="753054" cy="1572364"/>
            </a:xfrm>
          </p:grpSpPr>
          <p:sp>
            <p:nvSpPr>
              <p:cNvPr id="33" name="矩形 32"/>
              <p:cNvSpPr/>
              <p:nvPr/>
            </p:nvSpPr>
            <p:spPr>
              <a:xfrm>
                <a:off x="1002380" y="5658664"/>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prstClr val="white">
                      <a:lumMod val="85000"/>
                    </a:prstClr>
                  </a:solidFill>
                  <a:effectLst>
                    <a:outerShdw blurRad="55000" dist="50800" dir="5400000" algn="tl">
                      <a:srgbClr val="000000">
                        <a:alpha val="33000"/>
                      </a:srgbClr>
                    </a:outerShdw>
                  </a:effectLst>
                  <a:latin typeface="Arial" pitchFamily="34" charset="0"/>
                  <a:cs typeface="Arial" pitchFamily="34" charset="0"/>
                </a:endParaRPr>
              </a:p>
            </p:txBody>
          </p:sp>
          <p:sp>
            <p:nvSpPr>
              <p:cNvPr id="34" name="矩形 33"/>
              <p:cNvSpPr/>
              <p:nvPr/>
            </p:nvSpPr>
            <p:spPr>
              <a:xfrm>
                <a:off x="1229328" y="5661368"/>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92D050"/>
                    </a:solidFill>
                    <a:effectLst>
                      <a:outerShdw blurRad="55000" dist="50800" dir="5400000" algn="tl">
                        <a:srgbClr val="000000">
                          <a:alpha val="33000"/>
                        </a:srgb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92D050"/>
                  </a:solidFill>
                  <a:effectLst>
                    <a:outerShdw blurRad="55000" dist="50800" dir="5400000" algn="tl">
                      <a:srgbClr val="000000">
                        <a:alpha val="33000"/>
                      </a:srgbClr>
                    </a:outerShdw>
                  </a:effectLst>
                  <a:latin typeface="Arial" pitchFamily="34" charset="0"/>
                  <a:cs typeface="Arial" pitchFamily="34" charset="0"/>
                </a:endParaRPr>
              </a:p>
            </p:txBody>
          </p:sp>
        </p:grpSp>
        <p:sp>
          <p:nvSpPr>
            <p:cNvPr id="29" name="矩形 28"/>
            <p:cNvSpPr/>
            <p:nvPr/>
          </p:nvSpPr>
          <p:spPr>
            <a:xfrm>
              <a:off x="3929266" y="3133145"/>
              <a:ext cx="5872886" cy="913070"/>
            </a:xfrm>
            <a:prstGeom prst="rect">
              <a:avLst/>
            </a:prstGeom>
            <a:noFill/>
          </p:spPr>
          <p:txBody>
            <a:bodyPr wrap="square" lIns="91440" tIns="45720" rIns="91440" bIns="45720">
              <a:spAutoFit/>
            </a:bodyPr>
            <a:lstStyle/>
            <a:p>
              <a:pPr indent="457200">
                <a:lnSpc>
                  <a:spcPts val="3200"/>
                </a:lnSpc>
              </a:pPr>
              <a:r>
                <a:rPr lang="zh-CN" altLang="en-US" b="1" dirty="0">
                  <a:ln w="17780" cmpd="sng">
                    <a:noFill/>
                    <a:prstDash val="solid"/>
                    <a:miter lim="800000"/>
                  </a:ln>
                  <a:solidFill>
                    <a:srgbClr val="92D050"/>
                  </a:solidFill>
                  <a:latin typeface="微软雅黑" pitchFamily="34" charset="-122"/>
                  <a:ea typeface="微软雅黑" pitchFamily="34" charset="-122"/>
                </a:rPr>
                <a:t>每个人出生的时候都是原创的，可悲的是，很多人渐渐成了盗版。</a:t>
              </a:r>
              <a:endParaRPr lang="zh-CN" altLang="en-US" sz="1800" b="1" dirty="0">
                <a:ln w="17780" cmpd="sng">
                  <a:noFill/>
                  <a:prstDash val="solid"/>
                  <a:miter lim="800000"/>
                </a:ln>
                <a:solidFill>
                  <a:srgbClr val="92D050"/>
                </a:solidFill>
                <a:latin typeface="微软雅黑" pitchFamily="34" charset="-122"/>
                <a:ea typeface="微软雅黑" pitchFamily="34" charset="-122"/>
              </a:endParaRPr>
            </a:p>
          </p:txBody>
        </p:sp>
        <p:grpSp>
          <p:nvGrpSpPr>
            <p:cNvPr id="30" name="组合 24"/>
            <p:cNvGrpSpPr/>
            <p:nvPr/>
          </p:nvGrpSpPr>
          <p:grpSpPr>
            <a:xfrm rot="10800000">
              <a:off x="9562874" y="2939460"/>
              <a:ext cx="742130" cy="1569660"/>
              <a:chOff x="1755434" y="6199989"/>
              <a:chExt cx="742130" cy="1569660"/>
            </a:xfrm>
          </p:grpSpPr>
          <p:sp>
            <p:nvSpPr>
              <p:cNvPr id="31" name="矩形 30"/>
              <p:cNvSpPr/>
              <p:nvPr/>
            </p:nvSpPr>
            <p:spPr>
              <a:xfrm>
                <a:off x="1971458" y="6199989"/>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srgbClr val="92D050"/>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92D050"/>
                  </a:solidFill>
                  <a:effectLst>
                    <a:outerShdw blurRad="50800" dist="38100" dir="8100000" algn="tr" rotWithShape="0">
                      <a:prstClr val="black">
                        <a:alpha val="40000"/>
                      </a:prstClr>
                    </a:outerShdw>
                  </a:effectLst>
                  <a:latin typeface="Arial" pitchFamily="34" charset="0"/>
                  <a:cs typeface="Arial" pitchFamily="34" charset="0"/>
                </a:endParaRPr>
              </a:p>
            </p:txBody>
          </p:sp>
          <p:sp>
            <p:nvSpPr>
              <p:cNvPr id="32" name="矩形 31"/>
              <p:cNvSpPr/>
              <p:nvPr/>
            </p:nvSpPr>
            <p:spPr>
              <a:xfrm>
                <a:off x="1755434" y="6199989"/>
                <a:ext cx="526106" cy="1569660"/>
              </a:xfrm>
              <a:prstGeom prst="rect">
                <a:avLst/>
              </a:prstGeom>
              <a:noFill/>
            </p:spPr>
            <p:txBody>
              <a:bodyPr wrap="none" lIns="91440" tIns="45720" rIns="91440" bIns="45720">
                <a:spAutoFit/>
              </a:bodyPr>
              <a:lstStyle/>
              <a:p>
                <a:pPr algn="ctr"/>
                <a:r>
                  <a:rPr lang="en-US" altLang="zh-CN" sz="9600" b="1" dirty="0">
                    <a:ln w="17780" cmpd="sng">
                      <a:solidFill>
                        <a:srgbClr val="4F81BD">
                          <a:tint val="3000"/>
                        </a:srgbClr>
                      </a:solidFill>
                      <a:prstDash val="solid"/>
                      <a:miter lim="800000"/>
                    </a:ln>
                    <a:solidFill>
                      <a:prstClr val="white">
                        <a:lumMod val="85000"/>
                      </a:prstClr>
                    </a:solidFill>
                    <a:effectLst>
                      <a:outerShdw blurRad="50800" dist="38100" dir="8100000" algn="tr" rotWithShape="0">
                        <a:prstClr val="black">
                          <a:alpha val="40000"/>
                        </a:prstClr>
                      </a:outerShdw>
                    </a:effectLst>
                    <a:latin typeface="Arial" pitchFamily="34" charset="0"/>
                    <a:cs typeface="Arial" pitchFamily="34" charset="0"/>
                  </a:rPr>
                  <a:t>‘</a:t>
                </a:r>
                <a:endParaRPr lang="zh-CN" altLang="en-US" sz="9600" b="1" dirty="0">
                  <a:ln w="17780" cmpd="sng">
                    <a:solidFill>
                      <a:srgbClr val="4F81BD">
                        <a:tint val="3000"/>
                      </a:srgbClr>
                    </a:solidFill>
                    <a:prstDash val="solid"/>
                    <a:miter lim="800000"/>
                  </a:ln>
                  <a:solidFill>
                    <a:srgbClr val="92D050"/>
                  </a:solidFill>
                  <a:effectLst>
                    <a:outerShdw blurRad="50800" dist="38100" dir="8100000" algn="tr" rotWithShape="0">
                      <a:prstClr val="black">
                        <a:alpha val="40000"/>
                      </a:prstClr>
                    </a:outerShdw>
                  </a:effectLst>
                  <a:latin typeface="Arial" pitchFamily="34" charset="0"/>
                  <a:cs typeface="Arial" pitchFamily="34" charset="0"/>
                </a:endParaRPr>
              </a:p>
            </p:txBody>
          </p:sp>
        </p:grpSp>
      </p:grpSp>
    </p:spTree>
    <p:extLst>
      <p:ext uri="{BB962C8B-B14F-4D97-AF65-F5344CB8AC3E}">
        <p14:creationId xmlns:p14="http://schemas.microsoft.com/office/powerpoint/2010/main" val="148453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anim calcmode="lin" valueType="num">
                                      <p:cBhvr>
                                        <p:cTn id="22" dur="1000" fill="hold"/>
                                        <p:tgtEl>
                                          <p:spTgt spid="28"/>
                                        </p:tgtEl>
                                        <p:attrNameLst>
                                          <p:attrName>ppt_x</p:attrName>
                                        </p:attrNameLst>
                                      </p:cBhvr>
                                      <p:tavLst>
                                        <p:tav tm="0">
                                          <p:val>
                                            <p:strVal val="#ppt_x"/>
                                          </p:val>
                                        </p:tav>
                                        <p:tav tm="100000">
                                          <p:val>
                                            <p:strVal val="#ppt_x"/>
                                          </p:val>
                                        </p:tav>
                                      </p:tavLst>
                                    </p:anim>
                                    <p:anim calcmode="lin" valueType="num">
                                      <p:cBhvr>
                                        <p:cTn id="2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什么是管理</a:t>
            </a:r>
          </a:p>
        </p:txBody>
      </p:sp>
      <p:sp>
        <p:nvSpPr>
          <p:cNvPr id="24" name="Text Box 44"/>
          <p:cNvSpPr txBox="1">
            <a:spLocks noChangeArrowheads="1"/>
          </p:cNvSpPr>
          <p:nvPr/>
        </p:nvSpPr>
        <p:spPr bwMode="auto">
          <a:xfrm>
            <a:off x="395992" y="1818690"/>
            <a:ext cx="410400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管理作为人类最古老的活动之一，几乎与人类的历史一样漫长。从古埃及的金字塔到中国的万里长城，这些伟大的建筑工程都充分证明了古人卓越的管理才能和管理实践的悠久历史。</a:t>
            </a:r>
            <a:endParaRPr lang="en-US" altLang="zh-CN" b="1" dirty="0">
              <a:solidFill>
                <a:srgbClr val="00B0F0"/>
              </a:solidFill>
            </a:endParaRPr>
          </a:p>
        </p:txBody>
      </p:sp>
      <p:pic>
        <p:nvPicPr>
          <p:cNvPr id="4098" name="Picture 2" descr="http://upload.wikimedia.org/wikipedia/commons/5/5a/Pano_mutianyu_great_wal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289186"/>
            <a:ext cx="9144000" cy="2586909"/>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44"/>
          <p:cNvSpPr txBox="1">
            <a:spLocks noChangeArrowheads="1"/>
          </p:cNvSpPr>
          <p:nvPr/>
        </p:nvSpPr>
        <p:spPr bwMode="auto">
          <a:xfrm>
            <a:off x="4716016" y="1818690"/>
            <a:ext cx="4104456"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管理是我们使用最为频繁的一个词汇，然而对于管理的理解实际上非常混乱，甚至存在着令人很无奈的误解。</a:t>
            </a:r>
            <a:r>
              <a:rPr lang="zh-CN" altLang="en-US" b="1" dirty="0">
                <a:solidFill>
                  <a:srgbClr val="FF0000"/>
                </a:solidFill>
              </a:rPr>
              <a:t>截止目前，管理概念之多不胜枚举，但普遍公认的权威的定义或概念却连一个都没有。</a:t>
            </a:r>
            <a:endParaRPr lang="en-US" altLang="zh-CN" b="1" dirty="0">
              <a:solidFill>
                <a:srgbClr val="FF0000"/>
              </a:solidFill>
            </a:endParaRPr>
          </a:p>
        </p:txBody>
      </p:sp>
    </p:spTree>
    <p:extLst>
      <p:ext uri="{BB962C8B-B14F-4D97-AF65-F5344CB8AC3E}">
        <p14:creationId xmlns:p14="http://schemas.microsoft.com/office/powerpoint/2010/main" val="123734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4"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什么是管理</a:t>
            </a:r>
          </a:p>
        </p:txBody>
      </p:sp>
      <p:sp>
        <p:nvSpPr>
          <p:cNvPr id="37" name="内容占位符 8"/>
          <p:cNvSpPr txBox="1">
            <a:spLocks/>
          </p:cNvSpPr>
          <p:nvPr/>
        </p:nvSpPr>
        <p:spPr>
          <a:xfrm>
            <a:off x="1168475" y="1772816"/>
            <a:ext cx="7067550" cy="655386"/>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ct val="20000"/>
              </a:spcBef>
              <a:buFont typeface="Arial" pitchFamily="34" charset="0"/>
              <a:buNone/>
              <a:defRPr sz="2000" kern="1200">
                <a:solidFill>
                  <a:schemeClr val="bg1">
                    <a:lumMod val="65000"/>
                  </a:schemeClr>
                </a:solidFill>
                <a:latin typeface="+mn-lt"/>
                <a:ea typeface="+mn-ea"/>
                <a:cs typeface="+mn-cs"/>
              </a:defRPr>
            </a:lvl1pPr>
            <a:lvl2pPr marL="742950" indent="-285750" algn="l" defTabSz="914400" rtl="0" eaLnBrk="1" latinLnBrk="0" hangingPunct="1">
              <a:lnSpc>
                <a:spcPct val="150000"/>
              </a:lnSpc>
              <a:spcBef>
                <a:spcPct val="20000"/>
              </a:spcBef>
              <a:buFont typeface="Wingdings" pitchFamily="2" charset="2"/>
              <a:buChar char="l"/>
              <a:defRPr sz="16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lang="zh-CN" altLang="en-US" sz="1800" dirty="0" smtClean="0">
                <a:solidFill>
                  <a:schemeClr val="bg1">
                    <a:lumMod val="50000"/>
                  </a:schemeClr>
                </a:solidFill>
                <a:latin typeface="微软雅黑" pitchFamily="34" charset="-122"/>
                <a:ea typeface="微软雅黑" pitchFamily="34" charset="-122"/>
              </a:rPr>
              <a:t>我们从古代典籍中，寻找“管理的含义”</a:t>
            </a:r>
            <a:endParaRPr kumimoji="0" lang="zh-CN" altLang="en-US" sz="1800" b="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38" name="矩形 37"/>
          <p:cNvSpPr/>
          <p:nvPr/>
        </p:nvSpPr>
        <p:spPr>
          <a:xfrm>
            <a:off x="3802316" y="2708920"/>
            <a:ext cx="2742500" cy="369332"/>
          </a:xfrm>
          <a:prstGeom prst="rect">
            <a:avLst/>
          </a:prstGeom>
        </p:spPr>
        <p:txBody>
          <a:bodyPr wrap="square">
            <a:spAutoFit/>
          </a:bodyPr>
          <a:lstStyle/>
          <a:p>
            <a:pPr lvl="0"/>
            <a:r>
              <a:rPr lang="zh-CN" altLang="en-US" kern="0" dirty="0">
                <a:solidFill>
                  <a:srgbClr val="92D050"/>
                </a:solidFill>
                <a:latin typeface="微软雅黑" pitchFamily="34" charset="-122"/>
                <a:ea typeface="微软雅黑" pitchFamily="34" charset="-122"/>
              </a:rPr>
              <a:t>“管”字原意</a:t>
            </a:r>
            <a:r>
              <a:rPr lang="zh-CN" altLang="en-US" kern="0" dirty="0" smtClean="0">
                <a:solidFill>
                  <a:srgbClr val="92D050"/>
                </a:solidFill>
                <a:latin typeface="微软雅黑" pitchFamily="34" charset="-122"/>
                <a:ea typeface="微软雅黑" pitchFamily="34" charset="-122"/>
              </a:rPr>
              <a:t>为</a:t>
            </a:r>
            <a:r>
              <a:rPr lang="en-US" altLang="zh-CN" kern="0" dirty="0" smtClean="0">
                <a:solidFill>
                  <a:srgbClr val="92D050"/>
                </a:solidFill>
                <a:latin typeface="微软雅黑" pitchFamily="34" charset="-122"/>
                <a:ea typeface="微软雅黑" pitchFamily="34" charset="-122"/>
              </a:rPr>
              <a:t>”</a:t>
            </a:r>
            <a:r>
              <a:rPr lang="zh-CN" altLang="en-US" kern="0" dirty="0" smtClean="0">
                <a:solidFill>
                  <a:srgbClr val="92D050"/>
                </a:solidFill>
                <a:latin typeface="微软雅黑" pitchFamily="34" charset="-122"/>
                <a:ea typeface="微软雅黑" pitchFamily="34" charset="-122"/>
              </a:rPr>
              <a:t>锁钥</a:t>
            </a:r>
            <a:r>
              <a:rPr lang="en-US" altLang="zh-CN" kern="0" dirty="0" smtClean="0">
                <a:solidFill>
                  <a:srgbClr val="92D050"/>
                </a:solidFill>
                <a:latin typeface="微软雅黑" pitchFamily="34" charset="-122"/>
                <a:ea typeface="微软雅黑" pitchFamily="34" charset="-122"/>
              </a:rPr>
              <a:t>”</a:t>
            </a:r>
            <a:endParaRPr kumimoji="0" lang="en-US" altLang="zh-CN" sz="1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endParaRPr>
          </a:p>
        </p:txBody>
      </p:sp>
      <p:sp>
        <p:nvSpPr>
          <p:cNvPr id="39" name="矩形 38"/>
          <p:cNvSpPr/>
          <p:nvPr/>
        </p:nvSpPr>
        <p:spPr>
          <a:xfrm>
            <a:off x="3802316" y="3025980"/>
            <a:ext cx="4874140" cy="1061829"/>
          </a:xfrm>
          <a:prstGeom prst="rect">
            <a:avLst/>
          </a:prstGeom>
        </p:spPr>
        <p:txBody>
          <a:bodyPr wrap="square">
            <a:spAutoFit/>
          </a:bodyPr>
          <a:lstStyle/>
          <a:p>
            <a:pPr lvl="0">
              <a:lnSpc>
                <a:spcPct val="150000"/>
              </a:lnSpc>
            </a:pPr>
            <a:r>
              <a:rPr lang="en-US" altLang="zh-CN" sz="1400" kern="0" dirty="0">
                <a:solidFill>
                  <a:srgbClr val="000000">
                    <a:lumMod val="65000"/>
                    <a:lumOff val="35000"/>
                  </a:srgbClr>
                </a:solidFill>
                <a:latin typeface="微软雅黑" pitchFamily="34" charset="-122"/>
                <a:ea typeface="微软雅黑" pitchFamily="34" charset="-122"/>
              </a:rPr>
              <a:t>《</a:t>
            </a:r>
            <a:r>
              <a:rPr lang="zh-CN" altLang="en-US" sz="1400" kern="0" dirty="0">
                <a:solidFill>
                  <a:srgbClr val="000000">
                    <a:lumMod val="65000"/>
                    <a:lumOff val="35000"/>
                  </a:srgbClr>
                </a:solidFill>
                <a:latin typeface="微软雅黑" pitchFamily="34" charset="-122"/>
                <a:ea typeface="微软雅黑" pitchFamily="34" charset="-122"/>
              </a:rPr>
              <a:t>周礼</a:t>
            </a:r>
            <a:r>
              <a:rPr lang="en-US" altLang="zh-CN"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a:solidFill>
                  <a:srgbClr val="000000">
                    <a:lumMod val="65000"/>
                    <a:lumOff val="35000"/>
                  </a:srgbClr>
                </a:solidFill>
                <a:latin typeface="微软雅黑" pitchFamily="34" charset="-122"/>
                <a:ea typeface="微软雅黑" pitchFamily="34" charset="-122"/>
              </a:rPr>
              <a:t>“司门掌授管键，以启闭国门，”</a:t>
            </a:r>
            <a:r>
              <a:rPr lang="en-US" altLang="zh-CN"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smtClean="0">
                <a:solidFill>
                  <a:srgbClr val="000000">
                    <a:lumMod val="65000"/>
                    <a:lumOff val="35000"/>
                  </a:srgbClr>
                </a:solidFill>
                <a:latin typeface="微软雅黑" pitchFamily="34" charset="-122"/>
                <a:ea typeface="微软雅黑" pitchFamily="34" charset="-122"/>
              </a:rPr>
              <a:t>左传</a:t>
            </a:r>
            <a:r>
              <a:rPr lang="en-US" altLang="zh-CN"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a:solidFill>
                  <a:srgbClr val="000000">
                    <a:lumMod val="65000"/>
                    <a:lumOff val="35000"/>
                  </a:srgbClr>
                </a:solidFill>
                <a:latin typeface="微软雅黑" pitchFamily="34" charset="-122"/>
                <a:ea typeface="微软雅黑" pitchFamily="34" charset="-122"/>
              </a:rPr>
              <a:t>“郑人使我掌其北门之管。</a:t>
            </a:r>
            <a:r>
              <a:rPr lang="zh-CN" altLang="en-US" sz="1400" kern="0" dirty="0" smtClean="0">
                <a:solidFill>
                  <a:srgbClr val="000000">
                    <a:lumMod val="65000"/>
                    <a:lumOff val="35000"/>
                  </a:srgbClr>
                </a:solidFill>
                <a:latin typeface="微软雅黑" pitchFamily="34" charset="-122"/>
                <a:ea typeface="微软雅黑" pitchFamily="34" charset="-122"/>
              </a:rPr>
              <a:t>”</a:t>
            </a:r>
            <a:r>
              <a:rPr lang="zh-CN" altLang="en-US" sz="1400" kern="0" dirty="0">
                <a:solidFill>
                  <a:srgbClr val="000000">
                    <a:lumMod val="65000"/>
                    <a:lumOff val="35000"/>
                  </a:srgbClr>
                </a:solidFill>
                <a:latin typeface="微软雅黑" pitchFamily="34" charset="-122"/>
                <a:ea typeface="微软雅黑" pitchFamily="34" charset="-122"/>
              </a:rPr>
              <a:t>指</a:t>
            </a:r>
            <a:r>
              <a:rPr lang="zh-CN" altLang="en-US" sz="1400" kern="0" dirty="0" smtClean="0">
                <a:solidFill>
                  <a:srgbClr val="000000">
                    <a:lumMod val="65000"/>
                    <a:lumOff val="35000"/>
                  </a:srgbClr>
                </a:solidFill>
                <a:latin typeface="微软雅黑" pitchFamily="34" charset="-122"/>
                <a:ea typeface="微软雅黑" pitchFamily="34" charset="-122"/>
              </a:rPr>
              <a:t>对</a:t>
            </a:r>
            <a:r>
              <a:rPr lang="zh-CN" altLang="en-US" sz="1400" kern="0" dirty="0">
                <a:solidFill>
                  <a:srgbClr val="000000">
                    <a:lumMod val="65000"/>
                    <a:lumOff val="35000"/>
                  </a:srgbClr>
                </a:solidFill>
                <a:latin typeface="微软雅黑" pitchFamily="34" charset="-122"/>
                <a:ea typeface="微软雅黑" pitchFamily="34" charset="-122"/>
              </a:rPr>
              <a:t>人、财、物及诸事的制约和执掌均可称“管”，体现着权力的归属；</a:t>
            </a:r>
            <a:endPar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cxnSp>
        <p:nvCxnSpPr>
          <p:cNvPr id="40" name="直接连接符 39"/>
          <p:cNvCxnSpPr/>
          <p:nvPr/>
        </p:nvCxnSpPr>
        <p:spPr>
          <a:xfrm>
            <a:off x="3906928" y="4109917"/>
            <a:ext cx="4769528" cy="0"/>
          </a:xfrm>
          <a:prstGeom prst="line">
            <a:avLst/>
          </a:prstGeom>
          <a:noFill/>
          <a:ln w="9525" cap="flat" cmpd="sng" algn="ctr">
            <a:solidFill>
              <a:srgbClr val="92D050"/>
            </a:solidFill>
            <a:prstDash val="dash"/>
          </a:ln>
          <a:effectLst/>
        </p:spPr>
      </p:cxnSp>
      <p:sp>
        <p:nvSpPr>
          <p:cNvPr id="41" name="矩形 40"/>
          <p:cNvSpPr/>
          <p:nvPr/>
        </p:nvSpPr>
        <p:spPr>
          <a:xfrm>
            <a:off x="3802316" y="4316460"/>
            <a:ext cx="2742500" cy="369332"/>
          </a:xfrm>
          <a:prstGeom prst="rect">
            <a:avLst/>
          </a:prstGeom>
        </p:spPr>
        <p:txBody>
          <a:bodyPr wrap="square">
            <a:spAutoFit/>
          </a:bodyPr>
          <a:lstStyle/>
          <a:p>
            <a:pPr lvl="0"/>
            <a:r>
              <a:rPr lang="zh-CN" altLang="en-US" kern="0" dirty="0">
                <a:solidFill>
                  <a:srgbClr val="92D050"/>
                </a:solidFill>
                <a:latin typeface="微软雅黑" pitchFamily="34" charset="-122"/>
                <a:ea typeface="微软雅黑" pitchFamily="34" charset="-122"/>
              </a:rPr>
              <a:t>“理”字原意为“治玉”</a:t>
            </a:r>
            <a:endParaRPr kumimoji="0" lang="en-US" altLang="zh-CN" sz="1800" b="0" i="0" u="none" strike="noStrike" kern="0" cap="none" spc="0" normalizeH="0" baseline="0" noProof="0" dirty="0" smtClean="0">
              <a:ln>
                <a:noFill/>
              </a:ln>
              <a:solidFill>
                <a:srgbClr val="92D050"/>
              </a:solidFill>
              <a:effectLst/>
              <a:uLnTx/>
              <a:uFillTx/>
              <a:latin typeface="微软雅黑" pitchFamily="34" charset="-122"/>
              <a:ea typeface="微软雅黑" pitchFamily="34" charset="-122"/>
            </a:endParaRPr>
          </a:p>
        </p:txBody>
      </p:sp>
      <p:sp>
        <p:nvSpPr>
          <p:cNvPr id="42" name="矩形 41"/>
          <p:cNvSpPr/>
          <p:nvPr/>
        </p:nvSpPr>
        <p:spPr>
          <a:xfrm>
            <a:off x="3802315" y="4633520"/>
            <a:ext cx="4874141" cy="1061829"/>
          </a:xfrm>
          <a:prstGeom prst="rect">
            <a:avLst/>
          </a:prstGeom>
        </p:spPr>
        <p:txBody>
          <a:bodyPr wrap="square">
            <a:spAutoFit/>
          </a:bodyPr>
          <a:lstStyle/>
          <a:p>
            <a:pPr lvl="0">
              <a:lnSpc>
                <a:spcPct val="150000"/>
              </a:lnSpc>
            </a:pPr>
            <a:r>
              <a:rPr lang="zh-CN" altLang="en-US" sz="1400" kern="0" dirty="0">
                <a:solidFill>
                  <a:srgbClr val="000000">
                    <a:lumMod val="65000"/>
                    <a:lumOff val="35000"/>
                  </a:srgbClr>
                </a:solidFill>
                <a:latin typeface="微软雅黑" pitchFamily="34" charset="-122"/>
                <a:ea typeface="微软雅黑" pitchFamily="34" charset="-122"/>
              </a:rPr>
              <a:t>本义是治玉，即把玉从石中加工出来。玉石坚硬而有一定的纹路，顺着纹路加工就容易把玉从石中雕琢</a:t>
            </a:r>
            <a:r>
              <a:rPr lang="zh-CN" altLang="en-US" sz="1400" kern="0" dirty="0" smtClean="0">
                <a:solidFill>
                  <a:srgbClr val="000000">
                    <a:lumMod val="65000"/>
                    <a:lumOff val="35000"/>
                  </a:srgbClr>
                </a:solidFill>
                <a:latin typeface="微软雅黑" pitchFamily="34" charset="-122"/>
                <a:ea typeface="微软雅黑" pitchFamily="34" charset="-122"/>
              </a:rPr>
              <a:t>出来。引伸为治理、整理</a:t>
            </a:r>
            <a:r>
              <a:rPr lang="zh-CN" altLang="en-US" sz="1400" kern="0" dirty="0">
                <a:solidFill>
                  <a:srgbClr val="000000">
                    <a:lumMod val="65000"/>
                    <a:lumOff val="35000"/>
                  </a:srgbClr>
                </a:solidFill>
                <a:latin typeface="微软雅黑" pitchFamily="34" charset="-122"/>
                <a:ea typeface="微软雅黑" pitchFamily="34" charset="-122"/>
              </a:rPr>
              <a:t>或处理。</a:t>
            </a:r>
            <a:endParaRPr kumimoji="0" lang="zh-CN" altLang="en-US" sz="14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3" name="Oval 18"/>
          <p:cNvSpPr>
            <a:spLocks noChangeArrowheads="1"/>
          </p:cNvSpPr>
          <p:nvPr/>
        </p:nvSpPr>
        <p:spPr bwMode="auto">
          <a:xfrm rot="10800000" flipV="1">
            <a:off x="860862" y="5259754"/>
            <a:ext cx="3021214" cy="401493"/>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6350"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nvGrpSpPr>
          <p:cNvPr id="44" name="组合 43"/>
          <p:cNvGrpSpPr/>
          <p:nvPr/>
        </p:nvGrpSpPr>
        <p:grpSpPr>
          <a:xfrm>
            <a:off x="1043608" y="2876044"/>
            <a:ext cx="1819245" cy="2353156"/>
            <a:chOff x="1602853" y="2017347"/>
            <a:chExt cx="1819245" cy="2353156"/>
          </a:xfrm>
        </p:grpSpPr>
        <p:grpSp>
          <p:nvGrpSpPr>
            <p:cNvPr id="45" name="组合 44"/>
            <p:cNvGrpSpPr/>
            <p:nvPr/>
          </p:nvGrpSpPr>
          <p:grpSpPr>
            <a:xfrm>
              <a:off x="1602853" y="2017347"/>
              <a:ext cx="1819245" cy="2353156"/>
              <a:chOff x="1757597" y="2603351"/>
              <a:chExt cx="1474958" cy="1907828"/>
            </a:xfrm>
          </p:grpSpPr>
          <p:sp>
            <p:nvSpPr>
              <p:cNvPr id="47" name="椭圆 13"/>
              <p:cNvSpPr/>
              <p:nvPr/>
            </p:nvSpPr>
            <p:spPr>
              <a:xfrm>
                <a:off x="1757597" y="2603351"/>
                <a:ext cx="1474958" cy="1907828"/>
              </a:xfrm>
              <a:custGeom>
                <a:avLst/>
                <a:gdLst>
                  <a:gd name="connsiteX0" fmla="*/ 1079999 w 1661777"/>
                  <a:gd name="connsiteY0" fmla="*/ 0 h 2160000"/>
                  <a:gd name="connsiteX1" fmla="*/ 1079999 w 1661777"/>
                  <a:gd name="connsiteY1" fmla="*/ 406 h 2160000"/>
                  <a:gd name="connsiteX2" fmla="*/ 544029 w 1661777"/>
                  <a:gd name="connsiteY2" fmla="*/ 540000 h 2160000"/>
                  <a:gd name="connsiteX3" fmla="*/ 1079999 w 1661777"/>
                  <a:gd name="connsiteY3" fmla="*/ 1079594 h 2160000"/>
                  <a:gd name="connsiteX4" fmla="*/ 1079999 w 1661777"/>
                  <a:gd name="connsiteY4" fmla="*/ 1080000 h 2160000"/>
                  <a:gd name="connsiteX5" fmla="*/ 1080001 w 1661777"/>
                  <a:gd name="connsiteY5" fmla="*/ 1080406 h 2160000"/>
                  <a:gd name="connsiteX6" fmla="*/ 1417516 w 1661777"/>
                  <a:gd name="connsiteY6" fmla="*/ 1026212 h 2160000"/>
                  <a:gd name="connsiteX7" fmla="*/ 1624029 w 1661777"/>
                  <a:gd name="connsiteY7" fmla="*/ 1620000 h 2160000"/>
                  <a:gd name="connsiteX8" fmla="*/ 1084435 w 1661777"/>
                  <a:gd name="connsiteY8" fmla="*/ 2159959 h 2160000"/>
                  <a:gd name="connsiteX9" fmla="*/ 1084435 w 1661777"/>
                  <a:gd name="connsiteY9" fmla="*/ 2159991 h 2160000"/>
                  <a:gd name="connsiteX10" fmla="*/ 1084240 w 1661777"/>
                  <a:gd name="connsiteY10" fmla="*/ 2159979 h 2160000"/>
                  <a:gd name="connsiteX11" fmla="*/ 1084029 w 1661777"/>
                  <a:gd name="connsiteY11" fmla="*/ 2160000 h 2160000"/>
                  <a:gd name="connsiteX12" fmla="*/ 1083136 w 1661777"/>
                  <a:gd name="connsiteY12" fmla="*/ 2159910 h 2160000"/>
                  <a:gd name="connsiteX13" fmla="*/ 146174 w 1661777"/>
                  <a:gd name="connsiteY13" fmla="*/ 1622559 h 2160000"/>
                  <a:gd name="connsiteX14" fmla="*/ 143953 w 1661777"/>
                  <a:gd name="connsiteY14" fmla="*/ 541281 h 2160000"/>
                  <a:gd name="connsiteX15" fmla="*/ 1079999 w 1661777"/>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32760"/>
                  <a:gd name="connsiteY0" fmla="*/ 0 h 2160000"/>
                  <a:gd name="connsiteX1" fmla="*/ 1079999 w 1632760"/>
                  <a:gd name="connsiteY1" fmla="*/ 406 h 2160000"/>
                  <a:gd name="connsiteX2" fmla="*/ 544029 w 1632760"/>
                  <a:gd name="connsiteY2" fmla="*/ 540000 h 2160000"/>
                  <a:gd name="connsiteX3" fmla="*/ 1079999 w 1632760"/>
                  <a:gd name="connsiteY3" fmla="*/ 1079594 h 2160000"/>
                  <a:gd name="connsiteX4" fmla="*/ 1079999 w 1632760"/>
                  <a:gd name="connsiteY4" fmla="*/ 1080000 h 2160000"/>
                  <a:gd name="connsiteX5" fmla="*/ 1080001 w 1632760"/>
                  <a:gd name="connsiteY5" fmla="*/ 1080406 h 2160000"/>
                  <a:gd name="connsiteX6" fmla="*/ 1394395 w 1632760"/>
                  <a:gd name="connsiteY6" fmla="*/ 994449 h 2160000"/>
                  <a:gd name="connsiteX7" fmla="*/ 1624029 w 1632760"/>
                  <a:gd name="connsiteY7" fmla="*/ 1620000 h 2160000"/>
                  <a:gd name="connsiteX8" fmla="*/ 1084435 w 1632760"/>
                  <a:gd name="connsiteY8" fmla="*/ 2159959 h 2160000"/>
                  <a:gd name="connsiteX9" fmla="*/ 1084435 w 1632760"/>
                  <a:gd name="connsiteY9" fmla="*/ 2159991 h 2160000"/>
                  <a:gd name="connsiteX10" fmla="*/ 1084240 w 1632760"/>
                  <a:gd name="connsiteY10" fmla="*/ 2159979 h 2160000"/>
                  <a:gd name="connsiteX11" fmla="*/ 1084029 w 1632760"/>
                  <a:gd name="connsiteY11" fmla="*/ 2160000 h 2160000"/>
                  <a:gd name="connsiteX12" fmla="*/ 1083136 w 1632760"/>
                  <a:gd name="connsiteY12" fmla="*/ 2159910 h 2160000"/>
                  <a:gd name="connsiteX13" fmla="*/ 146174 w 1632760"/>
                  <a:gd name="connsiteY13" fmla="*/ 1622559 h 2160000"/>
                  <a:gd name="connsiteX14" fmla="*/ 143953 w 1632760"/>
                  <a:gd name="connsiteY14" fmla="*/ 541281 h 2160000"/>
                  <a:gd name="connsiteX15" fmla="*/ 1079999 w 1632760"/>
                  <a:gd name="connsiteY15"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080001 w 1624030"/>
                  <a:gd name="connsiteY5" fmla="*/ 1080406 h 2160000"/>
                  <a:gd name="connsiteX6" fmla="*/ 1624029 w 1624030"/>
                  <a:gd name="connsiteY6" fmla="*/ 1620000 h 2160000"/>
                  <a:gd name="connsiteX7" fmla="*/ 1084435 w 1624030"/>
                  <a:gd name="connsiteY7" fmla="*/ 2159959 h 2160000"/>
                  <a:gd name="connsiteX8" fmla="*/ 1084435 w 1624030"/>
                  <a:gd name="connsiteY8" fmla="*/ 2159991 h 2160000"/>
                  <a:gd name="connsiteX9" fmla="*/ 1084240 w 1624030"/>
                  <a:gd name="connsiteY9" fmla="*/ 2159979 h 2160000"/>
                  <a:gd name="connsiteX10" fmla="*/ 1084029 w 1624030"/>
                  <a:gd name="connsiteY10" fmla="*/ 2160000 h 2160000"/>
                  <a:gd name="connsiteX11" fmla="*/ 1083136 w 1624030"/>
                  <a:gd name="connsiteY11" fmla="*/ 2159910 h 2160000"/>
                  <a:gd name="connsiteX12" fmla="*/ 146174 w 1624030"/>
                  <a:gd name="connsiteY12" fmla="*/ 1622559 h 2160000"/>
                  <a:gd name="connsiteX13" fmla="*/ 143953 w 1624030"/>
                  <a:gd name="connsiteY13" fmla="*/ 541281 h 2160000"/>
                  <a:gd name="connsiteX14" fmla="*/ 1079999 w 1624030"/>
                  <a:gd name="connsiteY14" fmla="*/ 0 h 2160000"/>
                  <a:gd name="connsiteX0" fmla="*/ 1079999 w 1627991"/>
                  <a:gd name="connsiteY0" fmla="*/ 0 h 2160000"/>
                  <a:gd name="connsiteX1" fmla="*/ 1079999 w 1627991"/>
                  <a:gd name="connsiteY1" fmla="*/ 406 h 2160000"/>
                  <a:gd name="connsiteX2" fmla="*/ 544029 w 1627991"/>
                  <a:gd name="connsiteY2" fmla="*/ 540000 h 2160000"/>
                  <a:gd name="connsiteX3" fmla="*/ 1079999 w 1627991"/>
                  <a:gd name="connsiteY3" fmla="*/ 1079594 h 2160000"/>
                  <a:gd name="connsiteX4" fmla="*/ 1079999 w 1627991"/>
                  <a:gd name="connsiteY4" fmla="*/ 1080000 h 2160000"/>
                  <a:gd name="connsiteX5" fmla="*/ 1316670 w 1627991"/>
                  <a:gd name="connsiteY5" fmla="*/ 994345 h 2160000"/>
                  <a:gd name="connsiteX6" fmla="*/ 1624029 w 1627991"/>
                  <a:gd name="connsiteY6" fmla="*/ 1620000 h 2160000"/>
                  <a:gd name="connsiteX7" fmla="*/ 1084435 w 1627991"/>
                  <a:gd name="connsiteY7" fmla="*/ 2159959 h 2160000"/>
                  <a:gd name="connsiteX8" fmla="*/ 1084435 w 1627991"/>
                  <a:gd name="connsiteY8" fmla="*/ 2159991 h 2160000"/>
                  <a:gd name="connsiteX9" fmla="*/ 1084240 w 1627991"/>
                  <a:gd name="connsiteY9" fmla="*/ 2159979 h 2160000"/>
                  <a:gd name="connsiteX10" fmla="*/ 1084029 w 1627991"/>
                  <a:gd name="connsiteY10" fmla="*/ 2160000 h 2160000"/>
                  <a:gd name="connsiteX11" fmla="*/ 1083136 w 1627991"/>
                  <a:gd name="connsiteY11" fmla="*/ 2159910 h 2160000"/>
                  <a:gd name="connsiteX12" fmla="*/ 146174 w 1627991"/>
                  <a:gd name="connsiteY12" fmla="*/ 1622559 h 2160000"/>
                  <a:gd name="connsiteX13" fmla="*/ 143953 w 1627991"/>
                  <a:gd name="connsiteY13" fmla="*/ 541281 h 2160000"/>
                  <a:gd name="connsiteX14" fmla="*/ 1079999 w 1627991"/>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6830"/>
                  <a:gd name="connsiteY0" fmla="*/ 0 h 2160000"/>
                  <a:gd name="connsiteX1" fmla="*/ 1079999 w 1626830"/>
                  <a:gd name="connsiteY1" fmla="*/ 406 h 2160000"/>
                  <a:gd name="connsiteX2" fmla="*/ 544029 w 1626830"/>
                  <a:gd name="connsiteY2" fmla="*/ 540000 h 2160000"/>
                  <a:gd name="connsiteX3" fmla="*/ 1079999 w 1626830"/>
                  <a:gd name="connsiteY3" fmla="*/ 1079594 h 2160000"/>
                  <a:gd name="connsiteX4" fmla="*/ 1079999 w 1626830"/>
                  <a:gd name="connsiteY4" fmla="*/ 1080000 h 2160000"/>
                  <a:gd name="connsiteX5" fmla="*/ 1286818 w 1626830"/>
                  <a:gd name="connsiteY5" fmla="*/ 951419 h 2160000"/>
                  <a:gd name="connsiteX6" fmla="*/ 1624029 w 1626830"/>
                  <a:gd name="connsiteY6" fmla="*/ 1620000 h 2160000"/>
                  <a:gd name="connsiteX7" fmla="*/ 1084435 w 1626830"/>
                  <a:gd name="connsiteY7" fmla="*/ 2159959 h 2160000"/>
                  <a:gd name="connsiteX8" fmla="*/ 1084435 w 1626830"/>
                  <a:gd name="connsiteY8" fmla="*/ 2159991 h 2160000"/>
                  <a:gd name="connsiteX9" fmla="*/ 1084240 w 1626830"/>
                  <a:gd name="connsiteY9" fmla="*/ 2159979 h 2160000"/>
                  <a:gd name="connsiteX10" fmla="*/ 1084029 w 1626830"/>
                  <a:gd name="connsiteY10" fmla="*/ 2160000 h 2160000"/>
                  <a:gd name="connsiteX11" fmla="*/ 1083136 w 1626830"/>
                  <a:gd name="connsiteY11" fmla="*/ 2159910 h 2160000"/>
                  <a:gd name="connsiteX12" fmla="*/ 146174 w 1626830"/>
                  <a:gd name="connsiteY12" fmla="*/ 1622559 h 2160000"/>
                  <a:gd name="connsiteX13" fmla="*/ 143953 w 1626830"/>
                  <a:gd name="connsiteY13" fmla="*/ 541281 h 2160000"/>
                  <a:gd name="connsiteX14" fmla="*/ 1079999 w 1626830"/>
                  <a:gd name="connsiteY14" fmla="*/ 0 h 2160000"/>
                  <a:gd name="connsiteX0" fmla="*/ 1079999 w 1624030"/>
                  <a:gd name="connsiteY0" fmla="*/ 0 h 2160000"/>
                  <a:gd name="connsiteX1" fmla="*/ 1079999 w 1624030"/>
                  <a:gd name="connsiteY1" fmla="*/ 406 h 2160000"/>
                  <a:gd name="connsiteX2" fmla="*/ 544029 w 1624030"/>
                  <a:gd name="connsiteY2" fmla="*/ 540000 h 2160000"/>
                  <a:gd name="connsiteX3" fmla="*/ 1079999 w 1624030"/>
                  <a:gd name="connsiteY3" fmla="*/ 1079594 h 2160000"/>
                  <a:gd name="connsiteX4" fmla="*/ 1079999 w 1624030"/>
                  <a:gd name="connsiteY4" fmla="*/ 1080000 h 2160000"/>
                  <a:gd name="connsiteX5" fmla="*/ 1624029 w 1624030"/>
                  <a:gd name="connsiteY5" fmla="*/ 1620000 h 2160000"/>
                  <a:gd name="connsiteX6" fmla="*/ 1084435 w 1624030"/>
                  <a:gd name="connsiteY6" fmla="*/ 2159959 h 2160000"/>
                  <a:gd name="connsiteX7" fmla="*/ 1084435 w 1624030"/>
                  <a:gd name="connsiteY7" fmla="*/ 2159991 h 2160000"/>
                  <a:gd name="connsiteX8" fmla="*/ 1084240 w 1624030"/>
                  <a:gd name="connsiteY8" fmla="*/ 2159979 h 2160000"/>
                  <a:gd name="connsiteX9" fmla="*/ 1084029 w 1624030"/>
                  <a:gd name="connsiteY9" fmla="*/ 2160000 h 2160000"/>
                  <a:gd name="connsiteX10" fmla="*/ 1083136 w 1624030"/>
                  <a:gd name="connsiteY10" fmla="*/ 2159910 h 2160000"/>
                  <a:gd name="connsiteX11" fmla="*/ 146174 w 1624030"/>
                  <a:gd name="connsiteY11" fmla="*/ 1622559 h 2160000"/>
                  <a:gd name="connsiteX12" fmla="*/ 143953 w 1624030"/>
                  <a:gd name="connsiteY12" fmla="*/ 541281 h 2160000"/>
                  <a:gd name="connsiteX13" fmla="*/ 1079999 w 1624030"/>
                  <a:gd name="connsiteY13" fmla="*/ 0 h 2160000"/>
                  <a:gd name="connsiteX0" fmla="*/ 1079999 w 1628485"/>
                  <a:gd name="connsiteY0" fmla="*/ 0 h 2160000"/>
                  <a:gd name="connsiteX1" fmla="*/ 1079999 w 1628485"/>
                  <a:gd name="connsiteY1" fmla="*/ 406 h 2160000"/>
                  <a:gd name="connsiteX2" fmla="*/ 544029 w 1628485"/>
                  <a:gd name="connsiteY2" fmla="*/ 540000 h 2160000"/>
                  <a:gd name="connsiteX3" fmla="*/ 1079999 w 1628485"/>
                  <a:gd name="connsiteY3" fmla="*/ 1079594 h 2160000"/>
                  <a:gd name="connsiteX4" fmla="*/ 1327425 w 1628485"/>
                  <a:gd name="connsiteY4" fmla="*/ 875605 h 2160000"/>
                  <a:gd name="connsiteX5" fmla="*/ 1624029 w 1628485"/>
                  <a:gd name="connsiteY5" fmla="*/ 1620000 h 2160000"/>
                  <a:gd name="connsiteX6" fmla="*/ 1084435 w 1628485"/>
                  <a:gd name="connsiteY6" fmla="*/ 2159959 h 2160000"/>
                  <a:gd name="connsiteX7" fmla="*/ 1084435 w 1628485"/>
                  <a:gd name="connsiteY7" fmla="*/ 2159991 h 2160000"/>
                  <a:gd name="connsiteX8" fmla="*/ 1084240 w 1628485"/>
                  <a:gd name="connsiteY8" fmla="*/ 2159979 h 2160000"/>
                  <a:gd name="connsiteX9" fmla="*/ 1084029 w 1628485"/>
                  <a:gd name="connsiteY9" fmla="*/ 2160000 h 2160000"/>
                  <a:gd name="connsiteX10" fmla="*/ 1083136 w 1628485"/>
                  <a:gd name="connsiteY10" fmla="*/ 2159910 h 2160000"/>
                  <a:gd name="connsiteX11" fmla="*/ 146174 w 1628485"/>
                  <a:gd name="connsiteY11" fmla="*/ 1622559 h 2160000"/>
                  <a:gd name="connsiteX12" fmla="*/ 143953 w 1628485"/>
                  <a:gd name="connsiteY12" fmla="*/ 541281 h 2160000"/>
                  <a:gd name="connsiteX13" fmla="*/ 1079999 w 1628485"/>
                  <a:gd name="connsiteY13" fmla="*/ 0 h 2160000"/>
                  <a:gd name="connsiteX0" fmla="*/ 1079999 w 1624029"/>
                  <a:gd name="connsiteY0" fmla="*/ 0 h 2160000"/>
                  <a:gd name="connsiteX1" fmla="*/ 1079999 w 1624029"/>
                  <a:gd name="connsiteY1" fmla="*/ 406 h 2160000"/>
                  <a:gd name="connsiteX2" fmla="*/ 544029 w 1624029"/>
                  <a:gd name="connsiteY2" fmla="*/ 540000 h 2160000"/>
                  <a:gd name="connsiteX3" fmla="*/ 1079999 w 1624029"/>
                  <a:gd name="connsiteY3" fmla="*/ 1079594 h 2160000"/>
                  <a:gd name="connsiteX4" fmla="*/ 1624029 w 1624029"/>
                  <a:gd name="connsiteY4" fmla="*/ 1620000 h 2160000"/>
                  <a:gd name="connsiteX5" fmla="*/ 1084435 w 1624029"/>
                  <a:gd name="connsiteY5" fmla="*/ 2159959 h 2160000"/>
                  <a:gd name="connsiteX6" fmla="*/ 1084435 w 1624029"/>
                  <a:gd name="connsiteY6" fmla="*/ 2159991 h 2160000"/>
                  <a:gd name="connsiteX7" fmla="*/ 1084240 w 1624029"/>
                  <a:gd name="connsiteY7" fmla="*/ 2159979 h 2160000"/>
                  <a:gd name="connsiteX8" fmla="*/ 1084029 w 1624029"/>
                  <a:gd name="connsiteY8" fmla="*/ 2160000 h 2160000"/>
                  <a:gd name="connsiteX9" fmla="*/ 1083136 w 1624029"/>
                  <a:gd name="connsiteY9" fmla="*/ 2159910 h 2160000"/>
                  <a:gd name="connsiteX10" fmla="*/ 146174 w 1624029"/>
                  <a:gd name="connsiteY10" fmla="*/ 1622559 h 2160000"/>
                  <a:gd name="connsiteX11" fmla="*/ 143953 w 1624029"/>
                  <a:gd name="connsiteY11" fmla="*/ 541281 h 2160000"/>
                  <a:gd name="connsiteX12" fmla="*/ 1079999 w 162402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29109"/>
                  <a:gd name="connsiteY0" fmla="*/ 0 h 2160000"/>
                  <a:gd name="connsiteX1" fmla="*/ 1079999 w 1629109"/>
                  <a:gd name="connsiteY1" fmla="*/ 406 h 2160000"/>
                  <a:gd name="connsiteX2" fmla="*/ 544029 w 1629109"/>
                  <a:gd name="connsiteY2" fmla="*/ 540000 h 2160000"/>
                  <a:gd name="connsiteX3" fmla="*/ 1338183 w 1629109"/>
                  <a:gd name="connsiteY3" fmla="*/ 735349 h 2160000"/>
                  <a:gd name="connsiteX4" fmla="*/ 1624029 w 1629109"/>
                  <a:gd name="connsiteY4" fmla="*/ 1620000 h 2160000"/>
                  <a:gd name="connsiteX5" fmla="*/ 1084435 w 1629109"/>
                  <a:gd name="connsiteY5" fmla="*/ 2159959 h 2160000"/>
                  <a:gd name="connsiteX6" fmla="*/ 1084435 w 1629109"/>
                  <a:gd name="connsiteY6" fmla="*/ 2159991 h 2160000"/>
                  <a:gd name="connsiteX7" fmla="*/ 1084240 w 1629109"/>
                  <a:gd name="connsiteY7" fmla="*/ 2159979 h 2160000"/>
                  <a:gd name="connsiteX8" fmla="*/ 1084029 w 1629109"/>
                  <a:gd name="connsiteY8" fmla="*/ 2160000 h 2160000"/>
                  <a:gd name="connsiteX9" fmla="*/ 1083136 w 1629109"/>
                  <a:gd name="connsiteY9" fmla="*/ 2159910 h 2160000"/>
                  <a:gd name="connsiteX10" fmla="*/ 146174 w 1629109"/>
                  <a:gd name="connsiteY10" fmla="*/ 1622559 h 2160000"/>
                  <a:gd name="connsiteX11" fmla="*/ 143953 w 1629109"/>
                  <a:gd name="connsiteY11" fmla="*/ 541281 h 2160000"/>
                  <a:gd name="connsiteX12" fmla="*/ 1079999 w 1629109"/>
                  <a:gd name="connsiteY12" fmla="*/ 0 h 2160000"/>
                  <a:gd name="connsiteX0" fmla="*/ 1079999 w 1640894"/>
                  <a:gd name="connsiteY0" fmla="*/ 0 h 2160000"/>
                  <a:gd name="connsiteX1" fmla="*/ 1079999 w 1640894"/>
                  <a:gd name="connsiteY1" fmla="*/ 406 h 2160000"/>
                  <a:gd name="connsiteX2" fmla="*/ 544029 w 1640894"/>
                  <a:gd name="connsiteY2" fmla="*/ 540000 h 2160000"/>
                  <a:gd name="connsiteX3" fmla="*/ 1338183 w 1640894"/>
                  <a:gd name="connsiteY3" fmla="*/ 735349 h 2160000"/>
                  <a:gd name="connsiteX4" fmla="*/ 1624029 w 1640894"/>
                  <a:gd name="connsiteY4" fmla="*/ 1620000 h 2160000"/>
                  <a:gd name="connsiteX5" fmla="*/ 1084435 w 1640894"/>
                  <a:gd name="connsiteY5" fmla="*/ 2159959 h 2160000"/>
                  <a:gd name="connsiteX6" fmla="*/ 1084435 w 1640894"/>
                  <a:gd name="connsiteY6" fmla="*/ 2159991 h 2160000"/>
                  <a:gd name="connsiteX7" fmla="*/ 1084240 w 1640894"/>
                  <a:gd name="connsiteY7" fmla="*/ 2159979 h 2160000"/>
                  <a:gd name="connsiteX8" fmla="*/ 1084029 w 1640894"/>
                  <a:gd name="connsiteY8" fmla="*/ 2160000 h 2160000"/>
                  <a:gd name="connsiteX9" fmla="*/ 1083136 w 1640894"/>
                  <a:gd name="connsiteY9" fmla="*/ 2159910 h 2160000"/>
                  <a:gd name="connsiteX10" fmla="*/ 146174 w 1640894"/>
                  <a:gd name="connsiteY10" fmla="*/ 1622559 h 2160000"/>
                  <a:gd name="connsiteX11" fmla="*/ 143953 w 1640894"/>
                  <a:gd name="connsiteY11" fmla="*/ 541281 h 2160000"/>
                  <a:gd name="connsiteX12" fmla="*/ 1079999 w 1640894"/>
                  <a:gd name="connsiteY12" fmla="*/ 0 h 2160000"/>
                  <a:gd name="connsiteX0" fmla="*/ 1079999 w 1631768"/>
                  <a:gd name="connsiteY0" fmla="*/ 0 h 2160000"/>
                  <a:gd name="connsiteX1" fmla="*/ 1079999 w 1631768"/>
                  <a:gd name="connsiteY1" fmla="*/ 406 h 2160000"/>
                  <a:gd name="connsiteX2" fmla="*/ 544029 w 1631768"/>
                  <a:gd name="connsiteY2" fmla="*/ 540000 h 2160000"/>
                  <a:gd name="connsiteX3" fmla="*/ 1338183 w 1631768"/>
                  <a:gd name="connsiteY3" fmla="*/ 735349 h 2160000"/>
                  <a:gd name="connsiteX4" fmla="*/ 1624029 w 1631768"/>
                  <a:gd name="connsiteY4" fmla="*/ 1620000 h 2160000"/>
                  <a:gd name="connsiteX5" fmla="*/ 1084435 w 1631768"/>
                  <a:gd name="connsiteY5" fmla="*/ 2159959 h 2160000"/>
                  <a:gd name="connsiteX6" fmla="*/ 1084435 w 1631768"/>
                  <a:gd name="connsiteY6" fmla="*/ 2159991 h 2160000"/>
                  <a:gd name="connsiteX7" fmla="*/ 1084240 w 1631768"/>
                  <a:gd name="connsiteY7" fmla="*/ 2159979 h 2160000"/>
                  <a:gd name="connsiteX8" fmla="*/ 1084029 w 1631768"/>
                  <a:gd name="connsiteY8" fmla="*/ 2160000 h 2160000"/>
                  <a:gd name="connsiteX9" fmla="*/ 1083136 w 1631768"/>
                  <a:gd name="connsiteY9" fmla="*/ 2159910 h 2160000"/>
                  <a:gd name="connsiteX10" fmla="*/ 146174 w 1631768"/>
                  <a:gd name="connsiteY10" fmla="*/ 1622559 h 2160000"/>
                  <a:gd name="connsiteX11" fmla="*/ 143953 w 1631768"/>
                  <a:gd name="connsiteY11" fmla="*/ 541281 h 2160000"/>
                  <a:gd name="connsiteX12" fmla="*/ 1079999 w 1631768"/>
                  <a:gd name="connsiteY12" fmla="*/ 0 h 2160000"/>
                  <a:gd name="connsiteX0" fmla="*/ 1079999 w 1638111"/>
                  <a:gd name="connsiteY0" fmla="*/ 0 h 2160000"/>
                  <a:gd name="connsiteX1" fmla="*/ 1079999 w 1638111"/>
                  <a:gd name="connsiteY1" fmla="*/ 406 h 2160000"/>
                  <a:gd name="connsiteX2" fmla="*/ 544029 w 1638111"/>
                  <a:gd name="connsiteY2" fmla="*/ 540000 h 2160000"/>
                  <a:gd name="connsiteX3" fmla="*/ 1391971 w 1638111"/>
                  <a:gd name="connsiteY3" fmla="*/ 885956 h 2160000"/>
                  <a:gd name="connsiteX4" fmla="*/ 1624029 w 1638111"/>
                  <a:gd name="connsiteY4" fmla="*/ 1620000 h 2160000"/>
                  <a:gd name="connsiteX5" fmla="*/ 1084435 w 1638111"/>
                  <a:gd name="connsiteY5" fmla="*/ 2159959 h 2160000"/>
                  <a:gd name="connsiteX6" fmla="*/ 1084435 w 1638111"/>
                  <a:gd name="connsiteY6" fmla="*/ 2159991 h 2160000"/>
                  <a:gd name="connsiteX7" fmla="*/ 1084240 w 1638111"/>
                  <a:gd name="connsiteY7" fmla="*/ 2159979 h 2160000"/>
                  <a:gd name="connsiteX8" fmla="*/ 1084029 w 1638111"/>
                  <a:gd name="connsiteY8" fmla="*/ 2160000 h 2160000"/>
                  <a:gd name="connsiteX9" fmla="*/ 1083136 w 1638111"/>
                  <a:gd name="connsiteY9" fmla="*/ 2159910 h 2160000"/>
                  <a:gd name="connsiteX10" fmla="*/ 146174 w 1638111"/>
                  <a:gd name="connsiteY10" fmla="*/ 1622559 h 2160000"/>
                  <a:gd name="connsiteX11" fmla="*/ 143953 w 1638111"/>
                  <a:gd name="connsiteY11" fmla="*/ 541281 h 2160000"/>
                  <a:gd name="connsiteX12" fmla="*/ 1079999 w 1638111"/>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5702"/>
                  <a:gd name="connsiteY0" fmla="*/ 0 h 2160000"/>
                  <a:gd name="connsiteX1" fmla="*/ 1079999 w 1635702"/>
                  <a:gd name="connsiteY1" fmla="*/ 406 h 2160000"/>
                  <a:gd name="connsiteX2" fmla="*/ 673121 w 1635702"/>
                  <a:gd name="connsiteY2" fmla="*/ 540000 h 2160000"/>
                  <a:gd name="connsiteX3" fmla="*/ 1391971 w 1635702"/>
                  <a:gd name="connsiteY3" fmla="*/ 885956 h 2160000"/>
                  <a:gd name="connsiteX4" fmla="*/ 1624029 w 1635702"/>
                  <a:gd name="connsiteY4" fmla="*/ 1620000 h 2160000"/>
                  <a:gd name="connsiteX5" fmla="*/ 1084435 w 1635702"/>
                  <a:gd name="connsiteY5" fmla="*/ 2159959 h 2160000"/>
                  <a:gd name="connsiteX6" fmla="*/ 1084435 w 1635702"/>
                  <a:gd name="connsiteY6" fmla="*/ 2159991 h 2160000"/>
                  <a:gd name="connsiteX7" fmla="*/ 1084240 w 1635702"/>
                  <a:gd name="connsiteY7" fmla="*/ 2159979 h 2160000"/>
                  <a:gd name="connsiteX8" fmla="*/ 1084029 w 1635702"/>
                  <a:gd name="connsiteY8" fmla="*/ 2160000 h 2160000"/>
                  <a:gd name="connsiteX9" fmla="*/ 1083136 w 1635702"/>
                  <a:gd name="connsiteY9" fmla="*/ 2159910 h 2160000"/>
                  <a:gd name="connsiteX10" fmla="*/ 146174 w 1635702"/>
                  <a:gd name="connsiteY10" fmla="*/ 1622559 h 2160000"/>
                  <a:gd name="connsiteX11" fmla="*/ 143953 w 1635702"/>
                  <a:gd name="connsiteY11" fmla="*/ 541281 h 2160000"/>
                  <a:gd name="connsiteX12" fmla="*/ 1079999 w 1635702"/>
                  <a:gd name="connsiteY12" fmla="*/ 0 h 2160000"/>
                  <a:gd name="connsiteX0" fmla="*/ 1079999 w 1634069"/>
                  <a:gd name="connsiteY0" fmla="*/ 0 h 2160000"/>
                  <a:gd name="connsiteX1" fmla="*/ 1079999 w 1634069"/>
                  <a:gd name="connsiteY1" fmla="*/ 406 h 2160000"/>
                  <a:gd name="connsiteX2" fmla="*/ 856001 w 1634069"/>
                  <a:gd name="connsiteY2" fmla="*/ 647576 h 2160000"/>
                  <a:gd name="connsiteX3" fmla="*/ 1391971 w 1634069"/>
                  <a:gd name="connsiteY3" fmla="*/ 885956 h 2160000"/>
                  <a:gd name="connsiteX4" fmla="*/ 1624029 w 1634069"/>
                  <a:gd name="connsiteY4" fmla="*/ 1620000 h 2160000"/>
                  <a:gd name="connsiteX5" fmla="*/ 1084435 w 1634069"/>
                  <a:gd name="connsiteY5" fmla="*/ 2159959 h 2160000"/>
                  <a:gd name="connsiteX6" fmla="*/ 1084435 w 1634069"/>
                  <a:gd name="connsiteY6" fmla="*/ 2159991 h 2160000"/>
                  <a:gd name="connsiteX7" fmla="*/ 1084240 w 1634069"/>
                  <a:gd name="connsiteY7" fmla="*/ 2159979 h 2160000"/>
                  <a:gd name="connsiteX8" fmla="*/ 1084029 w 1634069"/>
                  <a:gd name="connsiteY8" fmla="*/ 2160000 h 2160000"/>
                  <a:gd name="connsiteX9" fmla="*/ 1083136 w 1634069"/>
                  <a:gd name="connsiteY9" fmla="*/ 2159910 h 2160000"/>
                  <a:gd name="connsiteX10" fmla="*/ 146174 w 1634069"/>
                  <a:gd name="connsiteY10" fmla="*/ 1622559 h 2160000"/>
                  <a:gd name="connsiteX11" fmla="*/ 143953 w 1634069"/>
                  <a:gd name="connsiteY11" fmla="*/ 541281 h 2160000"/>
                  <a:gd name="connsiteX12" fmla="*/ 1079999 w 1634069"/>
                  <a:gd name="connsiteY12" fmla="*/ 0 h 2160000"/>
                  <a:gd name="connsiteX0" fmla="*/ 1079999 w 1646928"/>
                  <a:gd name="connsiteY0" fmla="*/ 0 h 2160000"/>
                  <a:gd name="connsiteX1" fmla="*/ 1079999 w 1646928"/>
                  <a:gd name="connsiteY1" fmla="*/ 406 h 2160000"/>
                  <a:gd name="connsiteX2" fmla="*/ 856001 w 1646928"/>
                  <a:gd name="connsiteY2" fmla="*/ 647576 h 2160000"/>
                  <a:gd name="connsiteX3" fmla="*/ 1478032 w 1646928"/>
                  <a:gd name="connsiteY3" fmla="*/ 1015048 h 2160000"/>
                  <a:gd name="connsiteX4" fmla="*/ 1624029 w 1646928"/>
                  <a:gd name="connsiteY4" fmla="*/ 1620000 h 2160000"/>
                  <a:gd name="connsiteX5" fmla="*/ 1084435 w 1646928"/>
                  <a:gd name="connsiteY5" fmla="*/ 2159959 h 2160000"/>
                  <a:gd name="connsiteX6" fmla="*/ 1084435 w 1646928"/>
                  <a:gd name="connsiteY6" fmla="*/ 2159991 h 2160000"/>
                  <a:gd name="connsiteX7" fmla="*/ 1084240 w 1646928"/>
                  <a:gd name="connsiteY7" fmla="*/ 2159979 h 2160000"/>
                  <a:gd name="connsiteX8" fmla="*/ 1084029 w 1646928"/>
                  <a:gd name="connsiteY8" fmla="*/ 2160000 h 2160000"/>
                  <a:gd name="connsiteX9" fmla="*/ 1083136 w 1646928"/>
                  <a:gd name="connsiteY9" fmla="*/ 2159910 h 2160000"/>
                  <a:gd name="connsiteX10" fmla="*/ 146174 w 1646928"/>
                  <a:gd name="connsiteY10" fmla="*/ 1622559 h 2160000"/>
                  <a:gd name="connsiteX11" fmla="*/ 143953 w 1646928"/>
                  <a:gd name="connsiteY11" fmla="*/ 541281 h 2160000"/>
                  <a:gd name="connsiteX12" fmla="*/ 1079999 w 1646928"/>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55852"/>
                  <a:gd name="connsiteY0" fmla="*/ 0 h 2160000"/>
                  <a:gd name="connsiteX1" fmla="*/ 1079999 w 1655852"/>
                  <a:gd name="connsiteY1" fmla="*/ 406 h 2160000"/>
                  <a:gd name="connsiteX2" fmla="*/ 856001 w 1655852"/>
                  <a:gd name="connsiteY2" fmla="*/ 647576 h 2160000"/>
                  <a:gd name="connsiteX3" fmla="*/ 1478032 w 1655852"/>
                  <a:gd name="connsiteY3" fmla="*/ 1015048 h 2160000"/>
                  <a:gd name="connsiteX4" fmla="*/ 1624029 w 1655852"/>
                  <a:gd name="connsiteY4" fmla="*/ 1620000 h 2160000"/>
                  <a:gd name="connsiteX5" fmla="*/ 1084435 w 1655852"/>
                  <a:gd name="connsiteY5" fmla="*/ 2159959 h 2160000"/>
                  <a:gd name="connsiteX6" fmla="*/ 1084435 w 1655852"/>
                  <a:gd name="connsiteY6" fmla="*/ 2159991 h 2160000"/>
                  <a:gd name="connsiteX7" fmla="*/ 1084240 w 1655852"/>
                  <a:gd name="connsiteY7" fmla="*/ 2159979 h 2160000"/>
                  <a:gd name="connsiteX8" fmla="*/ 1084029 w 1655852"/>
                  <a:gd name="connsiteY8" fmla="*/ 2160000 h 2160000"/>
                  <a:gd name="connsiteX9" fmla="*/ 1083136 w 1655852"/>
                  <a:gd name="connsiteY9" fmla="*/ 2159910 h 2160000"/>
                  <a:gd name="connsiteX10" fmla="*/ 146174 w 1655852"/>
                  <a:gd name="connsiteY10" fmla="*/ 1622559 h 2160000"/>
                  <a:gd name="connsiteX11" fmla="*/ 143953 w 1655852"/>
                  <a:gd name="connsiteY11" fmla="*/ 541281 h 2160000"/>
                  <a:gd name="connsiteX12" fmla="*/ 1079999 w 1655852"/>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45795"/>
                  <a:gd name="connsiteY0" fmla="*/ 0 h 2160000"/>
                  <a:gd name="connsiteX1" fmla="*/ 1079999 w 1645795"/>
                  <a:gd name="connsiteY1" fmla="*/ 406 h 2160000"/>
                  <a:gd name="connsiteX2" fmla="*/ 909789 w 1645795"/>
                  <a:gd name="connsiteY2" fmla="*/ 647576 h 2160000"/>
                  <a:gd name="connsiteX3" fmla="*/ 1478032 w 1645795"/>
                  <a:gd name="connsiteY3" fmla="*/ 1015048 h 2160000"/>
                  <a:gd name="connsiteX4" fmla="*/ 1624029 w 1645795"/>
                  <a:gd name="connsiteY4" fmla="*/ 1620000 h 2160000"/>
                  <a:gd name="connsiteX5" fmla="*/ 1084435 w 1645795"/>
                  <a:gd name="connsiteY5" fmla="*/ 2159959 h 2160000"/>
                  <a:gd name="connsiteX6" fmla="*/ 1084435 w 1645795"/>
                  <a:gd name="connsiteY6" fmla="*/ 2159991 h 2160000"/>
                  <a:gd name="connsiteX7" fmla="*/ 1084240 w 1645795"/>
                  <a:gd name="connsiteY7" fmla="*/ 2159979 h 2160000"/>
                  <a:gd name="connsiteX8" fmla="*/ 1084029 w 1645795"/>
                  <a:gd name="connsiteY8" fmla="*/ 2160000 h 2160000"/>
                  <a:gd name="connsiteX9" fmla="*/ 1083136 w 1645795"/>
                  <a:gd name="connsiteY9" fmla="*/ 2159910 h 2160000"/>
                  <a:gd name="connsiteX10" fmla="*/ 146174 w 1645795"/>
                  <a:gd name="connsiteY10" fmla="*/ 1622559 h 2160000"/>
                  <a:gd name="connsiteX11" fmla="*/ 143953 w 1645795"/>
                  <a:gd name="connsiteY11" fmla="*/ 541281 h 2160000"/>
                  <a:gd name="connsiteX12" fmla="*/ 1079999 w 1645795"/>
                  <a:gd name="connsiteY12" fmla="*/ 0 h 2160000"/>
                  <a:gd name="connsiteX0" fmla="*/ 1079999 w 1684790"/>
                  <a:gd name="connsiteY0" fmla="*/ 0 h 2160000"/>
                  <a:gd name="connsiteX1" fmla="*/ 1079999 w 1684790"/>
                  <a:gd name="connsiteY1" fmla="*/ 406 h 2160000"/>
                  <a:gd name="connsiteX2" fmla="*/ 909789 w 1684790"/>
                  <a:gd name="connsiteY2" fmla="*/ 647576 h 2160000"/>
                  <a:gd name="connsiteX3" fmla="*/ 1478032 w 1684790"/>
                  <a:gd name="connsiteY3" fmla="*/ 1015048 h 2160000"/>
                  <a:gd name="connsiteX4" fmla="*/ 1667060 w 1684790"/>
                  <a:gd name="connsiteY4" fmla="*/ 1620000 h 2160000"/>
                  <a:gd name="connsiteX5" fmla="*/ 1084435 w 1684790"/>
                  <a:gd name="connsiteY5" fmla="*/ 2159959 h 2160000"/>
                  <a:gd name="connsiteX6" fmla="*/ 1084435 w 1684790"/>
                  <a:gd name="connsiteY6" fmla="*/ 2159991 h 2160000"/>
                  <a:gd name="connsiteX7" fmla="*/ 1084240 w 1684790"/>
                  <a:gd name="connsiteY7" fmla="*/ 2159979 h 2160000"/>
                  <a:gd name="connsiteX8" fmla="*/ 1084029 w 1684790"/>
                  <a:gd name="connsiteY8" fmla="*/ 2160000 h 2160000"/>
                  <a:gd name="connsiteX9" fmla="*/ 1083136 w 1684790"/>
                  <a:gd name="connsiteY9" fmla="*/ 2159910 h 2160000"/>
                  <a:gd name="connsiteX10" fmla="*/ 146174 w 1684790"/>
                  <a:gd name="connsiteY10" fmla="*/ 1622559 h 2160000"/>
                  <a:gd name="connsiteX11" fmla="*/ 143953 w 1684790"/>
                  <a:gd name="connsiteY11" fmla="*/ 541281 h 2160000"/>
                  <a:gd name="connsiteX12" fmla="*/ 1079999 w 1684790"/>
                  <a:gd name="connsiteY12" fmla="*/ 0 h 2160000"/>
                  <a:gd name="connsiteX0" fmla="*/ 1079999 w 1676154"/>
                  <a:gd name="connsiteY0" fmla="*/ 0 h 2160000"/>
                  <a:gd name="connsiteX1" fmla="*/ 1079999 w 1676154"/>
                  <a:gd name="connsiteY1" fmla="*/ 406 h 2160000"/>
                  <a:gd name="connsiteX2" fmla="*/ 909789 w 1676154"/>
                  <a:gd name="connsiteY2" fmla="*/ 647576 h 2160000"/>
                  <a:gd name="connsiteX3" fmla="*/ 1478032 w 1676154"/>
                  <a:gd name="connsiteY3" fmla="*/ 1015048 h 2160000"/>
                  <a:gd name="connsiteX4" fmla="*/ 1667060 w 1676154"/>
                  <a:gd name="connsiteY4" fmla="*/ 1620000 h 2160000"/>
                  <a:gd name="connsiteX5" fmla="*/ 1084435 w 1676154"/>
                  <a:gd name="connsiteY5" fmla="*/ 2159959 h 2160000"/>
                  <a:gd name="connsiteX6" fmla="*/ 1084435 w 1676154"/>
                  <a:gd name="connsiteY6" fmla="*/ 2159991 h 2160000"/>
                  <a:gd name="connsiteX7" fmla="*/ 1084240 w 1676154"/>
                  <a:gd name="connsiteY7" fmla="*/ 2159979 h 2160000"/>
                  <a:gd name="connsiteX8" fmla="*/ 1084029 w 1676154"/>
                  <a:gd name="connsiteY8" fmla="*/ 2160000 h 2160000"/>
                  <a:gd name="connsiteX9" fmla="*/ 1083136 w 1676154"/>
                  <a:gd name="connsiteY9" fmla="*/ 2159910 h 2160000"/>
                  <a:gd name="connsiteX10" fmla="*/ 146174 w 1676154"/>
                  <a:gd name="connsiteY10" fmla="*/ 1622559 h 2160000"/>
                  <a:gd name="connsiteX11" fmla="*/ 143953 w 1676154"/>
                  <a:gd name="connsiteY11" fmla="*/ 541281 h 2160000"/>
                  <a:gd name="connsiteX12" fmla="*/ 1079999 w 1676154"/>
                  <a:gd name="connsiteY12" fmla="*/ 0 h 2160000"/>
                  <a:gd name="connsiteX0" fmla="*/ 1079999 w 1669914"/>
                  <a:gd name="connsiteY0" fmla="*/ 0 h 2160000"/>
                  <a:gd name="connsiteX1" fmla="*/ 1079999 w 1669914"/>
                  <a:gd name="connsiteY1" fmla="*/ 406 h 2160000"/>
                  <a:gd name="connsiteX2" fmla="*/ 909789 w 1669914"/>
                  <a:gd name="connsiteY2" fmla="*/ 647576 h 2160000"/>
                  <a:gd name="connsiteX3" fmla="*/ 1478032 w 1669914"/>
                  <a:gd name="connsiteY3" fmla="*/ 1015048 h 2160000"/>
                  <a:gd name="connsiteX4" fmla="*/ 1667060 w 1669914"/>
                  <a:gd name="connsiteY4" fmla="*/ 1620000 h 2160000"/>
                  <a:gd name="connsiteX5" fmla="*/ 1084435 w 1669914"/>
                  <a:gd name="connsiteY5" fmla="*/ 2159959 h 2160000"/>
                  <a:gd name="connsiteX6" fmla="*/ 1084435 w 1669914"/>
                  <a:gd name="connsiteY6" fmla="*/ 2159991 h 2160000"/>
                  <a:gd name="connsiteX7" fmla="*/ 1084240 w 1669914"/>
                  <a:gd name="connsiteY7" fmla="*/ 2159979 h 2160000"/>
                  <a:gd name="connsiteX8" fmla="*/ 1084029 w 1669914"/>
                  <a:gd name="connsiteY8" fmla="*/ 2160000 h 2160000"/>
                  <a:gd name="connsiteX9" fmla="*/ 1083136 w 1669914"/>
                  <a:gd name="connsiteY9" fmla="*/ 2159910 h 2160000"/>
                  <a:gd name="connsiteX10" fmla="*/ 146174 w 1669914"/>
                  <a:gd name="connsiteY10" fmla="*/ 1622559 h 2160000"/>
                  <a:gd name="connsiteX11" fmla="*/ 143953 w 1669914"/>
                  <a:gd name="connsiteY11" fmla="*/ 541281 h 2160000"/>
                  <a:gd name="connsiteX12" fmla="*/ 1079999 w 1669914"/>
                  <a:gd name="connsiteY12" fmla="*/ 0 h 21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69914" h="2160000">
                    <a:moveTo>
                      <a:pt x="1079999" y="0"/>
                    </a:moveTo>
                    <a:lnTo>
                      <a:pt x="1079999" y="406"/>
                    </a:lnTo>
                    <a:cubicBezTo>
                      <a:pt x="783619" y="2183"/>
                      <a:pt x="714358" y="499984"/>
                      <a:pt x="909789" y="647576"/>
                    </a:cubicBezTo>
                    <a:cubicBezTo>
                      <a:pt x="1105220" y="795168"/>
                      <a:pt x="1351820" y="852977"/>
                      <a:pt x="1478032" y="1015048"/>
                    </a:cubicBezTo>
                    <a:cubicBezTo>
                      <a:pt x="1604244" y="1177119"/>
                      <a:pt x="1686563" y="1336373"/>
                      <a:pt x="1667060" y="1620000"/>
                    </a:cubicBezTo>
                    <a:cubicBezTo>
                      <a:pt x="1652183" y="1836350"/>
                      <a:pt x="1382482" y="2159781"/>
                      <a:pt x="1084435" y="2159959"/>
                    </a:cubicBezTo>
                    <a:lnTo>
                      <a:pt x="1084435" y="2159991"/>
                    </a:ln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a:gsLst>
                  <a:gs pos="41000">
                    <a:srgbClr val="000000">
                      <a:lumMod val="65000"/>
                      <a:lumOff val="35000"/>
                    </a:srgbClr>
                  </a:gs>
                  <a:gs pos="100000">
                    <a:sysClr val="window" lastClr="FFFFFF">
                      <a:lumMod val="65000"/>
                    </a:sysClr>
                  </a:gs>
                </a:gsLst>
                <a:lin ang="30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48" name="椭圆 13"/>
              <p:cNvSpPr/>
              <p:nvPr/>
            </p:nvSpPr>
            <p:spPr>
              <a:xfrm>
                <a:off x="1757597" y="2603351"/>
                <a:ext cx="1434430" cy="1907828"/>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solidFill>
                <a:srgbClr val="92D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46" name="矩形 45"/>
            <p:cNvSpPr/>
            <p:nvPr/>
          </p:nvSpPr>
          <p:spPr>
            <a:xfrm>
              <a:off x="2343419" y="3439107"/>
              <a:ext cx="54373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理</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49" name="组合 48"/>
          <p:cNvGrpSpPr/>
          <p:nvPr/>
        </p:nvGrpSpPr>
        <p:grpSpPr>
          <a:xfrm>
            <a:off x="1710725" y="2843770"/>
            <a:ext cx="1769257" cy="2353156"/>
            <a:chOff x="2422914" y="1985073"/>
            <a:chExt cx="1769257" cy="2353156"/>
          </a:xfrm>
        </p:grpSpPr>
        <p:sp>
          <p:nvSpPr>
            <p:cNvPr id="50" name="椭圆 13"/>
            <p:cNvSpPr/>
            <p:nvPr/>
          </p:nvSpPr>
          <p:spPr>
            <a:xfrm rot="10800000">
              <a:off x="2422914" y="1985073"/>
              <a:ext cx="1769257" cy="2353156"/>
            </a:xfrm>
            <a:custGeom>
              <a:avLst/>
              <a:gdLst/>
              <a:ahLst/>
              <a:cxnLst/>
              <a:rect l="l" t="t" r="r" b="b"/>
              <a:pathLst>
                <a:path w="1624029" h="2160000">
                  <a:moveTo>
                    <a:pt x="1079999" y="0"/>
                  </a:moveTo>
                  <a:lnTo>
                    <a:pt x="1079999" y="406"/>
                  </a:lnTo>
                  <a:cubicBezTo>
                    <a:pt x="783619" y="2183"/>
                    <a:pt x="544029" y="243112"/>
                    <a:pt x="544029" y="540000"/>
                  </a:cubicBezTo>
                  <a:cubicBezTo>
                    <a:pt x="544029" y="836889"/>
                    <a:pt x="783619" y="1077818"/>
                    <a:pt x="1079999" y="1079594"/>
                  </a:cubicBezTo>
                  <a:lnTo>
                    <a:pt x="1079999" y="1080000"/>
                  </a:lnTo>
                  <a:lnTo>
                    <a:pt x="1080001" y="1080406"/>
                  </a:lnTo>
                  <a:cubicBezTo>
                    <a:pt x="1081340" y="1080005"/>
                    <a:pt x="1082684" y="1080000"/>
                    <a:pt x="1084029" y="1080000"/>
                  </a:cubicBezTo>
                  <a:cubicBezTo>
                    <a:pt x="1382263" y="1080000"/>
                    <a:pt x="1624029" y="1321766"/>
                    <a:pt x="1624029" y="1620000"/>
                  </a:cubicBezTo>
                  <a:cubicBezTo>
                    <a:pt x="1624029" y="1918099"/>
                    <a:pt x="1382482" y="2159781"/>
                    <a:pt x="1084435" y="2159959"/>
                  </a:cubicBezTo>
                  <a:cubicBezTo>
                    <a:pt x="1084435" y="2159970"/>
                    <a:pt x="1084435" y="2159981"/>
                    <a:pt x="1084435" y="2159991"/>
                  </a:cubicBezTo>
                  <a:lnTo>
                    <a:pt x="1084240" y="2159979"/>
                  </a:lnTo>
                  <a:cubicBezTo>
                    <a:pt x="1084169" y="2160000"/>
                    <a:pt x="1084099" y="2160000"/>
                    <a:pt x="1084029" y="2160000"/>
                  </a:cubicBezTo>
                  <a:lnTo>
                    <a:pt x="1083136" y="2159910"/>
                  </a:lnTo>
                  <a:cubicBezTo>
                    <a:pt x="697262" y="2161119"/>
                    <a:pt x="340059" y="1956266"/>
                    <a:pt x="146174" y="1622559"/>
                  </a:cubicBezTo>
                  <a:cubicBezTo>
                    <a:pt x="-47929" y="1288479"/>
                    <a:pt x="-48776" y="876156"/>
                    <a:pt x="143953" y="541281"/>
                  </a:cubicBezTo>
                  <a:cubicBezTo>
                    <a:pt x="336682" y="206406"/>
                    <a:pt x="693624" y="0"/>
                    <a:pt x="1079999" y="0"/>
                  </a:cubicBezTo>
                  <a:close/>
                </a:path>
              </a:pathLst>
            </a:custGeom>
            <a:gradFill flip="none" rotWithShape="1">
              <a:gsLst>
                <a:gs pos="29000">
                  <a:srgbClr val="000000">
                    <a:lumMod val="65000"/>
                    <a:lumOff val="35000"/>
                  </a:srgbClr>
                </a:gs>
                <a:gs pos="0">
                  <a:sysClr val="window" lastClr="FFFFFF">
                    <a:lumMod val="50000"/>
                  </a:sysClr>
                </a:gs>
                <a:gs pos="100000">
                  <a:sysClr val="window" lastClr="FFFFFF">
                    <a:lumMod val="85000"/>
                  </a:sysClr>
                </a:gs>
              </a:gsLst>
              <a:path path="circle">
                <a:fillToRect r="100000" b="100000"/>
              </a:path>
              <a:tileRect l="-100000" t="-10000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1" name="矩形 50"/>
            <p:cNvSpPr/>
            <p:nvPr/>
          </p:nvSpPr>
          <p:spPr>
            <a:xfrm>
              <a:off x="2672540" y="2197340"/>
              <a:ext cx="54373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管</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52" name="Text Box 44"/>
          <p:cNvSpPr txBox="1">
            <a:spLocks noChangeArrowheads="1"/>
          </p:cNvSpPr>
          <p:nvPr/>
        </p:nvSpPr>
        <p:spPr bwMode="auto">
          <a:xfrm>
            <a:off x="1161334" y="6100612"/>
            <a:ext cx="7803154" cy="42473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smtClean="0">
                <a:solidFill>
                  <a:srgbClr val="92D050"/>
                </a:solidFill>
              </a:rPr>
              <a:t>“管”</a:t>
            </a:r>
            <a:r>
              <a:rPr lang="zh-CN" altLang="en-US" b="1" dirty="0">
                <a:solidFill>
                  <a:srgbClr val="92D050"/>
                </a:solidFill>
              </a:rPr>
              <a:t>、“理”二字连用，就表示在权力的范围内，对事物的管束和处理的过程。</a:t>
            </a:r>
            <a:endParaRPr lang="en-US" altLang="zh-CN" b="1" dirty="0">
              <a:solidFill>
                <a:srgbClr val="92D050"/>
              </a:solidFill>
            </a:endParaRPr>
          </a:p>
        </p:txBody>
      </p:sp>
    </p:spTree>
    <p:extLst>
      <p:ext uri="{BB962C8B-B14F-4D97-AF65-F5344CB8AC3E}">
        <p14:creationId xmlns:p14="http://schemas.microsoft.com/office/powerpoint/2010/main" val="74585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mph" presetSubtype="0" fill="hold" nodeType="clickEffect">
                                  <p:stCondLst>
                                    <p:cond delay="0"/>
                                  </p:stCondLst>
                                  <p:childTnLst>
                                    <p:animEffect transition="out" filter="fade">
                                      <p:cBhvr>
                                        <p:cTn id="20" dur="500" tmFilter="0, 0; .2, .5; .8, .5; 1, 0"/>
                                        <p:tgtEl>
                                          <p:spTgt spid="49"/>
                                        </p:tgtEl>
                                      </p:cBhvr>
                                    </p:animEffect>
                                    <p:animScale>
                                      <p:cBhvr>
                                        <p:cTn id="21" dur="250" autoRev="1" fill="hold"/>
                                        <p:tgtEl>
                                          <p:spTgt spid="49"/>
                                        </p:tgtEl>
                                      </p:cBhvr>
                                      <p:by x="105000" y="105000"/>
                                    </p:animScale>
                                  </p:childTnLst>
                                </p:cTn>
                              </p:par>
                            </p:childTnLst>
                          </p:cTn>
                        </p:par>
                        <p:par>
                          <p:cTn id="22" fill="hold">
                            <p:stCondLst>
                              <p:cond delay="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44"/>
                                        </p:tgtEl>
                                      </p:cBhvr>
                                    </p:animEffect>
                                    <p:animScale>
                                      <p:cBhvr>
                                        <p:cTn id="38" dur="250" autoRev="1" fill="hold"/>
                                        <p:tgtEl>
                                          <p:spTgt spid="44"/>
                                        </p:tgtEl>
                                      </p:cBhvr>
                                      <p:by x="105000" y="105000"/>
                                    </p:animScale>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anim calcmode="lin" valueType="num">
                                      <p:cBhvr>
                                        <p:cTn id="49" dur="1000" fill="hold"/>
                                        <p:tgtEl>
                                          <p:spTgt spid="42"/>
                                        </p:tgtEl>
                                        <p:attrNameLst>
                                          <p:attrName>ppt_x</p:attrName>
                                        </p:attrNameLst>
                                      </p:cBhvr>
                                      <p:tavLst>
                                        <p:tav tm="0">
                                          <p:val>
                                            <p:strVal val="#ppt_x"/>
                                          </p:val>
                                        </p:tav>
                                        <p:tav tm="100000">
                                          <p:val>
                                            <p:strVal val="#ppt_x"/>
                                          </p:val>
                                        </p:tav>
                                      </p:tavLst>
                                    </p:anim>
                                    <p:anim calcmode="lin" valueType="num">
                                      <p:cBhvr>
                                        <p:cTn id="5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wipe(left)">
                                      <p:cBhvr>
                                        <p:cTn id="5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1" grpId="0"/>
      <p:bldP spid="42" grpId="0"/>
      <p:bldP spid="43" grpId="0" animBg="1"/>
      <p:bldP spid="5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什么是管理</a:t>
            </a:r>
          </a:p>
        </p:txBody>
      </p:sp>
      <p:sp>
        <p:nvSpPr>
          <p:cNvPr id="32" name="Text Box 44"/>
          <p:cNvSpPr txBox="1">
            <a:spLocks noChangeArrowheads="1"/>
          </p:cNvSpPr>
          <p:nvPr/>
        </p:nvSpPr>
        <p:spPr bwMode="auto">
          <a:xfrm>
            <a:off x="4139952" y="2062355"/>
            <a:ext cx="4464496"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在西方，根据管理史学家摩根</a:t>
            </a:r>
            <a:r>
              <a:rPr lang="en-US" altLang="zh-CN" dirty="0"/>
              <a:t>•</a:t>
            </a:r>
            <a:r>
              <a:rPr lang="zh-CN" altLang="en-US" dirty="0"/>
              <a:t>威策尔（</a:t>
            </a:r>
            <a:r>
              <a:rPr lang="en-US" altLang="zh-CN" dirty="0" err="1"/>
              <a:t>Morgen</a:t>
            </a:r>
            <a:r>
              <a:rPr lang="en-US" altLang="zh-CN" dirty="0"/>
              <a:t> </a:t>
            </a:r>
            <a:r>
              <a:rPr lang="en-US" altLang="zh-CN" dirty="0" err="1"/>
              <a:t>Witzel</a:t>
            </a:r>
            <a:r>
              <a:rPr lang="zh-CN" altLang="en-US" dirty="0"/>
              <a:t>）的研究，“管理”以及相关联的“管理者”等词语首先出现在英国，时间是</a:t>
            </a:r>
            <a:r>
              <a:rPr lang="en-US" altLang="zh-CN" dirty="0"/>
              <a:t>16</a:t>
            </a:r>
            <a:r>
              <a:rPr lang="zh-CN" altLang="en-US" dirty="0"/>
              <a:t>世纪晚期的莎士比亚时代。它们的最初来源是拉丁语</a:t>
            </a:r>
            <a:r>
              <a:rPr lang="en-US" altLang="zh-CN" dirty="0" err="1"/>
              <a:t>manus</a:t>
            </a:r>
            <a:r>
              <a:rPr lang="zh-CN" altLang="en-US" dirty="0"/>
              <a:t>，字面意思是“手”，但也有“权力”和“权限”的深层含义。</a:t>
            </a:r>
            <a:endParaRPr lang="en-US" b="1" dirty="0">
              <a:solidFill>
                <a:srgbClr val="FF0000"/>
              </a:solidFill>
            </a:endParaRPr>
          </a:p>
        </p:txBody>
      </p:sp>
      <p:sp>
        <p:nvSpPr>
          <p:cNvPr id="33" name="Text Box 44"/>
          <p:cNvSpPr txBox="1">
            <a:spLocks noChangeArrowheads="1"/>
          </p:cNvSpPr>
          <p:nvPr/>
        </p:nvSpPr>
        <p:spPr bwMode="auto">
          <a:xfrm>
            <a:off x="4139953" y="4581128"/>
            <a:ext cx="4464495"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研究者还发现，中世纪晚期时意大利词</a:t>
            </a:r>
            <a:r>
              <a:rPr lang="en-US" altLang="zh-CN" dirty="0" err="1"/>
              <a:t>maneggiare</a:t>
            </a:r>
            <a:r>
              <a:rPr lang="zh-CN" altLang="en-US" dirty="0"/>
              <a:t>逐渐取代了原来的</a:t>
            </a:r>
            <a:r>
              <a:rPr lang="en-US" altLang="zh-CN" dirty="0" err="1"/>
              <a:t>factore</a:t>
            </a:r>
            <a:r>
              <a:rPr lang="zh-CN" altLang="en-US" dirty="0"/>
              <a:t>（英语词“</a:t>
            </a:r>
            <a:r>
              <a:rPr lang="en-US" altLang="zh-CN" dirty="0"/>
              <a:t>factor</a:t>
            </a:r>
            <a:r>
              <a:rPr lang="en-US" altLang="zh-CN" dirty="0" smtClean="0"/>
              <a:t>”</a:t>
            </a:r>
            <a:r>
              <a:rPr lang="zh-CN" altLang="en-US" dirty="0"/>
              <a:t>原意</a:t>
            </a:r>
            <a:r>
              <a:rPr lang="zh-CN" altLang="en-US" dirty="0" smtClean="0"/>
              <a:t>是</a:t>
            </a:r>
            <a:r>
              <a:rPr lang="zh-CN" altLang="en-US" dirty="0"/>
              <a:t>贸易站和生产的地方，起源于此），成为对主管贸易、制造企业的官员的称呼。法语词</a:t>
            </a:r>
            <a:r>
              <a:rPr lang="en-US" altLang="zh-CN" dirty="0" err="1"/>
              <a:t>manegerie</a:t>
            </a:r>
            <a:r>
              <a:rPr lang="zh-CN" altLang="en-US" dirty="0"/>
              <a:t>在</a:t>
            </a:r>
            <a:r>
              <a:rPr lang="en-US" altLang="zh-CN" dirty="0"/>
              <a:t>16</a:t>
            </a:r>
            <a:r>
              <a:rPr lang="zh-CN" altLang="en-US" dirty="0"/>
              <a:t>世纪也开始出现。</a:t>
            </a:r>
            <a:endParaRPr lang="zh-CN" altLang="en-US" b="1" dirty="0">
              <a:solidFill>
                <a:srgbClr val="92D050"/>
              </a:solidFill>
            </a:endParaRPr>
          </a:p>
        </p:txBody>
      </p:sp>
      <p:pic>
        <p:nvPicPr>
          <p:cNvPr id="7174" name="Picture 6" descr="http://www.penguinbooksindia.com/sites/default/files/author/author_picture/Morgen%20Witzel.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9553" y="1966911"/>
            <a:ext cx="3284230" cy="4486426"/>
          </a:xfrm>
          <a:prstGeom prst="rect">
            <a:avLst/>
          </a:prstGeom>
          <a:noFill/>
          <a:extLst>
            <a:ext uri="{909E8E84-426E-40DD-AFC4-6F175D3DCCD1}">
              <a14:hiddenFill xmlns:a14="http://schemas.microsoft.com/office/drawing/2010/main">
                <a:solidFill>
                  <a:srgbClr val="FFFFFF"/>
                </a:solidFill>
              </a14:hiddenFill>
            </a:ext>
          </a:extLst>
        </p:spPr>
      </p:pic>
      <p:sp>
        <p:nvSpPr>
          <p:cNvPr id="53" name="矩形 52"/>
          <p:cNvSpPr/>
          <p:nvPr/>
        </p:nvSpPr>
        <p:spPr>
          <a:xfrm>
            <a:off x="539552" y="1966910"/>
            <a:ext cx="8208912" cy="4486426"/>
          </a:xfrm>
          <a:prstGeom prst="rect">
            <a:avLst/>
          </a:prstGeom>
          <a:noFill/>
          <a:ln w="952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9552" y="5661248"/>
            <a:ext cx="3284231" cy="360040"/>
          </a:xfrm>
          <a:prstGeom prst="rect">
            <a:avLst/>
          </a:prstGeom>
          <a:solidFill>
            <a:srgbClr val="92D05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Morgen</a:t>
            </a:r>
            <a:r>
              <a:rPr lang="en-US" dirty="0"/>
              <a:t> </a:t>
            </a:r>
            <a:r>
              <a:rPr lang="en-US" dirty="0" err="1"/>
              <a:t>Witzel</a:t>
            </a:r>
            <a:endParaRPr lang="en-US" dirty="0"/>
          </a:p>
        </p:txBody>
      </p:sp>
    </p:spTree>
    <p:extLst>
      <p:ext uri="{BB962C8B-B14F-4D97-AF65-F5344CB8AC3E}">
        <p14:creationId xmlns:p14="http://schemas.microsoft.com/office/powerpoint/2010/main" val="1183948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什么是管理</a:t>
            </a:r>
          </a:p>
        </p:txBody>
      </p:sp>
      <p:pic>
        <p:nvPicPr>
          <p:cNvPr id="9219" name="Picture 3" descr="C:\Users\user\Desktop\people_00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23528" y="3589875"/>
            <a:ext cx="4086084" cy="2737677"/>
          </a:xfrm>
          <a:prstGeom prst="rect">
            <a:avLst/>
          </a:prstGeom>
          <a:ln w="28575">
            <a:solidFill>
              <a:srgbClr val="92D05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Text Box 44"/>
          <p:cNvSpPr txBox="1">
            <a:spLocks noChangeArrowheads="1"/>
          </p:cNvSpPr>
          <p:nvPr/>
        </p:nvSpPr>
        <p:spPr bwMode="auto">
          <a:xfrm>
            <a:off x="323528" y="1791048"/>
            <a:ext cx="856895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英语</a:t>
            </a:r>
            <a:r>
              <a:rPr lang="zh-CN" altLang="en-US" dirty="0"/>
              <a:t>里，</a:t>
            </a:r>
            <a:r>
              <a:rPr lang="zh-CN" altLang="en-US" dirty="0" smtClean="0"/>
              <a:t>“管理”一词</a:t>
            </a:r>
            <a:r>
              <a:rPr lang="zh-CN" altLang="en-US" dirty="0"/>
              <a:t>很长时间泛指对事物的控制和</a:t>
            </a:r>
            <a:r>
              <a:rPr lang="zh-CN" altLang="en-US" dirty="0" smtClean="0"/>
              <a:t>指导。自</a:t>
            </a:r>
            <a:r>
              <a:rPr lang="en-US" altLang="zh-CN" dirty="0" smtClean="0"/>
              <a:t>17</a:t>
            </a:r>
            <a:r>
              <a:rPr lang="zh-CN" altLang="en-US" dirty="0" smtClean="0"/>
              <a:t>世纪始</a:t>
            </a:r>
            <a:r>
              <a:rPr lang="zh-CN" altLang="en-US" dirty="0"/>
              <a:t>，成百上千本</a:t>
            </a:r>
            <a:r>
              <a:rPr lang="zh-CN" altLang="en-US" dirty="0" smtClean="0"/>
              <a:t>出版物里</a:t>
            </a:r>
            <a:r>
              <a:rPr lang="zh-CN" altLang="en-US" dirty="0"/>
              <a:t>都有</a:t>
            </a:r>
            <a:r>
              <a:rPr lang="zh-CN" altLang="en-US" dirty="0" smtClean="0"/>
              <a:t>“管理”一词</a:t>
            </a:r>
            <a:r>
              <a:rPr lang="zh-CN" altLang="en-US" dirty="0"/>
              <a:t>，其意义从</a:t>
            </a:r>
            <a:r>
              <a:rPr lang="zh-CN" altLang="en-US" dirty="0" smtClean="0"/>
              <a:t>农、林、</a:t>
            </a:r>
            <a:r>
              <a:rPr lang="zh-CN" altLang="en-US" dirty="0"/>
              <a:t>医疗保建、儿童教育到监狱，包罗万象。而到</a:t>
            </a:r>
            <a:r>
              <a:rPr lang="en-US" altLang="zh-CN" dirty="0"/>
              <a:t>17</a:t>
            </a:r>
            <a:r>
              <a:rPr lang="zh-CN" altLang="en-US" dirty="0"/>
              <a:t>世纪中期时，这个词也被应用到商业和金融事务，而现在，管理一词已经风靡</a:t>
            </a:r>
            <a:r>
              <a:rPr lang="zh-CN" altLang="en-US" dirty="0" smtClean="0"/>
              <a:t>全</a:t>
            </a:r>
            <a:r>
              <a:rPr lang="zh-CN" altLang="en-US" dirty="0"/>
              <a:t>球</a:t>
            </a:r>
            <a:r>
              <a:rPr lang="zh-CN" altLang="en-US" dirty="0" smtClean="0"/>
              <a:t>。</a:t>
            </a:r>
            <a:endParaRPr lang="en-US" b="1" dirty="0">
              <a:solidFill>
                <a:srgbClr val="FF0000"/>
              </a:solidFill>
            </a:endParaRPr>
          </a:p>
        </p:txBody>
      </p:sp>
      <p:sp>
        <p:nvSpPr>
          <p:cNvPr id="24" name="Text Box 44"/>
          <p:cNvSpPr txBox="1">
            <a:spLocks noChangeArrowheads="1"/>
          </p:cNvSpPr>
          <p:nvPr/>
        </p:nvSpPr>
        <p:spPr bwMode="auto">
          <a:xfrm>
            <a:off x="4788024" y="3447232"/>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法约尔认为：“管理是由计划、组织、指挥、协调及控制等职能为要素组成的活动过程。”他的论点经过许多人多年的研究和实践</a:t>
            </a:r>
            <a:r>
              <a:rPr lang="zh-CN" altLang="en-US" dirty="0" smtClean="0"/>
              <a:t>，，逐渐成为</a:t>
            </a:r>
            <a:r>
              <a:rPr lang="zh-CN" altLang="en-US" dirty="0"/>
              <a:t>后来管理定义的基础。</a:t>
            </a:r>
            <a:endParaRPr lang="zh-CN" altLang="en-US" b="1" dirty="0">
              <a:solidFill>
                <a:srgbClr val="92D050"/>
              </a:solidFill>
            </a:endParaRPr>
          </a:p>
        </p:txBody>
      </p:sp>
      <p:sp>
        <p:nvSpPr>
          <p:cNvPr id="27" name="Text Box 44"/>
          <p:cNvSpPr txBox="1">
            <a:spLocks noChangeArrowheads="1"/>
          </p:cNvSpPr>
          <p:nvPr/>
        </p:nvSpPr>
        <p:spPr bwMode="auto">
          <a:xfrm>
            <a:off x="4788024" y="5031408"/>
            <a:ext cx="4104456"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现在，常用的管理定义是</a:t>
            </a:r>
            <a:r>
              <a:rPr lang="zh-CN" altLang="en-US" dirty="0" smtClean="0"/>
              <a:t>：</a:t>
            </a:r>
            <a:r>
              <a:rPr lang="zh-CN" altLang="en-US" b="1" dirty="0" smtClean="0">
                <a:solidFill>
                  <a:srgbClr val="92D050"/>
                </a:solidFill>
              </a:rPr>
              <a:t>指</a:t>
            </a:r>
            <a:r>
              <a:rPr lang="zh-CN" altLang="en-US" b="1" dirty="0">
                <a:solidFill>
                  <a:srgbClr val="92D050"/>
                </a:solidFill>
              </a:rPr>
              <a:t>通过计划、组织、领导、控制等手段，结合人力、物力、财力、信息、技术等资源，高效达到组织目标的过程。</a:t>
            </a:r>
          </a:p>
        </p:txBody>
      </p:sp>
    </p:spTree>
    <p:extLst>
      <p:ext uri="{BB962C8B-B14F-4D97-AF65-F5344CB8AC3E}">
        <p14:creationId xmlns:p14="http://schemas.microsoft.com/office/powerpoint/2010/main" val="1184837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fade">
                                      <p:cBhvr>
                                        <p:cTn id="12" dur="1000"/>
                                        <p:tgtEl>
                                          <p:spTgt spid="9219"/>
                                        </p:tgtEl>
                                      </p:cBhvr>
                                    </p:animEffect>
                                    <p:anim calcmode="lin" valueType="num">
                                      <p:cBhvr>
                                        <p:cTn id="13" dur="1000" fill="hold"/>
                                        <p:tgtEl>
                                          <p:spTgt spid="9219"/>
                                        </p:tgtEl>
                                        <p:attrNameLst>
                                          <p:attrName>ppt_x</p:attrName>
                                        </p:attrNameLst>
                                      </p:cBhvr>
                                      <p:tavLst>
                                        <p:tav tm="0">
                                          <p:val>
                                            <p:strVal val="#ppt_x"/>
                                          </p:val>
                                        </p:tav>
                                        <p:tav tm="100000">
                                          <p:val>
                                            <p:strVal val="#ppt_x"/>
                                          </p:val>
                                        </p:tav>
                                      </p:tavLst>
                                    </p:anim>
                                    <p:anim calcmode="lin" valueType="num">
                                      <p:cBhvr>
                                        <p:cTn id="14"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33000">
                <a:srgbClr val="6DAA2D">
                  <a:lumMod val="60000"/>
                  <a:lumOff val="40000"/>
                </a:srgbClr>
              </a:gs>
              <a:gs pos="100000">
                <a:srgbClr val="6DAA2D"/>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3502832" y="637200"/>
            <a:ext cx="3950692"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92D050"/>
              </a:solidFill>
              <a:head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92D05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3707936" y="1052768"/>
            <a:ext cx="288000" cy="288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4067944" y="809436"/>
            <a:ext cx="3168352" cy="369332"/>
          </a:xfrm>
          <a:prstGeom prst="rect">
            <a:avLst/>
          </a:prstGeom>
          <a:noFill/>
        </p:spPr>
        <p:txBody>
          <a:bodyPr wrap="square" lIns="0" rtlCol="0">
            <a:spAutoFit/>
          </a:bodyPr>
          <a:lstStyle/>
          <a:p>
            <a:r>
              <a:rPr lang="zh-CN" altLang="en-US" dirty="0">
                <a:solidFill>
                  <a:srgbClr val="92D050"/>
                </a:solidFill>
                <a:latin typeface="微软雅黑" pitchFamily="34" charset="-122"/>
                <a:ea typeface="微软雅黑" pitchFamily="34" charset="-122"/>
              </a:rPr>
              <a:t>为什么要学管理</a:t>
            </a:r>
          </a:p>
        </p:txBody>
      </p:sp>
      <p:pic>
        <p:nvPicPr>
          <p:cNvPr id="10243"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1520" y="2709320"/>
            <a:ext cx="3600000" cy="36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1" name="内容占位符 8"/>
          <p:cNvSpPr txBox="1">
            <a:spLocks/>
          </p:cNvSpPr>
          <p:nvPr/>
        </p:nvSpPr>
        <p:spPr>
          <a:xfrm>
            <a:off x="1168475" y="1772816"/>
            <a:ext cx="7067550" cy="432048"/>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ct val="20000"/>
              </a:spcBef>
              <a:buFont typeface="Arial" pitchFamily="34" charset="0"/>
              <a:buNone/>
              <a:defRPr sz="2000" kern="1200">
                <a:solidFill>
                  <a:schemeClr val="bg1">
                    <a:lumMod val="65000"/>
                  </a:schemeClr>
                </a:solidFill>
                <a:latin typeface="+mn-lt"/>
                <a:ea typeface="+mn-ea"/>
                <a:cs typeface="+mn-cs"/>
              </a:defRPr>
            </a:lvl1pPr>
            <a:lvl2pPr marL="742950" indent="-285750" algn="l" defTabSz="914400" rtl="0" eaLnBrk="1" latinLnBrk="0" hangingPunct="1">
              <a:lnSpc>
                <a:spcPct val="150000"/>
              </a:lnSpc>
              <a:spcBef>
                <a:spcPct val="20000"/>
              </a:spcBef>
              <a:buFont typeface="Wingdings" pitchFamily="2" charset="2"/>
              <a:buChar char="l"/>
              <a:defRPr sz="16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zh-CN" altLang="en-US" sz="1800" dirty="0">
                <a:solidFill>
                  <a:schemeClr val="bg1">
                    <a:lumMod val="50000"/>
                  </a:schemeClr>
                </a:solidFill>
                <a:latin typeface="微软雅黑" pitchFamily="34" charset="-122"/>
                <a:ea typeface="微软雅黑" pitchFamily="34" charset="-122"/>
              </a:rPr>
              <a:t>对个人而言，学习管理的重要性是：</a:t>
            </a:r>
            <a:endParaRPr kumimoji="0" lang="zh-CN" altLang="en-US" sz="1800" i="0" u="none" strike="noStrike" kern="120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grpSp>
        <p:nvGrpSpPr>
          <p:cNvPr id="4097" name="组合 4096"/>
          <p:cNvGrpSpPr/>
          <p:nvPr/>
        </p:nvGrpSpPr>
        <p:grpSpPr>
          <a:xfrm>
            <a:off x="4217187" y="3574882"/>
            <a:ext cx="4603285" cy="781507"/>
            <a:chOff x="4217187" y="3574882"/>
            <a:chExt cx="4603285" cy="781507"/>
          </a:xfrm>
        </p:grpSpPr>
        <p:sp>
          <p:nvSpPr>
            <p:cNvPr id="41" name="矩形 40"/>
            <p:cNvSpPr/>
            <p:nvPr/>
          </p:nvSpPr>
          <p:spPr>
            <a:xfrm>
              <a:off x="4607940" y="3653033"/>
              <a:ext cx="4212532" cy="625205"/>
            </a:xfrm>
            <a:prstGeom prst="rect">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43" name="矩形 42"/>
            <p:cNvSpPr/>
            <p:nvPr/>
          </p:nvSpPr>
          <p:spPr>
            <a:xfrm>
              <a:off x="4651352" y="3681907"/>
              <a:ext cx="4169120" cy="560790"/>
            </a:xfrm>
            <a:prstGeom prst="rect">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sp>
        <p:grpSp>
          <p:nvGrpSpPr>
            <p:cNvPr id="38" name="组合 37"/>
            <p:cNvGrpSpPr/>
            <p:nvPr/>
          </p:nvGrpSpPr>
          <p:grpSpPr>
            <a:xfrm>
              <a:off x="4217187" y="3574882"/>
              <a:ext cx="781507" cy="781507"/>
              <a:chOff x="1537511" y="1631288"/>
              <a:chExt cx="781507" cy="781507"/>
            </a:xfrm>
          </p:grpSpPr>
          <p:sp>
            <p:nvSpPr>
              <p:cNvPr id="39" name="椭圆 38"/>
              <p:cNvSpPr/>
              <p:nvPr/>
            </p:nvSpPr>
            <p:spPr>
              <a:xfrm>
                <a:off x="1537511" y="1631288"/>
                <a:ext cx="781507" cy="781507"/>
              </a:xfrm>
              <a:prstGeom prst="ellipse">
                <a:avLst/>
              </a:prstGeom>
              <a:gradFill rotWithShape="1">
                <a:gsLst>
                  <a:gs pos="0">
                    <a:srgbClr val="6DAA2D"/>
                  </a:gs>
                  <a:gs pos="100000">
                    <a:srgbClr val="6DAA2D">
                      <a:lumMod val="75000"/>
                    </a:srgbClr>
                  </a:gs>
                </a:gsLst>
                <a:path path="shape">
                  <a:fillToRect l="50000" t="50000" r="50000" b="50000"/>
                </a:path>
              </a:gradFill>
              <a:ln w="9525">
                <a:solidFill>
                  <a:srgbClr val="6DAA2D">
                    <a:lumMod val="75000"/>
                  </a:srgbClr>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rPr>
                  <a:t>2</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ndParaRPr>
              </a:p>
            </p:txBody>
          </p:sp>
          <p:sp>
            <p:nvSpPr>
              <p:cNvPr id="40" name="未知"/>
              <p:cNvSpPr>
                <a:spLocks/>
              </p:cNvSpPr>
              <p:nvPr/>
            </p:nvSpPr>
            <p:spPr bwMode="auto">
              <a:xfrm>
                <a:off x="1616373" y="1646528"/>
                <a:ext cx="615192" cy="300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36" name="Rectangle 38"/>
            <p:cNvSpPr>
              <a:spLocks noChangeArrowheads="1"/>
            </p:cNvSpPr>
            <p:nvPr/>
          </p:nvSpPr>
          <p:spPr bwMode="auto">
            <a:xfrm>
              <a:off x="5084804" y="3643508"/>
              <a:ext cx="3735668" cy="64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r>
                <a:rPr lang="zh-CN" altLang="en-US" sz="1600" kern="0" dirty="0">
                  <a:solidFill>
                    <a:srgbClr val="646464"/>
                  </a:solidFill>
                  <a:ea typeface="微软雅黑" pitchFamily="34" charset="-122"/>
                </a:rPr>
                <a:t>成才的需要：应用型的高级管理人才</a:t>
              </a:r>
              <a:endParaRPr kumimoji="0" lang="zh-CN" altLang="en-US" sz="1600" b="0" i="0" u="none" strike="noStrike" kern="0" cap="none" spc="0" normalizeH="0" baseline="0" noProof="0" dirty="0" smtClean="0">
                <a:ln>
                  <a:noFill/>
                </a:ln>
                <a:solidFill>
                  <a:srgbClr val="646464"/>
                </a:solidFill>
                <a:effectLst/>
                <a:uLnTx/>
                <a:uFillTx/>
                <a:ea typeface="微软雅黑" pitchFamily="34" charset="-122"/>
              </a:endParaRPr>
            </a:p>
          </p:txBody>
        </p:sp>
      </p:grpSp>
      <p:grpSp>
        <p:nvGrpSpPr>
          <p:cNvPr id="4099" name="组合 4098"/>
          <p:cNvGrpSpPr/>
          <p:nvPr/>
        </p:nvGrpSpPr>
        <p:grpSpPr>
          <a:xfrm>
            <a:off x="4217187" y="4512853"/>
            <a:ext cx="4603285" cy="781507"/>
            <a:chOff x="4217187" y="4512853"/>
            <a:chExt cx="4603285" cy="781507"/>
          </a:xfrm>
        </p:grpSpPr>
        <p:sp>
          <p:nvSpPr>
            <p:cNvPr id="51" name="矩形 50"/>
            <p:cNvSpPr/>
            <p:nvPr/>
          </p:nvSpPr>
          <p:spPr>
            <a:xfrm>
              <a:off x="4607940" y="4591004"/>
              <a:ext cx="4212532" cy="625205"/>
            </a:xfrm>
            <a:prstGeom prst="rect">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53" name="矩形 52"/>
            <p:cNvSpPr/>
            <p:nvPr/>
          </p:nvSpPr>
          <p:spPr>
            <a:xfrm>
              <a:off x="4651352" y="4619878"/>
              <a:ext cx="4169120" cy="560790"/>
            </a:xfrm>
            <a:prstGeom prst="rect">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sp>
        <p:grpSp>
          <p:nvGrpSpPr>
            <p:cNvPr id="48" name="组合 47"/>
            <p:cNvGrpSpPr/>
            <p:nvPr/>
          </p:nvGrpSpPr>
          <p:grpSpPr>
            <a:xfrm>
              <a:off x="4217187" y="4512853"/>
              <a:ext cx="781507" cy="781507"/>
              <a:chOff x="1537511" y="1631288"/>
              <a:chExt cx="781507" cy="781507"/>
            </a:xfrm>
          </p:grpSpPr>
          <p:sp>
            <p:nvSpPr>
              <p:cNvPr id="49" name="椭圆 48"/>
              <p:cNvSpPr/>
              <p:nvPr/>
            </p:nvSpPr>
            <p:spPr>
              <a:xfrm>
                <a:off x="1537511" y="1631288"/>
                <a:ext cx="781507" cy="781507"/>
              </a:xfrm>
              <a:prstGeom prst="ellipse">
                <a:avLst/>
              </a:prstGeom>
              <a:gradFill rotWithShape="1">
                <a:gsLst>
                  <a:gs pos="0">
                    <a:srgbClr val="6DAA2D"/>
                  </a:gs>
                  <a:gs pos="100000">
                    <a:srgbClr val="6DAA2D">
                      <a:lumMod val="75000"/>
                    </a:srgbClr>
                  </a:gs>
                </a:gsLst>
                <a:path path="shape">
                  <a:fillToRect l="50000" t="50000" r="50000" b="50000"/>
                </a:path>
              </a:gradFill>
              <a:ln w="9525">
                <a:solidFill>
                  <a:srgbClr val="6DAA2D">
                    <a:lumMod val="75000"/>
                  </a:srgbClr>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rPr>
                  <a:t>3</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ndParaRPr>
              </a:p>
            </p:txBody>
          </p:sp>
          <p:sp>
            <p:nvSpPr>
              <p:cNvPr id="50" name="未知"/>
              <p:cNvSpPr>
                <a:spLocks/>
              </p:cNvSpPr>
              <p:nvPr/>
            </p:nvSpPr>
            <p:spPr bwMode="auto">
              <a:xfrm>
                <a:off x="1616373" y="1646528"/>
                <a:ext cx="615192" cy="300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46" name="Rectangle 38"/>
            <p:cNvSpPr>
              <a:spLocks noChangeArrowheads="1"/>
            </p:cNvSpPr>
            <p:nvPr/>
          </p:nvSpPr>
          <p:spPr bwMode="auto">
            <a:xfrm>
              <a:off x="5084804" y="4581479"/>
              <a:ext cx="3735668" cy="64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r>
                <a:rPr lang="zh-CN" altLang="en-US" sz="1600" kern="0" dirty="0">
                  <a:solidFill>
                    <a:srgbClr val="646464"/>
                  </a:solidFill>
                  <a:ea typeface="微软雅黑" pitchFamily="34" charset="-122"/>
                </a:rPr>
                <a:t>在就业竞争中的一个有分量的</a:t>
              </a:r>
              <a:r>
                <a:rPr lang="zh-CN" altLang="en-US" sz="1600" kern="0" dirty="0" smtClean="0">
                  <a:solidFill>
                    <a:srgbClr val="646464"/>
                  </a:solidFill>
                  <a:ea typeface="微软雅黑" pitchFamily="34" charset="-122"/>
                </a:rPr>
                <a:t>砝码</a:t>
              </a:r>
              <a:endParaRPr kumimoji="0" lang="zh-CN" altLang="en-US" sz="1600" b="0" i="0" u="none" strike="noStrike" kern="0" cap="none" spc="0" normalizeH="0" baseline="0" noProof="0" dirty="0" smtClean="0">
                <a:ln>
                  <a:noFill/>
                </a:ln>
                <a:solidFill>
                  <a:srgbClr val="646464"/>
                </a:solidFill>
                <a:effectLst/>
                <a:uLnTx/>
                <a:uFillTx/>
                <a:ea typeface="微软雅黑" pitchFamily="34" charset="-122"/>
              </a:endParaRPr>
            </a:p>
          </p:txBody>
        </p:sp>
      </p:grpSp>
      <p:grpSp>
        <p:nvGrpSpPr>
          <p:cNvPr id="4101" name="组合 4100"/>
          <p:cNvGrpSpPr/>
          <p:nvPr/>
        </p:nvGrpSpPr>
        <p:grpSpPr>
          <a:xfrm>
            <a:off x="3858743" y="5450826"/>
            <a:ext cx="4961729" cy="781507"/>
            <a:chOff x="3858743" y="5450826"/>
            <a:chExt cx="4961729" cy="781507"/>
          </a:xfrm>
        </p:grpSpPr>
        <p:sp>
          <p:nvSpPr>
            <p:cNvPr id="61" name="矩形 60"/>
            <p:cNvSpPr/>
            <p:nvPr/>
          </p:nvSpPr>
          <p:spPr>
            <a:xfrm>
              <a:off x="4249496" y="5528977"/>
              <a:ext cx="4570976" cy="625205"/>
            </a:xfrm>
            <a:prstGeom prst="rect">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63" name="矩形 62"/>
            <p:cNvSpPr/>
            <p:nvPr/>
          </p:nvSpPr>
          <p:spPr>
            <a:xfrm>
              <a:off x="4292908" y="5557851"/>
              <a:ext cx="4527564" cy="560790"/>
            </a:xfrm>
            <a:prstGeom prst="rect">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sp>
        <p:grpSp>
          <p:nvGrpSpPr>
            <p:cNvPr id="58" name="组合 57"/>
            <p:cNvGrpSpPr/>
            <p:nvPr/>
          </p:nvGrpSpPr>
          <p:grpSpPr>
            <a:xfrm>
              <a:off x="3858743" y="5450826"/>
              <a:ext cx="781507" cy="781507"/>
              <a:chOff x="1537511" y="1631288"/>
              <a:chExt cx="781507" cy="781507"/>
            </a:xfrm>
          </p:grpSpPr>
          <p:sp>
            <p:nvSpPr>
              <p:cNvPr id="59" name="椭圆 58"/>
              <p:cNvSpPr/>
              <p:nvPr/>
            </p:nvSpPr>
            <p:spPr>
              <a:xfrm>
                <a:off x="1537511" y="1631288"/>
                <a:ext cx="781507" cy="781507"/>
              </a:xfrm>
              <a:prstGeom prst="ellipse">
                <a:avLst/>
              </a:prstGeom>
              <a:gradFill rotWithShape="1">
                <a:gsLst>
                  <a:gs pos="0">
                    <a:srgbClr val="6DAA2D"/>
                  </a:gs>
                  <a:gs pos="100000">
                    <a:srgbClr val="6DAA2D">
                      <a:lumMod val="75000"/>
                    </a:srgbClr>
                  </a:gs>
                </a:gsLst>
                <a:path path="shape">
                  <a:fillToRect l="50000" t="50000" r="50000" b="50000"/>
                </a:path>
              </a:gradFill>
              <a:ln w="9525">
                <a:solidFill>
                  <a:srgbClr val="6DAA2D">
                    <a:lumMod val="75000"/>
                  </a:srgbClr>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rPr>
                  <a:t>4</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ndParaRPr>
              </a:p>
            </p:txBody>
          </p:sp>
          <p:sp>
            <p:nvSpPr>
              <p:cNvPr id="60" name="未知"/>
              <p:cNvSpPr>
                <a:spLocks/>
              </p:cNvSpPr>
              <p:nvPr/>
            </p:nvSpPr>
            <p:spPr bwMode="auto">
              <a:xfrm>
                <a:off x="1616373" y="1646528"/>
                <a:ext cx="615192" cy="300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56" name="Rectangle 38"/>
            <p:cNvSpPr>
              <a:spLocks noChangeArrowheads="1"/>
            </p:cNvSpPr>
            <p:nvPr/>
          </p:nvSpPr>
          <p:spPr bwMode="auto">
            <a:xfrm>
              <a:off x="4726360" y="5519452"/>
              <a:ext cx="4094112" cy="64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r>
                <a:rPr lang="zh-CN" altLang="en-US" sz="1600" kern="0" dirty="0" smtClean="0">
                  <a:solidFill>
                    <a:srgbClr val="646464"/>
                  </a:solidFill>
                  <a:ea typeface="微软雅黑" pitchFamily="34" charset="-122"/>
                </a:rPr>
                <a:t>展现出的管理能力是</a:t>
              </a:r>
              <a:r>
                <a:rPr lang="zh-CN" altLang="en-US" sz="1600" kern="0" dirty="0">
                  <a:solidFill>
                    <a:srgbClr val="646464"/>
                  </a:solidFill>
                  <a:ea typeface="微软雅黑" pitchFamily="34" charset="-122"/>
                </a:rPr>
                <a:t>晋升的重要</a:t>
              </a:r>
              <a:r>
                <a:rPr lang="zh-CN" altLang="en-US" sz="1600" kern="0" dirty="0" smtClean="0">
                  <a:solidFill>
                    <a:srgbClr val="646464"/>
                  </a:solidFill>
                  <a:ea typeface="微软雅黑" pitchFamily="34" charset="-122"/>
                </a:rPr>
                <a:t>条件 </a:t>
              </a:r>
              <a:endParaRPr kumimoji="0" lang="zh-CN" altLang="en-US" sz="1600" b="0" i="0" u="none" strike="noStrike" kern="0" cap="none" spc="0" normalizeH="0" baseline="0" noProof="0" dirty="0" smtClean="0">
                <a:ln>
                  <a:noFill/>
                </a:ln>
                <a:solidFill>
                  <a:srgbClr val="646464"/>
                </a:solidFill>
                <a:effectLst/>
                <a:uLnTx/>
                <a:uFillTx/>
                <a:ea typeface="微软雅黑" pitchFamily="34" charset="-122"/>
              </a:endParaRPr>
            </a:p>
          </p:txBody>
        </p:sp>
      </p:grpSp>
      <p:grpSp>
        <p:nvGrpSpPr>
          <p:cNvPr id="4102" name="组合 4101"/>
          <p:cNvGrpSpPr/>
          <p:nvPr/>
        </p:nvGrpSpPr>
        <p:grpSpPr>
          <a:xfrm>
            <a:off x="3858743" y="2636912"/>
            <a:ext cx="4961729" cy="781507"/>
            <a:chOff x="3858743" y="2636912"/>
            <a:chExt cx="4961729" cy="781507"/>
          </a:xfrm>
        </p:grpSpPr>
        <p:sp>
          <p:nvSpPr>
            <p:cNvPr id="65" name="矩形 64"/>
            <p:cNvSpPr/>
            <p:nvPr/>
          </p:nvSpPr>
          <p:spPr>
            <a:xfrm>
              <a:off x="4249496" y="2715063"/>
              <a:ext cx="4570976" cy="625205"/>
            </a:xfrm>
            <a:prstGeom prst="rect">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66" name="矩形 65"/>
            <p:cNvSpPr/>
            <p:nvPr/>
          </p:nvSpPr>
          <p:spPr>
            <a:xfrm>
              <a:off x="4292908" y="2743937"/>
              <a:ext cx="4527564" cy="560790"/>
            </a:xfrm>
            <a:prstGeom prst="rect">
              <a:avLst/>
            </a:pr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sp>
        <p:grpSp>
          <p:nvGrpSpPr>
            <p:cNvPr id="67" name="组合 66"/>
            <p:cNvGrpSpPr/>
            <p:nvPr/>
          </p:nvGrpSpPr>
          <p:grpSpPr>
            <a:xfrm>
              <a:off x="3858743" y="2636912"/>
              <a:ext cx="781507" cy="781507"/>
              <a:chOff x="1537511" y="1631288"/>
              <a:chExt cx="781507" cy="781507"/>
            </a:xfrm>
          </p:grpSpPr>
          <p:sp>
            <p:nvSpPr>
              <p:cNvPr id="69" name="椭圆 68"/>
              <p:cNvSpPr/>
              <p:nvPr/>
            </p:nvSpPr>
            <p:spPr>
              <a:xfrm>
                <a:off x="1537511" y="1631288"/>
                <a:ext cx="781507" cy="781507"/>
              </a:xfrm>
              <a:prstGeom prst="ellipse">
                <a:avLst/>
              </a:prstGeom>
              <a:gradFill rotWithShape="1">
                <a:gsLst>
                  <a:gs pos="0">
                    <a:srgbClr val="6DAA2D"/>
                  </a:gs>
                  <a:gs pos="100000">
                    <a:srgbClr val="6DAA2D">
                      <a:lumMod val="75000"/>
                    </a:srgbClr>
                  </a:gs>
                </a:gsLst>
                <a:path path="shape">
                  <a:fillToRect l="50000" t="50000" r="50000" b="50000"/>
                </a:path>
              </a:gradFill>
              <a:ln w="9525">
                <a:solidFill>
                  <a:srgbClr val="6DAA2D">
                    <a:lumMod val="75000"/>
                  </a:srgbClr>
                </a:solidFill>
                <a:round/>
                <a:headEnd/>
                <a:tailEn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ysClr val="window" lastClr="FFFFFF"/>
                    </a:solidFill>
                    <a:effectLst/>
                    <a:uLnTx/>
                    <a:uFillTx/>
                    <a:latin typeface="Impact" pitchFamily="34" charset="0"/>
                  </a:rPr>
                  <a:t>1</a:t>
                </a:r>
                <a:endParaRPr kumimoji="0" lang="zh-CN" altLang="en-US" sz="3200" b="0" i="0" u="none" strike="noStrike" kern="0" cap="none" spc="0" normalizeH="0" baseline="0" noProof="0" dirty="0">
                  <a:ln>
                    <a:noFill/>
                  </a:ln>
                  <a:solidFill>
                    <a:sysClr val="window" lastClr="FFFFFF"/>
                  </a:solidFill>
                  <a:effectLst/>
                  <a:uLnTx/>
                  <a:uFillTx/>
                  <a:latin typeface="Impact" pitchFamily="34" charset="0"/>
                </a:endParaRPr>
              </a:p>
            </p:txBody>
          </p:sp>
          <p:sp>
            <p:nvSpPr>
              <p:cNvPr id="70" name="未知"/>
              <p:cNvSpPr>
                <a:spLocks/>
              </p:cNvSpPr>
              <p:nvPr/>
            </p:nvSpPr>
            <p:spPr bwMode="auto">
              <a:xfrm>
                <a:off x="1616373" y="1646528"/>
                <a:ext cx="615192" cy="300182"/>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sp>
          <p:nvSpPr>
            <p:cNvPr id="68" name="Rectangle 38"/>
            <p:cNvSpPr>
              <a:spLocks noChangeArrowheads="1"/>
            </p:cNvSpPr>
            <p:nvPr/>
          </p:nvSpPr>
          <p:spPr bwMode="auto">
            <a:xfrm>
              <a:off x="4726360" y="2705538"/>
              <a:ext cx="4094112" cy="64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r>
                <a:rPr lang="zh-CN" altLang="en-US" sz="1600" kern="0" dirty="0">
                  <a:solidFill>
                    <a:srgbClr val="646464"/>
                  </a:solidFill>
                  <a:ea typeface="微软雅黑" pitchFamily="34" charset="-122"/>
                </a:rPr>
                <a:t>管理知识和能力是管理</a:t>
              </a:r>
              <a:r>
                <a:rPr lang="zh-CN" altLang="en-US" sz="1600" kern="0" dirty="0" smtClean="0">
                  <a:solidFill>
                    <a:srgbClr val="646464"/>
                  </a:solidFill>
                  <a:ea typeface="微软雅黑" pitchFamily="34" charset="-122"/>
                </a:rPr>
                <a:t>专业的</a:t>
              </a:r>
              <a:r>
                <a:rPr lang="zh-CN" altLang="en-US" sz="1600" kern="0" dirty="0">
                  <a:solidFill>
                    <a:srgbClr val="646464"/>
                  </a:solidFill>
                  <a:ea typeface="微软雅黑" pitchFamily="34" charset="-122"/>
                </a:rPr>
                <a:t>看家本领</a:t>
              </a:r>
            </a:p>
          </p:txBody>
        </p:sp>
      </p:grpSp>
    </p:spTree>
    <p:extLst>
      <p:ext uri="{BB962C8B-B14F-4D97-AF65-F5344CB8AC3E}">
        <p14:creationId xmlns:p14="http://schemas.microsoft.com/office/powerpoint/2010/main" val="3631913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22" presetClass="entr" presetSubtype="8"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1800"/>
                            </p:stCondLst>
                            <p:childTnLst>
                              <p:par>
                                <p:cTn id="23" presetID="10" presetClass="entr" presetSubtype="0" fill="hold" nodeType="afterEffect">
                                  <p:stCondLst>
                                    <p:cond delay="0"/>
                                  </p:stCondLst>
                                  <p:childTnLst>
                                    <p:set>
                                      <p:cBhvr>
                                        <p:cTn id="24" dur="1" fill="hold">
                                          <p:stCondLst>
                                            <p:cond delay="0"/>
                                          </p:stCondLst>
                                        </p:cTn>
                                        <p:tgtEl>
                                          <p:spTgt spid="10243"/>
                                        </p:tgtEl>
                                        <p:attrNameLst>
                                          <p:attrName>style.visibility</p:attrName>
                                        </p:attrNameLst>
                                      </p:cBhvr>
                                      <p:to>
                                        <p:strVal val="visible"/>
                                      </p:to>
                                    </p:set>
                                    <p:animEffect transition="in" filter="fade">
                                      <p:cBhvr>
                                        <p:cTn id="25" dur="500"/>
                                        <p:tgtEl>
                                          <p:spTgt spid="10243"/>
                                        </p:tgtEl>
                                      </p:cBhvr>
                                    </p:animEffect>
                                  </p:childTnLst>
                                </p:cTn>
                              </p:par>
                            </p:childTnLst>
                          </p:cTn>
                        </p:par>
                        <p:par>
                          <p:cTn id="26" fill="hold">
                            <p:stCondLst>
                              <p:cond delay="2300"/>
                            </p:stCondLst>
                            <p:childTnLst>
                              <p:par>
                                <p:cTn id="27" presetID="22" presetClass="entr" presetSubtype="8" fill="hold" nodeType="after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wipe(left)">
                                      <p:cBhvr>
                                        <p:cTn id="29" dur="200"/>
                                        <p:tgtEl>
                                          <p:spTgt spid="410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097"/>
                                        </p:tgtEl>
                                        <p:attrNameLst>
                                          <p:attrName>style.visibility</p:attrName>
                                        </p:attrNameLst>
                                      </p:cBhvr>
                                      <p:to>
                                        <p:strVal val="visible"/>
                                      </p:to>
                                    </p:set>
                                    <p:animEffect transition="in" filter="wipe(left)">
                                      <p:cBhvr>
                                        <p:cTn id="33" dur="200"/>
                                        <p:tgtEl>
                                          <p:spTgt spid="4097"/>
                                        </p:tgtEl>
                                      </p:cBhvr>
                                    </p:animEffect>
                                  </p:childTnLst>
                                </p:cTn>
                              </p:par>
                            </p:childTnLst>
                          </p:cTn>
                        </p:par>
                        <p:par>
                          <p:cTn id="34" fill="hold">
                            <p:stCondLst>
                              <p:cond delay="2700"/>
                            </p:stCondLst>
                            <p:childTnLst>
                              <p:par>
                                <p:cTn id="35" presetID="22" presetClass="entr" presetSubtype="8" fill="hold" nodeType="afterEffect">
                                  <p:stCondLst>
                                    <p:cond delay="0"/>
                                  </p:stCondLst>
                                  <p:childTnLst>
                                    <p:set>
                                      <p:cBhvr>
                                        <p:cTn id="36" dur="1" fill="hold">
                                          <p:stCondLst>
                                            <p:cond delay="0"/>
                                          </p:stCondLst>
                                        </p:cTn>
                                        <p:tgtEl>
                                          <p:spTgt spid="4099"/>
                                        </p:tgtEl>
                                        <p:attrNameLst>
                                          <p:attrName>style.visibility</p:attrName>
                                        </p:attrNameLst>
                                      </p:cBhvr>
                                      <p:to>
                                        <p:strVal val="visible"/>
                                      </p:to>
                                    </p:set>
                                    <p:animEffect transition="in" filter="wipe(left)">
                                      <p:cBhvr>
                                        <p:cTn id="37" dur="200"/>
                                        <p:tgtEl>
                                          <p:spTgt spid="4099"/>
                                        </p:tgtEl>
                                      </p:cBhvr>
                                    </p:animEffect>
                                  </p:childTnLst>
                                </p:cTn>
                              </p:par>
                            </p:childTnLst>
                          </p:cTn>
                        </p:par>
                        <p:par>
                          <p:cTn id="38" fill="hold">
                            <p:stCondLst>
                              <p:cond delay="2900"/>
                            </p:stCondLst>
                            <p:childTnLst>
                              <p:par>
                                <p:cTn id="39" presetID="22" presetClass="entr" presetSubtype="8" fill="hold" nodeType="afterEffect">
                                  <p:stCondLst>
                                    <p:cond delay="0"/>
                                  </p:stCondLst>
                                  <p:childTnLst>
                                    <p:set>
                                      <p:cBhvr>
                                        <p:cTn id="40" dur="1" fill="hold">
                                          <p:stCondLst>
                                            <p:cond delay="0"/>
                                          </p:stCondLst>
                                        </p:cTn>
                                        <p:tgtEl>
                                          <p:spTgt spid="4101"/>
                                        </p:tgtEl>
                                        <p:attrNameLst>
                                          <p:attrName>style.visibility</p:attrName>
                                        </p:attrNameLst>
                                      </p:cBhvr>
                                      <p:to>
                                        <p:strVal val="visible"/>
                                      </p:to>
                                    </p:set>
                                    <p:animEffect transition="in" filter="wipe(left)">
                                      <p:cBhvr>
                                        <p:cTn id="41" dur="2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斜纹 10"/>
          <p:cNvSpPr/>
          <p:nvPr/>
        </p:nvSpPr>
        <p:spPr>
          <a:xfrm rot="10800000">
            <a:off x="8135937" y="5849937"/>
            <a:ext cx="1008063" cy="1008063"/>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00">
              <a:defRPr/>
            </a:pPr>
            <a:endParaRPr lang="zh-CN" altLang="en-US" sz="1800" kern="0" dirty="0">
              <a:solidFill>
                <a:sysClr val="windowText" lastClr="000000"/>
              </a:solidFill>
              <a:ea typeface="微软雅黑"/>
            </a:endParaRPr>
          </a:p>
        </p:txBody>
      </p:sp>
      <p:sp>
        <p:nvSpPr>
          <p:cNvPr id="12" name="TextBox 11"/>
          <p:cNvSpPr txBox="1"/>
          <p:nvPr/>
        </p:nvSpPr>
        <p:spPr>
          <a:xfrm rot="18928564">
            <a:off x="8385781" y="6332151"/>
            <a:ext cx="800219" cy="338554"/>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sp>
        <p:nvSpPr>
          <p:cNvPr id="13" name="Freeform 7"/>
          <p:cNvSpPr>
            <a:spLocks/>
          </p:cNvSpPr>
          <p:nvPr/>
        </p:nvSpPr>
        <p:spPr bwMode="auto">
          <a:xfrm>
            <a:off x="3203848" y="5409271"/>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14" name="Freeform 7"/>
          <p:cNvSpPr>
            <a:spLocks/>
          </p:cNvSpPr>
          <p:nvPr/>
        </p:nvSpPr>
        <p:spPr bwMode="auto">
          <a:xfrm>
            <a:off x="539552" y="5409271"/>
            <a:ext cx="2700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15" name="Freeform 7"/>
          <p:cNvSpPr>
            <a:spLocks/>
          </p:cNvSpPr>
          <p:nvPr/>
        </p:nvSpPr>
        <p:spPr bwMode="auto">
          <a:xfrm>
            <a:off x="5904448" y="5409272"/>
            <a:ext cx="2700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pic>
        <p:nvPicPr>
          <p:cNvPr id="1026" name="Picture 2" descr="D:\Teliss_Tong\Doing\new\MX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28184" y="1308332"/>
            <a:ext cx="2339960" cy="3899934"/>
          </a:xfrm>
          <a:prstGeom prst="rect">
            <a:avLst/>
          </a:prstGeom>
          <a:ln w="28575">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user\Desktop\xpic2196.jpg"/>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827584" y="1323569"/>
            <a:ext cx="2339960" cy="3899933"/>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Users\user\Desktop\fotolia_24553331_subscription_xxl.jpg"/>
          <p:cNvPicPr>
            <a:picLocks noChangeAspect="1" noChangeArrowheads="1"/>
          </p:cNvPicPr>
          <p:nvPr/>
        </p:nvPicPr>
        <p:blipFill>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528184" y="1308332"/>
            <a:ext cx="2339960" cy="3899933"/>
          </a:xfrm>
          <a:prstGeom prst="rect">
            <a:avLst/>
          </a:prstGeom>
          <a:ln w="28575">
            <a:solidFill>
              <a:schemeClr val="bg1">
                <a:lumMod val="95000"/>
              </a:schemeClr>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16"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17"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18"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19"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20"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21"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22" name="矩形 21"/>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23"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Tree>
    <p:extLst>
      <p:ext uri="{BB962C8B-B14F-4D97-AF65-F5344CB8AC3E}">
        <p14:creationId xmlns:p14="http://schemas.microsoft.com/office/powerpoint/2010/main" val="28955118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2.77778E-6 -4.81481E-6 L -0.11215 -0.3449 " pathEditMode="relative" rAng="0" ptsTypes="AA">
                                      <p:cBhvr>
                                        <p:cTn id="6" dur="500" fill="hold"/>
                                        <p:tgtEl>
                                          <p:spTgt spid="1027"/>
                                        </p:tgtEl>
                                        <p:attrNameLst>
                                          <p:attrName>ppt_x</p:attrName>
                                          <p:attrName>ppt_y</p:attrName>
                                        </p:attrNameLst>
                                      </p:cBhvr>
                                      <p:rCtr x="-5608" y="-17245"/>
                                    </p:animMotion>
                                  </p:childTnLst>
                                </p:cTn>
                              </p:par>
                              <p:par>
                                <p:cTn id="7" presetID="53" presetClass="exit" presetSubtype="0" fill="hold" nodeType="withEffect">
                                  <p:stCondLst>
                                    <p:cond delay="0"/>
                                  </p:stCondLst>
                                  <p:childTnLst>
                                    <p:anim calcmode="lin" valueType="num">
                                      <p:cBhvr>
                                        <p:cTn id="8" dur="500"/>
                                        <p:tgtEl>
                                          <p:spTgt spid="1027"/>
                                        </p:tgtEl>
                                        <p:attrNameLst>
                                          <p:attrName>ppt_w</p:attrName>
                                        </p:attrNameLst>
                                      </p:cBhvr>
                                      <p:tavLst>
                                        <p:tav tm="0">
                                          <p:val>
                                            <p:strVal val="ppt_w"/>
                                          </p:val>
                                        </p:tav>
                                        <p:tav tm="100000">
                                          <p:val>
                                            <p:fltVal val="0"/>
                                          </p:val>
                                        </p:tav>
                                      </p:tavLst>
                                    </p:anim>
                                    <p:anim calcmode="lin" valueType="num">
                                      <p:cBhvr>
                                        <p:cTn id="9" dur="500"/>
                                        <p:tgtEl>
                                          <p:spTgt spid="1027"/>
                                        </p:tgtEl>
                                        <p:attrNameLst>
                                          <p:attrName>ppt_h</p:attrName>
                                        </p:attrNameLst>
                                      </p:cBhvr>
                                      <p:tavLst>
                                        <p:tav tm="0">
                                          <p:val>
                                            <p:strVal val="ppt_h"/>
                                          </p:val>
                                        </p:tav>
                                        <p:tav tm="100000">
                                          <p:val>
                                            <p:fltVal val="0"/>
                                          </p:val>
                                        </p:tav>
                                      </p:tavLst>
                                    </p:anim>
                                    <p:animEffect transition="out" filter="fade">
                                      <p:cBhvr>
                                        <p:cTn id="10" dur="500"/>
                                        <p:tgtEl>
                                          <p:spTgt spid="1027"/>
                                        </p:tgtEl>
                                      </p:cBhvr>
                                    </p:animEffect>
                                    <p:set>
                                      <p:cBhvr>
                                        <p:cTn id="11" dur="1" fill="hold">
                                          <p:stCondLst>
                                            <p:cond delay="499"/>
                                          </p:stCondLst>
                                        </p:cTn>
                                        <p:tgtEl>
                                          <p:spTgt spid="1027"/>
                                        </p:tgtEl>
                                        <p:attrNameLst>
                                          <p:attrName>style.visibility</p:attrName>
                                        </p:attrNameLst>
                                      </p:cBhvr>
                                      <p:to>
                                        <p:strVal val="hidden"/>
                                      </p:to>
                                    </p:set>
                                  </p:childTnLst>
                                </p:cTn>
                              </p:par>
                              <p:par>
                                <p:cTn id="12" presetID="56" presetClass="path" presetSubtype="0" accel="50000" decel="50000" fill="hold" nodeType="withEffect">
                                  <p:stCondLst>
                                    <p:cond delay="0"/>
                                  </p:stCondLst>
                                  <p:childTnLst>
                                    <p:animMotion origin="layout" path="M 4.72222E-6 0 L -0.41528 -0.34259 " pathEditMode="relative" rAng="0" ptsTypes="AA">
                                      <p:cBhvr>
                                        <p:cTn id="13" dur="500" fill="hold"/>
                                        <p:tgtEl>
                                          <p:spTgt spid="1028"/>
                                        </p:tgtEl>
                                        <p:attrNameLst>
                                          <p:attrName>ppt_x</p:attrName>
                                          <p:attrName>ppt_y</p:attrName>
                                        </p:attrNameLst>
                                      </p:cBhvr>
                                      <p:rCtr x="-20764" y="-17130"/>
                                    </p:animMotion>
                                  </p:childTnLst>
                                </p:cTn>
                              </p:par>
                              <p:par>
                                <p:cTn id="14" presetID="53" presetClass="exit" presetSubtype="0" fill="hold" nodeType="withEffect">
                                  <p:stCondLst>
                                    <p:cond delay="100"/>
                                  </p:stCondLst>
                                  <p:childTnLst>
                                    <p:anim calcmode="lin" valueType="num">
                                      <p:cBhvr>
                                        <p:cTn id="15" dur="500"/>
                                        <p:tgtEl>
                                          <p:spTgt spid="1028"/>
                                        </p:tgtEl>
                                        <p:attrNameLst>
                                          <p:attrName>ppt_w</p:attrName>
                                        </p:attrNameLst>
                                      </p:cBhvr>
                                      <p:tavLst>
                                        <p:tav tm="0">
                                          <p:val>
                                            <p:strVal val="ppt_w"/>
                                          </p:val>
                                        </p:tav>
                                        <p:tav tm="100000">
                                          <p:val>
                                            <p:fltVal val="0"/>
                                          </p:val>
                                        </p:tav>
                                      </p:tavLst>
                                    </p:anim>
                                    <p:anim calcmode="lin" valueType="num">
                                      <p:cBhvr>
                                        <p:cTn id="16" dur="500"/>
                                        <p:tgtEl>
                                          <p:spTgt spid="1028"/>
                                        </p:tgtEl>
                                        <p:attrNameLst>
                                          <p:attrName>ppt_h</p:attrName>
                                        </p:attrNameLst>
                                      </p:cBhvr>
                                      <p:tavLst>
                                        <p:tav tm="0">
                                          <p:val>
                                            <p:strVal val="ppt_h"/>
                                          </p:val>
                                        </p:tav>
                                        <p:tav tm="100000">
                                          <p:val>
                                            <p:fltVal val="0"/>
                                          </p:val>
                                        </p:tav>
                                      </p:tavLst>
                                    </p:anim>
                                    <p:animEffect transition="out" filter="fade">
                                      <p:cBhvr>
                                        <p:cTn id="17" dur="500"/>
                                        <p:tgtEl>
                                          <p:spTgt spid="1028"/>
                                        </p:tgtEl>
                                      </p:cBhvr>
                                    </p:animEffect>
                                    <p:set>
                                      <p:cBhvr>
                                        <p:cTn id="18" dur="1" fill="hold">
                                          <p:stCondLst>
                                            <p:cond delay="499"/>
                                          </p:stCondLst>
                                        </p:cTn>
                                        <p:tgtEl>
                                          <p:spTgt spid="1028"/>
                                        </p:tgtEl>
                                        <p:attrNameLst>
                                          <p:attrName>style.visibility</p:attrName>
                                        </p:attrNameLst>
                                      </p:cBhvr>
                                      <p:to>
                                        <p:strVal val="hidden"/>
                                      </p:to>
                                    </p:set>
                                  </p:childTnLst>
                                </p:cTn>
                              </p:par>
                              <p:par>
                                <p:cTn id="19" presetID="56" presetClass="path" presetSubtype="0" accel="50000" decel="50000" fill="hold" nodeType="withEffect">
                                  <p:stCondLst>
                                    <p:cond delay="100"/>
                                  </p:stCondLst>
                                  <p:childTnLst>
                                    <p:animMotion origin="layout" path="M 2.22222E-6 0 L -0.71858 -0.33194 " pathEditMode="relative" rAng="0" ptsTypes="AA">
                                      <p:cBhvr>
                                        <p:cTn id="20" dur="500" fill="hold"/>
                                        <p:tgtEl>
                                          <p:spTgt spid="1026"/>
                                        </p:tgtEl>
                                        <p:attrNameLst>
                                          <p:attrName>ppt_x</p:attrName>
                                          <p:attrName>ppt_y</p:attrName>
                                        </p:attrNameLst>
                                      </p:cBhvr>
                                      <p:rCtr x="-35938" y="-16597"/>
                                    </p:animMotion>
                                  </p:childTnLst>
                                </p:cTn>
                              </p:par>
                              <p:par>
                                <p:cTn id="21" presetID="53" presetClass="exit" presetSubtype="0" fill="hold" nodeType="withEffect">
                                  <p:stCondLst>
                                    <p:cond delay="200"/>
                                  </p:stCondLst>
                                  <p:childTnLst>
                                    <p:anim calcmode="lin" valueType="num">
                                      <p:cBhvr>
                                        <p:cTn id="22" dur="500"/>
                                        <p:tgtEl>
                                          <p:spTgt spid="1026"/>
                                        </p:tgtEl>
                                        <p:attrNameLst>
                                          <p:attrName>ppt_w</p:attrName>
                                        </p:attrNameLst>
                                      </p:cBhvr>
                                      <p:tavLst>
                                        <p:tav tm="0">
                                          <p:val>
                                            <p:strVal val="ppt_w"/>
                                          </p:val>
                                        </p:tav>
                                        <p:tav tm="100000">
                                          <p:val>
                                            <p:fltVal val="0"/>
                                          </p:val>
                                        </p:tav>
                                      </p:tavLst>
                                    </p:anim>
                                    <p:anim calcmode="lin" valueType="num">
                                      <p:cBhvr>
                                        <p:cTn id="23" dur="500"/>
                                        <p:tgtEl>
                                          <p:spTgt spid="1026"/>
                                        </p:tgtEl>
                                        <p:attrNameLst>
                                          <p:attrName>ppt_h</p:attrName>
                                        </p:attrNameLst>
                                      </p:cBhvr>
                                      <p:tavLst>
                                        <p:tav tm="0">
                                          <p:val>
                                            <p:strVal val="ppt_h"/>
                                          </p:val>
                                        </p:tav>
                                        <p:tav tm="100000">
                                          <p:val>
                                            <p:fltVal val="0"/>
                                          </p:val>
                                        </p:tav>
                                      </p:tavLst>
                                    </p:anim>
                                    <p:animEffect transition="out" filter="fade">
                                      <p:cBhvr>
                                        <p:cTn id="24" dur="500"/>
                                        <p:tgtEl>
                                          <p:spTgt spid="1026"/>
                                        </p:tgtEl>
                                      </p:cBhvr>
                                    </p:animEffect>
                                    <p:set>
                                      <p:cBhvr>
                                        <p:cTn id="25" dur="1" fill="hold">
                                          <p:stCondLst>
                                            <p:cond delay="499"/>
                                          </p:stCondLst>
                                        </p:cTn>
                                        <p:tgtEl>
                                          <p:spTgt spid="1026"/>
                                        </p:tgtEl>
                                        <p:attrNameLst>
                                          <p:attrName>style.visibility</p:attrName>
                                        </p:attrNameLst>
                                      </p:cBhvr>
                                      <p:to>
                                        <p:strVal val="hidden"/>
                                      </p:to>
                                    </p:set>
                                  </p:childTnLst>
                                </p:cTn>
                              </p:par>
                              <p:par>
                                <p:cTn id="26" presetID="56" presetClass="path" presetSubtype="0" accel="50000" decel="50000" fill="hold" grpId="0" nodeType="withEffect">
                                  <p:stCondLst>
                                    <p:cond delay="200"/>
                                  </p:stCondLst>
                                  <p:childTnLst>
                                    <p:animMotion origin="layout" path="M 2.77778E-6 4.81481E-6 L -0.10816 -0.7007 " pathEditMode="relative" rAng="0" ptsTypes="AA">
                                      <p:cBhvr>
                                        <p:cTn id="27" dur="500" fill="hold"/>
                                        <p:tgtEl>
                                          <p:spTgt spid="14"/>
                                        </p:tgtEl>
                                        <p:attrNameLst>
                                          <p:attrName>ppt_x</p:attrName>
                                          <p:attrName>ppt_y</p:attrName>
                                        </p:attrNameLst>
                                      </p:cBhvr>
                                      <p:rCtr x="-5417" y="-35046"/>
                                    </p:animMotion>
                                  </p:childTnLst>
                                </p:cTn>
                              </p:par>
                              <p:par>
                                <p:cTn id="28" presetID="53" presetClass="exit" presetSubtype="0" fill="hold" grpId="1" nodeType="withEffect">
                                  <p:stCondLst>
                                    <p:cond delay="300"/>
                                  </p:stCondLst>
                                  <p:childTnLst>
                                    <p:anim calcmode="lin" valueType="num">
                                      <p:cBhvr>
                                        <p:cTn id="29" dur="500"/>
                                        <p:tgtEl>
                                          <p:spTgt spid="14"/>
                                        </p:tgtEl>
                                        <p:attrNameLst>
                                          <p:attrName>ppt_w</p:attrName>
                                        </p:attrNameLst>
                                      </p:cBhvr>
                                      <p:tavLst>
                                        <p:tav tm="0">
                                          <p:val>
                                            <p:strVal val="ppt_w"/>
                                          </p:val>
                                        </p:tav>
                                        <p:tav tm="100000">
                                          <p:val>
                                            <p:fltVal val="0"/>
                                          </p:val>
                                        </p:tav>
                                      </p:tavLst>
                                    </p:anim>
                                    <p:anim calcmode="lin" valueType="num">
                                      <p:cBhvr>
                                        <p:cTn id="30" dur="500"/>
                                        <p:tgtEl>
                                          <p:spTgt spid="14"/>
                                        </p:tgtEl>
                                        <p:attrNameLst>
                                          <p:attrName>ppt_h</p:attrName>
                                        </p:attrNameLst>
                                      </p:cBhvr>
                                      <p:tavLst>
                                        <p:tav tm="0">
                                          <p:val>
                                            <p:strVal val="ppt_h"/>
                                          </p:val>
                                        </p:tav>
                                        <p:tav tm="100000">
                                          <p:val>
                                            <p:fltVal val="0"/>
                                          </p:val>
                                        </p:tav>
                                      </p:tavLst>
                                    </p:anim>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par>
                                <p:cTn id="33" presetID="56" presetClass="path" presetSubtype="0" accel="50000" decel="50000" fill="hold" grpId="0" nodeType="withEffect">
                                  <p:stCondLst>
                                    <p:cond delay="300"/>
                                  </p:stCondLst>
                                  <p:childTnLst>
                                    <p:animMotion origin="layout" path="M 3.33333E-6 4.81481E-6 L -0.39167 -0.67963 " pathEditMode="relative" rAng="0" ptsTypes="AA">
                                      <p:cBhvr>
                                        <p:cTn id="34" dur="500" fill="hold"/>
                                        <p:tgtEl>
                                          <p:spTgt spid="13"/>
                                        </p:tgtEl>
                                        <p:attrNameLst>
                                          <p:attrName>ppt_x</p:attrName>
                                          <p:attrName>ppt_y</p:attrName>
                                        </p:attrNameLst>
                                      </p:cBhvr>
                                      <p:rCtr x="-19583" y="-33981"/>
                                    </p:animMotion>
                                  </p:childTnLst>
                                </p:cTn>
                              </p:par>
                              <p:par>
                                <p:cTn id="35" presetID="53" presetClass="exit" presetSubtype="0" fill="hold" grpId="1" nodeType="withEffect">
                                  <p:stCondLst>
                                    <p:cond delay="400"/>
                                  </p:stCondLst>
                                  <p:childTnLst>
                                    <p:anim calcmode="lin" valueType="num">
                                      <p:cBhvr>
                                        <p:cTn id="36" dur="500"/>
                                        <p:tgtEl>
                                          <p:spTgt spid="13"/>
                                        </p:tgtEl>
                                        <p:attrNameLst>
                                          <p:attrName>ppt_w</p:attrName>
                                        </p:attrNameLst>
                                      </p:cBhvr>
                                      <p:tavLst>
                                        <p:tav tm="0">
                                          <p:val>
                                            <p:strVal val="ppt_w"/>
                                          </p:val>
                                        </p:tav>
                                        <p:tav tm="100000">
                                          <p:val>
                                            <p:fltVal val="0"/>
                                          </p:val>
                                        </p:tav>
                                      </p:tavLst>
                                    </p:anim>
                                    <p:anim calcmode="lin" valueType="num">
                                      <p:cBhvr>
                                        <p:cTn id="37" dur="500"/>
                                        <p:tgtEl>
                                          <p:spTgt spid="13"/>
                                        </p:tgtEl>
                                        <p:attrNameLst>
                                          <p:attrName>ppt_h</p:attrName>
                                        </p:attrNameLst>
                                      </p:cBhvr>
                                      <p:tavLst>
                                        <p:tav tm="0">
                                          <p:val>
                                            <p:strVal val="ppt_h"/>
                                          </p:val>
                                        </p:tav>
                                        <p:tav tm="100000">
                                          <p:val>
                                            <p:fltVal val="0"/>
                                          </p:val>
                                        </p:tav>
                                      </p:tavLst>
                                    </p:anim>
                                    <p:animEffect transition="out" filter="fade">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56" presetClass="path" presetSubtype="0" accel="50000" decel="50000" fill="hold" grpId="0" nodeType="withEffect">
                                  <p:stCondLst>
                                    <p:cond delay="400"/>
                                  </p:stCondLst>
                                  <p:childTnLst>
                                    <p:animMotion origin="layout" path="M 8.33333E-7 4.81481E-6 L -0.69479 -0.69028 " pathEditMode="relative" rAng="0" ptsTypes="AA">
                                      <p:cBhvr>
                                        <p:cTn id="41" dur="500" fill="hold"/>
                                        <p:tgtEl>
                                          <p:spTgt spid="15"/>
                                        </p:tgtEl>
                                        <p:attrNameLst>
                                          <p:attrName>ppt_x</p:attrName>
                                          <p:attrName>ppt_y</p:attrName>
                                        </p:attrNameLst>
                                      </p:cBhvr>
                                      <p:rCtr x="-34740" y="-34514"/>
                                    </p:animMotion>
                                  </p:childTnLst>
                                </p:cTn>
                              </p:par>
                              <p:par>
                                <p:cTn id="42" presetID="53" presetClass="exit" presetSubtype="0" fill="hold" grpId="1" nodeType="withEffect">
                                  <p:stCondLst>
                                    <p:cond delay="500"/>
                                  </p:stCondLst>
                                  <p:childTnLst>
                                    <p:anim calcmode="lin" valueType="num">
                                      <p:cBhvr>
                                        <p:cTn id="43" dur="500"/>
                                        <p:tgtEl>
                                          <p:spTgt spid="15"/>
                                        </p:tgtEl>
                                        <p:attrNameLst>
                                          <p:attrName>ppt_w</p:attrName>
                                        </p:attrNameLst>
                                      </p:cBhvr>
                                      <p:tavLst>
                                        <p:tav tm="0">
                                          <p:val>
                                            <p:strVal val="ppt_w"/>
                                          </p:val>
                                        </p:tav>
                                        <p:tav tm="100000">
                                          <p:val>
                                            <p:fltVal val="0"/>
                                          </p:val>
                                        </p:tav>
                                      </p:tavLst>
                                    </p:anim>
                                    <p:anim calcmode="lin" valueType="num">
                                      <p:cBhvr>
                                        <p:cTn id="44" dur="500"/>
                                        <p:tgtEl>
                                          <p:spTgt spid="15"/>
                                        </p:tgtEl>
                                        <p:attrNameLst>
                                          <p:attrName>ppt_h</p:attrName>
                                        </p:attrNameLst>
                                      </p:cBhvr>
                                      <p:tavLst>
                                        <p:tav tm="0">
                                          <p:val>
                                            <p:strVal val="ppt_h"/>
                                          </p:val>
                                        </p:tav>
                                        <p:tav tm="100000">
                                          <p:val>
                                            <p:fltVal val="0"/>
                                          </p:val>
                                        </p:tav>
                                      </p:tavLst>
                                    </p:anim>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200"/>
                                        <p:tgtEl>
                                          <p:spTgt spid="22"/>
                                        </p:tgtEl>
                                      </p:cBhvr>
                                    </p:animEffect>
                                  </p:childTnLst>
                                </p:cTn>
                              </p:par>
                              <p:par>
                                <p:cTn id="51" presetID="10" presetClass="entr" presetSubtype="0" fill="hold" grpId="0" nodeType="withEffect">
                                  <p:stCondLst>
                                    <p:cond delay="1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00"/>
                                        <p:tgtEl>
                                          <p:spTgt spid="21"/>
                                        </p:tgtEl>
                                      </p:cBhvr>
                                    </p:animEffect>
                                  </p:childTnLst>
                                </p:cTn>
                              </p:par>
                              <p:par>
                                <p:cTn id="54" presetID="10" presetClass="entr" presetSubtype="0" fill="hold" grpId="0" nodeType="withEffect">
                                  <p:stCondLst>
                                    <p:cond delay="2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200"/>
                                        <p:tgtEl>
                                          <p:spTgt spid="18"/>
                                        </p:tgtEl>
                                      </p:cBhvr>
                                    </p:animEffect>
                                  </p:childTnLst>
                                </p:cTn>
                              </p:par>
                              <p:par>
                                <p:cTn id="57" presetID="10" presetClass="entr" presetSubtype="0" fill="hold" grpId="0" nodeType="withEffect">
                                  <p:stCondLst>
                                    <p:cond delay="3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
                                        <p:tgtEl>
                                          <p:spTgt spid="16"/>
                                        </p:tgtEl>
                                      </p:cBhvr>
                                    </p:animEffect>
                                  </p:childTnLst>
                                </p:cTn>
                              </p:par>
                              <p:par>
                                <p:cTn id="60" presetID="10" presetClass="entr" presetSubtype="0" fill="hold" grpId="0" nodeType="withEffect">
                                  <p:stCondLst>
                                    <p:cond delay="40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200"/>
                                        <p:tgtEl>
                                          <p:spTgt spid="10"/>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00"/>
                                        <p:tgtEl>
                                          <p:spTgt spid="17"/>
                                        </p:tgtEl>
                                      </p:cBhvr>
                                    </p:animEffect>
                                  </p:childTnLst>
                                </p:cTn>
                              </p:par>
                              <p:par>
                                <p:cTn id="66" presetID="10" presetClass="entr" presetSubtype="0" fill="hold" grpId="0" nodeType="withEffect">
                                  <p:stCondLst>
                                    <p:cond delay="6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200"/>
                                        <p:tgtEl>
                                          <p:spTgt spid="20"/>
                                        </p:tgtEl>
                                      </p:cBhvr>
                                    </p:animEffect>
                                  </p:childTnLst>
                                </p:cTn>
                              </p:par>
                              <p:par>
                                <p:cTn id="69" presetID="10" presetClass="entr" presetSubtype="0" fill="hold" grpId="0" nodeType="withEffect">
                                  <p:stCondLst>
                                    <p:cond delay="70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00"/>
                                        <p:tgtEl>
                                          <p:spTgt spid="19"/>
                                        </p:tgtEl>
                                      </p:cBhvr>
                                    </p:animEffect>
                                  </p:childTnLst>
                                </p:cTn>
                              </p:par>
                              <p:par>
                                <p:cTn id="72" presetID="10" presetClass="entr" presetSubtype="0" fill="hold" grpId="0" nodeType="withEffect">
                                  <p:stCondLst>
                                    <p:cond delay="8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animBg="1"/>
      <p:bldP spid="15" grpId="1" animBg="1"/>
      <p:bldP spid="10"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a:solidFill>
                  <a:srgbClr val="FC6204"/>
                </a:solidFill>
                <a:latin typeface="微软雅黑" pitchFamily="34" charset="-122"/>
                <a:ea typeface="微软雅黑" pitchFamily="34" charset="-122"/>
              </a:rPr>
              <a:t>管理者的技能总述</a:t>
            </a:r>
          </a:p>
        </p:txBody>
      </p:sp>
      <p:sp>
        <p:nvSpPr>
          <p:cNvPr id="31" name="Text Box 44"/>
          <p:cNvSpPr txBox="1">
            <a:spLocks noChangeArrowheads="1"/>
          </p:cNvSpPr>
          <p:nvPr/>
        </p:nvSpPr>
        <p:spPr bwMode="auto">
          <a:xfrm>
            <a:off x="5364088" y="1458650"/>
            <a:ext cx="352839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管理者（</a:t>
            </a:r>
            <a:r>
              <a:rPr lang="en-US" altLang="zh-CN" dirty="0"/>
              <a:t>Manager</a:t>
            </a:r>
            <a:r>
              <a:rPr lang="zh-CN" altLang="en-US" dirty="0"/>
              <a:t>）就是组织中与别人一起或通过别人来完成工作任务以达成组织目标的人。即组织中告诉别人该做什么以及怎样去做的人。按管理者在组织中所处的地位，组织中的管理者可以分为三个层次：高层、中层和基层管理者。</a:t>
            </a:r>
            <a:endParaRPr lang="zh-CN" altLang="en-US" b="1" dirty="0">
              <a:solidFill>
                <a:srgbClr val="92D050"/>
              </a:solidFill>
            </a:endParaRPr>
          </a:p>
        </p:txBody>
      </p:sp>
      <p:sp>
        <p:nvSpPr>
          <p:cNvPr id="32" name="Text Box 44"/>
          <p:cNvSpPr txBox="1">
            <a:spLocks noChangeArrowheads="1"/>
          </p:cNvSpPr>
          <p:nvPr/>
        </p:nvSpPr>
        <p:spPr bwMode="auto">
          <a:xfrm>
            <a:off x="467544" y="1458650"/>
            <a:ext cx="5094192"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不知道是从什么时候起，管理学教材中将管理者的技能组成分为“</a:t>
            </a:r>
            <a:r>
              <a:rPr lang="zh-CN" altLang="en-US" b="1" dirty="0"/>
              <a:t>技术技能、人际技能</a:t>
            </a:r>
            <a:r>
              <a:rPr lang="zh-CN" altLang="en-US" dirty="0"/>
              <a:t>和</a:t>
            </a:r>
            <a:r>
              <a:rPr lang="zh-CN" altLang="en-US" b="1" dirty="0"/>
              <a:t>概念技能</a:t>
            </a:r>
            <a:r>
              <a:rPr lang="zh-CN" altLang="en-US" dirty="0"/>
              <a:t>”，而并没有</a:t>
            </a:r>
            <a:r>
              <a:rPr lang="zh-CN" altLang="en-US" dirty="0" smtClean="0"/>
              <a:t>“管理技能”（或是包含在“技术技能”中？）。</a:t>
            </a:r>
            <a:r>
              <a:rPr lang="zh-CN" altLang="en-US" dirty="0"/>
              <a:t>这就让我产生疑问，难道管理者不需要管理技能吗？难道管理者的技能组成就只能是这三个组合而不能更改吗？尽管许多</a:t>
            </a:r>
            <a:r>
              <a:rPr lang="en-US" dirty="0"/>
              <a:t>PPT</a:t>
            </a:r>
            <a:r>
              <a:rPr lang="zh-CN" altLang="en-US" dirty="0"/>
              <a:t>材料在引用时都直接照搬教材，但本人认为，管理者的技能应该包含如下三个部分：</a:t>
            </a:r>
            <a:endParaRPr lang="en-US" dirty="0"/>
          </a:p>
        </p:txBody>
      </p:sp>
      <p:graphicFrame>
        <p:nvGraphicFramePr>
          <p:cNvPr id="47" name="图示 46"/>
          <p:cNvGraphicFramePr/>
          <p:nvPr>
            <p:extLst>
              <p:ext uri="{D42A27DB-BD31-4B8C-83A1-F6EECF244321}">
                <p14:modId xmlns:p14="http://schemas.microsoft.com/office/powerpoint/2010/main" val="3290762635"/>
              </p:ext>
            </p:extLst>
          </p:nvPr>
        </p:nvGraphicFramePr>
        <p:xfrm>
          <a:off x="2916176" y="2637272"/>
          <a:ext cx="3240000" cy="324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48" name="直接连接符 47"/>
          <p:cNvCxnSpPr/>
          <p:nvPr/>
        </p:nvCxnSpPr>
        <p:spPr>
          <a:xfrm>
            <a:off x="5287143" y="3140968"/>
            <a:ext cx="3317305" cy="0"/>
          </a:xfrm>
          <a:prstGeom prst="line">
            <a:avLst/>
          </a:prstGeom>
          <a:ln w="19050">
            <a:headEnd type="oval" w="med" len="med"/>
            <a:tailEnd type="oval" w="med" len="med"/>
          </a:ln>
        </p:spPr>
        <p:style>
          <a:lnRef idx="2">
            <a:schemeClr val="accent6"/>
          </a:lnRef>
          <a:fillRef idx="0">
            <a:schemeClr val="accent6"/>
          </a:fillRef>
          <a:effectRef idx="1">
            <a:schemeClr val="accent6"/>
          </a:effectRef>
          <a:fontRef idx="minor">
            <a:schemeClr val="tx1"/>
          </a:fontRef>
        </p:style>
      </p:cxnSp>
      <p:sp>
        <p:nvSpPr>
          <p:cNvPr id="49" name="矩形 4"/>
          <p:cNvSpPr>
            <a:spLocks noChangeArrowheads="1"/>
          </p:cNvSpPr>
          <p:nvPr/>
        </p:nvSpPr>
        <p:spPr bwMode="auto">
          <a:xfrm>
            <a:off x="6084168" y="3501008"/>
            <a:ext cx="2520280" cy="1126462"/>
          </a:xfrm>
          <a:prstGeom prst="rect">
            <a:avLst/>
          </a:prstGeom>
          <a:noFill/>
          <a:ln w="9525">
            <a:noFill/>
            <a:miter lim="800000"/>
            <a:headEnd/>
            <a:tailEnd/>
          </a:ln>
        </p:spPr>
        <p:txBody>
          <a:bodyPr wrap="square">
            <a:spAutoFit/>
          </a:bodyPr>
          <a:lstStyle/>
          <a:p>
            <a:pPr>
              <a:lnSpc>
                <a:spcPct val="120000"/>
              </a:lnSpc>
              <a:spcBef>
                <a:spcPts val="200"/>
              </a:spcBef>
              <a:spcAft>
                <a:spcPts val="60"/>
              </a:spcAft>
            </a:pPr>
            <a:r>
              <a:rPr lang="zh-CN" altLang="en-US" sz="1400" b="1" dirty="0">
                <a:solidFill>
                  <a:srgbClr val="FC6204"/>
                </a:solidFill>
                <a:latin typeface="微软雅黑" pitchFamily="34" charset="-122"/>
                <a:ea typeface="微软雅黑" pitchFamily="34" charset="-122"/>
              </a:rPr>
              <a:t>“管业务”</a:t>
            </a:r>
            <a:r>
              <a:rPr lang="zh-CN" altLang="en-US" sz="1400" dirty="0">
                <a:solidFill>
                  <a:schemeClr val="bg1">
                    <a:lumMod val="50000"/>
                  </a:schemeClr>
                </a:solidFill>
                <a:latin typeface="微软雅黑" pitchFamily="34" charset="-122"/>
                <a:ea typeface="微软雅黑" pitchFamily="34" charset="-122"/>
              </a:rPr>
              <a:t>。</a:t>
            </a:r>
            <a:r>
              <a:rPr lang="zh-CN" altLang="en-US" sz="1400" dirty="0" smtClean="0">
                <a:solidFill>
                  <a:schemeClr val="bg1">
                    <a:lumMod val="50000"/>
                  </a:schemeClr>
                </a:solidFill>
                <a:latin typeface="微软雅黑" pitchFamily="34" charset="-122"/>
                <a:ea typeface="微软雅黑" pitchFamily="34" charset="-122"/>
              </a:rPr>
              <a:t>相当于管理</a:t>
            </a:r>
            <a:r>
              <a:rPr lang="zh-CN" altLang="en-US" sz="1400" dirty="0">
                <a:solidFill>
                  <a:schemeClr val="bg1">
                    <a:lumMod val="50000"/>
                  </a:schemeClr>
                </a:solidFill>
                <a:latin typeface="微软雅黑" pitchFamily="34" charset="-122"/>
                <a:ea typeface="微软雅黑" pitchFamily="34" charset="-122"/>
              </a:rPr>
              <a:t>教材中的技术技能（是指管理者对其具体工作领域所具备之专业知识与能力）</a:t>
            </a:r>
          </a:p>
        </p:txBody>
      </p:sp>
      <p:sp>
        <p:nvSpPr>
          <p:cNvPr id="50" name="矩形 4"/>
          <p:cNvSpPr>
            <a:spLocks noChangeArrowheads="1"/>
          </p:cNvSpPr>
          <p:nvPr/>
        </p:nvSpPr>
        <p:spPr bwMode="auto">
          <a:xfrm>
            <a:off x="5287142" y="2201030"/>
            <a:ext cx="3317305" cy="867930"/>
          </a:xfrm>
          <a:prstGeom prst="rect">
            <a:avLst/>
          </a:prstGeom>
          <a:noFill/>
          <a:ln w="9525">
            <a:noFill/>
            <a:miter lim="800000"/>
            <a:headEnd/>
            <a:tailEnd/>
          </a:ln>
        </p:spPr>
        <p:txBody>
          <a:bodyPr wrap="square">
            <a:spAutoFit/>
          </a:bodyPr>
          <a:lstStyle/>
          <a:p>
            <a:pPr>
              <a:lnSpc>
                <a:spcPct val="120000"/>
              </a:lnSpc>
            </a:pPr>
            <a:r>
              <a:rPr lang="zh-CN" altLang="en-US" sz="1400" b="1" dirty="0">
                <a:solidFill>
                  <a:srgbClr val="FC6204"/>
                </a:solidFill>
                <a:latin typeface="微软雅黑" pitchFamily="34" charset="-122"/>
                <a:ea typeface="微软雅黑" pitchFamily="34" charset="-122"/>
              </a:rPr>
              <a:t>“管自己”</a:t>
            </a:r>
            <a:r>
              <a:rPr lang="zh-CN" altLang="en-US" sz="1400" dirty="0">
                <a:solidFill>
                  <a:schemeClr val="bg1">
                    <a:lumMod val="50000"/>
                  </a:schemeClr>
                </a:solidFill>
                <a:latin typeface="微软雅黑" pitchFamily="34" charset="-122"/>
                <a:ea typeface="微软雅黑" pitchFamily="34" charset="-122"/>
              </a:rPr>
              <a:t>。包含原人际技能</a:t>
            </a:r>
            <a:r>
              <a:rPr lang="zh-CN" altLang="en-US" sz="1400" dirty="0" smtClean="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另</a:t>
            </a:r>
            <a:r>
              <a:rPr lang="zh-CN" altLang="en-US" sz="1400" dirty="0" smtClean="0">
                <a:solidFill>
                  <a:schemeClr val="bg1">
                    <a:lumMod val="50000"/>
                  </a:schemeClr>
                </a:solidFill>
                <a:latin typeface="微软雅黑" pitchFamily="34" charset="-122"/>
                <a:ea typeface="微软雅黑" pitchFamily="34" charset="-122"/>
              </a:rPr>
              <a:t>有人生规划、时间管理、个人</a:t>
            </a:r>
            <a:r>
              <a:rPr lang="zh-CN" altLang="en-US" sz="1400" dirty="0">
                <a:solidFill>
                  <a:schemeClr val="bg1">
                    <a:lumMod val="50000"/>
                  </a:schemeClr>
                </a:solidFill>
                <a:latin typeface="微软雅黑" pitchFamily="34" charset="-122"/>
                <a:ea typeface="微软雅黑" pitchFamily="34" charset="-122"/>
              </a:rPr>
              <a:t>品牌</a:t>
            </a:r>
            <a:r>
              <a:rPr lang="zh-CN" altLang="en-US" sz="1400" dirty="0" smtClean="0">
                <a:solidFill>
                  <a:schemeClr val="bg1">
                    <a:lumMod val="50000"/>
                  </a:schemeClr>
                </a:solidFill>
                <a:latin typeface="微软雅黑" pitchFamily="34" charset="-122"/>
                <a:ea typeface="微软雅黑" pitchFamily="34" charset="-122"/>
              </a:rPr>
              <a:t>管理、个人</a:t>
            </a:r>
            <a:r>
              <a:rPr lang="zh-CN" altLang="en-US" sz="1400" dirty="0">
                <a:solidFill>
                  <a:schemeClr val="bg1">
                    <a:lumMod val="50000"/>
                  </a:schemeClr>
                </a:solidFill>
                <a:latin typeface="微软雅黑" pitchFamily="34" charset="-122"/>
                <a:ea typeface="微软雅黑" pitchFamily="34" charset="-122"/>
              </a:rPr>
              <a:t>知识</a:t>
            </a:r>
            <a:r>
              <a:rPr lang="zh-CN" altLang="en-US" sz="1400" dirty="0" smtClean="0">
                <a:solidFill>
                  <a:schemeClr val="bg1">
                    <a:lumMod val="50000"/>
                  </a:schemeClr>
                </a:solidFill>
                <a:latin typeface="微软雅黑" pitchFamily="34" charset="-122"/>
                <a:ea typeface="微软雅黑" pitchFamily="34" charset="-122"/>
              </a:rPr>
              <a:t>管理、人际关系</a:t>
            </a:r>
            <a:r>
              <a:rPr lang="zh-CN" altLang="en-US" sz="1400" dirty="0">
                <a:solidFill>
                  <a:schemeClr val="bg1">
                    <a:lumMod val="50000"/>
                  </a:schemeClr>
                </a:solidFill>
                <a:latin typeface="微软雅黑" pitchFamily="34" charset="-122"/>
                <a:ea typeface="微软雅黑" pitchFamily="34" charset="-122"/>
              </a:rPr>
              <a:t>与人脉</a:t>
            </a:r>
            <a:r>
              <a:rPr lang="zh-CN" altLang="en-US" sz="1400" dirty="0" smtClean="0">
                <a:solidFill>
                  <a:schemeClr val="bg1">
                    <a:lumMod val="50000"/>
                  </a:schemeClr>
                </a:solidFill>
                <a:latin typeface="微软雅黑" pitchFamily="34" charset="-122"/>
                <a:ea typeface="微软雅黑" pitchFamily="34" charset="-122"/>
              </a:rPr>
              <a:t>经营等</a:t>
            </a:r>
            <a:endParaRPr lang="zh-CN" altLang="en-US" sz="1400" dirty="0">
              <a:solidFill>
                <a:schemeClr val="bg1">
                  <a:lumMod val="50000"/>
                </a:schemeClr>
              </a:solidFill>
              <a:latin typeface="微软雅黑" pitchFamily="34" charset="-122"/>
              <a:ea typeface="微软雅黑" pitchFamily="34" charset="-122"/>
            </a:endParaRPr>
          </a:p>
        </p:txBody>
      </p:sp>
      <p:cxnSp>
        <p:nvCxnSpPr>
          <p:cNvPr id="51" name="直接连接符 50"/>
          <p:cNvCxnSpPr/>
          <p:nvPr/>
        </p:nvCxnSpPr>
        <p:spPr>
          <a:xfrm>
            <a:off x="6084168" y="4653136"/>
            <a:ext cx="2520280" cy="0"/>
          </a:xfrm>
          <a:prstGeom prst="line">
            <a:avLst/>
          </a:prstGeom>
          <a:ln w="19050">
            <a:headEnd type="oval" w="med" len="med"/>
            <a:tailEnd type="oval" w="med" len="med"/>
          </a:ln>
        </p:spPr>
        <p:style>
          <a:lnRef idx="2">
            <a:schemeClr val="accent6"/>
          </a:lnRef>
          <a:fillRef idx="0">
            <a:schemeClr val="accent6"/>
          </a:fillRef>
          <a:effectRef idx="1">
            <a:schemeClr val="accent6"/>
          </a:effectRef>
          <a:fontRef idx="minor">
            <a:schemeClr val="tx1"/>
          </a:fontRef>
        </p:style>
      </p:cxnSp>
      <p:cxnSp>
        <p:nvCxnSpPr>
          <p:cNvPr id="52" name="直接连接符 51"/>
          <p:cNvCxnSpPr/>
          <p:nvPr/>
        </p:nvCxnSpPr>
        <p:spPr>
          <a:xfrm>
            <a:off x="611560" y="4653136"/>
            <a:ext cx="2413751" cy="0"/>
          </a:xfrm>
          <a:prstGeom prst="line">
            <a:avLst/>
          </a:prstGeom>
          <a:ln w="19050">
            <a:headEnd type="oval" w="med" len="med"/>
            <a:tailEnd type="oval" w="med" len="med"/>
          </a:ln>
        </p:spPr>
        <p:style>
          <a:lnRef idx="2">
            <a:schemeClr val="accent6"/>
          </a:lnRef>
          <a:fillRef idx="0">
            <a:schemeClr val="accent6"/>
          </a:fillRef>
          <a:effectRef idx="1">
            <a:schemeClr val="accent6"/>
          </a:effectRef>
          <a:fontRef idx="minor">
            <a:schemeClr val="tx1"/>
          </a:fontRef>
        </p:style>
      </p:cxnSp>
      <p:sp>
        <p:nvSpPr>
          <p:cNvPr id="53" name="矩形 4"/>
          <p:cNvSpPr>
            <a:spLocks noChangeArrowheads="1"/>
          </p:cNvSpPr>
          <p:nvPr/>
        </p:nvSpPr>
        <p:spPr bwMode="auto">
          <a:xfrm>
            <a:off x="611560" y="3501008"/>
            <a:ext cx="2592287" cy="1126462"/>
          </a:xfrm>
          <a:prstGeom prst="rect">
            <a:avLst/>
          </a:prstGeom>
          <a:noFill/>
          <a:ln w="9525">
            <a:noFill/>
            <a:miter lim="800000"/>
            <a:headEnd/>
            <a:tailEnd/>
          </a:ln>
        </p:spPr>
        <p:txBody>
          <a:bodyPr wrap="square">
            <a:spAutoFit/>
          </a:bodyPr>
          <a:lstStyle/>
          <a:p>
            <a:pPr>
              <a:lnSpc>
                <a:spcPct val="120000"/>
              </a:lnSpc>
              <a:spcBef>
                <a:spcPts val="200"/>
              </a:spcBef>
              <a:spcAft>
                <a:spcPts val="60"/>
              </a:spcAft>
            </a:pPr>
            <a:r>
              <a:rPr lang="zh-CN" altLang="en-US" sz="1400" b="1" dirty="0">
                <a:solidFill>
                  <a:srgbClr val="FC6204"/>
                </a:solidFill>
                <a:latin typeface="微软雅黑" pitchFamily="34" charset="-122"/>
                <a:ea typeface="微软雅黑" pitchFamily="34" charset="-122"/>
              </a:rPr>
              <a:t>“管别人”</a:t>
            </a:r>
            <a:r>
              <a:rPr lang="zh-CN" altLang="en-US" sz="1400" dirty="0">
                <a:solidFill>
                  <a:schemeClr val="bg1">
                    <a:lumMod val="50000"/>
                  </a:schemeClr>
                </a:solidFill>
                <a:latin typeface="微软雅黑" pitchFamily="34" charset="-122"/>
                <a:ea typeface="微软雅黑" pitchFamily="34" charset="-122"/>
              </a:rPr>
              <a:t>。即通常所指的管理技能</a:t>
            </a:r>
            <a:r>
              <a:rPr lang="zh-CN" altLang="en-US" sz="1400" dirty="0" smtClean="0">
                <a:solidFill>
                  <a:schemeClr val="bg1">
                    <a:lumMod val="50000"/>
                  </a:schemeClr>
                </a:solidFill>
                <a:latin typeface="微软雅黑" pitchFamily="34" charset="-122"/>
                <a:ea typeface="微软雅黑" pitchFamily="34" charset="-122"/>
              </a:rPr>
              <a:t>（履行</a:t>
            </a:r>
            <a:r>
              <a:rPr lang="zh-CN" altLang="en-US" sz="1400" dirty="0">
                <a:solidFill>
                  <a:schemeClr val="bg1">
                    <a:lumMod val="50000"/>
                  </a:schemeClr>
                </a:solidFill>
                <a:latin typeface="微软雅黑" pitchFamily="34" charset="-122"/>
                <a:ea typeface="微软雅黑" pitchFamily="34" charset="-122"/>
              </a:rPr>
              <a:t>管理职能时所需要的技能），如沟通、执行力、领导</a:t>
            </a:r>
            <a:r>
              <a:rPr lang="zh-CN" altLang="en-US" sz="1400" dirty="0" smtClean="0">
                <a:solidFill>
                  <a:schemeClr val="bg1">
                    <a:lumMod val="50000"/>
                  </a:schemeClr>
                </a:solidFill>
                <a:latin typeface="微软雅黑" pitchFamily="34" charset="-122"/>
                <a:ea typeface="微软雅黑" pitchFamily="34" charset="-122"/>
              </a:rPr>
              <a:t>艺术等</a:t>
            </a:r>
            <a:r>
              <a:rPr lang="zh-CN" altLang="en-US" sz="1400" dirty="0">
                <a:solidFill>
                  <a:schemeClr val="bg1">
                    <a:lumMod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158182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
                                        <p:tgtEl>
                                          <p:spTgt spid="11"/>
                                        </p:tgtEl>
                                      </p:cBhvr>
                                    </p:animEffect>
                                  </p:childTnLst>
                                </p:cTn>
                              </p:par>
                              <p:par>
                                <p:cTn id="8" presetID="2" presetClass="entr" presetSubtype="2"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1+#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52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 calcmode="lin" valueType="num">
                                      <p:cBhvr>
                                        <p:cTn id="24" dur="500" fill="hold"/>
                                        <p:tgtEl>
                                          <p:spTgt spid="31"/>
                                        </p:tgtEl>
                                        <p:attrNameLst>
                                          <p:attrName>ppt_x</p:attrName>
                                        </p:attrNameLst>
                                      </p:cBhvr>
                                      <p:tavLst>
                                        <p:tav tm="0">
                                          <p:val>
                                            <p:fltVal val="0.5"/>
                                          </p:val>
                                        </p:tav>
                                        <p:tav tm="100000">
                                          <p:val>
                                            <p:strVal val="#ppt_x"/>
                                          </p:val>
                                        </p:tav>
                                      </p:tavLst>
                                    </p:anim>
                                    <p:anim calcmode="lin" valueType="num">
                                      <p:cBhvr>
                                        <p:cTn id="25" dur="500" fill="hold"/>
                                        <p:tgtEl>
                                          <p:spTgt spid="31"/>
                                        </p:tgtEl>
                                        <p:attrNameLst>
                                          <p:attrName>ppt_y</p:attrName>
                                        </p:attrNameLst>
                                      </p:cBhvr>
                                      <p:tavLst>
                                        <p:tav tm="0">
                                          <p:val>
                                            <p:fltVal val="0.5"/>
                                          </p:val>
                                        </p:tav>
                                        <p:tav tm="100000">
                                          <p:val>
                                            <p:strVal val="#ppt_y"/>
                                          </p:val>
                                        </p:tav>
                                      </p:tavLst>
                                    </p:anim>
                                  </p:childTnLst>
                                </p:cTn>
                              </p:par>
                              <p:par>
                                <p:cTn id="26" presetID="6" presetClass="emph" presetSubtype="0" autoRev="1" fill="hold" grpId="1" nodeType="withEffect">
                                  <p:stCondLst>
                                    <p:cond delay="500"/>
                                  </p:stCondLst>
                                  <p:childTnLst>
                                    <p:animScale>
                                      <p:cBhvr>
                                        <p:cTn id="27" dur="150" fill="hold"/>
                                        <p:tgtEl>
                                          <p:spTgt spid="31"/>
                                        </p:tgtEl>
                                      </p:cBhvr>
                                      <p:by x="108000" y="108000"/>
                                    </p:animScale>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2" nodeType="clickEffect">
                                  <p:stCondLst>
                                    <p:cond delay="0"/>
                                  </p:stCondLst>
                                  <p:childTnLst>
                                    <p:animEffect transition="out" filter="dissolve">
                                      <p:cBhvr>
                                        <p:cTn id="31" dur="200"/>
                                        <p:tgtEl>
                                          <p:spTgt spid="31"/>
                                        </p:tgtEl>
                                      </p:cBhvr>
                                    </p:animEffect>
                                    <p:set>
                                      <p:cBhvr>
                                        <p:cTn id="32" dur="1" fill="hold">
                                          <p:stCondLst>
                                            <p:cond delay="199"/>
                                          </p:stCondLst>
                                        </p:cTn>
                                        <p:tgtEl>
                                          <p:spTgt spid="31"/>
                                        </p:tgtEl>
                                        <p:attrNameLst>
                                          <p:attrName>style.visibility</p:attrName>
                                        </p:attrNameLst>
                                      </p:cBhvr>
                                      <p:to>
                                        <p:strVal val="hidden"/>
                                      </p:to>
                                    </p:set>
                                  </p:childTnLst>
                                </p:cTn>
                              </p:par>
                              <p:par>
                                <p:cTn id="33" presetID="23" presetClass="exit" presetSubtype="32" fill="hold" grpId="3" nodeType="withEffect">
                                  <p:stCondLst>
                                    <p:cond delay="0"/>
                                  </p:stCondLst>
                                  <p:childTnLst>
                                    <p:anim calcmode="lin" valueType="num">
                                      <p:cBhvr>
                                        <p:cTn id="34" dur="200"/>
                                        <p:tgtEl>
                                          <p:spTgt spid="31"/>
                                        </p:tgtEl>
                                        <p:attrNameLst>
                                          <p:attrName>ppt_w</p:attrName>
                                        </p:attrNameLst>
                                      </p:cBhvr>
                                      <p:tavLst>
                                        <p:tav tm="0">
                                          <p:val>
                                            <p:strVal val="ppt_w"/>
                                          </p:val>
                                        </p:tav>
                                        <p:tav tm="100000">
                                          <p:val>
                                            <p:fltVal val="0"/>
                                          </p:val>
                                        </p:tav>
                                      </p:tavLst>
                                    </p:anim>
                                    <p:anim calcmode="lin" valueType="num">
                                      <p:cBhvr>
                                        <p:cTn id="35" dur="200"/>
                                        <p:tgtEl>
                                          <p:spTgt spid="31"/>
                                        </p:tgtEl>
                                        <p:attrNameLst>
                                          <p:attrName>ppt_h</p:attrName>
                                        </p:attrNameLst>
                                      </p:cBhvr>
                                      <p:tavLst>
                                        <p:tav tm="0">
                                          <p:val>
                                            <p:strVal val="ppt_h"/>
                                          </p:val>
                                        </p:tav>
                                        <p:tav tm="100000">
                                          <p:val>
                                            <p:fltVal val="0"/>
                                          </p:val>
                                        </p:tav>
                                      </p:tavLst>
                                    </p:anim>
                                    <p:set>
                                      <p:cBhvr>
                                        <p:cTn id="36" dur="1" fill="hold">
                                          <p:stCondLst>
                                            <p:cond delay="199"/>
                                          </p:stCondLst>
                                        </p:cTn>
                                        <p:tgtEl>
                                          <p:spTgt spid="31"/>
                                        </p:tgtEl>
                                        <p:attrNameLst>
                                          <p:attrName>style.visibility</p:attrName>
                                        </p:attrNameLst>
                                      </p:cBhvr>
                                      <p:to>
                                        <p:strVal val="hidden"/>
                                      </p:to>
                                    </p:set>
                                  </p:childTnLst>
                                </p:cTn>
                              </p:par>
                              <p:par>
                                <p:cTn id="37" presetID="23" presetClass="entr" presetSubtype="52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 calcmode="lin" valueType="num">
                                      <p:cBhvr>
                                        <p:cTn id="41" dur="500" fill="hold"/>
                                        <p:tgtEl>
                                          <p:spTgt spid="32"/>
                                        </p:tgtEl>
                                        <p:attrNameLst>
                                          <p:attrName>ppt_x</p:attrName>
                                        </p:attrNameLst>
                                      </p:cBhvr>
                                      <p:tavLst>
                                        <p:tav tm="0">
                                          <p:val>
                                            <p:fltVal val="0.5"/>
                                          </p:val>
                                        </p:tav>
                                        <p:tav tm="100000">
                                          <p:val>
                                            <p:strVal val="#ppt_x"/>
                                          </p:val>
                                        </p:tav>
                                      </p:tavLst>
                                    </p:anim>
                                    <p:anim calcmode="lin" valueType="num">
                                      <p:cBhvr>
                                        <p:cTn id="42" dur="500" fill="hold"/>
                                        <p:tgtEl>
                                          <p:spTgt spid="32"/>
                                        </p:tgtEl>
                                        <p:attrNameLst>
                                          <p:attrName>ppt_y</p:attrName>
                                        </p:attrNameLst>
                                      </p:cBhvr>
                                      <p:tavLst>
                                        <p:tav tm="0">
                                          <p:val>
                                            <p:fltVal val="0.5"/>
                                          </p:val>
                                        </p:tav>
                                        <p:tav tm="100000">
                                          <p:val>
                                            <p:strVal val="#ppt_y"/>
                                          </p:val>
                                        </p:tav>
                                      </p:tavLst>
                                    </p:anim>
                                  </p:childTnLst>
                                </p:cTn>
                              </p:par>
                              <p:par>
                                <p:cTn id="43" presetID="6" presetClass="emph" presetSubtype="0" autoRev="1" fill="hold" grpId="1" nodeType="withEffect">
                                  <p:stCondLst>
                                    <p:cond delay="500"/>
                                  </p:stCondLst>
                                  <p:childTnLst>
                                    <p:animScale>
                                      <p:cBhvr>
                                        <p:cTn id="44" dur="150" fill="hold"/>
                                        <p:tgtEl>
                                          <p:spTgt spid="32"/>
                                        </p:tgtEl>
                                      </p:cBhvr>
                                      <p:by x="108000" y="108000"/>
                                    </p:animScale>
                                  </p:childTnLst>
                                </p:cTn>
                              </p:par>
                            </p:childTnLst>
                          </p:cTn>
                        </p:par>
                      </p:childTnLst>
                    </p:cTn>
                  </p:par>
                  <p:par>
                    <p:cTn id="45" fill="hold">
                      <p:stCondLst>
                        <p:cond delay="indefinite"/>
                      </p:stCondLst>
                      <p:childTnLst>
                        <p:par>
                          <p:cTn id="46" fill="hold">
                            <p:stCondLst>
                              <p:cond delay="0"/>
                            </p:stCondLst>
                            <p:childTnLst>
                              <p:par>
                                <p:cTn id="47" presetID="9" presetClass="exit" presetSubtype="0" fill="hold" grpId="2" nodeType="clickEffect">
                                  <p:stCondLst>
                                    <p:cond delay="0"/>
                                  </p:stCondLst>
                                  <p:childTnLst>
                                    <p:animEffect transition="out" filter="dissolve">
                                      <p:cBhvr>
                                        <p:cTn id="48" dur="200"/>
                                        <p:tgtEl>
                                          <p:spTgt spid="32"/>
                                        </p:tgtEl>
                                      </p:cBhvr>
                                    </p:animEffect>
                                    <p:set>
                                      <p:cBhvr>
                                        <p:cTn id="49" dur="1" fill="hold">
                                          <p:stCondLst>
                                            <p:cond delay="199"/>
                                          </p:stCondLst>
                                        </p:cTn>
                                        <p:tgtEl>
                                          <p:spTgt spid="32"/>
                                        </p:tgtEl>
                                        <p:attrNameLst>
                                          <p:attrName>style.visibility</p:attrName>
                                        </p:attrNameLst>
                                      </p:cBhvr>
                                      <p:to>
                                        <p:strVal val="hidden"/>
                                      </p:to>
                                    </p:set>
                                  </p:childTnLst>
                                </p:cTn>
                              </p:par>
                              <p:par>
                                <p:cTn id="50" presetID="23" presetClass="exit" presetSubtype="32" fill="hold" grpId="3" nodeType="withEffect">
                                  <p:stCondLst>
                                    <p:cond delay="0"/>
                                  </p:stCondLst>
                                  <p:childTnLst>
                                    <p:anim calcmode="lin" valueType="num">
                                      <p:cBhvr>
                                        <p:cTn id="51" dur="200"/>
                                        <p:tgtEl>
                                          <p:spTgt spid="32"/>
                                        </p:tgtEl>
                                        <p:attrNameLst>
                                          <p:attrName>ppt_w</p:attrName>
                                        </p:attrNameLst>
                                      </p:cBhvr>
                                      <p:tavLst>
                                        <p:tav tm="0">
                                          <p:val>
                                            <p:strVal val="ppt_w"/>
                                          </p:val>
                                        </p:tav>
                                        <p:tav tm="100000">
                                          <p:val>
                                            <p:fltVal val="0"/>
                                          </p:val>
                                        </p:tav>
                                      </p:tavLst>
                                    </p:anim>
                                    <p:anim calcmode="lin" valueType="num">
                                      <p:cBhvr>
                                        <p:cTn id="52" dur="200"/>
                                        <p:tgtEl>
                                          <p:spTgt spid="32"/>
                                        </p:tgtEl>
                                        <p:attrNameLst>
                                          <p:attrName>ppt_h</p:attrName>
                                        </p:attrNameLst>
                                      </p:cBhvr>
                                      <p:tavLst>
                                        <p:tav tm="0">
                                          <p:val>
                                            <p:strVal val="ppt_h"/>
                                          </p:val>
                                        </p:tav>
                                        <p:tav tm="100000">
                                          <p:val>
                                            <p:fltVal val="0"/>
                                          </p:val>
                                        </p:tav>
                                      </p:tavLst>
                                    </p:anim>
                                    <p:set>
                                      <p:cBhvr>
                                        <p:cTn id="53" dur="1" fill="hold">
                                          <p:stCondLst>
                                            <p:cond delay="199"/>
                                          </p:stCondLst>
                                        </p:cTn>
                                        <p:tgtEl>
                                          <p:spTgt spid="32"/>
                                        </p:tgtEl>
                                        <p:attrNameLst>
                                          <p:attrName>style.visibility</p:attrName>
                                        </p:attrNameLst>
                                      </p:cBhvr>
                                      <p:to>
                                        <p:strVal val="hidden"/>
                                      </p:to>
                                    </p:set>
                                  </p:childTnLst>
                                </p:cTn>
                              </p:par>
                            </p:childTnLst>
                          </p:cTn>
                        </p:par>
                        <p:par>
                          <p:cTn id="54" fill="hold">
                            <p:stCondLst>
                              <p:cond delay="200"/>
                            </p:stCondLst>
                            <p:childTnLst>
                              <p:par>
                                <p:cTn id="55" presetID="21" presetClass="entr" presetSubtype="1"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heel(1)">
                                      <p:cBhvr>
                                        <p:cTn id="57" dur="2000"/>
                                        <p:tgtEl>
                                          <p:spTgt spid="47"/>
                                        </p:tgtEl>
                                      </p:cBhvr>
                                    </p:animEffect>
                                  </p:childTnLst>
                                </p:cTn>
                              </p:par>
                            </p:childTnLst>
                          </p:cTn>
                        </p:par>
                        <p:par>
                          <p:cTn id="58" fill="hold">
                            <p:stCondLst>
                              <p:cond delay="2200"/>
                            </p:stCondLst>
                            <p:childTnLst>
                              <p:par>
                                <p:cTn id="59" presetID="22" presetClass="entr" presetSubtype="8"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par>
                          <p:cTn id="62" fill="hold">
                            <p:stCondLst>
                              <p:cond delay="2700"/>
                            </p:stCondLst>
                            <p:childTnLst>
                              <p:par>
                                <p:cTn id="63" presetID="42" presetClass="entr" presetSubtype="0"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1000"/>
                                        <p:tgtEl>
                                          <p:spTgt spid="50"/>
                                        </p:tgtEl>
                                      </p:cBhvr>
                                    </p:animEffect>
                                    <p:anim calcmode="lin" valueType="num">
                                      <p:cBhvr>
                                        <p:cTn id="66" dur="1000" fill="hold"/>
                                        <p:tgtEl>
                                          <p:spTgt spid="50"/>
                                        </p:tgtEl>
                                        <p:attrNameLst>
                                          <p:attrName>ppt_x</p:attrName>
                                        </p:attrNameLst>
                                      </p:cBhvr>
                                      <p:tavLst>
                                        <p:tav tm="0">
                                          <p:val>
                                            <p:strVal val="#ppt_x"/>
                                          </p:val>
                                        </p:tav>
                                        <p:tav tm="100000">
                                          <p:val>
                                            <p:strVal val="#ppt_x"/>
                                          </p:val>
                                        </p:tav>
                                      </p:tavLst>
                                    </p:anim>
                                    <p:anim calcmode="lin" valueType="num">
                                      <p:cBhvr>
                                        <p:cTn id="67" dur="1000" fill="hold"/>
                                        <p:tgtEl>
                                          <p:spTgt spid="50"/>
                                        </p:tgtEl>
                                        <p:attrNameLst>
                                          <p:attrName>ppt_y</p:attrName>
                                        </p:attrNameLst>
                                      </p:cBhvr>
                                      <p:tavLst>
                                        <p:tav tm="0">
                                          <p:val>
                                            <p:strVal val="#ppt_y+.1"/>
                                          </p:val>
                                        </p:tav>
                                        <p:tav tm="100000">
                                          <p:val>
                                            <p:strVal val="#ppt_y"/>
                                          </p:val>
                                        </p:tav>
                                      </p:tavLst>
                                    </p:anim>
                                  </p:childTnLst>
                                </p:cTn>
                              </p:par>
                            </p:childTnLst>
                          </p:cTn>
                        </p:par>
                        <p:par>
                          <p:cTn id="68" fill="hold">
                            <p:stCondLst>
                              <p:cond delay="3700"/>
                            </p:stCondLst>
                            <p:childTnLst>
                              <p:par>
                                <p:cTn id="69" presetID="22" presetClass="entr" presetSubtype="8" fill="hold"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p:stCondLst>
                              <p:cond delay="4200"/>
                            </p:stCondLst>
                            <p:childTnLst>
                              <p:par>
                                <p:cTn id="73" presetID="42"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1000"/>
                                        <p:tgtEl>
                                          <p:spTgt spid="49"/>
                                        </p:tgtEl>
                                      </p:cBhvr>
                                    </p:animEffect>
                                    <p:anim calcmode="lin" valueType="num">
                                      <p:cBhvr>
                                        <p:cTn id="76" dur="1000" fill="hold"/>
                                        <p:tgtEl>
                                          <p:spTgt spid="49"/>
                                        </p:tgtEl>
                                        <p:attrNameLst>
                                          <p:attrName>ppt_x</p:attrName>
                                        </p:attrNameLst>
                                      </p:cBhvr>
                                      <p:tavLst>
                                        <p:tav tm="0">
                                          <p:val>
                                            <p:strVal val="#ppt_x"/>
                                          </p:val>
                                        </p:tav>
                                        <p:tav tm="100000">
                                          <p:val>
                                            <p:strVal val="#ppt_x"/>
                                          </p:val>
                                        </p:tav>
                                      </p:tavLst>
                                    </p:anim>
                                    <p:anim calcmode="lin" valueType="num">
                                      <p:cBhvr>
                                        <p:cTn id="77" dur="1000" fill="hold"/>
                                        <p:tgtEl>
                                          <p:spTgt spid="49"/>
                                        </p:tgtEl>
                                        <p:attrNameLst>
                                          <p:attrName>ppt_y</p:attrName>
                                        </p:attrNameLst>
                                      </p:cBhvr>
                                      <p:tavLst>
                                        <p:tav tm="0">
                                          <p:val>
                                            <p:strVal val="#ppt_y+.1"/>
                                          </p:val>
                                        </p:tav>
                                        <p:tav tm="100000">
                                          <p:val>
                                            <p:strVal val="#ppt_y"/>
                                          </p:val>
                                        </p:tav>
                                      </p:tavLst>
                                    </p:anim>
                                  </p:childTnLst>
                                </p:cTn>
                              </p:par>
                            </p:childTnLst>
                          </p:cTn>
                        </p:par>
                        <p:par>
                          <p:cTn id="78" fill="hold">
                            <p:stCondLst>
                              <p:cond delay="5200"/>
                            </p:stCondLst>
                            <p:childTnLst>
                              <p:par>
                                <p:cTn id="79" presetID="22" presetClass="entr" presetSubtype="8"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wipe(left)">
                                      <p:cBhvr>
                                        <p:cTn id="81" dur="500"/>
                                        <p:tgtEl>
                                          <p:spTgt spid="52"/>
                                        </p:tgtEl>
                                      </p:cBhvr>
                                    </p:animEffect>
                                  </p:childTnLst>
                                </p:cTn>
                              </p:par>
                            </p:childTnLst>
                          </p:cTn>
                        </p:par>
                        <p:par>
                          <p:cTn id="82" fill="hold">
                            <p:stCondLst>
                              <p:cond delay="5700"/>
                            </p:stCondLst>
                            <p:childTnLst>
                              <p:par>
                                <p:cTn id="83" presetID="42" presetClass="entr" presetSubtype="0" fill="hold" grpId="0" nodeType="after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1000"/>
                                        <p:tgtEl>
                                          <p:spTgt spid="53"/>
                                        </p:tgtEl>
                                      </p:cBhvr>
                                    </p:animEffect>
                                    <p:anim calcmode="lin" valueType="num">
                                      <p:cBhvr>
                                        <p:cTn id="86" dur="1000" fill="hold"/>
                                        <p:tgtEl>
                                          <p:spTgt spid="53"/>
                                        </p:tgtEl>
                                        <p:attrNameLst>
                                          <p:attrName>ppt_x</p:attrName>
                                        </p:attrNameLst>
                                      </p:cBhvr>
                                      <p:tavLst>
                                        <p:tav tm="0">
                                          <p:val>
                                            <p:strVal val="#ppt_x"/>
                                          </p:val>
                                        </p:tav>
                                        <p:tav tm="100000">
                                          <p:val>
                                            <p:strVal val="#ppt_x"/>
                                          </p:val>
                                        </p:tav>
                                      </p:tavLst>
                                    </p:anim>
                                    <p:anim calcmode="lin" valueType="num">
                                      <p:cBhvr>
                                        <p:cTn id="8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31" grpId="0"/>
      <p:bldP spid="31" grpId="1"/>
      <p:bldP spid="31" grpId="2"/>
      <p:bldP spid="31" grpId="3"/>
      <p:bldP spid="32" grpId="0"/>
      <p:bldP spid="32" grpId="1"/>
      <p:bldP spid="32" grpId="2"/>
      <p:bldP spid="32" grpId="3"/>
      <p:bldGraphic spid="47" grpId="0">
        <p:bldAsOne/>
      </p:bldGraphic>
      <p:bldP spid="49" grpId="0"/>
      <p:bldP spid="50"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smtClean="0">
                <a:solidFill>
                  <a:srgbClr val="00B0F0"/>
                </a:solidFill>
                <a:latin typeface="微软雅黑" pitchFamily="34" charset="-122"/>
                <a:ea typeface="微软雅黑" pitchFamily="34" charset="-122"/>
              </a:rPr>
              <a:t>学习与学习能力</a:t>
            </a:r>
            <a:endParaRPr lang="zh-CN" altLang="en-US" dirty="0">
              <a:solidFill>
                <a:srgbClr val="00B0F0"/>
              </a:solidFill>
              <a:latin typeface="微软雅黑" pitchFamily="34" charset="-122"/>
              <a:ea typeface="微软雅黑" pitchFamily="34" charset="-122"/>
            </a:endParaRPr>
          </a:p>
        </p:txBody>
      </p:sp>
      <p:grpSp>
        <p:nvGrpSpPr>
          <p:cNvPr id="40" name="Group 43"/>
          <p:cNvGrpSpPr>
            <a:grpSpLocks noChangeAspect="1"/>
          </p:cNvGrpSpPr>
          <p:nvPr/>
        </p:nvGrpSpPr>
        <p:grpSpPr bwMode="auto">
          <a:xfrm>
            <a:off x="1203770" y="1784983"/>
            <a:ext cx="109294" cy="109294"/>
            <a:chOff x="385" y="1162"/>
            <a:chExt cx="1018" cy="1018"/>
          </a:xfrm>
        </p:grpSpPr>
        <p:sp>
          <p:nvSpPr>
            <p:cNvPr id="41"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42" name="Group 45"/>
            <p:cNvGrpSpPr>
              <a:grpSpLocks/>
            </p:cNvGrpSpPr>
            <p:nvPr/>
          </p:nvGrpSpPr>
          <p:grpSpPr bwMode="auto">
            <a:xfrm flipV="1">
              <a:off x="397" y="1174"/>
              <a:ext cx="994" cy="994"/>
              <a:chOff x="680" y="1230"/>
              <a:chExt cx="1086" cy="1086"/>
            </a:xfrm>
          </p:grpSpPr>
          <p:sp>
            <p:nvSpPr>
              <p:cNvPr id="46"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47"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43" name="Group 48"/>
            <p:cNvGrpSpPr>
              <a:grpSpLocks/>
            </p:cNvGrpSpPr>
            <p:nvPr/>
          </p:nvGrpSpPr>
          <p:grpSpPr bwMode="auto">
            <a:xfrm flipV="1">
              <a:off x="511" y="1288"/>
              <a:ext cx="766" cy="766"/>
              <a:chOff x="680" y="1230"/>
              <a:chExt cx="1086" cy="1086"/>
            </a:xfrm>
          </p:grpSpPr>
          <p:sp>
            <p:nvSpPr>
              <p:cNvPr id="44"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45"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48" name="Group 43"/>
          <p:cNvGrpSpPr>
            <a:grpSpLocks noChangeAspect="1"/>
          </p:cNvGrpSpPr>
          <p:nvPr/>
        </p:nvGrpSpPr>
        <p:grpSpPr bwMode="auto">
          <a:xfrm>
            <a:off x="1219570" y="6027904"/>
            <a:ext cx="109294" cy="109294"/>
            <a:chOff x="385" y="1162"/>
            <a:chExt cx="1018" cy="1018"/>
          </a:xfrm>
        </p:grpSpPr>
        <p:sp>
          <p:nvSpPr>
            <p:cNvPr id="49"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50" name="Group 45"/>
            <p:cNvGrpSpPr>
              <a:grpSpLocks/>
            </p:cNvGrpSpPr>
            <p:nvPr/>
          </p:nvGrpSpPr>
          <p:grpSpPr bwMode="auto">
            <a:xfrm flipV="1">
              <a:off x="397" y="1174"/>
              <a:ext cx="994" cy="994"/>
              <a:chOff x="680" y="1230"/>
              <a:chExt cx="1086" cy="1086"/>
            </a:xfrm>
          </p:grpSpPr>
          <p:sp>
            <p:nvSpPr>
              <p:cNvPr id="54"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5"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51" name="Group 48"/>
            <p:cNvGrpSpPr>
              <a:grpSpLocks/>
            </p:cNvGrpSpPr>
            <p:nvPr/>
          </p:nvGrpSpPr>
          <p:grpSpPr bwMode="auto">
            <a:xfrm flipV="1">
              <a:off x="511" y="1288"/>
              <a:ext cx="766" cy="766"/>
              <a:chOff x="680" y="1230"/>
              <a:chExt cx="1086" cy="1086"/>
            </a:xfrm>
          </p:grpSpPr>
          <p:sp>
            <p:nvSpPr>
              <p:cNvPr id="52"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3"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56" name="Group 43"/>
          <p:cNvGrpSpPr>
            <a:grpSpLocks noChangeAspect="1"/>
          </p:cNvGrpSpPr>
          <p:nvPr/>
        </p:nvGrpSpPr>
        <p:grpSpPr bwMode="auto">
          <a:xfrm>
            <a:off x="6631993" y="6016991"/>
            <a:ext cx="109294" cy="109294"/>
            <a:chOff x="385" y="1162"/>
            <a:chExt cx="1018" cy="1018"/>
          </a:xfrm>
        </p:grpSpPr>
        <p:sp>
          <p:nvSpPr>
            <p:cNvPr id="57"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58" name="Group 45"/>
            <p:cNvGrpSpPr>
              <a:grpSpLocks/>
            </p:cNvGrpSpPr>
            <p:nvPr/>
          </p:nvGrpSpPr>
          <p:grpSpPr bwMode="auto">
            <a:xfrm flipV="1">
              <a:off x="397" y="1174"/>
              <a:ext cx="994" cy="994"/>
              <a:chOff x="680" y="1230"/>
              <a:chExt cx="1086" cy="1086"/>
            </a:xfrm>
          </p:grpSpPr>
          <p:sp>
            <p:nvSpPr>
              <p:cNvPr id="62"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3"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59" name="Group 48"/>
            <p:cNvGrpSpPr>
              <a:grpSpLocks/>
            </p:cNvGrpSpPr>
            <p:nvPr/>
          </p:nvGrpSpPr>
          <p:grpSpPr bwMode="auto">
            <a:xfrm flipV="1">
              <a:off x="511" y="1288"/>
              <a:ext cx="766" cy="766"/>
              <a:chOff x="680" y="1230"/>
              <a:chExt cx="1086" cy="1086"/>
            </a:xfrm>
          </p:grpSpPr>
          <p:sp>
            <p:nvSpPr>
              <p:cNvPr id="60"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1"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64" name="Group 43"/>
          <p:cNvGrpSpPr>
            <a:grpSpLocks noChangeAspect="1"/>
          </p:cNvGrpSpPr>
          <p:nvPr/>
        </p:nvGrpSpPr>
        <p:grpSpPr bwMode="auto">
          <a:xfrm>
            <a:off x="6670841" y="1810578"/>
            <a:ext cx="109294" cy="109294"/>
            <a:chOff x="385" y="1162"/>
            <a:chExt cx="1018" cy="1018"/>
          </a:xfrm>
        </p:grpSpPr>
        <p:sp>
          <p:nvSpPr>
            <p:cNvPr id="65"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66" name="Group 45"/>
            <p:cNvGrpSpPr>
              <a:grpSpLocks/>
            </p:cNvGrpSpPr>
            <p:nvPr/>
          </p:nvGrpSpPr>
          <p:grpSpPr bwMode="auto">
            <a:xfrm flipV="1">
              <a:off x="397" y="1174"/>
              <a:ext cx="994" cy="994"/>
              <a:chOff x="680" y="1230"/>
              <a:chExt cx="1086" cy="1086"/>
            </a:xfrm>
          </p:grpSpPr>
          <p:sp>
            <p:nvSpPr>
              <p:cNvPr id="70"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71"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67" name="Group 48"/>
            <p:cNvGrpSpPr>
              <a:grpSpLocks/>
            </p:cNvGrpSpPr>
            <p:nvPr/>
          </p:nvGrpSpPr>
          <p:grpSpPr bwMode="auto">
            <a:xfrm flipV="1">
              <a:off x="511" y="1288"/>
              <a:ext cx="766" cy="766"/>
              <a:chOff x="680" y="1230"/>
              <a:chExt cx="1086" cy="1086"/>
            </a:xfrm>
          </p:grpSpPr>
          <p:sp>
            <p:nvSpPr>
              <p:cNvPr id="68"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9"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72" name="弧形2"/>
          <p:cNvSpPr/>
          <p:nvPr/>
        </p:nvSpPr>
        <p:spPr>
          <a:xfrm>
            <a:off x="2958740" y="2514654"/>
            <a:ext cx="3125428" cy="3125428"/>
          </a:xfrm>
          <a:prstGeom prst="blockArc">
            <a:avLst>
              <a:gd name="adj1" fmla="val 5400000"/>
              <a:gd name="adj2" fmla="val 16200000"/>
              <a:gd name="adj3" fmla="val 4642"/>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sp>
        <p:nvSpPr>
          <p:cNvPr id="73" name="弧形1"/>
          <p:cNvSpPr/>
          <p:nvPr/>
        </p:nvSpPr>
        <p:spPr>
          <a:xfrm>
            <a:off x="2958740" y="2514654"/>
            <a:ext cx="3125428" cy="3125428"/>
          </a:xfrm>
          <a:prstGeom prst="blockArc">
            <a:avLst>
              <a:gd name="adj1" fmla="val 16200000"/>
              <a:gd name="adj2" fmla="val 5400000"/>
              <a:gd name="adj3" fmla="val 4642"/>
            </a:avLst>
          </a:pr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sp>
      <p:grpSp>
        <p:nvGrpSpPr>
          <p:cNvPr id="74" name="中心圆"/>
          <p:cNvGrpSpPr/>
          <p:nvPr/>
        </p:nvGrpSpPr>
        <p:grpSpPr>
          <a:xfrm>
            <a:off x="3540137" y="3129984"/>
            <a:ext cx="1931237" cy="1931674"/>
            <a:chOff x="3590682" y="2380117"/>
            <a:chExt cx="1931237" cy="1931674"/>
          </a:xfrm>
        </p:grpSpPr>
        <p:sp>
          <p:nvSpPr>
            <p:cNvPr id="75" name="Oval 19"/>
            <p:cNvSpPr>
              <a:spLocks noChangeArrowheads="1"/>
            </p:cNvSpPr>
            <p:nvPr/>
          </p:nvSpPr>
          <p:spPr bwMode="auto">
            <a:xfrm>
              <a:off x="3590682" y="2380117"/>
              <a:ext cx="1931237" cy="1931674"/>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FFFFF"/>
                  </a:solidFill>
                  <a:effectLst/>
                  <a:uLnTx/>
                  <a:uFillTx/>
                  <a:latin typeface="Arial" pitchFamily="34" charset="0"/>
                  <a:ea typeface="微软雅黑" pitchFamily="34" charset="-122"/>
                </a:rPr>
                <a:t>学习</a:t>
              </a:r>
              <a:endParaRPr kumimoji="0" lang="zh-CN" altLang="en-US" sz="3200" b="1" i="0" u="none" strike="noStrike" kern="0" cap="none" spc="0" normalizeH="0" baseline="0" noProof="0" dirty="0">
                <a:ln>
                  <a:noFill/>
                </a:ln>
                <a:solidFill>
                  <a:srgbClr val="FFFFFF"/>
                </a:solidFill>
                <a:effectLst/>
                <a:uLnTx/>
                <a:uFillTx/>
                <a:latin typeface="Arial" pitchFamily="34" charset="0"/>
                <a:ea typeface="微软雅黑" pitchFamily="34" charset="-122"/>
              </a:endParaRPr>
            </a:p>
          </p:txBody>
        </p:sp>
        <p:sp>
          <p:nvSpPr>
            <p:cNvPr id="78" name="未知"/>
            <p:cNvSpPr>
              <a:spLocks/>
            </p:cNvSpPr>
            <p:nvPr/>
          </p:nvSpPr>
          <p:spPr bwMode="auto">
            <a:xfrm>
              <a:off x="3812200" y="2424431"/>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79" name="浅色2"/>
          <p:cNvGrpSpPr/>
          <p:nvPr/>
        </p:nvGrpSpPr>
        <p:grpSpPr>
          <a:xfrm>
            <a:off x="4017744" y="5133891"/>
            <a:ext cx="1007417" cy="1007417"/>
            <a:chOff x="4068292" y="1398844"/>
            <a:chExt cx="1007417" cy="1007417"/>
          </a:xfrm>
        </p:grpSpPr>
        <p:sp>
          <p:nvSpPr>
            <p:cNvPr id="80" name="椭圆 79"/>
            <p:cNvSpPr/>
            <p:nvPr/>
          </p:nvSpPr>
          <p:spPr>
            <a:xfrm>
              <a:off x="4068292" y="1398844"/>
              <a:ext cx="1007417" cy="1007417"/>
            </a:xfrm>
            <a:prstGeom prst="ellipse">
              <a:avLst/>
            </a:prstGeom>
            <a:gradFill rotWithShape="1">
              <a:gsLst>
                <a:gs pos="0">
                  <a:srgbClr val="F8F8F8"/>
                </a:gs>
                <a:gs pos="100000">
                  <a:srgbClr val="DDDDDD"/>
                </a:gs>
              </a:gsLst>
              <a:path path="shape">
                <a:fillToRect l="50000" t="50000" r="50000" b="50000"/>
              </a:path>
            </a:gradFill>
            <a:ln>
              <a:solidFill>
                <a:srgbClr val="DDDDDD"/>
              </a:solid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888888"/>
                  </a:solidFill>
                  <a:effectLst/>
                  <a:uLnTx/>
                  <a:uFillTx/>
                  <a:ea typeface="微软雅黑" pitchFamily="34" charset="-122"/>
                </a:rPr>
                <a:t>习</a:t>
              </a:r>
              <a:endParaRPr kumimoji="0" lang="zh-CN" altLang="en-US" sz="2000" b="1" i="0" u="none" strike="noStrike" kern="0" cap="none" spc="0" normalizeH="0" baseline="0" noProof="0" dirty="0">
                <a:ln>
                  <a:noFill/>
                </a:ln>
                <a:solidFill>
                  <a:srgbClr val="888888"/>
                </a:solidFill>
                <a:effectLst/>
                <a:uLnTx/>
                <a:uFillTx/>
                <a:ea typeface="微软雅黑" pitchFamily="34" charset="-122"/>
              </a:endParaRPr>
            </a:p>
          </p:txBody>
        </p:sp>
        <p:sp>
          <p:nvSpPr>
            <p:cNvPr id="82"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marL="0" marR="0" lvl="0" indent="0" algn="ctr" defTabSz="977900" eaLnBrk="1" fontAlgn="auto" latinLnBrk="0" hangingPunct="1">
                <a:lnSpc>
                  <a:spcPct val="90000"/>
                </a:lnSpc>
                <a:spcBef>
                  <a:spcPct val="0"/>
                </a:spcBef>
                <a:spcAft>
                  <a:spcPct val="35000"/>
                </a:spcAft>
                <a:buClrTx/>
                <a:buSzTx/>
                <a:buFontTx/>
                <a:buNone/>
                <a:tabLst/>
                <a:defRPr/>
              </a:pPr>
              <a:endParaRPr kumimoji="0" lang="zh-CN" altLang="en-US" sz="22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83"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5" name="浅色1"/>
          <p:cNvGrpSpPr/>
          <p:nvPr/>
        </p:nvGrpSpPr>
        <p:grpSpPr>
          <a:xfrm>
            <a:off x="4017744" y="2060848"/>
            <a:ext cx="1007417" cy="1007417"/>
            <a:chOff x="4068292" y="1398844"/>
            <a:chExt cx="1007417" cy="1007417"/>
          </a:xfrm>
        </p:grpSpPr>
        <p:sp>
          <p:nvSpPr>
            <p:cNvPr id="86" name="椭圆 85"/>
            <p:cNvSpPr/>
            <p:nvPr/>
          </p:nvSpPr>
          <p:spPr>
            <a:xfrm>
              <a:off x="4068292" y="1398844"/>
              <a:ext cx="1007417" cy="1007417"/>
            </a:xfrm>
            <a:prstGeom prst="ellipse">
              <a:avLst/>
            </a:prstGeom>
            <a:gradFill rotWithShape="1">
              <a:gsLst>
                <a:gs pos="0">
                  <a:srgbClr val="F8F8F8"/>
                </a:gs>
                <a:gs pos="100000">
                  <a:srgbClr val="DDDDDD"/>
                </a:gs>
              </a:gsLst>
              <a:path path="shape">
                <a:fillToRect l="50000" t="50000" r="50000" b="50000"/>
              </a:path>
            </a:gradFill>
            <a:ln>
              <a:solidFill>
                <a:srgbClr val="DDDDDD"/>
              </a:solid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noProof="0" dirty="0">
                  <a:solidFill>
                    <a:srgbClr val="888888"/>
                  </a:solidFill>
                  <a:ea typeface="微软雅黑" pitchFamily="34" charset="-122"/>
                </a:rPr>
                <a:t>学</a:t>
              </a:r>
              <a:endParaRPr kumimoji="0" lang="zh-CN" altLang="en-US" sz="2000" b="1" i="0" u="none" strike="noStrike" kern="0" cap="none" spc="0" normalizeH="0" baseline="0" noProof="0" dirty="0">
                <a:ln>
                  <a:noFill/>
                </a:ln>
                <a:solidFill>
                  <a:srgbClr val="888888"/>
                </a:solidFill>
                <a:effectLst/>
                <a:uLnTx/>
                <a:uFillTx/>
                <a:ea typeface="微软雅黑" pitchFamily="34" charset="-122"/>
              </a:endParaRPr>
            </a:p>
          </p:txBody>
        </p:sp>
        <p:sp>
          <p:nvSpPr>
            <p:cNvPr id="87"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marL="0" marR="0" lvl="0" indent="0" algn="ctr" defTabSz="977900" eaLnBrk="1" fontAlgn="auto" latinLnBrk="0" hangingPunct="1">
                <a:lnSpc>
                  <a:spcPct val="90000"/>
                </a:lnSpc>
                <a:spcBef>
                  <a:spcPct val="0"/>
                </a:spcBef>
                <a:spcAft>
                  <a:spcPct val="35000"/>
                </a:spcAft>
                <a:buClrTx/>
                <a:buSzTx/>
                <a:buFontTx/>
                <a:buNone/>
                <a:tabLst/>
                <a:defRPr/>
              </a:pPr>
              <a:endParaRPr kumimoji="0" lang="zh-CN" altLang="en-US" sz="2200" b="0" i="0" u="none" strike="noStrike" kern="1200" cap="none" spc="0" normalizeH="0" baseline="0" noProof="0">
                <a:ln>
                  <a:noFill/>
                </a:ln>
                <a:solidFill>
                  <a:sysClr val="window" lastClr="FFFFFF"/>
                </a:solidFill>
                <a:effectLst/>
                <a:uLnTx/>
                <a:uFillTx/>
                <a:latin typeface="Calibri"/>
                <a:ea typeface="宋体"/>
                <a:cs typeface="+mn-cs"/>
              </a:endParaRPr>
            </a:p>
          </p:txBody>
        </p:sp>
        <p:sp>
          <p:nvSpPr>
            <p:cNvPr id="88"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grpSp>
      <p:grpSp>
        <p:nvGrpSpPr>
          <p:cNvPr id="89" name="深色2"/>
          <p:cNvGrpSpPr/>
          <p:nvPr/>
        </p:nvGrpSpPr>
        <p:grpSpPr>
          <a:xfrm>
            <a:off x="4021341" y="5133891"/>
            <a:ext cx="1007417" cy="1007417"/>
            <a:chOff x="4071889" y="1398844"/>
            <a:chExt cx="1007417" cy="1007417"/>
          </a:xfrm>
        </p:grpSpPr>
        <p:sp>
          <p:nvSpPr>
            <p:cNvPr id="90" name="椭圆 89"/>
            <p:cNvSpPr/>
            <p:nvPr/>
          </p:nvSpPr>
          <p:spPr>
            <a:xfrm>
              <a:off x="4071889" y="1398844"/>
              <a:ext cx="1007417" cy="1007417"/>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marL="0" marR="0" lvl="0" indent="0" algn="ctr" defTabSz="2311400" eaLnBrk="1" fontAlgn="auto" latinLnBrk="0" hangingPunct="1">
                <a:lnSpc>
                  <a:spcPct val="90000"/>
                </a:lnSpc>
                <a:spcBef>
                  <a:spcPct val="0"/>
                </a:spcBef>
                <a:spcAft>
                  <a:spcPct val="35000"/>
                </a:spcAft>
                <a:buClrTx/>
                <a:buSzTx/>
                <a:buFontTx/>
                <a:buNone/>
                <a:tabLst/>
                <a:defRPr/>
              </a:pPr>
              <a:r>
                <a:rPr kumimoji="0" lang="zh-CN" altLang="en-US" sz="20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习</a:t>
              </a:r>
              <a:endParaRPr kumimoji="0" lang="zh-CN" altLang="en-US" sz="2000" b="1"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sp>
          <p:nvSpPr>
            <p:cNvPr id="91"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marL="0" marR="0" lvl="0" indent="0" algn="ctr" defTabSz="977900" eaLnBrk="1" fontAlgn="auto" latinLnBrk="0" hangingPunct="1">
                <a:lnSpc>
                  <a:spcPct val="90000"/>
                </a:lnSpc>
                <a:spcBef>
                  <a:spcPct val="0"/>
                </a:spcBef>
                <a:spcAft>
                  <a:spcPct val="35000"/>
                </a:spcAft>
                <a:buClrTx/>
                <a:buSzTx/>
                <a:buFontTx/>
                <a:buNone/>
                <a:tabLst/>
                <a:defRPr/>
              </a:pPr>
              <a:endParaRPr kumimoji="0" lang="zh-CN" altLang="en-US" sz="2200" b="0" i="0" u="none" strike="noStrike" kern="0" cap="none" spc="0" normalizeH="0" baseline="0" noProof="0">
                <a:ln>
                  <a:noFill/>
                </a:ln>
                <a:solidFill>
                  <a:sysClr val="window" lastClr="FFFFFF"/>
                </a:solidFill>
                <a:effectLst/>
                <a:uLnTx/>
                <a:uFillTx/>
                <a:latin typeface="Calibri"/>
                <a:ea typeface="宋体"/>
              </a:endParaRPr>
            </a:p>
          </p:txBody>
        </p:sp>
        <p:sp>
          <p:nvSpPr>
            <p:cNvPr id="92"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93" name="深色1"/>
          <p:cNvGrpSpPr/>
          <p:nvPr/>
        </p:nvGrpSpPr>
        <p:grpSpPr>
          <a:xfrm>
            <a:off x="4021341" y="2060848"/>
            <a:ext cx="1007417" cy="1007417"/>
            <a:chOff x="4071889" y="1398844"/>
            <a:chExt cx="1007417" cy="1007417"/>
          </a:xfrm>
        </p:grpSpPr>
        <p:sp>
          <p:nvSpPr>
            <p:cNvPr id="94" name="椭圆 93"/>
            <p:cNvSpPr/>
            <p:nvPr/>
          </p:nvSpPr>
          <p:spPr>
            <a:xfrm>
              <a:off x="4071889" y="1398844"/>
              <a:ext cx="1007417" cy="1007417"/>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marL="0" marR="0" lvl="0" indent="0" algn="ctr" defTabSz="2311400" eaLnBrk="1" fontAlgn="auto" latinLnBrk="0" hangingPunct="1">
                <a:lnSpc>
                  <a:spcPct val="90000"/>
                </a:lnSpc>
                <a:spcBef>
                  <a:spcPct val="0"/>
                </a:spcBef>
                <a:spcAft>
                  <a:spcPct val="35000"/>
                </a:spcAft>
                <a:buClrTx/>
                <a:buSzTx/>
                <a:buFontTx/>
                <a:buNone/>
                <a:tabLst/>
                <a:defRPr/>
              </a:pPr>
              <a:r>
                <a:rPr lang="zh-CN" altLang="en-US" sz="2000" b="1" kern="0" noProof="0" dirty="0">
                  <a:solidFill>
                    <a:srgbClr val="F9F9F9"/>
                  </a:solidFill>
                  <a:latin typeface="微软雅黑" pitchFamily="34" charset="-122"/>
                  <a:ea typeface="微软雅黑" pitchFamily="34" charset="-122"/>
                </a:rPr>
                <a:t>学</a:t>
              </a:r>
              <a:endParaRPr kumimoji="0" lang="zh-CN" altLang="en-US" sz="2000" b="1"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sp>
          <p:nvSpPr>
            <p:cNvPr id="95" name="椭圆 10"/>
            <p:cNvSpPr/>
            <p:nvPr/>
          </p:nvSpPr>
          <p:spPr>
            <a:xfrm>
              <a:off x="4215825" y="1546377"/>
              <a:ext cx="712351" cy="712351"/>
            </a:xfrm>
            <a:prstGeom prst="rect">
              <a:avLst/>
            </a:prstGeom>
            <a:noFill/>
            <a:ln>
              <a:noFill/>
            </a:ln>
            <a:effectLst/>
          </p:spPr>
          <p:txBody>
            <a:bodyPr spcFirstLastPara="0" vert="horz" wrap="square" lIns="27940" tIns="27940" rIns="27940" bIns="27940" numCol="1" spcCol="1270" anchor="ctr" anchorCtr="0">
              <a:noAutofit/>
            </a:bodyPr>
            <a:lstStyle/>
            <a:p>
              <a:pPr marL="0" marR="0" lvl="0" indent="0" algn="ctr" defTabSz="977900" eaLnBrk="1" fontAlgn="auto" latinLnBrk="0" hangingPunct="1">
                <a:lnSpc>
                  <a:spcPct val="90000"/>
                </a:lnSpc>
                <a:spcBef>
                  <a:spcPct val="0"/>
                </a:spcBef>
                <a:spcAft>
                  <a:spcPct val="35000"/>
                </a:spcAft>
                <a:buClrTx/>
                <a:buSzTx/>
                <a:buFontTx/>
                <a:buNone/>
                <a:tabLst/>
                <a:defRPr/>
              </a:pPr>
              <a:endParaRPr kumimoji="0" lang="zh-CN" altLang="en-US" sz="2200" b="0" i="0" u="none" strike="noStrike" kern="0" cap="none" spc="0" normalizeH="0" baseline="0" noProof="0">
                <a:ln>
                  <a:noFill/>
                </a:ln>
                <a:solidFill>
                  <a:sysClr val="window" lastClr="FFFFFF"/>
                </a:solidFill>
                <a:effectLst/>
                <a:uLnTx/>
                <a:uFillTx/>
                <a:latin typeface="Calibri"/>
                <a:ea typeface="宋体"/>
              </a:endParaRPr>
            </a:p>
          </p:txBody>
        </p:sp>
        <p:sp>
          <p:nvSpPr>
            <p:cNvPr id="96" name="未知"/>
            <p:cNvSpPr>
              <a:spLocks/>
            </p:cNvSpPr>
            <p:nvPr/>
          </p:nvSpPr>
          <p:spPr bwMode="auto">
            <a:xfrm>
              <a:off x="4145130" y="1415449"/>
              <a:ext cx="860257" cy="419761"/>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grpSp>
        <p:nvGrpSpPr>
          <p:cNvPr id="24" name="组合 23"/>
          <p:cNvGrpSpPr/>
          <p:nvPr/>
        </p:nvGrpSpPr>
        <p:grpSpPr>
          <a:xfrm>
            <a:off x="827584" y="4690969"/>
            <a:ext cx="2712552" cy="1330319"/>
            <a:chOff x="827584" y="4690969"/>
            <a:chExt cx="2712552" cy="1330319"/>
          </a:xfrm>
        </p:grpSpPr>
        <p:sp>
          <p:nvSpPr>
            <p:cNvPr id="98" name="TextBox 97"/>
            <p:cNvSpPr txBox="1">
              <a:spLocks noChangeArrowheads="1"/>
            </p:cNvSpPr>
            <p:nvPr/>
          </p:nvSpPr>
          <p:spPr bwMode="auto">
            <a:xfrm flipH="1">
              <a:off x="827584" y="5067181"/>
              <a:ext cx="2712552" cy="95410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smtClean="0">
                  <a:solidFill>
                    <a:schemeClr val="bg1">
                      <a:lumMod val="50000"/>
                    </a:schemeClr>
                  </a:solidFill>
                  <a:latin typeface="微软雅黑" pitchFamily="34" charset="-122"/>
                  <a:ea typeface="微软雅黑" pitchFamily="34" charset="-122"/>
                </a:rPr>
                <a:t>即复习</a:t>
              </a:r>
              <a:r>
                <a:rPr lang="zh-CN" altLang="en-US" sz="1400" kern="0" dirty="0">
                  <a:solidFill>
                    <a:schemeClr val="bg1">
                      <a:lumMod val="50000"/>
                    </a:schemeClr>
                  </a:solidFill>
                  <a:latin typeface="微软雅黑" pitchFamily="34" charset="-122"/>
                  <a:ea typeface="微软雅黑" pitchFamily="34" charset="-122"/>
                </a:rPr>
                <a:t>巩固来提升个体的能力，以便能够适应现实的自然环境和社会环境</a:t>
              </a:r>
              <a:r>
                <a:rPr lang="zh-CN" altLang="en-US" sz="1400" kern="0" dirty="0" smtClean="0">
                  <a:solidFill>
                    <a:schemeClr val="bg1">
                      <a:lumMod val="50000"/>
                    </a:schemeClr>
                  </a:solidFill>
                  <a:latin typeface="微软雅黑" pitchFamily="34" charset="-122"/>
                  <a:ea typeface="微软雅黑" pitchFamily="34" charset="-122"/>
                </a:rPr>
                <a:t>。“习”</a:t>
              </a:r>
              <a:r>
                <a:rPr lang="zh-CN" altLang="en-US" sz="1400" kern="0" dirty="0">
                  <a:solidFill>
                    <a:schemeClr val="bg1">
                      <a:lumMod val="50000"/>
                    </a:schemeClr>
                  </a:solidFill>
                  <a:latin typeface="微软雅黑" pitchFamily="34" charset="-122"/>
                  <a:ea typeface="微软雅黑" pitchFamily="34" charset="-122"/>
                </a:rPr>
                <a:t>偏重于行动实习的实践方面。</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0" name="TextBox 11"/>
            <p:cNvSpPr txBox="1">
              <a:spLocks noChangeArrowheads="1"/>
            </p:cNvSpPr>
            <p:nvPr/>
          </p:nvSpPr>
          <p:spPr bwMode="auto">
            <a:xfrm flipH="1">
              <a:off x="827584" y="469096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00B0F0"/>
                  </a:solidFill>
                  <a:latin typeface="微软雅黑" pitchFamily="34" charset="-122"/>
                  <a:ea typeface="微软雅黑" pitchFamily="34" charset="-122"/>
                </a:rPr>
                <a:t>复习、练习</a:t>
              </a:r>
              <a:endParaRPr lang="en-US" altLang="zh-CN" sz="1600" b="1" kern="0" dirty="0" smtClean="0">
                <a:solidFill>
                  <a:srgbClr val="00B0F0"/>
                </a:solidFill>
                <a:latin typeface="微软雅黑" pitchFamily="34" charset="-122"/>
                <a:ea typeface="微软雅黑" pitchFamily="34" charset="-122"/>
              </a:endParaRPr>
            </a:p>
          </p:txBody>
        </p:sp>
      </p:grpSp>
      <p:cxnSp>
        <p:nvCxnSpPr>
          <p:cNvPr id="101" name="直接连接符 100"/>
          <p:cNvCxnSpPr/>
          <p:nvPr/>
        </p:nvCxnSpPr>
        <p:spPr>
          <a:xfrm flipH="1">
            <a:off x="899592" y="6021288"/>
            <a:ext cx="3606163"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5626832" y="1844824"/>
            <a:ext cx="2617576" cy="1079540"/>
            <a:chOff x="5626832" y="1844824"/>
            <a:chExt cx="2617576" cy="1079540"/>
          </a:xfrm>
        </p:grpSpPr>
        <p:sp>
          <p:nvSpPr>
            <p:cNvPr id="102" name="TextBox 101"/>
            <p:cNvSpPr txBox="1">
              <a:spLocks noChangeArrowheads="1"/>
            </p:cNvSpPr>
            <p:nvPr/>
          </p:nvSpPr>
          <p:spPr bwMode="auto">
            <a:xfrm flipH="1">
              <a:off x="5626832" y="2185700"/>
              <a:ext cx="2617576" cy="73866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通过观察、模仿、复制、内化来获得知识</a:t>
              </a:r>
              <a:r>
                <a:rPr lang="zh-CN" altLang="en-US" sz="1400" kern="0" dirty="0" smtClean="0">
                  <a:solidFill>
                    <a:schemeClr val="bg1">
                      <a:lumMod val="50000"/>
                    </a:schemeClr>
                  </a:solidFill>
                  <a:latin typeface="微软雅黑" pitchFamily="34" charset="-122"/>
                  <a:ea typeface="微软雅黑" pitchFamily="34" charset="-122"/>
                </a:rPr>
                <a:t>。“学”偏重</a:t>
              </a:r>
              <a:r>
                <a:rPr lang="zh-CN" altLang="en-US" sz="1400" kern="0" dirty="0">
                  <a:solidFill>
                    <a:schemeClr val="bg1">
                      <a:lumMod val="50000"/>
                    </a:schemeClr>
                  </a:solidFill>
                  <a:latin typeface="微软雅黑" pitchFamily="34" charset="-122"/>
                  <a:ea typeface="微软雅黑" pitchFamily="34" charset="-122"/>
                </a:rPr>
                <a:t>于思想意识的理论</a:t>
              </a:r>
              <a:r>
                <a:rPr lang="zh-CN" altLang="en-US" sz="1400" kern="0" dirty="0" smtClean="0">
                  <a:solidFill>
                    <a:schemeClr val="bg1">
                      <a:lumMod val="50000"/>
                    </a:schemeClr>
                  </a:solidFill>
                  <a:latin typeface="微软雅黑" pitchFamily="34" charset="-122"/>
                  <a:ea typeface="微软雅黑" pitchFamily="34" charset="-122"/>
                </a:rPr>
                <a:t>领域。</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03" name="TextBox 11"/>
            <p:cNvSpPr txBox="1">
              <a:spLocks noChangeArrowheads="1"/>
            </p:cNvSpPr>
            <p:nvPr/>
          </p:nvSpPr>
          <p:spPr bwMode="auto">
            <a:xfrm flipH="1">
              <a:off x="5626832" y="1844824"/>
              <a:ext cx="1537456"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仿效</a:t>
              </a:r>
              <a:endParaRPr lang="en-US" altLang="zh-CN" sz="1600" b="1" kern="0" dirty="0" smtClean="0">
                <a:solidFill>
                  <a:srgbClr val="00B0F0"/>
                </a:solidFill>
                <a:latin typeface="微软雅黑" pitchFamily="34" charset="-122"/>
                <a:ea typeface="微软雅黑" pitchFamily="34" charset="-122"/>
              </a:endParaRPr>
            </a:p>
          </p:txBody>
        </p:sp>
      </p:grpSp>
      <p:cxnSp>
        <p:nvCxnSpPr>
          <p:cNvPr id="104" name="直接连接符 103"/>
          <p:cNvCxnSpPr/>
          <p:nvPr/>
        </p:nvCxnSpPr>
        <p:spPr>
          <a:xfrm flipH="1">
            <a:off x="4566237" y="2977788"/>
            <a:ext cx="3606163"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324304" y="1412776"/>
            <a:ext cx="2160000" cy="2160000"/>
            <a:chOff x="6799796" y="2657993"/>
            <a:chExt cx="1831542" cy="1831542"/>
          </a:xfrm>
        </p:grpSpPr>
        <p:grpSp>
          <p:nvGrpSpPr>
            <p:cNvPr id="106" name="组合 105"/>
            <p:cNvGrpSpPr/>
            <p:nvPr/>
          </p:nvGrpSpPr>
          <p:grpSpPr>
            <a:xfrm>
              <a:off x="6799796" y="2657993"/>
              <a:ext cx="1831542" cy="1831542"/>
              <a:chOff x="6799796" y="2657993"/>
              <a:chExt cx="1831542" cy="1831542"/>
            </a:xfrm>
          </p:grpSpPr>
          <p:sp>
            <p:nvSpPr>
              <p:cNvPr id="108" name="椭圆 107"/>
              <p:cNvSpPr/>
              <p:nvPr/>
            </p:nvSpPr>
            <p:spPr>
              <a:xfrm>
                <a:off x="6799796" y="2657993"/>
                <a:ext cx="1831542" cy="1831542"/>
              </a:xfrm>
              <a:prstGeom prst="ellipse">
                <a:avLst/>
              </a:prstGeom>
              <a:solidFill>
                <a:srgbClr val="3188C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6952528" y="2810621"/>
                <a:ext cx="1526285" cy="1526285"/>
              </a:xfrm>
              <a:prstGeom prst="ellipse">
                <a:avLst/>
              </a:prstGeom>
              <a:pattFill prst="ltUpDiag">
                <a:fgClr>
                  <a:srgbClr val="3188CF"/>
                </a:fgClr>
                <a:bgClr>
                  <a:srgbClr val="2E82C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TextBox 106">
              <a:hlinkClick r:id="rId2" action="ppaction://hlinksldjump"/>
            </p:cNvPr>
            <p:cNvSpPr txBox="1"/>
            <p:nvPr/>
          </p:nvSpPr>
          <p:spPr>
            <a:xfrm>
              <a:off x="7104883" y="3085401"/>
              <a:ext cx="1320772" cy="991705"/>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学习是一种既古老而又永恒的现象。在古代，“学”与“习”总是分开讲的。</a:t>
              </a:r>
              <a:endParaRPr lang="en-US" altLang="zh-CN" sz="1400" dirty="0" smtClean="0">
                <a:solidFill>
                  <a:schemeClr val="bg1"/>
                </a:solidFill>
                <a:latin typeface="微软雅黑" pitchFamily="34" charset="-122"/>
                <a:ea typeface="微软雅黑" pitchFamily="34" charset="-122"/>
              </a:endParaRPr>
            </a:p>
          </p:txBody>
        </p:sp>
      </p:grpSp>
      <p:grpSp>
        <p:nvGrpSpPr>
          <p:cNvPr id="111" name="组合 110"/>
          <p:cNvGrpSpPr/>
          <p:nvPr/>
        </p:nvGrpSpPr>
        <p:grpSpPr>
          <a:xfrm>
            <a:off x="7092280" y="3752984"/>
            <a:ext cx="2268304" cy="2268304"/>
            <a:chOff x="1950296" y="2513149"/>
            <a:chExt cx="2268304" cy="2268304"/>
          </a:xfrm>
        </p:grpSpPr>
        <p:grpSp>
          <p:nvGrpSpPr>
            <p:cNvPr id="112" name="组合 111"/>
            <p:cNvGrpSpPr/>
            <p:nvPr/>
          </p:nvGrpSpPr>
          <p:grpSpPr>
            <a:xfrm>
              <a:off x="1950296" y="2513149"/>
              <a:ext cx="2268304" cy="2268304"/>
              <a:chOff x="1415845" y="1438785"/>
              <a:chExt cx="2098509" cy="2098509"/>
            </a:xfrm>
          </p:grpSpPr>
          <p:sp>
            <p:nvSpPr>
              <p:cNvPr id="114" name="椭圆 113"/>
              <p:cNvSpPr/>
              <p:nvPr/>
            </p:nvSpPr>
            <p:spPr>
              <a:xfrm>
                <a:off x="1415845" y="1438785"/>
                <a:ext cx="2098509" cy="2098509"/>
              </a:xfrm>
              <a:prstGeom prst="ellipse">
                <a:avLst/>
              </a:prstGeom>
              <a:solidFill>
                <a:srgbClr val="32AE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1582512" y="1605452"/>
                <a:ext cx="1765176" cy="1765176"/>
              </a:xfrm>
              <a:prstGeom prst="ellipse">
                <a:avLst/>
              </a:prstGeom>
              <a:pattFill prst="ltUpDiag">
                <a:fgClr>
                  <a:srgbClr val="32AEDA"/>
                </a:fgClr>
                <a:bgClr>
                  <a:srgbClr val="56D0E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TextBox 112">
              <a:hlinkClick r:id="rId3" action="ppaction://hlinksldjump"/>
            </p:cNvPr>
            <p:cNvSpPr txBox="1"/>
            <p:nvPr/>
          </p:nvSpPr>
          <p:spPr>
            <a:xfrm>
              <a:off x="2310336" y="3143797"/>
              <a:ext cx="1656184" cy="1169551"/>
            </a:xfrm>
            <a:prstGeom prst="rect">
              <a:avLst/>
            </a:prstGeom>
            <a:noFill/>
          </p:spPr>
          <p:txBody>
            <a:bodyPr wrap="square" rtlCol="0">
              <a:spAutoFit/>
            </a:bodyPr>
            <a:lstStyle/>
            <a:p>
              <a:r>
                <a:rPr lang="zh-CN" altLang="en-US" sz="1400" dirty="0">
                  <a:solidFill>
                    <a:schemeClr val="bg1"/>
                  </a:solidFill>
                  <a:latin typeface="微软雅黑" pitchFamily="34" charset="-122"/>
                  <a:ea typeface="微软雅黑" pitchFamily="34" charset="-122"/>
                </a:rPr>
                <a:t>最早把“学”与“习”联系起来的是孔子，</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论语</a:t>
              </a:r>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“学而时习之，不亦说乎</a:t>
              </a:r>
              <a:r>
                <a:rPr lang="zh-CN" altLang="en-US" sz="1400" dirty="0" smtClean="0">
                  <a:solidFill>
                    <a:schemeClr val="bg1"/>
                  </a:solidFill>
                  <a:latin typeface="微软雅黑" pitchFamily="34" charset="-122"/>
                  <a:ea typeface="微软雅黑" pitchFamily="34" charset="-122"/>
                </a:rPr>
                <a:t>”！</a:t>
              </a:r>
              <a:endParaRPr lang="en-US" altLang="zh-CN" sz="1400" b="1" dirty="0" smtClean="0">
                <a:solidFill>
                  <a:schemeClr val="bg1"/>
                </a:solidFill>
                <a:latin typeface="微软雅黑" pitchFamily="34" charset="-122"/>
                <a:ea typeface="微软雅黑" pitchFamily="34" charset="-122"/>
              </a:endParaRPr>
            </a:p>
          </p:txBody>
        </p:sp>
      </p:grpSp>
      <p:sp>
        <p:nvSpPr>
          <p:cNvPr id="22" name="矩形 21"/>
          <p:cNvSpPr/>
          <p:nvPr/>
        </p:nvSpPr>
        <p:spPr>
          <a:xfrm>
            <a:off x="827584" y="6258798"/>
            <a:ext cx="6779232" cy="338554"/>
          </a:xfrm>
          <a:prstGeom prst="rect">
            <a:avLst/>
          </a:prstGeom>
        </p:spPr>
        <p:txBody>
          <a:bodyPr wrap="square">
            <a:spAutoFit/>
          </a:bodyPr>
          <a:lstStyle/>
          <a:p>
            <a:r>
              <a:rPr lang="zh-CN" altLang="en-US" sz="1600" b="1" dirty="0">
                <a:solidFill>
                  <a:srgbClr val="00B0F0"/>
                </a:solidFill>
                <a:latin typeface="微软雅黑" pitchFamily="34" charset="-122"/>
                <a:ea typeface="微软雅黑" pitchFamily="34" charset="-122"/>
              </a:rPr>
              <a:t>学习就是获得知识，形成技能，获得适应环境改变环境的能力的过程。</a:t>
            </a:r>
            <a:endParaRPr lang="en-US" altLang="zh-CN" sz="1600" b="1" dirty="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3424747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528" fill="hold" nodeType="clickEffect">
                                  <p:stCondLst>
                                    <p:cond delay="0"/>
                                  </p:stCondLst>
                                  <p:childTnLst>
                                    <p:set>
                                      <p:cBhvr>
                                        <p:cTn id="21" dur="1" fill="hold">
                                          <p:stCondLst>
                                            <p:cond delay="0"/>
                                          </p:stCondLst>
                                        </p:cTn>
                                        <p:tgtEl>
                                          <p:spTgt spid="105"/>
                                        </p:tgtEl>
                                        <p:attrNameLst>
                                          <p:attrName>style.visibility</p:attrName>
                                        </p:attrNameLst>
                                      </p:cBhvr>
                                      <p:to>
                                        <p:strVal val="visible"/>
                                      </p:to>
                                    </p:set>
                                    <p:anim calcmode="lin" valueType="num">
                                      <p:cBhvr>
                                        <p:cTn id="22" dur="500" fill="hold"/>
                                        <p:tgtEl>
                                          <p:spTgt spid="105"/>
                                        </p:tgtEl>
                                        <p:attrNameLst>
                                          <p:attrName>ppt_w</p:attrName>
                                        </p:attrNameLst>
                                      </p:cBhvr>
                                      <p:tavLst>
                                        <p:tav tm="0">
                                          <p:val>
                                            <p:fltVal val="0"/>
                                          </p:val>
                                        </p:tav>
                                        <p:tav tm="100000">
                                          <p:val>
                                            <p:strVal val="#ppt_w"/>
                                          </p:val>
                                        </p:tav>
                                      </p:tavLst>
                                    </p:anim>
                                    <p:anim calcmode="lin" valueType="num">
                                      <p:cBhvr>
                                        <p:cTn id="23" dur="500" fill="hold"/>
                                        <p:tgtEl>
                                          <p:spTgt spid="105"/>
                                        </p:tgtEl>
                                        <p:attrNameLst>
                                          <p:attrName>ppt_h</p:attrName>
                                        </p:attrNameLst>
                                      </p:cBhvr>
                                      <p:tavLst>
                                        <p:tav tm="0">
                                          <p:val>
                                            <p:fltVal val="0"/>
                                          </p:val>
                                        </p:tav>
                                        <p:tav tm="100000">
                                          <p:val>
                                            <p:strVal val="#ppt_h"/>
                                          </p:val>
                                        </p:tav>
                                      </p:tavLst>
                                    </p:anim>
                                    <p:anim calcmode="lin" valueType="num">
                                      <p:cBhvr>
                                        <p:cTn id="24" dur="500" fill="hold"/>
                                        <p:tgtEl>
                                          <p:spTgt spid="105"/>
                                        </p:tgtEl>
                                        <p:attrNameLst>
                                          <p:attrName>ppt_x</p:attrName>
                                        </p:attrNameLst>
                                      </p:cBhvr>
                                      <p:tavLst>
                                        <p:tav tm="0">
                                          <p:val>
                                            <p:fltVal val="0.5"/>
                                          </p:val>
                                        </p:tav>
                                        <p:tav tm="100000">
                                          <p:val>
                                            <p:strVal val="#ppt_x"/>
                                          </p:val>
                                        </p:tav>
                                      </p:tavLst>
                                    </p:anim>
                                    <p:anim calcmode="lin" valueType="num">
                                      <p:cBhvr>
                                        <p:cTn id="25" dur="500" fill="hold"/>
                                        <p:tgtEl>
                                          <p:spTgt spid="105"/>
                                        </p:tgtEl>
                                        <p:attrNameLst>
                                          <p:attrName>ppt_y</p:attrName>
                                        </p:attrNameLst>
                                      </p:cBhvr>
                                      <p:tavLst>
                                        <p:tav tm="0">
                                          <p:val>
                                            <p:fltVal val="0.5"/>
                                          </p:val>
                                        </p:tav>
                                        <p:tav tm="100000">
                                          <p:val>
                                            <p:strVal val="#ppt_y"/>
                                          </p:val>
                                        </p:tav>
                                      </p:tavLst>
                                    </p:anim>
                                  </p:childTnLst>
                                </p:cTn>
                              </p:par>
                              <p:par>
                                <p:cTn id="26" presetID="6" presetClass="emph" presetSubtype="0" autoRev="1" fill="hold" nodeType="withEffect">
                                  <p:stCondLst>
                                    <p:cond delay="500"/>
                                  </p:stCondLst>
                                  <p:childTnLst>
                                    <p:animScale>
                                      <p:cBhvr>
                                        <p:cTn id="27" dur="150" fill="hold"/>
                                        <p:tgtEl>
                                          <p:spTgt spid="105"/>
                                        </p:tgtEl>
                                      </p:cBhvr>
                                      <p:by x="108000" y="108000"/>
                                    </p:animScale>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nodeType="clickEffect">
                                  <p:stCondLst>
                                    <p:cond delay="0"/>
                                  </p:stCondLst>
                                  <p:childTnLst>
                                    <p:animEffect transition="out" filter="dissolve">
                                      <p:cBhvr>
                                        <p:cTn id="31" dur="200"/>
                                        <p:tgtEl>
                                          <p:spTgt spid="105"/>
                                        </p:tgtEl>
                                      </p:cBhvr>
                                    </p:animEffect>
                                    <p:set>
                                      <p:cBhvr>
                                        <p:cTn id="32" dur="1" fill="hold">
                                          <p:stCondLst>
                                            <p:cond delay="199"/>
                                          </p:stCondLst>
                                        </p:cTn>
                                        <p:tgtEl>
                                          <p:spTgt spid="105"/>
                                        </p:tgtEl>
                                        <p:attrNameLst>
                                          <p:attrName>style.visibility</p:attrName>
                                        </p:attrNameLst>
                                      </p:cBhvr>
                                      <p:to>
                                        <p:strVal val="hidden"/>
                                      </p:to>
                                    </p:set>
                                  </p:childTnLst>
                                </p:cTn>
                              </p:par>
                              <p:par>
                                <p:cTn id="33" presetID="23" presetClass="exit" presetSubtype="32" fill="hold" nodeType="withEffect">
                                  <p:stCondLst>
                                    <p:cond delay="0"/>
                                  </p:stCondLst>
                                  <p:childTnLst>
                                    <p:anim calcmode="lin" valueType="num">
                                      <p:cBhvr>
                                        <p:cTn id="34" dur="200"/>
                                        <p:tgtEl>
                                          <p:spTgt spid="105"/>
                                        </p:tgtEl>
                                        <p:attrNameLst>
                                          <p:attrName>ppt_w</p:attrName>
                                        </p:attrNameLst>
                                      </p:cBhvr>
                                      <p:tavLst>
                                        <p:tav tm="0">
                                          <p:val>
                                            <p:strVal val="ppt_w"/>
                                          </p:val>
                                        </p:tav>
                                        <p:tav tm="100000">
                                          <p:val>
                                            <p:fltVal val="0"/>
                                          </p:val>
                                        </p:tav>
                                      </p:tavLst>
                                    </p:anim>
                                    <p:anim calcmode="lin" valueType="num">
                                      <p:cBhvr>
                                        <p:cTn id="35" dur="200"/>
                                        <p:tgtEl>
                                          <p:spTgt spid="105"/>
                                        </p:tgtEl>
                                        <p:attrNameLst>
                                          <p:attrName>ppt_h</p:attrName>
                                        </p:attrNameLst>
                                      </p:cBhvr>
                                      <p:tavLst>
                                        <p:tav tm="0">
                                          <p:val>
                                            <p:strVal val="ppt_h"/>
                                          </p:val>
                                        </p:tav>
                                        <p:tav tm="100000">
                                          <p:val>
                                            <p:fltVal val="0"/>
                                          </p:val>
                                        </p:tav>
                                      </p:tavLst>
                                    </p:anim>
                                    <p:set>
                                      <p:cBhvr>
                                        <p:cTn id="36" dur="1" fill="hold">
                                          <p:stCondLst>
                                            <p:cond delay="199"/>
                                          </p:stCondLst>
                                        </p:cTn>
                                        <p:tgtEl>
                                          <p:spTgt spid="105"/>
                                        </p:tgtEl>
                                        <p:attrNameLst>
                                          <p:attrName>style.visibility</p:attrName>
                                        </p:attrNameLst>
                                      </p:cBhvr>
                                      <p:to>
                                        <p:strVal val="hidden"/>
                                      </p:to>
                                    </p:set>
                                  </p:childTnLst>
                                </p:cTn>
                              </p:par>
                            </p:childTnLst>
                          </p:cTn>
                        </p:par>
                        <p:par>
                          <p:cTn id="37" fill="hold">
                            <p:stCondLst>
                              <p:cond delay="200"/>
                            </p:stCondLst>
                            <p:childTnLst>
                              <p:par>
                                <p:cTn id="38" presetID="23" presetClass="entr" presetSubtype="528" fill="hold" nodeType="afterEffect">
                                  <p:stCondLst>
                                    <p:cond delay="0"/>
                                  </p:stCondLst>
                                  <p:childTnLst>
                                    <p:set>
                                      <p:cBhvr>
                                        <p:cTn id="39" dur="1" fill="hold">
                                          <p:stCondLst>
                                            <p:cond delay="0"/>
                                          </p:stCondLst>
                                        </p:cTn>
                                        <p:tgtEl>
                                          <p:spTgt spid="111"/>
                                        </p:tgtEl>
                                        <p:attrNameLst>
                                          <p:attrName>style.visibility</p:attrName>
                                        </p:attrNameLst>
                                      </p:cBhvr>
                                      <p:to>
                                        <p:strVal val="visible"/>
                                      </p:to>
                                    </p:set>
                                    <p:anim calcmode="lin" valueType="num">
                                      <p:cBhvr>
                                        <p:cTn id="40" dur="500" fill="hold"/>
                                        <p:tgtEl>
                                          <p:spTgt spid="111"/>
                                        </p:tgtEl>
                                        <p:attrNameLst>
                                          <p:attrName>ppt_w</p:attrName>
                                        </p:attrNameLst>
                                      </p:cBhvr>
                                      <p:tavLst>
                                        <p:tav tm="0">
                                          <p:val>
                                            <p:fltVal val="0"/>
                                          </p:val>
                                        </p:tav>
                                        <p:tav tm="100000">
                                          <p:val>
                                            <p:strVal val="#ppt_w"/>
                                          </p:val>
                                        </p:tav>
                                      </p:tavLst>
                                    </p:anim>
                                    <p:anim calcmode="lin" valueType="num">
                                      <p:cBhvr>
                                        <p:cTn id="41" dur="500" fill="hold"/>
                                        <p:tgtEl>
                                          <p:spTgt spid="111"/>
                                        </p:tgtEl>
                                        <p:attrNameLst>
                                          <p:attrName>ppt_h</p:attrName>
                                        </p:attrNameLst>
                                      </p:cBhvr>
                                      <p:tavLst>
                                        <p:tav tm="0">
                                          <p:val>
                                            <p:fltVal val="0"/>
                                          </p:val>
                                        </p:tav>
                                        <p:tav tm="100000">
                                          <p:val>
                                            <p:strVal val="#ppt_h"/>
                                          </p:val>
                                        </p:tav>
                                      </p:tavLst>
                                    </p:anim>
                                    <p:anim calcmode="lin" valueType="num">
                                      <p:cBhvr>
                                        <p:cTn id="42" dur="500" fill="hold"/>
                                        <p:tgtEl>
                                          <p:spTgt spid="111"/>
                                        </p:tgtEl>
                                        <p:attrNameLst>
                                          <p:attrName>ppt_x</p:attrName>
                                        </p:attrNameLst>
                                      </p:cBhvr>
                                      <p:tavLst>
                                        <p:tav tm="0">
                                          <p:val>
                                            <p:fltVal val="0.5"/>
                                          </p:val>
                                        </p:tav>
                                        <p:tav tm="100000">
                                          <p:val>
                                            <p:strVal val="#ppt_x"/>
                                          </p:val>
                                        </p:tav>
                                      </p:tavLst>
                                    </p:anim>
                                    <p:anim calcmode="lin" valueType="num">
                                      <p:cBhvr>
                                        <p:cTn id="43" dur="500" fill="hold"/>
                                        <p:tgtEl>
                                          <p:spTgt spid="111"/>
                                        </p:tgtEl>
                                        <p:attrNameLst>
                                          <p:attrName>ppt_y</p:attrName>
                                        </p:attrNameLst>
                                      </p:cBhvr>
                                      <p:tavLst>
                                        <p:tav tm="0">
                                          <p:val>
                                            <p:fltVal val="0.5"/>
                                          </p:val>
                                        </p:tav>
                                        <p:tav tm="100000">
                                          <p:val>
                                            <p:strVal val="#ppt_y"/>
                                          </p:val>
                                        </p:tav>
                                      </p:tavLst>
                                    </p:anim>
                                  </p:childTnLst>
                                </p:cTn>
                              </p:par>
                              <p:par>
                                <p:cTn id="44" presetID="6" presetClass="emph" presetSubtype="0" autoRev="1" fill="hold" nodeType="withEffect">
                                  <p:stCondLst>
                                    <p:cond delay="500"/>
                                  </p:stCondLst>
                                  <p:childTnLst>
                                    <p:animScale>
                                      <p:cBhvr>
                                        <p:cTn id="45" dur="150" fill="hold"/>
                                        <p:tgtEl>
                                          <p:spTgt spid="111"/>
                                        </p:tgtEl>
                                      </p:cBhvr>
                                      <p:by x="108000" y="108000"/>
                                    </p:animScale>
                                  </p:childTnLst>
                                </p:cTn>
                              </p:par>
                            </p:childTnLst>
                          </p:cTn>
                        </p:par>
                      </p:childTnLst>
                    </p:cTn>
                  </p:par>
                  <p:par>
                    <p:cTn id="46" fill="hold">
                      <p:stCondLst>
                        <p:cond delay="indefinite"/>
                      </p:stCondLst>
                      <p:childTnLst>
                        <p:par>
                          <p:cTn id="47" fill="hold">
                            <p:stCondLst>
                              <p:cond delay="0"/>
                            </p:stCondLst>
                            <p:childTnLst>
                              <p:par>
                                <p:cTn id="48" presetID="9" presetClass="exit" presetSubtype="0" fill="hold" nodeType="clickEffect">
                                  <p:stCondLst>
                                    <p:cond delay="0"/>
                                  </p:stCondLst>
                                  <p:childTnLst>
                                    <p:animEffect transition="out" filter="dissolve">
                                      <p:cBhvr>
                                        <p:cTn id="49" dur="200"/>
                                        <p:tgtEl>
                                          <p:spTgt spid="111"/>
                                        </p:tgtEl>
                                      </p:cBhvr>
                                    </p:animEffect>
                                    <p:set>
                                      <p:cBhvr>
                                        <p:cTn id="50" dur="1" fill="hold">
                                          <p:stCondLst>
                                            <p:cond delay="199"/>
                                          </p:stCondLst>
                                        </p:cTn>
                                        <p:tgtEl>
                                          <p:spTgt spid="111"/>
                                        </p:tgtEl>
                                        <p:attrNameLst>
                                          <p:attrName>style.visibility</p:attrName>
                                        </p:attrNameLst>
                                      </p:cBhvr>
                                      <p:to>
                                        <p:strVal val="hidden"/>
                                      </p:to>
                                    </p:set>
                                  </p:childTnLst>
                                </p:cTn>
                              </p:par>
                              <p:par>
                                <p:cTn id="51" presetID="23" presetClass="exit" presetSubtype="32" fill="hold" nodeType="withEffect">
                                  <p:stCondLst>
                                    <p:cond delay="0"/>
                                  </p:stCondLst>
                                  <p:childTnLst>
                                    <p:anim calcmode="lin" valueType="num">
                                      <p:cBhvr>
                                        <p:cTn id="52" dur="200"/>
                                        <p:tgtEl>
                                          <p:spTgt spid="111"/>
                                        </p:tgtEl>
                                        <p:attrNameLst>
                                          <p:attrName>ppt_w</p:attrName>
                                        </p:attrNameLst>
                                      </p:cBhvr>
                                      <p:tavLst>
                                        <p:tav tm="0">
                                          <p:val>
                                            <p:strVal val="ppt_w"/>
                                          </p:val>
                                        </p:tav>
                                        <p:tav tm="100000">
                                          <p:val>
                                            <p:fltVal val="0"/>
                                          </p:val>
                                        </p:tav>
                                      </p:tavLst>
                                    </p:anim>
                                    <p:anim calcmode="lin" valueType="num">
                                      <p:cBhvr>
                                        <p:cTn id="53" dur="200"/>
                                        <p:tgtEl>
                                          <p:spTgt spid="111"/>
                                        </p:tgtEl>
                                        <p:attrNameLst>
                                          <p:attrName>ppt_h</p:attrName>
                                        </p:attrNameLst>
                                      </p:cBhvr>
                                      <p:tavLst>
                                        <p:tav tm="0">
                                          <p:val>
                                            <p:strVal val="ppt_h"/>
                                          </p:val>
                                        </p:tav>
                                        <p:tav tm="100000">
                                          <p:val>
                                            <p:fltVal val="0"/>
                                          </p:val>
                                        </p:tav>
                                      </p:tavLst>
                                    </p:anim>
                                    <p:set>
                                      <p:cBhvr>
                                        <p:cTn id="54" dur="1" fill="hold">
                                          <p:stCondLst>
                                            <p:cond delay="199"/>
                                          </p:stCondLst>
                                        </p:cTn>
                                        <p:tgtEl>
                                          <p:spTgt spid="111"/>
                                        </p:tgtEl>
                                        <p:attrNameLst>
                                          <p:attrName>style.visibility</p:attrName>
                                        </p:attrNameLst>
                                      </p:cBhvr>
                                      <p:to>
                                        <p:strVal val="hidden"/>
                                      </p:to>
                                    </p:set>
                                  </p:childTnLst>
                                </p:cTn>
                              </p:par>
                            </p:childTnLst>
                          </p:cTn>
                        </p:par>
                        <p:par>
                          <p:cTn id="55" fill="hold">
                            <p:stCondLst>
                              <p:cond delay="200"/>
                            </p:stCondLst>
                            <p:childTnLst>
                              <p:par>
                                <p:cTn id="56" presetID="10" presetClass="entr" presetSubtype="0" fill="hold" nodeType="afterEffect">
                                  <p:stCondLst>
                                    <p:cond delay="500"/>
                                  </p:stCondLst>
                                  <p:childTnLst>
                                    <p:set>
                                      <p:cBhvr>
                                        <p:cTn id="57" dur="1" fill="hold">
                                          <p:stCondLst>
                                            <p:cond delay="0"/>
                                          </p:stCondLst>
                                        </p:cTn>
                                        <p:tgtEl>
                                          <p:spTgt spid="74"/>
                                        </p:tgtEl>
                                        <p:attrNameLst>
                                          <p:attrName>style.visibility</p:attrName>
                                        </p:attrNameLst>
                                      </p:cBhvr>
                                      <p:to>
                                        <p:strVal val="visible"/>
                                      </p:to>
                                    </p:set>
                                    <p:animEffect transition="in" filter="fade">
                                      <p:cBhvr>
                                        <p:cTn id="58" dur="500"/>
                                        <p:tgtEl>
                                          <p:spTgt spid="74"/>
                                        </p:tgtEl>
                                      </p:cBhvr>
                                    </p:animEffect>
                                  </p:childTnLst>
                                </p:cTn>
                              </p:par>
                            </p:childTnLst>
                          </p:cTn>
                        </p:par>
                        <p:par>
                          <p:cTn id="59" fill="hold">
                            <p:stCondLst>
                              <p:cond delay="1200"/>
                            </p:stCondLst>
                            <p:childTnLst>
                              <p:par>
                                <p:cTn id="60" presetID="22" presetClass="entr" presetSubtype="4" fill="hold"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down)">
                                      <p:cBhvr>
                                        <p:cTn id="62" dur="500"/>
                                        <p:tgtEl>
                                          <p:spTgt spid="85"/>
                                        </p:tgtEl>
                                      </p:cBhvr>
                                    </p:animEffect>
                                  </p:childTnLst>
                                </p:cTn>
                              </p:par>
                            </p:childTnLst>
                          </p:cTn>
                        </p:par>
                        <p:par>
                          <p:cTn id="63" fill="hold">
                            <p:stCondLst>
                              <p:cond delay="1700"/>
                            </p:stCondLst>
                            <p:childTnLst>
                              <p:par>
                                <p:cTn id="64" presetID="10" presetClass="entr" presetSubtype="0" fill="hold" nodeType="after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xit" presetSubtype="0" fill="hold" nodeType="withEffect">
                                  <p:stCondLst>
                                    <p:cond delay="0"/>
                                  </p:stCondLst>
                                  <p:childTnLst>
                                    <p:animEffect transition="out" filter="fade">
                                      <p:cBhvr>
                                        <p:cTn id="68" dur="500"/>
                                        <p:tgtEl>
                                          <p:spTgt spid="85"/>
                                        </p:tgtEl>
                                      </p:cBhvr>
                                    </p:animEffect>
                                    <p:set>
                                      <p:cBhvr>
                                        <p:cTn id="69" dur="1" fill="hold">
                                          <p:stCondLst>
                                            <p:cond delay="499"/>
                                          </p:stCondLst>
                                        </p:cTn>
                                        <p:tgtEl>
                                          <p:spTgt spid="85"/>
                                        </p:tgtEl>
                                        <p:attrNameLst>
                                          <p:attrName>style.visibility</p:attrName>
                                        </p:attrNameLst>
                                      </p:cBhvr>
                                      <p:to>
                                        <p:strVal val="hidden"/>
                                      </p:to>
                                    </p:set>
                                  </p:childTnLst>
                                </p:cTn>
                              </p:par>
                            </p:childTnLst>
                          </p:cTn>
                        </p:par>
                        <p:par>
                          <p:cTn id="70" fill="hold">
                            <p:stCondLst>
                              <p:cond delay="2200"/>
                            </p:stCondLst>
                            <p:childTnLst>
                              <p:par>
                                <p:cTn id="71" presetID="22" presetClass="entr" presetSubtype="8" fill="hold" nodeType="afterEffect">
                                  <p:stCondLst>
                                    <p:cond delay="0"/>
                                  </p:stCondLst>
                                  <p:childTnLst>
                                    <p:set>
                                      <p:cBhvr>
                                        <p:cTn id="72" dur="1" fill="hold">
                                          <p:stCondLst>
                                            <p:cond delay="0"/>
                                          </p:stCondLst>
                                        </p:cTn>
                                        <p:tgtEl>
                                          <p:spTgt spid="104"/>
                                        </p:tgtEl>
                                        <p:attrNameLst>
                                          <p:attrName>style.visibility</p:attrName>
                                        </p:attrNameLst>
                                      </p:cBhvr>
                                      <p:to>
                                        <p:strVal val="visible"/>
                                      </p:to>
                                    </p:set>
                                    <p:animEffect transition="in" filter="wipe(left)">
                                      <p:cBhvr>
                                        <p:cTn id="73" dur="500"/>
                                        <p:tgtEl>
                                          <p:spTgt spid="104"/>
                                        </p:tgtEl>
                                      </p:cBhvr>
                                    </p:animEffect>
                                  </p:childTnLst>
                                </p:cTn>
                              </p:par>
                            </p:childTnLst>
                          </p:cTn>
                        </p:par>
                        <p:par>
                          <p:cTn id="74" fill="hold">
                            <p:stCondLst>
                              <p:cond delay="2700"/>
                            </p:stCondLst>
                            <p:childTnLst>
                              <p:par>
                                <p:cTn id="75" presetID="14" presetClass="entr" presetSubtype="10"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randombar(horizontal)">
                                      <p:cBhvr>
                                        <p:cTn id="77" dur="500"/>
                                        <p:tgtEl>
                                          <p:spTgt spid="23"/>
                                        </p:tgtEl>
                                      </p:cBhvr>
                                    </p:animEffect>
                                  </p:childTnLst>
                                </p:cTn>
                              </p:par>
                            </p:childTnLst>
                          </p:cTn>
                        </p:par>
                        <p:par>
                          <p:cTn id="78" fill="hold">
                            <p:stCondLst>
                              <p:cond delay="3200"/>
                            </p:stCondLst>
                            <p:childTnLst>
                              <p:par>
                                <p:cTn id="79" presetID="22" presetClass="entr" presetSubtype="1" fill="hold" nodeType="after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up)">
                                      <p:cBhvr>
                                        <p:cTn id="81" dur="500"/>
                                        <p:tgtEl>
                                          <p:spTgt spid="7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nodeType="clickEffect">
                                  <p:stCondLst>
                                    <p:cond delay="0"/>
                                  </p:stCondLst>
                                  <p:childTnLst>
                                    <p:animEffect transition="out" filter="fade">
                                      <p:cBhvr>
                                        <p:cTn id="85" dur="500"/>
                                        <p:tgtEl>
                                          <p:spTgt spid="93"/>
                                        </p:tgtEl>
                                      </p:cBhvr>
                                    </p:animEffect>
                                    <p:set>
                                      <p:cBhvr>
                                        <p:cTn id="86" dur="1" fill="hold">
                                          <p:stCondLst>
                                            <p:cond delay="499"/>
                                          </p:stCondLst>
                                        </p:cTn>
                                        <p:tgtEl>
                                          <p:spTgt spid="93"/>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fade">
                                      <p:cBhvr>
                                        <p:cTn id="89" dur="500"/>
                                        <p:tgtEl>
                                          <p:spTgt spid="85"/>
                                        </p:tgtEl>
                                      </p:cBhvr>
                                    </p:animEffect>
                                  </p:childTnLst>
                                </p:cTn>
                              </p:par>
                            </p:childTnLst>
                          </p:cTn>
                        </p:par>
                        <p:par>
                          <p:cTn id="90" fill="hold">
                            <p:stCondLst>
                              <p:cond delay="500"/>
                            </p:stCondLst>
                            <p:childTnLst>
                              <p:par>
                                <p:cTn id="91" presetID="22" presetClass="entr" presetSubtype="4" fill="hold"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wipe(down)">
                                      <p:cBhvr>
                                        <p:cTn id="93" dur="500"/>
                                        <p:tgtEl>
                                          <p:spTgt spid="79"/>
                                        </p:tgtEl>
                                      </p:cBhvr>
                                    </p:animEffect>
                                  </p:childTnLst>
                                </p:cTn>
                              </p:par>
                            </p:childTnLst>
                          </p:cTn>
                        </p:par>
                        <p:par>
                          <p:cTn id="94" fill="hold">
                            <p:stCondLst>
                              <p:cond delay="1000"/>
                            </p:stCondLst>
                            <p:childTnLst>
                              <p:par>
                                <p:cTn id="95" presetID="10" presetClass="entr" presetSubtype="0" fill="hold" nodeType="afterEffect">
                                  <p:stCondLst>
                                    <p:cond delay="0"/>
                                  </p:stCondLst>
                                  <p:childTnLst>
                                    <p:set>
                                      <p:cBhvr>
                                        <p:cTn id="96" dur="1" fill="hold">
                                          <p:stCondLst>
                                            <p:cond delay="0"/>
                                          </p:stCondLst>
                                        </p:cTn>
                                        <p:tgtEl>
                                          <p:spTgt spid="89"/>
                                        </p:tgtEl>
                                        <p:attrNameLst>
                                          <p:attrName>style.visibility</p:attrName>
                                        </p:attrNameLst>
                                      </p:cBhvr>
                                      <p:to>
                                        <p:strVal val="visible"/>
                                      </p:to>
                                    </p:set>
                                    <p:animEffect transition="in" filter="fade">
                                      <p:cBhvr>
                                        <p:cTn id="97" dur="500"/>
                                        <p:tgtEl>
                                          <p:spTgt spid="89"/>
                                        </p:tgtEl>
                                      </p:cBhvr>
                                    </p:animEffect>
                                  </p:childTnLst>
                                </p:cTn>
                              </p:par>
                              <p:par>
                                <p:cTn id="98" presetID="10" presetClass="exit" presetSubtype="0" fill="hold" nodeType="withEffect">
                                  <p:stCondLst>
                                    <p:cond delay="0"/>
                                  </p:stCondLst>
                                  <p:childTnLst>
                                    <p:animEffect transition="out" filter="fade">
                                      <p:cBhvr>
                                        <p:cTn id="99" dur="500"/>
                                        <p:tgtEl>
                                          <p:spTgt spid="79"/>
                                        </p:tgtEl>
                                      </p:cBhvr>
                                    </p:animEffect>
                                    <p:set>
                                      <p:cBhvr>
                                        <p:cTn id="100" dur="1" fill="hold">
                                          <p:stCondLst>
                                            <p:cond delay="499"/>
                                          </p:stCondLst>
                                        </p:cTn>
                                        <p:tgtEl>
                                          <p:spTgt spid="79"/>
                                        </p:tgtEl>
                                        <p:attrNameLst>
                                          <p:attrName>style.visibility</p:attrName>
                                        </p:attrNameLst>
                                      </p:cBhvr>
                                      <p:to>
                                        <p:strVal val="hidden"/>
                                      </p:to>
                                    </p:set>
                                  </p:childTnLst>
                                </p:cTn>
                              </p:par>
                            </p:childTnLst>
                          </p:cTn>
                        </p:par>
                        <p:par>
                          <p:cTn id="101" fill="hold">
                            <p:stCondLst>
                              <p:cond delay="1500"/>
                            </p:stCondLst>
                            <p:childTnLst>
                              <p:par>
                                <p:cTn id="102" presetID="22" presetClass="entr" presetSubtype="4" fill="hold" nodeType="after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wipe(down)">
                                      <p:cBhvr>
                                        <p:cTn id="104" dur="500"/>
                                        <p:tgtEl>
                                          <p:spTgt spid="72"/>
                                        </p:tgtEl>
                                      </p:cBhvr>
                                    </p:animEffect>
                                  </p:childTnLst>
                                </p:cTn>
                              </p:par>
                            </p:childTnLst>
                          </p:cTn>
                        </p:par>
                        <p:par>
                          <p:cTn id="105" fill="hold">
                            <p:stCondLst>
                              <p:cond delay="2000"/>
                            </p:stCondLst>
                            <p:childTnLst>
                              <p:par>
                                <p:cTn id="106" presetID="22" presetClass="entr" presetSubtype="2" fill="hold" nodeType="afterEffect">
                                  <p:stCondLst>
                                    <p:cond delay="0"/>
                                  </p:stCondLst>
                                  <p:childTnLst>
                                    <p:set>
                                      <p:cBhvr>
                                        <p:cTn id="107" dur="1" fill="hold">
                                          <p:stCondLst>
                                            <p:cond delay="0"/>
                                          </p:stCondLst>
                                        </p:cTn>
                                        <p:tgtEl>
                                          <p:spTgt spid="101"/>
                                        </p:tgtEl>
                                        <p:attrNameLst>
                                          <p:attrName>style.visibility</p:attrName>
                                        </p:attrNameLst>
                                      </p:cBhvr>
                                      <p:to>
                                        <p:strVal val="visible"/>
                                      </p:to>
                                    </p:set>
                                    <p:animEffect transition="in" filter="wipe(right)">
                                      <p:cBhvr>
                                        <p:cTn id="108" dur="500"/>
                                        <p:tgtEl>
                                          <p:spTgt spid="101"/>
                                        </p:tgtEl>
                                      </p:cBhvr>
                                    </p:animEffect>
                                  </p:childTnLst>
                                </p:cTn>
                              </p:par>
                            </p:childTnLst>
                          </p:cTn>
                        </p:par>
                        <p:par>
                          <p:cTn id="109" fill="hold">
                            <p:stCondLst>
                              <p:cond delay="2500"/>
                            </p:stCondLst>
                            <p:childTnLst>
                              <p:par>
                                <p:cTn id="110" presetID="14" presetClass="entr" presetSubtype="10" fill="hold"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randombar(horizontal)">
                                      <p:cBhvr>
                                        <p:cTn id="112" dur="500"/>
                                        <p:tgtEl>
                                          <p:spTgt spid="24"/>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1000"/>
                                        <p:tgtEl>
                                          <p:spTgt spid="22"/>
                                        </p:tgtEl>
                                      </p:cBhvr>
                                    </p:animEffect>
                                    <p:anim calcmode="lin" valueType="num">
                                      <p:cBhvr>
                                        <p:cTn id="118" dur="1000" fill="hold"/>
                                        <p:tgtEl>
                                          <p:spTgt spid="22"/>
                                        </p:tgtEl>
                                        <p:attrNameLst>
                                          <p:attrName>ppt_x</p:attrName>
                                        </p:attrNameLst>
                                      </p:cBhvr>
                                      <p:tavLst>
                                        <p:tav tm="0">
                                          <p:val>
                                            <p:strVal val="#ppt_x"/>
                                          </p:val>
                                        </p:tav>
                                        <p:tav tm="100000">
                                          <p:val>
                                            <p:strVal val="#ppt_x"/>
                                          </p:val>
                                        </p:tav>
                                      </p:tavLst>
                                    </p:anim>
                                    <p:anim calcmode="lin" valueType="num">
                                      <p:cBhvr>
                                        <p:cTn id="11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sp>
        <p:nvSpPr>
          <p:cNvPr id="25" name="Text Box 44"/>
          <p:cNvSpPr txBox="1">
            <a:spLocks noChangeArrowheads="1"/>
          </p:cNvSpPr>
          <p:nvPr/>
        </p:nvSpPr>
        <p:spPr bwMode="auto">
          <a:xfrm>
            <a:off x="359571" y="1863056"/>
            <a:ext cx="831688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自古以来</a:t>
            </a:r>
            <a:r>
              <a:rPr lang="zh-CN" altLang="en-US" dirty="0"/>
              <a:t>人们都在不同程度地实施自我管理。如，古人云：</a:t>
            </a:r>
            <a:r>
              <a:rPr lang="zh-CN" altLang="en-US" b="1" dirty="0">
                <a:solidFill>
                  <a:srgbClr val="FF9900"/>
                </a:solidFill>
              </a:rPr>
              <a:t>“吾日三省吾身</a:t>
            </a:r>
            <a:r>
              <a:rPr lang="zh-CN" altLang="en-US" b="1" dirty="0" smtClean="0">
                <a:solidFill>
                  <a:srgbClr val="FF9900"/>
                </a:solidFill>
              </a:rPr>
              <a:t>”</a:t>
            </a:r>
            <a:r>
              <a:rPr lang="zh-CN" altLang="en-US" dirty="0" smtClean="0"/>
              <a:t>，这</a:t>
            </a:r>
            <a:r>
              <a:rPr lang="zh-CN" altLang="en-US" dirty="0"/>
              <a:t>就是一种自我管理。另外，现在比较时髦的一些词语如“人生规划”、“时间管理”、</a:t>
            </a:r>
            <a:r>
              <a:rPr lang="zh-CN" altLang="en-US" dirty="0" smtClean="0"/>
              <a:t>“个人品牌</a:t>
            </a:r>
            <a:r>
              <a:rPr lang="zh-CN" altLang="en-US" dirty="0"/>
              <a:t>管理</a:t>
            </a:r>
            <a:r>
              <a:rPr lang="zh-CN" altLang="en-US" dirty="0" smtClean="0"/>
              <a:t>”、等</a:t>
            </a:r>
            <a:r>
              <a:rPr lang="zh-CN" altLang="en-US" dirty="0"/>
              <a:t>都属于自我管理的范畴</a:t>
            </a:r>
            <a:r>
              <a:rPr lang="zh-CN" altLang="en-US" dirty="0" smtClean="0"/>
              <a:t>。</a:t>
            </a:r>
            <a:r>
              <a:rPr lang="zh-CN" altLang="en-US" dirty="0"/>
              <a:t>目前暂未能够看到任何对“自我管理”比较满意的定义。</a:t>
            </a:r>
            <a:endParaRPr lang="zh-CN" altLang="en-US" b="1" dirty="0">
              <a:solidFill>
                <a:srgbClr val="92D050"/>
              </a:solidFill>
            </a:endParaRPr>
          </a:p>
        </p:txBody>
      </p:sp>
      <p:sp>
        <p:nvSpPr>
          <p:cNvPr id="26" name="Text Box 44"/>
          <p:cNvSpPr txBox="1">
            <a:spLocks noChangeArrowheads="1"/>
          </p:cNvSpPr>
          <p:nvPr/>
        </p:nvSpPr>
        <p:spPr bwMode="auto">
          <a:xfrm>
            <a:off x="366739" y="3618890"/>
            <a:ext cx="4205261"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本人</a:t>
            </a:r>
            <a:r>
              <a:rPr lang="zh-CN" altLang="en-US" dirty="0"/>
              <a:t>经过自己的思考，尝试给出如下的定义</a:t>
            </a:r>
            <a:r>
              <a:rPr lang="zh-CN" altLang="en-US" dirty="0" smtClean="0"/>
              <a:t>：</a:t>
            </a:r>
            <a:r>
              <a:rPr lang="zh-CN" altLang="en-US" b="1" dirty="0" smtClean="0">
                <a:solidFill>
                  <a:srgbClr val="FF9900"/>
                </a:solidFill>
              </a:rPr>
              <a:t>指</a:t>
            </a:r>
            <a:r>
              <a:rPr lang="zh-CN" altLang="en-US" b="1" dirty="0">
                <a:solidFill>
                  <a:srgbClr val="FF9900"/>
                </a:solidFill>
              </a:rPr>
              <a:t>个体对自己本身的管理，自己做自己的主人</a:t>
            </a:r>
            <a:r>
              <a:rPr lang="zh-CN" altLang="en-US" b="1" dirty="0" smtClean="0">
                <a:solidFill>
                  <a:srgbClr val="FF9900"/>
                </a:solidFill>
              </a:rPr>
              <a:t>，自己</a:t>
            </a:r>
            <a:r>
              <a:rPr lang="zh-CN" altLang="en-US" b="1" dirty="0">
                <a:solidFill>
                  <a:srgbClr val="FF9900"/>
                </a:solidFill>
              </a:rPr>
              <a:t>约束自己，自己激励自己，自己主导自己的人生，为实现自我人生目标的不断奋斗的过程。</a:t>
            </a:r>
            <a:endParaRPr lang="en-US" b="1" dirty="0">
              <a:solidFill>
                <a:srgbClr val="FF9900"/>
              </a:solidFill>
            </a:endParaRPr>
          </a:p>
        </p:txBody>
      </p:sp>
      <p:pic>
        <p:nvPicPr>
          <p:cNvPr id="12290" name="Picture 2" descr="C:\Users\user\Desktop\xpic4896.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16016" y="3773519"/>
            <a:ext cx="4179271" cy="2786181"/>
          </a:xfrm>
          <a:prstGeom prst="rect">
            <a:avLst/>
          </a:prstGeom>
          <a:ln w="28575">
            <a:solidFill>
              <a:srgbClr val="FF990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59734" y="5277458"/>
            <a:ext cx="4800298" cy="1569660"/>
            <a:chOff x="8628686" y="5243102"/>
            <a:chExt cx="4800298" cy="1569660"/>
          </a:xfrm>
        </p:grpSpPr>
        <p:sp>
          <p:nvSpPr>
            <p:cNvPr id="33" name="TextBox 32"/>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4" name="组合 33"/>
            <p:cNvGrpSpPr/>
            <p:nvPr/>
          </p:nvGrpSpPr>
          <p:grpSpPr>
            <a:xfrm>
              <a:off x="8748464" y="5629533"/>
              <a:ext cx="3168352" cy="1080120"/>
              <a:chOff x="8748464" y="5629533"/>
              <a:chExt cx="3168352" cy="1080120"/>
            </a:xfrm>
          </p:grpSpPr>
          <p:cxnSp>
            <p:nvCxnSpPr>
              <p:cNvPr id="36" name="直接连接符 35"/>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7" name="直接连接符 36"/>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5" name="矩形 34"/>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何谓自我管理</a:t>
              </a:r>
            </a:p>
          </p:txBody>
        </p:sp>
      </p:grpSp>
    </p:spTree>
    <p:extLst>
      <p:ext uri="{BB962C8B-B14F-4D97-AF65-F5344CB8AC3E}">
        <p14:creationId xmlns:p14="http://schemas.microsoft.com/office/powerpoint/2010/main" val="696850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
                                        <p:tgtEl>
                                          <p:spTgt spid="11"/>
                                        </p:tgtEl>
                                      </p:cBhvr>
                                    </p:animEffect>
                                  </p:childTnLst>
                                </p:cTn>
                              </p:par>
                              <p:par>
                                <p:cTn id="8" presetID="2" presetClass="entr" presetSubtype="2"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1+#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2" presetClass="entr" presetSubtype="2"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00" fill="hold"/>
                                        <p:tgtEl>
                                          <p:spTgt spid="30"/>
                                        </p:tgtEl>
                                        <p:attrNameLst>
                                          <p:attrName>ppt_x</p:attrName>
                                        </p:attrNameLst>
                                      </p:cBhvr>
                                      <p:tavLst>
                                        <p:tav tm="0">
                                          <p:val>
                                            <p:strVal val="1+#ppt_w/2"/>
                                          </p:val>
                                        </p:tav>
                                        <p:tav tm="100000">
                                          <p:val>
                                            <p:strVal val="#ppt_x"/>
                                          </p:val>
                                        </p:tav>
                                      </p:tavLst>
                                    </p:anim>
                                    <p:anim calcmode="lin" valueType="num">
                                      <p:cBhvr additive="base">
                                        <p:cTn id="22" dur="1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2290"/>
                                        </p:tgtEl>
                                        <p:attrNameLst>
                                          <p:attrName>style.visibility</p:attrName>
                                        </p:attrNameLst>
                                      </p:cBhvr>
                                      <p:to>
                                        <p:strVal val="visible"/>
                                      </p:to>
                                    </p:set>
                                    <p:animEffect transition="in" filter="fade">
                                      <p:cBhvr>
                                        <p:cTn id="32" dur="1000"/>
                                        <p:tgtEl>
                                          <p:spTgt spid="12290"/>
                                        </p:tgtEl>
                                      </p:cBhvr>
                                    </p:animEffect>
                                    <p:anim calcmode="lin" valueType="num">
                                      <p:cBhvr>
                                        <p:cTn id="33" dur="1000" fill="hold"/>
                                        <p:tgtEl>
                                          <p:spTgt spid="12290"/>
                                        </p:tgtEl>
                                        <p:attrNameLst>
                                          <p:attrName>ppt_x</p:attrName>
                                        </p:attrNameLst>
                                      </p:cBhvr>
                                      <p:tavLst>
                                        <p:tav tm="0">
                                          <p:val>
                                            <p:strVal val="#ppt_x"/>
                                          </p:val>
                                        </p:tav>
                                        <p:tav tm="100000">
                                          <p:val>
                                            <p:strVal val="#ppt_x"/>
                                          </p:val>
                                        </p:tav>
                                      </p:tavLst>
                                    </p:anim>
                                    <p:anim calcmode="lin" valueType="num">
                                      <p:cBhvr>
                                        <p:cTn id="34"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5" grpId="0"/>
      <p:bldP spid="2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grpSp>
        <p:nvGrpSpPr>
          <p:cNvPr id="30" name="组合 29"/>
          <p:cNvGrpSpPr/>
          <p:nvPr/>
        </p:nvGrpSpPr>
        <p:grpSpPr>
          <a:xfrm>
            <a:off x="59734" y="5277458"/>
            <a:ext cx="4800298" cy="1569660"/>
            <a:chOff x="8628686" y="5243102"/>
            <a:chExt cx="4800298" cy="1569660"/>
          </a:xfrm>
        </p:grpSpPr>
        <p:sp>
          <p:nvSpPr>
            <p:cNvPr id="33" name="TextBox 32"/>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4" name="组合 33"/>
            <p:cNvGrpSpPr/>
            <p:nvPr/>
          </p:nvGrpSpPr>
          <p:grpSpPr>
            <a:xfrm>
              <a:off x="8748464" y="5629533"/>
              <a:ext cx="3168352" cy="1080120"/>
              <a:chOff x="8748464" y="5629533"/>
              <a:chExt cx="3168352" cy="1080120"/>
            </a:xfrm>
          </p:grpSpPr>
          <p:cxnSp>
            <p:nvCxnSpPr>
              <p:cNvPr id="36" name="直接连接符 35"/>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7" name="直接连接符 36"/>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5" name="矩形 34"/>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为什么需要自我管理</a:t>
              </a:r>
            </a:p>
          </p:txBody>
        </p:sp>
      </p:grpSp>
      <p:pic>
        <p:nvPicPr>
          <p:cNvPr id="13315" name="Picture 3"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0156" y="1178768"/>
            <a:ext cx="3142981" cy="3463099"/>
          </a:xfrm>
          <a:prstGeom prst="rect">
            <a:avLst/>
          </a:prstGeom>
          <a:noFill/>
          <a:extLst>
            <a:ext uri="{909E8E84-426E-40DD-AFC4-6F175D3DCCD1}">
              <a14:hiddenFill xmlns:a14="http://schemas.microsoft.com/office/drawing/2010/main">
                <a:solidFill>
                  <a:srgbClr val="FFFFFF"/>
                </a:solidFill>
              </a14:hiddenFill>
            </a:ext>
          </a:extLst>
        </p:spPr>
      </p:pic>
      <p:sp>
        <p:nvSpPr>
          <p:cNvPr id="38" name="Text Box 44"/>
          <p:cNvSpPr txBox="1">
            <a:spLocks noChangeArrowheads="1"/>
          </p:cNvSpPr>
          <p:nvPr/>
        </p:nvSpPr>
        <p:spPr bwMode="auto">
          <a:xfrm>
            <a:off x="4211960" y="1844824"/>
            <a:ext cx="468052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a:t>
            </a:r>
            <a:r>
              <a:rPr lang="zh-CN" altLang="en-US" dirty="0"/>
              <a:t>礼记</a:t>
            </a:r>
            <a:r>
              <a:rPr lang="en-US" altLang="zh-CN" dirty="0"/>
              <a:t>•</a:t>
            </a:r>
            <a:r>
              <a:rPr lang="zh-CN" altLang="en-US" dirty="0"/>
              <a:t>大学</a:t>
            </a:r>
            <a:r>
              <a:rPr lang="en-US" altLang="zh-CN" dirty="0"/>
              <a:t>》</a:t>
            </a:r>
            <a:r>
              <a:rPr lang="zh-CN" altLang="en-US" dirty="0"/>
              <a:t>中说，“古之欲明明德于天下者；先治其国；欲治其国者，先齐其家；欲齐其家者，先修其身；欲修其身者，先正其心；</a:t>
            </a:r>
            <a:r>
              <a:rPr lang="en-US" altLang="zh-CN" dirty="0"/>
              <a:t>……</a:t>
            </a:r>
            <a:r>
              <a:rPr lang="zh-CN" altLang="en-US" dirty="0"/>
              <a:t>心正而后身修，身修而后家齐，家齐而后国治，国治而后天下平。”</a:t>
            </a:r>
            <a:endParaRPr lang="zh-CN" altLang="en-US" b="1" dirty="0">
              <a:solidFill>
                <a:srgbClr val="92D050"/>
              </a:solidFill>
            </a:endParaRPr>
          </a:p>
        </p:txBody>
      </p:sp>
      <p:sp>
        <p:nvSpPr>
          <p:cNvPr id="39" name="Text Box 44"/>
          <p:cNvSpPr txBox="1">
            <a:spLocks noChangeArrowheads="1"/>
          </p:cNvSpPr>
          <p:nvPr/>
        </p:nvSpPr>
        <p:spPr bwMode="auto">
          <a:xfrm>
            <a:off x="4211960" y="4106220"/>
            <a:ext cx="4572524"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这是儒家</a:t>
            </a:r>
            <a:r>
              <a:rPr lang="zh-CN" altLang="en-US" dirty="0" smtClean="0"/>
              <a:t>思想中</a:t>
            </a:r>
            <a:r>
              <a:rPr lang="zh-CN" altLang="en-US" dirty="0"/>
              <a:t>知识分子尊崇的信条</a:t>
            </a:r>
            <a:r>
              <a:rPr lang="zh-CN" altLang="en-US" dirty="0" smtClean="0"/>
              <a:t>。是</a:t>
            </a:r>
            <a:r>
              <a:rPr lang="zh-CN" altLang="en-US" dirty="0"/>
              <a:t>几千年来无数知识者的最高理想。然而实际上，成功的机会少，失望的时候多，于是又出现了“穷则独善其身，达则兼济天下”的思想。“</a:t>
            </a:r>
            <a:r>
              <a:rPr lang="zh-CN" altLang="en-US" b="1" dirty="0">
                <a:solidFill>
                  <a:srgbClr val="FC6204"/>
                </a:solidFill>
              </a:rPr>
              <a:t>正心、修身、齐家、治国、平天下”的人生理想与“穷则独善其身，达则兼济天下”的积极而达观的态度相互结合补充，几千年中影响始终不衰。</a:t>
            </a:r>
          </a:p>
        </p:txBody>
      </p:sp>
      <p:grpSp>
        <p:nvGrpSpPr>
          <p:cNvPr id="21" name="组合 20"/>
          <p:cNvGrpSpPr/>
          <p:nvPr/>
        </p:nvGrpSpPr>
        <p:grpSpPr>
          <a:xfrm>
            <a:off x="3318247" y="1844824"/>
            <a:ext cx="461665" cy="4714876"/>
            <a:chOff x="3318247" y="1844824"/>
            <a:chExt cx="461665" cy="4714876"/>
          </a:xfrm>
        </p:grpSpPr>
        <p:cxnSp>
          <p:nvCxnSpPr>
            <p:cNvPr id="18" name="直接箭头连接符 17"/>
            <p:cNvCxnSpPr/>
            <p:nvPr/>
          </p:nvCxnSpPr>
          <p:spPr>
            <a:xfrm flipV="1">
              <a:off x="3502832" y="1844824"/>
              <a:ext cx="0" cy="4714876"/>
            </a:xfrm>
            <a:prstGeom prst="straightConnector1">
              <a:avLst/>
            </a:prstGeom>
            <a:ln>
              <a:prstDash val="sysDot"/>
              <a:tailEnd type="arrow"/>
            </a:ln>
          </p:spPr>
          <p:style>
            <a:lnRef idx="1">
              <a:schemeClr val="accent6"/>
            </a:lnRef>
            <a:fillRef idx="0">
              <a:schemeClr val="accent6"/>
            </a:fillRef>
            <a:effectRef idx="0">
              <a:schemeClr val="accent6"/>
            </a:effectRef>
            <a:fontRef idx="minor">
              <a:schemeClr val="tx1"/>
            </a:fontRef>
          </p:style>
        </p:cxnSp>
        <p:sp>
          <p:nvSpPr>
            <p:cNvPr id="20" name="TextBox 19"/>
            <p:cNvSpPr txBox="1"/>
            <p:nvPr/>
          </p:nvSpPr>
          <p:spPr>
            <a:xfrm>
              <a:off x="3318247" y="3185862"/>
              <a:ext cx="461665" cy="1323258"/>
            </a:xfrm>
            <a:prstGeom prst="rect">
              <a:avLst/>
            </a:prstGeom>
            <a:solidFill>
              <a:schemeClr val="bg1"/>
            </a:solidFill>
          </p:spPr>
          <p:txBody>
            <a:bodyPr vert="eaVert" wrap="square" rtlCol="0">
              <a:spAutoFit/>
            </a:bodyPr>
            <a:lstStyle/>
            <a:p>
              <a:pPr algn="ctr"/>
              <a:r>
                <a:rPr lang="zh-CN" altLang="en-US" spc="150" dirty="0" smtClean="0">
                  <a:solidFill>
                    <a:srgbClr val="FC6204"/>
                  </a:solidFill>
                  <a:latin typeface="微软雅黑" pitchFamily="34" charset="-122"/>
                  <a:ea typeface="微软雅黑" pitchFamily="34" charset="-122"/>
                </a:rPr>
                <a:t>古人观点</a:t>
              </a:r>
              <a:endParaRPr lang="en-US" spc="150" dirty="0">
                <a:solidFill>
                  <a:srgbClr val="FC6204"/>
                </a:solidFill>
                <a:latin typeface="微软雅黑" pitchFamily="34" charset="-122"/>
                <a:ea typeface="微软雅黑" pitchFamily="34" charset="-122"/>
              </a:endParaRPr>
            </a:p>
          </p:txBody>
        </p:sp>
      </p:grpSp>
      <p:sp>
        <p:nvSpPr>
          <p:cNvPr id="40" name="Text Box 44"/>
          <p:cNvSpPr txBox="1">
            <a:spLocks noChangeArrowheads="1"/>
          </p:cNvSpPr>
          <p:nvPr/>
        </p:nvSpPr>
        <p:spPr bwMode="auto">
          <a:xfrm>
            <a:off x="4211960" y="3708412"/>
            <a:ext cx="4680520" cy="238488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大意是说：古代那些要使美德彰明于天下的人，要先治理好他的国家；要治理好国家的人，要先整顿好自己的家；要整顿好家的人，要先进行自我修养；要进行自我修养的人，要先端正他的思想</a:t>
            </a:r>
            <a:r>
              <a:rPr lang="en-US" altLang="zh-CN" dirty="0"/>
              <a:t>……</a:t>
            </a:r>
            <a:r>
              <a:rPr lang="zh-CN" altLang="en-US" dirty="0"/>
              <a:t>思想端正了，然后自我修养完善；自我修养完善了，然后家庭整顿有序；家庭整顿好了，然后国家安定繁荣；国家安定繁荣了，然后天下平定。</a:t>
            </a:r>
            <a:endParaRPr lang="en-US" dirty="0"/>
          </a:p>
        </p:txBody>
      </p:sp>
    </p:spTree>
    <p:extLst>
      <p:ext uri="{BB962C8B-B14F-4D97-AF65-F5344CB8AC3E}">
        <p14:creationId xmlns:p14="http://schemas.microsoft.com/office/powerpoint/2010/main" val="2883702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 fill="hold"/>
                                        <p:tgtEl>
                                          <p:spTgt spid="30"/>
                                        </p:tgtEl>
                                        <p:attrNameLst>
                                          <p:attrName>ppt_x</p:attrName>
                                        </p:attrNameLst>
                                      </p:cBhvr>
                                      <p:tavLst>
                                        <p:tav tm="0">
                                          <p:val>
                                            <p:strVal val="1+#ppt_w/2"/>
                                          </p:val>
                                        </p:tav>
                                        <p:tav tm="100000">
                                          <p:val>
                                            <p:strVal val="#ppt_x"/>
                                          </p:val>
                                        </p:tav>
                                      </p:tavLst>
                                    </p:anim>
                                    <p:anim calcmode="lin" valueType="num">
                                      <p:cBhvr additive="base">
                                        <p:cTn id="8" dur="1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4"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00" fill="hold"/>
                                        <p:tgtEl>
                                          <p:spTgt spid="21"/>
                                        </p:tgtEl>
                                        <p:attrNameLst>
                                          <p:attrName>ppt_x</p:attrName>
                                        </p:attrNameLst>
                                      </p:cBhvr>
                                      <p:tavLst>
                                        <p:tav tm="0">
                                          <p:val>
                                            <p:strVal val="#ppt_x"/>
                                          </p:val>
                                        </p:tav>
                                        <p:tav tm="100000">
                                          <p:val>
                                            <p:strVal val="#ppt_x"/>
                                          </p:val>
                                        </p:tav>
                                      </p:tavLst>
                                    </p:anim>
                                    <p:anim calcmode="lin" valueType="num">
                                      <p:cBhvr additive="base">
                                        <p:cTn id="13" dur="200" fill="hold"/>
                                        <p:tgtEl>
                                          <p:spTgt spid="21"/>
                                        </p:tgtEl>
                                        <p:attrNameLst>
                                          <p:attrName>ppt_y</p:attrName>
                                        </p:attrNameLst>
                                      </p:cBhvr>
                                      <p:tavLst>
                                        <p:tav tm="0">
                                          <p:val>
                                            <p:strVal val="1+#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3315"/>
                                        </p:tgtEl>
                                        <p:attrNameLst>
                                          <p:attrName>style.visibility</p:attrName>
                                        </p:attrNameLst>
                                      </p:cBhvr>
                                      <p:to>
                                        <p:strVal val="visible"/>
                                      </p:to>
                                    </p:set>
                                    <p:anim calcmode="lin" valueType="num">
                                      <p:cBhvr additive="base">
                                        <p:cTn id="16" dur="200" fill="hold"/>
                                        <p:tgtEl>
                                          <p:spTgt spid="13315"/>
                                        </p:tgtEl>
                                        <p:attrNameLst>
                                          <p:attrName>ppt_x</p:attrName>
                                        </p:attrNameLst>
                                      </p:cBhvr>
                                      <p:tavLst>
                                        <p:tav tm="0">
                                          <p:val>
                                            <p:strVal val="0-#ppt_w/2"/>
                                          </p:val>
                                        </p:tav>
                                        <p:tav tm="100000">
                                          <p:val>
                                            <p:strVal val="#ppt_x"/>
                                          </p:val>
                                        </p:tav>
                                      </p:tavLst>
                                    </p:anim>
                                    <p:anim calcmode="lin" valueType="num">
                                      <p:cBhvr additive="base">
                                        <p:cTn id="17" dur="200" fill="hold"/>
                                        <p:tgtEl>
                                          <p:spTgt spid="13315"/>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528"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 calcmode="lin" valueType="num">
                                      <p:cBhvr>
                                        <p:cTn id="31" dur="500" fill="hold"/>
                                        <p:tgtEl>
                                          <p:spTgt spid="40"/>
                                        </p:tgtEl>
                                        <p:attrNameLst>
                                          <p:attrName>ppt_x</p:attrName>
                                        </p:attrNameLst>
                                      </p:cBhvr>
                                      <p:tavLst>
                                        <p:tav tm="0">
                                          <p:val>
                                            <p:fltVal val="0.5"/>
                                          </p:val>
                                        </p:tav>
                                        <p:tav tm="100000">
                                          <p:val>
                                            <p:strVal val="#ppt_x"/>
                                          </p:val>
                                        </p:tav>
                                      </p:tavLst>
                                    </p:anim>
                                    <p:anim calcmode="lin" valueType="num">
                                      <p:cBhvr>
                                        <p:cTn id="32" dur="500" fill="hold"/>
                                        <p:tgtEl>
                                          <p:spTgt spid="40"/>
                                        </p:tgtEl>
                                        <p:attrNameLst>
                                          <p:attrName>ppt_y</p:attrName>
                                        </p:attrNameLst>
                                      </p:cBhvr>
                                      <p:tavLst>
                                        <p:tav tm="0">
                                          <p:val>
                                            <p:fltVal val="0.5"/>
                                          </p:val>
                                        </p:tav>
                                        <p:tav tm="100000">
                                          <p:val>
                                            <p:strVal val="#ppt_y"/>
                                          </p:val>
                                        </p:tav>
                                      </p:tavLst>
                                    </p:anim>
                                  </p:childTnLst>
                                </p:cTn>
                              </p:par>
                              <p:par>
                                <p:cTn id="33" presetID="6" presetClass="emph" presetSubtype="0" autoRev="1" fill="hold" grpId="1" nodeType="withEffect">
                                  <p:stCondLst>
                                    <p:cond delay="500"/>
                                  </p:stCondLst>
                                  <p:childTnLst>
                                    <p:animScale>
                                      <p:cBhvr>
                                        <p:cTn id="34" dur="150" fill="hold"/>
                                        <p:tgtEl>
                                          <p:spTgt spid="40"/>
                                        </p:tgtEl>
                                      </p:cBhvr>
                                      <p:by x="108000" y="108000"/>
                                    </p:animScale>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grpId="2" nodeType="clickEffect">
                                  <p:stCondLst>
                                    <p:cond delay="0"/>
                                  </p:stCondLst>
                                  <p:childTnLst>
                                    <p:animEffect transition="out" filter="dissolve">
                                      <p:cBhvr>
                                        <p:cTn id="38" dur="200"/>
                                        <p:tgtEl>
                                          <p:spTgt spid="40"/>
                                        </p:tgtEl>
                                      </p:cBhvr>
                                    </p:animEffect>
                                    <p:set>
                                      <p:cBhvr>
                                        <p:cTn id="39" dur="1" fill="hold">
                                          <p:stCondLst>
                                            <p:cond delay="199"/>
                                          </p:stCondLst>
                                        </p:cTn>
                                        <p:tgtEl>
                                          <p:spTgt spid="40"/>
                                        </p:tgtEl>
                                        <p:attrNameLst>
                                          <p:attrName>style.visibility</p:attrName>
                                        </p:attrNameLst>
                                      </p:cBhvr>
                                      <p:to>
                                        <p:strVal val="hidden"/>
                                      </p:to>
                                    </p:set>
                                  </p:childTnLst>
                                </p:cTn>
                              </p:par>
                              <p:par>
                                <p:cTn id="40" presetID="23" presetClass="exit" presetSubtype="32" fill="hold" grpId="3" nodeType="withEffect">
                                  <p:stCondLst>
                                    <p:cond delay="0"/>
                                  </p:stCondLst>
                                  <p:childTnLst>
                                    <p:anim calcmode="lin" valueType="num">
                                      <p:cBhvr>
                                        <p:cTn id="41" dur="200"/>
                                        <p:tgtEl>
                                          <p:spTgt spid="40"/>
                                        </p:tgtEl>
                                        <p:attrNameLst>
                                          <p:attrName>ppt_w</p:attrName>
                                        </p:attrNameLst>
                                      </p:cBhvr>
                                      <p:tavLst>
                                        <p:tav tm="0">
                                          <p:val>
                                            <p:strVal val="ppt_w"/>
                                          </p:val>
                                        </p:tav>
                                        <p:tav tm="100000">
                                          <p:val>
                                            <p:fltVal val="0"/>
                                          </p:val>
                                        </p:tav>
                                      </p:tavLst>
                                    </p:anim>
                                    <p:anim calcmode="lin" valueType="num">
                                      <p:cBhvr>
                                        <p:cTn id="42" dur="200"/>
                                        <p:tgtEl>
                                          <p:spTgt spid="40"/>
                                        </p:tgtEl>
                                        <p:attrNameLst>
                                          <p:attrName>ppt_h</p:attrName>
                                        </p:attrNameLst>
                                      </p:cBhvr>
                                      <p:tavLst>
                                        <p:tav tm="0">
                                          <p:val>
                                            <p:strVal val="ppt_h"/>
                                          </p:val>
                                        </p:tav>
                                        <p:tav tm="100000">
                                          <p:val>
                                            <p:fltVal val="0"/>
                                          </p:val>
                                        </p:tav>
                                      </p:tavLst>
                                    </p:anim>
                                    <p:set>
                                      <p:cBhvr>
                                        <p:cTn id="43" dur="1" fill="hold">
                                          <p:stCondLst>
                                            <p:cond delay="199"/>
                                          </p:stCondLst>
                                        </p:cTn>
                                        <p:tgtEl>
                                          <p:spTgt spid="40"/>
                                        </p:tgtEl>
                                        <p:attrNameLst>
                                          <p:attrName>style.visibility</p:attrName>
                                        </p:attrNameLst>
                                      </p:cBhvr>
                                      <p:to>
                                        <p:strVal val="hidden"/>
                                      </p:to>
                                    </p:set>
                                  </p:childTnLst>
                                </p:cTn>
                              </p:par>
                            </p:childTnLst>
                          </p:cTn>
                        </p:par>
                        <p:par>
                          <p:cTn id="44" fill="hold">
                            <p:stCondLst>
                              <p:cond delay="200"/>
                            </p:stCondLst>
                            <p:childTnLst>
                              <p:par>
                                <p:cTn id="45" presetID="42"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0" grpId="1"/>
      <p:bldP spid="40" grpId="2"/>
      <p:bldP spid="40" grpId="3"/>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grpSp>
        <p:nvGrpSpPr>
          <p:cNvPr id="30" name="组合 29"/>
          <p:cNvGrpSpPr/>
          <p:nvPr/>
        </p:nvGrpSpPr>
        <p:grpSpPr>
          <a:xfrm>
            <a:off x="59734" y="5277458"/>
            <a:ext cx="4800298" cy="1569660"/>
            <a:chOff x="8628686" y="5243102"/>
            <a:chExt cx="4800298" cy="1569660"/>
          </a:xfrm>
        </p:grpSpPr>
        <p:sp>
          <p:nvSpPr>
            <p:cNvPr id="33" name="TextBox 32"/>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4" name="组合 33"/>
            <p:cNvGrpSpPr/>
            <p:nvPr/>
          </p:nvGrpSpPr>
          <p:grpSpPr>
            <a:xfrm>
              <a:off x="8748464" y="5629533"/>
              <a:ext cx="3168352" cy="1080120"/>
              <a:chOff x="8748464" y="5629533"/>
              <a:chExt cx="3168352" cy="1080120"/>
            </a:xfrm>
          </p:grpSpPr>
          <p:cxnSp>
            <p:nvCxnSpPr>
              <p:cNvPr id="36" name="直接连接符 35"/>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7" name="直接连接符 36"/>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5" name="矩形 34"/>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为什么需要自我管理</a:t>
              </a:r>
            </a:p>
          </p:txBody>
        </p:sp>
      </p:grpSp>
      <p:grpSp>
        <p:nvGrpSpPr>
          <p:cNvPr id="24" name="组合 23"/>
          <p:cNvGrpSpPr/>
          <p:nvPr/>
        </p:nvGrpSpPr>
        <p:grpSpPr>
          <a:xfrm>
            <a:off x="3646376" y="1844824"/>
            <a:ext cx="2509800" cy="4714876"/>
            <a:chOff x="3358344" y="1844824"/>
            <a:chExt cx="2509800" cy="4714876"/>
          </a:xfrm>
        </p:grpSpPr>
        <p:grpSp>
          <p:nvGrpSpPr>
            <p:cNvPr id="21" name="组合 20"/>
            <p:cNvGrpSpPr/>
            <p:nvPr/>
          </p:nvGrpSpPr>
          <p:grpSpPr>
            <a:xfrm>
              <a:off x="5406479" y="1844824"/>
              <a:ext cx="461665" cy="4714876"/>
              <a:chOff x="3318247" y="1844824"/>
              <a:chExt cx="461665" cy="4714876"/>
            </a:xfrm>
          </p:grpSpPr>
          <p:cxnSp>
            <p:nvCxnSpPr>
              <p:cNvPr id="18" name="直接箭头连接符 17"/>
              <p:cNvCxnSpPr/>
              <p:nvPr/>
            </p:nvCxnSpPr>
            <p:spPr>
              <a:xfrm flipV="1">
                <a:off x="3502832" y="1844824"/>
                <a:ext cx="0" cy="4714876"/>
              </a:xfrm>
              <a:prstGeom prst="straightConnector1">
                <a:avLst/>
              </a:prstGeom>
              <a:ln>
                <a:prstDash val="sysDot"/>
                <a:tailEnd type="arrow"/>
              </a:ln>
            </p:spPr>
            <p:style>
              <a:lnRef idx="1">
                <a:schemeClr val="accent6"/>
              </a:lnRef>
              <a:fillRef idx="0">
                <a:schemeClr val="accent6"/>
              </a:fillRef>
              <a:effectRef idx="0">
                <a:schemeClr val="accent6"/>
              </a:effectRef>
              <a:fontRef idx="minor">
                <a:schemeClr val="tx1"/>
              </a:fontRef>
            </p:style>
          </p:cxnSp>
          <p:sp>
            <p:nvSpPr>
              <p:cNvPr id="20" name="TextBox 19"/>
              <p:cNvSpPr txBox="1"/>
              <p:nvPr/>
            </p:nvSpPr>
            <p:spPr>
              <a:xfrm>
                <a:off x="3318247" y="3185862"/>
                <a:ext cx="461665" cy="1323258"/>
              </a:xfrm>
              <a:prstGeom prst="rect">
                <a:avLst/>
              </a:prstGeom>
              <a:solidFill>
                <a:schemeClr val="bg1"/>
              </a:solidFill>
            </p:spPr>
            <p:txBody>
              <a:bodyPr vert="eaVert" wrap="square" rtlCol="0">
                <a:spAutoFit/>
              </a:bodyPr>
              <a:lstStyle/>
              <a:p>
                <a:pPr algn="ctr"/>
                <a:r>
                  <a:rPr lang="zh-CN" altLang="en-US" spc="150" dirty="0">
                    <a:solidFill>
                      <a:srgbClr val="FC6204"/>
                    </a:solidFill>
                    <a:latin typeface="微软雅黑" pitchFamily="34" charset="-122"/>
                    <a:ea typeface="微软雅黑" pitchFamily="34" charset="-122"/>
                  </a:rPr>
                  <a:t>今</a:t>
                </a:r>
                <a:r>
                  <a:rPr lang="zh-CN" altLang="en-US" spc="150" dirty="0" smtClean="0">
                    <a:solidFill>
                      <a:srgbClr val="FC6204"/>
                    </a:solidFill>
                    <a:latin typeface="微软雅黑" pitchFamily="34" charset="-122"/>
                    <a:ea typeface="微软雅黑" pitchFamily="34" charset="-122"/>
                  </a:rPr>
                  <a:t>人观点</a:t>
                </a:r>
                <a:endParaRPr lang="en-US" spc="150" dirty="0">
                  <a:solidFill>
                    <a:srgbClr val="FC6204"/>
                  </a:solidFill>
                  <a:latin typeface="微软雅黑" pitchFamily="34" charset="-122"/>
                  <a:ea typeface="微软雅黑" pitchFamily="34" charset="-122"/>
                </a:endParaRPr>
              </a:p>
            </p:txBody>
          </p:sp>
        </p:grpSp>
        <p:cxnSp>
          <p:nvCxnSpPr>
            <p:cNvPr id="16" name="直接连接符 15"/>
            <p:cNvCxnSpPr/>
            <p:nvPr/>
          </p:nvCxnSpPr>
          <p:spPr>
            <a:xfrm>
              <a:off x="3358344" y="6559700"/>
              <a:ext cx="2232720" cy="0"/>
            </a:xfrm>
            <a:prstGeom prst="line">
              <a:avLst/>
            </a:prstGeom>
            <a:ln>
              <a:prstDash val="sysDot"/>
              <a:tailEnd type="none"/>
            </a:ln>
          </p:spPr>
          <p:style>
            <a:lnRef idx="1">
              <a:schemeClr val="accent6"/>
            </a:lnRef>
            <a:fillRef idx="0">
              <a:schemeClr val="accent6"/>
            </a:fillRef>
            <a:effectRef idx="0">
              <a:schemeClr val="accent6"/>
            </a:effectRef>
            <a:fontRef idx="minor">
              <a:schemeClr val="tx1"/>
            </a:fontRef>
          </p:style>
        </p:cxnSp>
      </p:grpSp>
      <p:pic>
        <p:nvPicPr>
          <p:cNvPr id="1028" name="Picture 4" descr="C:\Users\user\Desktop\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20072" y="990463"/>
            <a:ext cx="3176847" cy="578923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44"/>
          <p:cNvSpPr txBox="1">
            <a:spLocks noChangeArrowheads="1"/>
          </p:cNvSpPr>
          <p:nvPr/>
        </p:nvSpPr>
        <p:spPr bwMode="auto">
          <a:xfrm>
            <a:off x="324218" y="1916832"/>
            <a:ext cx="4895854"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一个有能力管好别人的人不一定是一个好的管理者，而只有那些有能力管好自己的人才能成为好的管理者；</a:t>
            </a:r>
            <a:r>
              <a:rPr lang="zh-CN" altLang="en-US" b="1" dirty="0">
                <a:solidFill>
                  <a:srgbClr val="FC6204"/>
                </a:solidFill>
              </a:rPr>
              <a:t>“所有的胜利，与征服自己的胜利比起来，都是微不足道的；所有的失败，与失去自己的失败比起来，更是微不足道”</a:t>
            </a:r>
            <a:r>
              <a:rPr lang="zh-CN" altLang="en-US" dirty="0"/>
              <a:t>。所以在谈成功之前，先征服自己。</a:t>
            </a:r>
            <a:endParaRPr lang="zh-CN" altLang="en-US" b="1" dirty="0">
              <a:solidFill>
                <a:srgbClr val="92D050"/>
              </a:solidFill>
            </a:endParaRPr>
          </a:p>
        </p:txBody>
      </p:sp>
    </p:spTree>
    <p:extLst>
      <p:ext uri="{BB962C8B-B14F-4D97-AF65-F5344CB8AC3E}">
        <p14:creationId xmlns:p14="http://schemas.microsoft.com/office/powerpoint/2010/main" val="30486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00" fill="hold"/>
                                        <p:tgtEl>
                                          <p:spTgt spid="24"/>
                                        </p:tgtEl>
                                        <p:attrNameLst>
                                          <p:attrName>ppt_x</p:attrName>
                                        </p:attrNameLst>
                                      </p:cBhvr>
                                      <p:tavLst>
                                        <p:tav tm="0">
                                          <p:val>
                                            <p:strVal val="#ppt_x"/>
                                          </p:val>
                                        </p:tav>
                                        <p:tav tm="100000">
                                          <p:val>
                                            <p:strVal val="#ppt_x"/>
                                          </p:val>
                                        </p:tav>
                                      </p:tavLst>
                                    </p:anim>
                                    <p:anim calcmode="lin" valueType="num">
                                      <p:cBhvr additive="base">
                                        <p:cTn id="8" dur="2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additive="base">
                                        <p:cTn id="18" dur="200" fill="hold"/>
                                        <p:tgtEl>
                                          <p:spTgt spid="1028"/>
                                        </p:tgtEl>
                                        <p:attrNameLst>
                                          <p:attrName>ppt_x</p:attrName>
                                        </p:attrNameLst>
                                      </p:cBhvr>
                                      <p:tavLst>
                                        <p:tav tm="0">
                                          <p:val>
                                            <p:strVal val="1+#ppt_w/2"/>
                                          </p:val>
                                        </p:tav>
                                        <p:tav tm="100000">
                                          <p:val>
                                            <p:strVal val="#ppt_x"/>
                                          </p:val>
                                        </p:tav>
                                      </p:tavLst>
                                    </p:anim>
                                    <p:anim calcmode="lin" valueType="num">
                                      <p:cBhvr additive="base">
                                        <p:cTn id="19" dur="2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grpSp>
        <p:nvGrpSpPr>
          <p:cNvPr id="30" name="组合 29"/>
          <p:cNvGrpSpPr/>
          <p:nvPr/>
        </p:nvGrpSpPr>
        <p:grpSpPr>
          <a:xfrm>
            <a:off x="59734" y="5277458"/>
            <a:ext cx="4800298" cy="1569660"/>
            <a:chOff x="8628686" y="5243102"/>
            <a:chExt cx="4800298" cy="1569660"/>
          </a:xfrm>
        </p:grpSpPr>
        <p:sp>
          <p:nvSpPr>
            <p:cNvPr id="33" name="TextBox 32"/>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4" name="组合 33"/>
            <p:cNvGrpSpPr/>
            <p:nvPr/>
          </p:nvGrpSpPr>
          <p:grpSpPr>
            <a:xfrm>
              <a:off x="8748464" y="5629533"/>
              <a:ext cx="3168352" cy="1080120"/>
              <a:chOff x="8748464" y="5629533"/>
              <a:chExt cx="3168352" cy="1080120"/>
            </a:xfrm>
          </p:grpSpPr>
          <p:cxnSp>
            <p:nvCxnSpPr>
              <p:cNvPr id="36" name="直接连接符 35"/>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7" name="直接连接符 36"/>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5" name="矩形 34"/>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为什么需要自我管理</a:t>
              </a:r>
            </a:p>
          </p:txBody>
        </p:sp>
      </p:grpSp>
      <p:grpSp>
        <p:nvGrpSpPr>
          <p:cNvPr id="29" name="组合 28"/>
          <p:cNvGrpSpPr/>
          <p:nvPr/>
        </p:nvGrpSpPr>
        <p:grpSpPr>
          <a:xfrm>
            <a:off x="3318247" y="1844824"/>
            <a:ext cx="461665" cy="4714876"/>
            <a:chOff x="3318247" y="1844824"/>
            <a:chExt cx="461665" cy="4714876"/>
          </a:xfrm>
        </p:grpSpPr>
        <p:cxnSp>
          <p:nvCxnSpPr>
            <p:cNvPr id="31" name="直接箭头连接符 30"/>
            <p:cNvCxnSpPr/>
            <p:nvPr/>
          </p:nvCxnSpPr>
          <p:spPr>
            <a:xfrm flipV="1">
              <a:off x="3502832" y="1844824"/>
              <a:ext cx="0" cy="4714876"/>
            </a:xfrm>
            <a:prstGeom prst="straightConnector1">
              <a:avLst/>
            </a:prstGeom>
            <a:ln>
              <a:prstDash val="sysDot"/>
              <a:tailEnd type="arrow"/>
            </a:ln>
          </p:spPr>
          <p:style>
            <a:lnRef idx="1">
              <a:schemeClr val="accent6"/>
            </a:lnRef>
            <a:fillRef idx="0">
              <a:schemeClr val="accent6"/>
            </a:fillRef>
            <a:effectRef idx="0">
              <a:schemeClr val="accent6"/>
            </a:effectRef>
            <a:fontRef idx="minor">
              <a:schemeClr val="tx1"/>
            </a:fontRef>
          </p:style>
        </p:cxnSp>
        <p:sp>
          <p:nvSpPr>
            <p:cNvPr id="32" name="TextBox 31"/>
            <p:cNvSpPr txBox="1"/>
            <p:nvPr/>
          </p:nvSpPr>
          <p:spPr>
            <a:xfrm>
              <a:off x="3318247" y="3185862"/>
              <a:ext cx="461665" cy="1323258"/>
            </a:xfrm>
            <a:prstGeom prst="rect">
              <a:avLst/>
            </a:prstGeom>
            <a:solidFill>
              <a:schemeClr val="bg1"/>
            </a:solidFill>
          </p:spPr>
          <p:txBody>
            <a:bodyPr vert="eaVert" wrap="square" rtlCol="0">
              <a:spAutoFit/>
            </a:bodyPr>
            <a:lstStyle/>
            <a:p>
              <a:pPr algn="ctr"/>
              <a:r>
                <a:rPr lang="zh-CN" altLang="en-US" spc="150" dirty="0" smtClean="0">
                  <a:solidFill>
                    <a:srgbClr val="FC6204"/>
                  </a:solidFill>
                  <a:latin typeface="微软雅黑" pitchFamily="34" charset="-122"/>
                  <a:ea typeface="微软雅黑" pitchFamily="34" charset="-122"/>
                </a:rPr>
                <a:t>王石观点</a:t>
              </a:r>
              <a:endParaRPr lang="en-US" spc="150" dirty="0">
                <a:solidFill>
                  <a:srgbClr val="FC6204"/>
                </a:solidFill>
                <a:latin typeface="微软雅黑" pitchFamily="34" charset="-122"/>
                <a:ea typeface="微软雅黑" pitchFamily="34" charset="-122"/>
              </a:endParaRPr>
            </a:p>
          </p:txBody>
        </p:sp>
      </p:grpSp>
      <p:sp>
        <p:nvSpPr>
          <p:cNvPr id="38" name="Text Box 44"/>
          <p:cNvSpPr txBox="1">
            <a:spLocks noChangeArrowheads="1"/>
          </p:cNvSpPr>
          <p:nvPr/>
        </p:nvSpPr>
        <p:spPr bwMode="auto">
          <a:xfrm>
            <a:off x="3995936" y="1844824"/>
            <a:ext cx="4680520" cy="43731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marL="285750" indent="-285750">
              <a:lnSpc>
                <a:spcPct val="125000"/>
              </a:lnSpc>
              <a:spcBef>
                <a:spcPts val="600"/>
              </a:spcBef>
              <a:spcAft>
                <a:spcPts val="600"/>
              </a:spcAft>
              <a:buFont typeface="Arial" pitchFamily="34" charset="0"/>
              <a:buChar char="•"/>
            </a:pPr>
            <a:r>
              <a:rPr lang="zh-CN" altLang="en-US" dirty="0" smtClean="0"/>
              <a:t>伟大</a:t>
            </a:r>
            <a:r>
              <a:rPr lang="zh-CN" altLang="en-US" dirty="0"/>
              <a:t>的一种表现形式就是管理自己，而不是领导别人。</a:t>
            </a:r>
          </a:p>
          <a:p>
            <a:pPr marL="285750" indent="-285750">
              <a:lnSpc>
                <a:spcPct val="125000"/>
              </a:lnSpc>
              <a:spcBef>
                <a:spcPts val="600"/>
              </a:spcBef>
              <a:spcAft>
                <a:spcPts val="600"/>
              </a:spcAft>
              <a:buFont typeface="Arial" pitchFamily="34" charset="0"/>
              <a:buChar char="•"/>
            </a:pPr>
            <a:r>
              <a:rPr lang="zh-CN" altLang="en-US" b="1" dirty="0" smtClean="0">
                <a:solidFill>
                  <a:srgbClr val="FC6204"/>
                </a:solidFill>
              </a:rPr>
              <a:t>当</a:t>
            </a:r>
            <a:r>
              <a:rPr lang="zh-CN" altLang="en-US" b="1" dirty="0">
                <a:solidFill>
                  <a:srgbClr val="FC6204"/>
                </a:solidFill>
              </a:rPr>
              <a:t>你不能管理自己的时候，就失去了所有领导别人的资格和能力。</a:t>
            </a:r>
          </a:p>
          <a:p>
            <a:pPr marL="285750" indent="-285750">
              <a:lnSpc>
                <a:spcPct val="125000"/>
              </a:lnSpc>
              <a:spcBef>
                <a:spcPts val="600"/>
              </a:spcBef>
              <a:spcAft>
                <a:spcPts val="600"/>
              </a:spcAft>
              <a:buFont typeface="Arial" pitchFamily="34" charset="0"/>
              <a:buChar char="•"/>
            </a:pPr>
            <a:r>
              <a:rPr lang="zh-CN" altLang="en-US" dirty="0" smtClean="0"/>
              <a:t>管理</a:t>
            </a:r>
            <a:r>
              <a:rPr lang="zh-CN" altLang="en-US" dirty="0"/>
              <a:t>好自己，才能成为组织中最好的成员。其他成员多少有些放纵，而你是最好的成员，所以大家信任你，才敢把希望寄托给你。</a:t>
            </a:r>
          </a:p>
          <a:p>
            <a:pPr marL="285750" indent="-285750">
              <a:lnSpc>
                <a:spcPct val="125000"/>
              </a:lnSpc>
              <a:spcBef>
                <a:spcPts val="600"/>
              </a:spcBef>
              <a:spcAft>
                <a:spcPts val="600"/>
              </a:spcAft>
              <a:buFont typeface="Arial" pitchFamily="34" charset="0"/>
              <a:buChar char="•"/>
            </a:pPr>
            <a:r>
              <a:rPr lang="zh-CN" altLang="en-US" dirty="0" smtClean="0"/>
              <a:t>当</a:t>
            </a:r>
            <a:r>
              <a:rPr lang="zh-CN" altLang="en-US" dirty="0"/>
              <a:t>一个人走向伟大的时候，千万要先把自己管理好，管理好自己的金钱、周边的人脉和社会关系，管理好自己的行为。</a:t>
            </a:r>
          </a:p>
          <a:p>
            <a:pPr marL="285750" indent="-285750">
              <a:lnSpc>
                <a:spcPct val="125000"/>
              </a:lnSpc>
              <a:spcBef>
                <a:spcPts val="600"/>
              </a:spcBef>
              <a:spcAft>
                <a:spcPts val="600"/>
              </a:spcAft>
              <a:buFont typeface="Arial" pitchFamily="34" charset="0"/>
              <a:buChar char="•"/>
            </a:pPr>
            <a:r>
              <a:rPr lang="zh-CN" altLang="en-US" dirty="0" smtClean="0"/>
              <a:t>管理</a:t>
            </a:r>
            <a:r>
              <a:rPr lang="zh-CN" altLang="en-US" dirty="0"/>
              <a:t>好自己，就是自律，就是守法，很多其他的美德就有了。</a:t>
            </a:r>
          </a:p>
        </p:txBody>
      </p:sp>
      <p:pic>
        <p:nvPicPr>
          <p:cNvPr id="39" name="图片 38"/>
          <p:cNvPicPr>
            <a:picLocks noChangeAspect="1"/>
          </p:cNvPicPr>
          <p:nvPr/>
        </p:nvPicPr>
        <p:blipFill>
          <a:blip r:embed="rId2">
            <a:extLst>
              <a:ext uri="{28A0092B-C50C-407E-A947-70E740481C1C}">
                <a14:useLocalDpi xmlns:a14="http://schemas.microsoft.com/office/drawing/2010/main"/>
              </a:ext>
            </a:extLst>
          </a:blip>
          <a:stretch>
            <a:fillRect/>
          </a:stretch>
        </p:blipFill>
        <p:spPr>
          <a:xfrm rot="20502794">
            <a:off x="-678667" y="2308323"/>
            <a:ext cx="3680004" cy="2693763"/>
          </a:xfrm>
          <a:prstGeom prst="rect">
            <a:avLst/>
          </a:prstGeom>
          <a:ln w="28575">
            <a:solidFill>
              <a:srgbClr val="FF9900"/>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325995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00" fill="hold"/>
                                        <p:tgtEl>
                                          <p:spTgt spid="29"/>
                                        </p:tgtEl>
                                        <p:attrNameLst>
                                          <p:attrName>ppt_x</p:attrName>
                                        </p:attrNameLst>
                                      </p:cBhvr>
                                      <p:tavLst>
                                        <p:tav tm="0">
                                          <p:val>
                                            <p:strVal val="#ppt_x"/>
                                          </p:val>
                                        </p:tav>
                                        <p:tav tm="100000">
                                          <p:val>
                                            <p:strVal val="#ppt_x"/>
                                          </p:val>
                                        </p:tav>
                                      </p:tavLst>
                                    </p:anim>
                                    <p:anim calcmode="lin" valueType="num">
                                      <p:cBhvr additive="base">
                                        <p:cTn id="8"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1000"/>
                                        <p:tgtEl>
                                          <p:spTgt spid="39"/>
                                        </p:tgtEl>
                                      </p:cBhvr>
                                    </p:animEffect>
                                    <p:anim calcmode="lin" valueType="num">
                                      <p:cBhvr>
                                        <p:cTn id="19" dur="1000" fill="hold"/>
                                        <p:tgtEl>
                                          <p:spTgt spid="39"/>
                                        </p:tgtEl>
                                        <p:attrNameLst>
                                          <p:attrName>ppt_x</p:attrName>
                                        </p:attrNameLst>
                                      </p:cBhvr>
                                      <p:tavLst>
                                        <p:tav tm="0">
                                          <p:val>
                                            <p:strVal val="#ppt_x"/>
                                          </p:val>
                                        </p:tav>
                                        <p:tav tm="100000">
                                          <p:val>
                                            <p:strVal val="#ppt_x"/>
                                          </p:val>
                                        </p:tav>
                                      </p:tavLst>
                                    </p:anim>
                                    <p:anim calcmode="lin" valueType="num">
                                      <p:cBhvr>
                                        <p:cTn id="2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grpSp>
        <p:nvGrpSpPr>
          <p:cNvPr id="30" name="组合 29"/>
          <p:cNvGrpSpPr/>
          <p:nvPr/>
        </p:nvGrpSpPr>
        <p:grpSpPr>
          <a:xfrm>
            <a:off x="59734" y="5277458"/>
            <a:ext cx="4800298" cy="1569660"/>
            <a:chOff x="8628686" y="5243102"/>
            <a:chExt cx="4800298" cy="1569660"/>
          </a:xfrm>
        </p:grpSpPr>
        <p:sp>
          <p:nvSpPr>
            <p:cNvPr id="33" name="TextBox 32"/>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4" name="组合 33"/>
            <p:cNvGrpSpPr/>
            <p:nvPr/>
          </p:nvGrpSpPr>
          <p:grpSpPr>
            <a:xfrm>
              <a:off x="8748464" y="5629533"/>
              <a:ext cx="3168352" cy="1080120"/>
              <a:chOff x="8748464" y="5629533"/>
              <a:chExt cx="3168352" cy="1080120"/>
            </a:xfrm>
          </p:grpSpPr>
          <p:cxnSp>
            <p:nvCxnSpPr>
              <p:cNvPr id="36" name="直接连接符 35"/>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7" name="直接连接符 36"/>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5" name="矩形 34"/>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为什么需要自我管理</a:t>
              </a:r>
            </a:p>
          </p:txBody>
        </p:sp>
      </p:grpSp>
      <p:grpSp>
        <p:nvGrpSpPr>
          <p:cNvPr id="29" name="组合 28"/>
          <p:cNvGrpSpPr/>
          <p:nvPr/>
        </p:nvGrpSpPr>
        <p:grpSpPr>
          <a:xfrm>
            <a:off x="3318247" y="1844824"/>
            <a:ext cx="461665" cy="4714876"/>
            <a:chOff x="3318247" y="1844824"/>
            <a:chExt cx="461665" cy="4714876"/>
          </a:xfrm>
        </p:grpSpPr>
        <p:cxnSp>
          <p:nvCxnSpPr>
            <p:cNvPr id="31" name="直接箭头连接符 30"/>
            <p:cNvCxnSpPr/>
            <p:nvPr/>
          </p:nvCxnSpPr>
          <p:spPr>
            <a:xfrm flipV="1">
              <a:off x="3502832" y="1844824"/>
              <a:ext cx="0" cy="4714876"/>
            </a:xfrm>
            <a:prstGeom prst="straightConnector1">
              <a:avLst/>
            </a:prstGeom>
            <a:ln>
              <a:prstDash val="sysDot"/>
              <a:tailEnd type="arrow"/>
            </a:ln>
          </p:spPr>
          <p:style>
            <a:lnRef idx="1">
              <a:schemeClr val="accent6"/>
            </a:lnRef>
            <a:fillRef idx="0">
              <a:schemeClr val="accent6"/>
            </a:fillRef>
            <a:effectRef idx="0">
              <a:schemeClr val="accent6"/>
            </a:effectRef>
            <a:fontRef idx="minor">
              <a:schemeClr val="tx1"/>
            </a:fontRef>
          </p:style>
        </p:cxnSp>
        <p:sp>
          <p:nvSpPr>
            <p:cNvPr id="32" name="TextBox 31"/>
            <p:cNvSpPr txBox="1"/>
            <p:nvPr/>
          </p:nvSpPr>
          <p:spPr>
            <a:xfrm>
              <a:off x="3318247" y="3185862"/>
              <a:ext cx="461665" cy="1323258"/>
            </a:xfrm>
            <a:prstGeom prst="rect">
              <a:avLst/>
            </a:prstGeom>
            <a:solidFill>
              <a:schemeClr val="bg1"/>
            </a:solidFill>
          </p:spPr>
          <p:txBody>
            <a:bodyPr vert="eaVert" wrap="square" rtlCol="0">
              <a:spAutoFit/>
            </a:bodyPr>
            <a:lstStyle/>
            <a:p>
              <a:pPr algn="ctr"/>
              <a:r>
                <a:rPr lang="zh-CN" altLang="en-US" spc="150" dirty="0" smtClean="0">
                  <a:solidFill>
                    <a:srgbClr val="FC6204"/>
                  </a:solidFill>
                  <a:latin typeface="微软雅黑" pitchFamily="34" charset="-122"/>
                  <a:ea typeface="微软雅黑" pitchFamily="34" charset="-122"/>
                </a:rPr>
                <a:t>俺的观点</a:t>
              </a:r>
              <a:endParaRPr lang="en-US" spc="150" dirty="0">
                <a:solidFill>
                  <a:srgbClr val="FC6204"/>
                </a:solidFill>
                <a:latin typeface="微软雅黑" pitchFamily="34" charset="-122"/>
                <a:ea typeface="微软雅黑" pitchFamily="34" charset="-122"/>
              </a:endParaRPr>
            </a:p>
          </p:txBody>
        </p:sp>
      </p:grpSp>
      <p:pic>
        <p:nvPicPr>
          <p:cNvPr id="27" name="Picture 5" descr="D:\Teliss_Tong\Copy\定期备份\工作备份\！PPT图片及版面资源\06-PPT精选插图\05-头像\1000mb.ru (4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6403" y="1845548"/>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Teliss_Tong\Copy\定期备份\工作备份\！PPT图片及版面资源\06-PPT精选插图\05-头像\12U4UU9630-10NS9.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56656" y="4442048"/>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Teliss_Tong\Copy\定期备份\工作备份\！PPT图片及版面资源\06-PPT精选插图\05-头像\嘿嘿.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20828" y="3145904"/>
            <a:ext cx="1219200" cy="1219200"/>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44"/>
          <p:cNvSpPr txBox="1">
            <a:spLocks noChangeArrowheads="1"/>
          </p:cNvSpPr>
          <p:nvPr/>
        </p:nvSpPr>
        <p:spPr bwMode="auto">
          <a:xfrm>
            <a:off x="4211960" y="1844824"/>
            <a:ext cx="4680520" cy="238488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在即将向</a:t>
            </a:r>
            <a:r>
              <a:rPr lang="en-US" altLang="zh-CN" dirty="0"/>
              <a:t>20</a:t>
            </a:r>
            <a:r>
              <a:rPr lang="zh-CN" altLang="en-US" dirty="0"/>
              <a:t>世纪告别之际，有一位历史学家说，如果要撰写</a:t>
            </a:r>
            <a:r>
              <a:rPr lang="en-US" altLang="zh-CN" dirty="0"/>
              <a:t>20</a:t>
            </a:r>
            <a:r>
              <a:rPr lang="zh-CN" altLang="en-US" dirty="0"/>
              <a:t>世纪的历史，不要忘记</a:t>
            </a:r>
            <a:r>
              <a:rPr lang="en-US" altLang="zh-CN" dirty="0"/>
              <a:t>——</a:t>
            </a:r>
            <a:r>
              <a:rPr lang="zh-CN" altLang="en-US" dirty="0"/>
              <a:t>本世纪的最大悲剧，不是连年战争，不是恐怖地震，甚至不是美国将原子弹投向日本</a:t>
            </a:r>
            <a:r>
              <a:rPr lang="en-US" altLang="zh-CN" dirty="0"/>
              <a:t>……</a:t>
            </a:r>
            <a:r>
              <a:rPr lang="zh-CN" altLang="en-US" dirty="0"/>
              <a:t>，而是千千万万的人们生活着，劳作着，但是直到他们离开人世的时候还没有意识到，他们身上还蕴藏着尚未发挥出来的巨大能量</a:t>
            </a:r>
            <a:r>
              <a:rPr lang="en-US" altLang="zh-CN" dirty="0"/>
              <a:t>……</a:t>
            </a:r>
            <a:endParaRPr lang="zh-CN" altLang="en-US" b="1" dirty="0">
              <a:solidFill>
                <a:srgbClr val="92D050"/>
              </a:solidFill>
            </a:endParaRPr>
          </a:p>
        </p:txBody>
      </p:sp>
      <p:sp>
        <p:nvSpPr>
          <p:cNvPr id="41" name="Text Box 44"/>
          <p:cNvSpPr txBox="1">
            <a:spLocks noChangeArrowheads="1"/>
          </p:cNvSpPr>
          <p:nvPr/>
        </p:nvSpPr>
        <p:spPr bwMode="auto">
          <a:xfrm>
            <a:off x="4211960" y="4510627"/>
            <a:ext cx="4680520"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每个人都是</a:t>
            </a:r>
            <a:r>
              <a:rPr lang="zh-CN" altLang="en-US" dirty="0" smtClean="0"/>
              <a:t>有无穷</a:t>
            </a:r>
            <a:r>
              <a:rPr lang="zh-CN" altLang="en-US" dirty="0"/>
              <a:t>发展潜力的个体，自我管理的终极目标就是挖掘自己的潜力，按心中所想去改变自己的命运；每个人都是独一无二的个体，</a:t>
            </a:r>
            <a:r>
              <a:rPr lang="zh-CN" altLang="en-US" b="1" dirty="0">
                <a:solidFill>
                  <a:srgbClr val="FC6204"/>
                </a:solidFill>
              </a:rPr>
              <a:t>自我管理的目的也就是要发挥自己的特长，把自己的人生经营的多姿多彩，而不要去复制别人的</a:t>
            </a:r>
            <a:r>
              <a:rPr lang="zh-CN" altLang="en-US" b="1" dirty="0" smtClean="0">
                <a:solidFill>
                  <a:srgbClr val="FC6204"/>
                </a:solidFill>
              </a:rPr>
              <a:t>平庸。</a:t>
            </a:r>
            <a:endParaRPr lang="en-US" b="1" dirty="0">
              <a:solidFill>
                <a:srgbClr val="FC6204"/>
              </a:solidFill>
            </a:endParaRPr>
          </a:p>
        </p:txBody>
      </p:sp>
    </p:spTree>
    <p:extLst>
      <p:ext uri="{BB962C8B-B14F-4D97-AF65-F5344CB8AC3E}">
        <p14:creationId xmlns:p14="http://schemas.microsoft.com/office/powerpoint/2010/main" val="2392423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200" fill="hold"/>
                                        <p:tgtEl>
                                          <p:spTgt spid="29"/>
                                        </p:tgtEl>
                                        <p:attrNameLst>
                                          <p:attrName>ppt_x</p:attrName>
                                        </p:attrNameLst>
                                      </p:cBhvr>
                                      <p:tavLst>
                                        <p:tav tm="0">
                                          <p:val>
                                            <p:strVal val="#ppt_x"/>
                                          </p:val>
                                        </p:tav>
                                        <p:tav tm="100000">
                                          <p:val>
                                            <p:strVal val="#ppt_x"/>
                                          </p:val>
                                        </p:tav>
                                      </p:tavLst>
                                    </p:anim>
                                    <p:anim calcmode="lin" valueType="num">
                                      <p:cBhvr additive="base">
                                        <p:cTn id="8"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6"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strVal val="(6*min(max(#ppt_w*#ppt_h,.3),1)-7.4)/-.7*#ppt_w"/>
                                          </p:val>
                                        </p:tav>
                                        <p:tav tm="100000">
                                          <p:val>
                                            <p:strVal val="#ppt_w"/>
                                          </p:val>
                                        </p:tav>
                                      </p:tavLst>
                                    </p:anim>
                                    <p:anim calcmode="lin" valueType="num">
                                      <p:cBhvr>
                                        <p:cTn id="14" dur="500" fill="hold"/>
                                        <p:tgtEl>
                                          <p:spTgt spid="27"/>
                                        </p:tgtEl>
                                        <p:attrNameLst>
                                          <p:attrName>ppt_h</p:attrName>
                                        </p:attrNameLst>
                                      </p:cBhvr>
                                      <p:tavLst>
                                        <p:tav tm="0">
                                          <p:val>
                                            <p:strVal val="(6*min(max(#ppt_w*#ppt_h,.3),1)-7.4)/-.7*#ppt_h"/>
                                          </p:val>
                                        </p:tav>
                                        <p:tav tm="100000">
                                          <p:val>
                                            <p:strVal val="#ppt_h"/>
                                          </p:val>
                                        </p:tav>
                                      </p:tavLst>
                                    </p:anim>
                                    <p:anim calcmode="lin" valueType="num">
                                      <p:cBhvr>
                                        <p:cTn id="15" dur="500" fill="hold"/>
                                        <p:tgtEl>
                                          <p:spTgt spid="27"/>
                                        </p:tgtEl>
                                        <p:attrNameLst>
                                          <p:attrName>ppt_x</p:attrName>
                                        </p:attrNameLst>
                                      </p:cBhvr>
                                      <p:tavLst>
                                        <p:tav tm="0">
                                          <p:val>
                                            <p:fltVal val="0.5"/>
                                          </p:val>
                                        </p:tav>
                                        <p:tav tm="100000">
                                          <p:val>
                                            <p:strVal val="#ppt_x"/>
                                          </p:val>
                                        </p:tav>
                                      </p:tavLst>
                                    </p:anim>
                                    <p:anim calcmode="lin" valueType="num">
                                      <p:cBhvr>
                                        <p:cTn id="16" dur="500" fill="hold"/>
                                        <p:tgtEl>
                                          <p:spTgt spid="27"/>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10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fill="hold"/>
                                        <p:tgtEl>
                                          <p:spTgt spid="3075"/>
                                        </p:tgtEl>
                                        <p:attrNameLst>
                                          <p:attrName>ppt_w</p:attrName>
                                        </p:attrNameLst>
                                      </p:cBhvr>
                                      <p:tavLst>
                                        <p:tav tm="0">
                                          <p:val>
                                            <p:strVal val="(6*min(max(#ppt_w*#ppt_h,.3),1)-7.4)/-.7*#ppt_w"/>
                                          </p:val>
                                        </p:tav>
                                        <p:tav tm="100000">
                                          <p:val>
                                            <p:strVal val="#ppt_w"/>
                                          </p:val>
                                        </p:tav>
                                      </p:tavLst>
                                    </p:anim>
                                    <p:anim calcmode="lin" valueType="num">
                                      <p:cBhvr>
                                        <p:cTn id="20" dur="500" fill="hold"/>
                                        <p:tgtEl>
                                          <p:spTgt spid="3075"/>
                                        </p:tgtEl>
                                        <p:attrNameLst>
                                          <p:attrName>ppt_h</p:attrName>
                                        </p:attrNameLst>
                                      </p:cBhvr>
                                      <p:tavLst>
                                        <p:tav tm="0">
                                          <p:val>
                                            <p:strVal val="(6*min(max(#ppt_w*#ppt_h,.3),1)-7.4)/-.7*#ppt_h"/>
                                          </p:val>
                                        </p:tav>
                                        <p:tav tm="100000">
                                          <p:val>
                                            <p:strVal val="#ppt_h"/>
                                          </p:val>
                                        </p:tav>
                                      </p:tavLst>
                                    </p:anim>
                                    <p:anim calcmode="lin" valueType="num">
                                      <p:cBhvr>
                                        <p:cTn id="21" dur="500" fill="hold"/>
                                        <p:tgtEl>
                                          <p:spTgt spid="3075"/>
                                        </p:tgtEl>
                                        <p:attrNameLst>
                                          <p:attrName>ppt_x</p:attrName>
                                        </p:attrNameLst>
                                      </p:cBhvr>
                                      <p:tavLst>
                                        <p:tav tm="0">
                                          <p:val>
                                            <p:fltVal val="0.5"/>
                                          </p:val>
                                        </p:tav>
                                        <p:tav tm="100000">
                                          <p:val>
                                            <p:strVal val="#ppt_x"/>
                                          </p:val>
                                        </p:tav>
                                      </p:tavLst>
                                    </p:anim>
                                    <p:anim calcmode="lin" valueType="num">
                                      <p:cBhvr>
                                        <p:cTn id="22" dur="500" fill="hold"/>
                                        <p:tgtEl>
                                          <p:spTgt spid="3075"/>
                                        </p:tgtEl>
                                        <p:attrNameLst>
                                          <p:attrName>ppt_y</p:attrName>
                                        </p:attrNameLst>
                                      </p:cBhvr>
                                      <p:tavLst>
                                        <p:tav tm="0">
                                          <p:val>
                                            <p:strVal val="1+(6*min(max(#ppt_w*#ppt_h,.3),1)-7.4)/-.7*#ppt_h/2"/>
                                          </p:val>
                                        </p:tav>
                                        <p:tav tm="100000">
                                          <p:val>
                                            <p:strVal val="#ppt_y"/>
                                          </p:val>
                                        </p:tav>
                                      </p:tavLst>
                                    </p:anim>
                                  </p:childTnLst>
                                </p:cTn>
                              </p:par>
                              <p:par>
                                <p:cTn id="23" presetID="23" presetClass="entr" presetSubtype="36" fill="hold" nodeType="withEffect">
                                  <p:stCondLst>
                                    <p:cond delay="100"/>
                                  </p:stCondLst>
                                  <p:childTnLst>
                                    <p:set>
                                      <p:cBhvr>
                                        <p:cTn id="24" dur="1" fill="hold">
                                          <p:stCondLst>
                                            <p:cond delay="0"/>
                                          </p:stCondLst>
                                        </p:cTn>
                                        <p:tgtEl>
                                          <p:spTgt spid="3074"/>
                                        </p:tgtEl>
                                        <p:attrNameLst>
                                          <p:attrName>style.visibility</p:attrName>
                                        </p:attrNameLst>
                                      </p:cBhvr>
                                      <p:to>
                                        <p:strVal val="visible"/>
                                      </p:to>
                                    </p:set>
                                    <p:anim calcmode="lin" valueType="num">
                                      <p:cBhvr>
                                        <p:cTn id="25" dur="500" fill="hold"/>
                                        <p:tgtEl>
                                          <p:spTgt spid="3074"/>
                                        </p:tgtEl>
                                        <p:attrNameLst>
                                          <p:attrName>ppt_w</p:attrName>
                                        </p:attrNameLst>
                                      </p:cBhvr>
                                      <p:tavLst>
                                        <p:tav tm="0">
                                          <p:val>
                                            <p:strVal val="(6*min(max(#ppt_w*#ppt_h,.3),1)-7.4)/-.7*#ppt_w"/>
                                          </p:val>
                                        </p:tav>
                                        <p:tav tm="100000">
                                          <p:val>
                                            <p:strVal val="#ppt_w"/>
                                          </p:val>
                                        </p:tav>
                                      </p:tavLst>
                                    </p:anim>
                                    <p:anim calcmode="lin" valueType="num">
                                      <p:cBhvr>
                                        <p:cTn id="26" dur="500" fill="hold"/>
                                        <p:tgtEl>
                                          <p:spTgt spid="3074"/>
                                        </p:tgtEl>
                                        <p:attrNameLst>
                                          <p:attrName>ppt_h</p:attrName>
                                        </p:attrNameLst>
                                      </p:cBhvr>
                                      <p:tavLst>
                                        <p:tav tm="0">
                                          <p:val>
                                            <p:strVal val="(6*min(max(#ppt_w*#ppt_h,.3),1)-7.4)/-.7*#ppt_h"/>
                                          </p:val>
                                        </p:tav>
                                        <p:tav tm="100000">
                                          <p:val>
                                            <p:strVal val="#ppt_h"/>
                                          </p:val>
                                        </p:tav>
                                      </p:tavLst>
                                    </p:anim>
                                    <p:anim calcmode="lin" valueType="num">
                                      <p:cBhvr>
                                        <p:cTn id="27" dur="500" fill="hold"/>
                                        <p:tgtEl>
                                          <p:spTgt spid="3074"/>
                                        </p:tgtEl>
                                        <p:attrNameLst>
                                          <p:attrName>ppt_x</p:attrName>
                                        </p:attrNameLst>
                                      </p:cBhvr>
                                      <p:tavLst>
                                        <p:tav tm="0">
                                          <p:val>
                                            <p:fltVal val="0.5"/>
                                          </p:val>
                                        </p:tav>
                                        <p:tav tm="100000">
                                          <p:val>
                                            <p:strVal val="#ppt_x"/>
                                          </p:val>
                                        </p:tav>
                                      </p:tavLst>
                                    </p:anim>
                                    <p:anim calcmode="lin" valueType="num">
                                      <p:cBhvr>
                                        <p:cTn id="28" dur="500" fill="hold"/>
                                        <p:tgtEl>
                                          <p:spTgt spid="3074"/>
                                        </p:tgtEl>
                                        <p:attrNameLst>
                                          <p:attrName>ppt_y</p:attrName>
                                        </p:attrNameLst>
                                      </p:cBhvr>
                                      <p:tavLst>
                                        <p:tav tm="0">
                                          <p:val>
                                            <p:strVal val="1+(6*min(max(#ppt_w*#ppt_h,.3),1)-7.4)/-.7*#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1000"/>
                                        <p:tgtEl>
                                          <p:spTgt spid="40"/>
                                        </p:tgtEl>
                                      </p:cBhvr>
                                    </p:animEffect>
                                    <p:anim calcmode="lin" valueType="num">
                                      <p:cBhvr>
                                        <p:cTn id="34" dur="1000" fill="hold"/>
                                        <p:tgtEl>
                                          <p:spTgt spid="40"/>
                                        </p:tgtEl>
                                        <p:attrNameLst>
                                          <p:attrName>ppt_x</p:attrName>
                                        </p:attrNameLst>
                                      </p:cBhvr>
                                      <p:tavLst>
                                        <p:tav tm="0">
                                          <p:val>
                                            <p:strVal val="#ppt_x"/>
                                          </p:val>
                                        </p:tav>
                                        <p:tav tm="100000">
                                          <p:val>
                                            <p:strVal val="#ppt_x"/>
                                          </p:val>
                                        </p:tav>
                                      </p:tavLst>
                                    </p:anim>
                                    <p:anim calcmode="lin" valueType="num">
                                      <p:cBhvr>
                                        <p:cTn id="3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3059832" y="637200"/>
            <a:ext cx="4176464" cy="541568"/>
            <a:chOff x="2477927" y="5767752"/>
            <a:chExt cx="6164894" cy="541568"/>
          </a:xfrm>
        </p:grpSpPr>
        <p:cxnSp>
          <p:nvCxnSpPr>
            <p:cNvPr id="97" name="直接连接符 96"/>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98" name="直接连接符 97"/>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grpSp>
        <p:nvGrpSpPr>
          <p:cNvPr id="90" name="组合 89"/>
          <p:cNvGrpSpPr/>
          <p:nvPr/>
        </p:nvGrpSpPr>
        <p:grpSpPr>
          <a:xfrm>
            <a:off x="59734" y="5277458"/>
            <a:ext cx="4800298" cy="1569660"/>
            <a:chOff x="8628686" y="5243102"/>
            <a:chExt cx="4800298" cy="1569660"/>
          </a:xfrm>
        </p:grpSpPr>
        <p:sp>
          <p:nvSpPr>
            <p:cNvPr id="91" name="TextBox 90"/>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92" name="组合 91"/>
            <p:cNvGrpSpPr/>
            <p:nvPr/>
          </p:nvGrpSpPr>
          <p:grpSpPr>
            <a:xfrm>
              <a:off x="8748464" y="5629533"/>
              <a:ext cx="3168352" cy="1080120"/>
              <a:chOff x="8748464" y="5629533"/>
              <a:chExt cx="3168352" cy="1080120"/>
            </a:xfrm>
          </p:grpSpPr>
          <p:cxnSp>
            <p:nvCxnSpPr>
              <p:cNvPr id="94" name="直接连接符 93"/>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95" name="直接连接符 94"/>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93" name="矩形 92"/>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FC6204"/>
                  </a:solidFill>
                  <a:latin typeface="微软雅黑" pitchFamily="34" charset="-122"/>
                  <a:ea typeface="微软雅黑" pitchFamily="34" charset="-122"/>
                </a:rPr>
                <a:t>自我管理管理啥</a:t>
              </a:r>
              <a:endParaRPr lang="zh-CN" altLang="en-US" kern="0" dirty="0">
                <a:solidFill>
                  <a:srgbClr val="FC6204"/>
                </a:solidFill>
                <a:latin typeface="微软雅黑" pitchFamily="34" charset="-122"/>
                <a:ea typeface="微软雅黑" pitchFamily="34" charset="-122"/>
              </a:endParaRPr>
            </a:p>
          </p:txBody>
        </p:sp>
      </p:grpSp>
      <p:pic>
        <p:nvPicPr>
          <p:cNvPr id="4100" name="Picture 4" descr="C:\Users\user\Desktop\未标题-1 拷贝.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058136" y="1946114"/>
            <a:ext cx="4085864" cy="4911886"/>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27" name="Text Box 44"/>
          <p:cNvSpPr txBox="1">
            <a:spLocks noChangeArrowheads="1"/>
          </p:cNvSpPr>
          <p:nvPr/>
        </p:nvSpPr>
        <p:spPr bwMode="auto">
          <a:xfrm>
            <a:off x="395536" y="3026100"/>
            <a:ext cx="4662600" cy="24191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自我</a:t>
            </a:r>
            <a:r>
              <a:rPr lang="zh-CN" altLang="en-US" dirty="0"/>
              <a:t>管理</a:t>
            </a:r>
            <a:r>
              <a:rPr lang="zh-CN" altLang="en-US" dirty="0" smtClean="0"/>
              <a:t>，到底管些啥？</a:t>
            </a:r>
            <a:r>
              <a:rPr lang="zh-CN" altLang="en-US" dirty="0"/>
              <a:t>本人浏览</a:t>
            </a:r>
            <a:r>
              <a:rPr lang="zh-CN" altLang="en-US" dirty="0" smtClean="0"/>
              <a:t>许多相关课件</a:t>
            </a:r>
            <a:r>
              <a:rPr lang="zh-CN" altLang="en-US" dirty="0"/>
              <a:t>，零散地散布着“时间管理”、“压力管理”、“个人品牌管理”、“人脉管理”、“习惯管理”等课题，它们缺乏彼此之间的逻辑关系，显得毫不相干，难以成为系统，也难以对“自我管理”给予有说服力的指导。</a:t>
            </a:r>
            <a:r>
              <a:rPr lang="zh-CN" altLang="en-US" dirty="0" smtClean="0"/>
              <a:t>本人认为</a:t>
            </a:r>
            <a:r>
              <a:rPr lang="zh-CN" altLang="en-US" dirty="0"/>
              <a:t>，自我管理从如下各个方面分别涵盖相应的内容为：</a:t>
            </a:r>
            <a:endParaRPr lang="en-US" dirty="0"/>
          </a:p>
        </p:txBody>
      </p:sp>
      <p:grpSp>
        <p:nvGrpSpPr>
          <p:cNvPr id="60" name="组合 59"/>
          <p:cNvGrpSpPr/>
          <p:nvPr/>
        </p:nvGrpSpPr>
        <p:grpSpPr>
          <a:xfrm>
            <a:off x="-324304" y="1412776"/>
            <a:ext cx="2160000" cy="2160000"/>
            <a:chOff x="6799796" y="2657993"/>
            <a:chExt cx="1831542" cy="1831542"/>
          </a:xfrm>
        </p:grpSpPr>
        <p:grpSp>
          <p:nvGrpSpPr>
            <p:cNvPr id="61" name="组合 60"/>
            <p:cNvGrpSpPr/>
            <p:nvPr/>
          </p:nvGrpSpPr>
          <p:grpSpPr>
            <a:xfrm>
              <a:off x="6799796" y="2657993"/>
              <a:ext cx="1831542" cy="1831542"/>
              <a:chOff x="6799796" y="2657993"/>
              <a:chExt cx="1831542" cy="1831542"/>
            </a:xfrm>
          </p:grpSpPr>
          <p:sp>
            <p:nvSpPr>
              <p:cNvPr id="63" name="椭圆 62"/>
              <p:cNvSpPr/>
              <p:nvPr/>
            </p:nvSpPr>
            <p:spPr>
              <a:xfrm>
                <a:off x="6799796" y="2657993"/>
                <a:ext cx="1831542" cy="1831542"/>
              </a:xfrm>
              <a:prstGeom prst="ellipse">
                <a:avLst/>
              </a:prstGeom>
              <a:solidFill>
                <a:srgbClr val="3188C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952528" y="2810621"/>
                <a:ext cx="1526285" cy="1526285"/>
              </a:xfrm>
              <a:prstGeom prst="ellipse">
                <a:avLst/>
              </a:prstGeom>
              <a:pattFill prst="ltUpDiag">
                <a:fgClr>
                  <a:srgbClr val="3188CF"/>
                </a:fgClr>
                <a:bgClr>
                  <a:srgbClr val="2E82C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TextBox 61">
              <a:hlinkClick r:id="rId3" action="ppaction://hlinksldjump"/>
            </p:cNvPr>
            <p:cNvSpPr txBox="1"/>
            <p:nvPr/>
          </p:nvSpPr>
          <p:spPr>
            <a:xfrm>
              <a:off x="7066333" y="3024342"/>
              <a:ext cx="1320772" cy="1017802"/>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首先，</a:t>
              </a:r>
              <a:r>
                <a:rPr lang="zh-CN" altLang="en-US" sz="1200" dirty="0" smtClean="0">
                  <a:solidFill>
                    <a:schemeClr val="bg1"/>
                  </a:solidFill>
                  <a:latin typeface="微软雅黑" pitchFamily="34" charset="-122"/>
                  <a:ea typeface="微软雅黑" pitchFamily="34" charset="-122"/>
                </a:rPr>
                <a:t>对人生</a:t>
              </a:r>
              <a:r>
                <a:rPr lang="zh-CN" altLang="en-US" sz="1200" dirty="0">
                  <a:solidFill>
                    <a:schemeClr val="bg1"/>
                  </a:solidFill>
                  <a:latin typeface="微软雅黑" pitchFamily="34" charset="-122"/>
                  <a:ea typeface="微软雅黑" pitchFamily="34" charset="-122"/>
                </a:rPr>
                <a:t>必须</a:t>
              </a:r>
              <a:r>
                <a:rPr lang="zh-CN" altLang="en-US" sz="1200" dirty="0" smtClean="0">
                  <a:solidFill>
                    <a:schemeClr val="bg1"/>
                  </a:solidFill>
                  <a:latin typeface="微软雅黑" pitchFamily="34" charset="-122"/>
                  <a:ea typeface="微软雅黑" pitchFamily="34" charset="-122"/>
                </a:rPr>
                <a:t>要有规划（人生</a:t>
              </a:r>
              <a:r>
                <a:rPr lang="zh-CN" altLang="en-US" sz="1200" dirty="0">
                  <a:solidFill>
                    <a:schemeClr val="bg1"/>
                  </a:solidFill>
                  <a:latin typeface="微软雅黑" pitchFamily="34" charset="-122"/>
                  <a:ea typeface="微软雅黑" pitchFamily="34" charset="-122"/>
                </a:rPr>
                <a:t>规划），并要通过自律和对时间的妥善安排以确保人生规划的实施</a:t>
              </a:r>
              <a:r>
                <a:rPr lang="zh-CN" altLang="en-US" sz="1200" dirty="0" smtClean="0">
                  <a:solidFill>
                    <a:schemeClr val="bg1"/>
                  </a:solidFill>
                  <a:latin typeface="微软雅黑" pitchFamily="34" charset="-122"/>
                  <a:ea typeface="微软雅黑" pitchFamily="34" charset="-122"/>
                </a:rPr>
                <a:t>（时间</a:t>
              </a:r>
              <a:r>
                <a:rPr lang="zh-CN" altLang="en-US" sz="1200" dirty="0">
                  <a:solidFill>
                    <a:schemeClr val="bg1"/>
                  </a:solidFill>
                  <a:latin typeface="微软雅黑" pitchFamily="34" charset="-122"/>
                  <a:ea typeface="微软雅黑" pitchFamily="34" charset="-122"/>
                </a:rPr>
                <a:t>管理）；</a:t>
              </a:r>
              <a:endParaRPr lang="en-US" altLang="zh-CN" sz="1200" dirty="0" smtClean="0">
                <a:solidFill>
                  <a:schemeClr val="bg1"/>
                </a:solidFill>
                <a:latin typeface="微软雅黑" pitchFamily="34" charset="-122"/>
                <a:ea typeface="微软雅黑" pitchFamily="34" charset="-122"/>
              </a:endParaRPr>
            </a:p>
          </p:txBody>
        </p:sp>
      </p:grpSp>
      <p:grpSp>
        <p:nvGrpSpPr>
          <p:cNvPr id="65" name="组合 64"/>
          <p:cNvGrpSpPr/>
          <p:nvPr/>
        </p:nvGrpSpPr>
        <p:grpSpPr>
          <a:xfrm>
            <a:off x="7056440" y="4564599"/>
            <a:ext cx="2268304" cy="2268304"/>
            <a:chOff x="1950296" y="2513149"/>
            <a:chExt cx="2268304" cy="2268304"/>
          </a:xfrm>
        </p:grpSpPr>
        <p:grpSp>
          <p:nvGrpSpPr>
            <p:cNvPr id="66" name="组合 65"/>
            <p:cNvGrpSpPr/>
            <p:nvPr/>
          </p:nvGrpSpPr>
          <p:grpSpPr>
            <a:xfrm>
              <a:off x="1950296" y="2513149"/>
              <a:ext cx="2268304" cy="2268304"/>
              <a:chOff x="1415845" y="1438785"/>
              <a:chExt cx="2098509" cy="2098509"/>
            </a:xfrm>
          </p:grpSpPr>
          <p:sp>
            <p:nvSpPr>
              <p:cNvPr id="68" name="椭圆 67"/>
              <p:cNvSpPr/>
              <p:nvPr/>
            </p:nvSpPr>
            <p:spPr>
              <a:xfrm>
                <a:off x="1415845" y="1438785"/>
                <a:ext cx="2098509" cy="2098509"/>
              </a:xfrm>
              <a:prstGeom prst="ellipse">
                <a:avLst/>
              </a:prstGeom>
              <a:solidFill>
                <a:srgbClr val="32AE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582512" y="1605452"/>
                <a:ext cx="1765176" cy="1765176"/>
              </a:xfrm>
              <a:prstGeom prst="ellipse">
                <a:avLst/>
              </a:prstGeom>
              <a:pattFill prst="ltUpDiag">
                <a:fgClr>
                  <a:srgbClr val="32AEDA"/>
                </a:fgClr>
                <a:bgClr>
                  <a:srgbClr val="56D0E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a:hlinkClick r:id="rId4" action="ppaction://hlinksldjump"/>
            </p:cNvPr>
            <p:cNvSpPr txBox="1"/>
            <p:nvPr/>
          </p:nvSpPr>
          <p:spPr>
            <a:xfrm>
              <a:off x="2310336" y="2961726"/>
              <a:ext cx="1656184" cy="138499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其次，人生一切的梦想、愿望和追求都不能脱离载体而独自存在，所以要管理好自我人生的载体（即身体品质管理和心理素质管理）</a:t>
              </a:r>
              <a:endParaRPr lang="en-US" altLang="zh-CN" sz="1200" b="1" dirty="0" smtClean="0">
                <a:solidFill>
                  <a:schemeClr val="bg1"/>
                </a:solidFill>
                <a:latin typeface="微软雅黑" pitchFamily="34" charset="-122"/>
                <a:ea typeface="微软雅黑" pitchFamily="34" charset="-122"/>
              </a:endParaRPr>
            </a:p>
          </p:txBody>
        </p:sp>
      </p:grpSp>
      <p:grpSp>
        <p:nvGrpSpPr>
          <p:cNvPr id="70" name="组合 69"/>
          <p:cNvGrpSpPr/>
          <p:nvPr/>
        </p:nvGrpSpPr>
        <p:grpSpPr>
          <a:xfrm>
            <a:off x="-324544" y="3753288"/>
            <a:ext cx="2268000" cy="2268000"/>
            <a:chOff x="3824661" y="1640915"/>
            <a:chExt cx="2268000" cy="2268000"/>
          </a:xfrm>
        </p:grpSpPr>
        <p:grpSp>
          <p:nvGrpSpPr>
            <p:cNvPr id="71" name="组合 70"/>
            <p:cNvGrpSpPr/>
            <p:nvPr/>
          </p:nvGrpSpPr>
          <p:grpSpPr>
            <a:xfrm>
              <a:off x="3824661" y="1640915"/>
              <a:ext cx="2268000" cy="2268000"/>
              <a:chOff x="3744276" y="791994"/>
              <a:chExt cx="2268000" cy="2268000"/>
            </a:xfrm>
          </p:grpSpPr>
          <p:sp>
            <p:nvSpPr>
              <p:cNvPr id="73" name="椭圆 72"/>
              <p:cNvSpPr/>
              <p:nvPr/>
            </p:nvSpPr>
            <p:spPr>
              <a:xfrm>
                <a:off x="3744276" y="791994"/>
                <a:ext cx="2268000" cy="2268000"/>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03816" y="951534"/>
                <a:ext cx="1908000" cy="1908000"/>
              </a:xfrm>
              <a:prstGeom prst="ellipse">
                <a:avLst/>
              </a:prstGeom>
              <a:pattFill prst="ltUpDiag">
                <a:fgClr>
                  <a:srgbClr val="FF9679"/>
                </a:fgClr>
                <a:bgClr>
                  <a:srgbClr val="FF7955"/>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TextBox 71">
              <a:hlinkClick r:id="rId5" action="ppaction://hlinksldjump"/>
            </p:cNvPr>
            <p:cNvSpPr txBox="1"/>
            <p:nvPr/>
          </p:nvSpPr>
          <p:spPr>
            <a:xfrm>
              <a:off x="4155941" y="2065285"/>
              <a:ext cx="1635623" cy="1384995"/>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再再次，要想不断地攀登人生的高峰，就必须不断地充实自己、完善自己，不断地积累知识和提升能力（即个人知识管理和个人能力锻炼）；</a:t>
              </a:r>
              <a:endParaRPr lang="en-US" altLang="zh-CN" sz="1200" dirty="0" smtClean="0">
                <a:solidFill>
                  <a:schemeClr val="bg1"/>
                </a:solidFill>
                <a:latin typeface="微软雅黑" pitchFamily="34" charset="-122"/>
                <a:ea typeface="微软雅黑" pitchFamily="34" charset="-122"/>
              </a:endParaRPr>
            </a:p>
          </p:txBody>
        </p:sp>
      </p:grpSp>
      <p:grpSp>
        <p:nvGrpSpPr>
          <p:cNvPr id="75" name="组合 74"/>
          <p:cNvGrpSpPr/>
          <p:nvPr/>
        </p:nvGrpSpPr>
        <p:grpSpPr>
          <a:xfrm>
            <a:off x="3708032" y="4395887"/>
            <a:ext cx="2304000" cy="2304000"/>
            <a:chOff x="4647469" y="3165912"/>
            <a:chExt cx="2304000" cy="2304000"/>
          </a:xfrm>
        </p:grpSpPr>
        <p:grpSp>
          <p:nvGrpSpPr>
            <p:cNvPr id="76" name="组合 75"/>
            <p:cNvGrpSpPr/>
            <p:nvPr/>
          </p:nvGrpSpPr>
          <p:grpSpPr>
            <a:xfrm>
              <a:off x="4647469" y="3165912"/>
              <a:ext cx="2304000" cy="2304000"/>
              <a:chOff x="5301314" y="2456790"/>
              <a:chExt cx="2304000" cy="2304000"/>
            </a:xfrm>
          </p:grpSpPr>
          <p:sp>
            <p:nvSpPr>
              <p:cNvPr id="78" name="椭圆 77"/>
              <p:cNvSpPr/>
              <p:nvPr/>
            </p:nvSpPr>
            <p:spPr>
              <a:xfrm>
                <a:off x="5301314" y="2456790"/>
                <a:ext cx="2304000" cy="2304000"/>
              </a:xfrm>
              <a:prstGeom prst="ellipse">
                <a:avLst/>
              </a:prstGeom>
              <a:solidFill>
                <a:srgbClr val="F347E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5472120" y="2627596"/>
                <a:ext cx="1944000" cy="1944000"/>
              </a:xfrm>
              <a:prstGeom prst="ellipse">
                <a:avLst/>
              </a:prstGeom>
              <a:pattFill prst="ltUpDiag">
                <a:fgClr>
                  <a:srgbClr val="F347EB"/>
                </a:fgClr>
                <a:bgClr>
                  <a:srgbClr val="F127E7"/>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TextBox 76">
              <a:hlinkClick r:id="rId6" action="ppaction://hlinksldjump"/>
            </p:cNvPr>
            <p:cNvSpPr txBox="1"/>
            <p:nvPr/>
          </p:nvSpPr>
          <p:spPr>
            <a:xfrm>
              <a:off x="4995135" y="3650883"/>
              <a:ext cx="1594307" cy="1384995"/>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再再再次，人不能脱离群体而独立存在，每个人都是人际关系大网中的一个节点，因此，自我管理绝对不能忽视我们的</a:t>
              </a:r>
              <a:r>
                <a:rPr lang="zh-CN" altLang="en-US" sz="1200" dirty="0" smtClean="0">
                  <a:solidFill>
                    <a:schemeClr val="bg1"/>
                  </a:solidFill>
                  <a:latin typeface="微软雅黑" pitchFamily="34" charset="-122"/>
                  <a:ea typeface="微软雅黑" pitchFamily="34" charset="-122"/>
                </a:rPr>
                <a:t>人际关系及人脉管理</a:t>
              </a:r>
              <a:endParaRPr lang="en-US" altLang="zh-CN" sz="1200" dirty="0">
                <a:solidFill>
                  <a:schemeClr val="bg1"/>
                </a:solidFill>
                <a:latin typeface="微软雅黑" pitchFamily="34" charset="-122"/>
                <a:ea typeface="微软雅黑" pitchFamily="34" charset="-122"/>
              </a:endParaRPr>
            </a:p>
          </p:txBody>
        </p:sp>
      </p:grpSp>
      <p:grpSp>
        <p:nvGrpSpPr>
          <p:cNvPr id="85" name="组合 84"/>
          <p:cNvGrpSpPr/>
          <p:nvPr/>
        </p:nvGrpSpPr>
        <p:grpSpPr>
          <a:xfrm>
            <a:off x="2424099" y="2690738"/>
            <a:ext cx="2628000" cy="2628000"/>
            <a:chOff x="5377646" y="954237"/>
            <a:chExt cx="2628000" cy="2628000"/>
          </a:xfrm>
        </p:grpSpPr>
        <p:grpSp>
          <p:nvGrpSpPr>
            <p:cNvPr id="86" name="组合 85"/>
            <p:cNvGrpSpPr/>
            <p:nvPr/>
          </p:nvGrpSpPr>
          <p:grpSpPr>
            <a:xfrm>
              <a:off x="5377646" y="954237"/>
              <a:ext cx="2628000" cy="2628000"/>
              <a:chOff x="6526335" y="1295794"/>
              <a:chExt cx="2628000" cy="2628000"/>
            </a:xfrm>
          </p:grpSpPr>
          <p:sp>
            <p:nvSpPr>
              <p:cNvPr id="88" name="椭圆 87"/>
              <p:cNvSpPr/>
              <p:nvPr/>
            </p:nvSpPr>
            <p:spPr>
              <a:xfrm>
                <a:off x="6526335" y="1295794"/>
                <a:ext cx="2628000" cy="2628000"/>
              </a:xfrm>
              <a:prstGeom prst="ellipse">
                <a:avLst/>
              </a:prstGeom>
              <a:solidFill>
                <a:srgbClr val="A9E32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6722147" y="1491605"/>
                <a:ext cx="2232000" cy="2232000"/>
              </a:xfrm>
              <a:prstGeom prst="ellipse">
                <a:avLst/>
              </a:prstGeom>
              <a:pattFill prst="ltUpDiag">
                <a:fgClr>
                  <a:srgbClr val="A9E329"/>
                </a:fgClr>
                <a:bgClr>
                  <a:srgbClr val="9BD41C"/>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a:hlinkClick r:id="rId7" action="ppaction://hlinksldjump"/>
            </p:cNvPr>
            <p:cNvSpPr txBox="1"/>
            <p:nvPr/>
          </p:nvSpPr>
          <p:spPr>
            <a:xfrm>
              <a:off x="5725347" y="1490991"/>
              <a:ext cx="1995475" cy="1569660"/>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最后，人生的终极目的是快乐，而快乐的最重要的两个载体就是智慧与财富，而且，拥有智慧和财富也是个人成功的直观体现，所以，自我管理最后的两个重量级课题就是“智慧提炼”与“财富创造”。</a:t>
              </a:r>
              <a:endParaRPr lang="en-US" altLang="zh-CN" sz="1200" dirty="0" smtClean="0">
                <a:solidFill>
                  <a:schemeClr val="bg1"/>
                </a:solidFill>
                <a:latin typeface="微软雅黑" pitchFamily="34" charset="-122"/>
                <a:ea typeface="微软雅黑" pitchFamily="34" charset="-122"/>
              </a:endParaRPr>
            </a:p>
          </p:txBody>
        </p:sp>
      </p:grpSp>
      <p:sp>
        <p:nvSpPr>
          <p:cNvPr id="99" name="椭圆 98"/>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00" name="TextBox 99"/>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grpSp>
        <p:nvGrpSpPr>
          <p:cNvPr id="80" name="组合 79"/>
          <p:cNvGrpSpPr/>
          <p:nvPr/>
        </p:nvGrpSpPr>
        <p:grpSpPr>
          <a:xfrm>
            <a:off x="4283968" y="908976"/>
            <a:ext cx="2304000" cy="2304000"/>
            <a:chOff x="2793590" y="511874"/>
            <a:chExt cx="2304000" cy="2304000"/>
          </a:xfrm>
        </p:grpSpPr>
        <p:grpSp>
          <p:nvGrpSpPr>
            <p:cNvPr id="81" name="组合 80"/>
            <p:cNvGrpSpPr/>
            <p:nvPr/>
          </p:nvGrpSpPr>
          <p:grpSpPr>
            <a:xfrm>
              <a:off x="2793590" y="511874"/>
              <a:ext cx="2304000" cy="2304000"/>
              <a:chOff x="2922228" y="2753822"/>
              <a:chExt cx="2304000" cy="2304000"/>
            </a:xfrm>
          </p:grpSpPr>
          <p:sp>
            <p:nvSpPr>
              <p:cNvPr id="83" name="椭圆 82"/>
              <p:cNvSpPr/>
              <p:nvPr/>
            </p:nvSpPr>
            <p:spPr>
              <a:xfrm>
                <a:off x="2922228" y="2753822"/>
                <a:ext cx="2304000" cy="2304000"/>
              </a:xfrm>
              <a:prstGeom prst="ellipse">
                <a:avLst/>
              </a:prstGeom>
              <a:solidFill>
                <a:srgbClr val="E0883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3100204" y="2931798"/>
                <a:ext cx="1944000" cy="1944000"/>
              </a:xfrm>
              <a:prstGeom prst="ellipse">
                <a:avLst/>
              </a:prstGeom>
              <a:pattFill prst="ltUpDiag">
                <a:fgClr>
                  <a:srgbClr val="E08830"/>
                </a:fgClr>
                <a:bgClr>
                  <a:srgbClr val="DA7D20"/>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TextBox 81">
              <a:hlinkClick r:id="rId8" action="ppaction://hlinksldjump"/>
            </p:cNvPr>
            <p:cNvSpPr txBox="1"/>
            <p:nvPr/>
          </p:nvSpPr>
          <p:spPr>
            <a:xfrm>
              <a:off x="3049218" y="1066128"/>
              <a:ext cx="1782280" cy="1200329"/>
            </a:xfrm>
            <a:prstGeom prst="rect">
              <a:avLst/>
            </a:prstGeom>
            <a:noFill/>
          </p:spPr>
          <p:txBody>
            <a:bodyPr wrap="square" rtlCol="0">
              <a:spAutoFit/>
            </a:bodyPr>
            <a:lstStyle/>
            <a:p>
              <a:pPr algn="ctr"/>
              <a:r>
                <a:rPr lang="zh-CN" altLang="en-US" sz="1200" dirty="0">
                  <a:solidFill>
                    <a:schemeClr val="bg1"/>
                  </a:solidFill>
                  <a:latin typeface="微软雅黑" pitchFamily="34" charset="-122"/>
                  <a:ea typeface="微软雅黑" pitchFamily="34" charset="-122"/>
                </a:rPr>
                <a:t>再次，从市场与竞争的角度来讲，实现自我竞争力提升的关键是个人品牌价值的提升，所以要管理好自己的品牌（即个人品牌管理）；</a:t>
              </a:r>
              <a:endParaRPr lang="en-US" altLang="zh-CN" sz="12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9971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100" fill="hold"/>
                                        <p:tgtEl>
                                          <p:spTgt spid="90"/>
                                        </p:tgtEl>
                                        <p:attrNameLst>
                                          <p:attrName>ppt_x</p:attrName>
                                        </p:attrNameLst>
                                      </p:cBhvr>
                                      <p:tavLst>
                                        <p:tav tm="0">
                                          <p:val>
                                            <p:strVal val="1+#ppt_w/2"/>
                                          </p:val>
                                        </p:tav>
                                        <p:tav tm="100000">
                                          <p:val>
                                            <p:strVal val="#ppt_x"/>
                                          </p:val>
                                        </p:tav>
                                      </p:tavLst>
                                    </p:anim>
                                    <p:anim calcmode="lin" valueType="num">
                                      <p:cBhvr additive="base">
                                        <p:cTn id="8" dur="100" fill="hold"/>
                                        <p:tgtEl>
                                          <p:spTgt spid="90"/>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nodeType="after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52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6" presetClass="emph" presetSubtype="0" autoRev="1" fill="hold" grpId="1" nodeType="withEffect">
                                  <p:stCondLst>
                                    <p:cond delay="500"/>
                                  </p:stCondLst>
                                  <p:childTnLst>
                                    <p:animScale>
                                      <p:cBhvr>
                                        <p:cTn id="22" dur="150" fill="hold"/>
                                        <p:tgtEl>
                                          <p:spTgt spid="27"/>
                                        </p:tgtEl>
                                      </p:cBhvr>
                                      <p:by x="108000" y="108000"/>
                                    </p:animScale>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2" nodeType="clickEffect">
                                  <p:stCondLst>
                                    <p:cond delay="0"/>
                                  </p:stCondLst>
                                  <p:childTnLst>
                                    <p:animEffect transition="out" filter="dissolve">
                                      <p:cBhvr>
                                        <p:cTn id="26" dur="200"/>
                                        <p:tgtEl>
                                          <p:spTgt spid="27"/>
                                        </p:tgtEl>
                                      </p:cBhvr>
                                    </p:animEffect>
                                    <p:set>
                                      <p:cBhvr>
                                        <p:cTn id="27" dur="1" fill="hold">
                                          <p:stCondLst>
                                            <p:cond delay="199"/>
                                          </p:stCondLst>
                                        </p:cTn>
                                        <p:tgtEl>
                                          <p:spTgt spid="27"/>
                                        </p:tgtEl>
                                        <p:attrNameLst>
                                          <p:attrName>style.visibility</p:attrName>
                                        </p:attrNameLst>
                                      </p:cBhvr>
                                      <p:to>
                                        <p:strVal val="hidden"/>
                                      </p:to>
                                    </p:set>
                                  </p:childTnLst>
                                </p:cTn>
                              </p:par>
                              <p:par>
                                <p:cTn id="28" presetID="23" presetClass="exit" presetSubtype="32" fill="hold" grpId="3" nodeType="withEffect">
                                  <p:stCondLst>
                                    <p:cond delay="0"/>
                                  </p:stCondLst>
                                  <p:childTnLst>
                                    <p:anim calcmode="lin" valueType="num">
                                      <p:cBhvr>
                                        <p:cTn id="29" dur="200"/>
                                        <p:tgtEl>
                                          <p:spTgt spid="27"/>
                                        </p:tgtEl>
                                        <p:attrNameLst>
                                          <p:attrName>ppt_w</p:attrName>
                                        </p:attrNameLst>
                                      </p:cBhvr>
                                      <p:tavLst>
                                        <p:tav tm="0">
                                          <p:val>
                                            <p:strVal val="ppt_w"/>
                                          </p:val>
                                        </p:tav>
                                        <p:tav tm="100000">
                                          <p:val>
                                            <p:fltVal val="0"/>
                                          </p:val>
                                        </p:tav>
                                      </p:tavLst>
                                    </p:anim>
                                    <p:anim calcmode="lin" valueType="num">
                                      <p:cBhvr>
                                        <p:cTn id="30" dur="200"/>
                                        <p:tgtEl>
                                          <p:spTgt spid="27"/>
                                        </p:tgtEl>
                                        <p:attrNameLst>
                                          <p:attrName>ppt_h</p:attrName>
                                        </p:attrNameLst>
                                      </p:cBhvr>
                                      <p:tavLst>
                                        <p:tav tm="0">
                                          <p:val>
                                            <p:strVal val="ppt_h"/>
                                          </p:val>
                                        </p:tav>
                                        <p:tav tm="100000">
                                          <p:val>
                                            <p:fltVal val="0"/>
                                          </p:val>
                                        </p:tav>
                                      </p:tavLst>
                                    </p:anim>
                                    <p:set>
                                      <p:cBhvr>
                                        <p:cTn id="31" dur="1" fill="hold">
                                          <p:stCondLst>
                                            <p:cond delay="199"/>
                                          </p:stCondLst>
                                        </p:cTn>
                                        <p:tgtEl>
                                          <p:spTgt spid="27"/>
                                        </p:tgtEl>
                                        <p:attrNameLst>
                                          <p:attrName>style.visibility</p:attrName>
                                        </p:attrNameLst>
                                      </p:cBhvr>
                                      <p:to>
                                        <p:strVal val="hidden"/>
                                      </p:to>
                                    </p:set>
                                  </p:childTnLst>
                                </p:cTn>
                              </p:par>
                            </p:childTnLst>
                          </p:cTn>
                        </p:par>
                        <p:par>
                          <p:cTn id="32" fill="hold">
                            <p:stCondLst>
                              <p:cond delay="200"/>
                            </p:stCondLst>
                            <p:childTnLst>
                              <p:par>
                                <p:cTn id="33" presetID="23" presetClass="entr" presetSubtype="528"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p:cTn id="35" dur="500" fill="hold"/>
                                        <p:tgtEl>
                                          <p:spTgt spid="60"/>
                                        </p:tgtEl>
                                        <p:attrNameLst>
                                          <p:attrName>ppt_w</p:attrName>
                                        </p:attrNameLst>
                                      </p:cBhvr>
                                      <p:tavLst>
                                        <p:tav tm="0">
                                          <p:val>
                                            <p:fltVal val="0"/>
                                          </p:val>
                                        </p:tav>
                                        <p:tav tm="100000">
                                          <p:val>
                                            <p:strVal val="#ppt_w"/>
                                          </p:val>
                                        </p:tav>
                                      </p:tavLst>
                                    </p:anim>
                                    <p:anim calcmode="lin" valueType="num">
                                      <p:cBhvr>
                                        <p:cTn id="36" dur="500" fill="hold"/>
                                        <p:tgtEl>
                                          <p:spTgt spid="60"/>
                                        </p:tgtEl>
                                        <p:attrNameLst>
                                          <p:attrName>ppt_h</p:attrName>
                                        </p:attrNameLst>
                                      </p:cBhvr>
                                      <p:tavLst>
                                        <p:tav tm="0">
                                          <p:val>
                                            <p:fltVal val="0"/>
                                          </p:val>
                                        </p:tav>
                                        <p:tav tm="100000">
                                          <p:val>
                                            <p:strVal val="#ppt_h"/>
                                          </p:val>
                                        </p:tav>
                                      </p:tavLst>
                                    </p:anim>
                                    <p:anim calcmode="lin" valueType="num">
                                      <p:cBhvr>
                                        <p:cTn id="37" dur="500" fill="hold"/>
                                        <p:tgtEl>
                                          <p:spTgt spid="60"/>
                                        </p:tgtEl>
                                        <p:attrNameLst>
                                          <p:attrName>ppt_x</p:attrName>
                                        </p:attrNameLst>
                                      </p:cBhvr>
                                      <p:tavLst>
                                        <p:tav tm="0">
                                          <p:val>
                                            <p:fltVal val="0.5"/>
                                          </p:val>
                                        </p:tav>
                                        <p:tav tm="100000">
                                          <p:val>
                                            <p:strVal val="#ppt_x"/>
                                          </p:val>
                                        </p:tav>
                                      </p:tavLst>
                                    </p:anim>
                                    <p:anim calcmode="lin" valueType="num">
                                      <p:cBhvr>
                                        <p:cTn id="38" dur="500" fill="hold"/>
                                        <p:tgtEl>
                                          <p:spTgt spid="60"/>
                                        </p:tgtEl>
                                        <p:attrNameLst>
                                          <p:attrName>ppt_y</p:attrName>
                                        </p:attrNameLst>
                                      </p:cBhvr>
                                      <p:tavLst>
                                        <p:tav tm="0">
                                          <p:val>
                                            <p:fltVal val="0.5"/>
                                          </p:val>
                                        </p:tav>
                                        <p:tav tm="100000">
                                          <p:val>
                                            <p:strVal val="#ppt_y"/>
                                          </p:val>
                                        </p:tav>
                                      </p:tavLst>
                                    </p:anim>
                                  </p:childTnLst>
                                </p:cTn>
                              </p:par>
                              <p:par>
                                <p:cTn id="39" presetID="6" presetClass="emph" presetSubtype="0" autoRev="1" fill="hold" nodeType="withEffect">
                                  <p:stCondLst>
                                    <p:cond delay="500"/>
                                  </p:stCondLst>
                                  <p:childTnLst>
                                    <p:animScale>
                                      <p:cBhvr>
                                        <p:cTn id="40" dur="150" fill="hold"/>
                                        <p:tgtEl>
                                          <p:spTgt spid="60"/>
                                        </p:tgtEl>
                                      </p:cBhvr>
                                      <p:by x="108000" y="108000"/>
                                    </p:animScale>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nodeType="clickEffect">
                                  <p:stCondLst>
                                    <p:cond delay="0"/>
                                  </p:stCondLst>
                                  <p:childTnLst>
                                    <p:animEffect transition="out" filter="dissolve">
                                      <p:cBhvr>
                                        <p:cTn id="44" dur="200"/>
                                        <p:tgtEl>
                                          <p:spTgt spid="60"/>
                                        </p:tgtEl>
                                      </p:cBhvr>
                                    </p:animEffect>
                                    <p:set>
                                      <p:cBhvr>
                                        <p:cTn id="45" dur="1" fill="hold">
                                          <p:stCondLst>
                                            <p:cond delay="199"/>
                                          </p:stCondLst>
                                        </p:cTn>
                                        <p:tgtEl>
                                          <p:spTgt spid="60"/>
                                        </p:tgtEl>
                                        <p:attrNameLst>
                                          <p:attrName>style.visibility</p:attrName>
                                        </p:attrNameLst>
                                      </p:cBhvr>
                                      <p:to>
                                        <p:strVal val="hidden"/>
                                      </p:to>
                                    </p:set>
                                  </p:childTnLst>
                                </p:cTn>
                              </p:par>
                              <p:par>
                                <p:cTn id="46" presetID="23" presetClass="exit" presetSubtype="32" fill="hold" nodeType="withEffect">
                                  <p:stCondLst>
                                    <p:cond delay="0"/>
                                  </p:stCondLst>
                                  <p:childTnLst>
                                    <p:anim calcmode="lin" valueType="num">
                                      <p:cBhvr>
                                        <p:cTn id="47" dur="200"/>
                                        <p:tgtEl>
                                          <p:spTgt spid="60"/>
                                        </p:tgtEl>
                                        <p:attrNameLst>
                                          <p:attrName>ppt_w</p:attrName>
                                        </p:attrNameLst>
                                      </p:cBhvr>
                                      <p:tavLst>
                                        <p:tav tm="0">
                                          <p:val>
                                            <p:strVal val="ppt_w"/>
                                          </p:val>
                                        </p:tav>
                                        <p:tav tm="100000">
                                          <p:val>
                                            <p:fltVal val="0"/>
                                          </p:val>
                                        </p:tav>
                                      </p:tavLst>
                                    </p:anim>
                                    <p:anim calcmode="lin" valueType="num">
                                      <p:cBhvr>
                                        <p:cTn id="48" dur="200"/>
                                        <p:tgtEl>
                                          <p:spTgt spid="60"/>
                                        </p:tgtEl>
                                        <p:attrNameLst>
                                          <p:attrName>ppt_h</p:attrName>
                                        </p:attrNameLst>
                                      </p:cBhvr>
                                      <p:tavLst>
                                        <p:tav tm="0">
                                          <p:val>
                                            <p:strVal val="ppt_h"/>
                                          </p:val>
                                        </p:tav>
                                        <p:tav tm="100000">
                                          <p:val>
                                            <p:fltVal val="0"/>
                                          </p:val>
                                        </p:tav>
                                      </p:tavLst>
                                    </p:anim>
                                    <p:set>
                                      <p:cBhvr>
                                        <p:cTn id="49" dur="1" fill="hold">
                                          <p:stCondLst>
                                            <p:cond delay="199"/>
                                          </p:stCondLst>
                                        </p:cTn>
                                        <p:tgtEl>
                                          <p:spTgt spid="60"/>
                                        </p:tgtEl>
                                        <p:attrNameLst>
                                          <p:attrName>style.visibility</p:attrName>
                                        </p:attrNameLst>
                                      </p:cBhvr>
                                      <p:to>
                                        <p:strVal val="hidden"/>
                                      </p:to>
                                    </p:set>
                                  </p:childTnLst>
                                </p:cTn>
                              </p:par>
                            </p:childTnLst>
                          </p:cTn>
                        </p:par>
                        <p:par>
                          <p:cTn id="50" fill="hold">
                            <p:stCondLst>
                              <p:cond delay="200"/>
                            </p:stCondLst>
                            <p:childTnLst>
                              <p:par>
                                <p:cTn id="51" presetID="23" presetClass="entr" presetSubtype="528"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fltVal val="0"/>
                                          </p:val>
                                        </p:tav>
                                        <p:tav tm="100000">
                                          <p:val>
                                            <p:strVal val="#ppt_w"/>
                                          </p:val>
                                        </p:tav>
                                      </p:tavLst>
                                    </p:anim>
                                    <p:anim calcmode="lin" valueType="num">
                                      <p:cBhvr>
                                        <p:cTn id="54" dur="500" fill="hold"/>
                                        <p:tgtEl>
                                          <p:spTgt spid="65"/>
                                        </p:tgtEl>
                                        <p:attrNameLst>
                                          <p:attrName>ppt_h</p:attrName>
                                        </p:attrNameLst>
                                      </p:cBhvr>
                                      <p:tavLst>
                                        <p:tav tm="0">
                                          <p:val>
                                            <p:fltVal val="0"/>
                                          </p:val>
                                        </p:tav>
                                        <p:tav tm="100000">
                                          <p:val>
                                            <p:strVal val="#ppt_h"/>
                                          </p:val>
                                        </p:tav>
                                      </p:tavLst>
                                    </p:anim>
                                    <p:anim calcmode="lin" valueType="num">
                                      <p:cBhvr>
                                        <p:cTn id="55" dur="500" fill="hold"/>
                                        <p:tgtEl>
                                          <p:spTgt spid="65"/>
                                        </p:tgtEl>
                                        <p:attrNameLst>
                                          <p:attrName>ppt_x</p:attrName>
                                        </p:attrNameLst>
                                      </p:cBhvr>
                                      <p:tavLst>
                                        <p:tav tm="0">
                                          <p:val>
                                            <p:fltVal val="0.5"/>
                                          </p:val>
                                        </p:tav>
                                        <p:tav tm="100000">
                                          <p:val>
                                            <p:strVal val="#ppt_x"/>
                                          </p:val>
                                        </p:tav>
                                      </p:tavLst>
                                    </p:anim>
                                    <p:anim calcmode="lin" valueType="num">
                                      <p:cBhvr>
                                        <p:cTn id="56" dur="500" fill="hold"/>
                                        <p:tgtEl>
                                          <p:spTgt spid="65"/>
                                        </p:tgtEl>
                                        <p:attrNameLst>
                                          <p:attrName>ppt_y</p:attrName>
                                        </p:attrNameLst>
                                      </p:cBhvr>
                                      <p:tavLst>
                                        <p:tav tm="0">
                                          <p:val>
                                            <p:fltVal val="0.5"/>
                                          </p:val>
                                        </p:tav>
                                        <p:tav tm="100000">
                                          <p:val>
                                            <p:strVal val="#ppt_y"/>
                                          </p:val>
                                        </p:tav>
                                      </p:tavLst>
                                    </p:anim>
                                  </p:childTnLst>
                                </p:cTn>
                              </p:par>
                              <p:par>
                                <p:cTn id="57" presetID="6" presetClass="emph" presetSubtype="0" autoRev="1" fill="hold" nodeType="withEffect">
                                  <p:stCondLst>
                                    <p:cond delay="500"/>
                                  </p:stCondLst>
                                  <p:childTnLst>
                                    <p:animScale>
                                      <p:cBhvr>
                                        <p:cTn id="58" dur="150" fill="hold"/>
                                        <p:tgtEl>
                                          <p:spTgt spid="65"/>
                                        </p:tgtEl>
                                      </p:cBhvr>
                                      <p:by x="108000" y="108000"/>
                                    </p:animScale>
                                  </p:childTnLst>
                                </p:cTn>
                              </p:par>
                            </p:childTnLst>
                          </p:cTn>
                        </p:par>
                      </p:childTnLst>
                    </p:cTn>
                  </p:par>
                  <p:par>
                    <p:cTn id="59" fill="hold">
                      <p:stCondLst>
                        <p:cond delay="indefinite"/>
                      </p:stCondLst>
                      <p:childTnLst>
                        <p:par>
                          <p:cTn id="60" fill="hold">
                            <p:stCondLst>
                              <p:cond delay="0"/>
                            </p:stCondLst>
                            <p:childTnLst>
                              <p:par>
                                <p:cTn id="61" presetID="9" presetClass="exit" presetSubtype="0" fill="hold" nodeType="clickEffect">
                                  <p:stCondLst>
                                    <p:cond delay="0"/>
                                  </p:stCondLst>
                                  <p:childTnLst>
                                    <p:animEffect transition="out" filter="dissolve">
                                      <p:cBhvr>
                                        <p:cTn id="62" dur="200"/>
                                        <p:tgtEl>
                                          <p:spTgt spid="65"/>
                                        </p:tgtEl>
                                      </p:cBhvr>
                                    </p:animEffect>
                                    <p:set>
                                      <p:cBhvr>
                                        <p:cTn id="63" dur="1" fill="hold">
                                          <p:stCondLst>
                                            <p:cond delay="199"/>
                                          </p:stCondLst>
                                        </p:cTn>
                                        <p:tgtEl>
                                          <p:spTgt spid="65"/>
                                        </p:tgtEl>
                                        <p:attrNameLst>
                                          <p:attrName>style.visibility</p:attrName>
                                        </p:attrNameLst>
                                      </p:cBhvr>
                                      <p:to>
                                        <p:strVal val="hidden"/>
                                      </p:to>
                                    </p:set>
                                  </p:childTnLst>
                                </p:cTn>
                              </p:par>
                              <p:par>
                                <p:cTn id="64" presetID="23" presetClass="exit" presetSubtype="32" fill="hold" nodeType="withEffect">
                                  <p:stCondLst>
                                    <p:cond delay="0"/>
                                  </p:stCondLst>
                                  <p:childTnLst>
                                    <p:anim calcmode="lin" valueType="num">
                                      <p:cBhvr>
                                        <p:cTn id="65" dur="200"/>
                                        <p:tgtEl>
                                          <p:spTgt spid="65"/>
                                        </p:tgtEl>
                                        <p:attrNameLst>
                                          <p:attrName>ppt_w</p:attrName>
                                        </p:attrNameLst>
                                      </p:cBhvr>
                                      <p:tavLst>
                                        <p:tav tm="0">
                                          <p:val>
                                            <p:strVal val="ppt_w"/>
                                          </p:val>
                                        </p:tav>
                                        <p:tav tm="100000">
                                          <p:val>
                                            <p:fltVal val="0"/>
                                          </p:val>
                                        </p:tav>
                                      </p:tavLst>
                                    </p:anim>
                                    <p:anim calcmode="lin" valueType="num">
                                      <p:cBhvr>
                                        <p:cTn id="66" dur="200"/>
                                        <p:tgtEl>
                                          <p:spTgt spid="65"/>
                                        </p:tgtEl>
                                        <p:attrNameLst>
                                          <p:attrName>ppt_h</p:attrName>
                                        </p:attrNameLst>
                                      </p:cBhvr>
                                      <p:tavLst>
                                        <p:tav tm="0">
                                          <p:val>
                                            <p:strVal val="ppt_h"/>
                                          </p:val>
                                        </p:tav>
                                        <p:tav tm="100000">
                                          <p:val>
                                            <p:fltVal val="0"/>
                                          </p:val>
                                        </p:tav>
                                      </p:tavLst>
                                    </p:anim>
                                    <p:set>
                                      <p:cBhvr>
                                        <p:cTn id="67" dur="1" fill="hold">
                                          <p:stCondLst>
                                            <p:cond delay="199"/>
                                          </p:stCondLst>
                                        </p:cTn>
                                        <p:tgtEl>
                                          <p:spTgt spid="65"/>
                                        </p:tgtEl>
                                        <p:attrNameLst>
                                          <p:attrName>style.visibility</p:attrName>
                                        </p:attrNameLst>
                                      </p:cBhvr>
                                      <p:to>
                                        <p:strVal val="hidden"/>
                                      </p:to>
                                    </p:set>
                                  </p:childTnLst>
                                </p:cTn>
                              </p:par>
                            </p:childTnLst>
                          </p:cTn>
                        </p:par>
                        <p:par>
                          <p:cTn id="68" fill="hold">
                            <p:stCondLst>
                              <p:cond delay="800"/>
                            </p:stCondLst>
                            <p:childTnLst>
                              <p:par>
                                <p:cTn id="69" presetID="23" presetClass="entr" presetSubtype="528"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 calcmode="lin" valueType="num">
                                      <p:cBhvr>
                                        <p:cTn id="73" dur="500" fill="hold"/>
                                        <p:tgtEl>
                                          <p:spTgt spid="80"/>
                                        </p:tgtEl>
                                        <p:attrNameLst>
                                          <p:attrName>ppt_x</p:attrName>
                                        </p:attrNameLst>
                                      </p:cBhvr>
                                      <p:tavLst>
                                        <p:tav tm="0">
                                          <p:val>
                                            <p:fltVal val="0.5"/>
                                          </p:val>
                                        </p:tav>
                                        <p:tav tm="100000">
                                          <p:val>
                                            <p:strVal val="#ppt_x"/>
                                          </p:val>
                                        </p:tav>
                                      </p:tavLst>
                                    </p:anim>
                                    <p:anim calcmode="lin" valueType="num">
                                      <p:cBhvr>
                                        <p:cTn id="74" dur="500" fill="hold"/>
                                        <p:tgtEl>
                                          <p:spTgt spid="80"/>
                                        </p:tgtEl>
                                        <p:attrNameLst>
                                          <p:attrName>ppt_y</p:attrName>
                                        </p:attrNameLst>
                                      </p:cBhvr>
                                      <p:tavLst>
                                        <p:tav tm="0">
                                          <p:val>
                                            <p:fltVal val="0.5"/>
                                          </p:val>
                                        </p:tav>
                                        <p:tav tm="100000">
                                          <p:val>
                                            <p:strVal val="#ppt_y"/>
                                          </p:val>
                                        </p:tav>
                                      </p:tavLst>
                                    </p:anim>
                                  </p:childTnLst>
                                </p:cTn>
                              </p:par>
                              <p:par>
                                <p:cTn id="75" presetID="6" presetClass="emph" presetSubtype="0" autoRev="1" fill="hold" nodeType="withEffect">
                                  <p:stCondLst>
                                    <p:cond delay="500"/>
                                  </p:stCondLst>
                                  <p:childTnLst>
                                    <p:animScale>
                                      <p:cBhvr>
                                        <p:cTn id="76" dur="150" fill="hold"/>
                                        <p:tgtEl>
                                          <p:spTgt spid="80"/>
                                        </p:tgtEl>
                                      </p:cBhvr>
                                      <p:by x="108000" y="108000"/>
                                    </p:animScale>
                                  </p:childTnLst>
                                </p:cTn>
                              </p:par>
                            </p:childTnLst>
                          </p:cTn>
                        </p:par>
                      </p:childTnLst>
                    </p:cTn>
                  </p:par>
                  <p:par>
                    <p:cTn id="77" fill="hold">
                      <p:stCondLst>
                        <p:cond delay="indefinite"/>
                      </p:stCondLst>
                      <p:childTnLst>
                        <p:par>
                          <p:cTn id="78" fill="hold">
                            <p:stCondLst>
                              <p:cond delay="0"/>
                            </p:stCondLst>
                            <p:childTnLst>
                              <p:par>
                                <p:cTn id="79" presetID="9" presetClass="exit" presetSubtype="0" fill="hold" nodeType="clickEffect">
                                  <p:stCondLst>
                                    <p:cond delay="0"/>
                                  </p:stCondLst>
                                  <p:childTnLst>
                                    <p:animEffect transition="out" filter="dissolve">
                                      <p:cBhvr>
                                        <p:cTn id="80" dur="200"/>
                                        <p:tgtEl>
                                          <p:spTgt spid="80"/>
                                        </p:tgtEl>
                                      </p:cBhvr>
                                    </p:animEffect>
                                    <p:set>
                                      <p:cBhvr>
                                        <p:cTn id="81" dur="1" fill="hold">
                                          <p:stCondLst>
                                            <p:cond delay="199"/>
                                          </p:stCondLst>
                                        </p:cTn>
                                        <p:tgtEl>
                                          <p:spTgt spid="80"/>
                                        </p:tgtEl>
                                        <p:attrNameLst>
                                          <p:attrName>style.visibility</p:attrName>
                                        </p:attrNameLst>
                                      </p:cBhvr>
                                      <p:to>
                                        <p:strVal val="hidden"/>
                                      </p:to>
                                    </p:set>
                                  </p:childTnLst>
                                </p:cTn>
                              </p:par>
                              <p:par>
                                <p:cTn id="82" presetID="23" presetClass="exit" presetSubtype="32" fill="hold" nodeType="withEffect">
                                  <p:stCondLst>
                                    <p:cond delay="0"/>
                                  </p:stCondLst>
                                  <p:childTnLst>
                                    <p:anim calcmode="lin" valueType="num">
                                      <p:cBhvr>
                                        <p:cTn id="83" dur="200"/>
                                        <p:tgtEl>
                                          <p:spTgt spid="80"/>
                                        </p:tgtEl>
                                        <p:attrNameLst>
                                          <p:attrName>ppt_w</p:attrName>
                                        </p:attrNameLst>
                                      </p:cBhvr>
                                      <p:tavLst>
                                        <p:tav tm="0">
                                          <p:val>
                                            <p:strVal val="ppt_w"/>
                                          </p:val>
                                        </p:tav>
                                        <p:tav tm="100000">
                                          <p:val>
                                            <p:fltVal val="0"/>
                                          </p:val>
                                        </p:tav>
                                      </p:tavLst>
                                    </p:anim>
                                    <p:anim calcmode="lin" valueType="num">
                                      <p:cBhvr>
                                        <p:cTn id="84" dur="200"/>
                                        <p:tgtEl>
                                          <p:spTgt spid="80"/>
                                        </p:tgtEl>
                                        <p:attrNameLst>
                                          <p:attrName>ppt_h</p:attrName>
                                        </p:attrNameLst>
                                      </p:cBhvr>
                                      <p:tavLst>
                                        <p:tav tm="0">
                                          <p:val>
                                            <p:strVal val="ppt_h"/>
                                          </p:val>
                                        </p:tav>
                                        <p:tav tm="100000">
                                          <p:val>
                                            <p:fltVal val="0"/>
                                          </p:val>
                                        </p:tav>
                                      </p:tavLst>
                                    </p:anim>
                                    <p:set>
                                      <p:cBhvr>
                                        <p:cTn id="85" dur="1" fill="hold">
                                          <p:stCondLst>
                                            <p:cond delay="199"/>
                                          </p:stCondLst>
                                        </p:cTn>
                                        <p:tgtEl>
                                          <p:spTgt spid="80"/>
                                        </p:tgtEl>
                                        <p:attrNameLst>
                                          <p:attrName>style.visibility</p:attrName>
                                        </p:attrNameLst>
                                      </p:cBhvr>
                                      <p:to>
                                        <p:strVal val="hidden"/>
                                      </p:to>
                                    </p:set>
                                  </p:childTnLst>
                                </p:cTn>
                              </p:par>
                            </p:childTnLst>
                          </p:cTn>
                        </p:par>
                        <p:par>
                          <p:cTn id="86" fill="hold">
                            <p:stCondLst>
                              <p:cond delay="200"/>
                            </p:stCondLst>
                            <p:childTnLst>
                              <p:par>
                                <p:cTn id="87" presetID="23" presetClass="entr" presetSubtype="528" fill="hold" nodeType="after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p:cTn id="89" dur="500" fill="hold"/>
                                        <p:tgtEl>
                                          <p:spTgt spid="70"/>
                                        </p:tgtEl>
                                        <p:attrNameLst>
                                          <p:attrName>ppt_w</p:attrName>
                                        </p:attrNameLst>
                                      </p:cBhvr>
                                      <p:tavLst>
                                        <p:tav tm="0">
                                          <p:val>
                                            <p:fltVal val="0"/>
                                          </p:val>
                                        </p:tav>
                                        <p:tav tm="100000">
                                          <p:val>
                                            <p:strVal val="#ppt_w"/>
                                          </p:val>
                                        </p:tav>
                                      </p:tavLst>
                                    </p:anim>
                                    <p:anim calcmode="lin" valueType="num">
                                      <p:cBhvr>
                                        <p:cTn id="90" dur="500" fill="hold"/>
                                        <p:tgtEl>
                                          <p:spTgt spid="70"/>
                                        </p:tgtEl>
                                        <p:attrNameLst>
                                          <p:attrName>ppt_h</p:attrName>
                                        </p:attrNameLst>
                                      </p:cBhvr>
                                      <p:tavLst>
                                        <p:tav tm="0">
                                          <p:val>
                                            <p:fltVal val="0"/>
                                          </p:val>
                                        </p:tav>
                                        <p:tav tm="100000">
                                          <p:val>
                                            <p:strVal val="#ppt_h"/>
                                          </p:val>
                                        </p:tav>
                                      </p:tavLst>
                                    </p:anim>
                                    <p:anim calcmode="lin" valueType="num">
                                      <p:cBhvr>
                                        <p:cTn id="91" dur="500" fill="hold"/>
                                        <p:tgtEl>
                                          <p:spTgt spid="70"/>
                                        </p:tgtEl>
                                        <p:attrNameLst>
                                          <p:attrName>ppt_x</p:attrName>
                                        </p:attrNameLst>
                                      </p:cBhvr>
                                      <p:tavLst>
                                        <p:tav tm="0">
                                          <p:val>
                                            <p:fltVal val="0.5"/>
                                          </p:val>
                                        </p:tav>
                                        <p:tav tm="100000">
                                          <p:val>
                                            <p:strVal val="#ppt_x"/>
                                          </p:val>
                                        </p:tav>
                                      </p:tavLst>
                                    </p:anim>
                                    <p:anim calcmode="lin" valueType="num">
                                      <p:cBhvr>
                                        <p:cTn id="92" dur="500" fill="hold"/>
                                        <p:tgtEl>
                                          <p:spTgt spid="70"/>
                                        </p:tgtEl>
                                        <p:attrNameLst>
                                          <p:attrName>ppt_y</p:attrName>
                                        </p:attrNameLst>
                                      </p:cBhvr>
                                      <p:tavLst>
                                        <p:tav tm="0">
                                          <p:val>
                                            <p:fltVal val="0.5"/>
                                          </p:val>
                                        </p:tav>
                                        <p:tav tm="100000">
                                          <p:val>
                                            <p:strVal val="#ppt_y"/>
                                          </p:val>
                                        </p:tav>
                                      </p:tavLst>
                                    </p:anim>
                                  </p:childTnLst>
                                </p:cTn>
                              </p:par>
                              <p:par>
                                <p:cTn id="93" presetID="6" presetClass="emph" presetSubtype="0" autoRev="1" fill="hold" nodeType="withEffect">
                                  <p:stCondLst>
                                    <p:cond delay="500"/>
                                  </p:stCondLst>
                                  <p:childTnLst>
                                    <p:animScale>
                                      <p:cBhvr>
                                        <p:cTn id="94" dur="150" fill="hold"/>
                                        <p:tgtEl>
                                          <p:spTgt spid="70"/>
                                        </p:tgtEl>
                                      </p:cBhvr>
                                      <p:by x="108000" y="108000"/>
                                    </p:animScale>
                                  </p:childTnLst>
                                </p:cTn>
                              </p:par>
                            </p:childTnLst>
                          </p:cTn>
                        </p:par>
                      </p:childTnLst>
                    </p:cTn>
                  </p:par>
                  <p:par>
                    <p:cTn id="95" fill="hold">
                      <p:stCondLst>
                        <p:cond delay="indefinite"/>
                      </p:stCondLst>
                      <p:childTnLst>
                        <p:par>
                          <p:cTn id="96" fill="hold">
                            <p:stCondLst>
                              <p:cond delay="0"/>
                            </p:stCondLst>
                            <p:childTnLst>
                              <p:par>
                                <p:cTn id="97" presetID="9" presetClass="exit" presetSubtype="0" fill="hold" nodeType="clickEffect">
                                  <p:stCondLst>
                                    <p:cond delay="0"/>
                                  </p:stCondLst>
                                  <p:childTnLst>
                                    <p:animEffect transition="out" filter="dissolve">
                                      <p:cBhvr>
                                        <p:cTn id="98" dur="200"/>
                                        <p:tgtEl>
                                          <p:spTgt spid="70"/>
                                        </p:tgtEl>
                                      </p:cBhvr>
                                    </p:animEffect>
                                    <p:set>
                                      <p:cBhvr>
                                        <p:cTn id="99" dur="1" fill="hold">
                                          <p:stCondLst>
                                            <p:cond delay="199"/>
                                          </p:stCondLst>
                                        </p:cTn>
                                        <p:tgtEl>
                                          <p:spTgt spid="70"/>
                                        </p:tgtEl>
                                        <p:attrNameLst>
                                          <p:attrName>style.visibility</p:attrName>
                                        </p:attrNameLst>
                                      </p:cBhvr>
                                      <p:to>
                                        <p:strVal val="hidden"/>
                                      </p:to>
                                    </p:set>
                                  </p:childTnLst>
                                </p:cTn>
                              </p:par>
                              <p:par>
                                <p:cTn id="100" presetID="23" presetClass="exit" presetSubtype="32" fill="hold" nodeType="withEffect">
                                  <p:stCondLst>
                                    <p:cond delay="0"/>
                                  </p:stCondLst>
                                  <p:childTnLst>
                                    <p:anim calcmode="lin" valueType="num">
                                      <p:cBhvr>
                                        <p:cTn id="101" dur="200"/>
                                        <p:tgtEl>
                                          <p:spTgt spid="70"/>
                                        </p:tgtEl>
                                        <p:attrNameLst>
                                          <p:attrName>ppt_w</p:attrName>
                                        </p:attrNameLst>
                                      </p:cBhvr>
                                      <p:tavLst>
                                        <p:tav tm="0">
                                          <p:val>
                                            <p:strVal val="ppt_w"/>
                                          </p:val>
                                        </p:tav>
                                        <p:tav tm="100000">
                                          <p:val>
                                            <p:fltVal val="0"/>
                                          </p:val>
                                        </p:tav>
                                      </p:tavLst>
                                    </p:anim>
                                    <p:anim calcmode="lin" valueType="num">
                                      <p:cBhvr>
                                        <p:cTn id="102" dur="200"/>
                                        <p:tgtEl>
                                          <p:spTgt spid="70"/>
                                        </p:tgtEl>
                                        <p:attrNameLst>
                                          <p:attrName>ppt_h</p:attrName>
                                        </p:attrNameLst>
                                      </p:cBhvr>
                                      <p:tavLst>
                                        <p:tav tm="0">
                                          <p:val>
                                            <p:strVal val="ppt_h"/>
                                          </p:val>
                                        </p:tav>
                                        <p:tav tm="100000">
                                          <p:val>
                                            <p:fltVal val="0"/>
                                          </p:val>
                                        </p:tav>
                                      </p:tavLst>
                                    </p:anim>
                                    <p:set>
                                      <p:cBhvr>
                                        <p:cTn id="103" dur="1" fill="hold">
                                          <p:stCondLst>
                                            <p:cond delay="199"/>
                                          </p:stCondLst>
                                        </p:cTn>
                                        <p:tgtEl>
                                          <p:spTgt spid="70"/>
                                        </p:tgtEl>
                                        <p:attrNameLst>
                                          <p:attrName>style.visibility</p:attrName>
                                        </p:attrNameLst>
                                      </p:cBhvr>
                                      <p:to>
                                        <p:strVal val="hidden"/>
                                      </p:to>
                                    </p:set>
                                  </p:childTnLst>
                                </p:cTn>
                              </p:par>
                            </p:childTnLst>
                          </p:cTn>
                        </p:par>
                        <p:par>
                          <p:cTn id="104" fill="hold">
                            <p:stCondLst>
                              <p:cond delay="200"/>
                            </p:stCondLst>
                            <p:childTnLst>
                              <p:par>
                                <p:cTn id="105" presetID="23" presetClass="entr" presetSubtype="528" fill="hold" nodeType="afterEffect">
                                  <p:stCondLst>
                                    <p:cond delay="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 calcmode="lin" valueType="num">
                                      <p:cBhvr>
                                        <p:cTn id="109" dur="500" fill="hold"/>
                                        <p:tgtEl>
                                          <p:spTgt spid="75"/>
                                        </p:tgtEl>
                                        <p:attrNameLst>
                                          <p:attrName>ppt_x</p:attrName>
                                        </p:attrNameLst>
                                      </p:cBhvr>
                                      <p:tavLst>
                                        <p:tav tm="0">
                                          <p:val>
                                            <p:fltVal val="0.5"/>
                                          </p:val>
                                        </p:tav>
                                        <p:tav tm="100000">
                                          <p:val>
                                            <p:strVal val="#ppt_x"/>
                                          </p:val>
                                        </p:tav>
                                      </p:tavLst>
                                    </p:anim>
                                    <p:anim calcmode="lin" valueType="num">
                                      <p:cBhvr>
                                        <p:cTn id="110" dur="500" fill="hold"/>
                                        <p:tgtEl>
                                          <p:spTgt spid="75"/>
                                        </p:tgtEl>
                                        <p:attrNameLst>
                                          <p:attrName>ppt_y</p:attrName>
                                        </p:attrNameLst>
                                      </p:cBhvr>
                                      <p:tavLst>
                                        <p:tav tm="0">
                                          <p:val>
                                            <p:fltVal val="0.5"/>
                                          </p:val>
                                        </p:tav>
                                        <p:tav tm="100000">
                                          <p:val>
                                            <p:strVal val="#ppt_y"/>
                                          </p:val>
                                        </p:tav>
                                      </p:tavLst>
                                    </p:anim>
                                  </p:childTnLst>
                                </p:cTn>
                              </p:par>
                              <p:par>
                                <p:cTn id="111" presetID="6" presetClass="emph" presetSubtype="0" autoRev="1" fill="hold" nodeType="withEffect">
                                  <p:stCondLst>
                                    <p:cond delay="500"/>
                                  </p:stCondLst>
                                  <p:childTnLst>
                                    <p:animScale>
                                      <p:cBhvr>
                                        <p:cTn id="112" dur="150" fill="hold"/>
                                        <p:tgtEl>
                                          <p:spTgt spid="75"/>
                                        </p:tgtEl>
                                      </p:cBhvr>
                                      <p:by x="108000" y="108000"/>
                                    </p:animScale>
                                  </p:childTnLst>
                                </p:cTn>
                              </p:par>
                            </p:childTnLst>
                          </p:cTn>
                        </p:par>
                      </p:childTnLst>
                    </p:cTn>
                  </p:par>
                  <p:par>
                    <p:cTn id="113" fill="hold">
                      <p:stCondLst>
                        <p:cond delay="indefinite"/>
                      </p:stCondLst>
                      <p:childTnLst>
                        <p:par>
                          <p:cTn id="114" fill="hold">
                            <p:stCondLst>
                              <p:cond delay="0"/>
                            </p:stCondLst>
                            <p:childTnLst>
                              <p:par>
                                <p:cTn id="115" presetID="9" presetClass="exit" presetSubtype="0" fill="hold" nodeType="clickEffect">
                                  <p:stCondLst>
                                    <p:cond delay="0"/>
                                  </p:stCondLst>
                                  <p:childTnLst>
                                    <p:animEffect transition="out" filter="dissolve">
                                      <p:cBhvr>
                                        <p:cTn id="116" dur="200"/>
                                        <p:tgtEl>
                                          <p:spTgt spid="75"/>
                                        </p:tgtEl>
                                      </p:cBhvr>
                                    </p:animEffect>
                                    <p:set>
                                      <p:cBhvr>
                                        <p:cTn id="117" dur="1" fill="hold">
                                          <p:stCondLst>
                                            <p:cond delay="199"/>
                                          </p:stCondLst>
                                        </p:cTn>
                                        <p:tgtEl>
                                          <p:spTgt spid="75"/>
                                        </p:tgtEl>
                                        <p:attrNameLst>
                                          <p:attrName>style.visibility</p:attrName>
                                        </p:attrNameLst>
                                      </p:cBhvr>
                                      <p:to>
                                        <p:strVal val="hidden"/>
                                      </p:to>
                                    </p:set>
                                  </p:childTnLst>
                                </p:cTn>
                              </p:par>
                              <p:par>
                                <p:cTn id="118" presetID="23" presetClass="exit" presetSubtype="32" fill="hold" nodeType="withEffect">
                                  <p:stCondLst>
                                    <p:cond delay="0"/>
                                  </p:stCondLst>
                                  <p:childTnLst>
                                    <p:anim calcmode="lin" valueType="num">
                                      <p:cBhvr>
                                        <p:cTn id="119" dur="200"/>
                                        <p:tgtEl>
                                          <p:spTgt spid="75"/>
                                        </p:tgtEl>
                                        <p:attrNameLst>
                                          <p:attrName>ppt_w</p:attrName>
                                        </p:attrNameLst>
                                      </p:cBhvr>
                                      <p:tavLst>
                                        <p:tav tm="0">
                                          <p:val>
                                            <p:strVal val="ppt_w"/>
                                          </p:val>
                                        </p:tav>
                                        <p:tav tm="100000">
                                          <p:val>
                                            <p:fltVal val="0"/>
                                          </p:val>
                                        </p:tav>
                                      </p:tavLst>
                                    </p:anim>
                                    <p:anim calcmode="lin" valueType="num">
                                      <p:cBhvr>
                                        <p:cTn id="120" dur="200"/>
                                        <p:tgtEl>
                                          <p:spTgt spid="75"/>
                                        </p:tgtEl>
                                        <p:attrNameLst>
                                          <p:attrName>ppt_h</p:attrName>
                                        </p:attrNameLst>
                                      </p:cBhvr>
                                      <p:tavLst>
                                        <p:tav tm="0">
                                          <p:val>
                                            <p:strVal val="ppt_h"/>
                                          </p:val>
                                        </p:tav>
                                        <p:tav tm="100000">
                                          <p:val>
                                            <p:fltVal val="0"/>
                                          </p:val>
                                        </p:tav>
                                      </p:tavLst>
                                    </p:anim>
                                    <p:set>
                                      <p:cBhvr>
                                        <p:cTn id="121" dur="1" fill="hold">
                                          <p:stCondLst>
                                            <p:cond delay="199"/>
                                          </p:stCondLst>
                                        </p:cTn>
                                        <p:tgtEl>
                                          <p:spTgt spid="75"/>
                                        </p:tgtEl>
                                        <p:attrNameLst>
                                          <p:attrName>style.visibility</p:attrName>
                                        </p:attrNameLst>
                                      </p:cBhvr>
                                      <p:to>
                                        <p:strVal val="hidden"/>
                                      </p:to>
                                    </p:set>
                                  </p:childTnLst>
                                </p:cTn>
                              </p:par>
                            </p:childTnLst>
                          </p:cTn>
                        </p:par>
                        <p:par>
                          <p:cTn id="122" fill="hold">
                            <p:stCondLst>
                              <p:cond delay="200"/>
                            </p:stCondLst>
                            <p:childTnLst>
                              <p:par>
                                <p:cTn id="123" presetID="23" presetClass="entr" presetSubtype="528" fill="hold" nodeType="afterEffect">
                                  <p:stCondLst>
                                    <p:cond delay="0"/>
                                  </p:stCondLst>
                                  <p:childTnLst>
                                    <p:set>
                                      <p:cBhvr>
                                        <p:cTn id="124" dur="1" fill="hold">
                                          <p:stCondLst>
                                            <p:cond delay="0"/>
                                          </p:stCondLst>
                                        </p:cTn>
                                        <p:tgtEl>
                                          <p:spTgt spid="85"/>
                                        </p:tgtEl>
                                        <p:attrNameLst>
                                          <p:attrName>style.visibility</p:attrName>
                                        </p:attrNameLst>
                                      </p:cBhvr>
                                      <p:to>
                                        <p:strVal val="visible"/>
                                      </p:to>
                                    </p:set>
                                    <p:anim calcmode="lin" valueType="num">
                                      <p:cBhvr>
                                        <p:cTn id="125" dur="500" fill="hold"/>
                                        <p:tgtEl>
                                          <p:spTgt spid="85"/>
                                        </p:tgtEl>
                                        <p:attrNameLst>
                                          <p:attrName>ppt_w</p:attrName>
                                        </p:attrNameLst>
                                      </p:cBhvr>
                                      <p:tavLst>
                                        <p:tav tm="0">
                                          <p:val>
                                            <p:fltVal val="0"/>
                                          </p:val>
                                        </p:tav>
                                        <p:tav tm="100000">
                                          <p:val>
                                            <p:strVal val="#ppt_w"/>
                                          </p:val>
                                        </p:tav>
                                      </p:tavLst>
                                    </p:anim>
                                    <p:anim calcmode="lin" valueType="num">
                                      <p:cBhvr>
                                        <p:cTn id="126" dur="500" fill="hold"/>
                                        <p:tgtEl>
                                          <p:spTgt spid="85"/>
                                        </p:tgtEl>
                                        <p:attrNameLst>
                                          <p:attrName>ppt_h</p:attrName>
                                        </p:attrNameLst>
                                      </p:cBhvr>
                                      <p:tavLst>
                                        <p:tav tm="0">
                                          <p:val>
                                            <p:fltVal val="0"/>
                                          </p:val>
                                        </p:tav>
                                        <p:tav tm="100000">
                                          <p:val>
                                            <p:strVal val="#ppt_h"/>
                                          </p:val>
                                        </p:tav>
                                      </p:tavLst>
                                    </p:anim>
                                    <p:anim calcmode="lin" valueType="num">
                                      <p:cBhvr>
                                        <p:cTn id="127" dur="500" fill="hold"/>
                                        <p:tgtEl>
                                          <p:spTgt spid="85"/>
                                        </p:tgtEl>
                                        <p:attrNameLst>
                                          <p:attrName>ppt_x</p:attrName>
                                        </p:attrNameLst>
                                      </p:cBhvr>
                                      <p:tavLst>
                                        <p:tav tm="0">
                                          <p:val>
                                            <p:fltVal val="0.5"/>
                                          </p:val>
                                        </p:tav>
                                        <p:tav tm="100000">
                                          <p:val>
                                            <p:strVal val="#ppt_x"/>
                                          </p:val>
                                        </p:tav>
                                      </p:tavLst>
                                    </p:anim>
                                    <p:anim calcmode="lin" valueType="num">
                                      <p:cBhvr>
                                        <p:cTn id="128" dur="500" fill="hold"/>
                                        <p:tgtEl>
                                          <p:spTgt spid="85"/>
                                        </p:tgtEl>
                                        <p:attrNameLst>
                                          <p:attrName>ppt_y</p:attrName>
                                        </p:attrNameLst>
                                      </p:cBhvr>
                                      <p:tavLst>
                                        <p:tav tm="0">
                                          <p:val>
                                            <p:fltVal val="0.5"/>
                                          </p:val>
                                        </p:tav>
                                        <p:tav tm="100000">
                                          <p:val>
                                            <p:strVal val="#ppt_y"/>
                                          </p:val>
                                        </p:tav>
                                      </p:tavLst>
                                    </p:anim>
                                  </p:childTnLst>
                                </p:cTn>
                              </p:par>
                              <p:par>
                                <p:cTn id="129" presetID="6" presetClass="emph" presetSubtype="0" autoRev="1" fill="hold" nodeType="withEffect">
                                  <p:stCondLst>
                                    <p:cond delay="500"/>
                                  </p:stCondLst>
                                  <p:childTnLst>
                                    <p:animScale>
                                      <p:cBhvr>
                                        <p:cTn id="130" dur="150" fill="hold"/>
                                        <p:tgtEl>
                                          <p:spTgt spid="85"/>
                                        </p:tgtEl>
                                      </p:cBhvr>
                                      <p:by x="108000" y="108000"/>
                                    </p:animScale>
                                  </p:childTnLst>
                                </p:cTn>
                              </p:par>
                            </p:childTnLst>
                          </p:cTn>
                        </p:par>
                      </p:childTnLst>
                    </p:cTn>
                  </p:par>
                  <p:par>
                    <p:cTn id="131" fill="hold">
                      <p:stCondLst>
                        <p:cond delay="indefinite"/>
                      </p:stCondLst>
                      <p:childTnLst>
                        <p:par>
                          <p:cTn id="132" fill="hold">
                            <p:stCondLst>
                              <p:cond delay="0"/>
                            </p:stCondLst>
                            <p:childTnLst>
                              <p:par>
                                <p:cTn id="133" presetID="9" presetClass="exit" presetSubtype="0" fill="hold" nodeType="clickEffect">
                                  <p:stCondLst>
                                    <p:cond delay="0"/>
                                  </p:stCondLst>
                                  <p:childTnLst>
                                    <p:animEffect transition="out" filter="dissolve">
                                      <p:cBhvr>
                                        <p:cTn id="134" dur="200"/>
                                        <p:tgtEl>
                                          <p:spTgt spid="85"/>
                                        </p:tgtEl>
                                      </p:cBhvr>
                                    </p:animEffect>
                                    <p:set>
                                      <p:cBhvr>
                                        <p:cTn id="135" dur="1" fill="hold">
                                          <p:stCondLst>
                                            <p:cond delay="199"/>
                                          </p:stCondLst>
                                        </p:cTn>
                                        <p:tgtEl>
                                          <p:spTgt spid="85"/>
                                        </p:tgtEl>
                                        <p:attrNameLst>
                                          <p:attrName>style.visibility</p:attrName>
                                        </p:attrNameLst>
                                      </p:cBhvr>
                                      <p:to>
                                        <p:strVal val="hidden"/>
                                      </p:to>
                                    </p:set>
                                  </p:childTnLst>
                                </p:cTn>
                              </p:par>
                              <p:par>
                                <p:cTn id="136" presetID="23" presetClass="exit" presetSubtype="32" fill="hold" nodeType="withEffect">
                                  <p:stCondLst>
                                    <p:cond delay="0"/>
                                  </p:stCondLst>
                                  <p:childTnLst>
                                    <p:anim calcmode="lin" valueType="num">
                                      <p:cBhvr>
                                        <p:cTn id="137" dur="200"/>
                                        <p:tgtEl>
                                          <p:spTgt spid="85"/>
                                        </p:tgtEl>
                                        <p:attrNameLst>
                                          <p:attrName>ppt_w</p:attrName>
                                        </p:attrNameLst>
                                      </p:cBhvr>
                                      <p:tavLst>
                                        <p:tav tm="0">
                                          <p:val>
                                            <p:strVal val="ppt_w"/>
                                          </p:val>
                                        </p:tav>
                                        <p:tav tm="100000">
                                          <p:val>
                                            <p:fltVal val="0"/>
                                          </p:val>
                                        </p:tav>
                                      </p:tavLst>
                                    </p:anim>
                                    <p:anim calcmode="lin" valueType="num">
                                      <p:cBhvr>
                                        <p:cTn id="138" dur="200"/>
                                        <p:tgtEl>
                                          <p:spTgt spid="85"/>
                                        </p:tgtEl>
                                        <p:attrNameLst>
                                          <p:attrName>ppt_h</p:attrName>
                                        </p:attrNameLst>
                                      </p:cBhvr>
                                      <p:tavLst>
                                        <p:tav tm="0">
                                          <p:val>
                                            <p:strVal val="ppt_h"/>
                                          </p:val>
                                        </p:tav>
                                        <p:tav tm="100000">
                                          <p:val>
                                            <p:fltVal val="0"/>
                                          </p:val>
                                        </p:tav>
                                      </p:tavLst>
                                    </p:anim>
                                    <p:set>
                                      <p:cBhvr>
                                        <p:cTn id="139" dur="1" fill="hold">
                                          <p:stCondLst>
                                            <p:cond delay="1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7" grpId="2"/>
      <p:bldP spid="27" grpId="3"/>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9734" y="5277458"/>
            <a:ext cx="4800298" cy="1569660"/>
            <a:chOff x="8628686" y="5243102"/>
            <a:chExt cx="4800298" cy="1569660"/>
          </a:xfrm>
        </p:grpSpPr>
        <p:sp>
          <p:nvSpPr>
            <p:cNvPr id="32" name="TextBox 31"/>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33" name="组合 32"/>
            <p:cNvGrpSpPr/>
            <p:nvPr/>
          </p:nvGrpSpPr>
          <p:grpSpPr>
            <a:xfrm>
              <a:off x="8748464" y="5629533"/>
              <a:ext cx="3168352" cy="1080120"/>
              <a:chOff x="8748464" y="5629533"/>
              <a:chExt cx="3168352" cy="1080120"/>
            </a:xfrm>
          </p:grpSpPr>
          <p:cxnSp>
            <p:nvCxnSpPr>
              <p:cNvPr id="35" name="直接连接符 34"/>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36" name="直接连接符 35"/>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34" name="矩形 33"/>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FC6204"/>
                  </a:solidFill>
                  <a:latin typeface="微软雅黑" pitchFamily="34" charset="-122"/>
                  <a:ea typeface="微软雅黑" pitchFamily="34" charset="-122"/>
                </a:rPr>
                <a:t>自我管理管理啥</a:t>
              </a:r>
              <a:endParaRPr lang="zh-CN" altLang="en-US" kern="0" dirty="0">
                <a:solidFill>
                  <a:srgbClr val="FC6204"/>
                </a:solidFill>
                <a:latin typeface="微软雅黑" pitchFamily="34" charset="-122"/>
                <a:ea typeface="微软雅黑" pitchFamily="34" charset="-122"/>
              </a:endParaRPr>
            </a:p>
          </p:txBody>
        </p:sp>
      </p:grpSp>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18" name="Freeform 7"/>
          <p:cNvSpPr>
            <a:spLocks/>
          </p:cNvSpPr>
          <p:nvPr/>
        </p:nvSpPr>
        <p:spPr bwMode="auto">
          <a:xfrm>
            <a:off x="4710038" y="1988840"/>
            <a:ext cx="4114800" cy="666750"/>
          </a:xfrm>
          <a:custGeom>
            <a:avLst/>
            <a:gdLst>
              <a:gd name="T0" fmla="*/ 0 w 6912"/>
              <a:gd name="T1" fmla="*/ 248 h 1119"/>
              <a:gd name="T2" fmla="*/ 0 w 6912"/>
              <a:gd name="T3" fmla="*/ 872 h 1119"/>
              <a:gd name="T4" fmla="*/ 0 w 6912"/>
              <a:gd name="T5" fmla="*/ 869 h 1119"/>
              <a:gd name="T6" fmla="*/ 16 w 6912"/>
              <a:gd name="T7" fmla="*/ 952 h 1119"/>
              <a:gd name="T8" fmla="*/ 14 w 6912"/>
              <a:gd name="T9" fmla="*/ 951 h 1119"/>
              <a:gd name="T10" fmla="*/ 800 w 6912"/>
              <a:gd name="T11" fmla="*/ 1112 h 1119"/>
              <a:gd name="T12" fmla="*/ 6656 w 6912"/>
              <a:gd name="T13" fmla="*/ 1112 h 1119"/>
              <a:gd name="T14" fmla="*/ 6662 w 6912"/>
              <a:gd name="T15" fmla="*/ 1119 h 1119"/>
              <a:gd name="T16" fmla="*/ 6912 w 6912"/>
              <a:gd name="T17" fmla="*/ 872 h 1119"/>
              <a:gd name="T18" fmla="*/ 6912 w 6912"/>
              <a:gd name="T19" fmla="*/ 248 h 1119"/>
              <a:gd name="T20" fmla="*/ 6912 w 6912"/>
              <a:gd name="T21" fmla="*/ 251 h 1119"/>
              <a:gd name="T22" fmla="*/ 6656 w 6912"/>
              <a:gd name="T23" fmla="*/ 8 h 1119"/>
              <a:gd name="T24" fmla="*/ 256 w 6912"/>
              <a:gd name="T25" fmla="*/ 8 h 1119"/>
              <a:gd name="T26" fmla="*/ 251 w 6912"/>
              <a:gd name="T27" fmla="*/ 0 h 1119"/>
              <a:gd name="T28" fmla="*/ 0 w 6912"/>
              <a:gd name="T29" fmla="*/ 248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19">
                <a:moveTo>
                  <a:pt x="0" y="248"/>
                </a:moveTo>
                <a:lnTo>
                  <a:pt x="0" y="872"/>
                </a:lnTo>
                <a:lnTo>
                  <a:pt x="0" y="869"/>
                </a:lnTo>
                <a:cubicBezTo>
                  <a:pt x="0" y="898"/>
                  <a:pt x="5" y="925"/>
                  <a:pt x="16" y="952"/>
                </a:cubicBezTo>
                <a:lnTo>
                  <a:pt x="14" y="951"/>
                </a:lnTo>
                <a:cubicBezTo>
                  <a:pt x="292" y="966"/>
                  <a:pt x="559" y="1024"/>
                  <a:pt x="800" y="1112"/>
                </a:cubicBezTo>
                <a:lnTo>
                  <a:pt x="6656" y="1112"/>
                </a:lnTo>
                <a:lnTo>
                  <a:pt x="6662" y="1119"/>
                </a:lnTo>
                <a:cubicBezTo>
                  <a:pt x="6800" y="1119"/>
                  <a:pt x="6912" y="1007"/>
                  <a:pt x="6912" y="872"/>
                </a:cubicBezTo>
                <a:lnTo>
                  <a:pt x="6912" y="248"/>
                </a:lnTo>
                <a:lnTo>
                  <a:pt x="6912" y="251"/>
                </a:lnTo>
                <a:cubicBezTo>
                  <a:pt x="6912" y="113"/>
                  <a:pt x="6800" y="0"/>
                  <a:pt x="6656" y="8"/>
                </a:cubicBezTo>
                <a:lnTo>
                  <a:pt x="256" y="8"/>
                </a:lnTo>
                <a:lnTo>
                  <a:pt x="251" y="0"/>
                </a:lnTo>
                <a:cubicBezTo>
                  <a:pt x="113" y="0"/>
                  <a:pt x="0" y="113"/>
                  <a:pt x="0" y="248"/>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时间管理（</a:t>
            </a:r>
            <a:r>
              <a:rPr lang="zh-CN" altLang="en-US" sz="1600" kern="0" dirty="0" smtClean="0">
                <a:solidFill>
                  <a:srgbClr val="4D4D4D"/>
                </a:solidFill>
                <a:latin typeface="微软雅黑" pitchFamily="34" charset="-122"/>
                <a:ea typeface="微软雅黑" pitchFamily="34" charset="-122"/>
              </a:rPr>
              <a:t>为了实现人生</a:t>
            </a:r>
            <a:r>
              <a:rPr lang="zh-CN" altLang="en-US" sz="1600" kern="0" dirty="0">
                <a:solidFill>
                  <a:srgbClr val="4D4D4D"/>
                </a:solidFill>
                <a:latin typeface="微软雅黑" pitchFamily="34" charset="-122"/>
                <a:ea typeface="微软雅黑" pitchFamily="34" charset="-122"/>
              </a:rPr>
              <a:t>规划）</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0" name="Freeform 8"/>
          <p:cNvSpPr>
            <a:spLocks/>
          </p:cNvSpPr>
          <p:nvPr/>
        </p:nvSpPr>
        <p:spPr bwMode="auto">
          <a:xfrm>
            <a:off x="447601" y="1988840"/>
            <a:ext cx="4114800" cy="666750"/>
          </a:xfrm>
          <a:custGeom>
            <a:avLst/>
            <a:gdLst>
              <a:gd name="T0" fmla="*/ 6102 w 6912"/>
              <a:gd name="T1" fmla="*/ 1119 h 1119"/>
              <a:gd name="T2" fmla="*/ 6904 w 6912"/>
              <a:gd name="T3" fmla="*/ 952 h 1119"/>
              <a:gd name="T4" fmla="*/ 6898 w 6912"/>
              <a:gd name="T5" fmla="*/ 951 h 1119"/>
              <a:gd name="T6" fmla="*/ 6904 w 6912"/>
              <a:gd name="T7" fmla="*/ 872 h 1119"/>
              <a:gd name="T8" fmla="*/ 6904 w 6912"/>
              <a:gd name="T9" fmla="*/ 248 h 1119"/>
              <a:gd name="T10" fmla="*/ 6912 w 6912"/>
              <a:gd name="T11" fmla="*/ 251 h 1119"/>
              <a:gd name="T12" fmla="*/ 6664 w 6912"/>
              <a:gd name="T13" fmla="*/ 8 h 1119"/>
              <a:gd name="T14" fmla="*/ 248 w 6912"/>
              <a:gd name="T15" fmla="*/ 8 h 1119"/>
              <a:gd name="T16" fmla="*/ 251 w 6912"/>
              <a:gd name="T17" fmla="*/ 0 h 1119"/>
              <a:gd name="T18" fmla="*/ 8 w 6912"/>
              <a:gd name="T19" fmla="*/ 248 h 1119"/>
              <a:gd name="T20" fmla="*/ 8 w 6912"/>
              <a:gd name="T21" fmla="*/ 872 h 1119"/>
              <a:gd name="T22" fmla="*/ 0 w 6912"/>
              <a:gd name="T23" fmla="*/ 869 h 1119"/>
              <a:gd name="T24" fmla="*/ 248 w 6912"/>
              <a:gd name="T25" fmla="*/ 1112 h 1119"/>
              <a:gd name="T26" fmla="*/ 6104 w 6912"/>
              <a:gd name="T27" fmla="*/ 1112 h 1119"/>
              <a:gd name="T28" fmla="*/ 6102 w 6912"/>
              <a:gd name="T29"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19">
                <a:moveTo>
                  <a:pt x="6102" y="1119"/>
                </a:moveTo>
                <a:cubicBezTo>
                  <a:pt x="6352" y="1024"/>
                  <a:pt x="6619" y="966"/>
                  <a:pt x="6904" y="952"/>
                </a:cubicBezTo>
                <a:lnTo>
                  <a:pt x="6898" y="951"/>
                </a:lnTo>
                <a:cubicBezTo>
                  <a:pt x="6907" y="925"/>
                  <a:pt x="6912" y="898"/>
                  <a:pt x="6904" y="872"/>
                </a:cubicBezTo>
                <a:lnTo>
                  <a:pt x="6904" y="248"/>
                </a:lnTo>
                <a:lnTo>
                  <a:pt x="6912" y="251"/>
                </a:lnTo>
                <a:cubicBezTo>
                  <a:pt x="6912" y="113"/>
                  <a:pt x="6800" y="0"/>
                  <a:pt x="6664" y="8"/>
                </a:cubicBezTo>
                <a:lnTo>
                  <a:pt x="248" y="8"/>
                </a:lnTo>
                <a:lnTo>
                  <a:pt x="251" y="0"/>
                </a:lnTo>
                <a:cubicBezTo>
                  <a:pt x="113" y="0"/>
                  <a:pt x="0" y="113"/>
                  <a:pt x="8" y="248"/>
                </a:cubicBezTo>
                <a:lnTo>
                  <a:pt x="8" y="872"/>
                </a:lnTo>
                <a:lnTo>
                  <a:pt x="0" y="869"/>
                </a:lnTo>
                <a:cubicBezTo>
                  <a:pt x="0" y="1007"/>
                  <a:pt x="113" y="1119"/>
                  <a:pt x="248" y="1112"/>
                </a:cubicBezTo>
                <a:lnTo>
                  <a:pt x="6104" y="1112"/>
                </a:lnTo>
                <a:lnTo>
                  <a:pt x="6102" y="111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人生规划（相当于“企业战略”）</a:t>
            </a:r>
          </a:p>
        </p:txBody>
      </p:sp>
      <p:sp>
        <p:nvSpPr>
          <p:cNvPr id="21" name="Freeform 9"/>
          <p:cNvSpPr>
            <a:spLocks/>
          </p:cNvSpPr>
          <p:nvPr/>
        </p:nvSpPr>
        <p:spPr bwMode="auto">
          <a:xfrm>
            <a:off x="5603801" y="2888952"/>
            <a:ext cx="3221038" cy="668338"/>
          </a:xfrm>
          <a:custGeom>
            <a:avLst/>
            <a:gdLst>
              <a:gd name="T0" fmla="*/ 5155 w 5411"/>
              <a:gd name="T1" fmla="*/ 0 h 1123"/>
              <a:gd name="T2" fmla="*/ 3 w 5411"/>
              <a:gd name="T3" fmla="*/ 0 h 1123"/>
              <a:gd name="T4" fmla="*/ 0 w 5411"/>
              <a:gd name="T5" fmla="*/ 4 h 1123"/>
              <a:gd name="T6" fmla="*/ 819 w 5411"/>
              <a:gd name="T7" fmla="*/ 1120 h 1123"/>
              <a:gd name="T8" fmla="*/ 5155 w 5411"/>
              <a:gd name="T9" fmla="*/ 1120 h 1123"/>
              <a:gd name="T10" fmla="*/ 5161 w 5411"/>
              <a:gd name="T11" fmla="*/ 1123 h 1123"/>
              <a:gd name="T12" fmla="*/ 5411 w 5411"/>
              <a:gd name="T13" fmla="*/ 864 h 1123"/>
              <a:gd name="T14" fmla="*/ 5411 w 5411"/>
              <a:gd name="T15" fmla="*/ 256 h 1123"/>
              <a:gd name="T16" fmla="*/ 5411 w 5411"/>
              <a:gd name="T17" fmla="*/ 255 h 1123"/>
              <a:gd name="T18" fmla="*/ 5155 w 5411"/>
              <a:gd name="T19" fmla="*/ 0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1" h="1123">
                <a:moveTo>
                  <a:pt x="5155" y="0"/>
                </a:moveTo>
                <a:lnTo>
                  <a:pt x="3" y="0"/>
                </a:lnTo>
                <a:lnTo>
                  <a:pt x="0" y="4"/>
                </a:lnTo>
                <a:cubicBezTo>
                  <a:pt x="364" y="294"/>
                  <a:pt x="648" y="680"/>
                  <a:pt x="819" y="1120"/>
                </a:cubicBezTo>
                <a:lnTo>
                  <a:pt x="5155" y="1120"/>
                </a:lnTo>
                <a:lnTo>
                  <a:pt x="5161" y="1123"/>
                </a:lnTo>
                <a:cubicBezTo>
                  <a:pt x="5299" y="1123"/>
                  <a:pt x="5411" y="1011"/>
                  <a:pt x="5411" y="864"/>
                </a:cubicBezTo>
                <a:lnTo>
                  <a:pt x="5411" y="256"/>
                </a:lnTo>
                <a:lnTo>
                  <a:pt x="5411" y="255"/>
                </a:lnTo>
                <a:cubicBezTo>
                  <a:pt x="5411" y="117"/>
                  <a:pt x="5299" y="4"/>
                  <a:pt x="5155"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个人能力锻炼</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2" name="Freeform 10"/>
          <p:cNvSpPr>
            <a:spLocks/>
          </p:cNvSpPr>
          <p:nvPr/>
        </p:nvSpPr>
        <p:spPr bwMode="auto">
          <a:xfrm>
            <a:off x="447601" y="2888952"/>
            <a:ext cx="3224213" cy="668338"/>
          </a:xfrm>
          <a:custGeom>
            <a:avLst/>
            <a:gdLst>
              <a:gd name="T0" fmla="*/ 4594 w 5416"/>
              <a:gd name="T1" fmla="*/ 1123 h 1123"/>
              <a:gd name="T2" fmla="*/ 5416 w 5416"/>
              <a:gd name="T3" fmla="*/ 0 h 1123"/>
              <a:gd name="T4" fmla="*/ 248 w 5416"/>
              <a:gd name="T5" fmla="*/ 0 h 1123"/>
              <a:gd name="T6" fmla="*/ 251 w 5416"/>
              <a:gd name="T7" fmla="*/ 4 h 1123"/>
              <a:gd name="T8" fmla="*/ 8 w 5416"/>
              <a:gd name="T9" fmla="*/ 256 h 1123"/>
              <a:gd name="T10" fmla="*/ 8 w 5416"/>
              <a:gd name="T11" fmla="*/ 864 h 1123"/>
              <a:gd name="T12" fmla="*/ 0 w 5416"/>
              <a:gd name="T13" fmla="*/ 872 h 1123"/>
              <a:gd name="T14" fmla="*/ 248 w 5416"/>
              <a:gd name="T15" fmla="*/ 1120 h 1123"/>
              <a:gd name="T16" fmla="*/ 4600 w 5416"/>
              <a:gd name="T17" fmla="*/ 1120 h 1123"/>
              <a:gd name="T18" fmla="*/ 4594 w 5416"/>
              <a:gd name="T19" fmla="*/ 1123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6" h="1123">
                <a:moveTo>
                  <a:pt x="4594" y="1123"/>
                </a:moveTo>
                <a:cubicBezTo>
                  <a:pt x="4761" y="680"/>
                  <a:pt x="5045" y="294"/>
                  <a:pt x="5416" y="0"/>
                </a:cubicBezTo>
                <a:lnTo>
                  <a:pt x="248" y="0"/>
                </a:lnTo>
                <a:lnTo>
                  <a:pt x="251" y="4"/>
                </a:lnTo>
                <a:cubicBezTo>
                  <a:pt x="113" y="4"/>
                  <a:pt x="0" y="116"/>
                  <a:pt x="8" y="256"/>
                </a:cubicBezTo>
                <a:lnTo>
                  <a:pt x="8" y="864"/>
                </a:lnTo>
                <a:lnTo>
                  <a:pt x="0" y="872"/>
                </a:lnTo>
                <a:cubicBezTo>
                  <a:pt x="0" y="1011"/>
                  <a:pt x="113" y="1123"/>
                  <a:pt x="248" y="1120"/>
                </a:cubicBezTo>
                <a:lnTo>
                  <a:pt x="4600" y="1120"/>
                </a:lnTo>
                <a:lnTo>
                  <a:pt x="4594" y="1123"/>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身体品质管理</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3" name="Freeform 11"/>
          <p:cNvSpPr>
            <a:spLocks/>
          </p:cNvSpPr>
          <p:nvPr/>
        </p:nvSpPr>
        <p:spPr bwMode="auto">
          <a:xfrm>
            <a:off x="6148313" y="3770015"/>
            <a:ext cx="2676525" cy="666750"/>
          </a:xfrm>
          <a:custGeom>
            <a:avLst/>
            <a:gdLst>
              <a:gd name="T0" fmla="*/ 4240 w 4496"/>
              <a:gd name="T1" fmla="*/ 7 h 1119"/>
              <a:gd name="T2" fmla="*/ 0 w 4496"/>
              <a:gd name="T3" fmla="*/ 7 h 1119"/>
              <a:gd name="T4" fmla="*/ 7 w 4496"/>
              <a:gd name="T5" fmla="*/ 0 h 1119"/>
              <a:gd name="T6" fmla="*/ 64 w 4496"/>
              <a:gd name="T7" fmla="*/ 567 h 1119"/>
              <a:gd name="T8" fmla="*/ 67 w 4496"/>
              <a:gd name="T9" fmla="*/ 562 h 1119"/>
              <a:gd name="T10" fmla="*/ 0 w 4496"/>
              <a:gd name="T11" fmla="*/ 1111 h 1119"/>
              <a:gd name="T12" fmla="*/ 4240 w 4496"/>
              <a:gd name="T13" fmla="*/ 1111 h 1119"/>
              <a:gd name="T14" fmla="*/ 4246 w 4496"/>
              <a:gd name="T15" fmla="*/ 1119 h 1119"/>
              <a:gd name="T16" fmla="*/ 4496 w 4496"/>
              <a:gd name="T17" fmla="*/ 871 h 1119"/>
              <a:gd name="T18" fmla="*/ 4496 w 4496"/>
              <a:gd name="T19" fmla="*/ 247 h 1119"/>
              <a:gd name="T20" fmla="*/ 4496 w 4496"/>
              <a:gd name="T21" fmla="*/ 251 h 1119"/>
              <a:gd name="T22" fmla="*/ 4240 w 4496"/>
              <a:gd name="T23" fmla="*/ 7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6" h="1119">
                <a:moveTo>
                  <a:pt x="4240" y="7"/>
                </a:moveTo>
                <a:lnTo>
                  <a:pt x="0" y="7"/>
                </a:lnTo>
                <a:lnTo>
                  <a:pt x="7" y="0"/>
                </a:lnTo>
                <a:cubicBezTo>
                  <a:pt x="46" y="181"/>
                  <a:pt x="67" y="369"/>
                  <a:pt x="64" y="567"/>
                </a:cubicBezTo>
                <a:lnTo>
                  <a:pt x="67" y="562"/>
                </a:lnTo>
                <a:cubicBezTo>
                  <a:pt x="67" y="753"/>
                  <a:pt x="47" y="939"/>
                  <a:pt x="0" y="1111"/>
                </a:cubicBezTo>
                <a:lnTo>
                  <a:pt x="4240" y="1111"/>
                </a:lnTo>
                <a:lnTo>
                  <a:pt x="4246" y="1119"/>
                </a:lnTo>
                <a:cubicBezTo>
                  <a:pt x="4384" y="1119"/>
                  <a:pt x="4496" y="1007"/>
                  <a:pt x="4496" y="871"/>
                </a:cubicBezTo>
                <a:lnTo>
                  <a:pt x="4496" y="247"/>
                </a:lnTo>
                <a:lnTo>
                  <a:pt x="4496" y="251"/>
                </a:lnTo>
                <a:cubicBezTo>
                  <a:pt x="4496" y="113"/>
                  <a:pt x="4384" y="0"/>
                  <a:pt x="4240" y="7"/>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smtClean="0">
                <a:solidFill>
                  <a:srgbClr val="4D4D4D"/>
                </a:solidFill>
                <a:latin typeface="微软雅黑" pitchFamily="34" charset="-122"/>
                <a:ea typeface="微软雅黑" pitchFamily="34" charset="-122"/>
              </a:rPr>
              <a:t>个人知识管理</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4" name="Freeform 12"/>
          <p:cNvSpPr>
            <a:spLocks/>
          </p:cNvSpPr>
          <p:nvPr/>
        </p:nvSpPr>
        <p:spPr bwMode="auto">
          <a:xfrm>
            <a:off x="447601" y="3770015"/>
            <a:ext cx="2671763" cy="666750"/>
          </a:xfrm>
          <a:custGeom>
            <a:avLst/>
            <a:gdLst>
              <a:gd name="T0" fmla="*/ 4486 w 4488"/>
              <a:gd name="T1" fmla="*/ 1119 h 1119"/>
              <a:gd name="T2" fmla="*/ 4424 w 4488"/>
              <a:gd name="T3" fmla="*/ 567 h 1119"/>
              <a:gd name="T4" fmla="*/ 4426 w 4488"/>
              <a:gd name="T5" fmla="*/ 562 h 1119"/>
              <a:gd name="T6" fmla="*/ 4488 w 4488"/>
              <a:gd name="T7" fmla="*/ 7 h 1119"/>
              <a:gd name="T8" fmla="*/ 248 w 4488"/>
              <a:gd name="T9" fmla="*/ 7 h 1119"/>
              <a:gd name="T10" fmla="*/ 251 w 4488"/>
              <a:gd name="T11" fmla="*/ 0 h 1119"/>
              <a:gd name="T12" fmla="*/ 8 w 4488"/>
              <a:gd name="T13" fmla="*/ 247 h 1119"/>
              <a:gd name="T14" fmla="*/ 8 w 4488"/>
              <a:gd name="T15" fmla="*/ 871 h 1119"/>
              <a:gd name="T16" fmla="*/ 0 w 4488"/>
              <a:gd name="T17" fmla="*/ 868 h 1119"/>
              <a:gd name="T18" fmla="*/ 248 w 4488"/>
              <a:gd name="T19" fmla="*/ 1111 h 1119"/>
              <a:gd name="T20" fmla="*/ 4488 w 4488"/>
              <a:gd name="T21" fmla="*/ 1111 h 1119"/>
              <a:gd name="T22" fmla="*/ 4486 w 4488"/>
              <a:gd name="T23" fmla="*/ 1119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88" h="1119">
                <a:moveTo>
                  <a:pt x="4486" y="1119"/>
                </a:moveTo>
                <a:cubicBezTo>
                  <a:pt x="4447" y="939"/>
                  <a:pt x="4426" y="753"/>
                  <a:pt x="4424" y="567"/>
                </a:cubicBezTo>
                <a:lnTo>
                  <a:pt x="4426" y="562"/>
                </a:lnTo>
                <a:cubicBezTo>
                  <a:pt x="4426" y="369"/>
                  <a:pt x="4447" y="181"/>
                  <a:pt x="4488" y="7"/>
                </a:cubicBezTo>
                <a:lnTo>
                  <a:pt x="248" y="7"/>
                </a:lnTo>
                <a:lnTo>
                  <a:pt x="251" y="0"/>
                </a:lnTo>
                <a:cubicBezTo>
                  <a:pt x="113" y="0"/>
                  <a:pt x="0" y="112"/>
                  <a:pt x="8" y="247"/>
                </a:cubicBezTo>
                <a:lnTo>
                  <a:pt x="8" y="871"/>
                </a:lnTo>
                <a:lnTo>
                  <a:pt x="0" y="868"/>
                </a:lnTo>
                <a:cubicBezTo>
                  <a:pt x="0" y="1007"/>
                  <a:pt x="113" y="1119"/>
                  <a:pt x="248" y="1111"/>
                </a:cubicBezTo>
                <a:lnTo>
                  <a:pt x="4488" y="1111"/>
                </a:lnTo>
                <a:lnTo>
                  <a:pt x="4486" y="1119"/>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个人品牌管理</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5" name="Freeform 13"/>
          <p:cNvSpPr>
            <a:spLocks/>
          </p:cNvSpPr>
          <p:nvPr/>
        </p:nvSpPr>
        <p:spPr bwMode="auto">
          <a:xfrm>
            <a:off x="5557763" y="4689177"/>
            <a:ext cx="3267075" cy="668338"/>
          </a:xfrm>
          <a:custGeom>
            <a:avLst/>
            <a:gdLst>
              <a:gd name="T0" fmla="*/ 5232 w 5488"/>
              <a:gd name="T1" fmla="*/ 0 h 1122"/>
              <a:gd name="T2" fmla="*/ 864 w 5488"/>
              <a:gd name="T3" fmla="*/ 0 h 1122"/>
              <a:gd name="T4" fmla="*/ 867 w 5488"/>
              <a:gd name="T5" fmla="*/ 3 h 1122"/>
              <a:gd name="T6" fmla="*/ 0 w 5488"/>
              <a:gd name="T7" fmla="*/ 1120 h 1122"/>
              <a:gd name="T8" fmla="*/ 5232 w 5488"/>
              <a:gd name="T9" fmla="*/ 1120 h 1122"/>
              <a:gd name="T10" fmla="*/ 5238 w 5488"/>
              <a:gd name="T11" fmla="*/ 1122 h 1122"/>
              <a:gd name="T12" fmla="*/ 5488 w 5488"/>
              <a:gd name="T13" fmla="*/ 864 h 1122"/>
              <a:gd name="T14" fmla="*/ 5488 w 5488"/>
              <a:gd name="T15" fmla="*/ 256 h 1122"/>
              <a:gd name="T16" fmla="*/ 5488 w 5488"/>
              <a:gd name="T17" fmla="*/ 254 h 1122"/>
              <a:gd name="T18" fmla="*/ 5232 w 5488"/>
              <a:gd name="T19" fmla="*/ 0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8" h="1122">
                <a:moveTo>
                  <a:pt x="5232" y="0"/>
                </a:moveTo>
                <a:lnTo>
                  <a:pt x="864" y="0"/>
                </a:lnTo>
                <a:lnTo>
                  <a:pt x="867" y="3"/>
                </a:lnTo>
                <a:cubicBezTo>
                  <a:pt x="684" y="452"/>
                  <a:pt x="379" y="839"/>
                  <a:pt x="0" y="1120"/>
                </a:cubicBezTo>
                <a:lnTo>
                  <a:pt x="5232" y="1120"/>
                </a:lnTo>
                <a:lnTo>
                  <a:pt x="5238" y="1122"/>
                </a:lnTo>
                <a:cubicBezTo>
                  <a:pt x="5376" y="1122"/>
                  <a:pt x="5488" y="1010"/>
                  <a:pt x="5488" y="864"/>
                </a:cubicBezTo>
                <a:lnTo>
                  <a:pt x="5488" y="256"/>
                </a:lnTo>
                <a:lnTo>
                  <a:pt x="5488" y="254"/>
                </a:lnTo>
                <a:cubicBezTo>
                  <a:pt x="5488" y="116"/>
                  <a:pt x="5376" y="3"/>
                  <a:pt x="5232"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智慧提炼</a:t>
            </a:r>
            <a:r>
              <a:rPr lang="zh-CN" altLang="en-US" sz="1600" kern="0" dirty="0" smtClean="0">
                <a:solidFill>
                  <a:srgbClr val="4D4D4D"/>
                </a:solidFill>
                <a:latin typeface="微软雅黑" pitchFamily="34" charset="-122"/>
                <a:ea typeface="微软雅黑" pitchFamily="34" charset="-122"/>
              </a:rPr>
              <a:t>（各种智慧）</a:t>
            </a:r>
            <a:endParaRPr kumimoji="0" lang="zh-CN" altLang="en-US" sz="16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6" name="Freeform 14"/>
          <p:cNvSpPr>
            <a:spLocks/>
          </p:cNvSpPr>
          <p:nvPr/>
        </p:nvSpPr>
        <p:spPr bwMode="auto">
          <a:xfrm>
            <a:off x="447601" y="4689177"/>
            <a:ext cx="3271838" cy="668338"/>
          </a:xfrm>
          <a:custGeom>
            <a:avLst/>
            <a:gdLst>
              <a:gd name="T0" fmla="*/ 5493 w 5496"/>
              <a:gd name="T1" fmla="*/ 1122 h 1122"/>
              <a:gd name="T2" fmla="*/ 4616 w 5496"/>
              <a:gd name="T3" fmla="*/ 0 h 1122"/>
              <a:gd name="T4" fmla="*/ 248 w 5496"/>
              <a:gd name="T5" fmla="*/ 0 h 1122"/>
              <a:gd name="T6" fmla="*/ 251 w 5496"/>
              <a:gd name="T7" fmla="*/ 3 h 1122"/>
              <a:gd name="T8" fmla="*/ 8 w 5496"/>
              <a:gd name="T9" fmla="*/ 256 h 1122"/>
              <a:gd name="T10" fmla="*/ 8 w 5496"/>
              <a:gd name="T11" fmla="*/ 864 h 1122"/>
              <a:gd name="T12" fmla="*/ 0 w 5496"/>
              <a:gd name="T13" fmla="*/ 872 h 1122"/>
              <a:gd name="T14" fmla="*/ 248 w 5496"/>
              <a:gd name="T15" fmla="*/ 1120 h 1122"/>
              <a:gd name="T16" fmla="*/ 5496 w 5496"/>
              <a:gd name="T17" fmla="*/ 1120 h 1122"/>
              <a:gd name="T18" fmla="*/ 5493 w 5496"/>
              <a:gd name="T19"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96" h="1122">
                <a:moveTo>
                  <a:pt x="5493" y="1122"/>
                </a:moveTo>
                <a:cubicBezTo>
                  <a:pt x="5107" y="839"/>
                  <a:pt x="4802" y="452"/>
                  <a:pt x="4616" y="0"/>
                </a:cubicBezTo>
                <a:lnTo>
                  <a:pt x="248" y="0"/>
                </a:lnTo>
                <a:lnTo>
                  <a:pt x="251" y="3"/>
                </a:lnTo>
                <a:cubicBezTo>
                  <a:pt x="113" y="3"/>
                  <a:pt x="0" y="116"/>
                  <a:pt x="8" y="256"/>
                </a:cubicBezTo>
                <a:lnTo>
                  <a:pt x="8" y="864"/>
                </a:lnTo>
                <a:lnTo>
                  <a:pt x="0" y="872"/>
                </a:lnTo>
                <a:cubicBezTo>
                  <a:pt x="0" y="1010"/>
                  <a:pt x="113" y="1122"/>
                  <a:pt x="248" y="1120"/>
                </a:cubicBezTo>
                <a:lnTo>
                  <a:pt x="5496" y="1120"/>
                </a:lnTo>
                <a:lnTo>
                  <a:pt x="5493" y="1122"/>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人脉管理与人际关系</a:t>
            </a:r>
          </a:p>
        </p:txBody>
      </p:sp>
      <p:sp>
        <p:nvSpPr>
          <p:cNvPr id="28" name="Freeform 15"/>
          <p:cNvSpPr>
            <a:spLocks/>
          </p:cNvSpPr>
          <p:nvPr/>
        </p:nvSpPr>
        <p:spPr bwMode="auto">
          <a:xfrm>
            <a:off x="447601" y="5555952"/>
            <a:ext cx="4114800" cy="666750"/>
          </a:xfrm>
          <a:custGeom>
            <a:avLst/>
            <a:gdLst>
              <a:gd name="T0" fmla="*/ 6898 w 6912"/>
              <a:gd name="T1" fmla="*/ 168 h 1121"/>
              <a:gd name="T2" fmla="*/ 6104 w 6912"/>
              <a:gd name="T3" fmla="*/ 1 h 1121"/>
              <a:gd name="T4" fmla="*/ 248 w 6912"/>
              <a:gd name="T5" fmla="*/ 1 h 1121"/>
              <a:gd name="T6" fmla="*/ 251 w 6912"/>
              <a:gd name="T7" fmla="*/ 0 h 1121"/>
              <a:gd name="T8" fmla="*/ 8 w 6912"/>
              <a:gd name="T9" fmla="*/ 257 h 1121"/>
              <a:gd name="T10" fmla="*/ 8 w 6912"/>
              <a:gd name="T11" fmla="*/ 865 h 1121"/>
              <a:gd name="T12" fmla="*/ 0 w 6912"/>
              <a:gd name="T13" fmla="*/ 868 h 1121"/>
              <a:gd name="T14" fmla="*/ 248 w 6912"/>
              <a:gd name="T15" fmla="*/ 1121 h 1121"/>
              <a:gd name="T16" fmla="*/ 6664 w 6912"/>
              <a:gd name="T17" fmla="*/ 1121 h 1121"/>
              <a:gd name="T18" fmla="*/ 6662 w 6912"/>
              <a:gd name="T19" fmla="*/ 1118 h 1121"/>
              <a:gd name="T20" fmla="*/ 6904 w 6912"/>
              <a:gd name="T21" fmla="*/ 865 h 1121"/>
              <a:gd name="T22" fmla="*/ 6904 w 6912"/>
              <a:gd name="T23" fmla="*/ 257 h 1121"/>
              <a:gd name="T24" fmla="*/ 6912 w 6912"/>
              <a:gd name="T25" fmla="*/ 250 h 1121"/>
              <a:gd name="T26" fmla="*/ 6904 w 6912"/>
              <a:gd name="T27" fmla="*/ 161 h 1121"/>
              <a:gd name="T28" fmla="*/ 6898 w 6912"/>
              <a:gd name="T29" fmla="*/ 168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21">
                <a:moveTo>
                  <a:pt x="6898" y="168"/>
                </a:moveTo>
                <a:cubicBezTo>
                  <a:pt x="6619" y="153"/>
                  <a:pt x="6352" y="95"/>
                  <a:pt x="6104" y="1"/>
                </a:cubicBezTo>
                <a:lnTo>
                  <a:pt x="248" y="1"/>
                </a:lnTo>
                <a:lnTo>
                  <a:pt x="251" y="0"/>
                </a:lnTo>
                <a:cubicBezTo>
                  <a:pt x="113" y="0"/>
                  <a:pt x="0" y="112"/>
                  <a:pt x="8" y="257"/>
                </a:cubicBezTo>
                <a:lnTo>
                  <a:pt x="8" y="865"/>
                </a:lnTo>
                <a:lnTo>
                  <a:pt x="0" y="868"/>
                </a:lnTo>
                <a:cubicBezTo>
                  <a:pt x="0" y="1006"/>
                  <a:pt x="113" y="1118"/>
                  <a:pt x="248" y="1121"/>
                </a:cubicBezTo>
                <a:lnTo>
                  <a:pt x="6664" y="1121"/>
                </a:lnTo>
                <a:lnTo>
                  <a:pt x="6662" y="1118"/>
                </a:lnTo>
                <a:cubicBezTo>
                  <a:pt x="6800" y="1118"/>
                  <a:pt x="6912" y="1006"/>
                  <a:pt x="6904" y="865"/>
                </a:cubicBezTo>
                <a:lnTo>
                  <a:pt x="6904" y="257"/>
                </a:lnTo>
                <a:lnTo>
                  <a:pt x="6912" y="250"/>
                </a:lnTo>
                <a:cubicBezTo>
                  <a:pt x="6912" y="221"/>
                  <a:pt x="6907" y="194"/>
                  <a:pt x="6904" y="161"/>
                </a:cubicBezTo>
                <a:lnTo>
                  <a:pt x="6898" y="168"/>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心理素质管理（</a:t>
            </a:r>
            <a:r>
              <a:rPr lang="zh-CN" altLang="en-US" sz="1600" kern="0" dirty="0" smtClean="0">
                <a:solidFill>
                  <a:srgbClr val="4D4D4D"/>
                </a:solidFill>
                <a:latin typeface="微软雅黑" pitchFamily="34" charset="-122"/>
                <a:ea typeface="微软雅黑" pitchFamily="34" charset="-122"/>
              </a:rPr>
              <a:t>心态、意志、情绪、压力）</a:t>
            </a:r>
            <a:endParaRPr lang="zh-CN" altLang="en-US" sz="1600" kern="0" dirty="0">
              <a:solidFill>
                <a:srgbClr val="4D4D4D"/>
              </a:solidFill>
              <a:latin typeface="微软雅黑" pitchFamily="34" charset="-122"/>
              <a:ea typeface="微软雅黑" pitchFamily="34" charset="-122"/>
            </a:endParaRPr>
          </a:p>
        </p:txBody>
      </p:sp>
      <p:sp>
        <p:nvSpPr>
          <p:cNvPr id="29" name="Freeform 16"/>
          <p:cNvSpPr>
            <a:spLocks/>
          </p:cNvSpPr>
          <p:nvPr/>
        </p:nvSpPr>
        <p:spPr bwMode="auto">
          <a:xfrm>
            <a:off x="4710038" y="5555952"/>
            <a:ext cx="4114800" cy="666750"/>
          </a:xfrm>
          <a:custGeom>
            <a:avLst/>
            <a:gdLst>
              <a:gd name="T0" fmla="*/ 807 w 6912"/>
              <a:gd name="T1" fmla="*/ 0 h 1121"/>
              <a:gd name="T2" fmla="*/ 16 w 6912"/>
              <a:gd name="T3" fmla="*/ 161 h 1121"/>
              <a:gd name="T4" fmla="*/ 14 w 6912"/>
              <a:gd name="T5" fmla="*/ 168 h 1121"/>
              <a:gd name="T6" fmla="*/ 0 w 6912"/>
              <a:gd name="T7" fmla="*/ 257 h 1121"/>
              <a:gd name="T8" fmla="*/ 0 w 6912"/>
              <a:gd name="T9" fmla="*/ 865 h 1121"/>
              <a:gd name="T10" fmla="*/ 0 w 6912"/>
              <a:gd name="T11" fmla="*/ 868 h 1121"/>
              <a:gd name="T12" fmla="*/ 256 w 6912"/>
              <a:gd name="T13" fmla="*/ 1121 h 1121"/>
              <a:gd name="T14" fmla="*/ 6656 w 6912"/>
              <a:gd name="T15" fmla="*/ 1121 h 1121"/>
              <a:gd name="T16" fmla="*/ 6662 w 6912"/>
              <a:gd name="T17" fmla="*/ 1118 h 1121"/>
              <a:gd name="T18" fmla="*/ 6912 w 6912"/>
              <a:gd name="T19" fmla="*/ 865 h 1121"/>
              <a:gd name="T20" fmla="*/ 6912 w 6912"/>
              <a:gd name="T21" fmla="*/ 257 h 1121"/>
              <a:gd name="T22" fmla="*/ 6912 w 6912"/>
              <a:gd name="T23" fmla="*/ 251 h 1121"/>
              <a:gd name="T24" fmla="*/ 6656 w 6912"/>
              <a:gd name="T25" fmla="*/ 1 h 1121"/>
              <a:gd name="T26" fmla="*/ 800 w 6912"/>
              <a:gd name="T27" fmla="*/ 1 h 1121"/>
              <a:gd name="T28" fmla="*/ 807 w 6912"/>
              <a:gd name="T2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12" h="1121">
                <a:moveTo>
                  <a:pt x="807" y="0"/>
                </a:moveTo>
                <a:cubicBezTo>
                  <a:pt x="559" y="95"/>
                  <a:pt x="293" y="153"/>
                  <a:pt x="16" y="161"/>
                </a:cubicBezTo>
                <a:lnTo>
                  <a:pt x="14" y="168"/>
                </a:lnTo>
                <a:cubicBezTo>
                  <a:pt x="5" y="194"/>
                  <a:pt x="0" y="221"/>
                  <a:pt x="0" y="257"/>
                </a:cubicBezTo>
                <a:lnTo>
                  <a:pt x="0" y="865"/>
                </a:lnTo>
                <a:lnTo>
                  <a:pt x="0" y="868"/>
                </a:lnTo>
                <a:cubicBezTo>
                  <a:pt x="0" y="1006"/>
                  <a:pt x="113" y="1118"/>
                  <a:pt x="256" y="1121"/>
                </a:cubicBezTo>
                <a:lnTo>
                  <a:pt x="6656" y="1121"/>
                </a:lnTo>
                <a:lnTo>
                  <a:pt x="6662" y="1118"/>
                </a:lnTo>
                <a:cubicBezTo>
                  <a:pt x="6800" y="1118"/>
                  <a:pt x="6912" y="1006"/>
                  <a:pt x="6912" y="865"/>
                </a:cubicBezTo>
                <a:lnTo>
                  <a:pt x="6912" y="257"/>
                </a:lnTo>
                <a:lnTo>
                  <a:pt x="6912" y="251"/>
                </a:lnTo>
                <a:cubicBezTo>
                  <a:pt x="6912" y="112"/>
                  <a:pt x="6800" y="0"/>
                  <a:pt x="6656" y="1"/>
                </a:cubicBezTo>
                <a:lnTo>
                  <a:pt x="800" y="1"/>
                </a:lnTo>
                <a:lnTo>
                  <a:pt x="807"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noAutofit/>
          </a:bodyPr>
          <a:lstStyle/>
          <a:p>
            <a:pPr lvl="0" algn="ctr">
              <a:defRPr/>
            </a:pPr>
            <a:r>
              <a:rPr lang="zh-CN" altLang="en-US" sz="1600" kern="0" dirty="0">
                <a:solidFill>
                  <a:srgbClr val="4D4D4D"/>
                </a:solidFill>
                <a:latin typeface="微软雅黑" pitchFamily="34" charset="-122"/>
                <a:ea typeface="微软雅黑" pitchFamily="34" charset="-122"/>
              </a:rPr>
              <a:t>财富创造（或称理财）</a:t>
            </a:r>
          </a:p>
        </p:txBody>
      </p:sp>
      <p:sp>
        <p:nvSpPr>
          <p:cNvPr id="30" name="椭圆 29"/>
          <p:cNvSpPr/>
          <p:nvPr/>
        </p:nvSpPr>
        <p:spPr>
          <a:xfrm>
            <a:off x="3227238" y="2695996"/>
            <a:ext cx="2817962" cy="2817962"/>
          </a:xfrm>
          <a:prstGeom prst="ellipse">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自我管理的范畴</a:t>
            </a:r>
            <a:endParaRPr kumimoji="0" lang="zh-CN" altLang="en-US" sz="24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3059832" y="637200"/>
            <a:ext cx="4176464" cy="541568"/>
            <a:chOff x="2477927" y="5767752"/>
            <a:chExt cx="6164894" cy="541568"/>
          </a:xfrm>
        </p:grpSpPr>
        <p:cxnSp>
          <p:nvCxnSpPr>
            <p:cNvPr id="43" name="直接连接符 42"/>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44" name="直接连接符 43"/>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45" name="椭圆 44"/>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3275856" y="809436"/>
            <a:ext cx="3168352" cy="369332"/>
          </a:xfrm>
          <a:prstGeom prst="rect">
            <a:avLst/>
          </a:prstGeom>
          <a:noFill/>
        </p:spPr>
        <p:txBody>
          <a:bodyPr wrap="square" lIns="0" rtlCol="0">
            <a:spAutoFit/>
          </a:bodyPr>
          <a:lstStyle/>
          <a:p>
            <a:pPr algn="r"/>
            <a:r>
              <a:rPr lang="zh-CN" altLang="en-US" dirty="0" smtClean="0">
                <a:solidFill>
                  <a:srgbClr val="FC6204"/>
                </a:solidFill>
                <a:latin typeface="微软雅黑" pitchFamily="34" charset="-122"/>
                <a:ea typeface="微软雅黑" pitchFamily="34" charset="-122"/>
              </a:rPr>
              <a:t>自我管理</a:t>
            </a:r>
            <a:r>
              <a:rPr lang="zh-CN" altLang="en-US" dirty="0">
                <a:solidFill>
                  <a:srgbClr val="FC6204"/>
                </a:solidFill>
                <a:latin typeface="微软雅黑" pitchFamily="34" charset="-122"/>
                <a:ea typeface="微软雅黑" pitchFamily="34" charset="-122"/>
              </a:rPr>
              <a:t>技能</a:t>
            </a:r>
          </a:p>
        </p:txBody>
      </p:sp>
    </p:spTree>
    <p:extLst>
      <p:ext uri="{BB962C8B-B14F-4D97-AF65-F5344CB8AC3E}">
        <p14:creationId xmlns:p14="http://schemas.microsoft.com/office/powerpoint/2010/main" val="7301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xit" presetSubtype="0" fill="hold" nodeType="afterEffect">
                                  <p:stCondLst>
                                    <p:cond delay="0"/>
                                  </p:stCondLst>
                                  <p:childTnLst>
                                    <p:anim calcmode="lin" valueType="num">
                                      <p:cBhvr>
                                        <p:cTn id="6" dur="1000"/>
                                        <p:tgtEl>
                                          <p:spTgt spid="31"/>
                                        </p:tgtEl>
                                        <p:attrNameLst>
                                          <p:attrName>ppt_w</p:attrName>
                                        </p:attrNameLst>
                                      </p:cBhvr>
                                      <p:tavLst>
                                        <p:tav tm="0">
                                          <p:val>
                                            <p:strVal val="ppt_w"/>
                                          </p:val>
                                        </p:tav>
                                        <p:tav tm="100000">
                                          <p:val>
                                            <p:strVal val="ppt_w*0.70"/>
                                          </p:val>
                                        </p:tav>
                                      </p:tavLst>
                                    </p:anim>
                                    <p:anim calcmode="lin" valueType="num">
                                      <p:cBhvr>
                                        <p:cTn id="7" dur="1000"/>
                                        <p:tgtEl>
                                          <p:spTgt spid="31"/>
                                        </p:tgtEl>
                                        <p:attrNameLst>
                                          <p:attrName>ppt_h</p:attrName>
                                        </p:attrNameLst>
                                      </p:cBhvr>
                                      <p:tavLst>
                                        <p:tav tm="0">
                                          <p:val>
                                            <p:strVal val="ppt_h"/>
                                          </p:val>
                                        </p:tav>
                                        <p:tav tm="100000">
                                          <p:val>
                                            <p:strVal val="ppt_h"/>
                                          </p:val>
                                        </p:tav>
                                      </p:tavLst>
                                    </p:anim>
                                    <p:animEffect transition="out" filter="fade">
                                      <p:cBhvr>
                                        <p:cTn id="8" dur="1000"/>
                                        <p:tgtEl>
                                          <p:spTgt spid="31"/>
                                        </p:tgtEl>
                                      </p:cBhvr>
                                    </p:animEffect>
                                    <p:set>
                                      <p:cBhvr>
                                        <p:cTn id="9" dur="1" fill="hold">
                                          <p:stCondLst>
                                            <p:cond delay="999"/>
                                          </p:stCondLst>
                                        </p:cTn>
                                        <p:tgtEl>
                                          <p:spTgt spid="31"/>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 fill="hold"/>
                                        <p:tgtEl>
                                          <p:spTgt spid="20"/>
                                        </p:tgtEl>
                                        <p:attrNameLst>
                                          <p:attrName>ppt_x</p:attrName>
                                        </p:attrNameLst>
                                      </p:cBhvr>
                                      <p:tavLst>
                                        <p:tav tm="0">
                                          <p:val>
                                            <p:strVal val="0-#ppt_w/2"/>
                                          </p:val>
                                        </p:tav>
                                        <p:tav tm="100000">
                                          <p:val>
                                            <p:strVal val="#ppt_x"/>
                                          </p:val>
                                        </p:tav>
                                      </p:tavLst>
                                    </p:anim>
                                    <p:anim calcmode="lin" valueType="num">
                                      <p:cBhvr additive="base">
                                        <p:cTn id="21" dur="100" fill="hold"/>
                                        <p:tgtEl>
                                          <p:spTgt spid="20"/>
                                        </p:tgtEl>
                                        <p:attrNameLst>
                                          <p:attrName>ppt_y</p:attrName>
                                        </p:attrNameLst>
                                      </p:cBhvr>
                                      <p:tavLst>
                                        <p:tav tm="0">
                                          <p:val>
                                            <p:strVal val="#ppt_y"/>
                                          </p:val>
                                        </p:tav>
                                        <p:tav tm="100000">
                                          <p:val>
                                            <p:strVal val="#ppt_y"/>
                                          </p:val>
                                        </p:tav>
                                      </p:tavLst>
                                    </p:anim>
                                  </p:childTnLst>
                                </p:cTn>
                              </p:par>
                            </p:childTnLst>
                          </p:cTn>
                        </p:par>
                        <p:par>
                          <p:cTn id="22" fill="hold">
                            <p:stCondLst>
                              <p:cond delay="600"/>
                            </p:stCondLst>
                            <p:childTnLst>
                              <p:par>
                                <p:cTn id="23" presetID="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 fill="hold"/>
                                        <p:tgtEl>
                                          <p:spTgt spid="22"/>
                                        </p:tgtEl>
                                        <p:attrNameLst>
                                          <p:attrName>ppt_x</p:attrName>
                                        </p:attrNameLst>
                                      </p:cBhvr>
                                      <p:tavLst>
                                        <p:tav tm="0">
                                          <p:val>
                                            <p:strVal val="0-#ppt_w/2"/>
                                          </p:val>
                                        </p:tav>
                                        <p:tav tm="100000">
                                          <p:val>
                                            <p:strVal val="#ppt_x"/>
                                          </p:val>
                                        </p:tav>
                                      </p:tavLst>
                                    </p:anim>
                                    <p:anim calcmode="lin" valueType="num">
                                      <p:cBhvr additive="base">
                                        <p:cTn id="26" dur="1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700"/>
                            </p:stCondLst>
                            <p:childTnLst>
                              <p:par>
                                <p:cTn id="28" presetID="2" presetClass="entr" presetSubtype="8"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100" fill="hold"/>
                                        <p:tgtEl>
                                          <p:spTgt spid="24"/>
                                        </p:tgtEl>
                                        <p:attrNameLst>
                                          <p:attrName>ppt_x</p:attrName>
                                        </p:attrNameLst>
                                      </p:cBhvr>
                                      <p:tavLst>
                                        <p:tav tm="0">
                                          <p:val>
                                            <p:strVal val="0-#ppt_w/2"/>
                                          </p:val>
                                        </p:tav>
                                        <p:tav tm="100000">
                                          <p:val>
                                            <p:strVal val="#ppt_x"/>
                                          </p:val>
                                        </p:tav>
                                      </p:tavLst>
                                    </p:anim>
                                    <p:anim calcmode="lin" valueType="num">
                                      <p:cBhvr additive="base">
                                        <p:cTn id="31" dur="100" fill="hold"/>
                                        <p:tgtEl>
                                          <p:spTgt spid="24"/>
                                        </p:tgtEl>
                                        <p:attrNameLst>
                                          <p:attrName>ppt_y</p:attrName>
                                        </p:attrNameLst>
                                      </p:cBhvr>
                                      <p:tavLst>
                                        <p:tav tm="0">
                                          <p:val>
                                            <p:strVal val="#ppt_y"/>
                                          </p:val>
                                        </p:tav>
                                        <p:tav tm="100000">
                                          <p:val>
                                            <p:strVal val="#ppt_y"/>
                                          </p:val>
                                        </p:tav>
                                      </p:tavLst>
                                    </p:anim>
                                  </p:childTnLst>
                                </p:cTn>
                              </p:par>
                            </p:childTnLst>
                          </p:cTn>
                        </p:par>
                        <p:par>
                          <p:cTn id="32" fill="hold">
                            <p:stCondLst>
                              <p:cond delay="80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 fill="hold"/>
                                        <p:tgtEl>
                                          <p:spTgt spid="26"/>
                                        </p:tgtEl>
                                        <p:attrNameLst>
                                          <p:attrName>ppt_x</p:attrName>
                                        </p:attrNameLst>
                                      </p:cBhvr>
                                      <p:tavLst>
                                        <p:tav tm="0">
                                          <p:val>
                                            <p:strVal val="0-#ppt_w/2"/>
                                          </p:val>
                                        </p:tav>
                                        <p:tav tm="100000">
                                          <p:val>
                                            <p:strVal val="#ppt_x"/>
                                          </p:val>
                                        </p:tav>
                                      </p:tavLst>
                                    </p:anim>
                                    <p:anim calcmode="lin" valueType="num">
                                      <p:cBhvr additive="base">
                                        <p:cTn id="36" dur="1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900"/>
                            </p:stCondLst>
                            <p:childTnLst>
                              <p:par>
                                <p:cTn id="38" presetID="2" presetClass="entr" presetSubtype="8"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00" fill="hold"/>
                                        <p:tgtEl>
                                          <p:spTgt spid="28"/>
                                        </p:tgtEl>
                                        <p:attrNameLst>
                                          <p:attrName>ppt_x</p:attrName>
                                        </p:attrNameLst>
                                      </p:cBhvr>
                                      <p:tavLst>
                                        <p:tav tm="0">
                                          <p:val>
                                            <p:strVal val="0-#ppt_w/2"/>
                                          </p:val>
                                        </p:tav>
                                        <p:tav tm="100000">
                                          <p:val>
                                            <p:strVal val="#ppt_x"/>
                                          </p:val>
                                        </p:tav>
                                      </p:tavLst>
                                    </p:anim>
                                    <p:anim calcmode="lin" valueType="num">
                                      <p:cBhvr additive="base">
                                        <p:cTn id="41" dur="100" fill="hold"/>
                                        <p:tgtEl>
                                          <p:spTgt spid="28"/>
                                        </p:tgtEl>
                                        <p:attrNameLst>
                                          <p:attrName>ppt_y</p:attrName>
                                        </p:attrNameLst>
                                      </p:cBhvr>
                                      <p:tavLst>
                                        <p:tav tm="0">
                                          <p:val>
                                            <p:strVal val="#ppt_y"/>
                                          </p:val>
                                        </p:tav>
                                        <p:tav tm="100000">
                                          <p:val>
                                            <p:strVal val="#ppt_y"/>
                                          </p:val>
                                        </p:tav>
                                      </p:tavLst>
                                    </p:anim>
                                  </p:childTnLst>
                                </p:cTn>
                              </p:par>
                            </p:childTnLst>
                          </p:cTn>
                        </p:par>
                        <p:par>
                          <p:cTn id="42" fill="hold">
                            <p:stCondLst>
                              <p:cond delay="1000"/>
                            </p:stCondLst>
                            <p:childTnLst>
                              <p:par>
                                <p:cTn id="43" presetID="2" presetClass="entr" presetSubtype="2"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100" fill="hold"/>
                                        <p:tgtEl>
                                          <p:spTgt spid="18"/>
                                        </p:tgtEl>
                                        <p:attrNameLst>
                                          <p:attrName>ppt_x</p:attrName>
                                        </p:attrNameLst>
                                      </p:cBhvr>
                                      <p:tavLst>
                                        <p:tav tm="0">
                                          <p:val>
                                            <p:strVal val="1+#ppt_w/2"/>
                                          </p:val>
                                        </p:tav>
                                        <p:tav tm="100000">
                                          <p:val>
                                            <p:strVal val="#ppt_x"/>
                                          </p:val>
                                        </p:tav>
                                      </p:tavLst>
                                    </p:anim>
                                    <p:anim calcmode="lin" valueType="num">
                                      <p:cBhvr additive="base">
                                        <p:cTn id="46" dur="100" fill="hold"/>
                                        <p:tgtEl>
                                          <p:spTgt spid="18"/>
                                        </p:tgtEl>
                                        <p:attrNameLst>
                                          <p:attrName>ppt_y</p:attrName>
                                        </p:attrNameLst>
                                      </p:cBhvr>
                                      <p:tavLst>
                                        <p:tav tm="0">
                                          <p:val>
                                            <p:strVal val="#ppt_y"/>
                                          </p:val>
                                        </p:tav>
                                        <p:tav tm="100000">
                                          <p:val>
                                            <p:strVal val="#ppt_y"/>
                                          </p:val>
                                        </p:tav>
                                      </p:tavLst>
                                    </p:anim>
                                  </p:childTnLst>
                                </p:cTn>
                              </p:par>
                            </p:childTnLst>
                          </p:cTn>
                        </p:par>
                        <p:par>
                          <p:cTn id="47" fill="hold">
                            <p:stCondLst>
                              <p:cond delay="1100"/>
                            </p:stCondLst>
                            <p:childTnLst>
                              <p:par>
                                <p:cTn id="48" presetID="2" presetClass="entr" presetSubtype="2"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100" fill="hold"/>
                                        <p:tgtEl>
                                          <p:spTgt spid="21"/>
                                        </p:tgtEl>
                                        <p:attrNameLst>
                                          <p:attrName>ppt_x</p:attrName>
                                        </p:attrNameLst>
                                      </p:cBhvr>
                                      <p:tavLst>
                                        <p:tav tm="0">
                                          <p:val>
                                            <p:strVal val="1+#ppt_w/2"/>
                                          </p:val>
                                        </p:tav>
                                        <p:tav tm="100000">
                                          <p:val>
                                            <p:strVal val="#ppt_x"/>
                                          </p:val>
                                        </p:tav>
                                      </p:tavLst>
                                    </p:anim>
                                    <p:anim calcmode="lin" valueType="num">
                                      <p:cBhvr additive="base">
                                        <p:cTn id="51" dur="100" fill="hold"/>
                                        <p:tgtEl>
                                          <p:spTgt spid="21"/>
                                        </p:tgtEl>
                                        <p:attrNameLst>
                                          <p:attrName>ppt_y</p:attrName>
                                        </p:attrNameLst>
                                      </p:cBhvr>
                                      <p:tavLst>
                                        <p:tav tm="0">
                                          <p:val>
                                            <p:strVal val="#ppt_y"/>
                                          </p:val>
                                        </p:tav>
                                        <p:tav tm="100000">
                                          <p:val>
                                            <p:strVal val="#ppt_y"/>
                                          </p:val>
                                        </p:tav>
                                      </p:tavLst>
                                    </p:anim>
                                  </p:childTnLst>
                                </p:cTn>
                              </p:par>
                            </p:childTnLst>
                          </p:cTn>
                        </p:par>
                        <p:par>
                          <p:cTn id="52" fill="hold">
                            <p:stCondLst>
                              <p:cond delay="1200"/>
                            </p:stCondLst>
                            <p:childTnLst>
                              <p:par>
                                <p:cTn id="53" presetID="2" presetClass="entr" presetSubtype="2"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100" fill="hold"/>
                                        <p:tgtEl>
                                          <p:spTgt spid="23"/>
                                        </p:tgtEl>
                                        <p:attrNameLst>
                                          <p:attrName>ppt_x</p:attrName>
                                        </p:attrNameLst>
                                      </p:cBhvr>
                                      <p:tavLst>
                                        <p:tav tm="0">
                                          <p:val>
                                            <p:strVal val="1+#ppt_w/2"/>
                                          </p:val>
                                        </p:tav>
                                        <p:tav tm="100000">
                                          <p:val>
                                            <p:strVal val="#ppt_x"/>
                                          </p:val>
                                        </p:tav>
                                      </p:tavLst>
                                    </p:anim>
                                    <p:anim calcmode="lin" valueType="num">
                                      <p:cBhvr additive="base">
                                        <p:cTn id="56" dur="100" fill="hold"/>
                                        <p:tgtEl>
                                          <p:spTgt spid="23"/>
                                        </p:tgtEl>
                                        <p:attrNameLst>
                                          <p:attrName>ppt_y</p:attrName>
                                        </p:attrNameLst>
                                      </p:cBhvr>
                                      <p:tavLst>
                                        <p:tav tm="0">
                                          <p:val>
                                            <p:strVal val="#ppt_y"/>
                                          </p:val>
                                        </p:tav>
                                        <p:tav tm="100000">
                                          <p:val>
                                            <p:strVal val="#ppt_y"/>
                                          </p:val>
                                        </p:tav>
                                      </p:tavLst>
                                    </p:anim>
                                  </p:childTnLst>
                                </p:cTn>
                              </p:par>
                            </p:childTnLst>
                          </p:cTn>
                        </p:par>
                        <p:par>
                          <p:cTn id="57" fill="hold">
                            <p:stCondLst>
                              <p:cond delay="1300"/>
                            </p:stCondLst>
                            <p:childTnLst>
                              <p:par>
                                <p:cTn id="58" presetID="2" presetClass="entr" presetSubtype="2"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100" fill="hold"/>
                                        <p:tgtEl>
                                          <p:spTgt spid="25"/>
                                        </p:tgtEl>
                                        <p:attrNameLst>
                                          <p:attrName>ppt_x</p:attrName>
                                        </p:attrNameLst>
                                      </p:cBhvr>
                                      <p:tavLst>
                                        <p:tav tm="0">
                                          <p:val>
                                            <p:strVal val="1+#ppt_w/2"/>
                                          </p:val>
                                        </p:tav>
                                        <p:tav tm="100000">
                                          <p:val>
                                            <p:strVal val="#ppt_x"/>
                                          </p:val>
                                        </p:tav>
                                      </p:tavLst>
                                    </p:anim>
                                    <p:anim calcmode="lin" valueType="num">
                                      <p:cBhvr additive="base">
                                        <p:cTn id="61" dur="100" fill="hold"/>
                                        <p:tgtEl>
                                          <p:spTgt spid="25"/>
                                        </p:tgtEl>
                                        <p:attrNameLst>
                                          <p:attrName>ppt_y</p:attrName>
                                        </p:attrNameLst>
                                      </p:cBhvr>
                                      <p:tavLst>
                                        <p:tav tm="0">
                                          <p:val>
                                            <p:strVal val="#ppt_y"/>
                                          </p:val>
                                        </p:tav>
                                        <p:tav tm="100000">
                                          <p:val>
                                            <p:strVal val="#ppt_y"/>
                                          </p:val>
                                        </p:tav>
                                      </p:tavLst>
                                    </p:anim>
                                  </p:childTnLst>
                                </p:cTn>
                              </p:par>
                            </p:childTnLst>
                          </p:cTn>
                        </p:par>
                        <p:par>
                          <p:cTn id="62" fill="hold">
                            <p:stCondLst>
                              <p:cond delay="1400"/>
                            </p:stCondLst>
                            <p:childTnLst>
                              <p:par>
                                <p:cTn id="63" presetID="2" presetClass="entr" presetSubtype="2"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100" fill="hold"/>
                                        <p:tgtEl>
                                          <p:spTgt spid="29"/>
                                        </p:tgtEl>
                                        <p:attrNameLst>
                                          <p:attrName>ppt_x</p:attrName>
                                        </p:attrNameLst>
                                      </p:cBhvr>
                                      <p:tavLst>
                                        <p:tav tm="0">
                                          <p:val>
                                            <p:strVal val="1+#ppt_w/2"/>
                                          </p:val>
                                        </p:tav>
                                        <p:tav tm="100000">
                                          <p:val>
                                            <p:strVal val="#ppt_x"/>
                                          </p:val>
                                        </p:tav>
                                      </p:tavLst>
                                    </p:anim>
                                    <p:anim calcmode="lin" valueType="num">
                                      <p:cBhvr additive="base">
                                        <p:cTn id="66" dur="1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1" grpId="0" animBg="1"/>
      <p:bldP spid="22" grpId="0" animBg="1"/>
      <p:bldP spid="23" grpId="0" animBg="1"/>
      <p:bldP spid="24" grpId="0" animBg="1"/>
      <p:bldP spid="25" grpId="0" animBg="1"/>
      <p:bldP spid="26" grpId="0" animBg="1"/>
      <p:bldP spid="28" grpId="0" animBg="1"/>
      <p:bldP spid="29" grpId="0" animBg="1"/>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a:solidFill>
                  <a:srgbClr val="FC6204"/>
                </a:solidFill>
                <a:latin typeface="微软雅黑" pitchFamily="34" charset="-122"/>
                <a:ea typeface="微软雅黑" pitchFamily="34" charset="-122"/>
              </a:rPr>
              <a:t>企业</a:t>
            </a:r>
            <a:r>
              <a:rPr lang="zh-CN" altLang="en-US" dirty="0" smtClean="0">
                <a:solidFill>
                  <a:srgbClr val="FC6204"/>
                </a:solidFill>
                <a:latin typeface="微软雅黑" pitchFamily="34" charset="-122"/>
                <a:ea typeface="微软雅黑" pitchFamily="34" charset="-122"/>
              </a:rPr>
              <a:t>管理</a:t>
            </a:r>
            <a:r>
              <a:rPr lang="zh-CN" altLang="en-US" dirty="0">
                <a:solidFill>
                  <a:srgbClr val="FC6204"/>
                </a:solidFill>
                <a:latin typeface="微软雅黑" pitchFamily="34" charset="-122"/>
                <a:ea typeface="微软雅黑" pitchFamily="34" charset="-122"/>
              </a:rPr>
              <a:t>技能</a:t>
            </a:r>
          </a:p>
        </p:txBody>
      </p:sp>
      <p:sp>
        <p:nvSpPr>
          <p:cNvPr id="27" name="Text Box 44"/>
          <p:cNvSpPr txBox="1">
            <a:spLocks noChangeArrowheads="1"/>
          </p:cNvSpPr>
          <p:nvPr/>
        </p:nvSpPr>
        <p:spPr bwMode="auto">
          <a:xfrm>
            <a:off x="371826" y="4122946"/>
            <a:ext cx="406841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“业务管理技能”是根据具体从业人员的从业范畴来确定的，它隶属于企业管理的某一部分，因此，我们通过介绍企业管理的全部模块，来展现其所包含的业务管理技能的全部内容。</a:t>
            </a:r>
            <a:endParaRPr lang="en-US" dirty="0"/>
          </a:p>
        </p:txBody>
      </p:sp>
      <p:pic>
        <p:nvPicPr>
          <p:cNvPr id="5122" name="Picture 2" descr="D:\Teliss_Tong\Doing\new\10010-110324145F693.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777242" y="1484784"/>
            <a:ext cx="4366758" cy="5373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78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
                                        <p:tgtEl>
                                          <p:spTgt spid="11"/>
                                        </p:tgtEl>
                                      </p:cBhvr>
                                    </p:animEffect>
                                  </p:childTnLst>
                                </p:cTn>
                              </p:par>
                              <p:par>
                                <p:cTn id="8" presetID="2" presetClass="entr" presetSubtype="2"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1+#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fade">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a:solidFill>
                  <a:srgbClr val="FC6204"/>
                </a:solidFill>
                <a:latin typeface="微软雅黑" pitchFamily="34" charset="-122"/>
                <a:ea typeface="微软雅黑" pitchFamily="34" charset="-122"/>
              </a:rPr>
              <a:t>企业</a:t>
            </a:r>
            <a:r>
              <a:rPr lang="zh-CN" altLang="en-US" dirty="0" smtClean="0">
                <a:solidFill>
                  <a:srgbClr val="FC6204"/>
                </a:solidFill>
                <a:latin typeface="微软雅黑" pitchFamily="34" charset="-122"/>
                <a:ea typeface="微软雅黑" pitchFamily="34" charset="-122"/>
              </a:rPr>
              <a:t>管理</a:t>
            </a:r>
            <a:r>
              <a:rPr lang="zh-CN" altLang="en-US" dirty="0">
                <a:solidFill>
                  <a:srgbClr val="FC6204"/>
                </a:solidFill>
                <a:latin typeface="微软雅黑" pitchFamily="34" charset="-122"/>
                <a:ea typeface="微软雅黑" pitchFamily="34" charset="-122"/>
              </a:rPr>
              <a:t>技能</a:t>
            </a:r>
          </a:p>
        </p:txBody>
      </p:sp>
      <p:sp>
        <p:nvSpPr>
          <p:cNvPr id="18" name="Text Box 44"/>
          <p:cNvSpPr txBox="1">
            <a:spLocks noChangeArrowheads="1"/>
          </p:cNvSpPr>
          <p:nvPr/>
        </p:nvSpPr>
        <p:spPr bwMode="auto">
          <a:xfrm>
            <a:off x="395536" y="3026100"/>
            <a:ext cx="4169296"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企业管理涵盖企业经营的各个方面，纷繁复杂，如果不进行合理的模块划分，将难以进行严谨、细致的管理活动。企业管理要点就是要建立功能明确的企业管理体系。</a:t>
            </a:r>
            <a:endParaRPr lang="en-US" dirty="0"/>
          </a:p>
        </p:txBody>
      </p:sp>
      <p:sp>
        <p:nvSpPr>
          <p:cNvPr id="20" name="Text Box 44"/>
          <p:cNvSpPr txBox="1">
            <a:spLocks noChangeArrowheads="1"/>
          </p:cNvSpPr>
          <p:nvPr/>
        </p:nvSpPr>
        <p:spPr bwMode="auto">
          <a:xfrm>
            <a:off x="4881218" y="3026100"/>
            <a:ext cx="3888432"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关于企业管理的模块划分，即是将企业全部的功能模块进行分类划分。本人参阅了大量的网络教材，各种划分方法均不能说服自己。后经过自己的反复思考，形成下图的模块格局。</a:t>
            </a:r>
            <a:endParaRPr lang="en-US" dirty="0"/>
          </a:p>
        </p:txBody>
      </p:sp>
      <p:grpSp>
        <p:nvGrpSpPr>
          <p:cNvPr id="40" name="组合 39"/>
          <p:cNvGrpSpPr/>
          <p:nvPr/>
        </p:nvGrpSpPr>
        <p:grpSpPr>
          <a:xfrm>
            <a:off x="977016" y="1650578"/>
            <a:ext cx="7189968" cy="4730750"/>
            <a:chOff x="1258888" y="1628775"/>
            <a:chExt cx="7189968" cy="4730750"/>
          </a:xfrm>
        </p:grpSpPr>
        <p:sp>
          <p:nvSpPr>
            <p:cNvPr id="41" name="AutoShape 4152"/>
            <p:cNvSpPr>
              <a:spLocks noChangeArrowheads="1"/>
            </p:cNvSpPr>
            <p:nvPr/>
          </p:nvSpPr>
          <p:spPr bwMode="auto">
            <a:xfrm rot="5400000">
              <a:off x="1321594" y="3180556"/>
              <a:ext cx="4730750" cy="16271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229 w 21600"/>
                <a:gd name="T13" fmla="*/ 3229 h 21600"/>
                <a:gd name="T14" fmla="*/ 18371 w 21600"/>
                <a:gd name="T15" fmla="*/ 18371 h 21600"/>
              </a:gdLst>
              <a:ahLst/>
              <a:cxnLst>
                <a:cxn ang="T8">
                  <a:pos x="T0" y="T1"/>
                </a:cxn>
                <a:cxn ang="T9">
                  <a:pos x="T2" y="T3"/>
                </a:cxn>
                <a:cxn ang="T10">
                  <a:pos x="T4" y="T5"/>
                </a:cxn>
                <a:cxn ang="T11">
                  <a:pos x="T6" y="T7"/>
                </a:cxn>
              </a:cxnLst>
              <a:rect l="T12" t="T13" r="T14" b="T15"/>
              <a:pathLst>
                <a:path w="21600" h="21600">
                  <a:moveTo>
                    <a:pt x="0" y="0"/>
                  </a:moveTo>
                  <a:lnTo>
                    <a:pt x="2857" y="21600"/>
                  </a:lnTo>
                  <a:lnTo>
                    <a:pt x="18743" y="21600"/>
                  </a:lnTo>
                  <a:lnTo>
                    <a:pt x="21600" y="0"/>
                  </a:lnTo>
                  <a:lnTo>
                    <a:pt x="0" y="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2" name="Freeform 4219"/>
            <p:cNvSpPr>
              <a:spLocks/>
            </p:cNvSpPr>
            <p:nvPr/>
          </p:nvSpPr>
          <p:spPr bwMode="auto">
            <a:xfrm>
              <a:off x="2873375" y="3013075"/>
              <a:ext cx="1557338" cy="768350"/>
            </a:xfrm>
            <a:custGeom>
              <a:avLst/>
              <a:gdLst>
                <a:gd name="T0" fmla="*/ 2147483647 w 1376"/>
                <a:gd name="T1" fmla="*/ 2147483647 h 680"/>
                <a:gd name="T2" fmla="*/ 2147483647 w 1376"/>
                <a:gd name="T3" fmla="*/ 0 h 680"/>
                <a:gd name="T4" fmla="*/ 2147483647 w 1376"/>
                <a:gd name="T5" fmla="*/ 2147483647 h 680"/>
                <a:gd name="T6" fmla="*/ 0 w 1376"/>
                <a:gd name="T7" fmla="*/ 2147483647 h 680"/>
                <a:gd name="T8" fmla="*/ 0 w 1376"/>
                <a:gd name="T9" fmla="*/ 2147483647 h 680"/>
                <a:gd name="T10" fmla="*/ 2147483647 w 1376"/>
                <a:gd name="T11" fmla="*/ 2147483647 h 680"/>
                <a:gd name="T12" fmla="*/ 2147483647 w 1376"/>
                <a:gd name="T13" fmla="*/ 2147483647 h 680"/>
                <a:gd name="T14" fmla="*/ 2147483647 w 1376"/>
                <a:gd name="T15" fmla="*/ 2147483647 h 6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6" h="680">
                  <a:moveTo>
                    <a:pt x="1376" y="202"/>
                  </a:moveTo>
                  <a:lnTo>
                    <a:pt x="832" y="0"/>
                  </a:lnTo>
                  <a:lnTo>
                    <a:pt x="832" y="186"/>
                  </a:lnTo>
                  <a:lnTo>
                    <a:pt x="0" y="370"/>
                  </a:lnTo>
                  <a:lnTo>
                    <a:pt x="0" y="680"/>
                  </a:lnTo>
                  <a:lnTo>
                    <a:pt x="832" y="494"/>
                  </a:lnTo>
                  <a:lnTo>
                    <a:pt x="832" y="680"/>
                  </a:lnTo>
                  <a:lnTo>
                    <a:pt x="1376" y="202"/>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43" name="Freeform 4220"/>
            <p:cNvSpPr>
              <a:spLocks/>
            </p:cNvSpPr>
            <p:nvPr/>
          </p:nvSpPr>
          <p:spPr bwMode="auto">
            <a:xfrm>
              <a:off x="2873375" y="4198938"/>
              <a:ext cx="1557338" cy="771525"/>
            </a:xfrm>
            <a:custGeom>
              <a:avLst/>
              <a:gdLst>
                <a:gd name="T0" fmla="*/ 2147483647 w 1376"/>
                <a:gd name="T1" fmla="*/ 2147483647 h 682"/>
                <a:gd name="T2" fmla="*/ 2147483647 w 1376"/>
                <a:gd name="T3" fmla="*/ 2147483647 h 682"/>
                <a:gd name="T4" fmla="*/ 2147483647 w 1376"/>
                <a:gd name="T5" fmla="*/ 2147483647 h 682"/>
                <a:gd name="T6" fmla="*/ 0 w 1376"/>
                <a:gd name="T7" fmla="*/ 2147483647 h 682"/>
                <a:gd name="T8" fmla="*/ 0 w 1376"/>
                <a:gd name="T9" fmla="*/ 0 h 682"/>
                <a:gd name="T10" fmla="*/ 2147483647 w 1376"/>
                <a:gd name="T11" fmla="*/ 2147483647 h 682"/>
                <a:gd name="T12" fmla="*/ 2147483647 w 1376"/>
                <a:gd name="T13" fmla="*/ 0 h 682"/>
                <a:gd name="T14" fmla="*/ 2147483647 w 1376"/>
                <a:gd name="T15" fmla="*/ 2147483647 h 68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76" h="682">
                  <a:moveTo>
                    <a:pt x="1376" y="480"/>
                  </a:moveTo>
                  <a:lnTo>
                    <a:pt x="832" y="682"/>
                  </a:lnTo>
                  <a:lnTo>
                    <a:pt x="832" y="496"/>
                  </a:lnTo>
                  <a:lnTo>
                    <a:pt x="0" y="310"/>
                  </a:lnTo>
                  <a:lnTo>
                    <a:pt x="0" y="0"/>
                  </a:lnTo>
                  <a:lnTo>
                    <a:pt x="832" y="186"/>
                  </a:lnTo>
                  <a:lnTo>
                    <a:pt x="832" y="0"/>
                  </a:lnTo>
                  <a:lnTo>
                    <a:pt x="1376" y="480"/>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44" name="Freeform 4222"/>
            <p:cNvSpPr>
              <a:spLocks/>
            </p:cNvSpPr>
            <p:nvPr/>
          </p:nvSpPr>
          <p:spPr bwMode="auto">
            <a:xfrm>
              <a:off x="2873375" y="1827213"/>
              <a:ext cx="1519238" cy="1033462"/>
            </a:xfrm>
            <a:custGeom>
              <a:avLst/>
              <a:gdLst>
                <a:gd name="T0" fmla="*/ 2147483647 w 1342"/>
                <a:gd name="T1" fmla="*/ 2147483647 h 914"/>
                <a:gd name="T2" fmla="*/ 2147483647 w 1342"/>
                <a:gd name="T3" fmla="*/ 0 h 914"/>
                <a:gd name="T4" fmla="*/ 2147483647 w 1342"/>
                <a:gd name="T5" fmla="*/ 2147483647 h 914"/>
                <a:gd name="T6" fmla="*/ 0 w 1342"/>
                <a:gd name="T7" fmla="*/ 2147483647 h 914"/>
                <a:gd name="T8" fmla="*/ 0 w 1342"/>
                <a:gd name="T9" fmla="*/ 2147483647 h 914"/>
                <a:gd name="T10" fmla="*/ 2147483647 w 1342"/>
                <a:gd name="T11" fmla="*/ 2147483647 h 914"/>
                <a:gd name="T12" fmla="*/ 2147483647 w 1342"/>
                <a:gd name="T13" fmla="*/ 2147483647 h 914"/>
                <a:gd name="T14" fmla="*/ 2147483647 w 1342"/>
                <a:gd name="T15" fmla="*/ 2147483647 h 9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2" h="914">
                  <a:moveTo>
                    <a:pt x="1342" y="82"/>
                  </a:moveTo>
                  <a:lnTo>
                    <a:pt x="832" y="0"/>
                  </a:lnTo>
                  <a:lnTo>
                    <a:pt x="832" y="186"/>
                  </a:lnTo>
                  <a:lnTo>
                    <a:pt x="0" y="606"/>
                  </a:lnTo>
                  <a:lnTo>
                    <a:pt x="0" y="914"/>
                  </a:lnTo>
                  <a:lnTo>
                    <a:pt x="832" y="494"/>
                  </a:lnTo>
                  <a:lnTo>
                    <a:pt x="832" y="680"/>
                  </a:lnTo>
                  <a:lnTo>
                    <a:pt x="1342" y="82"/>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45" name="Freeform 4223"/>
            <p:cNvSpPr>
              <a:spLocks/>
            </p:cNvSpPr>
            <p:nvPr/>
          </p:nvSpPr>
          <p:spPr bwMode="auto">
            <a:xfrm>
              <a:off x="2873375" y="5130800"/>
              <a:ext cx="1519238" cy="1036638"/>
            </a:xfrm>
            <a:custGeom>
              <a:avLst/>
              <a:gdLst>
                <a:gd name="T0" fmla="*/ 2147483647 w 1342"/>
                <a:gd name="T1" fmla="*/ 2147483647 h 916"/>
                <a:gd name="T2" fmla="*/ 2147483647 w 1342"/>
                <a:gd name="T3" fmla="*/ 2147483647 h 916"/>
                <a:gd name="T4" fmla="*/ 2147483647 w 1342"/>
                <a:gd name="T5" fmla="*/ 2147483647 h 916"/>
                <a:gd name="T6" fmla="*/ 0 w 1342"/>
                <a:gd name="T7" fmla="*/ 2147483647 h 916"/>
                <a:gd name="T8" fmla="*/ 0 w 1342"/>
                <a:gd name="T9" fmla="*/ 0 h 916"/>
                <a:gd name="T10" fmla="*/ 2147483647 w 1342"/>
                <a:gd name="T11" fmla="*/ 2147483647 h 916"/>
                <a:gd name="T12" fmla="*/ 2147483647 w 1342"/>
                <a:gd name="T13" fmla="*/ 2147483647 h 916"/>
                <a:gd name="T14" fmla="*/ 2147483647 w 1342"/>
                <a:gd name="T15" fmla="*/ 2147483647 h 9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42" h="916">
                  <a:moveTo>
                    <a:pt x="1342" y="832"/>
                  </a:moveTo>
                  <a:lnTo>
                    <a:pt x="832" y="916"/>
                  </a:lnTo>
                  <a:lnTo>
                    <a:pt x="832" y="728"/>
                  </a:lnTo>
                  <a:lnTo>
                    <a:pt x="0" y="310"/>
                  </a:lnTo>
                  <a:lnTo>
                    <a:pt x="0" y="0"/>
                  </a:lnTo>
                  <a:lnTo>
                    <a:pt x="832" y="420"/>
                  </a:lnTo>
                  <a:lnTo>
                    <a:pt x="832" y="234"/>
                  </a:lnTo>
                  <a:lnTo>
                    <a:pt x="1342" y="832"/>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auto" latinLnBrk="0" hangingPunct="0">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latin typeface="微软雅黑" pitchFamily="34" charset="-122"/>
                <a:ea typeface="微软雅黑" pitchFamily="34" charset="-122"/>
                <a:cs typeface="+mn-cs"/>
              </a:endParaRPr>
            </a:p>
          </p:txBody>
        </p:sp>
        <p:sp>
          <p:nvSpPr>
            <p:cNvPr id="46" name="Rectangle 4228"/>
            <p:cNvSpPr>
              <a:spLocks noChangeArrowheads="1"/>
            </p:cNvSpPr>
            <p:nvPr/>
          </p:nvSpPr>
          <p:spPr bwMode="auto">
            <a:xfrm>
              <a:off x="1258888" y="2325688"/>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4D4D4D"/>
                  </a:solidFill>
                  <a:effectLst/>
                  <a:uLnTx/>
                  <a:uFillTx/>
                  <a:latin typeface="微软雅黑" pitchFamily="34" charset="-122"/>
                  <a:ea typeface="微软雅黑" pitchFamily="34" charset="-122"/>
                  <a:cs typeface="+mn-cs"/>
                </a:rPr>
                <a:t>企划模块</a:t>
              </a:r>
              <a:endPar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47" name="Rectangle 4228"/>
            <p:cNvSpPr>
              <a:spLocks noChangeArrowheads="1"/>
            </p:cNvSpPr>
            <p:nvPr/>
          </p:nvSpPr>
          <p:spPr bwMode="auto">
            <a:xfrm>
              <a:off x="1258888" y="3260725"/>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lvl="0" algn="ctr">
                <a:lnSpc>
                  <a:spcPct val="120000"/>
                </a:lnSpc>
                <a:defRPr/>
              </a:pPr>
              <a:r>
                <a:rPr lang="zh-CN" altLang="en-US" b="1" kern="0" dirty="0">
                  <a:solidFill>
                    <a:srgbClr val="4D4D4D"/>
                  </a:solidFill>
                  <a:latin typeface="微软雅黑" pitchFamily="34" charset="-122"/>
                  <a:ea typeface="微软雅黑" pitchFamily="34" charset="-122"/>
                </a:rPr>
                <a:t>支持模块</a:t>
              </a:r>
              <a:endPar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8" name="Rectangle 4228"/>
            <p:cNvSpPr>
              <a:spLocks noChangeArrowheads="1"/>
            </p:cNvSpPr>
            <p:nvPr/>
          </p:nvSpPr>
          <p:spPr bwMode="auto">
            <a:xfrm>
              <a:off x="1258888" y="4122738"/>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lvl="0" algn="ctr">
                <a:lnSpc>
                  <a:spcPct val="120000"/>
                </a:lnSpc>
                <a:defRPr/>
              </a:pPr>
              <a:r>
                <a:rPr lang="zh-CN" altLang="en-US" b="1" kern="0" dirty="0">
                  <a:solidFill>
                    <a:srgbClr val="4D4D4D"/>
                  </a:solidFill>
                  <a:latin typeface="微软雅黑" pitchFamily="34" charset="-122"/>
                  <a:ea typeface="微软雅黑" pitchFamily="34" charset="-122"/>
                </a:rPr>
                <a:t>业务模块</a:t>
              </a:r>
              <a:endPar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49" name="Rectangle 4228"/>
            <p:cNvSpPr>
              <a:spLocks noChangeArrowheads="1"/>
            </p:cNvSpPr>
            <p:nvPr/>
          </p:nvSpPr>
          <p:spPr bwMode="auto">
            <a:xfrm>
              <a:off x="1258888" y="5085557"/>
              <a:ext cx="1512887" cy="67786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lvl="0" algn="ctr">
                <a:lnSpc>
                  <a:spcPct val="120000"/>
                </a:lnSpc>
                <a:defRPr/>
              </a:pPr>
              <a:r>
                <a:rPr lang="zh-CN" altLang="en-US" b="1" kern="0" dirty="0">
                  <a:solidFill>
                    <a:srgbClr val="4D4D4D"/>
                  </a:solidFill>
                  <a:latin typeface="微软雅黑" pitchFamily="34" charset="-122"/>
                  <a:ea typeface="微软雅黑" pitchFamily="34" charset="-122"/>
                </a:rPr>
                <a:t>控制模块</a:t>
              </a:r>
              <a:endParaRPr kumimoji="0" lang="zh-CN" altLang="en-US" b="1"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50" name="Rectangle 4228"/>
            <p:cNvSpPr>
              <a:spLocks noChangeArrowheads="1"/>
            </p:cNvSpPr>
            <p:nvPr/>
          </p:nvSpPr>
          <p:spPr bwMode="auto">
            <a:xfrm>
              <a:off x="4496924" y="1628775"/>
              <a:ext cx="3951932" cy="4730750"/>
            </a:xfrm>
            <a:custGeom>
              <a:avLst/>
              <a:gdLst/>
              <a:ahLst/>
              <a:cxnLst/>
              <a:rect l="l" t="t" r="r" b="b"/>
              <a:pathLst>
                <a:path w="3951932" h="4730750">
                  <a:moveTo>
                    <a:pt x="0" y="0"/>
                  </a:moveTo>
                  <a:lnTo>
                    <a:pt x="3951932" y="0"/>
                  </a:lnTo>
                  <a:lnTo>
                    <a:pt x="3951932" y="4730750"/>
                  </a:lnTo>
                  <a:lnTo>
                    <a:pt x="0" y="4730750"/>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51" name="Line 4263"/>
            <p:cNvSpPr>
              <a:spLocks noChangeShapeType="1"/>
            </p:cNvSpPr>
            <p:nvPr/>
          </p:nvSpPr>
          <p:spPr bwMode="auto">
            <a:xfrm>
              <a:off x="4500563" y="2759125"/>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2" name="Line 4265"/>
            <p:cNvSpPr>
              <a:spLocks noChangeShapeType="1"/>
            </p:cNvSpPr>
            <p:nvPr/>
          </p:nvSpPr>
          <p:spPr bwMode="auto">
            <a:xfrm>
              <a:off x="4500563" y="3839245"/>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3" name="Line 4267"/>
            <p:cNvSpPr>
              <a:spLocks noChangeShapeType="1"/>
            </p:cNvSpPr>
            <p:nvPr/>
          </p:nvSpPr>
          <p:spPr bwMode="auto">
            <a:xfrm>
              <a:off x="4500563" y="5423421"/>
              <a:ext cx="3527425" cy="0"/>
            </a:xfrm>
            <a:prstGeom prst="line">
              <a:avLst/>
            </a:prstGeom>
            <a:noFill/>
            <a:ln w="9525">
              <a:solidFill>
                <a:srgbClr val="949494"/>
              </a:solidFill>
              <a:prstDash val="dash"/>
              <a:round/>
              <a:headEnd type="oval" w="sm" len="sm"/>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54" name="TextBox 53"/>
            <p:cNvSpPr txBox="1"/>
            <p:nvPr/>
          </p:nvSpPr>
          <p:spPr bwMode="auto">
            <a:xfrm>
              <a:off x="4755678" y="2831133"/>
              <a:ext cx="3122530" cy="738664"/>
            </a:xfrm>
            <a:prstGeom prst="rect">
              <a:avLst/>
            </a:prstGeom>
            <a:noFill/>
          </p:spPr>
          <p:txBody>
            <a:bodyPr vert="horz" wrap="square" lIns="91440" tIns="45720" rIns="91440" bIns="45720" numCol="1" anchor="t" anchorCtr="0" compatLnSpc="1">
              <a:prstTxWarp prst="textNoShape">
                <a:avLst/>
              </a:prstTxWarp>
              <a:spAutoFit/>
            </a:bodyPr>
            <a:lstStyle/>
            <a:p>
              <a:pPr lvl="0">
                <a:lnSpc>
                  <a:spcPct val="150000"/>
                </a:lnSpc>
                <a:defRPr/>
              </a:pPr>
              <a:r>
                <a:rPr lang="zh-CN" altLang="en-US" sz="1400" kern="0" dirty="0">
                  <a:solidFill>
                    <a:srgbClr val="7D7D7D"/>
                  </a:solidFill>
                  <a:latin typeface="微软雅黑" pitchFamily="34" charset="-122"/>
                  <a:ea typeface="微软雅黑" pitchFamily="34" charset="-122"/>
                </a:rPr>
                <a:t>①人力资源；②财务管理</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③</a:t>
              </a:r>
              <a:r>
                <a:rPr lang="zh-CN" altLang="en-US" sz="1400" kern="0" dirty="0">
                  <a:solidFill>
                    <a:srgbClr val="7D7D7D"/>
                  </a:solidFill>
                  <a:latin typeface="微软雅黑" pitchFamily="34" charset="-122"/>
                  <a:ea typeface="微软雅黑" pitchFamily="34" charset="-122"/>
                </a:rPr>
                <a:t>行政后勤；</a:t>
              </a:r>
              <a:r>
                <a:rPr lang="zh-CN" altLang="en-US" sz="1400" kern="0" dirty="0" smtClean="0">
                  <a:solidFill>
                    <a:srgbClr val="7D7D7D"/>
                  </a:solidFill>
                  <a:latin typeface="微软雅黑" pitchFamily="34" charset="-122"/>
                  <a:ea typeface="微软雅黑" pitchFamily="34" charset="-122"/>
                </a:rPr>
                <a:t>④法务支持</a:t>
              </a:r>
              <a:r>
                <a:rPr lang="zh-CN" altLang="en-US" sz="1400" kern="0" dirty="0">
                  <a:solidFill>
                    <a:srgbClr val="7D7D7D"/>
                  </a:solidFill>
                  <a:latin typeface="微软雅黑" pitchFamily="34" charset="-122"/>
                  <a:ea typeface="微软雅黑" pitchFamily="34" charset="-122"/>
                </a:rPr>
                <a:t>。</a:t>
              </a:r>
              <a:endPar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55" name="TextBox 54"/>
            <p:cNvSpPr txBox="1"/>
            <p:nvPr/>
          </p:nvSpPr>
          <p:spPr bwMode="auto">
            <a:xfrm>
              <a:off x="4755678" y="1827213"/>
              <a:ext cx="3122530" cy="700576"/>
            </a:xfrm>
            <a:prstGeom prst="rect">
              <a:avLst/>
            </a:prstGeom>
            <a:noFill/>
          </p:spPr>
          <p:txBody>
            <a:bodyPr vert="horz" wrap="square" lIns="91440" tIns="45720" rIns="91440" bIns="45720" numCol="1" anchor="t" anchorCtr="0" compatLnSpc="1">
              <a:prstTxWarp prst="textNoShape">
                <a:avLst/>
              </a:prstTxWarp>
              <a:spAutoFit/>
            </a:bodyPr>
            <a:lstStyle/>
            <a:p>
              <a:pPr lvl="0">
                <a:lnSpc>
                  <a:spcPct val="150000"/>
                </a:lnSpc>
                <a:defRPr/>
              </a:pPr>
              <a:r>
                <a:rPr lang="zh-CN" altLang="en-US" sz="1400" kern="0" dirty="0">
                  <a:solidFill>
                    <a:srgbClr val="7D7D7D"/>
                  </a:solidFill>
                  <a:latin typeface="微软雅黑" pitchFamily="34" charset="-122"/>
                  <a:ea typeface="微软雅黑" pitchFamily="34" charset="-122"/>
                </a:rPr>
                <a:t>①战略管理；②组织管理</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③</a:t>
              </a:r>
              <a:r>
                <a:rPr lang="zh-CN" altLang="en-US" sz="1400" kern="0" dirty="0">
                  <a:solidFill>
                    <a:srgbClr val="7D7D7D"/>
                  </a:solidFill>
                  <a:latin typeface="微软雅黑" pitchFamily="34" charset="-122"/>
                  <a:ea typeface="微软雅黑" pitchFamily="34" charset="-122"/>
                </a:rPr>
                <a:t>企业文化；④品牌管理。</a:t>
              </a:r>
              <a:endPar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56" name="TextBox 55"/>
            <p:cNvSpPr txBox="1"/>
            <p:nvPr/>
          </p:nvSpPr>
          <p:spPr bwMode="auto">
            <a:xfrm>
              <a:off x="4755678" y="3983261"/>
              <a:ext cx="3272310" cy="1384995"/>
            </a:xfrm>
            <a:prstGeom prst="rect">
              <a:avLst/>
            </a:prstGeom>
            <a:noFill/>
          </p:spPr>
          <p:txBody>
            <a:bodyPr vert="horz" wrap="square" lIns="91440" tIns="45720" rIns="91440" bIns="45720" numCol="1" anchor="t" anchorCtr="0" compatLnSpc="1">
              <a:prstTxWarp prst="textNoShape">
                <a:avLst/>
              </a:prstTxWarp>
              <a:spAutoFit/>
            </a:bodyPr>
            <a:lstStyle/>
            <a:p>
              <a:pPr lvl="0">
                <a:lnSpc>
                  <a:spcPct val="150000"/>
                </a:lnSpc>
                <a:defRPr/>
              </a:pPr>
              <a:r>
                <a:rPr lang="zh-CN" altLang="en-US" sz="1400" kern="0" dirty="0">
                  <a:solidFill>
                    <a:srgbClr val="7D7D7D"/>
                  </a:solidFill>
                  <a:latin typeface="微软雅黑" pitchFamily="34" charset="-122"/>
                  <a:ea typeface="微软雅黑" pitchFamily="34" charset="-122"/>
                </a:rPr>
                <a:t>①研发管理；②采购管理</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③</a:t>
              </a:r>
              <a:r>
                <a:rPr lang="zh-CN" altLang="en-US" sz="1400" kern="0" dirty="0">
                  <a:solidFill>
                    <a:srgbClr val="7D7D7D"/>
                  </a:solidFill>
                  <a:latin typeface="微软雅黑" pitchFamily="34" charset="-122"/>
                  <a:ea typeface="微软雅黑" pitchFamily="34" charset="-122"/>
                </a:rPr>
                <a:t>生产管理；④库存管理</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⑤</a:t>
              </a:r>
              <a:r>
                <a:rPr lang="zh-CN" altLang="en-US" sz="1400" kern="0" dirty="0">
                  <a:solidFill>
                    <a:srgbClr val="7D7D7D"/>
                  </a:solidFill>
                  <a:latin typeface="微软雅黑" pitchFamily="34" charset="-122"/>
                  <a:ea typeface="微软雅黑" pitchFamily="34" charset="-122"/>
                </a:rPr>
                <a:t>物流管理；⑥市场营销</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⑦</a:t>
              </a:r>
              <a:r>
                <a:rPr lang="zh-CN" altLang="en-US" sz="1400" kern="0" dirty="0">
                  <a:solidFill>
                    <a:srgbClr val="7D7D7D"/>
                  </a:solidFill>
                  <a:latin typeface="微软雅黑" pitchFamily="34" charset="-122"/>
                  <a:ea typeface="微软雅黑" pitchFamily="34" charset="-122"/>
                </a:rPr>
                <a:t>销售管理；⑧售后服务。</a:t>
              </a:r>
              <a:endPar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sp>
          <p:nvSpPr>
            <p:cNvPr id="57" name="TextBox 56"/>
            <p:cNvSpPr txBox="1"/>
            <p:nvPr/>
          </p:nvSpPr>
          <p:spPr bwMode="auto">
            <a:xfrm>
              <a:off x="4755678" y="5548853"/>
              <a:ext cx="3554578" cy="738664"/>
            </a:xfrm>
            <a:prstGeom prst="rect">
              <a:avLst/>
            </a:prstGeom>
            <a:noFill/>
          </p:spPr>
          <p:txBody>
            <a:bodyPr vert="horz" wrap="square" lIns="91440" tIns="45720" rIns="91440" bIns="45720" numCol="1" anchor="t" anchorCtr="0" compatLnSpc="1">
              <a:prstTxWarp prst="textNoShape">
                <a:avLst/>
              </a:prstTxWarp>
              <a:spAutoFit/>
            </a:bodyPr>
            <a:lstStyle/>
            <a:p>
              <a:pPr lvl="0">
                <a:lnSpc>
                  <a:spcPct val="150000"/>
                </a:lnSpc>
                <a:defRPr/>
              </a:pPr>
              <a:r>
                <a:rPr lang="zh-CN" altLang="en-US" sz="1400" kern="0" dirty="0">
                  <a:solidFill>
                    <a:srgbClr val="7D7D7D"/>
                  </a:solidFill>
                  <a:latin typeface="微软雅黑" pitchFamily="34" charset="-122"/>
                  <a:ea typeface="微软雅黑" pitchFamily="34" charset="-122"/>
                </a:rPr>
                <a:t>①信息管理；②知识管理</a:t>
              </a:r>
              <a:r>
                <a:rPr lang="zh-CN" altLang="en-US" sz="1400" kern="0" dirty="0" smtClean="0">
                  <a:solidFill>
                    <a:srgbClr val="7D7D7D"/>
                  </a:solidFill>
                  <a:latin typeface="微软雅黑" pitchFamily="34" charset="-122"/>
                  <a:ea typeface="微软雅黑" pitchFamily="34" charset="-122"/>
                </a:rPr>
                <a:t>；</a:t>
              </a:r>
              <a:endParaRPr lang="en-US" altLang="zh-CN" sz="1400" kern="0" dirty="0" smtClean="0">
                <a:solidFill>
                  <a:srgbClr val="7D7D7D"/>
                </a:solidFill>
                <a:latin typeface="微软雅黑" pitchFamily="34" charset="-122"/>
                <a:ea typeface="微软雅黑" pitchFamily="34" charset="-122"/>
              </a:endParaRPr>
            </a:p>
            <a:p>
              <a:pPr lvl="0">
                <a:lnSpc>
                  <a:spcPct val="150000"/>
                </a:lnSpc>
                <a:defRPr/>
              </a:pPr>
              <a:r>
                <a:rPr lang="zh-CN" altLang="en-US" sz="1400" kern="0" dirty="0" smtClean="0">
                  <a:solidFill>
                    <a:srgbClr val="7D7D7D"/>
                  </a:solidFill>
                  <a:latin typeface="微软雅黑" pitchFamily="34" charset="-122"/>
                  <a:ea typeface="微软雅黑" pitchFamily="34" charset="-122"/>
                </a:rPr>
                <a:t>③</a:t>
              </a:r>
              <a:r>
                <a:rPr lang="zh-CN" altLang="en-US" sz="1400" kern="0" dirty="0">
                  <a:solidFill>
                    <a:srgbClr val="7D7D7D"/>
                  </a:solidFill>
                  <a:latin typeface="微软雅黑" pitchFamily="34" charset="-122"/>
                  <a:ea typeface="微软雅黑" pitchFamily="34" charset="-122"/>
                </a:rPr>
                <a:t>标准管理；④质量管理；⑤风险管理。</a:t>
              </a:r>
              <a:endParaRPr kumimoji="0" lang="zh-CN" altLang="en-US" sz="1400" b="0" i="0" u="none" strike="noStrike" kern="0" cap="none" spc="0" normalizeH="0" baseline="0" noProof="0" dirty="0">
                <a:ln>
                  <a:noFill/>
                </a:ln>
                <a:solidFill>
                  <a:srgbClr val="7D7D7D"/>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27495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par>
                                <p:cTn id="11" presetID="6" presetClass="emph" presetSubtype="0" autoRev="1" fill="hold" grpId="1" nodeType="withEffect">
                                  <p:stCondLst>
                                    <p:cond delay="500"/>
                                  </p:stCondLst>
                                  <p:childTnLst>
                                    <p:animScale>
                                      <p:cBhvr>
                                        <p:cTn id="12" dur="150" fill="hold"/>
                                        <p:tgtEl>
                                          <p:spTgt spid="18"/>
                                        </p:tgtEl>
                                      </p:cBhvr>
                                      <p:by x="108000" y="108000"/>
                                    </p:animScale>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2" nodeType="clickEffect">
                                  <p:stCondLst>
                                    <p:cond delay="0"/>
                                  </p:stCondLst>
                                  <p:childTnLst>
                                    <p:animEffect transition="out" filter="dissolve">
                                      <p:cBhvr>
                                        <p:cTn id="16" dur="200"/>
                                        <p:tgtEl>
                                          <p:spTgt spid="18"/>
                                        </p:tgtEl>
                                      </p:cBhvr>
                                    </p:animEffect>
                                    <p:set>
                                      <p:cBhvr>
                                        <p:cTn id="17" dur="1" fill="hold">
                                          <p:stCondLst>
                                            <p:cond delay="199"/>
                                          </p:stCondLst>
                                        </p:cTn>
                                        <p:tgtEl>
                                          <p:spTgt spid="18"/>
                                        </p:tgtEl>
                                        <p:attrNameLst>
                                          <p:attrName>style.visibility</p:attrName>
                                        </p:attrNameLst>
                                      </p:cBhvr>
                                      <p:to>
                                        <p:strVal val="hidden"/>
                                      </p:to>
                                    </p:set>
                                  </p:childTnLst>
                                </p:cTn>
                              </p:par>
                              <p:par>
                                <p:cTn id="18" presetID="23" presetClass="exit" presetSubtype="32" fill="hold" grpId="3" nodeType="withEffect">
                                  <p:stCondLst>
                                    <p:cond delay="0"/>
                                  </p:stCondLst>
                                  <p:childTnLst>
                                    <p:anim calcmode="lin" valueType="num">
                                      <p:cBhvr>
                                        <p:cTn id="19" dur="200"/>
                                        <p:tgtEl>
                                          <p:spTgt spid="18"/>
                                        </p:tgtEl>
                                        <p:attrNameLst>
                                          <p:attrName>ppt_w</p:attrName>
                                        </p:attrNameLst>
                                      </p:cBhvr>
                                      <p:tavLst>
                                        <p:tav tm="0">
                                          <p:val>
                                            <p:strVal val="ppt_w"/>
                                          </p:val>
                                        </p:tav>
                                        <p:tav tm="100000">
                                          <p:val>
                                            <p:fltVal val="0"/>
                                          </p:val>
                                        </p:tav>
                                      </p:tavLst>
                                    </p:anim>
                                    <p:anim calcmode="lin" valueType="num">
                                      <p:cBhvr>
                                        <p:cTn id="20" dur="200"/>
                                        <p:tgtEl>
                                          <p:spTgt spid="18"/>
                                        </p:tgtEl>
                                        <p:attrNameLst>
                                          <p:attrName>ppt_h</p:attrName>
                                        </p:attrNameLst>
                                      </p:cBhvr>
                                      <p:tavLst>
                                        <p:tav tm="0">
                                          <p:val>
                                            <p:strVal val="ppt_h"/>
                                          </p:val>
                                        </p:tav>
                                        <p:tav tm="100000">
                                          <p:val>
                                            <p:fltVal val="0"/>
                                          </p:val>
                                        </p:tav>
                                      </p:tavLst>
                                    </p:anim>
                                    <p:set>
                                      <p:cBhvr>
                                        <p:cTn id="21" dur="1" fill="hold">
                                          <p:stCondLst>
                                            <p:cond delay="199"/>
                                          </p:stCondLst>
                                        </p:cTn>
                                        <p:tgtEl>
                                          <p:spTgt spid="18"/>
                                        </p:tgtEl>
                                        <p:attrNameLst>
                                          <p:attrName>style.visibility</p:attrName>
                                        </p:attrNameLst>
                                      </p:cBhvr>
                                      <p:to>
                                        <p:strVal val="hidden"/>
                                      </p:to>
                                    </p:set>
                                  </p:childTnLst>
                                </p:cTn>
                              </p:par>
                            </p:childTnLst>
                          </p:cTn>
                        </p:par>
                        <p:par>
                          <p:cTn id="22" fill="hold">
                            <p:stCondLst>
                              <p:cond delay="200"/>
                            </p:stCondLst>
                            <p:childTnLst>
                              <p:par>
                                <p:cTn id="23" presetID="23" presetClass="entr" presetSubtype="52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 calcmode="lin" valueType="num">
                                      <p:cBhvr>
                                        <p:cTn id="27" dur="500" fill="hold"/>
                                        <p:tgtEl>
                                          <p:spTgt spid="20"/>
                                        </p:tgtEl>
                                        <p:attrNameLst>
                                          <p:attrName>ppt_x</p:attrName>
                                        </p:attrNameLst>
                                      </p:cBhvr>
                                      <p:tavLst>
                                        <p:tav tm="0">
                                          <p:val>
                                            <p:fltVal val="0.5"/>
                                          </p:val>
                                        </p:tav>
                                        <p:tav tm="100000">
                                          <p:val>
                                            <p:strVal val="#ppt_x"/>
                                          </p:val>
                                        </p:tav>
                                      </p:tavLst>
                                    </p:anim>
                                    <p:anim calcmode="lin" valueType="num">
                                      <p:cBhvr>
                                        <p:cTn id="28" dur="500" fill="hold"/>
                                        <p:tgtEl>
                                          <p:spTgt spid="20"/>
                                        </p:tgtEl>
                                        <p:attrNameLst>
                                          <p:attrName>ppt_y</p:attrName>
                                        </p:attrNameLst>
                                      </p:cBhvr>
                                      <p:tavLst>
                                        <p:tav tm="0">
                                          <p:val>
                                            <p:fltVal val="0.5"/>
                                          </p:val>
                                        </p:tav>
                                        <p:tav tm="100000">
                                          <p:val>
                                            <p:strVal val="#ppt_y"/>
                                          </p:val>
                                        </p:tav>
                                      </p:tavLst>
                                    </p:anim>
                                  </p:childTnLst>
                                </p:cTn>
                              </p:par>
                              <p:par>
                                <p:cTn id="29" presetID="6" presetClass="emph" presetSubtype="0" autoRev="1" fill="hold" grpId="1" nodeType="withEffect">
                                  <p:stCondLst>
                                    <p:cond delay="500"/>
                                  </p:stCondLst>
                                  <p:childTnLst>
                                    <p:animScale>
                                      <p:cBhvr>
                                        <p:cTn id="30" dur="150" fill="hold"/>
                                        <p:tgtEl>
                                          <p:spTgt spid="20"/>
                                        </p:tgtEl>
                                      </p:cBhvr>
                                      <p:by x="108000" y="108000"/>
                                    </p:animScale>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grpId="2" nodeType="clickEffect">
                                  <p:stCondLst>
                                    <p:cond delay="0"/>
                                  </p:stCondLst>
                                  <p:childTnLst>
                                    <p:animEffect transition="out" filter="dissolve">
                                      <p:cBhvr>
                                        <p:cTn id="34" dur="200"/>
                                        <p:tgtEl>
                                          <p:spTgt spid="20"/>
                                        </p:tgtEl>
                                      </p:cBhvr>
                                    </p:animEffect>
                                    <p:set>
                                      <p:cBhvr>
                                        <p:cTn id="35" dur="1" fill="hold">
                                          <p:stCondLst>
                                            <p:cond delay="199"/>
                                          </p:stCondLst>
                                        </p:cTn>
                                        <p:tgtEl>
                                          <p:spTgt spid="20"/>
                                        </p:tgtEl>
                                        <p:attrNameLst>
                                          <p:attrName>style.visibility</p:attrName>
                                        </p:attrNameLst>
                                      </p:cBhvr>
                                      <p:to>
                                        <p:strVal val="hidden"/>
                                      </p:to>
                                    </p:set>
                                  </p:childTnLst>
                                </p:cTn>
                              </p:par>
                              <p:par>
                                <p:cTn id="36" presetID="23" presetClass="exit" presetSubtype="32" fill="hold" grpId="3" nodeType="withEffect">
                                  <p:stCondLst>
                                    <p:cond delay="0"/>
                                  </p:stCondLst>
                                  <p:childTnLst>
                                    <p:anim calcmode="lin" valueType="num">
                                      <p:cBhvr>
                                        <p:cTn id="37" dur="200"/>
                                        <p:tgtEl>
                                          <p:spTgt spid="20"/>
                                        </p:tgtEl>
                                        <p:attrNameLst>
                                          <p:attrName>ppt_w</p:attrName>
                                        </p:attrNameLst>
                                      </p:cBhvr>
                                      <p:tavLst>
                                        <p:tav tm="0">
                                          <p:val>
                                            <p:strVal val="ppt_w"/>
                                          </p:val>
                                        </p:tav>
                                        <p:tav tm="100000">
                                          <p:val>
                                            <p:fltVal val="0"/>
                                          </p:val>
                                        </p:tav>
                                      </p:tavLst>
                                    </p:anim>
                                    <p:anim calcmode="lin" valueType="num">
                                      <p:cBhvr>
                                        <p:cTn id="38" dur="200"/>
                                        <p:tgtEl>
                                          <p:spTgt spid="20"/>
                                        </p:tgtEl>
                                        <p:attrNameLst>
                                          <p:attrName>ppt_h</p:attrName>
                                        </p:attrNameLst>
                                      </p:cBhvr>
                                      <p:tavLst>
                                        <p:tav tm="0">
                                          <p:val>
                                            <p:strVal val="ppt_h"/>
                                          </p:val>
                                        </p:tav>
                                        <p:tav tm="100000">
                                          <p:val>
                                            <p:fltVal val="0"/>
                                          </p:val>
                                        </p:tav>
                                      </p:tavLst>
                                    </p:anim>
                                    <p:set>
                                      <p:cBhvr>
                                        <p:cTn id="39" dur="1" fill="hold">
                                          <p:stCondLst>
                                            <p:cond delay="199"/>
                                          </p:stCondLst>
                                        </p:cTn>
                                        <p:tgtEl>
                                          <p:spTgt spid="20"/>
                                        </p:tgtEl>
                                        <p:attrNameLst>
                                          <p:attrName>style.visibility</p:attrName>
                                        </p:attrNameLst>
                                      </p:cBhvr>
                                      <p:to>
                                        <p:strVal val="hidden"/>
                                      </p:to>
                                    </p:set>
                                  </p:childTnLst>
                                </p:cTn>
                              </p:par>
                            </p:childTnLst>
                          </p:cTn>
                        </p:par>
                        <p:par>
                          <p:cTn id="40" fill="hold">
                            <p:stCondLst>
                              <p:cond delay="200"/>
                            </p:stCondLst>
                            <p:childTnLst>
                              <p:par>
                                <p:cTn id="41" presetID="23" presetClass="entr" presetSubtype="16"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8" grpId="2"/>
      <p:bldP spid="18" grpId="3"/>
      <p:bldP spid="20" grpId="0"/>
      <p:bldP spid="20" grpId="1"/>
      <p:bldP spid="20" grpId="2"/>
      <p:bldP spid="20" grpId="3"/>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a:solidFill>
                  <a:srgbClr val="FC6204"/>
                </a:solidFill>
                <a:latin typeface="微软雅黑" pitchFamily="34" charset="-122"/>
                <a:ea typeface="微软雅黑" pitchFamily="34" charset="-122"/>
              </a:rPr>
              <a:t>通用</a:t>
            </a:r>
            <a:r>
              <a:rPr lang="zh-CN" altLang="en-US" dirty="0" smtClean="0">
                <a:solidFill>
                  <a:srgbClr val="FC6204"/>
                </a:solidFill>
                <a:latin typeface="微软雅黑" pitchFamily="34" charset="-122"/>
                <a:ea typeface="微软雅黑" pitchFamily="34" charset="-122"/>
              </a:rPr>
              <a:t>管理</a:t>
            </a:r>
            <a:r>
              <a:rPr lang="zh-CN" altLang="en-US" dirty="0">
                <a:solidFill>
                  <a:srgbClr val="FC6204"/>
                </a:solidFill>
                <a:latin typeface="微软雅黑" pitchFamily="34" charset="-122"/>
                <a:ea typeface="微软雅黑" pitchFamily="34" charset="-122"/>
              </a:rPr>
              <a:t>技能</a:t>
            </a:r>
          </a:p>
        </p:txBody>
      </p:sp>
      <p:sp>
        <p:nvSpPr>
          <p:cNvPr id="27" name="Text Box 44"/>
          <p:cNvSpPr txBox="1">
            <a:spLocks noChangeArrowheads="1"/>
          </p:cNvSpPr>
          <p:nvPr/>
        </p:nvSpPr>
        <p:spPr bwMode="auto">
          <a:xfrm>
            <a:off x="372219" y="3224973"/>
            <a:ext cx="4068413"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怎么理解管理技能？技能就是指掌握和运用专门技术的能力，那么管理技能就可以理解为</a:t>
            </a:r>
            <a:r>
              <a:rPr lang="zh-CN" altLang="en-US" b="1" dirty="0">
                <a:solidFill>
                  <a:srgbClr val="FC6204"/>
                </a:solidFill>
              </a:rPr>
              <a:t>掌握和利用管理技术的能力，也就是管理者履行管理职能时所需要的技能，</a:t>
            </a:r>
            <a:r>
              <a:rPr lang="zh-CN" altLang="en-US" dirty="0"/>
              <a:t>如沟通、执行力、领导能力、培育下属、团队建设等等。</a:t>
            </a:r>
            <a:endParaRPr lang="en-US" dirty="0"/>
          </a:p>
        </p:txBody>
      </p:sp>
      <p:grpSp>
        <p:nvGrpSpPr>
          <p:cNvPr id="18" name="组合 17"/>
          <p:cNvGrpSpPr/>
          <p:nvPr/>
        </p:nvGrpSpPr>
        <p:grpSpPr>
          <a:xfrm>
            <a:off x="59734" y="5277458"/>
            <a:ext cx="4800298" cy="1569660"/>
            <a:chOff x="8628686" y="5243102"/>
            <a:chExt cx="4800298" cy="1569660"/>
          </a:xfrm>
        </p:grpSpPr>
        <p:sp>
          <p:nvSpPr>
            <p:cNvPr id="20" name="TextBox 1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1" name="组合 20"/>
            <p:cNvGrpSpPr/>
            <p:nvPr/>
          </p:nvGrpSpPr>
          <p:grpSpPr>
            <a:xfrm>
              <a:off x="8748464" y="5629533"/>
              <a:ext cx="3168352" cy="1080120"/>
              <a:chOff x="8748464" y="5629533"/>
              <a:chExt cx="3168352" cy="1080120"/>
            </a:xfrm>
          </p:grpSpPr>
          <p:cxnSp>
            <p:nvCxnSpPr>
              <p:cNvPr id="23" name="直接连接符 22"/>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24" name="直接连接符 23"/>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22" name="矩形 21"/>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FC6204"/>
                  </a:solidFill>
                  <a:latin typeface="微软雅黑" pitchFamily="34" charset="-122"/>
                  <a:ea typeface="微软雅黑" pitchFamily="34" charset="-122"/>
                </a:rPr>
                <a:t>何谓管理技能</a:t>
              </a:r>
              <a:endParaRPr lang="zh-CN" altLang="en-US" kern="0" dirty="0">
                <a:solidFill>
                  <a:srgbClr val="FC6204"/>
                </a:solidFill>
                <a:latin typeface="微软雅黑" pitchFamily="34" charset="-122"/>
                <a:ea typeface="微软雅黑" pitchFamily="34" charset="-122"/>
              </a:endParaRPr>
            </a:p>
          </p:txBody>
        </p:sp>
      </p:grpSp>
      <p:pic>
        <p:nvPicPr>
          <p:cNvPr id="6146" name="Picture 2" descr="D:\Teliss_Tong\Doing\new\ZfW1BTqvoI.png"/>
          <p:cNvPicPr>
            <a:picLocks noChangeArrowheads="1"/>
          </p:cNvPicPr>
          <p:nvPr/>
        </p:nvPicPr>
        <p:blipFill rotWithShape="1">
          <a:blip r:embed="rId2" cstate="screen">
            <a:extLst>
              <a:ext uri="{28A0092B-C50C-407E-A947-70E740481C1C}">
                <a14:useLocalDpi xmlns:a14="http://schemas.microsoft.com/office/drawing/2010/main"/>
              </a:ext>
            </a:extLst>
          </a:blip>
          <a:srcRect l="6426" t="14535" r="4305"/>
          <a:stretch/>
        </p:blipFill>
        <p:spPr bwMode="auto">
          <a:xfrm flipH="1">
            <a:off x="2584376" y="1713185"/>
            <a:ext cx="6809874" cy="5144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60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200"/>
                                        <p:tgtEl>
                                          <p:spTgt spid="11"/>
                                        </p:tgtEl>
                                      </p:cBhvr>
                                    </p:animEffect>
                                  </p:childTnLst>
                                </p:cTn>
                              </p:par>
                              <p:par>
                                <p:cTn id="8" presetID="2" presetClass="entr" presetSubtype="2"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1+#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300"/>
                            </p:stCondLst>
                            <p:childTnLst>
                              <p:par>
                                <p:cTn id="19" presetID="2" presetClass="entr" presetSubtype="2"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 fill="hold"/>
                                        <p:tgtEl>
                                          <p:spTgt spid="18"/>
                                        </p:tgtEl>
                                        <p:attrNameLst>
                                          <p:attrName>ppt_x</p:attrName>
                                        </p:attrNameLst>
                                      </p:cBhvr>
                                      <p:tavLst>
                                        <p:tav tm="0">
                                          <p:val>
                                            <p:strVal val="1+#ppt_w/2"/>
                                          </p:val>
                                        </p:tav>
                                        <p:tav tm="100000">
                                          <p:val>
                                            <p:strVal val="#ppt_x"/>
                                          </p:val>
                                        </p:tav>
                                      </p:tavLst>
                                    </p:anim>
                                    <p:anim calcmode="lin" valueType="num">
                                      <p:cBhvr additive="base">
                                        <p:cTn id="22" dur="1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10" presetClass="entr" presetSubtype="0" fill="hold" nodeType="withEffect">
                                  <p:stCondLst>
                                    <p:cond delay="500"/>
                                  </p:stCondLst>
                                  <p:childTnLst>
                                    <p:set>
                                      <p:cBhvr>
                                        <p:cTn id="31" dur="1" fill="hold">
                                          <p:stCondLst>
                                            <p:cond delay="0"/>
                                          </p:stCondLst>
                                        </p:cTn>
                                        <p:tgtEl>
                                          <p:spTgt spid="6146"/>
                                        </p:tgtEl>
                                        <p:attrNameLst>
                                          <p:attrName>style.visibility</p:attrName>
                                        </p:attrNameLst>
                                      </p:cBhvr>
                                      <p:to>
                                        <p:strVal val="visible"/>
                                      </p:to>
                                    </p:set>
                                    <p:animEffect transition="in" filter="fade">
                                      <p:cBhvr>
                                        <p:cTn id="3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2987824" y="2996952"/>
            <a:ext cx="5664519" cy="3502947"/>
          </a:xfrm>
          <a:prstGeom prst="rect">
            <a:avLst/>
          </a:prstGeom>
          <a:solidFill>
            <a:schemeClr val="bg1">
              <a:lumMod val="95000"/>
              <a:alpha val="82000"/>
            </a:schemeClr>
          </a:solidFill>
          <a:ln w="3175">
            <a:solidFill>
              <a:srgbClr val="00B0F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00B0F0"/>
              </a:solidFill>
            </a:endParaRPr>
          </a:p>
        </p:txBody>
      </p:sp>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1</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smtClean="0">
                <a:solidFill>
                  <a:srgbClr val="00B0F0"/>
                </a:solidFill>
                <a:latin typeface="微软雅黑" pitchFamily="34" charset="-122"/>
                <a:ea typeface="微软雅黑" pitchFamily="34" charset="-122"/>
              </a:rPr>
              <a:t>学习与学习能力</a:t>
            </a:r>
            <a:endParaRPr lang="zh-CN" altLang="en-US" dirty="0">
              <a:solidFill>
                <a:srgbClr val="00B0F0"/>
              </a:solidFill>
              <a:latin typeface="微软雅黑" pitchFamily="34" charset="-122"/>
              <a:ea typeface="微软雅黑" pitchFamily="34" charset="-122"/>
            </a:endParaRPr>
          </a:p>
        </p:txBody>
      </p:sp>
      <p:grpSp>
        <p:nvGrpSpPr>
          <p:cNvPr id="40" name="Group 43"/>
          <p:cNvGrpSpPr>
            <a:grpSpLocks noChangeAspect="1"/>
          </p:cNvGrpSpPr>
          <p:nvPr/>
        </p:nvGrpSpPr>
        <p:grpSpPr bwMode="auto">
          <a:xfrm>
            <a:off x="1203770" y="1784983"/>
            <a:ext cx="109294" cy="109294"/>
            <a:chOff x="385" y="1162"/>
            <a:chExt cx="1018" cy="1018"/>
          </a:xfrm>
        </p:grpSpPr>
        <p:sp>
          <p:nvSpPr>
            <p:cNvPr id="41"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42" name="Group 45"/>
            <p:cNvGrpSpPr>
              <a:grpSpLocks/>
            </p:cNvGrpSpPr>
            <p:nvPr/>
          </p:nvGrpSpPr>
          <p:grpSpPr bwMode="auto">
            <a:xfrm flipV="1">
              <a:off x="397" y="1174"/>
              <a:ext cx="994" cy="994"/>
              <a:chOff x="680" y="1230"/>
              <a:chExt cx="1086" cy="1086"/>
            </a:xfrm>
          </p:grpSpPr>
          <p:sp>
            <p:nvSpPr>
              <p:cNvPr id="46"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47"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43" name="Group 48"/>
            <p:cNvGrpSpPr>
              <a:grpSpLocks/>
            </p:cNvGrpSpPr>
            <p:nvPr/>
          </p:nvGrpSpPr>
          <p:grpSpPr bwMode="auto">
            <a:xfrm flipV="1">
              <a:off x="511" y="1288"/>
              <a:ext cx="766" cy="766"/>
              <a:chOff x="680" y="1230"/>
              <a:chExt cx="1086" cy="1086"/>
            </a:xfrm>
          </p:grpSpPr>
          <p:sp>
            <p:nvSpPr>
              <p:cNvPr id="44"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45"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48" name="Group 43"/>
          <p:cNvGrpSpPr>
            <a:grpSpLocks noChangeAspect="1"/>
          </p:cNvGrpSpPr>
          <p:nvPr/>
        </p:nvGrpSpPr>
        <p:grpSpPr bwMode="auto">
          <a:xfrm>
            <a:off x="1219570" y="6027904"/>
            <a:ext cx="109294" cy="109294"/>
            <a:chOff x="385" y="1162"/>
            <a:chExt cx="1018" cy="1018"/>
          </a:xfrm>
        </p:grpSpPr>
        <p:sp>
          <p:nvSpPr>
            <p:cNvPr id="49"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50" name="Group 45"/>
            <p:cNvGrpSpPr>
              <a:grpSpLocks/>
            </p:cNvGrpSpPr>
            <p:nvPr/>
          </p:nvGrpSpPr>
          <p:grpSpPr bwMode="auto">
            <a:xfrm flipV="1">
              <a:off x="397" y="1174"/>
              <a:ext cx="994" cy="994"/>
              <a:chOff x="680" y="1230"/>
              <a:chExt cx="1086" cy="1086"/>
            </a:xfrm>
          </p:grpSpPr>
          <p:sp>
            <p:nvSpPr>
              <p:cNvPr id="54"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5"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51" name="Group 48"/>
            <p:cNvGrpSpPr>
              <a:grpSpLocks/>
            </p:cNvGrpSpPr>
            <p:nvPr/>
          </p:nvGrpSpPr>
          <p:grpSpPr bwMode="auto">
            <a:xfrm flipV="1">
              <a:off x="511" y="1288"/>
              <a:ext cx="766" cy="766"/>
              <a:chOff x="680" y="1230"/>
              <a:chExt cx="1086" cy="1086"/>
            </a:xfrm>
          </p:grpSpPr>
          <p:sp>
            <p:nvSpPr>
              <p:cNvPr id="52"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53"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56" name="Group 43"/>
          <p:cNvGrpSpPr>
            <a:grpSpLocks noChangeAspect="1"/>
          </p:cNvGrpSpPr>
          <p:nvPr/>
        </p:nvGrpSpPr>
        <p:grpSpPr bwMode="auto">
          <a:xfrm>
            <a:off x="6631993" y="6016991"/>
            <a:ext cx="109294" cy="109294"/>
            <a:chOff x="385" y="1162"/>
            <a:chExt cx="1018" cy="1018"/>
          </a:xfrm>
        </p:grpSpPr>
        <p:sp>
          <p:nvSpPr>
            <p:cNvPr id="57"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58" name="Group 45"/>
            <p:cNvGrpSpPr>
              <a:grpSpLocks/>
            </p:cNvGrpSpPr>
            <p:nvPr/>
          </p:nvGrpSpPr>
          <p:grpSpPr bwMode="auto">
            <a:xfrm flipV="1">
              <a:off x="397" y="1174"/>
              <a:ext cx="994" cy="994"/>
              <a:chOff x="680" y="1230"/>
              <a:chExt cx="1086" cy="1086"/>
            </a:xfrm>
          </p:grpSpPr>
          <p:sp>
            <p:nvSpPr>
              <p:cNvPr id="62"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3"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59" name="Group 48"/>
            <p:cNvGrpSpPr>
              <a:grpSpLocks/>
            </p:cNvGrpSpPr>
            <p:nvPr/>
          </p:nvGrpSpPr>
          <p:grpSpPr bwMode="auto">
            <a:xfrm flipV="1">
              <a:off x="511" y="1288"/>
              <a:ext cx="766" cy="766"/>
              <a:chOff x="680" y="1230"/>
              <a:chExt cx="1086" cy="1086"/>
            </a:xfrm>
          </p:grpSpPr>
          <p:sp>
            <p:nvSpPr>
              <p:cNvPr id="60"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1"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grpSp>
        <p:nvGrpSpPr>
          <p:cNvPr id="64" name="Group 43"/>
          <p:cNvGrpSpPr>
            <a:grpSpLocks noChangeAspect="1"/>
          </p:cNvGrpSpPr>
          <p:nvPr/>
        </p:nvGrpSpPr>
        <p:grpSpPr bwMode="auto">
          <a:xfrm>
            <a:off x="6670841" y="1810578"/>
            <a:ext cx="109294" cy="109294"/>
            <a:chOff x="385" y="1162"/>
            <a:chExt cx="1018" cy="1018"/>
          </a:xfrm>
        </p:grpSpPr>
        <p:sp>
          <p:nvSpPr>
            <p:cNvPr id="65" name="AutoShape 44"/>
            <p:cNvSpPr>
              <a:spLocks noChangeArrowheads="1"/>
            </p:cNvSpPr>
            <p:nvPr/>
          </p:nvSpPr>
          <p:spPr bwMode="auto">
            <a:xfrm flipV="1">
              <a:off x="385" y="1162"/>
              <a:ext cx="1018" cy="1018"/>
            </a:xfrm>
            <a:custGeom>
              <a:avLst/>
              <a:gdLst>
                <a:gd name="G0" fmla="+- 10248 0 0"/>
                <a:gd name="G1" fmla="+- 21600 0 10248"/>
                <a:gd name="G2" fmla="+- 21600 0 1024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0248" y="10800"/>
                  </a:moveTo>
                  <a:cubicBezTo>
                    <a:pt x="10248" y="11105"/>
                    <a:pt x="10495" y="11352"/>
                    <a:pt x="10800" y="11352"/>
                  </a:cubicBezTo>
                  <a:cubicBezTo>
                    <a:pt x="11105" y="11352"/>
                    <a:pt x="11352" y="11105"/>
                    <a:pt x="11352" y="10800"/>
                  </a:cubicBezTo>
                  <a:cubicBezTo>
                    <a:pt x="11352" y="10495"/>
                    <a:pt x="11105" y="10248"/>
                    <a:pt x="10800" y="10248"/>
                  </a:cubicBezTo>
                  <a:cubicBezTo>
                    <a:pt x="10495" y="10248"/>
                    <a:pt x="10248" y="10495"/>
                    <a:pt x="10248"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nvGrpSpPr>
            <p:cNvPr id="66" name="Group 45"/>
            <p:cNvGrpSpPr>
              <a:grpSpLocks/>
            </p:cNvGrpSpPr>
            <p:nvPr/>
          </p:nvGrpSpPr>
          <p:grpSpPr bwMode="auto">
            <a:xfrm flipV="1">
              <a:off x="397" y="1174"/>
              <a:ext cx="994" cy="994"/>
              <a:chOff x="680" y="1230"/>
              <a:chExt cx="1086" cy="1086"/>
            </a:xfrm>
          </p:grpSpPr>
          <p:sp>
            <p:nvSpPr>
              <p:cNvPr id="70" name="AutoShape 46"/>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71" name="AutoShape 47"/>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nvGrpSpPr>
            <p:cNvPr id="67" name="Group 48"/>
            <p:cNvGrpSpPr>
              <a:grpSpLocks/>
            </p:cNvGrpSpPr>
            <p:nvPr/>
          </p:nvGrpSpPr>
          <p:grpSpPr bwMode="auto">
            <a:xfrm flipV="1">
              <a:off x="511" y="1288"/>
              <a:ext cx="766" cy="766"/>
              <a:chOff x="680" y="1230"/>
              <a:chExt cx="1086" cy="1086"/>
            </a:xfrm>
          </p:grpSpPr>
          <p:sp>
            <p:nvSpPr>
              <p:cNvPr id="68" name="AutoShape 49"/>
              <p:cNvSpPr>
                <a:spLocks noChangeArrowheads="1"/>
              </p:cNvSpPr>
              <p:nvPr/>
            </p:nvSpPr>
            <p:spPr bwMode="auto">
              <a:xfrm>
                <a:off x="680" y="1230"/>
                <a:ext cx="1086" cy="1086"/>
              </a:xfrm>
              <a:custGeom>
                <a:avLst/>
                <a:gdLst>
                  <a:gd name="G0" fmla="+- 1134 0 0"/>
                  <a:gd name="G1" fmla="+- 21600 0 1134"/>
                  <a:gd name="G2" fmla="+- 21600 0 113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34" y="10800"/>
                    </a:moveTo>
                    <a:cubicBezTo>
                      <a:pt x="1134" y="16138"/>
                      <a:pt x="5462" y="20466"/>
                      <a:pt x="10800" y="20466"/>
                    </a:cubicBezTo>
                    <a:cubicBezTo>
                      <a:pt x="16138" y="20466"/>
                      <a:pt x="20466" y="16138"/>
                      <a:pt x="20466" y="10800"/>
                    </a:cubicBezTo>
                    <a:cubicBezTo>
                      <a:pt x="20466" y="5462"/>
                      <a:pt x="16138" y="1134"/>
                      <a:pt x="10800" y="1134"/>
                    </a:cubicBezTo>
                    <a:cubicBezTo>
                      <a:pt x="5462" y="1134"/>
                      <a:pt x="1134" y="5462"/>
                      <a:pt x="1134" y="10800"/>
                    </a:cubicBezTo>
                    <a:close/>
                  </a:path>
                </a:pathLst>
              </a:custGeom>
              <a:gradFill rotWithShape="1">
                <a:gsLst>
                  <a:gs pos="0">
                    <a:schemeClr val="bg2">
                      <a:alpha val="80000"/>
                    </a:schemeClr>
                  </a:gs>
                  <a:gs pos="100000">
                    <a:schemeClr val="bg1">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sp>
            <p:nvSpPr>
              <p:cNvPr id="69" name="AutoShape 50"/>
              <p:cNvSpPr>
                <a:spLocks noChangeArrowheads="1"/>
              </p:cNvSpPr>
              <p:nvPr/>
            </p:nvSpPr>
            <p:spPr bwMode="auto">
              <a:xfrm>
                <a:off x="710" y="1260"/>
                <a:ext cx="1026" cy="1026"/>
              </a:xfrm>
              <a:custGeom>
                <a:avLst/>
                <a:gdLst>
                  <a:gd name="G0" fmla="+- 863 0 0"/>
                  <a:gd name="G1" fmla="+- 21600 0 863"/>
                  <a:gd name="G2" fmla="+- 21600 0 86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63" y="10800"/>
                    </a:moveTo>
                    <a:cubicBezTo>
                      <a:pt x="863" y="16288"/>
                      <a:pt x="5312" y="20737"/>
                      <a:pt x="10800" y="20737"/>
                    </a:cubicBezTo>
                    <a:cubicBezTo>
                      <a:pt x="16288" y="20737"/>
                      <a:pt x="20737" y="16288"/>
                      <a:pt x="20737" y="10800"/>
                    </a:cubicBezTo>
                    <a:cubicBezTo>
                      <a:pt x="20737" y="5312"/>
                      <a:pt x="16288" y="863"/>
                      <a:pt x="10800" y="863"/>
                    </a:cubicBezTo>
                    <a:cubicBezTo>
                      <a:pt x="5312" y="863"/>
                      <a:pt x="863" y="5312"/>
                      <a:pt x="863" y="10800"/>
                    </a:cubicBezTo>
                    <a:close/>
                  </a:path>
                </a:pathLst>
              </a:custGeom>
              <a:gradFill rotWithShape="1">
                <a:gsLst>
                  <a:gs pos="0">
                    <a:schemeClr val="bg1">
                      <a:alpha val="80000"/>
                    </a:schemeClr>
                  </a:gs>
                  <a:gs pos="100000">
                    <a:schemeClr val="bg2">
                      <a:alpha val="80000"/>
                    </a:schemeClr>
                  </a:gs>
                </a:gsLst>
                <a:lin ang="5400000" scaled="1"/>
              </a:gradFill>
              <a:ln w="9525">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spAutoFit/>
              </a:bodyPr>
              <a:lstStyle/>
              <a:p>
                <a:endParaRPr lang="en-US"/>
              </a:p>
            </p:txBody>
          </p:sp>
        </p:grpSp>
      </p:grpSp>
      <p:sp>
        <p:nvSpPr>
          <p:cNvPr id="77" name="Text Box 44"/>
          <p:cNvSpPr txBox="1">
            <a:spLocks noChangeArrowheads="1"/>
          </p:cNvSpPr>
          <p:nvPr/>
        </p:nvSpPr>
        <p:spPr bwMode="auto">
          <a:xfrm>
            <a:off x="3177321" y="3142475"/>
            <a:ext cx="5355119"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首先，计算机和现代通信技术使大多数教科书变得过时，使知识的实效性变得很快。虽然说“知识就是金钱”，而大部分的知识是可以复制，拥有某种知识的优势会迅速失去，所以，唯一的领先优势是比别人学习得更快。正如松下幸之助所言：</a:t>
            </a:r>
            <a:r>
              <a:rPr lang="zh-CN" altLang="en-US" b="1" dirty="0">
                <a:solidFill>
                  <a:srgbClr val="00B0F0"/>
                </a:solidFill>
                <a:latin typeface="微软雅黑" pitchFamily="34" charset="-122"/>
                <a:ea typeface="微软雅黑" pitchFamily="34" charset="-122"/>
              </a:rPr>
              <a:t>“打败竞争对手最有效的手段就是比对手学得更快！”</a:t>
            </a:r>
            <a:r>
              <a:rPr lang="zh-CN" altLang="en-US" dirty="0">
                <a:solidFill>
                  <a:schemeClr val="bg1">
                    <a:lumMod val="50000"/>
                  </a:schemeClr>
                </a:solidFill>
                <a:latin typeface="微软雅黑" pitchFamily="34" charset="-122"/>
                <a:ea typeface="微软雅黑" pitchFamily="34" charset="-122"/>
              </a:rPr>
              <a:t>。</a:t>
            </a:r>
            <a:endParaRPr lang="en-US" altLang="zh-CN" dirty="0">
              <a:solidFill>
                <a:schemeClr val="bg1">
                  <a:lumMod val="50000"/>
                </a:schemeClr>
              </a:solidFill>
              <a:latin typeface="微软雅黑" pitchFamily="34" charset="-122"/>
              <a:ea typeface="微软雅黑" pitchFamily="34" charset="-122"/>
            </a:endParaRPr>
          </a:p>
        </p:txBody>
      </p:sp>
      <p:sp>
        <p:nvSpPr>
          <p:cNvPr id="75" name="Round Same Side Corner Rectangle 6"/>
          <p:cNvSpPr/>
          <p:nvPr/>
        </p:nvSpPr>
        <p:spPr bwMode="auto">
          <a:xfrm>
            <a:off x="5900214" y="2420888"/>
            <a:ext cx="2752129" cy="432000"/>
          </a:xfrm>
          <a:prstGeom prst="round2SameRect">
            <a:avLst>
              <a:gd name="adj1" fmla="val 41667"/>
              <a:gd name="adj2" fmla="val 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tIns="0" rIns="0" bIns="0" anchor="ctr"/>
          <a:lstStyle/>
          <a:p>
            <a:pPr algn="ctr"/>
            <a:r>
              <a:rPr lang="zh-CN" altLang="en-US" kern="0" dirty="0" smtClean="0">
                <a:solidFill>
                  <a:sysClr val="window" lastClr="FFFFFF"/>
                </a:solidFill>
                <a:latin typeface="Impact" pitchFamily="34" charset="0"/>
                <a:ea typeface="微软雅黑" pitchFamily="34" charset="-122"/>
              </a:rPr>
              <a:t>为什么学习能力很重要</a:t>
            </a:r>
            <a:endParaRPr lang="zh-CN" altLang="en-US" kern="0" dirty="0">
              <a:solidFill>
                <a:sysClr val="window" lastClr="FFFFFF"/>
              </a:solidFill>
              <a:latin typeface="Impact" pitchFamily="34" charset="0"/>
              <a:ea typeface="微软雅黑" pitchFamily="34" charset="-122"/>
            </a:endParaRPr>
          </a:p>
        </p:txBody>
      </p:sp>
      <p:sp>
        <p:nvSpPr>
          <p:cNvPr id="79" name="Text Box 44"/>
          <p:cNvSpPr txBox="1">
            <a:spLocks noChangeArrowheads="1"/>
          </p:cNvSpPr>
          <p:nvPr/>
        </p:nvSpPr>
        <p:spPr bwMode="auto">
          <a:xfrm>
            <a:off x="3177320" y="5326039"/>
            <a:ext cx="5355119"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其次，随着社会的进步和发展，当前的信息量越来越大，你无法去一一学习，但是如果你拥有非常棒的学习能力，那么你也毫不惧怕面对新鲜的事物。</a:t>
            </a:r>
            <a:endParaRPr lang="en-US" altLang="zh-CN" b="1" dirty="0">
              <a:solidFill>
                <a:srgbClr val="00B0F0"/>
              </a:solidFill>
              <a:latin typeface="微软雅黑" pitchFamily="34" charset="-122"/>
              <a:ea typeface="微软雅黑" pitchFamily="34" charset="-122"/>
            </a:endParaRPr>
          </a:p>
        </p:txBody>
      </p:sp>
      <p:pic>
        <p:nvPicPr>
          <p:cNvPr id="82" name="Picture 2" descr="D:\Teliss_Tong\Copy\定期备份\工作备份\！个人PPT作品@teliss\管理学习图\少女.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14458" t="5533" r="17148"/>
          <a:stretch/>
        </p:blipFill>
        <p:spPr bwMode="auto">
          <a:xfrm>
            <a:off x="0" y="1196768"/>
            <a:ext cx="2727434" cy="5661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1806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1000"/>
                                        <p:tgtEl>
                                          <p:spTgt spid="78"/>
                                        </p:tgtEl>
                                      </p:cBhvr>
                                    </p:animEffect>
                                    <p:anim calcmode="lin" valueType="num">
                                      <p:cBhvr>
                                        <p:cTn id="13" dur="1000" fill="hold"/>
                                        <p:tgtEl>
                                          <p:spTgt spid="78"/>
                                        </p:tgtEl>
                                        <p:attrNameLst>
                                          <p:attrName>ppt_x</p:attrName>
                                        </p:attrNameLst>
                                      </p:cBhvr>
                                      <p:tavLst>
                                        <p:tav tm="0">
                                          <p:val>
                                            <p:strVal val="#ppt_x"/>
                                          </p:val>
                                        </p:tav>
                                        <p:tav tm="100000">
                                          <p:val>
                                            <p:strVal val="#ppt_x"/>
                                          </p:val>
                                        </p:tav>
                                      </p:tavLst>
                                    </p:anim>
                                    <p:anim calcmode="lin" valueType="num">
                                      <p:cBhvr>
                                        <p:cTn id="14"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1000"/>
                                        <p:tgtEl>
                                          <p:spTgt spid="77"/>
                                        </p:tgtEl>
                                      </p:cBhvr>
                                    </p:animEffect>
                                    <p:anim calcmode="lin" valueType="num">
                                      <p:cBhvr>
                                        <p:cTn id="20" dur="1000" fill="hold"/>
                                        <p:tgtEl>
                                          <p:spTgt spid="77"/>
                                        </p:tgtEl>
                                        <p:attrNameLst>
                                          <p:attrName>ppt_x</p:attrName>
                                        </p:attrNameLst>
                                      </p:cBhvr>
                                      <p:tavLst>
                                        <p:tav tm="0">
                                          <p:val>
                                            <p:strVal val="#ppt_x"/>
                                          </p:val>
                                        </p:tav>
                                        <p:tav tm="100000">
                                          <p:val>
                                            <p:strVal val="#ppt_x"/>
                                          </p:val>
                                        </p:tav>
                                      </p:tavLst>
                                    </p:anim>
                                    <p:anim calcmode="lin" valueType="num">
                                      <p:cBhvr>
                                        <p:cTn id="2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fade">
                                      <p:cBhvr>
                                        <p:cTn id="26" dur="1000"/>
                                        <p:tgtEl>
                                          <p:spTgt spid="79"/>
                                        </p:tgtEl>
                                      </p:cBhvr>
                                    </p:animEffect>
                                    <p:anim calcmode="lin" valueType="num">
                                      <p:cBhvr>
                                        <p:cTn id="27" dur="1000" fill="hold"/>
                                        <p:tgtEl>
                                          <p:spTgt spid="79"/>
                                        </p:tgtEl>
                                        <p:attrNameLst>
                                          <p:attrName>ppt_x</p:attrName>
                                        </p:attrNameLst>
                                      </p:cBhvr>
                                      <p:tavLst>
                                        <p:tav tm="0">
                                          <p:val>
                                            <p:strVal val="#ppt_x"/>
                                          </p:val>
                                        </p:tav>
                                        <p:tav tm="100000">
                                          <p:val>
                                            <p:strVal val="#ppt_x"/>
                                          </p:val>
                                        </p:tav>
                                      </p:tavLst>
                                    </p:anim>
                                    <p:anim calcmode="lin" valueType="num">
                                      <p:cBhvr>
                                        <p:cTn id="28"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7" grpId="0"/>
      <p:bldP spid="75" grpId="0" animBg="1"/>
      <p:bldP spid="7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学习概述</a:t>
            </a:r>
          </a:p>
        </p:txBody>
      </p:sp>
      <p:sp>
        <p:nvSpPr>
          <p:cNvPr id="4" name="Freeform 7"/>
          <p:cNvSpPr>
            <a:spLocks/>
          </p:cNvSpPr>
          <p:nvPr/>
        </p:nvSpPr>
        <p:spPr bwMode="auto">
          <a:xfrm>
            <a:off x="5482816" y="217048"/>
            <a:ext cx="2124000" cy="468000"/>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r>
              <a:rPr lang="zh-CN" altLang="en-US" sz="2000" kern="0" dirty="0">
                <a:solidFill>
                  <a:sysClr val="window" lastClr="FFFFFF"/>
                </a:solidFill>
                <a:latin typeface="Impact" pitchFamily="34" charset="0"/>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9" name="矩形 8"/>
          <p:cNvSpPr/>
          <p:nvPr/>
        </p:nvSpPr>
        <p:spPr>
          <a:xfrm>
            <a:off x="1115616" y="217049"/>
            <a:ext cx="45719" cy="468000"/>
          </a:xfrm>
          <a:prstGeom prst="rect">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en-US" sz="2000" kern="0">
              <a:solidFill>
                <a:sysClr val="window" lastClr="FFFFFF"/>
              </a:solidFill>
              <a:latin typeface="微软雅黑" pitchFamily="34" charset="-122"/>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grpSp>
        <p:nvGrpSpPr>
          <p:cNvPr id="11" name="组合 10"/>
          <p:cNvGrpSpPr/>
          <p:nvPr/>
        </p:nvGrpSpPr>
        <p:grpSpPr>
          <a:xfrm>
            <a:off x="3059832" y="637200"/>
            <a:ext cx="4176464" cy="541568"/>
            <a:chOff x="2477927" y="5767752"/>
            <a:chExt cx="6164894" cy="541568"/>
          </a:xfrm>
        </p:grpSpPr>
        <p:cxnSp>
          <p:nvCxnSpPr>
            <p:cNvPr id="12" name="直接连接符 11"/>
            <p:cNvCxnSpPr/>
            <p:nvPr/>
          </p:nvCxnSpPr>
          <p:spPr>
            <a:xfrm flipH="1">
              <a:off x="2477927" y="6309320"/>
              <a:ext cx="5899408" cy="0"/>
            </a:xfrm>
            <a:prstGeom prst="line">
              <a:avLst/>
            </a:prstGeom>
            <a:ln>
              <a:solidFill>
                <a:srgbClr val="FF9900"/>
              </a:solidFill>
              <a:headEnd type="none" w="med" len="med"/>
              <a:tailEnd type="diamond" w="lg" len="lg"/>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V="1">
              <a:off x="8377335" y="5767752"/>
              <a:ext cx="265486" cy="541568"/>
            </a:xfrm>
            <a:prstGeom prst="line">
              <a:avLst/>
            </a:prstGeom>
            <a:ln>
              <a:solidFill>
                <a:srgbClr val="FF9900"/>
              </a:solidFill>
              <a:headEnd w="lg" len="lg"/>
              <a:tailEnd type="oval"/>
            </a:ln>
          </p:spPr>
          <p:style>
            <a:lnRef idx="1">
              <a:schemeClr val="accent3"/>
            </a:lnRef>
            <a:fillRef idx="0">
              <a:schemeClr val="accent3"/>
            </a:fillRef>
            <a:effectRef idx="0">
              <a:schemeClr val="accent3"/>
            </a:effectRef>
            <a:fontRef idx="minor">
              <a:schemeClr val="tx1"/>
            </a:fontRef>
          </p:style>
        </p:cxnSp>
      </p:grpSp>
      <p:sp>
        <p:nvSpPr>
          <p:cNvPr id="14" name="椭圆 13"/>
          <p:cNvSpPr/>
          <p:nvPr/>
        </p:nvSpPr>
        <p:spPr>
          <a:xfrm>
            <a:off x="6588256" y="1052768"/>
            <a:ext cx="288000" cy="28800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3275856" y="809436"/>
            <a:ext cx="3168352" cy="369332"/>
          </a:xfrm>
          <a:prstGeom prst="rect">
            <a:avLst/>
          </a:prstGeom>
          <a:noFill/>
        </p:spPr>
        <p:txBody>
          <a:bodyPr wrap="square" lIns="0" rtlCol="0">
            <a:spAutoFit/>
          </a:bodyPr>
          <a:lstStyle/>
          <a:p>
            <a:pPr algn="r"/>
            <a:r>
              <a:rPr lang="zh-CN" altLang="en-US" dirty="0">
                <a:solidFill>
                  <a:srgbClr val="FC6204"/>
                </a:solidFill>
                <a:latin typeface="微软雅黑" pitchFamily="34" charset="-122"/>
                <a:ea typeface="微软雅黑" pitchFamily="34" charset="-122"/>
              </a:rPr>
              <a:t>通用</a:t>
            </a:r>
            <a:r>
              <a:rPr lang="zh-CN" altLang="en-US" dirty="0" smtClean="0">
                <a:solidFill>
                  <a:srgbClr val="FC6204"/>
                </a:solidFill>
                <a:latin typeface="微软雅黑" pitchFamily="34" charset="-122"/>
                <a:ea typeface="微软雅黑" pitchFamily="34" charset="-122"/>
              </a:rPr>
              <a:t>管理</a:t>
            </a:r>
            <a:r>
              <a:rPr lang="zh-CN" altLang="en-US" dirty="0">
                <a:solidFill>
                  <a:srgbClr val="FC6204"/>
                </a:solidFill>
                <a:latin typeface="微软雅黑" pitchFamily="34" charset="-122"/>
                <a:ea typeface="微软雅黑" pitchFamily="34" charset="-122"/>
              </a:rPr>
              <a:t>技能</a:t>
            </a:r>
          </a:p>
        </p:txBody>
      </p:sp>
      <p:grpSp>
        <p:nvGrpSpPr>
          <p:cNvPr id="18" name="组合 17"/>
          <p:cNvGrpSpPr/>
          <p:nvPr/>
        </p:nvGrpSpPr>
        <p:grpSpPr>
          <a:xfrm>
            <a:off x="59734" y="5277458"/>
            <a:ext cx="4800298" cy="1569660"/>
            <a:chOff x="8628686" y="5243102"/>
            <a:chExt cx="4800298" cy="1569660"/>
          </a:xfrm>
        </p:grpSpPr>
        <p:sp>
          <p:nvSpPr>
            <p:cNvPr id="20" name="TextBox 1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21" name="组合 20"/>
            <p:cNvGrpSpPr/>
            <p:nvPr/>
          </p:nvGrpSpPr>
          <p:grpSpPr>
            <a:xfrm>
              <a:off x="8748464" y="5629533"/>
              <a:ext cx="3168352" cy="1080120"/>
              <a:chOff x="8748464" y="5629533"/>
              <a:chExt cx="3168352" cy="1080120"/>
            </a:xfrm>
          </p:grpSpPr>
          <p:cxnSp>
            <p:nvCxnSpPr>
              <p:cNvPr id="23" name="直接连接符 22"/>
              <p:cNvCxnSpPr/>
              <p:nvPr/>
            </p:nvCxnSpPr>
            <p:spPr>
              <a:xfrm>
                <a:off x="8748464" y="6525344"/>
                <a:ext cx="3168352" cy="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cxnSp>
            <p:nvCxnSpPr>
              <p:cNvPr id="24" name="直接连接符 23"/>
              <p:cNvCxnSpPr/>
              <p:nvPr/>
            </p:nvCxnSpPr>
            <p:spPr>
              <a:xfrm>
                <a:off x="8928523" y="5629533"/>
                <a:ext cx="0" cy="1080120"/>
              </a:xfrm>
              <a:prstGeom prst="line">
                <a:avLst/>
              </a:prstGeom>
              <a:ln>
                <a:solidFill>
                  <a:srgbClr val="FC6204"/>
                </a:solidFill>
              </a:ln>
            </p:spPr>
            <p:style>
              <a:lnRef idx="1">
                <a:schemeClr val="accent5"/>
              </a:lnRef>
              <a:fillRef idx="0">
                <a:schemeClr val="accent5"/>
              </a:fillRef>
              <a:effectRef idx="0">
                <a:schemeClr val="accent5"/>
              </a:effectRef>
              <a:fontRef idx="minor">
                <a:schemeClr val="tx1"/>
              </a:fontRef>
            </p:style>
          </p:cxnSp>
        </p:grpSp>
        <p:sp>
          <p:nvSpPr>
            <p:cNvPr id="22" name="矩形 21"/>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FC6204"/>
                  </a:solidFill>
                  <a:latin typeface="微软雅黑" pitchFamily="34" charset="-122"/>
                  <a:ea typeface="微软雅黑" pitchFamily="34" charset="-122"/>
                </a:rPr>
                <a:t>管理技能范畴</a:t>
              </a:r>
              <a:endParaRPr lang="zh-CN" altLang="en-US" kern="0" dirty="0">
                <a:solidFill>
                  <a:srgbClr val="FC6204"/>
                </a:solidFill>
                <a:latin typeface="微软雅黑" pitchFamily="34" charset="-122"/>
                <a:ea typeface="微软雅黑" pitchFamily="34" charset="-122"/>
              </a:endParaRPr>
            </a:p>
          </p:txBody>
        </p:sp>
      </p:grpSp>
      <p:sp>
        <p:nvSpPr>
          <p:cNvPr id="25" name="Text Box 44"/>
          <p:cNvSpPr txBox="1">
            <a:spLocks noChangeArrowheads="1"/>
          </p:cNvSpPr>
          <p:nvPr/>
        </p:nvSpPr>
        <p:spPr bwMode="auto">
          <a:xfrm>
            <a:off x="395536" y="2132856"/>
            <a:ext cx="4169296" cy="205248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zh-CN" dirty="0"/>
              <a:t>看了许多关于管理技能材料，对于管理技能的组成，皆比较混乱，有的包含“时间管理”、“情绪及压力管理”等，本人认为，这些隶属于管理者的“自我管理技能部分”；有的包含“绩效管理”、“战略管理”，这些属于管理者的“业务管理技能”。</a:t>
            </a:r>
            <a:endParaRPr lang="en-US" dirty="0"/>
          </a:p>
        </p:txBody>
      </p:sp>
      <p:sp>
        <p:nvSpPr>
          <p:cNvPr id="26" name="Text Box 44"/>
          <p:cNvSpPr txBox="1">
            <a:spLocks noChangeArrowheads="1"/>
          </p:cNvSpPr>
          <p:nvPr/>
        </p:nvSpPr>
        <p:spPr bwMode="auto">
          <a:xfrm>
            <a:off x="4881218" y="2132856"/>
            <a:ext cx="3888432" cy="172008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zh-CN" dirty="0"/>
              <a:t>而“通用管理技能”是指管理者履行管理职能时所需要的技能，所以，围绕着目前管理定义中管理职能（计划、组织、领导、控制）的各个方面，可以将“通用管理技能”分解为如下部分：</a:t>
            </a:r>
          </a:p>
        </p:txBody>
      </p:sp>
      <p:grpSp>
        <p:nvGrpSpPr>
          <p:cNvPr id="28" name="组合 27"/>
          <p:cNvGrpSpPr/>
          <p:nvPr/>
        </p:nvGrpSpPr>
        <p:grpSpPr>
          <a:xfrm>
            <a:off x="1047750" y="1883077"/>
            <a:ext cx="7050088" cy="3527123"/>
            <a:chOff x="1047750" y="1883077"/>
            <a:chExt cx="7050088" cy="3527123"/>
          </a:xfrm>
        </p:grpSpPr>
        <p:sp>
          <p:nvSpPr>
            <p:cNvPr id="29" name="矩形 17"/>
            <p:cNvSpPr/>
            <p:nvPr/>
          </p:nvSpPr>
          <p:spPr bwMode="auto">
            <a:xfrm>
              <a:off x="6288088" y="1970088"/>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0" name="平行四边形 29"/>
            <p:cNvSpPr/>
            <p:nvPr/>
          </p:nvSpPr>
          <p:spPr bwMode="auto">
            <a:xfrm>
              <a:off x="1047750" y="3729038"/>
              <a:ext cx="1385888" cy="1681162"/>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1" name="平行四边形 30"/>
            <p:cNvSpPr/>
            <p:nvPr/>
          </p:nvSpPr>
          <p:spPr bwMode="auto">
            <a:xfrm>
              <a:off x="2795588" y="3729038"/>
              <a:ext cx="1384300" cy="1681162"/>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2" name="平行四边形 31"/>
            <p:cNvSpPr/>
            <p:nvPr/>
          </p:nvSpPr>
          <p:spPr bwMode="auto">
            <a:xfrm>
              <a:off x="4541838" y="3729038"/>
              <a:ext cx="1385887" cy="1681162"/>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76200" dir="18900000" sy="23000" kx="-1200000" algn="bl" rotWithShape="0">
                <a:prstClr val="black">
                  <a:alpha val="20000"/>
                </a:prstClr>
              </a:outerShdw>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3" name="平行四边形 32"/>
            <p:cNvSpPr/>
            <p:nvPr/>
          </p:nvSpPr>
          <p:spPr bwMode="auto">
            <a:xfrm flipH="1">
              <a:off x="1331048"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4" name="平行四边形 33"/>
            <p:cNvSpPr/>
            <p:nvPr/>
          </p:nvSpPr>
          <p:spPr bwMode="auto">
            <a:xfrm flipH="1">
              <a:off x="3077733"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5" name="平行四边形 34"/>
            <p:cNvSpPr/>
            <p:nvPr/>
          </p:nvSpPr>
          <p:spPr bwMode="auto">
            <a:xfrm flipH="1">
              <a:off x="4824416" y="3729313"/>
              <a:ext cx="2569119" cy="1680887"/>
            </a:xfrm>
            <a:prstGeom prst="parallelogram">
              <a:avLst>
                <a:gd name="adj" fmla="val 87273"/>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36" name="平行四边形 35"/>
            <p:cNvSpPr/>
            <p:nvPr/>
          </p:nvSpPr>
          <p:spPr bwMode="auto">
            <a:xfrm>
              <a:off x="1047750" y="3729313"/>
              <a:ext cx="1385413" cy="1680887"/>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7" name="平行四边形 36"/>
            <p:cNvSpPr/>
            <p:nvPr/>
          </p:nvSpPr>
          <p:spPr bwMode="auto">
            <a:xfrm>
              <a:off x="2795179" y="3729313"/>
              <a:ext cx="1385413" cy="1680887"/>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8" name="平行四边形 37"/>
            <p:cNvSpPr/>
            <p:nvPr/>
          </p:nvSpPr>
          <p:spPr bwMode="auto">
            <a:xfrm>
              <a:off x="4541863" y="3729313"/>
              <a:ext cx="1385413" cy="1680887"/>
            </a:xfrm>
            <a:prstGeom prst="parallelogram">
              <a:avLst>
                <a:gd name="adj" fmla="val 20417"/>
              </a:avLst>
            </a:pr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39" name="矩形 17"/>
            <p:cNvSpPr/>
            <p:nvPr/>
          </p:nvSpPr>
          <p:spPr bwMode="auto">
            <a:xfrm>
              <a:off x="6288240" y="1970088"/>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adFill>
              <a:gsLst>
                <a:gs pos="33000">
                  <a:srgbClr val="F68426">
                    <a:lumMod val="60000"/>
                    <a:lumOff val="40000"/>
                  </a:srgbClr>
                </a:gs>
                <a:gs pos="100000">
                  <a:srgbClr val="F68426"/>
                </a:gs>
              </a:gsLst>
              <a:lin ang="5400000" scaled="0"/>
            </a:gradFill>
            <a:ln w="3175" cap="flat" cmpd="sng" algn="ctr">
              <a:solidFill>
                <a:srgbClr val="F68426">
                  <a:lumMod val="60000"/>
                  <a:lumOff val="40000"/>
                </a:srgbClr>
              </a:solidFill>
              <a:prstDash val="solid"/>
            </a:ln>
            <a:effectLst>
              <a:outerShdw blurRad="50800" dist="38100" dir="2700000" algn="tl" rotWithShape="0">
                <a:prstClr val="black">
                  <a:alpha val="40000"/>
                </a:prstClr>
              </a:outerShdw>
              <a:reflection blurRad="6350" stA="52000" endA="300" endPos="35000" dir="5400000" sy="-100000" algn="bl" rotWithShape="0"/>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40" name="TextBox 61"/>
            <p:cNvSpPr txBox="1">
              <a:spLocks noChangeArrowheads="1"/>
            </p:cNvSpPr>
            <p:nvPr/>
          </p:nvSpPr>
          <p:spPr bwMode="auto">
            <a:xfrm>
              <a:off x="1600701" y="3401987"/>
              <a:ext cx="595035" cy="338554"/>
            </a:xfrm>
            <a:prstGeom prst="rect">
              <a:avLst/>
            </a:prstGeom>
            <a:noFill/>
            <a:ln w="9525">
              <a:noFill/>
              <a:miter lim="800000"/>
              <a:headEnd/>
              <a:tailEnd/>
            </a:ln>
          </p:spPr>
          <p:txBody>
            <a:bodyPr wrap="none">
              <a:spAutoFit/>
            </a:bodyPr>
            <a:lstStyle/>
            <a:p>
              <a:r>
                <a:rPr lang="zh-CN" altLang="en-US" sz="1600" dirty="0" smtClean="0">
                  <a:solidFill>
                    <a:srgbClr val="7D7D7D"/>
                  </a:solidFill>
                  <a:latin typeface="微软雅黑" pitchFamily="34" charset="-122"/>
                  <a:ea typeface="微软雅黑" pitchFamily="34" charset="-122"/>
                </a:rPr>
                <a:t>计划</a:t>
              </a:r>
              <a:endParaRPr lang="zh-CN" altLang="en-US" sz="1600" dirty="0">
                <a:solidFill>
                  <a:srgbClr val="7D7D7D"/>
                </a:solidFill>
                <a:latin typeface="微软雅黑" pitchFamily="34" charset="-122"/>
                <a:ea typeface="微软雅黑" pitchFamily="34" charset="-122"/>
              </a:endParaRPr>
            </a:p>
          </p:txBody>
        </p:sp>
        <p:sp>
          <p:nvSpPr>
            <p:cNvPr id="41" name="TextBox 61"/>
            <p:cNvSpPr txBox="1">
              <a:spLocks noChangeArrowheads="1"/>
            </p:cNvSpPr>
            <p:nvPr/>
          </p:nvSpPr>
          <p:spPr bwMode="auto">
            <a:xfrm>
              <a:off x="3328893" y="3401987"/>
              <a:ext cx="595035" cy="338554"/>
            </a:xfrm>
            <a:prstGeom prst="rect">
              <a:avLst/>
            </a:prstGeom>
            <a:noFill/>
            <a:ln w="9525">
              <a:noFill/>
              <a:miter lim="800000"/>
              <a:headEnd/>
              <a:tailEnd/>
            </a:ln>
          </p:spPr>
          <p:txBody>
            <a:bodyPr wrap="none">
              <a:spAutoFit/>
            </a:bodyPr>
            <a:lstStyle/>
            <a:p>
              <a:r>
                <a:rPr lang="zh-CN" altLang="en-US" sz="1600" dirty="0" smtClean="0">
                  <a:solidFill>
                    <a:srgbClr val="7D7D7D"/>
                  </a:solidFill>
                  <a:latin typeface="微软雅黑" pitchFamily="34" charset="-122"/>
                  <a:ea typeface="微软雅黑" pitchFamily="34" charset="-122"/>
                </a:rPr>
                <a:t>组织</a:t>
              </a:r>
              <a:endParaRPr lang="zh-CN" altLang="en-US" sz="1600" dirty="0">
                <a:solidFill>
                  <a:srgbClr val="7D7D7D"/>
                </a:solidFill>
                <a:latin typeface="微软雅黑" pitchFamily="34" charset="-122"/>
                <a:ea typeface="微软雅黑" pitchFamily="34" charset="-122"/>
              </a:endParaRPr>
            </a:p>
          </p:txBody>
        </p:sp>
        <p:sp>
          <p:nvSpPr>
            <p:cNvPr id="42" name="TextBox 61"/>
            <p:cNvSpPr txBox="1">
              <a:spLocks noChangeArrowheads="1"/>
            </p:cNvSpPr>
            <p:nvPr/>
          </p:nvSpPr>
          <p:spPr bwMode="auto">
            <a:xfrm>
              <a:off x="5057085" y="3401987"/>
              <a:ext cx="595035" cy="338554"/>
            </a:xfrm>
            <a:prstGeom prst="rect">
              <a:avLst/>
            </a:prstGeom>
            <a:noFill/>
            <a:ln w="9525">
              <a:noFill/>
              <a:miter lim="800000"/>
              <a:headEnd/>
              <a:tailEnd/>
            </a:ln>
          </p:spPr>
          <p:txBody>
            <a:bodyPr wrap="none">
              <a:spAutoFit/>
            </a:bodyPr>
            <a:lstStyle/>
            <a:p>
              <a:r>
                <a:rPr lang="zh-CN" altLang="en-US" sz="1600" dirty="0" smtClean="0">
                  <a:solidFill>
                    <a:srgbClr val="7D7D7D"/>
                  </a:solidFill>
                  <a:latin typeface="微软雅黑" pitchFamily="34" charset="-122"/>
                  <a:ea typeface="微软雅黑" pitchFamily="34" charset="-122"/>
                </a:rPr>
                <a:t>领导</a:t>
              </a:r>
              <a:endParaRPr lang="zh-CN" altLang="en-US" sz="1600" dirty="0">
                <a:solidFill>
                  <a:srgbClr val="7D7D7D"/>
                </a:solidFill>
                <a:latin typeface="微软雅黑" pitchFamily="34" charset="-122"/>
                <a:ea typeface="微软雅黑" pitchFamily="34" charset="-122"/>
              </a:endParaRPr>
            </a:p>
          </p:txBody>
        </p:sp>
        <p:sp>
          <p:nvSpPr>
            <p:cNvPr id="43" name="TextBox 32"/>
            <p:cNvSpPr txBox="1">
              <a:spLocks noChangeArrowheads="1"/>
            </p:cNvSpPr>
            <p:nvPr/>
          </p:nvSpPr>
          <p:spPr bwMode="auto">
            <a:xfrm rot="610177">
              <a:off x="6913834" y="2763302"/>
              <a:ext cx="461665" cy="2169825"/>
            </a:xfrm>
            <a:prstGeom prst="rect">
              <a:avLst/>
            </a:prstGeom>
            <a:noFill/>
            <a:ln w="9525">
              <a:noFill/>
              <a:miter lim="800000"/>
              <a:headEnd/>
              <a:tailEnd/>
            </a:ln>
          </p:spPr>
          <p:txBody>
            <a:bodyPr vert="eaVert" wrap="none">
              <a:spAutoFit/>
            </a:bodyPr>
            <a:lstStyle/>
            <a:p>
              <a:pPr lvl="0">
                <a:defRPr/>
              </a:pPr>
              <a:r>
                <a:rPr lang="zh-CN" altLang="en-US" kern="0" dirty="0">
                  <a:solidFill>
                    <a:sysClr val="window" lastClr="FFFFFF"/>
                  </a:solidFill>
                  <a:latin typeface="微软雅黑" pitchFamily="34" charset="-122"/>
                  <a:ea typeface="微软雅黑" pitchFamily="34" charset="-122"/>
                </a:rPr>
                <a:t>执行技能、解决问题</a:t>
              </a:r>
            </a:p>
          </p:txBody>
        </p:sp>
        <p:sp>
          <p:nvSpPr>
            <p:cNvPr id="44" name="TextBox 61"/>
            <p:cNvSpPr txBox="1">
              <a:spLocks noChangeArrowheads="1"/>
            </p:cNvSpPr>
            <p:nvPr/>
          </p:nvSpPr>
          <p:spPr bwMode="auto">
            <a:xfrm rot="19776638">
              <a:off x="6569253" y="1883077"/>
              <a:ext cx="595035" cy="338554"/>
            </a:xfrm>
            <a:prstGeom prst="rect">
              <a:avLst/>
            </a:prstGeom>
            <a:noFill/>
            <a:ln w="9525">
              <a:noFill/>
              <a:miter lim="800000"/>
              <a:headEnd/>
              <a:tailEnd/>
            </a:ln>
          </p:spPr>
          <p:txBody>
            <a:bodyPr wrap="none">
              <a:spAutoFit/>
            </a:bodyPr>
            <a:lstStyle/>
            <a:p>
              <a:r>
                <a:rPr lang="zh-CN" altLang="en-US" sz="1600" dirty="0" smtClean="0">
                  <a:solidFill>
                    <a:srgbClr val="7D7D7D"/>
                  </a:solidFill>
                  <a:latin typeface="微软雅黑" pitchFamily="34" charset="-122"/>
                  <a:ea typeface="微软雅黑" pitchFamily="34" charset="-122"/>
                </a:rPr>
                <a:t>控制</a:t>
              </a:r>
              <a:endParaRPr lang="zh-CN" altLang="en-US" sz="1600" dirty="0">
                <a:solidFill>
                  <a:srgbClr val="7D7D7D"/>
                </a:solidFill>
                <a:latin typeface="微软雅黑" pitchFamily="34" charset="-122"/>
                <a:ea typeface="微软雅黑" pitchFamily="34" charset="-122"/>
              </a:endParaRPr>
            </a:p>
          </p:txBody>
        </p:sp>
        <p:grpSp>
          <p:nvGrpSpPr>
            <p:cNvPr id="45" name="组合 44"/>
            <p:cNvGrpSpPr/>
            <p:nvPr/>
          </p:nvGrpSpPr>
          <p:grpSpPr>
            <a:xfrm>
              <a:off x="1267615" y="3992216"/>
              <a:ext cx="893713" cy="1262261"/>
              <a:chOff x="1267615" y="4007982"/>
              <a:chExt cx="893713" cy="1262261"/>
            </a:xfrm>
          </p:grpSpPr>
          <p:sp>
            <p:nvSpPr>
              <p:cNvPr id="52" name="TextBox 32"/>
              <p:cNvSpPr txBox="1">
                <a:spLocks noChangeArrowheads="1"/>
              </p:cNvSpPr>
              <p:nvPr/>
            </p:nvSpPr>
            <p:spPr bwMode="auto">
              <a:xfrm rot="610177">
                <a:off x="1267615" y="4023748"/>
                <a:ext cx="461665" cy="1246495"/>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选择与决策</a:t>
                </a:r>
                <a:endParaRPr lang="zh-CN" altLang="en-US" kern="0" dirty="0">
                  <a:solidFill>
                    <a:sysClr val="window" lastClr="FFFFFF"/>
                  </a:solidFill>
                  <a:latin typeface="微软雅黑" pitchFamily="34" charset="-122"/>
                  <a:ea typeface="微软雅黑" pitchFamily="34" charset="-122"/>
                </a:endParaRPr>
              </a:p>
            </p:txBody>
          </p:sp>
          <p:sp>
            <p:nvSpPr>
              <p:cNvPr id="53" name="TextBox 32"/>
              <p:cNvSpPr txBox="1">
                <a:spLocks noChangeArrowheads="1"/>
              </p:cNvSpPr>
              <p:nvPr/>
            </p:nvSpPr>
            <p:spPr bwMode="auto">
              <a:xfrm rot="610177">
                <a:off x="1699663" y="4007982"/>
                <a:ext cx="461665" cy="1246495"/>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目标与计划</a:t>
                </a:r>
                <a:endParaRPr lang="zh-CN" altLang="en-US" kern="0" dirty="0">
                  <a:solidFill>
                    <a:sysClr val="window" lastClr="FFFFFF"/>
                  </a:solidFill>
                  <a:latin typeface="微软雅黑" pitchFamily="34" charset="-122"/>
                  <a:ea typeface="微软雅黑" pitchFamily="34" charset="-122"/>
                </a:endParaRPr>
              </a:p>
            </p:txBody>
          </p:sp>
        </p:grpSp>
        <p:grpSp>
          <p:nvGrpSpPr>
            <p:cNvPr id="46" name="组合 45"/>
            <p:cNvGrpSpPr/>
            <p:nvPr/>
          </p:nvGrpSpPr>
          <p:grpSpPr>
            <a:xfrm>
              <a:off x="3030215" y="4120480"/>
              <a:ext cx="893713" cy="1031429"/>
              <a:chOff x="1267615" y="4123398"/>
              <a:chExt cx="893713" cy="1031429"/>
            </a:xfrm>
          </p:grpSpPr>
          <p:sp>
            <p:nvSpPr>
              <p:cNvPr id="50" name="TextBox 32"/>
              <p:cNvSpPr txBox="1">
                <a:spLocks noChangeArrowheads="1"/>
              </p:cNvSpPr>
              <p:nvPr/>
            </p:nvSpPr>
            <p:spPr bwMode="auto">
              <a:xfrm rot="610177">
                <a:off x="1267615" y="4139164"/>
                <a:ext cx="461665" cy="1015663"/>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团队建设</a:t>
                </a:r>
                <a:endParaRPr lang="zh-CN" altLang="en-US" kern="0" dirty="0">
                  <a:solidFill>
                    <a:sysClr val="window" lastClr="FFFFFF"/>
                  </a:solidFill>
                  <a:latin typeface="微软雅黑" pitchFamily="34" charset="-122"/>
                  <a:ea typeface="微软雅黑" pitchFamily="34" charset="-122"/>
                </a:endParaRPr>
              </a:p>
            </p:txBody>
          </p:sp>
          <p:sp>
            <p:nvSpPr>
              <p:cNvPr id="51" name="TextBox 32"/>
              <p:cNvSpPr txBox="1">
                <a:spLocks noChangeArrowheads="1"/>
              </p:cNvSpPr>
              <p:nvPr/>
            </p:nvSpPr>
            <p:spPr bwMode="auto">
              <a:xfrm rot="610177">
                <a:off x="1699663" y="4123398"/>
                <a:ext cx="461665" cy="1015663"/>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沟通技能</a:t>
                </a:r>
                <a:endParaRPr lang="zh-CN" altLang="en-US" kern="0" dirty="0">
                  <a:solidFill>
                    <a:sysClr val="window" lastClr="FFFFFF"/>
                  </a:solidFill>
                  <a:latin typeface="微软雅黑" pitchFamily="34" charset="-122"/>
                  <a:ea typeface="微软雅黑" pitchFamily="34" charset="-122"/>
                </a:endParaRPr>
              </a:p>
            </p:txBody>
          </p:sp>
        </p:grpSp>
        <p:grpSp>
          <p:nvGrpSpPr>
            <p:cNvPr id="47" name="组合 46"/>
            <p:cNvGrpSpPr/>
            <p:nvPr/>
          </p:nvGrpSpPr>
          <p:grpSpPr>
            <a:xfrm>
              <a:off x="4788024" y="3861048"/>
              <a:ext cx="893713" cy="1477328"/>
              <a:chOff x="1267615" y="3892565"/>
              <a:chExt cx="893713" cy="1477328"/>
            </a:xfrm>
          </p:grpSpPr>
          <p:sp>
            <p:nvSpPr>
              <p:cNvPr id="48" name="TextBox 32"/>
              <p:cNvSpPr txBox="1">
                <a:spLocks noChangeArrowheads="1"/>
              </p:cNvSpPr>
              <p:nvPr/>
            </p:nvSpPr>
            <p:spPr bwMode="auto">
              <a:xfrm rot="610177">
                <a:off x="1267615" y="4139164"/>
                <a:ext cx="461665" cy="1015663"/>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领导艺术</a:t>
                </a:r>
                <a:endParaRPr lang="zh-CN" altLang="en-US" kern="0" dirty="0">
                  <a:solidFill>
                    <a:sysClr val="window" lastClr="FFFFFF"/>
                  </a:solidFill>
                  <a:latin typeface="微软雅黑" pitchFamily="34" charset="-122"/>
                  <a:ea typeface="微软雅黑" pitchFamily="34" charset="-122"/>
                </a:endParaRPr>
              </a:p>
            </p:txBody>
          </p:sp>
          <p:sp>
            <p:nvSpPr>
              <p:cNvPr id="49" name="TextBox 32"/>
              <p:cNvSpPr txBox="1">
                <a:spLocks noChangeArrowheads="1"/>
              </p:cNvSpPr>
              <p:nvPr/>
            </p:nvSpPr>
            <p:spPr bwMode="auto">
              <a:xfrm rot="610177">
                <a:off x="1699663" y="3892565"/>
                <a:ext cx="461665" cy="1477328"/>
              </a:xfrm>
              <a:prstGeom prst="rect">
                <a:avLst/>
              </a:prstGeom>
              <a:noFill/>
              <a:ln w="9525">
                <a:noFill/>
                <a:miter lim="800000"/>
                <a:headEnd/>
                <a:tailEnd/>
              </a:ln>
            </p:spPr>
            <p:txBody>
              <a:bodyPr vert="eaVert" wrap="none">
                <a:spAutoFit/>
              </a:bodyPr>
              <a:lstStyle/>
              <a:p>
                <a:pPr lvl="0">
                  <a:defRPr/>
                </a:pPr>
                <a:r>
                  <a:rPr lang="zh-CN" altLang="en-US" kern="0" dirty="0" smtClean="0">
                    <a:solidFill>
                      <a:sysClr val="window" lastClr="FFFFFF"/>
                    </a:solidFill>
                    <a:latin typeface="微软雅黑" pitchFamily="34" charset="-122"/>
                    <a:ea typeface="微软雅黑" pitchFamily="34" charset="-122"/>
                  </a:rPr>
                  <a:t>人才选用育留</a:t>
                </a:r>
                <a:endParaRPr lang="zh-CN" altLang="en-US" kern="0" dirty="0">
                  <a:solidFill>
                    <a:sysClr val="window" lastClr="FFFFFF"/>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390980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 fill="hold"/>
                                        <p:tgtEl>
                                          <p:spTgt spid="18"/>
                                        </p:tgtEl>
                                        <p:attrNameLst>
                                          <p:attrName>ppt_x</p:attrName>
                                        </p:attrNameLst>
                                      </p:cBhvr>
                                      <p:tavLst>
                                        <p:tav tm="0">
                                          <p:val>
                                            <p:strVal val="1+#ppt_w/2"/>
                                          </p:val>
                                        </p:tav>
                                        <p:tav tm="100000">
                                          <p:val>
                                            <p:strVal val="#ppt_x"/>
                                          </p:val>
                                        </p:tav>
                                      </p:tavLst>
                                    </p:anim>
                                    <p:anim calcmode="lin" valueType="num">
                                      <p:cBhvr additive="base">
                                        <p:cTn id="8" dur="1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 calcmode="lin" valueType="num">
                                      <p:cBhvr>
                                        <p:cTn id="15" dur="500" fill="hold"/>
                                        <p:tgtEl>
                                          <p:spTgt spid="25"/>
                                        </p:tgtEl>
                                        <p:attrNameLst>
                                          <p:attrName>ppt_x</p:attrName>
                                        </p:attrNameLst>
                                      </p:cBhvr>
                                      <p:tavLst>
                                        <p:tav tm="0">
                                          <p:val>
                                            <p:fltVal val="0.5"/>
                                          </p:val>
                                        </p:tav>
                                        <p:tav tm="100000">
                                          <p:val>
                                            <p:strVal val="#ppt_x"/>
                                          </p:val>
                                        </p:tav>
                                      </p:tavLst>
                                    </p:anim>
                                    <p:anim calcmode="lin" valueType="num">
                                      <p:cBhvr>
                                        <p:cTn id="16" dur="500" fill="hold"/>
                                        <p:tgtEl>
                                          <p:spTgt spid="25"/>
                                        </p:tgtEl>
                                        <p:attrNameLst>
                                          <p:attrName>ppt_y</p:attrName>
                                        </p:attrNameLst>
                                      </p:cBhvr>
                                      <p:tavLst>
                                        <p:tav tm="0">
                                          <p:val>
                                            <p:fltVal val="0.5"/>
                                          </p:val>
                                        </p:tav>
                                        <p:tav tm="100000">
                                          <p:val>
                                            <p:strVal val="#ppt_y"/>
                                          </p:val>
                                        </p:tav>
                                      </p:tavLst>
                                    </p:anim>
                                  </p:childTnLst>
                                </p:cTn>
                              </p:par>
                              <p:par>
                                <p:cTn id="17" presetID="6" presetClass="emph" presetSubtype="0" autoRev="1" fill="hold" grpId="1" nodeType="withEffect">
                                  <p:stCondLst>
                                    <p:cond delay="500"/>
                                  </p:stCondLst>
                                  <p:childTnLst>
                                    <p:animScale>
                                      <p:cBhvr>
                                        <p:cTn id="18" dur="150" fill="hold"/>
                                        <p:tgtEl>
                                          <p:spTgt spid="25"/>
                                        </p:tgtEl>
                                      </p:cBhvr>
                                      <p:by x="108000" y="108000"/>
                                    </p:animScale>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2" nodeType="clickEffect">
                                  <p:stCondLst>
                                    <p:cond delay="0"/>
                                  </p:stCondLst>
                                  <p:childTnLst>
                                    <p:animEffect transition="out" filter="dissolve">
                                      <p:cBhvr>
                                        <p:cTn id="22" dur="200"/>
                                        <p:tgtEl>
                                          <p:spTgt spid="25"/>
                                        </p:tgtEl>
                                      </p:cBhvr>
                                    </p:animEffect>
                                    <p:set>
                                      <p:cBhvr>
                                        <p:cTn id="23" dur="1" fill="hold">
                                          <p:stCondLst>
                                            <p:cond delay="199"/>
                                          </p:stCondLst>
                                        </p:cTn>
                                        <p:tgtEl>
                                          <p:spTgt spid="25"/>
                                        </p:tgtEl>
                                        <p:attrNameLst>
                                          <p:attrName>style.visibility</p:attrName>
                                        </p:attrNameLst>
                                      </p:cBhvr>
                                      <p:to>
                                        <p:strVal val="hidden"/>
                                      </p:to>
                                    </p:set>
                                  </p:childTnLst>
                                </p:cTn>
                              </p:par>
                              <p:par>
                                <p:cTn id="24" presetID="23" presetClass="exit" presetSubtype="32" fill="hold" grpId="3" nodeType="withEffect">
                                  <p:stCondLst>
                                    <p:cond delay="0"/>
                                  </p:stCondLst>
                                  <p:childTnLst>
                                    <p:anim calcmode="lin" valueType="num">
                                      <p:cBhvr>
                                        <p:cTn id="25" dur="200"/>
                                        <p:tgtEl>
                                          <p:spTgt spid="25"/>
                                        </p:tgtEl>
                                        <p:attrNameLst>
                                          <p:attrName>ppt_w</p:attrName>
                                        </p:attrNameLst>
                                      </p:cBhvr>
                                      <p:tavLst>
                                        <p:tav tm="0">
                                          <p:val>
                                            <p:strVal val="ppt_w"/>
                                          </p:val>
                                        </p:tav>
                                        <p:tav tm="100000">
                                          <p:val>
                                            <p:fltVal val="0"/>
                                          </p:val>
                                        </p:tav>
                                      </p:tavLst>
                                    </p:anim>
                                    <p:anim calcmode="lin" valueType="num">
                                      <p:cBhvr>
                                        <p:cTn id="26" dur="200"/>
                                        <p:tgtEl>
                                          <p:spTgt spid="25"/>
                                        </p:tgtEl>
                                        <p:attrNameLst>
                                          <p:attrName>ppt_h</p:attrName>
                                        </p:attrNameLst>
                                      </p:cBhvr>
                                      <p:tavLst>
                                        <p:tav tm="0">
                                          <p:val>
                                            <p:strVal val="ppt_h"/>
                                          </p:val>
                                        </p:tav>
                                        <p:tav tm="100000">
                                          <p:val>
                                            <p:fltVal val="0"/>
                                          </p:val>
                                        </p:tav>
                                      </p:tavLst>
                                    </p:anim>
                                    <p:set>
                                      <p:cBhvr>
                                        <p:cTn id="27" dur="1" fill="hold">
                                          <p:stCondLst>
                                            <p:cond delay="199"/>
                                          </p:stCondLst>
                                        </p:cTn>
                                        <p:tgtEl>
                                          <p:spTgt spid="25"/>
                                        </p:tgtEl>
                                        <p:attrNameLst>
                                          <p:attrName>style.visibility</p:attrName>
                                        </p:attrNameLst>
                                      </p:cBhvr>
                                      <p:to>
                                        <p:strVal val="hidden"/>
                                      </p:to>
                                    </p:set>
                                  </p:childTnLst>
                                </p:cTn>
                              </p:par>
                            </p:childTnLst>
                          </p:cTn>
                        </p:par>
                        <p:par>
                          <p:cTn id="28" fill="hold">
                            <p:stCondLst>
                              <p:cond delay="200"/>
                            </p:stCondLst>
                            <p:childTnLst>
                              <p:par>
                                <p:cTn id="29" presetID="23" presetClass="entr" presetSubtype="52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ppt_x</p:attrName>
                                        </p:attrNameLst>
                                      </p:cBhvr>
                                      <p:tavLst>
                                        <p:tav tm="0">
                                          <p:val>
                                            <p:fltVal val="0.5"/>
                                          </p:val>
                                        </p:tav>
                                        <p:tav tm="100000">
                                          <p:val>
                                            <p:strVal val="#ppt_x"/>
                                          </p:val>
                                        </p:tav>
                                      </p:tavLst>
                                    </p:anim>
                                    <p:anim calcmode="lin" valueType="num">
                                      <p:cBhvr>
                                        <p:cTn id="34" dur="500" fill="hold"/>
                                        <p:tgtEl>
                                          <p:spTgt spid="26"/>
                                        </p:tgtEl>
                                        <p:attrNameLst>
                                          <p:attrName>ppt_y</p:attrName>
                                        </p:attrNameLst>
                                      </p:cBhvr>
                                      <p:tavLst>
                                        <p:tav tm="0">
                                          <p:val>
                                            <p:fltVal val="0.5"/>
                                          </p:val>
                                        </p:tav>
                                        <p:tav tm="100000">
                                          <p:val>
                                            <p:strVal val="#ppt_y"/>
                                          </p:val>
                                        </p:tav>
                                      </p:tavLst>
                                    </p:anim>
                                  </p:childTnLst>
                                </p:cTn>
                              </p:par>
                              <p:par>
                                <p:cTn id="35" presetID="6" presetClass="emph" presetSubtype="0" autoRev="1" fill="hold" grpId="1" nodeType="withEffect">
                                  <p:stCondLst>
                                    <p:cond delay="500"/>
                                  </p:stCondLst>
                                  <p:childTnLst>
                                    <p:animScale>
                                      <p:cBhvr>
                                        <p:cTn id="36" dur="150" fill="hold"/>
                                        <p:tgtEl>
                                          <p:spTgt spid="26"/>
                                        </p:tgtEl>
                                      </p:cBhvr>
                                      <p:by x="108000" y="108000"/>
                                    </p:animScale>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grpId="2" nodeType="clickEffect">
                                  <p:stCondLst>
                                    <p:cond delay="0"/>
                                  </p:stCondLst>
                                  <p:childTnLst>
                                    <p:animEffect transition="out" filter="dissolve">
                                      <p:cBhvr>
                                        <p:cTn id="40" dur="200"/>
                                        <p:tgtEl>
                                          <p:spTgt spid="26"/>
                                        </p:tgtEl>
                                      </p:cBhvr>
                                    </p:animEffect>
                                    <p:set>
                                      <p:cBhvr>
                                        <p:cTn id="41" dur="1" fill="hold">
                                          <p:stCondLst>
                                            <p:cond delay="199"/>
                                          </p:stCondLst>
                                        </p:cTn>
                                        <p:tgtEl>
                                          <p:spTgt spid="26"/>
                                        </p:tgtEl>
                                        <p:attrNameLst>
                                          <p:attrName>style.visibility</p:attrName>
                                        </p:attrNameLst>
                                      </p:cBhvr>
                                      <p:to>
                                        <p:strVal val="hidden"/>
                                      </p:to>
                                    </p:set>
                                  </p:childTnLst>
                                </p:cTn>
                              </p:par>
                              <p:par>
                                <p:cTn id="42" presetID="23" presetClass="exit" presetSubtype="32" fill="hold" grpId="3" nodeType="withEffect">
                                  <p:stCondLst>
                                    <p:cond delay="0"/>
                                  </p:stCondLst>
                                  <p:childTnLst>
                                    <p:anim calcmode="lin" valueType="num">
                                      <p:cBhvr>
                                        <p:cTn id="43" dur="200"/>
                                        <p:tgtEl>
                                          <p:spTgt spid="26"/>
                                        </p:tgtEl>
                                        <p:attrNameLst>
                                          <p:attrName>ppt_w</p:attrName>
                                        </p:attrNameLst>
                                      </p:cBhvr>
                                      <p:tavLst>
                                        <p:tav tm="0">
                                          <p:val>
                                            <p:strVal val="ppt_w"/>
                                          </p:val>
                                        </p:tav>
                                        <p:tav tm="100000">
                                          <p:val>
                                            <p:fltVal val="0"/>
                                          </p:val>
                                        </p:tav>
                                      </p:tavLst>
                                    </p:anim>
                                    <p:anim calcmode="lin" valueType="num">
                                      <p:cBhvr>
                                        <p:cTn id="44" dur="200"/>
                                        <p:tgtEl>
                                          <p:spTgt spid="26"/>
                                        </p:tgtEl>
                                        <p:attrNameLst>
                                          <p:attrName>ppt_h</p:attrName>
                                        </p:attrNameLst>
                                      </p:cBhvr>
                                      <p:tavLst>
                                        <p:tav tm="0">
                                          <p:val>
                                            <p:strVal val="ppt_h"/>
                                          </p:val>
                                        </p:tav>
                                        <p:tav tm="100000">
                                          <p:val>
                                            <p:fltVal val="0"/>
                                          </p:val>
                                        </p:tav>
                                      </p:tavLst>
                                    </p:anim>
                                    <p:set>
                                      <p:cBhvr>
                                        <p:cTn id="45" dur="1" fill="hold">
                                          <p:stCondLst>
                                            <p:cond delay="199"/>
                                          </p:stCondLst>
                                        </p:cTn>
                                        <p:tgtEl>
                                          <p:spTgt spid="26"/>
                                        </p:tgtEl>
                                        <p:attrNameLst>
                                          <p:attrName>style.visibility</p:attrName>
                                        </p:attrNameLst>
                                      </p:cBhvr>
                                      <p:to>
                                        <p:strVal val="hidden"/>
                                      </p:to>
                                    </p:set>
                                  </p:childTnLst>
                                </p:cTn>
                              </p:par>
                            </p:childTnLst>
                          </p:cTn>
                        </p:par>
                        <p:par>
                          <p:cTn id="46" fill="hold">
                            <p:stCondLst>
                              <p:cond delay="200"/>
                            </p:stCondLst>
                            <p:childTnLst>
                              <p:par>
                                <p:cTn id="47" presetID="42"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5" grpId="2"/>
      <p:bldP spid="25" grpId="3"/>
      <p:bldP spid="26" grpId="0"/>
      <p:bldP spid="26" grpId="1"/>
      <p:bldP spid="26" grpId="2"/>
      <p:bldP spid="26" grpId="3"/>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Oval 60">
            <a:hlinkClick r:id="rId2"/>
          </p:cNvPr>
          <p:cNvSpPr>
            <a:spLocks noChangeArrowheads="1"/>
          </p:cNvSpPr>
          <p:nvPr/>
        </p:nvSpPr>
        <p:spPr bwMode="auto">
          <a:xfrm>
            <a:off x="5004049" y="2757241"/>
            <a:ext cx="444010" cy="523875"/>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88" name="Oval 61">
            <a:hlinkClick r:id="rId3"/>
          </p:cNvPr>
          <p:cNvSpPr>
            <a:spLocks noChangeArrowheads="1"/>
          </p:cNvSpPr>
          <p:nvPr/>
        </p:nvSpPr>
        <p:spPr bwMode="auto">
          <a:xfrm>
            <a:off x="5016011" y="3565675"/>
            <a:ext cx="420086" cy="521494"/>
          </a:xfrm>
          <a:prstGeom prst="ellipse">
            <a:avLst/>
          </a:prstGeom>
          <a:solidFill>
            <a:srgbClr val="0079C5">
              <a:alpha val="0"/>
            </a:srgbClr>
          </a:solidFill>
          <a:ln w="33338">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89" name="矩形​​ 5"/>
          <p:cNvSpPr>
            <a:spLocks noChangeArrowheads="1"/>
          </p:cNvSpPr>
          <p:nvPr/>
        </p:nvSpPr>
        <p:spPr bwMode="auto">
          <a:xfrm>
            <a:off x="98301" y="538162"/>
            <a:ext cx="8964613" cy="3946525"/>
          </a:xfrm>
          <a:prstGeom prst="rect">
            <a:avLst/>
          </a:prstGeom>
          <a:solidFill>
            <a:srgbClr val="00ADDC"/>
          </a:solidFill>
          <a:ln w="9525" cmpd="sng">
            <a:noFill/>
            <a:miter lim="800000"/>
            <a:headEnd/>
            <a:tailEnd/>
          </a:ln>
        </p:spPr>
        <p:txBody>
          <a:bodyPr lIns="288000"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90" name="TextBox 19"/>
          <p:cNvSpPr txBox="1">
            <a:spLocks noChangeArrowheads="1"/>
          </p:cNvSpPr>
          <p:nvPr/>
        </p:nvSpPr>
        <p:spPr bwMode="auto">
          <a:xfrm>
            <a:off x="6804027" y="4219328"/>
            <a:ext cx="184731" cy="369332"/>
          </a:xfrm>
          <a:prstGeom prst="rect">
            <a:avLst/>
          </a:prstGeom>
          <a:noFill/>
          <a:ln w="9525">
            <a:noFill/>
            <a:miter lim="800000"/>
            <a:headEnd/>
            <a:tailEnd/>
          </a:ln>
        </p:spPr>
        <p:txBody>
          <a:bodyPr wrap="none">
            <a:spAutoFit/>
          </a:bodyPr>
          <a:lstStyle/>
          <a:p>
            <a:pPr fontAlgn="base">
              <a:spcBef>
                <a:spcPct val="0"/>
              </a:spcBef>
              <a:spcAft>
                <a:spcPct val="0"/>
              </a:spcAft>
            </a:pPr>
            <a:endParaRPr lang="zh-CN" altLang="en-US" smtClean="0">
              <a:solidFill>
                <a:srgbClr val="FFFFFF"/>
              </a:solidFill>
              <a:latin typeface="Arial" pitchFamily="34" charset="0"/>
            </a:endParaRPr>
          </a:p>
        </p:txBody>
      </p:sp>
      <p:sp>
        <p:nvSpPr>
          <p:cNvPr id="91" name="Line 33"/>
          <p:cNvSpPr>
            <a:spLocks noChangeShapeType="1"/>
          </p:cNvSpPr>
          <p:nvPr/>
        </p:nvSpPr>
        <p:spPr bwMode="auto">
          <a:xfrm flipV="1">
            <a:off x="5224465" y="1671390"/>
            <a:ext cx="1587" cy="2700338"/>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2" name="Line 5"/>
          <p:cNvSpPr>
            <a:spLocks noChangeShapeType="1"/>
          </p:cNvSpPr>
          <p:nvPr/>
        </p:nvSpPr>
        <p:spPr bwMode="auto">
          <a:xfrm>
            <a:off x="0" y="3913338"/>
            <a:ext cx="1384300" cy="2381"/>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3" name="Freeform 18"/>
          <p:cNvSpPr>
            <a:spLocks/>
          </p:cNvSpPr>
          <p:nvPr/>
        </p:nvSpPr>
        <p:spPr bwMode="auto">
          <a:xfrm>
            <a:off x="1366838" y="2767956"/>
            <a:ext cx="201612" cy="1279922"/>
          </a:xfrm>
          <a:custGeom>
            <a:avLst/>
            <a:gdLst>
              <a:gd name="T0" fmla="*/ 127 w 127"/>
              <a:gd name="T1" fmla="*/ 0 h 1075"/>
              <a:gd name="T2" fmla="*/ 0 w 127"/>
              <a:gd name="T3" fmla="*/ 1075 h 1075"/>
              <a:gd name="T4" fmla="*/ 127 w 127"/>
              <a:gd name="T5" fmla="*/ 0 h 1075"/>
              <a:gd name="T6" fmla="*/ 0 60000 65536"/>
              <a:gd name="T7" fmla="*/ 0 60000 65536"/>
              <a:gd name="T8" fmla="*/ 0 60000 65536"/>
              <a:gd name="T9" fmla="*/ 0 w 127"/>
              <a:gd name="T10" fmla="*/ 0 h 1075"/>
              <a:gd name="T11" fmla="*/ 127 w 127"/>
              <a:gd name="T12" fmla="*/ 1075 h 1075"/>
            </a:gdLst>
            <a:ahLst/>
            <a:cxnLst>
              <a:cxn ang="T6">
                <a:pos x="T0" y="T1"/>
              </a:cxn>
              <a:cxn ang="T7">
                <a:pos x="T2" y="T3"/>
              </a:cxn>
              <a:cxn ang="T8">
                <a:pos x="T4" y="T5"/>
              </a:cxn>
            </a:cxnLst>
            <a:rect l="T9" t="T10" r="T11" b="T12"/>
            <a:pathLst>
              <a:path w="127" h="1075">
                <a:moveTo>
                  <a:pt x="127" y="0"/>
                </a:moveTo>
                <a:lnTo>
                  <a:pt x="0" y="1075"/>
                </a:lnTo>
                <a:lnTo>
                  <a:pt x="127" y="0"/>
                </a:lnTo>
                <a:close/>
              </a:path>
            </a:pathLst>
          </a:custGeom>
          <a:solidFill>
            <a:srgbClr val="FFFFFF"/>
          </a:solid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4" name="Line 19"/>
          <p:cNvSpPr>
            <a:spLocks noChangeShapeType="1"/>
          </p:cNvSpPr>
          <p:nvPr/>
        </p:nvSpPr>
        <p:spPr bwMode="auto">
          <a:xfrm flipH="1">
            <a:off x="1374778" y="2740571"/>
            <a:ext cx="200025" cy="1188244"/>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5" name="Freeform 20"/>
          <p:cNvSpPr>
            <a:spLocks/>
          </p:cNvSpPr>
          <p:nvPr/>
        </p:nvSpPr>
        <p:spPr bwMode="auto">
          <a:xfrm>
            <a:off x="2717800" y="2561978"/>
            <a:ext cx="7938" cy="1806178"/>
          </a:xfrm>
          <a:custGeom>
            <a:avLst/>
            <a:gdLst>
              <a:gd name="T0" fmla="*/ 0 w 5"/>
              <a:gd name="T1" fmla="*/ 0 h 1517"/>
              <a:gd name="T2" fmla="*/ 5 w 5"/>
              <a:gd name="T3" fmla="*/ 1517 h 1517"/>
              <a:gd name="T4" fmla="*/ 0 w 5"/>
              <a:gd name="T5" fmla="*/ 0 h 1517"/>
              <a:gd name="T6" fmla="*/ 0 60000 65536"/>
              <a:gd name="T7" fmla="*/ 0 60000 65536"/>
              <a:gd name="T8" fmla="*/ 0 60000 65536"/>
              <a:gd name="T9" fmla="*/ 0 w 5"/>
              <a:gd name="T10" fmla="*/ 0 h 1517"/>
              <a:gd name="T11" fmla="*/ 5 w 5"/>
              <a:gd name="T12" fmla="*/ 1517 h 1517"/>
            </a:gdLst>
            <a:ahLst/>
            <a:cxnLst>
              <a:cxn ang="T6">
                <a:pos x="T0" y="T1"/>
              </a:cxn>
              <a:cxn ang="T7">
                <a:pos x="T2" y="T3"/>
              </a:cxn>
              <a:cxn ang="T8">
                <a:pos x="T4" y="T5"/>
              </a:cxn>
            </a:cxnLst>
            <a:rect l="T9" t="T10" r="T11" b="T12"/>
            <a:pathLst>
              <a:path w="5" h="1517">
                <a:moveTo>
                  <a:pt x="0" y="0"/>
                </a:moveTo>
                <a:lnTo>
                  <a:pt x="5" y="1517"/>
                </a:lnTo>
                <a:lnTo>
                  <a:pt x="0" y="0"/>
                </a:lnTo>
                <a:close/>
              </a:path>
            </a:pathLst>
          </a:custGeom>
          <a:solidFill>
            <a:srgbClr val="FFFFFF"/>
          </a:solid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6" name="Line 21"/>
          <p:cNvSpPr>
            <a:spLocks noChangeShapeType="1"/>
          </p:cNvSpPr>
          <p:nvPr/>
        </p:nvSpPr>
        <p:spPr bwMode="auto">
          <a:xfrm>
            <a:off x="2587625" y="2561978"/>
            <a:ext cx="7938" cy="1806178"/>
          </a:xfrm>
          <a:prstGeom prst="line">
            <a:avLst/>
          </a:prstGeom>
          <a:noFill/>
          <a:ln w="33338">
            <a:solidFill>
              <a:schemeClr val="bg1"/>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97" name="Oval 22"/>
          <p:cNvSpPr>
            <a:spLocks noChangeArrowheads="1"/>
          </p:cNvSpPr>
          <p:nvPr/>
        </p:nvSpPr>
        <p:spPr bwMode="auto">
          <a:xfrm>
            <a:off x="4716019" y="692696"/>
            <a:ext cx="1008109" cy="978694"/>
          </a:xfrm>
          <a:prstGeom prst="ellipse">
            <a:avLst/>
          </a:prstGeom>
          <a:noFill/>
          <a:ln w="33338">
            <a:solidFill>
              <a:srgbClr val="FFFFFF"/>
            </a:solidFill>
            <a:miter lim="800000"/>
            <a:headEnd/>
            <a:tailEnd/>
          </a:ln>
        </p:spPr>
        <p:txBody>
          <a:bodyPr/>
          <a:lstStyle/>
          <a:p>
            <a:pPr fontAlgn="base">
              <a:spcBef>
                <a:spcPct val="0"/>
              </a:spcBef>
              <a:spcAft>
                <a:spcPct val="0"/>
              </a:spcAft>
            </a:pPr>
            <a:r>
              <a:rPr lang="zh-CN" altLang="en-US" sz="2000" b="1" dirty="0" smtClean="0">
                <a:solidFill>
                  <a:prstClr val="white"/>
                </a:solidFill>
                <a:latin typeface="微软雅黑" pitchFamily="34" charset="-122"/>
                <a:ea typeface="微软雅黑" pitchFamily="34" charset="-122"/>
              </a:rPr>
              <a:t>课件制作</a:t>
            </a:r>
          </a:p>
        </p:txBody>
      </p:sp>
      <p:sp>
        <p:nvSpPr>
          <p:cNvPr id="99" name="Oval 25"/>
          <p:cNvSpPr>
            <a:spLocks noChangeArrowheads="1"/>
          </p:cNvSpPr>
          <p:nvPr/>
        </p:nvSpPr>
        <p:spPr bwMode="auto">
          <a:xfrm>
            <a:off x="4944003"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nvGrpSpPr>
          <p:cNvPr id="101" name="Group 63"/>
          <p:cNvGrpSpPr>
            <a:grpSpLocks/>
          </p:cNvGrpSpPr>
          <p:nvPr/>
        </p:nvGrpSpPr>
        <p:grpSpPr bwMode="auto">
          <a:xfrm>
            <a:off x="4944004" y="2757241"/>
            <a:ext cx="564100" cy="523875"/>
            <a:chOff x="3073" y="2610"/>
            <a:chExt cx="438" cy="440"/>
          </a:xfrm>
        </p:grpSpPr>
        <p:sp>
          <p:nvSpPr>
            <p:cNvPr id="102"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103"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04"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105" name="Group 64"/>
          <p:cNvGrpSpPr>
            <a:grpSpLocks/>
          </p:cNvGrpSpPr>
          <p:nvPr/>
        </p:nvGrpSpPr>
        <p:grpSpPr bwMode="auto">
          <a:xfrm>
            <a:off x="4944004" y="3565675"/>
            <a:ext cx="564100" cy="521494"/>
            <a:chOff x="3073" y="3289"/>
            <a:chExt cx="438" cy="438"/>
          </a:xfrm>
        </p:grpSpPr>
        <p:sp>
          <p:nvSpPr>
            <p:cNvPr id="106"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07"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108" name="Line 43"/>
          <p:cNvSpPr>
            <a:spLocks noChangeShapeType="1"/>
          </p:cNvSpPr>
          <p:nvPr/>
        </p:nvSpPr>
        <p:spPr bwMode="auto">
          <a:xfrm>
            <a:off x="774700" y="2878685"/>
            <a:ext cx="1588" cy="1190"/>
          </a:xfrm>
          <a:prstGeom prst="line">
            <a:avLst/>
          </a:prstGeom>
          <a:no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09" name="Line 45"/>
          <p:cNvSpPr>
            <a:spLocks noChangeShapeType="1"/>
          </p:cNvSpPr>
          <p:nvPr/>
        </p:nvSpPr>
        <p:spPr bwMode="auto">
          <a:xfrm>
            <a:off x="3741739" y="910581"/>
            <a:ext cx="1587" cy="1191"/>
          </a:xfrm>
          <a:prstGeom prst="line">
            <a:avLst/>
          </a:prstGeom>
          <a:noFill/>
          <a:ln w="9525">
            <a:noFill/>
            <a:round/>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0" name="Freeform 11"/>
          <p:cNvSpPr>
            <a:spLocks/>
          </p:cNvSpPr>
          <p:nvPr/>
        </p:nvSpPr>
        <p:spPr bwMode="auto">
          <a:xfrm>
            <a:off x="606428" y="2738190"/>
            <a:ext cx="981075"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1" name="Freeform 13"/>
          <p:cNvSpPr>
            <a:spLocks/>
          </p:cNvSpPr>
          <p:nvPr/>
        </p:nvSpPr>
        <p:spPr bwMode="auto">
          <a:xfrm>
            <a:off x="1555750" y="2459584"/>
            <a:ext cx="1566863"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2" name="Freeform 15"/>
          <p:cNvSpPr>
            <a:spLocks/>
          </p:cNvSpPr>
          <p:nvPr/>
        </p:nvSpPr>
        <p:spPr bwMode="auto">
          <a:xfrm>
            <a:off x="712791" y="946300"/>
            <a:ext cx="2541587"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3" name="Freeform 16"/>
          <p:cNvSpPr>
            <a:spLocks/>
          </p:cNvSpPr>
          <p:nvPr/>
        </p:nvSpPr>
        <p:spPr bwMode="auto">
          <a:xfrm>
            <a:off x="390525" y="1778547"/>
            <a:ext cx="325438"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4" name="Freeform 17"/>
          <p:cNvSpPr>
            <a:spLocks/>
          </p:cNvSpPr>
          <p:nvPr/>
        </p:nvSpPr>
        <p:spPr bwMode="auto">
          <a:xfrm>
            <a:off x="3125788" y="952253"/>
            <a:ext cx="130810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5" name="Line 51"/>
          <p:cNvSpPr>
            <a:spLocks noChangeShapeType="1"/>
          </p:cNvSpPr>
          <p:nvPr/>
        </p:nvSpPr>
        <p:spPr bwMode="auto">
          <a:xfrm>
            <a:off x="2581275" y="4365775"/>
            <a:ext cx="2659063" cy="4763"/>
          </a:xfrm>
          <a:prstGeom prst="line">
            <a:avLst/>
          </a:prstGeom>
          <a:noFill/>
          <a:ln w="33338">
            <a:solidFill>
              <a:srgbClr val="FFFFFF"/>
            </a:solidFill>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116" name="Text Box 52"/>
          <p:cNvSpPr txBox="1">
            <a:spLocks noChangeArrowheads="1"/>
          </p:cNvSpPr>
          <p:nvPr/>
        </p:nvSpPr>
        <p:spPr bwMode="auto">
          <a:xfrm>
            <a:off x="5652120" y="2051200"/>
            <a:ext cx="3233737"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a:solidFill>
                  <a:srgbClr val="FFFFFF"/>
                </a:solidFill>
                <a:latin typeface="Arial" pitchFamily="34" charset="0"/>
              </a:rPr>
              <a:t>http://t.qq.com/teliss</a:t>
            </a:r>
            <a:endParaRPr lang="en-GB" altLang="zh-CN" dirty="0" smtClean="0">
              <a:solidFill>
                <a:srgbClr val="FFFFFF"/>
              </a:solidFill>
              <a:latin typeface="Arial" pitchFamily="34" charset="0"/>
            </a:endParaRPr>
          </a:p>
        </p:txBody>
      </p:sp>
      <p:sp>
        <p:nvSpPr>
          <p:cNvPr id="117" name="Text Box 54"/>
          <p:cNvSpPr txBox="1">
            <a:spLocks noChangeArrowheads="1"/>
          </p:cNvSpPr>
          <p:nvPr/>
        </p:nvSpPr>
        <p:spPr bwMode="auto">
          <a:xfrm>
            <a:off x="5652120" y="2842965"/>
            <a:ext cx="2952328" cy="351234"/>
          </a:xfrm>
          <a:prstGeom prst="rect">
            <a:avLst/>
          </a:prstGeom>
          <a:noFill/>
          <a:ln w="9525">
            <a:noFill/>
            <a:miter lim="800000"/>
            <a:headEnd/>
            <a:tailEnd/>
          </a:ln>
        </p:spPr>
        <p:txBody>
          <a:bodyPr anchor="ctr"/>
          <a:lstStyle/>
          <a:p>
            <a:pPr fontAlgn="base">
              <a:spcBef>
                <a:spcPct val="50000"/>
              </a:spcBef>
              <a:spcAft>
                <a:spcPct val="0"/>
              </a:spcAft>
            </a:pPr>
            <a:r>
              <a:rPr lang="en-US" altLang="zh-CN" dirty="0">
                <a:solidFill>
                  <a:srgbClr val="FFFFFF"/>
                </a:solidFill>
                <a:latin typeface="Arial" pitchFamily="34" charset="0"/>
              </a:rPr>
              <a:t>http://</a:t>
            </a:r>
            <a:r>
              <a:rPr lang="en-US" altLang="zh-CN" dirty="0" smtClean="0">
                <a:solidFill>
                  <a:srgbClr val="FFFFFF"/>
                </a:solidFill>
                <a:latin typeface="Arial" pitchFamily="34" charset="0"/>
              </a:rPr>
              <a:t>teliss.blog.163.com</a:t>
            </a:r>
            <a:endParaRPr lang="en-US" altLang="zh-CN" dirty="0">
              <a:solidFill>
                <a:srgbClr val="FFFFFF"/>
              </a:solidFill>
              <a:latin typeface="Arial" pitchFamily="34" charset="0"/>
            </a:endParaRPr>
          </a:p>
        </p:txBody>
      </p:sp>
      <p:sp>
        <p:nvSpPr>
          <p:cNvPr id="118" name="Text Box 59"/>
          <p:cNvSpPr txBox="1">
            <a:spLocks noChangeArrowheads="1"/>
          </p:cNvSpPr>
          <p:nvPr/>
        </p:nvSpPr>
        <p:spPr bwMode="auto">
          <a:xfrm>
            <a:off x="5652120" y="3632350"/>
            <a:ext cx="2952328" cy="351235"/>
          </a:xfrm>
          <a:prstGeom prst="rect">
            <a:avLst/>
          </a:prstGeom>
          <a:noFill/>
          <a:ln w="9525">
            <a:noFill/>
            <a:miter lim="800000"/>
            <a:headEnd/>
            <a:tailEnd/>
          </a:ln>
        </p:spPr>
        <p:txBody>
          <a:bodyPr anchor="ctr"/>
          <a:lstStyle/>
          <a:p>
            <a:pPr fontAlgn="base">
              <a:spcBef>
                <a:spcPct val="50000"/>
              </a:spcBef>
              <a:spcAft>
                <a:spcPct val="0"/>
              </a:spcAft>
            </a:pPr>
            <a:r>
              <a:rPr lang="en-US" altLang="zh-CN" dirty="0" smtClean="0">
                <a:solidFill>
                  <a:srgbClr val="FFFFFF"/>
                </a:solidFill>
                <a:latin typeface="Arial" pitchFamily="34" charset="0"/>
              </a:rPr>
              <a:t>www.weibo.com/teliss</a:t>
            </a:r>
            <a:endParaRPr lang="en-GB" altLang="zh-CN" dirty="0" smtClean="0">
              <a:solidFill>
                <a:srgbClr val="FFFFFF"/>
              </a:solidFill>
              <a:latin typeface="Arial" pitchFamily="34" charset="0"/>
            </a:endParaRPr>
          </a:p>
        </p:txBody>
      </p:sp>
      <p:sp>
        <p:nvSpPr>
          <p:cNvPr id="119" name="Text Box 62"/>
          <p:cNvSpPr txBox="1">
            <a:spLocks noChangeArrowheads="1"/>
          </p:cNvSpPr>
          <p:nvPr/>
        </p:nvSpPr>
        <p:spPr bwMode="auto">
          <a:xfrm>
            <a:off x="5724128" y="710556"/>
            <a:ext cx="3316685" cy="919163"/>
          </a:xfrm>
          <a:prstGeom prst="rect">
            <a:avLst/>
          </a:prstGeom>
          <a:noFill/>
          <a:ln w="9525">
            <a:noFill/>
            <a:miter lim="800000"/>
            <a:headEnd/>
            <a:tailEnd/>
          </a:ln>
        </p:spPr>
        <p:txBody>
          <a:bodyPr anchor="ctr"/>
          <a:lstStyle/>
          <a:p>
            <a:pPr fontAlgn="base">
              <a:spcBef>
                <a:spcPct val="50000"/>
              </a:spcBef>
              <a:spcAft>
                <a:spcPct val="0"/>
              </a:spcAft>
            </a:pPr>
            <a:r>
              <a:rPr lang="zh-CN" altLang="en-US" dirty="0" smtClean="0">
                <a:solidFill>
                  <a:srgbClr val="FFFFFF"/>
                </a:solidFill>
                <a:latin typeface="微软雅黑" pitchFamily="34" charset="-122"/>
                <a:ea typeface="微软雅黑" pitchFamily="34" charset="-122"/>
              </a:rPr>
              <a:t>制作人：布衣公子</a:t>
            </a:r>
            <a:r>
              <a:rPr lang="en-US" altLang="zh-CN" dirty="0" smtClean="0">
                <a:solidFill>
                  <a:srgbClr val="FFFFFF"/>
                </a:solidFill>
                <a:latin typeface="微软雅黑" pitchFamily="34" charset="-122"/>
                <a:ea typeface="微软雅黑" pitchFamily="34" charset="-122"/>
              </a:rPr>
              <a:t>/@</a:t>
            </a:r>
            <a:r>
              <a:rPr lang="en-US" altLang="zh-CN" dirty="0" err="1" smtClean="0">
                <a:solidFill>
                  <a:srgbClr val="FFFFFF"/>
                </a:solidFill>
                <a:latin typeface="微软雅黑" pitchFamily="34" charset="-122"/>
                <a:ea typeface="微软雅黑" pitchFamily="34" charset="-122"/>
              </a:rPr>
              <a:t>Teliss</a:t>
            </a:r>
            <a:endParaRPr lang="en-GB" altLang="zh-CN" dirty="0" smtClean="0">
              <a:solidFill>
                <a:srgbClr val="FFFFFF"/>
              </a:solidFill>
              <a:latin typeface="微软雅黑" pitchFamily="34" charset="-122"/>
              <a:ea typeface="微软雅黑" pitchFamily="34" charset="-122"/>
            </a:endParaRPr>
          </a:p>
        </p:txBody>
      </p:sp>
      <p:sp>
        <p:nvSpPr>
          <p:cNvPr id="120" name="TextBox 119"/>
          <p:cNvSpPr txBox="1"/>
          <p:nvPr/>
        </p:nvSpPr>
        <p:spPr>
          <a:xfrm rot="20445248">
            <a:off x="842805" y="1491904"/>
            <a:ext cx="2954655" cy="923330"/>
          </a:xfrm>
          <a:prstGeom prst="rect">
            <a:avLst/>
          </a:prstGeom>
          <a:noFill/>
        </p:spPr>
        <p:txBody>
          <a:bodyPr wrap="none">
            <a:spAutoFit/>
          </a:bodyPr>
          <a:lstStyle/>
          <a:p>
            <a:pPr fontAlgn="base">
              <a:spcBef>
                <a:spcPct val="0"/>
              </a:spcBef>
              <a:spcAft>
                <a:spcPct val="0"/>
              </a:spcAft>
              <a:defRPr/>
            </a:pPr>
            <a:r>
              <a:rPr lang="zh-CN" altLang="en-US" sz="5400" b="1" dirty="0" smtClean="0">
                <a:solidFill>
                  <a:srgbClr val="FFFFFF"/>
                </a:solidFill>
                <a:latin typeface="微软雅黑" pitchFamily="34" charset="-122"/>
                <a:ea typeface="微软雅黑" pitchFamily="34" charset="-122"/>
              </a:rPr>
              <a:t>谢谢</a:t>
            </a:r>
            <a:r>
              <a:rPr lang="zh-CN" altLang="en-US" sz="5400" b="1" dirty="0">
                <a:solidFill>
                  <a:srgbClr val="FFFFFF"/>
                </a:solidFill>
                <a:latin typeface="微软雅黑" pitchFamily="34" charset="-122"/>
                <a:ea typeface="微软雅黑" pitchFamily="34" charset="-122"/>
              </a:rPr>
              <a:t>观看</a:t>
            </a:r>
          </a:p>
        </p:txBody>
      </p:sp>
      <p:pic>
        <p:nvPicPr>
          <p:cNvPr id="122" name="Picture 3" descr="C:\Documents and Settings\tdz\桌面\未标题-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08683" y="3632350"/>
            <a:ext cx="457143" cy="411428"/>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9" descr="E:\仝德志文件，勿删！\03-参考文档\！PPT图片及版面资源\06-PPT精选插图\05-头像\嘿嘿.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90760" y="728321"/>
            <a:ext cx="853334" cy="85333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user\Desktop\未标题-4 拷贝.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049142" y="2794759"/>
            <a:ext cx="356400" cy="453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user\Desktop\未标题-5 拷贝.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050362" y="2048430"/>
            <a:ext cx="448164" cy="401263"/>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19"/>
          <p:cNvSpPr txBox="1">
            <a:spLocks noChangeArrowheads="1"/>
          </p:cNvSpPr>
          <p:nvPr/>
        </p:nvSpPr>
        <p:spPr bwMode="auto">
          <a:xfrm>
            <a:off x="6804027" y="4219328"/>
            <a:ext cx="184731" cy="369332"/>
          </a:xfrm>
          <a:prstGeom prst="rect">
            <a:avLst/>
          </a:prstGeom>
          <a:noFill/>
          <a:ln w="9525">
            <a:noFill/>
            <a:miter lim="800000"/>
            <a:headEnd/>
            <a:tailEnd/>
          </a:ln>
        </p:spPr>
        <p:txBody>
          <a:bodyPr wrap="none">
            <a:spAutoFit/>
          </a:bodyPr>
          <a:lstStyle/>
          <a:p>
            <a:pPr fontAlgn="base">
              <a:spcBef>
                <a:spcPct val="0"/>
              </a:spcBef>
              <a:spcAft>
                <a:spcPct val="0"/>
              </a:spcAft>
            </a:pPr>
            <a:endParaRPr lang="zh-CN" altLang="en-US" smtClean="0">
              <a:solidFill>
                <a:srgbClr val="FFFFFF"/>
              </a:solidFill>
              <a:latin typeface="Arial" pitchFamily="34" charset="0"/>
            </a:endParaRPr>
          </a:p>
        </p:txBody>
      </p:sp>
      <p:pic>
        <p:nvPicPr>
          <p:cNvPr id="48" name="Picture 9" descr="C:\Documents and Settings\tdz\桌面\02-1.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151487" y="4635336"/>
            <a:ext cx="2907774"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9" name="Picture 11" descr="C:\Documents and Settings\tdz\桌面\01.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107914" y="4635336"/>
            <a:ext cx="2916509"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0" name="Picture 13" descr="C:\Documents and Settings\tdz\桌面\03.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74390" y="4635336"/>
            <a:ext cx="2908800" cy="18180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87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300"/>
                                        <p:tgtEl>
                                          <p:spTgt spid="49"/>
                                        </p:tgtEl>
                                      </p:cBhvr>
                                    </p:animEffect>
                                  </p:childTnLst>
                                </p:cTn>
                              </p:par>
                              <p:par>
                                <p:cTn id="8" presetID="2" presetClass="entr" presetSubtype="1"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 calcmode="lin" valueType="num">
                                      <p:cBhvr additive="base">
                                        <p:cTn id="10" dur="1000" fill="hold"/>
                                        <p:tgtEl>
                                          <p:spTgt spid="49"/>
                                        </p:tgtEl>
                                        <p:attrNameLst>
                                          <p:attrName>ppt_x</p:attrName>
                                        </p:attrNameLst>
                                      </p:cBhvr>
                                      <p:tavLst>
                                        <p:tav tm="0">
                                          <p:val>
                                            <p:strVal val="#ppt_x"/>
                                          </p:val>
                                        </p:tav>
                                        <p:tav tm="100000">
                                          <p:val>
                                            <p:strVal val="#ppt_x"/>
                                          </p:val>
                                        </p:tav>
                                      </p:tavLst>
                                    </p:anim>
                                    <p:anim calcmode="lin" valueType="num">
                                      <p:cBhvr additive="base">
                                        <p:cTn id="11" dur="1000" fill="hold"/>
                                        <p:tgtEl>
                                          <p:spTgt spid="49"/>
                                        </p:tgtEl>
                                        <p:attrNameLst>
                                          <p:attrName>ppt_y</p:attrName>
                                        </p:attrNameLst>
                                      </p:cBhvr>
                                      <p:tavLst>
                                        <p:tav tm="0">
                                          <p:val>
                                            <p:strVal val="0-#ppt_h/2"/>
                                          </p:val>
                                        </p:tav>
                                        <p:tav tm="100000">
                                          <p:val>
                                            <p:strVal val="#ppt_y"/>
                                          </p:val>
                                        </p:tav>
                                      </p:tavLst>
                                    </p:anim>
                                  </p:childTnLst>
                                </p:cTn>
                              </p:par>
                              <p:par>
                                <p:cTn id="12" presetID="8" presetClass="emph" presetSubtype="0" fill="hold" nodeType="withEffect">
                                  <p:stCondLst>
                                    <p:cond delay="0"/>
                                  </p:stCondLst>
                                  <p:childTnLst>
                                    <p:animRot by="21600000">
                                      <p:cBhvr>
                                        <p:cTn id="13" dur="1000" fill="hold"/>
                                        <p:tgtEl>
                                          <p:spTgt spid="49"/>
                                        </p:tgtEl>
                                        <p:attrNameLst>
                                          <p:attrName>r</p:attrName>
                                        </p:attrNameLst>
                                      </p:cBhvr>
                                    </p:animRot>
                                  </p:childTnLst>
                                </p:cTn>
                              </p:par>
                              <p:par>
                                <p:cTn id="14" presetID="10"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1250"/>
                                        <p:tgtEl>
                                          <p:spTgt spid="48"/>
                                        </p:tgtEl>
                                      </p:cBhvr>
                                    </p:animEffect>
                                  </p:childTnLst>
                                </p:cTn>
                              </p:par>
                              <p:par>
                                <p:cTn id="17" presetID="2" presetClass="entr" presetSubtype="2"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additive="base">
                                        <p:cTn id="19" dur="1000" fill="hold"/>
                                        <p:tgtEl>
                                          <p:spTgt spid="48"/>
                                        </p:tgtEl>
                                        <p:attrNameLst>
                                          <p:attrName>ppt_x</p:attrName>
                                        </p:attrNameLst>
                                      </p:cBhvr>
                                      <p:tavLst>
                                        <p:tav tm="0">
                                          <p:val>
                                            <p:strVal val="1+#ppt_w/2"/>
                                          </p:val>
                                        </p:tav>
                                        <p:tav tm="100000">
                                          <p:val>
                                            <p:strVal val="#ppt_x"/>
                                          </p:val>
                                        </p:tav>
                                      </p:tavLst>
                                    </p:anim>
                                    <p:anim calcmode="lin" valueType="num">
                                      <p:cBhvr additive="base">
                                        <p:cTn id="20" dur="1000" fill="hold"/>
                                        <p:tgtEl>
                                          <p:spTgt spid="48"/>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48"/>
                                        </p:tgtEl>
                                        <p:attrNameLst>
                                          <p:attrName>r</p:attrName>
                                        </p:attrNameLst>
                                      </p:cBhvr>
                                    </p:animRot>
                                  </p:childTnLst>
                                </p:cTn>
                              </p:par>
                              <p:par>
                                <p:cTn id="23" presetID="10"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250"/>
                                        <p:tgtEl>
                                          <p:spTgt spid="50"/>
                                        </p:tgtEl>
                                      </p:cBhvr>
                                    </p:animEffect>
                                  </p:childTnLst>
                                </p:cTn>
                              </p:par>
                              <p:par>
                                <p:cTn id="26" presetID="2" presetClass="entr" presetSubtype="8" fill="hold" nodeType="with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1000" fill="hold"/>
                                        <p:tgtEl>
                                          <p:spTgt spid="50"/>
                                        </p:tgtEl>
                                        <p:attrNameLst>
                                          <p:attrName>ppt_x</p:attrName>
                                        </p:attrNameLst>
                                      </p:cBhvr>
                                      <p:tavLst>
                                        <p:tav tm="0">
                                          <p:val>
                                            <p:strVal val="0-#ppt_w/2"/>
                                          </p:val>
                                        </p:tav>
                                        <p:tav tm="100000">
                                          <p:val>
                                            <p:strVal val="#ppt_x"/>
                                          </p:val>
                                        </p:tav>
                                      </p:tavLst>
                                    </p:anim>
                                    <p:anim calcmode="lin" valueType="num">
                                      <p:cBhvr additive="base">
                                        <p:cTn id="29" dur="1000" fill="hold"/>
                                        <p:tgtEl>
                                          <p:spTgt spid="50"/>
                                        </p:tgtEl>
                                        <p:attrNameLst>
                                          <p:attrName>ppt_y</p:attrName>
                                        </p:attrNameLst>
                                      </p:cBhvr>
                                      <p:tavLst>
                                        <p:tav tm="0">
                                          <p:val>
                                            <p:strVal val="#ppt_y"/>
                                          </p:val>
                                        </p:tav>
                                        <p:tav tm="100000">
                                          <p:val>
                                            <p:strVal val="#ppt_y"/>
                                          </p:val>
                                        </p:tav>
                                      </p:tavLst>
                                    </p:anim>
                                  </p:childTnLst>
                                </p:cTn>
                              </p:par>
                              <p:par>
                                <p:cTn id="30" presetID="8" presetClass="emph" presetSubtype="0" fill="hold" nodeType="withEffect">
                                  <p:stCondLst>
                                    <p:cond delay="0"/>
                                  </p:stCondLst>
                                  <p:childTnLst>
                                    <p:animRot by="21600000">
                                      <p:cBhvr>
                                        <p:cTn id="31" dur="1000" fill="hold"/>
                                        <p:tgtEl>
                                          <p:spTgt spid="50"/>
                                        </p:tgtEl>
                                        <p:attrNameLst>
                                          <p:attrName>r</p:attrName>
                                        </p:attrNameLst>
                                      </p:cBhvr>
                                    </p:animRot>
                                  </p:childTnLst>
                                </p:cTn>
                              </p:par>
                            </p:childTnLst>
                          </p:cTn>
                        </p:par>
                        <p:par>
                          <p:cTn id="32" fill="hold">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92"/>
                                        </p:tgtEl>
                                        <p:attrNameLst>
                                          <p:attrName>style.visibility</p:attrName>
                                        </p:attrNameLst>
                                      </p:cBhvr>
                                      <p:to>
                                        <p:strVal val="visible"/>
                                      </p:to>
                                    </p:set>
                                    <p:animEffect transition="in" filter="wipe(left)">
                                      <p:cBhvr>
                                        <p:cTn id="35" dur="500"/>
                                        <p:tgtEl>
                                          <p:spTgt spid="92"/>
                                        </p:tgtEl>
                                      </p:cBhvr>
                                    </p:animEffect>
                                  </p:childTnLst>
                                </p:cTn>
                              </p:par>
                            </p:childTnLst>
                          </p:cTn>
                        </p:par>
                        <p:par>
                          <p:cTn id="36" fill="hold">
                            <p:stCondLst>
                              <p:cond delay="1800"/>
                            </p:stCondLst>
                            <p:childTnLst>
                              <p:par>
                                <p:cTn id="37" presetID="22" presetClass="entr" presetSubtype="4"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wipe(down)">
                                      <p:cBhvr>
                                        <p:cTn id="39" dur="500"/>
                                        <p:tgtEl>
                                          <p:spTgt spid="94"/>
                                        </p:tgtEl>
                                      </p:cBhvr>
                                    </p:animEffect>
                                  </p:childTnLst>
                                </p:cTn>
                              </p:par>
                            </p:childTnLst>
                          </p:cTn>
                        </p:par>
                        <p:par>
                          <p:cTn id="40" fill="hold">
                            <p:stCondLst>
                              <p:cond delay="2300"/>
                            </p:stCondLst>
                            <p:childTnLst>
                              <p:par>
                                <p:cTn id="41" presetID="22" presetClass="entr" presetSubtype="2" fill="hold" grpId="0"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wipe(right)">
                                      <p:cBhvr>
                                        <p:cTn id="43" dur="500"/>
                                        <p:tgtEl>
                                          <p:spTgt spid="110"/>
                                        </p:tgtEl>
                                      </p:cBhvr>
                                    </p:animEffect>
                                  </p:childTnLst>
                                </p:cTn>
                              </p:par>
                            </p:childTnLst>
                          </p:cTn>
                        </p:par>
                        <p:par>
                          <p:cTn id="44" fill="hold">
                            <p:stCondLst>
                              <p:cond delay="2800"/>
                            </p:stCondLst>
                            <p:childTnLst>
                              <p:par>
                                <p:cTn id="45" presetID="22" presetClass="entr" presetSubtype="4"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wipe(down)">
                                      <p:cBhvr>
                                        <p:cTn id="47" dur="500"/>
                                        <p:tgtEl>
                                          <p:spTgt spid="113"/>
                                        </p:tgtEl>
                                      </p:cBhvr>
                                    </p:animEffect>
                                  </p:childTnLst>
                                </p:cTn>
                              </p:par>
                            </p:childTnLst>
                          </p:cTn>
                        </p:par>
                        <p:par>
                          <p:cTn id="48" fill="hold">
                            <p:stCondLst>
                              <p:cond delay="3300"/>
                            </p:stCondLst>
                            <p:childTnLst>
                              <p:par>
                                <p:cTn id="49" presetID="22" presetClass="entr" presetSubtype="4" fill="hold" grpId="0" nodeType="after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wipe(down)">
                                      <p:cBhvr>
                                        <p:cTn id="51" dur="500"/>
                                        <p:tgtEl>
                                          <p:spTgt spid="112"/>
                                        </p:tgtEl>
                                      </p:cBhvr>
                                    </p:animEffect>
                                  </p:childTnLst>
                                </p:cTn>
                              </p:par>
                            </p:childTnLst>
                          </p:cTn>
                        </p:par>
                        <p:par>
                          <p:cTn id="52" fill="hold">
                            <p:stCondLst>
                              <p:cond delay="3800"/>
                            </p:stCondLst>
                            <p:childTnLst>
                              <p:par>
                                <p:cTn id="53" presetID="22" presetClass="entr" presetSubtype="1" fill="hold" grpId="0" nodeType="after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wipe(up)">
                                      <p:cBhvr>
                                        <p:cTn id="55" dur="500"/>
                                        <p:tgtEl>
                                          <p:spTgt spid="114"/>
                                        </p:tgtEl>
                                      </p:cBhvr>
                                    </p:animEffect>
                                  </p:childTnLst>
                                </p:cTn>
                              </p:par>
                            </p:childTnLst>
                          </p:cTn>
                        </p:par>
                        <p:par>
                          <p:cTn id="56" fill="hold">
                            <p:stCondLst>
                              <p:cond delay="4300"/>
                            </p:stCondLst>
                            <p:childTnLst>
                              <p:par>
                                <p:cTn id="57" presetID="22" presetClass="entr" presetSubtype="1" fill="hold" grpId="0" nodeType="afterEffect">
                                  <p:stCondLst>
                                    <p:cond delay="0"/>
                                  </p:stCondLst>
                                  <p:childTnLst>
                                    <p:set>
                                      <p:cBhvr>
                                        <p:cTn id="58" dur="1" fill="hold">
                                          <p:stCondLst>
                                            <p:cond delay="0"/>
                                          </p:stCondLst>
                                        </p:cTn>
                                        <p:tgtEl>
                                          <p:spTgt spid="111"/>
                                        </p:tgtEl>
                                        <p:attrNameLst>
                                          <p:attrName>style.visibility</p:attrName>
                                        </p:attrNameLst>
                                      </p:cBhvr>
                                      <p:to>
                                        <p:strVal val="visible"/>
                                      </p:to>
                                    </p:set>
                                    <p:animEffect transition="in" filter="wipe(up)">
                                      <p:cBhvr>
                                        <p:cTn id="59" dur="500"/>
                                        <p:tgtEl>
                                          <p:spTgt spid="111"/>
                                        </p:tgtEl>
                                      </p:cBhvr>
                                    </p:animEffect>
                                  </p:childTnLst>
                                </p:cTn>
                              </p:par>
                            </p:childTnLst>
                          </p:cTn>
                        </p:par>
                        <p:par>
                          <p:cTn id="60" fill="hold">
                            <p:stCondLst>
                              <p:cond delay="4800"/>
                            </p:stCondLst>
                            <p:childTnLst>
                              <p:par>
                                <p:cTn id="61" presetID="22" presetClass="entr" presetSubtype="1" fill="hold" grpId="0"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5300"/>
                            </p:stCondLst>
                            <p:childTnLst>
                              <p:par>
                                <p:cTn id="65" presetID="22" presetClass="entr" presetSubtype="8" fill="hold" nodeType="afterEffect">
                                  <p:stCondLst>
                                    <p:cond delay="0"/>
                                  </p:stCondLst>
                                  <p:childTnLst>
                                    <p:set>
                                      <p:cBhvr>
                                        <p:cTn id="66" dur="1" fill="hold">
                                          <p:stCondLst>
                                            <p:cond delay="0"/>
                                          </p:stCondLst>
                                        </p:cTn>
                                        <p:tgtEl>
                                          <p:spTgt spid="120">
                                            <p:txEl>
                                              <p:pRg st="0" end="0"/>
                                            </p:txEl>
                                          </p:spTgt>
                                        </p:tgtEl>
                                        <p:attrNameLst>
                                          <p:attrName>style.visibility</p:attrName>
                                        </p:attrNameLst>
                                      </p:cBhvr>
                                      <p:to>
                                        <p:strVal val="visible"/>
                                      </p:to>
                                    </p:set>
                                    <p:animEffect transition="in" filter="wipe(left)">
                                      <p:cBhvr>
                                        <p:cTn id="67" dur="500"/>
                                        <p:tgtEl>
                                          <p:spTgt spid="120">
                                            <p:txEl>
                                              <p:pRg st="0" end="0"/>
                                            </p:txEl>
                                          </p:spTgt>
                                        </p:tgtEl>
                                      </p:cBhvr>
                                    </p:animEffect>
                                  </p:childTnLst>
                                </p:cTn>
                              </p:par>
                            </p:childTnLst>
                          </p:cTn>
                        </p:par>
                        <p:par>
                          <p:cTn id="68" fill="hold">
                            <p:stCondLst>
                              <p:cond delay="5800"/>
                            </p:stCondLst>
                            <p:childTnLst>
                              <p:par>
                                <p:cTn id="69" presetID="22" presetClass="entr" presetSubtype="8" fill="hold" grpId="0" nodeType="afterEffect">
                                  <p:stCondLst>
                                    <p:cond delay="0"/>
                                  </p:stCondLst>
                                  <p:childTnLst>
                                    <p:set>
                                      <p:cBhvr>
                                        <p:cTn id="70" dur="1" fill="hold">
                                          <p:stCondLst>
                                            <p:cond delay="0"/>
                                          </p:stCondLst>
                                        </p:cTn>
                                        <p:tgtEl>
                                          <p:spTgt spid="115"/>
                                        </p:tgtEl>
                                        <p:attrNameLst>
                                          <p:attrName>style.visibility</p:attrName>
                                        </p:attrNameLst>
                                      </p:cBhvr>
                                      <p:to>
                                        <p:strVal val="visible"/>
                                      </p:to>
                                    </p:set>
                                    <p:animEffect transition="in" filter="wipe(left)">
                                      <p:cBhvr>
                                        <p:cTn id="71" dur="500"/>
                                        <p:tgtEl>
                                          <p:spTgt spid="115"/>
                                        </p:tgtEl>
                                      </p:cBhvr>
                                    </p:animEffect>
                                  </p:childTnLst>
                                </p:cTn>
                              </p:par>
                            </p:childTnLst>
                          </p:cTn>
                        </p:par>
                        <p:par>
                          <p:cTn id="72" fill="hold">
                            <p:stCondLst>
                              <p:cond delay="6300"/>
                            </p:stCondLst>
                            <p:childTnLst>
                              <p:par>
                                <p:cTn id="73" presetID="22" presetClass="entr" presetSubtype="4" fill="hold" grpId="0" nodeType="after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down)">
                                      <p:cBhvr>
                                        <p:cTn id="75" dur="500"/>
                                        <p:tgtEl>
                                          <p:spTgt spid="91"/>
                                        </p:tgtEl>
                                      </p:cBhvr>
                                    </p:animEffect>
                                  </p:childTnLst>
                                </p:cTn>
                              </p:par>
                            </p:childTnLst>
                          </p:cTn>
                        </p:par>
                        <p:par>
                          <p:cTn id="76" fill="hold">
                            <p:stCondLst>
                              <p:cond delay="6800"/>
                            </p:stCondLst>
                            <p:childTnLst>
                              <p:par>
                                <p:cTn id="77" presetID="17" presetClass="entr" presetSubtype="1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 calcmode="lin" valueType="num">
                                      <p:cBhvr>
                                        <p:cTn id="79" dur="500" fill="hold"/>
                                        <p:tgtEl>
                                          <p:spTgt spid="97"/>
                                        </p:tgtEl>
                                        <p:attrNameLst>
                                          <p:attrName>ppt_w</p:attrName>
                                        </p:attrNameLst>
                                      </p:cBhvr>
                                      <p:tavLst>
                                        <p:tav tm="0">
                                          <p:val>
                                            <p:fltVal val="0"/>
                                          </p:val>
                                        </p:tav>
                                        <p:tav tm="100000">
                                          <p:val>
                                            <p:strVal val="#ppt_w"/>
                                          </p:val>
                                        </p:tav>
                                      </p:tavLst>
                                    </p:anim>
                                    <p:anim calcmode="lin" valueType="num">
                                      <p:cBhvr>
                                        <p:cTn id="80" dur="500" fill="hold"/>
                                        <p:tgtEl>
                                          <p:spTgt spid="97"/>
                                        </p:tgtEl>
                                        <p:attrNameLst>
                                          <p:attrName>ppt_h</p:attrName>
                                        </p:attrNameLst>
                                      </p:cBhvr>
                                      <p:tavLst>
                                        <p:tav tm="0">
                                          <p:val>
                                            <p:strVal val="#ppt_h"/>
                                          </p:val>
                                        </p:tav>
                                        <p:tav tm="100000">
                                          <p:val>
                                            <p:strVal val="#ppt_h"/>
                                          </p:val>
                                        </p:tav>
                                      </p:tavLst>
                                    </p:anim>
                                  </p:childTnLst>
                                </p:cTn>
                              </p:par>
                              <p:par>
                                <p:cTn id="81" presetID="17" presetClass="entr" presetSubtype="10" fill="hold" nodeType="withEffect">
                                  <p:stCondLst>
                                    <p:cond delay="0"/>
                                  </p:stCondLst>
                                  <p:childTnLst>
                                    <p:set>
                                      <p:cBhvr>
                                        <p:cTn id="82" dur="1" fill="hold">
                                          <p:stCondLst>
                                            <p:cond delay="0"/>
                                          </p:stCondLst>
                                        </p:cTn>
                                        <p:tgtEl>
                                          <p:spTgt spid="124"/>
                                        </p:tgtEl>
                                        <p:attrNameLst>
                                          <p:attrName>style.visibility</p:attrName>
                                        </p:attrNameLst>
                                      </p:cBhvr>
                                      <p:to>
                                        <p:strVal val="visible"/>
                                      </p:to>
                                    </p:set>
                                    <p:anim calcmode="lin" valueType="num">
                                      <p:cBhvr>
                                        <p:cTn id="83" dur="500" fill="hold"/>
                                        <p:tgtEl>
                                          <p:spTgt spid="124"/>
                                        </p:tgtEl>
                                        <p:attrNameLst>
                                          <p:attrName>ppt_w</p:attrName>
                                        </p:attrNameLst>
                                      </p:cBhvr>
                                      <p:tavLst>
                                        <p:tav tm="0">
                                          <p:val>
                                            <p:fltVal val="0"/>
                                          </p:val>
                                        </p:tav>
                                        <p:tav tm="100000">
                                          <p:val>
                                            <p:strVal val="#ppt_w"/>
                                          </p:val>
                                        </p:tav>
                                      </p:tavLst>
                                    </p:anim>
                                    <p:anim calcmode="lin" valueType="num">
                                      <p:cBhvr>
                                        <p:cTn id="84" dur="500" fill="hold"/>
                                        <p:tgtEl>
                                          <p:spTgt spid="124"/>
                                        </p:tgtEl>
                                        <p:attrNameLst>
                                          <p:attrName>ppt_h</p:attrName>
                                        </p:attrNameLst>
                                      </p:cBhvr>
                                      <p:tavLst>
                                        <p:tav tm="0">
                                          <p:val>
                                            <p:strVal val="#ppt_h"/>
                                          </p:val>
                                        </p:tav>
                                        <p:tav tm="100000">
                                          <p:val>
                                            <p:strVal val="#ppt_h"/>
                                          </p:val>
                                        </p:tav>
                                      </p:tavLst>
                                    </p:anim>
                                  </p:childTnLst>
                                </p:cTn>
                              </p:par>
                            </p:childTnLst>
                          </p:cTn>
                        </p:par>
                        <p:par>
                          <p:cTn id="85" fill="hold">
                            <p:stCondLst>
                              <p:cond delay="7300"/>
                            </p:stCondLst>
                            <p:childTnLst>
                              <p:par>
                                <p:cTn id="86" presetID="22" presetClass="entr" presetSubtype="8" fill="hold" grpId="0" nodeType="afterEffect">
                                  <p:stCondLst>
                                    <p:cond delay="0"/>
                                  </p:stCondLst>
                                  <p:childTnLst>
                                    <p:set>
                                      <p:cBhvr>
                                        <p:cTn id="87" dur="1" fill="hold">
                                          <p:stCondLst>
                                            <p:cond delay="0"/>
                                          </p:stCondLst>
                                        </p:cTn>
                                        <p:tgtEl>
                                          <p:spTgt spid="119"/>
                                        </p:tgtEl>
                                        <p:attrNameLst>
                                          <p:attrName>style.visibility</p:attrName>
                                        </p:attrNameLst>
                                      </p:cBhvr>
                                      <p:to>
                                        <p:strVal val="visible"/>
                                      </p:to>
                                    </p:set>
                                    <p:animEffect transition="in" filter="wipe(left)">
                                      <p:cBhvr>
                                        <p:cTn id="88" dur="500"/>
                                        <p:tgtEl>
                                          <p:spTgt spid="119"/>
                                        </p:tgtEl>
                                      </p:cBhvr>
                                    </p:animEffect>
                                  </p:childTnLst>
                                </p:cTn>
                              </p:par>
                              <p:par>
                                <p:cTn id="89" presetID="17" presetClass="entr" presetSubtype="10" fill="hold" nodeType="withEffect">
                                  <p:stCondLst>
                                    <p:cond delay="0"/>
                                  </p:stCondLst>
                                  <p:childTnLst>
                                    <p:set>
                                      <p:cBhvr>
                                        <p:cTn id="90" dur="1" fill="hold">
                                          <p:stCondLst>
                                            <p:cond delay="0"/>
                                          </p:stCondLst>
                                        </p:cTn>
                                        <p:tgtEl>
                                          <p:spTgt spid="1028"/>
                                        </p:tgtEl>
                                        <p:attrNameLst>
                                          <p:attrName>style.visibility</p:attrName>
                                        </p:attrNameLst>
                                      </p:cBhvr>
                                      <p:to>
                                        <p:strVal val="visible"/>
                                      </p:to>
                                    </p:set>
                                    <p:anim calcmode="lin" valueType="num">
                                      <p:cBhvr>
                                        <p:cTn id="91" dur="500" fill="hold"/>
                                        <p:tgtEl>
                                          <p:spTgt spid="1028"/>
                                        </p:tgtEl>
                                        <p:attrNameLst>
                                          <p:attrName>ppt_w</p:attrName>
                                        </p:attrNameLst>
                                      </p:cBhvr>
                                      <p:tavLst>
                                        <p:tav tm="0">
                                          <p:val>
                                            <p:fltVal val="0"/>
                                          </p:val>
                                        </p:tav>
                                        <p:tav tm="100000">
                                          <p:val>
                                            <p:strVal val="#ppt_w"/>
                                          </p:val>
                                        </p:tav>
                                      </p:tavLst>
                                    </p:anim>
                                    <p:anim calcmode="lin" valueType="num">
                                      <p:cBhvr>
                                        <p:cTn id="92" dur="500" fill="hold"/>
                                        <p:tgtEl>
                                          <p:spTgt spid="1028"/>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99"/>
                                        </p:tgtEl>
                                        <p:attrNameLst>
                                          <p:attrName>style.visibility</p:attrName>
                                        </p:attrNameLst>
                                      </p:cBhvr>
                                      <p:to>
                                        <p:strVal val="visible"/>
                                      </p:to>
                                    </p:set>
                                    <p:anim calcmode="lin" valueType="num">
                                      <p:cBhvr>
                                        <p:cTn id="95" dur="500" fill="hold"/>
                                        <p:tgtEl>
                                          <p:spTgt spid="99"/>
                                        </p:tgtEl>
                                        <p:attrNameLst>
                                          <p:attrName>ppt_w</p:attrName>
                                        </p:attrNameLst>
                                      </p:cBhvr>
                                      <p:tavLst>
                                        <p:tav tm="0">
                                          <p:val>
                                            <p:fltVal val="0"/>
                                          </p:val>
                                        </p:tav>
                                        <p:tav tm="100000">
                                          <p:val>
                                            <p:strVal val="#ppt_w"/>
                                          </p:val>
                                        </p:tav>
                                      </p:tavLst>
                                    </p:anim>
                                    <p:anim calcmode="lin" valueType="num">
                                      <p:cBhvr>
                                        <p:cTn id="96" dur="500" fill="hold"/>
                                        <p:tgtEl>
                                          <p:spTgt spid="99"/>
                                        </p:tgtEl>
                                        <p:attrNameLst>
                                          <p:attrName>ppt_h</p:attrName>
                                        </p:attrNameLst>
                                      </p:cBhvr>
                                      <p:tavLst>
                                        <p:tav tm="0">
                                          <p:val>
                                            <p:strVal val="#ppt_h"/>
                                          </p:val>
                                        </p:tav>
                                        <p:tav tm="100000">
                                          <p:val>
                                            <p:strVal val="#ppt_h"/>
                                          </p:val>
                                        </p:tav>
                                      </p:tavLst>
                                    </p:anim>
                                  </p:childTnLst>
                                </p:cTn>
                              </p:par>
                            </p:childTnLst>
                          </p:cTn>
                        </p:par>
                        <p:par>
                          <p:cTn id="97" fill="hold">
                            <p:stCondLst>
                              <p:cond delay="7800"/>
                            </p:stCondLst>
                            <p:childTnLst>
                              <p:par>
                                <p:cTn id="98" presetID="22" presetClass="entr" presetSubtype="8" fill="hold" grpId="0" nodeType="after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8300"/>
                            </p:stCondLst>
                            <p:childTnLst>
                              <p:par>
                                <p:cTn id="102" presetID="17" presetClass="entr" presetSubtype="10" fill="hold" nodeType="afterEffect">
                                  <p:stCondLst>
                                    <p:cond delay="0"/>
                                  </p:stCondLst>
                                  <p:childTnLst>
                                    <p:set>
                                      <p:cBhvr>
                                        <p:cTn id="103" dur="1" fill="hold">
                                          <p:stCondLst>
                                            <p:cond delay="0"/>
                                          </p:stCondLst>
                                        </p:cTn>
                                        <p:tgtEl>
                                          <p:spTgt spid="101"/>
                                        </p:tgtEl>
                                        <p:attrNameLst>
                                          <p:attrName>style.visibility</p:attrName>
                                        </p:attrNameLst>
                                      </p:cBhvr>
                                      <p:to>
                                        <p:strVal val="visible"/>
                                      </p:to>
                                    </p:set>
                                    <p:anim calcmode="lin" valueType="num">
                                      <p:cBhvr>
                                        <p:cTn id="104" dur="500" fill="hold"/>
                                        <p:tgtEl>
                                          <p:spTgt spid="101"/>
                                        </p:tgtEl>
                                        <p:attrNameLst>
                                          <p:attrName>ppt_w</p:attrName>
                                        </p:attrNameLst>
                                      </p:cBhvr>
                                      <p:tavLst>
                                        <p:tav tm="0">
                                          <p:val>
                                            <p:fltVal val="0"/>
                                          </p:val>
                                        </p:tav>
                                        <p:tav tm="100000">
                                          <p:val>
                                            <p:strVal val="#ppt_w"/>
                                          </p:val>
                                        </p:tav>
                                      </p:tavLst>
                                    </p:anim>
                                    <p:anim calcmode="lin" valueType="num">
                                      <p:cBhvr>
                                        <p:cTn id="105" dur="500" fill="hold"/>
                                        <p:tgtEl>
                                          <p:spTgt spid="101"/>
                                        </p:tgtEl>
                                        <p:attrNameLst>
                                          <p:attrName>ppt_h</p:attrName>
                                        </p:attrNameLst>
                                      </p:cBhvr>
                                      <p:tavLst>
                                        <p:tav tm="0">
                                          <p:val>
                                            <p:strVal val="#ppt_h"/>
                                          </p:val>
                                        </p:tav>
                                        <p:tav tm="100000">
                                          <p:val>
                                            <p:strVal val="#ppt_h"/>
                                          </p:val>
                                        </p:tav>
                                      </p:tavLst>
                                    </p:anim>
                                  </p:childTnLst>
                                </p:cTn>
                              </p:par>
                              <p:par>
                                <p:cTn id="106" presetID="17" presetClass="entr" presetSubtype="10" fill="hold" nodeType="withEffect">
                                  <p:stCondLst>
                                    <p:cond delay="0"/>
                                  </p:stCondLst>
                                  <p:childTnLst>
                                    <p:set>
                                      <p:cBhvr>
                                        <p:cTn id="107" dur="1" fill="hold">
                                          <p:stCondLst>
                                            <p:cond delay="0"/>
                                          </p:stCondLst>
                                        </p:cTn>
                                        <p:tgtEl>
                                          <p:spTgt spid="1027"/>
                                        </p:tgtEl>
                                        <p:attrNameLst>
                                          <p:attrName>style.visibility</p:attrName>
                                        </p:attrNameLst>
                                      </p:cBhvr>
                                      <p:to>
                                        <p:strVal val="visible"/>
                                      </p:to>
                                    </p:set>
                                    <p:anim calcmode="lin" valueType="num">
                                      <p:cBhvr>
                                        <p:cTn id="108" dur="500" fill="hold"/>
                                        <p:tgtEl>
                                          <p:spTgt spid="1027"/>
                                        </p:tgtEl>
                                        <p:attrNameLst>
                                          <p:attrName>ppt_w</p:attrName>
                                        </p:attrNameLst>
                                      </p:cBhvr>
                                      <p:tavLst>
                                        <p:tav tm="0">
                                          <p:val>
                                            <p:fltVal val="0"/>
                                          </p:val>
                                        </p:tav>
                                        <p:tav tm="100000">
                                          <p:val>
                                            <p:strVal val="#ppt_w"/>
                                          </p:val>
                                        </p:tav>
                                      </p:tavLst>
                                    </p:anim>
                                    <p:anim calcmode="lin" valueType="num">
                                      <p:cBhvr>
                                        <p:cTn id="109" dur="500" fill="hold"/>
                                        <p:tgtEl>
                                          <p:spTgt spid="1027"/>
                                        </p:tgtEl>
                                        <p:attrNameLst>
                                          <p:attrName>ppt_h</p:attrName>
                                        </p:attrNameLst>
                                      </p:cBhvr>
                                      <p:tavLst>
                                        <p:tav tm="0">
                                          <p:val>
                                            <p:strVal val="#ppt_h"/>
                                          </p:val>
                                        </p:tav>
                                        <p:tav tm="100000">
                                          <p:val>
                                            <p:strVal val="#ppt_h"/>
                                          </p:val>
                                        </p:tav>
                                      </p:tavLst>
                                    </p:anim>
                                  </p:childTnLst>
                                </p:cTn>
                              </p:par>
                            </p:childTnLst>
                          </p:cTn>
                        </p:par>
                        <p:par>
                          <p:cTn id="110" fill="hold">
                            <p:stCondLst>
                              <p:cond delay="8800"/>
                            </p:stCondLst>
                            <p:childTnLst>
                              <p:par>
                                <p:cTn id="111" presetID="22" presetClass="entr" presetSubtype="8" fill="hold" grpId="0" nodeType="afterEffect">
                                  <p:stCondLst>
                                    <p:cond delay="0"/>
                                  </p:stCondLst>
                                  <p:childTnLst>
                                    <p:set>
                                      <p:cBhvr>
                                        <p:cTn id="112" dur="1" fill="hold">
                                          <p:stCondLst>
                                            <p:cond delay="0"/>
                                          </p:stCondLst>
                                        </p:cTn>
                                        <p:tgtEl>
                                          <p:spTgt spid="117"/>
                                        </p:tgtEl>
                                        <p:attrNameLst>
                                          <p:attrName>style.visibility</p:attrName>
                                        </p:attrNameLst>
                                      </p:cBhvr>
                                      <p:to>
                                        <p:strVal val="visible"/>
                                      </p:to>
                                    </p:set>
                                    <p:animEffect transition="in" filter="wipe(left)">
                                      <p:cBhvr>
                                        <p:cTn id="113" dur="500"/>
                                        <p:tgtEl>
                                          <p:spTgt spid="117"/>
                                        </p:tgtEl>
                                      </p:cBhvr>
                                    </p:animEffect>
                                  </p:childTnLst>
                                </p:cTn>
                              </p:par>
                              <p:par>
                                <p:cTn id="114" presetID="17" presetClass="entr" presetSubtype="10" fill="hold" nodeType="withEffect">
                                  <p:stCondLst>
                                    <p:cond delay="0"/>
                                  </p:stCondLst>
                                  <p:childTnLst>
                                    <p:set>
                                      <p:cBhvr>
                                        <p:cTn id="115" dur="1" fill="hold">
                                          <p:stCondLst>
                                            <p:cond delay="0"/>
                                          </p:stCondLst>
                                        </p:cTn>
                                        <p:tgtEl>
                                          <p:spTgt spid="105"/>
                                        </p:tgtEl>
                                        <p:attrNameLst>
                                          <p:attrName>style.visibility</p:attrName>
                                        </p:attrNameLst>
                                      </p:cBhvr>
                                      <p:to>
                                        <p:strVal val="visible"/>
                                      </p:to>
                                    </p:set>
                                    <p:anim calcmode="lin" valueType="num">
                                      <p:cBhvr>
                                        <p:cTn id="116" dur="500" fill="hold"/>
                                        <p:tgtEl>
                                          <p:spTgt spid="105"/>
                                        </p:tgtEl>
                                        <p:attrNameLst>
                                          <p:attrName>ppt_w</p:attrName>
                                        </p:attrNameLst>
                                      </p:cBhvr>
                                      <p:tavLst>
                                        <p:tav tm="0">
                                          <p:val>
                                            <p:fltVal val="0"/>
                                          </p:val>
                                        </p:tav>
                                        <p:tav tm="100000">
                                          <p:val>
                                            <p:strVal val="#ppt_w"/>
                                          </p:val>
                                        </p:tav>
                                      </p:tavLst>
                                    </p:anim>
                                    <p:anim calcmode="lin" valueType="num">
                                      <p:cBhvr>
                                        <p:cTn id="117" dur="500" fill="hold"/>
                                        <p:tgtEl>
                                          <p:spTgt spid="10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122"/>
                                        </p:tgtEl>
                                        <p:attrNameLst>
                                          <p:attrName>style.visibility</p:attrName>
                                        </p:attrNameLst>
                                      </p:cBhvr>
                                      <p:to>
                                        <p:strVal val="visible"/>
                                      </p:to>
                                    </p:set>
                                    <p:anim calcmode="lin" valueType="num">
                                      <p:cBhvr>
                                        <p:cTn id="120" dur="500" fill="hold"/>
                                        <p:tgtEl>
                                          <p:spTgt spid="122"/>
                                        </p:tgtEl>
                                        <p:attrNameLst>
                                          <p:attrName>ppt_w</p:attrName>
                                        </p:attrNameLst>
                                      </p:cBhvr>
                                      <p:tavLst>
                                        <p:tav tm="0">
                                          <p:val>
                                            <p:fltVal val="0"/>
                                          </p:val>
                                        </p:tav>
                                        <p:tav tm="100000">
                                          <p:val>
                                            <p:strVal val="#ppt_w"/>
                                          </p:val>
                                        </p:tav>
                                      </p:tavLst>
                                    </p:anim>
                                    <p:anim calcmode="lin" valueType="num">
                                      <p:cBhvr>
                                        <p:cTn id="121" dur="500" fill="hold"/>
                                        <p:tgtEl>
                                          <p:spTgt spid="122"/>
                                        </p:tgtEl>
                                        <p:attrNameLst>
                                          <p:attrName>ppt_h</p:attrName>
                                        </p:attrNameLst>
                                      </p:cBhvr>
                                      <p:tavLst>
                                        <p:tav tm="0">
                                          <p:val>
                                            <p:strVal val="#ppt_h"/>
                                          </p:val>
                                        </p:tav>
                                        <p:tav tm="100000">
                                          <p:val>
                                            <p:strVal val="#ppt_h"/>
                                          </p:val>
                                        </p:tav>
                                      </p:tavLst>
                                    </p:anim>
                                  </p:childTnLst>
                                </p:cTn>
                              </p:par>
                            </p:childTnLst>
                          </p:cTn>
                        </p:par>
                        <p:par>
                          <p:cTn id="122" fill="hold">
                            <p:stCondLst>
                              <p:cond delay="9300"/>
                            </p:stCondLst>
                            <p:childTnLst>
                              <p:par>
                                <p:cTn id="123" presetID="22" presetClass="entr" presetSubtype="8" fill="hold" grpId="0" nodeType="afterEffect">
                                  <p:stCondLst>
                                    <p:cond delay="0"/>
                                  </p:stCondLst>
                                  <p:childTnLst>
                                    <p:set>
                                      <p:cBhvr>
                                        <p:cTn id="124" dur="1" fill="hold">
                                          <p:stCondLst>
                                            <p:cond delay="0"/>
                                          </p:stCondLst>
                                        </p:cTn>
                                        <p:tgtEl>
                                          <p:spTgt spid="118"/>
                                        </p:tgtEl>
                                        <p:attrNameLst>
                                          <p:attrName>style.visibility</p:attrName>
                                        </p:attrNameLst>
                                      </p:cBhvr>
                                      <p:to>
                                        <p:strVal val="visible"/>
                                      </p:to>
                                    </p:set>
                                    <p:animEffect transition="in" filter="wipe(left)">
                                      <p:cBhvr>
                                        <p:cTn id="12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6" grpId="0" animBg="1"/>
      <p:bldP spid="97" grpId="0" animBg="1"/>
      <p:bldP spid="99" grpId="0" animBg="1"/>
      <p:bldP spid="110" grpId="0" animBg="1"/>
      <p:bldP spid="111" grpId="0" animBg="1"/>
      <p:bldP spid="112" grpId="0" animBg="1"/>
      <p:bldP spid="113" grpId="0" animBg="1"/>
      <p:bldP spid="114" grpId="0" animBg="1"/>
      <p:bldP spid="115" grpId="0" animBg="1"/>
      <p:bldP spid="116" grpId="0"/>
      <p:bldP spid="117" grpId="0"/>
      <p:bldP spid="118" grpId="0"/>
      <p:bldP spid="1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315180"/>
            <a:ext cx="7711638" cy="2681772"/>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45443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5130" name="组合 5129"/>
          <p:cNvGrpSpPr/>
          <p:nvPr/>
        </p:nvGrpSpPr>
        <p:grpSpPr>
          <a:xfrm>
            <a:off x="1737160" y="4149232"/>
            <a:ext cx="2830884" cy="1368000"/>
            <a:chOff x="1737160" y="4149232"/>
            <a:chExt cx="2830884" cy="1368000"/>
          </a:xfrm>
        </p:grpSpPr>
        <p:cxnSp>
          <p:nvCxnSpPr>
            <p:cNvPr id="32" name="直接连接符 31"/>
            <p:cNvCxnSpPr/>
            <p:nvPr/>
          </p:nvCxnSpPr>
          <p:spPr>
            <a:xfrm>
              <a:off x="1737160" y="4365180"/>
              <a:ext cx="1765672" cy="359964"/>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pic>
          <p:nvPicPr>
            <p:cNvPr id="5124" name="Picture 4" descr="C:\Users\user\Desktop\未标题-3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00044" y="4149232"/>
              <a:ext cx="1368000" cy="136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5131" name="组合 5130"/>
          <p:cNvGrpSpPr/>
          <p:nvPr/>
        </p:nvGrpSpPr>
        <p:grpSpPr>
          <a:xfrm>
            <a:off x="1593160" y="4581128"/>
            <a:ext cx="1950518" cy="2113922"/>
            <a:chOff x="1593160" y="4581128"/>
            <a:chExt cx="1950518" cy="2113922"/>
          </a:xfrm>
        </p:grpSpPr>
        <p:cxnSp>
          <p:nvCxnSpPr>
            <p:cNvPr id="34" name="直接连接符 33"/>
            <p:cNvCxnSpPr/>
            <p:nvPr/>
          </p:nvCxnSpPr>
          <p:spPr>
            <a:xfrm>
              <a:off x="1593160" y="4581128"/>
              <a:ext cx="991216" cy="108012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pic>
          <p:nvPicPr>
            <p:cNvPr id="5127" name="Picture 7"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75678" y="5327050"/>
              <a:ext cx="1368000" cy="136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5128" name="组合 5127"/>
          <p:cNvGrpSpPr/>
          <p:nvPr/>
        </p:nvGrpSpPr>
        <p:grpSpPr>
          <a:xfrm>
            <a:off x="1593160" y="1340768"/>
            <a:ext cx="1950518" cy="2226281"/>
            <a:chOff x="1593160" y="1340768"/>
            <a:chExt cx="1950518" cy="2226281"/>
          </a:xfrm>
        </p:grpSpPr>
        <p:cxnSp>
          <p:nvCxnSpPr>
            <p:cNvPr id="28" name="直接连接符 27"/>
            <p:cNvCxnSpPr/>
            <p:nvPr/>
          </p:nvCxnSpPr>
          <p:spPr>
            <a:xfrm flipV="1">
              <a:off x="1593160" y="2420888"/>
              <a:ext cx="991216" cy="1146161"/>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pic>
          <p:nvPicPr>
            <p:cNvPr id="5122" name="Picture 2" descr="C:\Users\user\Desktop\未标题-2 拷贝.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75678" y="1340768"/>
              <a:ext cx="1368000" cy="136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5129" name="组合 5128"/>
          <p:cNvGrpSpPr/>
          <p:nvPr/>
        </p:nvGrpSpPr>
        <p:grpSpPr>
          <a:xfrm>
            <a:off x="1881160" y="2541047"/>
            <a:ext cx="2686884" cy="1368000"/>
            <a:chOff x="1881160" y="2541047"/>
            <a:chExt cx="2686884" cy="1368000"/>
          </a:xfrm>
        </p:grpSpPr>
        <p:cxnSp>
          <p:nvCxnSpPr>
            <p:cNvPr id="30" name="直接连接符 29"/>
            <p:cNvCxnSpPr/>
            <p:nvPr/>
          </p:nvCxnSpPr>
          <p:spPr>
            <a:xfrm flipV="1">
              <a:off x="1881160" y="3429000"/>
              <a:ext cx="1621672" cy="480047"/>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pic>
          <p:nvPicPr>
            <p:cNvPr id="5123" name="Picture 3" descr="C:\Users\user\Desktop\未标题-1 拷贝.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00044" y="2541047"/>
              <a:ext cx="1368000" cy="136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5" name="椭圆 14"/>
          <p:cNvSpPr/>
          <p:nvPr/>
        </p:nvSpPr>
        <p:spPr>
          <a:xfrm>
            <a:off x="698088" y="3429000"/>
            <a:ext cx="1296144" cy="1296144"/>
          </a:xfrm>
          <a:prstGeom prst="ellipse">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r>
              <a:rPr lang="zh-CN" altLang="en-US" kern="0" dirty="0" smtClean="0">
                <a:solidFill>
                  <a:sysClr val="window" lastClr="FFFFFF"/>
                </a:solidFill>
                <a:latin typeface="Impact" pitchFamily="34" charset="0"/>
                <a:ea typeface="微软雅黑" pitchFamily="34" charset="-122"/>
              </a:rPr>
              <a:t>为什么需要学习</a:t>
            </a:r>
            <a:endParaRPr lang="en-US" kern="0" dirty="0">
              <a:solidFill>
                <a:sysClr val="window" lastClr="FFFFFF"/>
              </a:solidFill>
              <a:latin typeface="Impact" pitchFamily="34" charset="0"/>
              <a:ea typeface="微软雅黑" pitchFamily="34" charset="-122"/>
            </a:endParaRPr>
          </a:p>
        </p:txBody>
      </p:sp>
      <p:grpSp>
        <p:nvGrpSpPr>
          <p:cNvPr id="20" name="组合 19"/>
          <p:cNvGrpSpPr/>
          <p:nvPr/>
        </p:nvGrpSpPr>
        <p:grpSpPr>
          <a:xfrm>
            <a:off x="4050305" y="1578278"/>
            <a:ext cx="3779696" cy="842610"/>
            <a:chOff x="4020697" y="1578278"/>
            <a:chExt cx="3215600" cy="842610"/>
          </a:xfrm>
        </p:grpSpPr>
        <p:sp>
          <p:nvSpPr>
            <p:cNvPr id="99" name="TextBox 98"/>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你唯一持久的竞争优势，就是具备比你的竞争对手学习得更快的能力！</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10"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彼得</a:t>
              </a:r>
              <a:r>
                <a:rPr lang="en-US" altLang="zh-CN" sz="1600" b="1" kern="0" dirty="0">
                  <a:solidFill>
                    <a:srgbClr val="00B0F0"/>
                  </a:solidFill>
                  <a:latin typeface="微软雅黑" pitchFamily="34" charset="-122"/>
                  <a:ea typeface="微软雅黑" pitchFamily="34" charset="-122"/>
                </a:rPr>
                <a:t>•</a:t>
              </a:r>
              <a:r>
                <a:rPr lang="zh-CN" altLang="en-US" sz="1600" b="1" kern="0" dirty="0">
                  <a:solidFill>
                    <a:srgbClr val="00B0F0"/>
                  </a:solidFill>
                  <a:latin typeface="微软雅黑" pitchFamily="34" charset="-122"/>
                  <a:ea typeface="微软雅黑" pitchFamily="34" charset="-122"/>
                </a:rPr>
                <a:t>圣吉</a:t>
              </a:r>
              <a:endParaRPr lang="en-US" altLang="zh-CN" sz="1600" b="1" kern="0" dirty="0" smtClean="0">
                <a:solidFill>
                  <a:srgbClr val="00B0F0"/>
                </a:solidFill>
                <a:latin typeface="微软雅黑" pitchFamily="34" charset="-122"/>
                <a:ea typeface="微软雅黑" pitchFamily="34" charset="-122"/>
              </a:endParaRPr>
            </a:p>
          </p:txBody>
        </p:sp>
      </p:grpSp>
      <p:cxnSp>
        <p:nvCxnSpPr>
          <p:cNvPr id="116" name="直接连接符 115"/>
          <p:cNvCxnSpPr/>
          <p:nvPr/>
        </p:nvCxnSpPr>
        <p:spPr>
          <a:xfrm flipH="1">
            <a:off x="3263462" y="2473732"/>
            <a:ext cx="4523942"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4968768" y="3090446"/>
            <a:ext cx="3779696" cy="626586"/>
            <a:chOff x="4020697" y="1671772"/>
            <a:chExt cx="3215600" cy="626586"/>
          </a:xfrm>
        </p:grpSpPr>
        <p:sp>
          <p:nvSpPr>
            <p:cNvPr id="141" name="TextBox 140"/>
            <p:cNvSpPr txBox="1">
              <a:spLocks noChangeArrowheads="1"/>
            </p:cNvSpPr>
            <p:nvPr/>
          </p:nvSpPr>
          <p:spPr bwMode="auto">
            <a:xfrm flipH="1">
              <a:off x="4020697" y="1990581"/>
              <a:ext cx="3215600" cy="30777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你可以拒绝学习，但你的竞争对手不会！ </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42" name="TextBox 11"/>
            <p:cNvSpPr txBox="1">
              <a:spLocks noChangeArrowheads="1"/>
            </p:cNvSpPr>
            <p:nvPr/>
          </p:nvSpPr>
          <p:spPr bwMode="auto">
            <a:xfrm flipH="1">
              <a:off x="4023803" y="1671772"/>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smtClean="0">
                  <a:solidFill>
                    <a:srgbClr val="00B0F0"/>
                  </a:solidFill>
                  <a:latin typeface="微软雅黑" pitchFamily="34" charset="-122"/>
                  <a:ea typeface="微软雅黑" pitchFamily="34" charset="-122"/>
                </a:rPr>
                <a:t>韦尔奇</a:t>
              </a:r>
              <a:endParaRPr lang="en-US" altLang="zh-CN" sz="1600" b="1" kern="0" dirty="0" smtClean="0">
                <a:solidFill>
                  <a:srgbClr val="00B0F0"/>
                </a:solidFill>
                <a:latin typeface="微软雅黑" pitchFamily="34" charset="-122"/>
                <a:ea typeface="微软雅黑" pitchFamily="34" charset="-122"/>
              </a:endParaRPr>
            </a:p>
          </p:txBody>
        </p:sp>
      </p:grpSp>
      <p:cxnSp>
        <p:nvCxnSpPr>
          <p:cNvPr id="143" name="直接连接符 142"/>
          <p:cNvCxnSpPr/>
          <p:nvPr/>
        </p:nvCxnSpPr>
        <p:spPr>
          <a:xfrm flipH="1">
            <a:off x="4118507" y="3748390"/>
            <a:ext cx="458736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45" name="组合 144"/>
          <p:cNvGrpSpPr/>
          <p:nvPr/>
        </p:nvGrpSpPr>
        <p:grpSpPr>
          <a:xfrm>
            <a:off x="4968768" y="4437112"/>
            <a:ext cx="3779696" cy="842610"/>
            <a:chOff x="4020697" y="1578278"/>
            <a:chExt cx="3215600" cy="842610"/>
          </a:xfrm>
        </p:grpSpPr>
        <p:sp>
          <p:nvSpPr>
            <p:cNvPr id="146" name="TextBox 145"/>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任何停止学习的人都已经进入老年，无论在</a:t>
              </a:r>
              <a:r>
                <a:rPr lang="en-US" altLang="zh-CN" sz="1400" kern="0" dirty="0">
                  <a:solidFill>
                    <a:schemeClr val="bg1">
                      <a:lumMod val="50000"/>
                    </a:schemeClr>
                  </a:solidFill>
                  <a:latin typeface="微软雅黑" pitchFamily="34" charset="-122"/>
                  <a:ea typeface="微软雅黑" pitchFamily="34" charset="-122"/>
                </a:rPr>
                <a:t>20</a:t>
              </a:r>
              <a:r>
                <a:rPr lang="zh-CN" altLang="en-US" sz="1400" kern="0" dirty="0">
                  <a:solidFill>
                    <a:schemeClr val="bg1">
                      <a:lumMod val="50000"/>
                    </a:schemeClr>
                  </a:solidFill>
                  <a:latin typeface="微软雅黑" pitchFamily="34" charset="-122"/>
                  <a:ea typeface="微软雅黑" pitchFamily="34" charset="-122"/>
                </a:rPr>
                <a:t>岁还是</a:t>
              </a:r>
              <a:r>
                <a:rPr lang="en-US" altLang="zh-CN" sz="1400" kern="0" dirty="0">
                  <a:solidFill>
                    <a:schemeClr val="bg1">
                      <a:lumMod val="50000"/>
                    </a:schemeClr>
                  </a:solidFill>
                  <a:latin typeface="微软雅黑" pitchFamily="34" charset="-122"/>
                  <a:ea typeface="微软雅黑" pitchFamily="34" charset="-122"/>
                </a:rPr>
                <a:t>80</a:t>
              </a:r>
              <a:r>
                <a:rPr lang="zh-CN" altLang="en-US" sz="1400" kern="0" dirty="0">
                  <a:solidFill>
                    <a:schemeClr val="bg1">
                      <a:lumMod val="50000"/>
                    </a:schemeClr>
                  </a:solidFill>
                  <a:latin typeface="微软雅黑" pitchFamily="34" charset="-122"/>
                  <a:ea typeface="微软雅黑" pitchFamily="34" charset="-122"/>
                </a:rPr>
                <a:t>岁；坚持学习则永葆青春。</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47"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福特</a:t>
              </a:r>
              <a:endParaRPr lang="en-US" altLang="zh-CN" sz="1600" b="1" kern="0" dirty="0" smtClean="0">
                <a:solidFill>
                  <a:srgbClr val="00B0F0"/>
                </a:solidFill>
                <a:latin typeface="微软雅黑" pitchFamily="34" charset="-122"/>
                <a:ea typeface="微软雅黑" pitchFamily="34" charset="-122"/>
              </a:endParaRPr>
            </a:p>
          </p:txBody>
        </p:sp>
      </p:grpSp>
      <p:cxnSp>
        <p:nvCxnSpPr>
          <p:cNvPr id="148" name="直接连接符 147"/>
          <p:cNvCxnSpPr/>
          <p:nvPr/>
        </p:nvCxnSpPr>
        <p:spPr>
          <a:xfrm flipH="1">
            <a:off x="4118507" y="5332566"/>
            <a:ext cx="458736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50" name="组合 149"/>
          <p:cNvGrpSpPr/>
          <p:nvPr/>
        </p:nvGrpSpPr>
        <p:grpSpPr>
          <a:xfrm>
            <a:off x="4054109" y="5589240"/>
            <a:ext cx="3779696" cy="842610"/>
            <a:chOff x="4020697" y="1578278"/>
            <a:chExt cx="3215600" cy="842610"/>
          </a:xfrm>
        </p:grpSpPr>
        <p:sp>
          <p:nvSpPr>
            <p:cNvPr id="151" name="TextBox 150"/>
            <p:cNvSpPr txBox="1">
              <a:spLocks noChangeArrowheads="1"/>
            </p:cNvSpPr>
            <p:nvPr/>
          </p:nvSpPr>
          <p:spPr bwMode="auto">
            <a:xfrm flipH="1">
              <a:off x="4020697" y="1897668"/>
              <a:ext cx="3215600" cy="52322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400" kern="0" dirty="0">
                  <a:solidFill>
                    <a:schemeClr val="bg1">
                      <a:lumMod val="50000"/>
                    </a:schemeClr>
                  </a:solidFill>
                  <a:latin typeface="微软雅黑" pitchFamily="34" charset="-122"/>
                  <a:ea typeface="微软雅黑" pitchFamily="34" charset="-122"/>
                </a:rPr>
                <a:t>这个世界上最恐怖的事，就是比我们聪明的人在比我们更努力</a:t>
              </a:r>
              <a:r>
                <a:rPr lang="zh-CN" altLang="en-US" sz="1400" kern="0" dirty="0" smtClean="0">
                  <a:solidFill>
                    <a:schemeClr val="bg1">
                      <a:lumMod val="50000"/>
                    </a:schemeClr>
                  </a:solidFill>
                  <a:latin typeface="微软雅黑" pitchFamily="34" charset="-122"/>
                  <a:ea typeface="微软雅黑" pitchFamily="34" charset="-122"/>
                </a:rPr>
                <a:t>地学习</a:t>
              </a:r>
              <a:r>
                <a:rPr lang="zh-CN" altLang="en-US" sz="1400" kern="0" dirty="0">
                  <a:solidFill>
                    <a:schemeClr val="bg1">
                      <a:lumMod val="50000"/>
                    </a:schemeClr>
                  </a:solidFill>
                  <a:latin typeface="微软雅黑" pitchFamily="34" charset="-122"/>
                  <a:ea typeface="微软雅黑" pitchFamily="34" charset="-122"/>
                </a:rPr>
                <a:t>！</a:t>
              </a:r>
              <a:endParaRPr lang="en-US" altLang="zh-CN" sz="1400" kern="0" dirty="0" smtClean="0">
                <a:solidFill>
                  <a:schemeClr val="bg1">
                    <a:lumMod val="50000"/>
                  </a:schemeClr>
                </a:solidFill>
                <a:latin typeface="微软雅黑" pitchFamily="34" charset="-122"/>
                <a:ea typeface="微软雅黑" pitchFamily="34" charset="-122"/>
              </a:endParaRPr>
            </a:p>
          </p:txBody>
        </p:sp>
        <p:sp>
          <p:nvSpPr>
            <p:cNvPr id="152" name="TextBox 11"/>
            <p:cNvSpPr txBox="1">
              <a:spLocks noChangeArrowheads="1"/>
            </p:cNvSpPr>
            <p:nvPr/>
          </p:nvSpPr>
          <p:spPr bwMode="auto">
            <a:xfrm flipH="1">
              <a:off x="4023803" y="1578278"/>
              <a:ext cx="2033522"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rgbClr val="00B0F0"/>
                  </a:solidFill>
                  <a:latin typeface="微软雅黑" pitchFamily="34" charset="-122"/>
                  <a:ea typeface="微软雅黑" pitchFamily="34" charset="-122"/>
                </a:rPr>
                <a:t>学者 邱建卫</a:t>
              </a:r>
              <a:endParaRPr lang="en-US" altLang="zh-CN" sz="1600" b="1" kern="0" dirty="0" smtClean="0">
                <a:solidFill>
                  <a:srgbClr val="00B0F0"/>
                </a:solidFill>
                <a:latin typeface="微软雅黑" pitchFamily="34" charset="-122"/>
                <a:ea typeface="微软雅黑" pitchFamily="34" charset="-122"/>
              </a:endParaRPr>
            </a:p>
          </p:txBody>
        </p:sp>
      </p:grpSp>
      <p:cxnSp>
        <p:nvCxnSpPr>
          <p:cNvPr id="153" name="直接连接符 152"/>
          <p:cNvCxnSpPr/>
          <p:nvPr/>
        </p:nvCxnSpPr>
        <p:spPr>
          <a:xfrm flipH="1">
            <a:off x="3203848" y="6484694"/>
            <a:ext cx="458736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77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200"/>
                                        <p:tgtEl>
                                          <p:spTgt spid="11"/>
                                        </p:tgtEl>
                                      </p:cBhvr>
                                    </p:animEffect>
                                  </p:childTnLst>
                                </p:cTn>
                              </p:par>
                              <p:par>
                                <p:cTn id="8" presetID="2" presetClass="entr" presetSubtype="8" fill="hold" grpId="0" nodeType="withEffect">
                                  <p:stCondLst>
                                    <p:cond delay="1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200" fill="hold"/>
                                        <p:tgtEl>
                                          <p:spTgt spid="14"/>
                                        </p:tgtEl>
                                        <p:attrNameLst>
                                          <p:attrName>ppt_x</p:attrName>
                                        </p:attrNameLst>
                                      </p:cBhvr>
                                      <p:tavLst>
                                        <p:tav tm="0">
                                          <p:val>
                                            <p:strVal val="0-#ppt_w/2"/>
                                          </p:val>
                                        </p:tav>
                                        <p:tav tm="100000">
                                          <p:val>
                                            <p:strVal val="#ppt_x"/>
                                          </p:val>
                                        </p:tav>
                                      </p:tavLst>
                                    </p:anim>
                                    <p:anim calcmode="lin" valueType="num">
                                      <p:cBhvr additive="base">
                                        <p:cTn id="11" dur="200" fill="hold"/>
                                        <p:tgtEl>
                                          <p:spTgt spid="14"/>
                                        </p:tgtEl>
                                        <p:attrNameLst>
                                          <p:attrName>ppt_y</p:attrName>
                                        </p:attrNameLst>
                                      </p:cBhvr>
                                      <p:tavLst>
                                        <p:tav tm="0">
                                          <p:val>
                                            <p:strVal val="#ppt_y"/>
                                          </p:val>
                                        </p:tav>
                                        <p:tav tm="100000">
                                          <p:val>
                                            <p:strVal val="#ppt_y"/>
                                          </p:val>
                                        </p:tav>
                                      </p:tavLst>
                                    </p:anim>
                                  </p:childTnLst>
                                </p:cTn>
                              </p:par>
                            </p:childTnLst>
                          </p:cTn>
                        </p:par>
                        <p:par>
                          <p:cTn id="12" fill="hold">
                            <p:stCondLst>
                              <p:cond delay="3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3" presetClass="entr" presetSubtype="16" fill="hold" grpId="1"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5128"/>
                                        </p:tgtEl>
                                        <p:attrNameLst>
                                          <p:attrName>style.visibility</p:attrName>
                                        </p:attrNameLst>
                                      </p:cBhvr>
                                      <p:to>
                                        <p:strVal val="visible"/>
                                      </p:to>
                                    </p:set>
                                    <p:animEffect transition="in" filter="fade">
                                      <p:cBhvr>
                                        <p:cTn id="30" dur="500"/>
                                        <p:tgtEl>
                                          <p:spTgt spid="5128"/>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116"/>
                                        </p:tgtEl>
                                        <p:attrNameLst>
                                          <p:attrName>style.visibility</p:attrName>
                                        </p:attrNameLst>
                                      </p:cBhvr>
                                      <p:to>
                                        <p:strVal val="visible"/>
                                      </p:to>
                                    </p:set>
                                    <p:animEffect transition="in" filter="wipe(left)">
                                      <p:cBhvr>
                                        <p:cTn id="34" dur="500"/>
                                        <p:tgtEl>
                                          <p:spTgt spid="116"/>
                                        </p:tgtEl>
                                      </p:cBhvr>
                                    </p:animEffect>
                                  </p:childTnLst>
                                </p:cTn>
                              </p:par>
                            </p:childTnLst>
                          </p:cTn>
                        </p:par>
                        <p:par>
                          <p:cTn id="35" fill="hold">
                            <p:stCondLst>
                              <p:cond delay="1500"/>
                            </p:stCondLst>
                            <p:childTnLst>
                              <p:par>
                                <p:cTn id="36" presetID="14" presetClass="entr" presetSubtype="1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randombar(horizontal)">
                                      <p:cBhvr>
                                        <p:cTn id="38" dur="500"/>
                                        <p:tgtEl>
                                          <p:spTgt spid="2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5129"/>
                                        </p:tgtEl>
                                        <p:attrNameLst>
                                          <p:attrName>style.visibility</p:attrName>
                                        </p:attrNameLst>
                                      </p:cBhvr>
                                      <p:to>
                                        <p:strVal val="visible"/>
                                      </p:to>
                                    </p:set>
                                    <p:animEffect transition="in" filter="fade">
                                      <p:cBhvr>
                                        <p:cTn id="42" dur="500"/>
                                        <p:tgtEl>
                                          <p:spTgt spid="5129"/>
                                        </p:tgtEl>
                                      </p:cBhvr>
                                    </p:animEffect>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143"/>
                                        </p:tgtEl>
                                        <p:attrNameLst>
                                          <p:attrName>style.visibility</p:attrName>
                                        </p:attrNameLst>
                                      </p:cBhvr>
                                      <p:to>
                                        <p:strVal val="visible"/>
                                      </p:to>
                                    </p:set>
                                    <p:animEffect transition="in" filter="wipe(left)">
                                      <p:cBhvr>
                                        <p:cTn id="46" dur="500"/>
                                        <p:tgtEl>
                                          <p:spTgt spid="143"/>
                                        </p:tgtEl>
                                      </p:cBhvr>
                                    </p:animEffect>
                                  </p:childTnLst>
                                </p:cTn>
                              </p:par>
                            </p:childTnLst>
                          </p:cTn>
                        </p:par>
                        <p:par>
                          <p:cTn id="47" fill="hold">
                            <p:stCondLst>
                              <p:cond delay="3000"/>
                            </p:stCondLst>
                            <p:childTnLst>
                              <p:par>
                                <p:cTn id="48" presetID="14" presetClass="entr" presetSubtype="10" fill="hold" nodeType="afterEffect">
                                  <p:stCondLst>
                                    <p:cond delay="0"/>
                                  </p:stCondLst>
                                  <p:childTnLst>
                                    <p:set>
                                      <p:cBhvr>
                                        <p:cTn id="49" dur="1" fill="hold">
                                          <p:stCondLst>
                                            <p:cond delay="0"/>
                                          </p:stCondLst>
                                        </p:cTn>
                                        <p:tgtEl>
                                          <p:spTgt spid="140"/>
                                        </p:tgtEl>
                                        <p:attrNameLst>
                                          <p:attrName>style.visibility</p:attrName>
                                        </p:attrNameLst>
                                      </p:cBhvr>
                                      <p:to>
                                        <p:strVal val="visible"/>
                                      </p:to>
                                    </p:set>
                                    <p:animEffect transition="in" filter="randombar(horizontal)">
                                      <p:cBhvr>
                                        <p:cTn id="50" dur="500"/>
                                        <p:tgtEl>
                                          <p:spTgt spid="140"/>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5130"/>
                                        </p:tgtEl>
                                        <p:attrNameLst>
                                          <p:attrName>style.visibility</p:attrName>
                                        </p:attrNameLst>
                                      </p:cBhvr>
                                      <p:to>
                                        <p:strVal val="visible"/>
                                      </p:to>
                                    </p:set>
                                    <p:animEffect transition="in" filter="fade">
                                      <p:cBhvr>
                                        <p:cTn id="54" dur="500"/>
                                        <p:tgtEl>
                                          <p:spTgt spid="5130"/>
                                        </p:tgtEl>
                                      </p:cBhvr>
                                    </p:animEffect>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148"/>
                                        </p:tgtEl>
                                        <p:attrNameLst>
                                          <p:attrName>style.visibility</p:attrName>
                                        </p:attrNameLst>
                                      </p:cBhvr>
                                      <p:to>
                                        <p:strVal val="visible"/>
                                      </p:to>
                                    </p:set>
                                    <p:animEffect transition="in" filter="wipe(left)">
                                      <p:cBhvr>
                                        <p:cTn id="58" dur="500"/>
                                        <p:tgtEl>
                                          <p:spTgt spid="148"/>
                                        </p:tgtEl>
                                      </p:cBhvr>
                                    </p:animEffect>
                                  </p:childTnLst>
                                </p:cTn>
                              </p:par>
                            </p:childTnLst>
                          </p:cTn>
                        </p:par>
                        <p:par>
                          <p:cTn id="59" fill="hold">
                            <p:stCondLst>
                              <p:cond delay="4500"/>
                            </p:stCondLst>
                            <p:childTnLst>
                              <p:par>
                                <p:cTn id="60" presetID="14" presetClass="entr" presetSubtype="10" fill="hold" nodeType="afterEffect">
                                  <p:stCondLst>
                                    <p:cond delay="0"/>
                                  </p:stCondLst>
                                  <p:childTnLst>
                                    <p:set>
                                      <p:cBhvr>
                                        <p:cTn id="61" dur="1" fill="hold">
                                          <p:stCondLst>
                                            <p:cond delay="0"/>
                                          </p:stCondLst>
                                        </p:cTn>
                                        <p:tgtEl>
                                          <p:spTgt spid="145"/>
                                        </p:tgtEl>
                                        <p:attrNameLst>
                                          <p:attrName>style.visibility</p:attrName>
                                        </p:attrNameLst>
                                      </p:cBhvr>
                                      <p:to>
                                        <p:strVal val="visible"/>
                                      </p:to>
                                    </p:set>
                                    <p:animEffect transition="in" filter="randombar(horizontal)">
                                      <p:cBhvr>
                                        <p:cTn id="62" dur="500"/>
                                        <p:tgtEl>
                                          <p:spTgt spid="145"/>
                                        </p:tgtEl>
                                      </p:cBhvr>
                                    </p:animEffect>
                                  </p:childTnLst>
                                </p:cTn>
                              </p:par>
                            </p:childTnLst>
                          </p:cTn>
                        </p:par>
                        <p:par>
                          <p:cTn id="63" fill="hold">
                            <p:stCondLst>
                              <p:cond delay="5000"/>
                            </p:stCondLst>
                            <p:childTnLst>
                              <p:par>
                                <p:cTn id="64" presetID="10" presetClass="entr" presetSubtype="0" fill="hold" nodeType="afterEffect">
                                  <p:stCondLst>
                                    <p:cond delay="0"/>
                                  </p:stCondLst>
                                  <p:childTnLst>
                                    <p:set>
                                      <p:cBhvr>
                                        <p:cTn id="65" dur="1" fill="hold">
                                          <p:stCondLst>
                                            <p:cond delay="0"/>
                                          </p:stCondLst>
                                        </p:cTn>
                                        <p:tgtEl>
                                          <p:spTgt spid="5131"/>
                                        </p:tgtEl>
                                        <p:attrNameLst>
                                          <p:attrName>style.visibility</p:attrName>
                                        </p:attrNameLst>
                                      </p:cBhvr>
                                      <p:to>
                                        <p:strVal val="visible"/>
                                      </p:to>
                                    </p:set>
                                    <p:animEffect transition="in" filter="fade">
                                      <p:cBhvr>
                                        <p:cTn id="66" dur="500"/>
                                        <p:tgtEl>
                                          <p:spTgt spid="5131"/>
                                        </p:tgtEl>
                                      </p:cBhvr>
                                    </p:animEffect>
                                  </p:childTnLst>
                                </p:cTn>
                              </p:par>
                            </p:childTnLst>
                          </p:cTn>
                        </p:par>
                        <p:par>
                          <p:cTn id="67" fill="hold">
                            <p:stCondLst>
                              <p:cond delay="5500"/>
                            </p:stCondLst>
                            <p:childTnLst>
                              <p:par>
                                <p:cTn id="68" presetID="22" presetClass="entr" presetSubtype="8" fill="hold" nodeType="afterEffect">
                                  <p:stCondLst>
                                    <p:cond delay="0"/>
                                  </p:stCondLst>
                                  <p:childTnLst>
                                    <p:set>
                                      <p:cBhvr>
                                        <p:cTn id="69" dur="1" fill="hold">
                                          <p:stCondLst>
                                            <p:cond delay="0"/>
                                          </p:stCondLst>
                                        </p:cTn>
                                        <p:tgtEl>
                                          <p:spTgt spid="153"/>
                                        </p:tgtEl>
                                        <p:attrNameLst>
                                          <p:attrName>style.visibility</p:attrName>
                                        </p:attrNameLst>
                                      </p:cBhvr>
                                      <p:to>
                                        <p:strVal val="visible"/>
                                      </p:to>
                                    </p:set>
                                    <p:animEffect transition="in" filter="wipe(left)">
                                      <p:cBhvr>
                                        <p:cTn id="70" dur="500"/>
                                        <p:tgtEl>
                                          <p:spTgt spid="153"/>
                                        </p:tgtEl>
                                      </p:cBhvr>
                                    </p:animEffect>
                                  </p:childTnLst>
                                </p:cTn>
                              </p:par>
                            </p:childTnLst>
                          </p:cTn>
                        </p:par>
                        <p:par>
                          <p:cTn id="71" fill="hold">
                            <p:stCondLst>
                              <p:cond delay="6000"/>
                            </p:stCondLst>
                            <p:childTnLst>
                              <p:par>
                                <p:cTn id="72" presetID="14" presetClass="entr" presetSubtype="10" fill="hold" nodeType="afterEffect">
                                  <p:stCondLst>
                                    <p:cond delay="0"/>
                                  </p:stCondLst>
                                  <p:childTnLst>
                                    <p:set>
                                      <p:cBhvr>
                                        <p:cTn id="73" dur="1" fill="hold">
                                          <p:stCondLst>
                                            <p:cond delay="0"/>
                                          </p:stCondLst>
                                        </p:cTn>
                                        <p:tgtEl>
                                          <p:spTgt spid="150"/>
                                        </p:tgtEl>
                                        <p:attrNameLst>
                                          <p:attrName>style.visibility</p:attrName>
                                        </p:attrNameLst>
                                      </p:cBhvr>
                                      <p:to>
                                        <p:strVal val="visible"/>
                                      </p:to>
                                    </p:set>
                                    <p:animEffect transition="in" filter="randombar(horizontal)">
                                      <p:cBhvr>
                                        <p:cTn id="74"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9" grpId="0"/>
      <p:bldP spid="15" grpId="0" animBg="1"/>
      <p:bldP spid="1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4800298" cy="1569660"/>
            <a:chOff x="8628686" y="5243102"/>
            <a:chExt cx="4800298" cy="1569660"/>
          </a:xfrm>
        </p:grpSpPr>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nvGrpSpPr>
            <p:cNvPr id="48" name="组合 47"/>
            <p:cNvGrpSpPr/>
            <p:nvPr/>
          </p:nvGrpSpPr>
          <p:grpSpPr>
            <a:xfrm>
              <a:off x="8748464" y="5629533"/>
              <a:ext cx="3168352" cy="1080120"/>
              <a:chOff x="8748464" y="5629533"/>
              <a:chExt cx="3168352" cy="1080120"/>
            </a:xfrm>
          </p:grpSpPr>
          <p:cxnSp>
            <p:nvCxnSpPr>
              <p:cNvPr id="51" name="直接连接符 50"/>
              <p:cNvCxnSpPr/>
              <p:nvPr/>
            </p:nvCxnSpPr>
            <p:spPr>
              <a:xfrm>
                <a:off x="8748464" y="6525344"/>
                <a:ext cx="3168352"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学习是为了追逐梦想</a:t>
              </a:r>
            </a:p>
          </p:txBody>
        </p:sp>
      </p:grpSp>
      <p:pic>
        <p:nvPicPr>
          <p:cNvPr id="6150" name="Picture 6"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02833" y="1960346"/>
            <a:ext cx="5654938" cy="4897654"/>
          </a:xfrm>
          <a:prstGeom prst="rect">
            <a:avLst/>
          </a:prstGeom>
          <a:noFill/>
          <a:extLst>
            <a:ext uri="{909E8E84-426E-40DD-AFC4-6F175D3DCCD1}">
              <a14:hiddenFill xmlns:a14="http://schemas.microsoft.com/office/drawing/2010/main">
                <a:solidFill>
                  <a:srgbClr val="FFFFFF"/>
                </a:solidFill>
              </a14:hiddenFill>
            </a:ext>
          </a:extLst>
        </p:spPr>
      </p:pic>
      <p:sp>
        <p:nvSpPr>
          <p:cNvPr id="57" name="Text Box 44"/>
          <p:cNvSpPr txBox="1">
            <a:spLocks noChangeArrowheads="1"/>
          </p:cNvSpPr>
          <p:nvPr/>
        </p:nvSpPr>
        <p:spPr bwMode="auto">
          <a:xfrm>
            <a:off x="369009" y="1556792"/>
            <a:ext cx="449102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中国过去有句俗话：</a:t>
            </a:r>
            <a:r>
              <a:rPr lang="zh-CN" altLang="en-US" b="1" dirty="0">
                <a:solidFill>
                  <a:srgbClr val="00B0F0"/>
                </a:solidFill>
                <a:latin typeface="微软雅黑" pitchFamily="34" charset="-122"/>
                <a:ea typeface="微软雅黑" pitchFamily="34" charset="-122"/>
              </a:rPr>
              <a:t>“学成文武艺，货与帝王家。”</a:t>
            </a:r>
            <a:r>
              <a:rPr lang="zh-CN" altLang="en-US" dirty="0">
                <a:solidFill>
                  <a:schemeClr val="bg1">
                    <a:lumMod val="50000"/>
                  </a:schemeClr>
                </a:solidFill>
                <a:latin typeface="微软雅黑" pitchFamily="34" charset="-122"/>
                <a:ea typeface="微软雅黑" pitchFamily="34" charset="-122"/>
              </a:rPr>
              <a:t>，又说 </a:t>
            </a:r>
            <a:r>
              <a:rPr lang="zh-CN" altLang="en-US" b="1" dirty="0">
                <a:solidFill>
                  <a:srgbClr val="00B0F0"/>
                </a:solidFill>
                <a:latin typeface="微软雅黑" pitchFamily="34" charset="-122"/>
                <a:ea typeface="微软雅黑" pitchFamily="34" charset="-122"/>
              </a:rPr>
              <a:t>“千里举官，为了吃穿”</a:t>
            </a:r>
            <a:r>
              <a:rPr lang="zh-CN" altLang="en-US" dirty="0">
                <a:solidFill>
                  <a:schemeClr val="bg1">
                    <a:lumMod val="50000"/>
                  </a:schemeClr>
                </a:solidFill>
                <a:latin typeface="微软雅黑" pitchFamily="34" charset="-122"/>
                <a:ea typeface="微软雅黑" pitchFamily="34" charset="-122"/>
              </a:rPr>
              <a:t>。可见，古人认为学习是为了做官，而做官是为了吃饭</a:t>
            </a:r>
            <a:r>
              <a:rPr lang="en-US" altLang="zh-CN" dirty="0">
                <a:solidFill>
                  <a:schemeClr val="bg1">
                    <a:lumMod val="50000"/>
                  </a:schemeClr>
                </a:solidFill>
                <a:latin typeface="微软雅黑" pitchFamily="34" charset="-122"/>
                <a:ea typeface="微软雅黑" pitchFamily="34" charset="-122"/>
              </a:rPr>
              <a:t>——</a:t>
            </a:r>
            <a:r>
              <a:rPr lang="zh-CN" altLang="en-US" dirty="0">
                <a:solidFill>
                  <a:schemeClr val="bg1">
                    <a:lumMod val="50000"/>
                  </a:schemeClr>
                </a:solidFill>
                <a:latin typeface="微软雅黑" pitchFamily="34" charset="-122"/>
                <a:ea typeface="微软雅黑" pitchFamily="34" charset="-122"/>
              </a:rPr>
              <a:t>千里上任搏取功名只为能养家糊口而已。</a:t>
            </a:r>
            <a:endParaRPr lang="en-US" altLang="zh-CN" dirty="0">
              <a:solidFill>
                <a:schemeClr val="bg1">
                  <a:lumMod val="50000"/>
                </a:schemeClr>
              </a:solidFill>
              <a:latin typeface="微软雅黑" pitchFamily="34" charset="-122"/>
              <a:ea typeface="微软雅黑" pitchFamily="34" charset="-122"/>
            </a:endParaRPr>
          </a:p>
        </p:txBody>
      </p:sp>
      <p:sp>
        <p:nvSpPr>
          <p:cNvPr id="58" name="Text Box 44"/>
          <p:cNvSpPr txBox="1">
            <a:spLocks noChangeArrowheads="1"/>
          </p:cNvSpPr>
          <p:nvPr/>
        </p:nvSpPr>
        <p:spPr bwMode="auto">
          <a:xfrm>
            <a:off x="369008" y="3140968"/>
            <a:ext cx="4491023"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当然，这只是古人中那部分消极的思想，</a:t>
            </a:r>
            <a:r>
              <a:rPr lang="zh-CN" altLang="en-US" b="1" dirty="0">
                <a:solidFill>
                  <a:srgbClr val="00B0F0"/>
                </a:solidFill>
                <a:latin typeface="微软雅黑" pitchFamily="34" charset="-122"/>
                <a:ea typeface="微软雅黑" pitchFamily="34" charset="-122"/>
              </a:rPr>
              <a:t>有抱负的人学习应该是为了实现人生的理想，而绝不是养家糊口那般简单。</a:t>
            </a:r>
            <a:r>
              <a:rPr lang="zh-CN" altLang="en-US" dirty="0">
                <a:solidFill>
                  <a:schemeClr val="bg1">
                    <a:lumMod val="50000"/>
                  </a:schemeClr>
                </a:solidFill>
                <a:latin typeface="微软雅黑" pitchFamily="34" charset="-122"/>
                <a:ea typeface="微软雅黑" pitchFamily="34" charset="-122"/>
              </a:rPr>
              <a:t>放到现在，同样如是。只是，现在的社会日新月异，哪怕是为了养家糊口，学习的任务也依然不会轻松。</a:t>
            </a:r>
            <a:endParaRPr lang="en-US" altLang="zh-CN" b="1" dirty="0">
              <a:solidFill>
                <a:srgbClr val="00B0F0"/>
              </a:solidFill>
              <a:latin typeface="微软雅黑" pitchFamily="34" charset="-122"/>
              <a:ea typeface="微软雅黑" pitchFamily="34" charset="-122"/>
            </a:endParaRPr>
          </a:p>
        </p:txBody>
      </p:sp>
      <p:sp>
        <p:nvSpPr>
          <p:cNvPr id="59" name="TextBox 58"/>
          <p:cNvSpPr txBox="1">
            <a:spLocks noChangeArrowheads="1"/>
          </p:cNvSpPr>
          <p:nvPr/>
        </p:nvSpPr>
        <p:spPr bwMode="auto">
          <a:xfrm flipH="1">
            <a:off x="5364088" y="2381979"/>
            <a:ext cx="2256376" cy="830997"/>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defRPr/>
            </a:pPr>
            <a:r>
              <a:rPr lang="zh-CN" altLang="en-US" sz="1600" b="1" kern="0" dirty="0" smtClean="0">
                <a:solidFill>
                  <a:srgbClr val="00B0F0"/>
                </a:solidFill>
                <a:latin typeface="微软雅黑" pitchFamily="34" charset="-122"/>
                <a:ea typeface="微软雅黑" pitchFamily="34" charset="-122"/>
              </a:rPr>
              <a:t>我的梦想是什么呢？为什么要努力学习？</a:t>
            </a:r>
            <a:endParaRPr lang="en-US" altLang="zh-CN" sz="1600" b="1" kern="0" dirty="0" smtClean="0">
              <a:solidFill>
                <a:srgbClr val="00B0F0"/>
              </a:solidFill>
              <a:latin typeface="微软雅黑" pitchFamily="34" charset="-122"/>
              <a:ea typeface="微软雅黑" pitchFamily="34" charset="-122"/>
            </a:endParaRPr>
          </a:p>
        </p:txBody>
      </p:sp>
    </p:spTree>
    <p:extLst>
      <p:ext uri="{BB962C8B-B14F-4D97-AF65-F5344CB8AC3E}">
        <p14:creationId xmlns:p14="http://schemas.microsoft.com/office/powerpoint/2010/main" val="1689840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ppt_x</p:attrName>
                                        </p:attrNameLst>
                                      </p:cBhvr>
                                      <p:tavLst>
                                        <p:tav tm="0">
                                          <p:val>
                                            <p:fltVal val="0.5"/>
                                          </p:val>
                                        </p:tav>
                                        <p:tav tm="100000">
                                          <p:val>
                                            <p:strVal val="#ppt_x"/>
                                          </p:val>
                                        </p:tav>
                                      </p:tavLst>
                                    </p:anim>
                                    <p:anim calcmode="lin" valueType="num">
                                      <p:cBhvr>
                                        <p:cTn id="16" dur="500" fill="hold"/>
                                        <p:tgtEl>
                                          <p:spTgt spid="57"/>
                                        </p:tgtEl>
                                        <p:attrNameLst>
                                          <p:attrName>ppt_y</p:attrName>
                                        </p:attrNameLst>
                                      </p:cBhvr>
                                      <p:tavLst>
                                        <p:tav tm="0">
                                          <p:val>
                                            <p:fltVal val="0.5"/>
                                          </p:val>
                                        </p:tav>
                                        <p:tav tm="100000">
                                          <p:val>
                                            <p:strVal val="#ppt_y"/>
                                          </p:val>
                                        </p:tav>
                                      </p:tavLst>
                                    </p:anim>
                                  </p:childTnLst>
                                </p:cTn>
                              </p:par>
                              <p:par>
                                <p:cTn id="17" presetID="6" presetClass="emph" presetSubtype="0" autoRev="1" fill="hold" grpId="1" nodeType="withEffect">
                                  <p:stCondLst>
                                    <p:cond delay="500"/>
                                  </p:stCondLst>
                                  <p:childTnLst>
                                    <p:animScale>
                                      <p:cBhvr>
                                        <p:cTn id="18" dur="150" fill="hold"/>
                                        <p:tgtEl>
                                          <p:spTgt spid="57"/>
                                        </p:tgtEl>
                                      </p:cBhvr>
                                      <p:by x="108000" y="108000"/>
                                    </p:animScale>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2" nodeType="clickEffect">
                                  <p:stCondLst>
                                    <p:cond delay="0"/>
                                  </p:stCondLst>
                                  <p:childTnLst>
                                    <p:animEffect transition="out" filter="dissolve">
                                      <p:cBhvr>
                                        <p:cTn id="22" dur="200"/>
                                        <p:tgtEl>
                                          <p:spTgt spid="57"/>
                                        </p:tgtEl>
                                      </p:cBhvr>
                                    </p:animEffect>
                                    <p:set>
                                      <p:cBhvr>
                                        <p:cTn id="23" dur="1" fill="hold">
                                          <p:stCondLst>
                                            <p:cond delay="199"/>
                                          </p:stCondLst>
                                        </p:cTn>
                                        <p:tgtEl>
                                          <p:spTgt spid="57"/>
                                        </p:tgtEl>
                                        <p:attrNameLst>
                                          <p:attrName>style.visibility</p:attrName>
                                        </p:attrNameLst>
                                      </p:cBhvr>
                                      <p:to>
                                        <p:strVal val="hidden"/>
                                      </p:to>
                                    </p:set>
                                  </p:childTnLst>
                                </p:cTn>
                              </p:par>
                              <p:par>
                                <p:cTn id="24" presetID="23" presetClass="exit" presetSubtype="32" fill="hold" grpId="3" nodeType="withEffect">
                                  <p:stCondLst>
                                    <p:cond delay="0"/>
                                  </p:stCondLst>
                                  <p:childTnLst>
                                    <p:anim calcmode="lin" valueType="num">
                                      <p:cBhvr>
                                        <p:cTn id="25" dur="200"/>
                                        <p:tgtEl>
                                          <p:spTgt spid="57"/>
                                        </p:tgtEl>
                                        <p:attrNameLst>
                                          <p:attrName>ppt_w</p:attrName>
                                        </p:attrNameLst>
                                      </p:cBhvr>
                                      <p:tavLst>
                                        <p:tav tm="0">
                                          <p:val>
                                            <p:strVal val="ppt_w"/>
                                          </p:val>
                                        </p:tav>
                                        <p:tav tm="100000">
                                          <p:val>
                                            <p:fltVal val="0"/>
                                          </p:val>
                                        </p:tav>
                                      </p:tavLst>
                                    </p:anim>
                                    <p:anim calcmode="lin" valueType="num">
                                      <p:cBhvr>
                                        <p:cTn id="26" dur="200"/>
                                        <p:tgtEl>
                                          <p:spTgt spid="57"/>
                                        </p:tgtEl>
                                        <p:attrNameLst>
                                          <p:attrName>ppt_h</p:attrName>
                                        </p:attrNameLst>
                                      </p:cBhvr>
                                      <p:tavLst>
                                        <p:tav tm="0">
                                          <p:val>
                                            <p:strVal val="ppt_h"/>
                                          </p:val>
                                        </p:tav>
                                        <p:tav tm="100000">
                                          <p:val>
                                            <p:fltVal val="0"/>
                                          </p:val>
                                        </p:tav>
                                      </p:tavLst>
                                    </p:anim>
                                    <p:set>
                                      <p:cBhvr>
                                        <p:cTn id="27" dur="1" fill="hold">
                                          <p:stCondLst>
                                            <p:cond delay="199"/>
                                          </p:stCondLst>
                                        </p:cTn>
                                        <p:tgtEl>
                                          <p:spTgt spid="57"/>
                                        </p:tgtEl>
                                        <p:attrNameLst>
                                          <p:attrName>style.visibility</p:attrName>
                                        </p:attrNameLst>
                                      </p:cBhvr>
                                      <p:to>
                                        <p:strVal val="hidden"/>
                                      </p:to>
                                    </p:set>
                                  </p:childTnLst>
                                </p:cTn>
                              </p:par>
                            </p:childTnLst>
                          </p:cTn>
                        </p:par>
                        <p:par>
                          <p:cTn id="28" fill="hold">
                            <p:stCondLst>
                              <p:cond delay="200"/>
                            </p:stCondLst>
                            <p:childTnLst>
                              <p:par>
                                <p:cTn id="29" presetID="23" presetClass="entr" presetSubtype="52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 calcmode="lin" valueType="num">
                                      <p:cBhvr>
                                        <p:cTn id="33" dur="500" fill="hold"/>
                                        <p:tgtEl>
                                          <p:spTgt spid="58"/>
                                        </p:tgtEl>
                                        <p:attrNameLst>
                                          <p:attrName>ppt_x</p:attrName>
                                        </p:attrNameLst>
                                      </p:cBhvr>
                                      <p:tavLst>
                                        <p:tav tm="0">
                                          <p:val>
                                            <p:fltVal val="0.5"/>
                                          </p:val>
                                        </p:tav>
                                        <p:tav tm="100000">
                                          <p:val>
                                            <p:strVal val="#ppt_x"/>
                                          </p:val>
                                        </p:tav>
                                      </p:tavLst>
                                    </p:anim>
                                    <p:anim calcmode="lin" valueType="num">
                                      <p:cBhvr>
                                        <p:cTn id="34" dur="500" fill="hold"/>
                                        <p:tgtEl>
                                          <p:spTgt spid="58"/>
                                        </p:tgtEl>
                                        <p:attrNameLst>
                                          <p:attrName>ppt_y</p:attrName>
                                        </p:attrNameLst>
                                      </p:cBhvr>
                                      <p:tavLst>
                                        <p:tav tm="0">
                                          <p:val>
                                            <p:fltVal val="0.5"/>
                                          </p:val>
                                        </p:tav>
                                        <p:tav tm="100000">
                                          <p:val>
                                            <p:strVal val="#ppt_y"/>
                                          </p:val>
                                        </p:tav>
                                      </p:tavLst>
                                    </p:anim>
                                  </p:childTnLst>
                                </p:cTn>
                              </p:par>
                              <p:par>
                                <p:cTn id="35" presetID="6" presetClass="emph" presetSubtype="0" autoRev="1" fill="hold" grpId="1" nodeType="withEffect">
                                  <p:stCondLst>
                                    <p:cond delay="500"/>
                                  </p:stCondLst>
                                  <p:childTnLst>
                                    <p:animScale>
                                      <p:cBhvr>
                                        <p:cTn id="36" dur="150" fill="hold"/>
                                        <p:tgtEl>
                                          <p:spTgt spid="58"/>
                                        </p:tgtEl>
                                      </p:cBhvr>
                                      <p:by x="108000" y="108000"/>
                                    </p:animScale>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grpId="2" nodeType="clickEffect">
                                  <p:stCondLst>
                                    <p:cond delay="0"/>
                                  </p:stCondLst>
                                  <p:childTnLst>
                                    <p:animEffect transition="out" filter="dissolve">
                                      <p:cBhvr>
                                        <p:cTn id="40" dur="200"/>
                                        <p:tgtEl>
                                          <p:spTgt spid="58"/>
                                        </p:tgtEl>
                                      </p:cBhvr>
                                    </p:animEffect>
                                    <p:set>
                                      <p:cBhvr>
                                        <p:cTn id="41" dur="1" fill="hold">
                                          <p:stCondLst>
                                            <p:cond delay="199"/>
                                          </p:stCondLst>
                                        </p:cTn>
                                        <p:tgtEl>
                                          <p:spTgt spid="58"/>
                                        </p:tgtEl>
                                        <p:attrNameLst>
                                          <p:attrName>style.visibility</p:attrName>
                                        </p:attrNameLst>
                                      </p:cBhvr>
                                      <p:to>
                                        <p:strVal val="hidden"/>
                                      </p:to>
                                    </p:set>
                                  </p:childTnLst>
                                </p:cTn>
                              </p:par>
                              <p:par>
                                <p:cTn id="42" presetID="23" presetClass="exit" presetSubtype="32" fill="hold" grpId="3" nodeType="withEffect">
                                  <p:stCondLst>
                                    <p:cond delay="0"/>
                                  </p:stCondLst>
                                  <p:childTnLst>
                                    <p:anim calcmode="lin" valueType="num">
                                      <p:cBhvr>
                                        <p:cTn id="43" dur="200"/>
                                        <p:tgtEl>
                                          <p:spTgt spid="58"/>
                                        </p:tgtEl>
                                        <p:attrNameLst>
                                          <p:attrName>ppt_w</p:attrName>
                                        </p:attrNameLst>
                                      </p:cBhvr>
                                      <p:tavLst>
                                        <p:tav tm="0">
                                          <p:val>
                                            <p:strVal val="ppt_w"/>
                                          </p:val>
                                        </p:tav>
                                        <p:tav tm="100000">
                                          <p:val>
                                            <p:fltVal val="0"/>
                                          </p:val>
                                        </p:tav>
                                      </p:tavLst>
                                    </p:anim>
                                    <p:anim calcmode="lin" valueType="num">
                                      <p:cBhvr>
                                        <p:cTn id="44" dur="200"/>
                                        <p:tgtEl>
                                          <p:spTgt spid="58"/>
                                        </p:tgtEl>
                                        <p:attrNameLst>
                                          <p:attrName>ppt_h</p:attrName>
                                        </p:attrNameLst>
                                      </p:cBhvr>
                                      <p:tavLst>
                                        <p:tav tm="0">
                                          <p:val>
                                            <p:strVal val="ppt_h"/>
                                          </p:val>
                                        </p:tav>
                                        <p:tav tm="100000">
                                          <p:val>
                                            <p:fltVal val="0"/>
                                          </p:val>
                                        </p:tav>
                                      </p:tavLst>
                                    </p:anim>
                                    <p:set>
                                      <p:cBhvr>
                                        <p:cTn id="45" dur="1" fill="hold">
                                          <p:stCondLst>
                                            <p:cond delay="199"/>
                                          </p:stCondLst>
                                        </p:cTn>
                                        <p:tgtEl>
                                          <p:spTgt spid="58"/>
                                        </p:tgtEl>
                                        <p:attrNameLst>
                                          <p:attrName>style.visibility</p:attrName>
                                        </p:attrNameLst>
                                      </p:cBhvr>
                                      <p:to>
                                        <p:strVal val="hidden"/>
                                      </p:to>
                                    </p:set>
                                  </p:childTnLst>
                                </p:cTn>
                              </p:par>
                            </p:childTnLst>
                          </p:cTn>
                        </p:par>
                        <p:par>
                          <p:cTn id="46" fill="hold">
                            <p:stCondLst>
                              <p:cond delay="200"/>
                            </p:stCondLst>
                            <p:childTnLst>
                              <p:par>
                                <p:cTn id="47" presetID="10" presetClass="entr" presetSubtype="0" fill="hold" nodeType="afterEffect">
                                  <p:stCondLst>
                                    <p:cond delay="0"/>
                                  </p:stCondLst>
                                  <p:childTnLst>
                                    <p:set>
                                      <p:cBhvr>
                                        <p:cTn id="48" dur="1" fill="hold">
                                          <p:stCondLst>
                                            <p:cond delay="0"/>
                                          </p:stCondLst>
                                        </p:cTn>
                                        <p:tgtEl>
                                          <p:spTgt spid="6150"/>
                                        </p:tgtEl>
                                        <p:attrNameLst>
                                          <p:attrName>style.visibility</p:attrName>
                                        </p:attrNameLst>
                                      </p:cBhvr>
                                      <p:to>
                                        <p:strVal val="visible"/>
                                      </p:to>
                                    </p:set>
                                    <p:animEffect transition="in" filter="fade">
                                      <p:cBhvr>
                                        <p:cTn id="49" dur="500"/>
                                        <p:tgtEl>
                                          <p:spTgt spid="6150"/>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7" grpId="1"/>
      <p:bldP spid="57" grpId="2"/>
      <p:bldP spid="57" grpId="3"/>
      <p:bldP spid="58" grpId="0"/>
      <p:bldP spid="58" grpId="1"/>
      <p:bldP spid="58" grpId="2"/>
      <p:bldP spid="58" grpId="3"/>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4800298" cy="1569660"/>
            <a:chOff x="8628686" y="5243102"/>
            <a:chExt cx="4800298" cy="1569660"/>
          </a:xfrm>
        </p:grpSpPr>
        <p:grpSp>
          <p:nvGrpSpPr>
            <p:cNvPr id="48" name="组合 47"/>
            <p:cNvGrpSpPr/>
            <p:nvPr/>
          </p:nvGrpSpPr>
          <p:grpSpPr>
            <a:xfrm>
              <a:off x="8748464" y="5629533"/>
              <a:ext cx="3960440" cy="1080120"/>
              <a:chOff x="8748464" y="5629533"/>
              <a:chExt cx="396044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396044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00B0F0"/>
                  </a:solidFill>
                  <a:latin typeface="微软雅黑" pitchFamily="34" charset="-122"/>
                  <a:ea typeface="微软雅黑" pitchFamily="34" charset="-122"/>
                </a:rPr>
                <a:t>知识折旧太快，必须不断学习</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57" name="Text Box 44"/>
          <p:cNvSpPr txBox="1">
            <a:spLocks noChangeArrowheads="1"/>
          </p:cNvSpPr>
          <p:nvPr/>
        </p:nvSpPr>
        <p:spPr bwMode="auto">
          <a:xfrm>
            <a:off x="369009" y="1556792"/>
            <a:ext cx="4491023"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只要还活着，树木就会生长；一个人停止进步，就意味着走上了穷途末路。成年人慢慢被时代淘汰的最大原因不是年龄的增长，而是学习热忱的减退。</a:t>
            </a:r>
            <a:endParaRPr lang="en-US" altLang="zh-CN" dirty="0"/>
          </a:p>
        </p:txBody>
      </p:sp>
      <p:sp>
        <p:nvSpPr>
          <p:cNvPr id="58" name="Text Box 44"/>
          <p:cNvSpPr txBox="1">
            <a:spLocks noChangeArrowheads="1"/>
          </p:cNvSpPr>
          <p:nvPr/>
        </p:nvSpPr>
        <p:spPr bwMode="auto">
          <a:xfrm>
            <a:off x="1763688" y="1907423"/>
            <a:ext cx="4491023"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b="1" dirty="0">
                <a:solidFill>
                  <a:srgbClr val="FF0000"/>
                </a:solidFill>
                <a:latin typeface="微软雅黑" pitchFamily="34" charset="-122"/>
                <a:ea typeface="微软雅黑" pitchFamily="34" charset="-122"/>
              </a:rPr>
              <a:t>在现代社会，人才是有时间性的。你只能保证自己今天是人才，却无法保证明天的你依然是一个人才。</a:t>
            </a:r>
          </a:p>
        </p:txBody>
      </p:sp>
      <p:pic>
        <p:nvPicPr>
          <p:cNvPr id="7170" name="Picture 2" descr="D:\Teliss_Tong\Copy\定期备份\工作备份\！个人PPT作品@teliss\管理学习图\女博士.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70437" y="1666875"/>
            <a:ext cx="4410075" cy="5191125"/>
          </a:xfrm>
          <a:prstGeom prst="rect">
            <a:avLst/>
          </a:prstGeom>
          <a:noFill/>
          <a:extLst>
            <a:ext uri="{909E8E84-426E-40DD-AFC4-6F175D3DCCD1}">
              <a14:hiddenFill xmlns:a14="http://schemas.microsoft.com/office/drawing/2010/main">
                <a:solidFill>
                  <a:srgbClr val="FFFFFF"/>
                </a:solidFill>
              </a14:hiddenFill>
            </a:ext>
          </a:extLst>
        </p:spPr>
      </p:pic>
      <p:sp>
        <p:nvSpPr>
          <p:cNvPr id="29" name="Text Box 44"/>
          <p:cNvSpPr txBox="1">
            <a:spLocks noChangeArrowheads="1"/>
          </p:cNvSpPr>
          <p:nvPr/>
        </p:nvSpPr>
        <p:spPr bwMode="auto">
          <a:xfrm>
            <a:off x="395536" y="2996952"/>
            <a:ext cx="4491023" cy="205248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据说，一个本科生走出校门两年内，一个硕士研究生毕业三年内，一个博士生毕业四年内，如果不及时补充新知识，其所学的专业知识将全部老化。如果一年不学习，你所拥有的知识就会折旧</a:t>
            </a:r>
            <a:r>
              <a:rPr lang="en-US" altLang="zh-CN" dirty="0">
                <a:solidFill>
                  <a:schemeClr val="bg1">
                    <a:lumMod val="50000"/>
                  </a:schemeClr>
                </a:solidFill>
                <a:latin typeface="微软雅黑" pitchFamily="34" charset="-122"/>
                <a:ea typeface="微软雅黑" pitchFamily="34" charset="-122"/>
              </a:rPr>
              <a:t>80%</a:t>
            </a:r>
            <a:r>
              <a:rPr lang="zh-CN" altLang="en-US" dirty="0">
                <a:solidFill>
                  <a:schemeClr val="bg1">
                    <a:lumMod val="50000"/>
                  </a:schemeClr>
                </a:solidFill>
                <a:latin typeface="微软雅黑" pitchFamily="34" charset="-122"/>
                <a:ea typeface="微软雅黑" pitchFamily="34" charset="-122"/>
              </a:rPr>
              <a:t>。人生只有</a:t>
            </a:r>
            <a:r>
              <a:rPr lang="en-US" altLang="zh-CN" dirty="0">
                <a:solidFill>
                  <a:schemeClr val="bg1">
                    <a:lumMod val="50000"/>
                  </a:schemeClr>
                </a:solidFill>
                <a:latin typeface="微软雅黑" pitchFamily="34" charset="-122"/>
                <a:ea typeface="微软雅黑" pitchFamily="34" charset="-122"/>
              </a:rPr>
              <a:t>4</a:t>
            </a:r>
            <a:r>
              <a:rPr lang="zh-CN" altLang="en-US" dirty="0">
                <a:solidFill>
                  <a:schemeClr val="bg1">
                    <a:lumMod val="50000"/>
                  </a:schemeClr>
                </a:solidFill>
                <a:latin typeface="微软雅黑" pitchFamily="34" charset="-122"/>
                <a:ea typeface="微软雅黑" pitchFamily="34" charset="-122"/>
              </a:rPr>
              <a:t>年在大学里，却有</a:t>
            </a:r>
            <a:r>
              <a:rPr lang="en-US" altLang="zh-CN" dirty="0">
                <a:solidFill>
                  <a:schemeClr val="bg1">
                    <a:lumMod val="50000"/>
                  </a:schemeClr>
                </a:solidFill>
                <a:latin typeface="微软雅黑" pitchFamily="34" charset="-122"/>
                <a:ea typeface="微软雅黑" pitchFamily="34" charset="-122"/>
              </a:rPr>
              <a:t>40</a:t>
            </a:r>
            <a:r>
              <a:rPr lang="zh-CN" altLang="en-US" dirty="0">
                <a:solidFill>
                  <a:schemeClr val="bg1">
                    <a:lumMod val="50000"/>
                  </a:schemeClr>
                </a:solidFill>
                <a:latin typeface="微软雅黑" pitchFamily="34" charset="-122"/>
                <a:ea typeface="微软雅黑" pitchFamily="34" charset="-122"/>
              </a:rPr>
              <a:t>年在职场。</a:t>
            </a:r>
            <a:endParaRPr lang="en-US" altLang="zh-CN" dirty="0">
              <a:solidFill>
                <a:schemeClr val="bg1">
                  <a:lumMod val="50000"/>
                </a:schemeClr>
              </a:solidFill>
              <a:latin typeface="微软雅黑" pitchFamily="34" charset="-122"/>
              <a:ea typeface="微软雅黑" pitchFamily="34" charset="-122"/>
            </a:endParaRPr>
          </a:p>
        </p:txBody>
      </p:sp>
      <p:sp>
        <p:nvSpPr>
          <p:cNvPr id="30" name="Text Box 44"/>
          <p:cNvSpPr txBox="1">
            <a:spLocks noChangeArrowheads="1"/>
          </p:cNvSpPr>
          <p:nvPr/>
        </p:nvSpPr>
        <p:spPr bwMode="auto">
          <a:xfrm>
            <a:off x="395537" y="3573016"/>
            <a:ext cx="424847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b="1" dirty="0">
                <a:solidFill>
                  <a:srgbClr val="00B0F0"/>
                </a:solidFill>
                <a:latin typeface="微软雅黑" pitchFamily="34" charset="-122"/>
                <a:ea typeface="微软雅黑" pitchFamily="34" charset="-122"/>
              </a:rPr>
              <a:t>就一个人一生所学的知识来说，大学里能学到的只是未来能用的</a:t>
            </a:r>
            <a:r>
              <a:rPr lang="en-US" altLang="zh-CN" b="1" dirty="0">
                <a:solidFill>
                  <a:srgbClr val="00B0F0"/>
                </a:solidFill>
                <a:latin typeface="微软雅黑" pitchFamily="34" charset="-122"/>
                <a:ea typeface="微软雅黑" pitchFamily="34" charset="-122"/>
              </a:rPr>
              <a:t>5%</a:t>
            </a:r>
            <a:r>
              <a:rPr lang="zh-CN" altLang="en-US" b="1" dirty="0">
                <a:solidFill>
                  <a:srgbClr val="00B0F0"/>
                </a:solidFill>
                <a:latin typeface="微软雅黑" pitchFamily="34" charset="-122"/>
                <a:ea typeface="微软雅黑" pitchFamily="34" charset="-122"/>
              </a:rPr>
              <a:t>，另外</a:t>
            </a:r>
            <a:r>
              <a:rPr lang="en-US" altLang="zh-CN" b="1" dirty="0">
                <a:solidFill>
                  <a:srgbClr val="00B0F0"/>
                </a:solidFill>
                <a:latin typeface="微软雅黑" pitchFamily="34" charset="-122"/>
                <a:ea typeface="微软雅黑" pitchFamily="34" charset="-122"/>
              </a:rPr>
              <a:t>95%</a:t>
            </a:r>
            <a:r>
              <a:rPr lang="zh-CN" altLang="en-US" b="1" dirty="0">
                <a:solidFill>
                  <a:srgbClr val="00B0F0"/>
                </a:solidFill>
                <a:latin typeface="微软雅黑" pitchFamily="34" charset="-122"/>
                <a:ea typeface="微软雅黑" pitchFamily="34" charset="-122"/>
              </a:rPr>
              <a:t>以上的知识都必须在职场中</a:t>
            </a:r>
            <a:r>
              <a:rPr lang="en-US" altLang="zh-CN" b="1" dirty="0">
                <a:solidFill>
                  <a:srgbClr val="00B0F0"/>
                </a:solidFill>
                <a:latin typeface="微软雅黑" pitchFamily="34" charset="-122"/>
                <a:ea typeface="微软雅黑" pitchFamily="34" charset="-122"/>
              </a:rPr>
              <a:t>learning by doing</a:t>
            </a:r>
            <a:r>
              <a:rPr lang="zh-CN" altLang="en-US" b="1" dirty="0">
                <a:solidFill>
                  <a:srgbClr val="00B0F0"/>
                </a:solidFill>
                <a:latin typeface="微软雅黑" pitchFamily="34" charset="-122"/>
                <a:ea typeface="微软雅黑" pitchFamily="34" charset="-122"/>
              </a:rPr>
              <a:t>去不断获取。</a:t>
            </a:r>
          </a:p>
        </p:txBody>
      </p:sp>
    </p:spTree>
    <p:extLst>
      <p:ext uri="{BB962C8B-B14F-4D97-AF65-F5344CB8AC3E}">
        <p14:creationId xmlns:p14="http://schemas.microsoft.com/office/powerpoint/2010/main" val="3035091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 calcmode="lin" valueType="num">
                                      <p:cBhvr>
                                        <p:cTn id="15" dur="500" fill="hold"/>
                                        <p:tgtEl>
                                          <p:spTgt spid="57"/>
                                        </p:tgtEl>
                                        <p:attrNameLst>
                                          <p:attrName>ppt_x</p:attrName>
                                        </p:attrNameLst>
                                      </p:cBhvr>
                                      <p:tavLst>
                                        <p:tav tm="0">
                                          <p:val>
                                            <p:fltVal val="0.5"/>
                                          </p:val>
                                        </p:tav>
                                        <p:tav tm="100000">
                                          <p:val>
                                            <p:strVal val="#ppt_x"/>
                                          </p:val>
                                        </p:tav>
                                      </p:tavLst>
                                    </p:anim>
                                    <p:anim calcmode="lin" valueType="num">
                                      <p:cBhvr>
                                        <p:cTn id="16" dur="500" fill="hold"/>
                                        <p:tgtEl>
                                          <p:spTgt spid="57"/>
                                        </p:tgtEl>
                                        <p:attrNameLst>
                                          <p:attrName>ppt_y</p:attrName>
                                        </p:attrNameLst>
                                      </p:cBhvr>
                                      <p:tavLst>
                                        <p:tav tm="0">
                                          <p:val>
                                            <p:fltVal val="0.5"/>
                                          </p:val>
                                        </p:tav>
                                        <p:tav tm="100000">
                                          <p:val>
                                            <p:strVal val="#ppt_y"/>
                                          </p:val>
                                        </p:tav>
                                      </p:tavLst>
                                    </p:anim>
                                  </p:childTnLst>
                                </p:cTn>
                              </p:par>
                              <p:par>
                                <p:cTn id="17" presetID="6" presetClass="emph" presetSubtype="0" autoRev="1" fill="hold" grpId="1" nodeType="withEffect">
                                  <p:stCondLst>
                                    <p:cond delay="500"/>
                                  </p:stCondLst>
                                  <p:childTnLst>
                                    <p:animScale>
                                      <p:cBhvr>
                                        <p:cTn id="18" dur="150" fill="hold"/>
                                        <p:tgtEl>
                                          <p:spTgt spid="57"/>
                                        </p:tgtEl>
                                      </p:cBhvr>
                                      <p:by x="108000" y="108000"/>
                                    </p:animScale>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2" nodeType="clickEffect">
                                  <p:stCondLst>
                                    <p:cond delay="0"/>
                                  </p:stCondLst>
                                  <p:childTnLst>
                                    <p:animEffect transition="out" filter="dissolve">
                                      <p:cBhvr>
                                        <p:cTn id="22" dur="200"/>
                                        <p:tgtEl>
                                          <p:spTgt spid="57"/>
                                        </p:tgtEl>
                                      </p:cBhvr>
                                    </p:animEffect>
                                    <p:set>
                                      <p:cBhvr>
                                        <p:cTn id="23" dur="1" fill="hold">
                                          <p:stCondLst>
                                            <p:cond delay="199"/>
                                          </p:stCondLst>
                                        </p:cTn>
                                        <p:tgtEl>
                                          <p:spTgt spid="57"/>
                                        </p:tgtEl>
                                        <p:attrNameLst>
                                          <p:attrName>style.visibility</p:attrName>
                                        </p:attrNameLst>
                                      </p:cBhvr>
                                      <p:to>
                                        <p:strVal val="hidden"/>
                                      </p:to>
                                    </p:set>
                                  </p:childTnLst>
                                </p:cTn>
                              </p:par>
                              <p:par>
                                <p:cTn id="24" presetID="23" presetClass="exit" presetSubtype="32" fill="hold" grpId="3" nodeType="withEffect">
                                  <p:stCondLst>
                                    <p:cond delay="0"/>
                                  </p:stCondLst>
                                  <p:childTnLst>
                                    <p:anim calcmode="lin" valueType="num">
                                      <p:cBhvr>
                                        <p:cTn id="25" dur="200"/>
                                        <p:tgtEl>
                                          <p:spTgt spid="57"/>
                                        </p:tgtEl>
                                        <p:attrNameLst>
                                          <p:attrName>ppt_w</p:attrName>
                                        </p:attrNameLst>
                                      </p:cBhvr>
                                      <p:tavLst>
                                        <p:tav tm="0">
                                          <p:val>
                                            <p:strVal val="ppt_w"/>
                                          </p:val>
                                        </p:tav>
                                        <p:tav tm="100000">
                                          <p:val>
                                            <p:fltVal val="0"/>
                                          </p:val>
                                        </p:tav>
                                      </p:tavLst>
                                    </p:anim>
                                    <p:anim calcmode="lin" valueType="num">
                                      <p:cBhvr>
                                        <p:cTn id="26" dur="200"/>
                                        <p:tgtEl>
                                          <p:spTgt spid="57"/>
                                        </p:tgtEl>
                                        <p:attrNameLst>
                                          <p:attrName>ppt_h</p:attrName>
                                        </p:attrNameLst>
                                      </p:cBhvr>
                                      <p:tavLst>
                                        <p:tav tm="0">
                                          <p:val>
                                            <p:strVal val="ppt_h"/>
                                          </p:val>
                                        </p:tav>
                                        <p:tav tm="100000">
                                          <p:val>
                                            <p:fltVal val="0"/>
                                          </p:val>
                                        </p:tav>
                                      </p:tavLst>
                                    </p:anim>
                                    <p:set>
                                      <p:cBhvr>
                                        <p:cTn id="27" dur="1" fill="hold">
                                          <p:stCondLst>
                                            <p:cond delay="199"/>
                                          </p:stCondLst>
                                        </p:cTn>
                                        <p:tgtEl>
                                          <p:spTgt spid="57"/>
                                        </p:tgtEl>
                                        <p:attrNameLst>
                                          <p:attrName>style.visibility</p:attrName>
                                        </p:attrNameLst>
                                      </p:cBhvr>
                                      <p:to>
                                        <p:strVal val="hidden"/>
                                      </p:to>
                                    </p:set>
                                  </p:childTnLst>
                                </p:cTn>
                              </p:par>
                              <p:par>
                                <p:cTn id="28" presetID="42" presetClass="entr" presetSubtype="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52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 calcmode="lin" valueType="num">
                                      <p:cBhvr>
                                        <p:cTn id="39" dur="500" fill="hold"/>
                                        <p:tgtEl>
                                          <p:spTgt spid="29"/>
                                        </p:tgtEl>
                                        <p:attrNameLst>
                                          <p:attrName>ppt_x</p:attrName>
                                        </p:attrNameLst>
                                      </p:cBhvr>
                                      <p:tavLst>
                                        <p:tav tm="0">
                                          <p:val>
                                            <p:fltVal val="0.5"/>
                                          </p:val>
                                        </p:tav>
                                        <p:tav tm="100000">
                                          <p:val>
                                            <p:strVal val="#ppt_x"/>
                                          </p:val>
                                        </p:tav>
                                      </p:tavLst>
                                    </p:anim>
                                    <p:anim calcmode="lin" valueType="num">
                                      <p:cBhvr>
                                        <p:cTn id="40" dur="500" fill="hold"/>
                                        <p:tgtEl>
                                          <p:spTgt spid="29"/>
                                        </p:tgtEl>
                                        <p:attrNameLst>
                                          <p:attrName>ppt_y</p:attrName>
                                        </p:attrNameLst>
                                      </p:cBhvr>
                                      <p:tavLst>
                                        <p:tav tm="0">
                                          <p:val>
                                            <p:fltVal val="0.5"/>
                                          </p:val>
                                        </p:tav>
                                        <p:tav tm="100000">
                                          <p:val>
                                            <p:strVal val="#ppt_y"/>
                                          </p:val>
                                        </p:tav>
                                      </p:tavLst>
                                    </p:anim>
                                  </p:childTnLst>
                                </p:cTn>
                              </p:par>
                              <p:par>
                                <p:cTn id="41" presetID="6" presetClass="emph" presetSubtype="0" autoRev="1" fill="hold" grpId="1" nodeType="withEffect">
                                  <p:stCondLst>
                                    <p:cond delay="500"/>
                                  </p:stCondLst>
                                  <p:childTnLst>
                                    <p:animScale>
                                      <p:cBhvr>
                                        <p:cTn id="42" dur="150" fill="hold"/>
                                        <p:tgtEl>
                                          <p:spTgt spid="29"/>
                                        </p:tgtEl>
                                      </p:cBhvr>
                                      <p:by x="108000" y="108000"/>
                                    </p:animScale>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2" nodeType="clickEffect">
                                  <p:stCondLst>
                                    <p:cond delay="0"/>
                                  </p:stCondLst>
                                  <p:childTnLst>
                                    <p:animEffect transition="out" filter="dissolve">
                                      <p:cBhvr>
                                        <p:cTn id="46" dur="200"/>
                                        <p:tgtEl>
                                          <p:spTgt spid="29"/>
                                        </p:tgtEl>
                                      </p:cBhvr>
                                    </p:animEffect>
                                    <p:set>
                                      <p:cBhvr>
                                        <p:cTn id="47" dur="1" fill="hold">
                                          <p:stCondLst>
                                            <p:cond delay="199"/>
                                          </p:stCondLst>
                                        </p:cTn>
                                        <p:tgtEl>
                                          <p:spTgt spid="29"/>
                                        </p:tgtEl>
                                        <p:attrNameLst>
                                          <p:attrName>style.visibility</p:attrName>
                                        </p:attrNameLst>
                                      </p:cBhvr>
                                      <p:to>
                                        <p:strVal val="hidden"/>
                                      </p:to>
                                    </p:set>
                                  </p:childTnLst>
                                </p:cTn>
                              </p:par>
                              <p:par>
                                <p:cTn id="48" presetID="23" presetClass="exit" presetSubtype="32" fill="hold" grpId="3" nodeType="withEffect">
                                  <p:stCondLst>
                                    <p:cond delay="0"/>
                                  </p:stCondLst>
                                  <p:childTnLst>
                                    <p:anim calcmode="lin" valueType="num">
                                      <p:cBhvr>
                                        <p:cTn id="49" dur="200"/>
                                        <p:tgtEl>
                                          <p:spTgt spid="29"/>
                                        </p:tgtEl>
                                        <p:attrNameLst>
                                          <p:attrName>ppt_w</p:attrName>
                                        </p:attrNameLst>
                                      </p:cBhvr>
                                      <p:tavLst>
                                        <p:tav tm="0">
                                          <p:val>
                                            <p:strVal val="ppt_w"/>
                                          </p:val>
                                        </p:tav>
                                        <p:tav tm="100000">
                                          <p:val>
                                            <p:fltVal val="0"/>
                                          </p:val>
                                        </p:tav>
                                      </p:tavLst>
                                    </p:anim>
                                    <p:anim calcmode="lin" valueType="num">
                                      <p:cBhvr>
                                        <p:cTn id="50" dur="200"/>
                                        <p:tgtEl>
                                          <p:spTgt spid="29"/>
                                        </p:tgtEl>
                                        <p:attrNameLst>
                                          <p:attrName>ppt_h</p:attrName>
                                        </p:attrNameLst>
                                      </p:cBhvr>
                                      <p:tavLst>
                                        <p:tav tm="0">
                                          <p:val>
                                            <p:strVal val="ppt_h"/>
                                          </p:val>
                                        </p:tav>
                                        <p:tav tm="100000">
                                          <p:val>
                                            <p:fltVal val="0"/>
                                          </p:val>
                                        </p:tav>
                                      </p:tavLst>
                                    </p:anim>
                                    <p:set>
                                      <p:cBhvr>
                                        <p:cTn id="51" dur="1" fill="hold">
                                          <p:stCondLst>
                                            <p:cond delay="199"/>
                                          </p:stCondLst>
                                        </p:cTn>
                                        <p:tgtEl>
                                          <p:spTgt spid="29"/>
                                        </p:tgtEl>
                                        <p:attrNameLst>
                                          <p:attrName>style.visibility</p:attrName>
                                        </p:attrNameLst>
                                      </p:cBhvr>
                                      <p:to>
                                        <p:strVal val="hidden"/>
                                      </p:to>
                                    </p:set>
                                  </p:childTnLst>
                                </p:cTn>
                              </p:par>
                              <p:par>
                                <p:cTn id="52" presetID="42"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7" grpId="1"/>
      <p:bldP spid="57" grpId="2"/>
      <p:bldP spid="57" grpId="3"/>
      <p:bldP spid="58" grpId="0"/>
      <p:bldP spid="29" grpId="0"/>
      <p:bldP spid="29" grpId="1"/>
      <p:bldP spid="29" grpId="2"/>
      <p:bldP spid="29" grpId="3"/>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3502832" y="217047"/>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管理概述</a:t>
            </a:r>
          </a:p>
        </p:txBody>
      </p:sp>
      <p:sp>
        <p:nvSpPr>
          <p:cNvPr id="3" name="Freeform 7"/>
          <p:cNvSpPr>
            <a:spLocks/>
          </p:cNvSpPr>
          <p:nvPr/>
        </p:nvSpPr>
        <p:spPr bwMode="auto">
          <a:xfrm>
            <a:off x="1522376" y="217047"/>
            <a:ext cx="2124000" cy="468000"/>
          </a:xfrm>
          <a:prstGeom prst="parallelogram">
            <a:avLst>
              <a:gd name="adj" fmla="val 43830"/>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R="0" lvl="0" indent="0" algn="ctr" fontAlgn="auto">
              <a:lnSpc>
                <a:spcPct val="100000"/>
              </a:lnSpc>
              <a:spcBef>
                <a:spcPts val="0"/>
              </a:spcBef>
              <a:spcAft>
                <a:spcPts val="0"/>
              </a:spcAft>
              <a:buClrTx/>
              <a:buSzTx/>
              <a:buFontTx/>
              <a:buNone/>
              <a:tabLst/>
            </a:pPr>
            <a:r>
              <a:rPr lang="zh-CN" altLang="en-US" sz="2000" kern="0" dirty="0" smtClean="0">
                <a:solidFill>
                  <a:sysClr val="window" lastClr="FFFFFF"/>
                </a:solidFill>
                <a:latin typeface="Impact" pitchFamily="34" charset="0"/>
                <a:ea typeface="微软雅黑" pitchFamily="34" charset="-122"/>
              </a:rPr>
              <a:t>学习概述</a:t>
            </a:r>
            <a:endParaRPr kumimoji="0" lang="zh-CN" altLang="en-US" sz="2000" i="0" u="none" strike="noStrike" kern="0" cap="none" spc="0" normalizeH="0" baseline="0" dirty="0">
              <a:ln>
                <a:noFill/>
              </a:ln>
              <a:solidFill>
                <a:sysClr val="window" lastClr="FFFFFF"/>
              </a:solidFill>
              <a:effectLst/>
              <a:uLnTx/>
              <a:uFillTx/>
              <a:latin typeface="Impact" pitchFamily="34" charset="0"/>
              <a:ea typeface="微软雅黑" pitchFamily="34" charset="-122"/>
            </a:endParaRPr>
          </a:p>
        </p:txBody>
      </p:sp>
      <p:sp>
        <p:nvSpPr>
          <p:cNvPr id="4" name="Freeform 7"/>
          <p:cNvSpPr>
            <a:spLocks/>
          </p:cNvSpPr>
          <p:nvPr/>
        </p:nvSpPr>
        <p:spPr bwMode="auto">
          <a:xfrm>
            <a:off x="5482816" y="217048"/>
            <a:ext cx="2124000" cy="468000"/>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r>
              <a:rPr lang="zh-CN" altLang="en-US" sz="2000" kern="0" dirty="0">
                <a:solidFill>
                  <a:sysClr val="window" lastClr="FFFFFF"/>
                </a:solidFill>
                <a:latin typeface="微软雅黑" pitchFamily="34" charset="-122"/>
                <a:ea typeface="微软雅黑" pitchFamily="34" charset="-122"/>
              </a:rPr>
              <a:t>管理技能</a:t>
            </a:r>
          </a:p>
        </p:txBody>
      </p:sp>
      <p:sp>
        <p:nvSpPr>
          <p:cNvPr id="5" name="Freeform 7"/>
          <p:cNvSpPr>
            <a:spLocks/>
          </p:cNvSpPr>
          <p:nvPr/>
        </p:nvSpPr>
        <p:spPr bwMode="auto">
          <a:xfrm>
            <a:off x="1346160" y="217048"/>
            <a:ext cx="333879" cy="467999"/>
          </a:xfrm>
          <a:prstGeom prst="parallelogram">
            <a:avLst>
              <a:gd name="adj" fmla="val 67046"/>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6" name="Freeform 7"/>
          <p:cNvSpPr>
            <a:spLocks/>
          </p:cNvSpPr>
          <p:nvPr/>
        </p:nvSpPr>
        <p:spPr bwMode="auto">
          <a:xfrm>
            <a:off x="7453524" y="217047"/>
            <a:ext cx="333879" cy="467999"/>
          </a:xfrm>
          <a:prstGeom prst="parallelogram">
            <a:avLst>
              <a:gd name="adj" fmla="val 67046"/>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7" name="Freeform 7"/>
          <p:cNvSpPr>
            <a:spLocks/>
          </p:cNvSpPr>
          <p:nvPr/>
        </p:nvSpPr>
        <p:spPr bwMode="auto">
          <a:xfrm>
            <a:off x="7620464" y="404664"/>
            <a:ext cx="371916" cy="280384"/>
          </a:xfrm>
          <a:prstGeom prst="parallelogram">
            <a:avLst>
              <a:gd name="adj" fmla="val 8141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sp>
        <p:nvSpPr>
          <p:cNvPr id="8" name="Freeform 7"/>
          <p:cNvSpPr>
            <a:spLocks/>
          </p:cNvSpPr>
          <p:nvPr/>
        </p:nvSpPr>
        <p:spPr bwMode="auto">
          <a:xfrm>
            <a:off x="1206000" y="217049"/>
            <a:ext cx="153931" cy="467999"/>
          </a:xfrm>
          <a:prstGeom prst="parallelogram">
            <a:avLst>
              <a:gd name="adj" fmla="val 40045"/>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zh-CN" altLang="en-US" sz="2000" kern="0" dirty="0">
              <a:solidFill>
                <a:sysClr val="window" lastClr="FFFFFF"/>
              </a:solidFill>
              <a:latin typeface="Impact" pitchFamily="34" charset="0"/>
              <a:ea typeface="微软雅黑" pitchFamily="34" charset="-122"/>
            </a:endParaRPr>
          </a:p>
        </p:txBody>
      </p:sp>
      <p:sp>
        <p:nvSpPr>
          <p:cNvPr id="9" name="矩形 8"/>
          <p:cNvSpPr/>
          <p:nvPr/>
        </p:nvSpPr>
        <p:spPr>
          <a:xfrm>
            <a:off x="1115616" y="217049"/>
            <a:ext cx="45719" cy="468000"/>
          </a:xfrm>
          <a:prstGeom prst="rect">
            <a:avLst/>
          </a:pr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a:endParaRPr lang="en-US" sz="2000" kern="0">
              <a:solidFill>
                <a:sysClr val="window" lastClr="FFFFFF"/>
              </a:solidFill>
              <a:latin typeface="Impact" pitchFamily="34" charset="0"/>
              <a:ea typeface="微软雅黑" pitchFamily="34" charset="-122"/>
            </a:endParaRPr>
          </a:p>
        </p:txBody>
      </p:sp>
      <p:sp>
        <p:nvSpPr>
          <p:cNvPr id="10" name="Freeform 7"/>
          <p:cNvSpPr>
            <a:spLocks/>
          </p:cNvSpPr>
          <p:nvPr/>
        </p:nvSpPr>
        <p:spPr bwMode="auto">
          <a:xfrm>
            <a:off x="7830000" y="637200"/>
            <a:ext cx="360040" cy="45719"/>
          </a:xfrm>
          <a:prstGeom prst="parallelogram">
            <a:avLst>
              <a:gd name="adj" fmla="val 43830"/>
            </a:avLst>
          </a:prstGeom>
          <a:gradFill>
            <a:gsLst>
              <a:gs pos="100000">
                <a:sysClr val="window" lastClr="FFFFFF">
                  <a:lumMod val="85000"/>
                </a:sysClr>
              </a:gs>
              <a:gs pos="0">
                <a:sysClr val="window" lastClr="FFFFFF">
                  <a:lumMod val="50000"/>
                </a:sysClr>
              </a:gs>
            </a:gsLst>
            <a:lin ang="16200000" scaled="0"/>
          </a:gradFill>
          <a:ln w="9525" cap="rnd">
            <a:solidFill>
              <a:srgbClr val="E6E6E6"/>
            </a:solidFill>
            <a:prstDash val="solid"/>
            <a:round/>
            <a:headEnd/>
            <a:tailEnd/>
          </a:ln>
          <a:effectLst>
            <a:outerShdw blurRad="50800" dist="38100" dir="2700000" algn="tl" rotWithShape="0">
              <a:prstClr val="black">
                <a:alpha val="40000"/>
              </a:prstClr>
            </a:outerShdw>
          </a:effectLst>
          <a:extLst/>
        </p:spPr>
        <p:txBody>
          <a:bodyPr vert="horz" anchor="ctr"/>
          <a:lstStyle/>
          <a:p>
            <a:pPr algn="ctr"/>
            <a:endParaRPr lang="zh-CN" altLang="en-US" sz="2000" kern="0" dirty="0">
              <a:solidFill>
                <a:sysClr val="window" lastClr="FFFFFF"/>
              </a:solidFill>
              <a:latin typeface="微软雅黑" pitchFamily="34" charset="-122"/>
              <a:ea typeface="微软雅黑" pitchFamily="34" charset="-122"/>
            </a:endParaRPr>
          </a:p>
        </p:txBody>
      </p:sp>
      <p:grpSp>
        <p:nvGrpSpPr>
          <p:cNvPr id="11" name="组合 10"/>
          <p:cNvGrpSpPr/>
          <p:nvPr/>
        </p:nvGrpSpPr>
        <p:grpSpPr>
          <a:xfrm>
            <a:off x="1404664" y="637200"/>
            <a:ext cx="6048860" cy="541568"/>
            <a:chOff x="3131840" y="5767752"/>
            <a:chExt cx="5831632" cy="541568"/>
          </a:xfrm>
        </p:grpSpPr>
        <p:cxnSp>
          <p:nvCxnSpPr>
            <p:cNvPr id="12" name="直接连接符 11"/>
            <p:cNvCxnSpPr/>
            <p:nvPr/>
          </p:nvCxnSpPr>
          <p:spPr>
            <a:xfrm flipH="1">
              <a:off x="3131840" y="6309320"/>
              <a:ext cx="5831632" cy="0"/>
            </a:xfrm>
            <a:prstGeom prst="line">
              <a:avLst/>
            </a:prstGeom>
            <a:ln>
              <a:solidFill>
                <a:srgbClr val="01BCFF"/>
              </a:solidFill>
              <a:headEnd type="diamond" w="lg" len="lg"/>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131840" y="5767752"/>
              <a:ext cx="265486" cy="541568"/>
            </a:xfrm>
            <a:prstGeom prst="line">
              <a:avLst/>
            </a:prstGeom>
            <a:ln>
              <a:solidFill>
                <a:srgbClr val="01BCFF"/>
              </a:solidFill>
              <a:headEnd w="lg" len="lg"/>
              <a:tailEnd type="ova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593160" y="1052768"/>
            <a:ext cx="288000" cy="288000"/>
          </a:xfrm>
          <a:prstGeom prst="ellipse">
            <a:avLst/>
          </a:prstGeom>
          <a:solidFill>
            <a:srgbClr val="01BCF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 tIns="10800" rIns="18000" bIns="10800" rtlCol="0" anchor="ctr"/>
          <a:lstStyle/>
          <a:p>
            <a:pPr algn="ctr"/>
            <a:r>
              <a:rPr lang="en-US" altLang="zh-CN" dirty="0" smtClean="0">
                <a:latin typeface="Arial Unicode MS" pitchFamily="34" charset="-122"/>
                <a:ea typeface="Arial Unicode MS" pitchFamily="34" charset="-122"/>
                <a:cs typeface="Arial Unicode MS" pitchFamily="34" charset="-122"/>
              </a:rPr>
              <a:t>2</a:t>
            </a:r>
            <a:endParaRPr lang="zh-CN" altLang="en-US"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2051720" y="809436"/>
            <a:ext cx="5184576" cy="369332"/>
          </a:xfrm>
          <a:prstGeom prst="rect">
            <a:avLst/>
          </a:prstGeom>
          <a:noFill/>
        </p:spPr>
        <p:txBody>
          <a:bodyPr wrap="square" lIns="0" rtlCol="0">
            <a:spAutoFit/>
          </a:bodyPr>
          <a:lstStyle/>
          <a:p>
            <a:r>
              <a:rPr lang="zh-CN" altLang="en-US" dirty="0">
                <a:solidFill>
                  <a:srgbClr val="00B0F0"/>
                </a:solidFill>
                <a:latin typeface="微软雅黑" pitchFamily="34" charset="-122"/>
                <a:ea typeface="微软雅黑" pitchFamily="34" charset="-122"/>
              </a:rPr>
              <a:t>为什么需要学习</a:t>
            </a:r>
          </a:p>
        </p:txBody>
      </p:sp>
      <p:grpSp>
        <p:nvGrpSpPr>
          <p:cNvPr id="47" name="组合 46"/>
          <p:cNvGrpSpPr/>
          <p:nvPr/>
        </p:nvGrpSpPr>
        <p:grpSpPr>
          <a:xfrm>
            <a:off x="59734" y="5277458"/>
            <a:ext cx="4800298" cy="1569660"/>
            <a:chOff x="8628686" y="5243102"/>
            <a:chExt cx="4800298" cy="1569660"/>
          </a:xfrm>
        </p:grpSpPr>
        <p:grpSp>
          <p:nvGrpSpPr>
            <p:cNvPr id="48" name="组合 47"/>
            <p:cNvGrpSpPr/>
            <p:nvPr/>
          </p:nvGrpSpPr>
          <p:grpSpPr>
            <a:xfrm>
              <a:off x="8748464" y="5629533"/>
              <a:ext cx="3960440" cy="1080120"/>
              <a:chOff x="8748464" y="5629533"/>
              <a:chExt cx="3960440" cy="1080120"/>
            </a:xfrm>
          </p:grpSpPr>
          <p:cxnSp>
            <p:nvCxnSpPr>
              <p:cNvPr id="52" name="直接连接符 51"/>
              <p:cNvCxnSpPr/>
              <p:nvPr/>
            </p:nvCxnSpPr>
            <p:spPr>
              <a:xfrm>
                <a:off x="8928523" y="5629533"/>
                <a:ext cx="0" cy="1080120"/>
              </a:xfrm>
              <a:prstGeom prst="line">
                <a:avLst/>
              </a:prstGeom>
            </p:spPr>
            <p:style>
              <a:lnRef idx="1">
                <a:schemeClr val="accent5"/>
              </a:lnRef>
              <a:fillRef idx="0">
                <a:schemeClr val="accent5"/>
              </a:fillRef>
              <a:effectRef idx="0">
                <a:schemeClr val="accent5"/>
              </a:effectRef>
              <a:fontRef idx="minor">
                <a:schemeClr val="tx1"/>
              </a:fontRef>
            </p:style>
          </p:cxnSp>
          <p:cxnSp>
            <p:nvCxnSpPr>
              <p:cNvPr id="51" name="直接连接符 50"/>
              <p:cNvCxnSpPr/>
              <p:nvPr/>
            </p:nvCxnSpPr>
            <p:spPr>
              <a:xfrm>
                <a:off x="8748464" y="6525344"/>
                <a:ext cx="3960440"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49" name="矩形 48"/>
            <p:cNvSpPr>
              <a:spLocks noChangeArrowheads="1"/>
            </p:cNvSpPr>
            <p:nvPr/>
          </p:nvSpPr>
          <p:spPr bwMode="auto">
            <a:xfrm>
              <a:off x="9612637" y="617052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smtClean="0">
                  <a:solidFill>
                    <a:srgbClr val="00B0F0"/>
                  </a:solidFill>
                  <a:latin typeface="微软雅黑" pitchFamily="34" charset="-122"/>
                  <a:ea typeface="微软雅黑" pitchFamily="34" charset="-122"/>
                </a:rPr>
                <a:t>学习是提升</a:t>
              </a:r>
              <a:r>
                <a:rPr lang="zh-CN" altLang="en-US" kern="0" dirty="0">
                  <a:solidFill>
                    <a:srgbClr val="00B0F0"/>
                  </a:solidFill>
                  <a:latin typeface="微软雅黑" pitchFamily="34" charset="-122"/>
                  <a:ea typeface="微软雅黑" pitchFamily="34" charset="-122"/>
                </a:rPr>
                <a:t>自我所必须的途径</a:t>
              </a:r>
            </a:p>
          </p:txBody>
        </p:sp>
        <p:sp>
          <p:nvSpPr>
            <p:cNvPr id="50" name="TextBox 49"/>
            <p:cNvSpPr txBox="1"/>
            <p:nvPr/>
          </p:nvSpPr>
          <p:spPr>
            <a:xfrm>
              <a:off x="8628686" y="5243102"/>
              <a:ext cx="407810" cy="1569660"/>
            </a:xfrm>
            <a:prstGeom prst="rect">
              <a:avLst/>
            </a:prstGeom>
            <a:noFill/>
          </p:spPr>
          <p:txBody>
            <a:bodyPr wrap="square">
              <a:spAutoFit/>
            </a:bodyPr>
            <a:lstStyle/>
            <a:p>
              <a:pPr fontAlgn="auto">
                <a:spcBef>
                  <a:spcPts val="0"/>
                </a:spcBef>
                <a:spcAft>
                  <a:spcPts val="0"/>
                </a:spcAft>
                <a:defRPr/>
              </a:pPr>
              <a:r>
                <a:rPr lang="en-US" altLang="zh-CN"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57" name="Text Box 44"/>
          <p:cNvSpPr txBox="1">
            <a:spLocks noChangeArrowheads="1"/>
          </p:cNvSpPr>
          <p:nvPr/>
        </p:nvSpPr>
        <p:spPr bwMode="auto">
          <a:xfrm>
            <a:off x="369009" y="1556792"/>
            <a:ext cx="8451463"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对于想实现人生抱负的人来说，学习，更是改变自我、提升自我所必须的途径。人有真才实学好比货有真材实料，方能大展宏图。</a:t>
            </a:r>
            <a:endParaRPr lang="en-US" altLang="zh-CN" dirty="0">
              <a:solidFill>
                <a:schemeClr val="bg1">
                  <a:lumMod val="50000"/>
                </a:scheme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395536" y="2549686"/>
            <a:ext cx="3744416"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720725" eaLnBrk="0" hangingPunct="0">
              <a:defRPr sz="1600">
                <a:solidFill>
                  <a:schemeClr val="tx1"/>
                </a:solidFill>
                <a:latin typeface="Arial" pitchFamily="34" charset="0"/>
                <a:ea typeface="宋体" pitchFamily="2" charset="-122"/>
              </a:defRPr>
            </a:lvl1pPr>
            <a:lvl2pPr defTabSz="720725" eaLnBrk="0" hangingPunct="0">
              <a:defRPr sz="1600">
                <a:solidFill>
                  <a:schemeClr val="tx1"/>
                </a:solidFill>
                <a:latin typeface="Arial" pitchFamily="34" charset="0"/>
                <a:ea typeface="宋体" pitchFamily="2" charset="-122"/>
              </a:defRPr>
            </a:lvl2pPr>
            <a:lvl3pPr defTabSz="720725" eaLnBrk="0" hangingPunct="0">
              <a:defRPr sz="1600">
                <a:solidFill>
                  <a:schemeClr val="tx1"/>
                </a:solidFill>
                <a:latin typeface="Arial" pitchFamily="34" charset="0"/>
                <a:ea typeface="宋体" pitchFamily="2" charset="-122"/>
              </a:defRPr>
            </a:lvl3pPr>
            <a:lvl4pPr defTabSz="720725" eaLnBrk="0" hangingPunct="0">
              <a:defRPr sz="1600">
                <a:solidFill>
                  <a:schemeClr val="tx1"/>
                </a:solidFill>
                <a:latin typeface="Arial" pitchFamily="34" charset="0"/>
                <a:ea typeface="宋体" pitchFamily="2" charset="-122"/>
              </a:defRPr>
            </a:lvl4pPr>
            <a:lvl5pPr defTabSz="720725" eaLnBrk="0" hangingPunct="0">
              <a:defRPr sz="1600">
                <a:solidFill>
                  <a:schemeClr val="tx1"/>
                </a:solidFill>
                <a:latin typeface="Arial" pitchFamily="34" charset="0"/>
                <a:ea typeface="宋体" pitchFamily="2" charset="-122"/>
              </a:defRPr>
            </a:lvl5pPr>
            <a:lvl6pPr defTabSz="720725" eaLnBrk="0" fontAlgn="base" hangingPunct="0">
              <a:spcBef>
                <a:spcPct val="0"/>
              </a:spcBef>
              <a:spcAft>
                <a:spcPct val="0"/>
              </a:spcAft>
              <a:defRPr sz="1600">
                <a:solidFill>
                  <a:schemeClr val="tx1"/>
                </a:solidFill>
                <a:latin typeface="Arial" pitchFamily="34" charset="0"/>
                <a:ea typeface="宋体" pitchFamily="2" charset="-122"/>
              </a:defRPr>
            </a:lvl6pPr>
            <a:lvl7pPr defTabSz="720725" eaLnBrk="0" fontAlgn="base" hangingPunct="0">
              <a:spcBef>
                <a:spcPct val="0"/>
              </a:spcBef>
              <a:spcAft>
                <a:spcPct val="0"/>
              </a:spcAft>
              <a:defRPr sz="1600">
                <a:solidFill>
                  <a:schemeClr val="tx1"/>
                </a:solidFill>
                <a:latin typeface="Arial" pitchFamily="34" charset="0"/>
                <a:ea typeface="宋体" pitchFamily="2" charset="-122"/>
              </a:defRPr>
            </a:lvl7pPr>
            <a:lvl8pPr defTabSz="720725" eaLnBrk="0" fontAlgn="base" hangingPunct="0">
              <a:spcBef>
                <a:spcPct val="0"/>
              </a:spcBef>
              <a:spcAft>
                <a:spcPct val="0"/>
              </a:spcAft>
              <a:defRPr sz="1600">
                <a:solidFill>
                  <a:schemeClr val="tx1"/>
                </a:solidFill>
                <a:latin typeface="Arial" pitchFamily="34" charset="0"/>
                <a:ea typeface="宋体" pitchFamily="2" charset="-122"/>
              </a:defRPr>
            </a:lvl8pPr>
            <a:lvl9pPr defTabSz="720725" eaLnBrk="0" fontAlgn="base" hangingPunct="0">
              <a:spcBef>
                <a:spcPct val="0"/>
              </a:spcBef>
              <a:spcAft>
                <a:spcPct val="0"/>
              </a:spcAft>
              <a:defRPr sz="1600">
                <a:solidFill>
                  <a:schemeClr val="tx1"/>
                </a:solidFill>
                <a:latin typeface="Arial" pitchFamily="34" charset="0"/>
                <a:ea typeface="宋体" pitchFamily="2" charset="-122"/>
              </a:defRPr>
            </a:lvl9pPr>
          </a:lstStyle>
          <a:p>
            <a:pPr indent="457200" eaLnBrk="1" hangingPunct="1">
              <a:lnSpc>
                <a:spcPct val="135000"/>
              </a:lnSpc>
            </a:pPr>
            <a:r>
              <a:rPr lang="zh-CN" altLang="en-US" dirty="0">
                <a:solidFill>
                  <a:schemeClr val="bg1">
                    <a:lumMod val="50000"/>
                  </a:schemeClr>
                </a:solidFill>
                <a:latin typeface="微软雅黑" pitchFamily="34" charset="-122"/>
                <a:ea typeface="微软雅黑" pitchFamily="34" charset="-122"/>
              </a:rPr>
              <a:t>诸葛亮以二十七岁的青春年华，便拥有惊人的远见卓识，三分天下于</a:t>
            </a:r>
            <a:r>
              <a:rPr lang="zh-CN" altLang="en-US" dirty="0" smtClean="0">
                <a:solidFill>
                  <a:schemeClr val="bg1">
                    <a:lumMod val="50000"/>
                  </a:schemeClr>
                </a:solidFill>
                <a:latin typeface="微软雅黑" pitchFamily="34" charset="-122"/>
                <a:ea typeface="微软雅黑" pitchFamily="34" charset="-122"/>
              </a:rPr>
              <a:t>隆中，</a:t>
            </a:r>
            <a:r>
              <a:rPr lang="zh-CN" altLang="en-US" dirty="0">
                <a:solidFill>
                  <a:schemeClr val="bg1">
                    <a:lumMod val="50000"/>
                  </a:schemeClr>
                </a:solidFill>
                <a:latin typeface="微软雅黑" pitchFamily="34" charset="-122"/>
                <a:ea typeface="微软雅黑" pitchFamily="34" charset="-122"/>
              </a:rPr>
              <a:t>皆是因为其在出山前，已经潜修多年，对于军事、政治、经济、社会等各方面都有很好的素养，甚至拥有八阵图、连发弩、馒头、孔明灯、木牛流马等“发明专利”，因此，能够被刘备三顾茅庐而聘为股肱。</a:t>
            </a:r>
            <a:endParaRPr lang="en-US" altLang="zh-CN" dirty="0">
              <a:solidFill>
                <a:schemeClr val="bg1">
                  <a:lumMod val="50000"/>
                </a:schemeClr>
              </a:solidFill>
              <a:latin typeface="微软雅黑" pitchFamily="34" charset="-122"/>
              <a:ea typeface="微软雅黑" pitchFamily="34" charset="-122"/>
            </a:endParaRPr>
          </a:p>
        </p:txBody>
      </p:sp>
      <p:pic>
        <p:nvPicPr>
          <p:cNvPr id="28" name="Picture 2" descr="C:\Documents and Settings\tdz\桌面\479029_004040306113_2.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50072" y="3352188"/>
            <a:ext cx="4470400" cy="3207512"/>
          </a:xfrm>
          <a:prstGeom prst="rect">
            <a:avLst/>
          </a:prstGeom>
          <a:ln w="28575">
            <a:solidFill>
              <a:srgbClr val="00B0F0"/>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1" name="TextBox 30"/>
          <p:cNvSpPr txBox="1">
            <a:spLocks noChangeArrowheads="1"/>
          </p:cNvSpPr>
          <p:nvPr/>
        </p:nvSpPr>
        <p:spPr bwMode="auto">
          <a:xfrm>
            <a:off x="4211960" y="2564904"/>
            <a:ext cx="461441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5000"/>
              </a:lnSpc>
            </a:pPr>
            <a:r>
              <a:rPr lang="zh-CN" altLang="en-US" sz="1600" b="1" dirty="0">
                <a:solidFill>
                  <a:srgbClr val="00A7E2"/>
                </a:solidFill>
                <a:latin typeface="微软雅黑" pitchFamily="34" charset="-122"/>
                <a:ea typeface="微软雅黑" pitchFamily="34" charset="-122"/>
              </a:rPr>
              <a:t>今天的你是否在不断学习，补充能量，注定了你将来的命运如何。</a:t>
            </a:r>
            <a:endParaRPr lang="zh-CN" altLang="en-US" sz="1600" dirty="0">
              <a:solidFill>
                <a:srgbClr val="00A7E2"/>
              </a:solidFill>
            </a:endParaRPr>
          </a:p>
        </p:txBody>
      </p:sp>
    </p:spTree>
    <p:extLst>
      <p:ext uri="{BB962C8B-B14F-4D97-AF65-F5344CB8AC3E}">
        <p14:creationId xmlns:p14="http://schemas.microsoft.com/office/powerpoint/2010/main" val="241818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30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100" fill="hold"/>
                                        <p:tgtEl>
                                          <p:spTgt spid="47"/>
                                        </p:tgtEl>
                                        <p:attrNameLst>
                                          <p:attrName>ppt_x</p:attrName>
                                        </p:attrNameLst>
                                      </p:cBhvr>
                                      <p:tavLst>
                                        <p:tav tm="0">
                                          <p:val>
                                            <p:strVal val="1+#ppt_w/2"/>
                                          </p:val>
                                        </p:tav>
                                        <p:tav tm="100000">
                                          <p:val>
                                            <p:strVal val="#ppt_x"/>
                                          </p:val>
                                        </p:tav>
                                      </p:tavLst>
                                    </p:anim>
                                    <p:anim calcmode="lin" valueType="num">
                                      <p:cBhvr additive="base">
                                        <p:cTn id="8" dur="1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1000"/>
                                        <p:tgtEl>
                                          <p:spTgt spid="57"/>
                                        </p:tgtEl>
                                      </p:cBhvr>
                                    </p:animEffect>
                                    <p:anim calcmode="lin" valueType="num">
                                      <p:cBhvr>
                                        <p:cTn id="14" dur="1000" fill="hold"/>
                                        <p:tgtEl>
                                          <p:spTgt spid="57"/>
                                        </p:tgtEl>
                                        <p:attrNameLst>
                                          <p:attrName>ppt_x</p:attrName>
                                        </p:attrNameLst>
                                      </p:cBhvr>
                                      <p:tavLst>
                                        <p:tav tm="0">
                                          <p:val>
                                            <p:strVal val="#ppt_x"/>
                                          </p:val>
                                        </p:tav>
                                        <p:tav tm="100000">
                                          <p:val>
                                            <p:strVal val="#ppt_x"/>
                                          </p:val>
                                        </p:tav>
                                      </p:tavLst>
                                    </p:anim>
                                    <p:anim calcmode="lin" valueType="num">
                                      <p:cBhvr>
                                        <p:cTn id="15"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iterate type="wd">
                                    <p:tmPct val="10000"/>
                                  </p:iterate>
                                  <p:childTnLst>
                                    <p:set>
                                      <p:cBhvr>
                                        <p:cTn id="31" dur="1" fill="hold">
                                          <p:stCondLst>
                                            <p:cond delay="0"/>
                                          </p:stCondLst>
                                        </p:cTn>
                                        <p:tgtEl>
                                          <p:spTgt spid="31"/>
                                        </p:tgtEl>
                                        <p:attrNameLst>
                                          <p:attrName>style.visibility</p:attrName>
                                        </p:attrNameLst>
                                      </p:cBhvr>
                                      <p:to>
                                        <p:strVal val="visible"/>
                                      </p:to>
                                    </p:set>
                                    <p:animScale>
                                      <p:cBhvr>
                                        <p:cTn id="3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1"/>
                                        </p:tgtEl>
                                        <p:attrNameLst>
                                          <p:attrName>ppt_x</p:attrName>
                                          <p:attrName>ppt_y</p:attrName>
                                        </p:attrNameLst>
                                      </p:cBhvr>
                                    </p:animMotion>
                                    <p:animEffect transition="in" filter="fade">
                                      <p:cBhvr>
                                        <p:cTn id="3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9" grpId="0"/>
      <p:bldP spid="3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4925</TotalTime>
  <Words>10680</Words>
  <Application>Microsoft Office PowerPoint</Application>
  <PresentationFormat>全屏显示(4:3)</PresentationFormat>
  <Paragraphs>535</Paragraphs>
  <Slides>52</Slides>
  <Notes>1</Notes>
  <HiddenSlides>0</HiddenSlides>
  <MMClips>0</MMClips>
  <ScaleCrop>false</ScaleCrop>
  <HeadingPairs>
    <vt:vector size="4" baseType="variant">
      <vt:variant>
        <vt:lpstr>主题</vt:lpstr>
      </vt:variant>
      <vt:variant>
        <vt:i4>2</vt:i4>
      </vt:variant>
      <vt:variant>
        <vt:lpstr>幻灯片标题</vt:lpstr>
      </vt:variant>
      <vt:variant>
        <vt:i4>52</vt:i4>
      </vt:variant>
    </vt:vector>
  </HeadingPairs>
  <TitlesOfParts>
    <vt:vector size="54"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管理</dc:title>
  <dc:creator>第一PPT</dc:creator>
  <cp:keywords>www.1ppt.com</cp:keywords>
  <cp:lastModifiedBy>Windows User</cp:lastModifiedBy>
  <cp:revision>874</cp:revision>
  <dcterms:created xsi:type="dcterms:W3CDTF">2012-07-01T00:40:18Z</dcterms:created>
  <dcterms:modified xsi:type="dcterms:W3CDTF">2018-08-23T01:05:46Z</dcterms:modified>
</cp:coreProperties>
</file>