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7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AB5B"/>
    <a:srgbClr val="EEDB9A"/>
    <a:srgbClr val="DFAE66"/>
    <a:srgbClr val="000000"/>
    <a:srgbClr val="F0C47E"/>
    <a:srgbClr val="5A5A5A"/>
    <a:srgbClr val="0B0B0B"/>
    <a:srgbClr val="FCA158"/>
    <a:srgbClr val="E4B672"/>
    <a:srgbClr val="DA9B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5" d="100"/>
          <a:sy n="55" d="100"/>
        </p:scale>
        <p:origin x="-84" y="-15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rgbClr val="FAAB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图片 14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310438"/>
          </a:xfrm>
          <a:prstGeom prst="rect">
            <a:avLst/>
          </a:prstGeom>
        </p:spPr>
      </p:pic>
      <p:pic>
        <p:nvPicPr>
          <p:cNvPr id="144" name="图片 143"/>
          <p:cNvPicPr>
            <a:picLocks noChangeAspect="1"/>
          </p:cNvPicPr>
          <p:nvPr userDrawn="1"/>
        </p:nvPicPr>
        <p:blipFill>
          <a:blip r:embed="rId3" cstate="screen">
            <a:duotone>
              <a:prstClr val="black"/>
              <a:schemeClr val="tx1">
                <a:lumMod val="75000"/>
                <a:lumOff val="2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V="1">
            <a:off x="-1858509" y="-354843"/>
            <a:ext cx="5247643" cy="2051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2463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45EC-9CBE-4EE2-A807-6D4FC1FC2648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0391-153F-43FD-A8D9-679DE12F59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1250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45EC-9CBE-4EE2-A807-6D4FC1FC2648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0391-153F-43FD-A8D9-679DE12F59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32955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915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2373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9136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006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3179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09918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55519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683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45EC-9CBE-4EE2-A807-6D4FC1FC2648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0391-153F-43FD-A8D9-679DE12F59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851570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03994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27277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0656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45EC-9CBE-4EE2-A807-6D4FC1FC2648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0391-153F-43FD-A8D9-679DE12F59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60876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45EC-9CBE-4EE2-A807-6D4FC1FC2648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0391-153F-43FD-A8D9-679DE12F59F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101675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45EC-9CBE-4EE2-A807-6D4FC1FC2648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0391-153F-43FD-A8D9-679DE12F59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26368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45EC-9CBE-4EE2-A807-6D4FC1FC2648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0391-153F-43FD-A8D9-679DE12F59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603200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45EC-9CBE-4EE2-A807-6D4FC1FC2648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0391-153F-43FD-A8D9-679DE12F59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561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45EC-9CBE-4EE2-A807-6D4FC1FC2648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0391-153F-43FD-A8D9-679DE12F59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47716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445EC-9CBE-4EE2-A807-6D4FC1FC2648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3F0391-153F-43FD-A8D9-679DE12F59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38476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445EC-9CBE-4EE2-A807-6D4FC1FC2648}" type="datetimeFigureOut">
              <a:rPr lang="zh-CN" altLang="en-US" smtClean="0"/>
              <a:t>2018/8/18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F0391-153F-43FD-A8D9-679DE12F59F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512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2018/8/18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985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69904" y="0"/>
            <a:ext cx="9117547" cy="6871648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-1" y="-13647"/>
            <a:ext cx="3069905" cy="687164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965641" y="351636"/>
            <a:ext cx="1661032" cy="138653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000"/>
              </a:lnSpc>
            </a:pPr>
            <a:r>
              <a:rPr lang="zh-CN" altLang="en-US" sz="11500" b="1" dirty="0" smtClean="0">
                <a:ln w="28575">
                  <a:noFill/>
                </a:ln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孙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5204" y="235828"/>
            <a:ext cx="790268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dirty="0">
                <a:ln w="28575">
                  <a:noFill/>
                </a:ln>
                <a:latin typeface="华文隶书" panose="02010800040101010101" pitchFamily="2" charset="-122"/>
                <a:ea typeface="华文隶书" panose="02010800040101010101" pitchFamily="2" charset="-122"/>
              </a:rPr>
              <a:t>兵者</a:t>
            </a:r>
            <a:endParaRPr lang="en-US" altLang="zh-CN" sz="7200" b="1" dirty="0">
              <a:ln w="28575">
                <a:noFill/>
              </a:ln>
              <a:latin typeface="华文隶书" panose="02010800040101010101" pitchFamily="2" charset="-122"/>
              <a:ea typeface="华文隶书" panose="02010800040101010101" pitchFamily="2" charset="-122"/>
            </a:endParaRPr>
          </a:p>
          <a:p>
            <a:pPr algn="ctr"/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国之大事，死生之地，存亡之道，不可不察也。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147924" y="6400662"/>
            <a:ext cx="3057247" cy="33855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译注：陈曦　　读书</a:t>
            </a: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笔记：贾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</a:t>
            </a:r>
            <a:endParaRPr lang="en-US" altLang="zh-CN" sz="1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98530" y="2192338"/>
            <a:ext cx="697627" cy="1323439"/>
          </a:xfrm>
          <a:prstGeom prst="rect">
            <a:avLst/>
          </a:prstGeom>
          <a:solidFill>
            <a:srgbClr val="C00000"/>
          </a:solidFill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ln w="28575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兵</a:t>
            </a:r>
            <a:endParaRPr lang="en-US" altLang="zh-CN" sz="4000" b="1" dirty="0" smtClean="0">
              <a:ln w="28575">
                <a:noFill/>
              </a:ln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000" b="1" dirty="0" smtClean="0">
                <a:ln w="28575">
                  <a:noFill/>
                </a:ln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法</a:t>
            </a:r>
            <a:endParaRPr lang="zh-CN" altLang="en-US" sz="4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1408872" y="1515381"/>
            <a:ext cx="1661032" cy="1386533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algn="ctr">
              <a:lnSpc>
                <a:spcPts val="9000"/>
              </a:lnSpc>
            </a:pPr>
            <a:r>
              <a:rPr lang="zh-CN" altLang="en-US" sz="11500" b="1" dirty="0" smtClean="0">
                <a:ln w="28575">
                  <a:noFill/>
                </a:ln>
                <a:solidFill>
                  <a:schemeClr val="bg1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子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80209" y="4710384"/>
            <a:ext cx="3441041" cy="3380555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1885633" y="3159765"/>
            <a:ext cx="441146" cy="1938992"/>
          </a:xfrm>
          <a:prstGeom prst="rect">
            <a:avLst/>
          </a:prstGeom>
        </p:spPr>
        <p:txBody>
          <a:bodyPr vert="horz" wrap="none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读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笔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记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之</a:t>
            </a:r>
            <a:endParaRPr lang="en-US" altLang="zh-CN" sz="2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8866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904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AB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26666" y="336487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作者</a:t>
            </a:r>
            <a:endParaRPr lang="zh-CN" altLang="en-US" dirty="0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3902299" y="4888978"/>
            <a:ext cx="7984901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>
              <a:lnSpc>
                <a:spcPct val="130000"/>
              </a:lnSpc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生于名门望族的军事世家</a:t>
            </a:r>
            <a:r>
              <a:rPr lang="zh-CN" altLang="en-US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，去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齐归吴，淡泊功名，专事兵法研究。后被伍子婿举荐，以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《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兵法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》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十三篇见吴王闔閭，被任以为将，曾与伍子婿一道助吴攻楚，创造了不少以少胜多的战例，使吴国名显诸侯。 </a:t>
            </a:r>
          </a:p>
        </p:txBody>
      </p:sp>
      <p:sp>
        <p:nvSpPr>
          <p:cNvPr id="5" name="矩形 4"/>
          <p:cNvSpPr/>
          <p:nvPr/>
        </p:nvSpPr>
        <p:spPr>
          <a:xfrm>
            <a:off x="3902299" y="2176513"/>
            <a:ext cx="7984901" cy="2012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4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孙武</a:t>
            </a:r>
            <a:endParaRPr lang="en-US" altLang="zh-CN" sz="4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字长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卿，春秋末期齐国（今山东惠民）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人。</a:t>
            </a:r>
            <a:endParaRPr lang="en-US" altLang="zh-CN" sz="28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春秋</a:t>
            </a:r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末期著名军事家，后人尊称其为孙子</a:t>
            </a:r>
            <a:r>
              <a:rPr lang="zh-CN" alt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28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313" y="2374051"/>
            <a:ext cx="2998613" cy="37089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1929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AB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387535"/>
            <a:ext cx="272955" cy="99191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DFAE66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26666" y="336487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6000" b="1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defRPr>
            </a:lvl1pPr>
          </a:lstStyle>
          <a:p>
            <a:r>
              <a:rPr lang="zh-CN" altLang="en-US" dirty="0" smtClean="0"/>
              <a:t>概要</a:t>
            </a:r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5314" y="1792581"/>
            <a:ext cx="4511410" cy="2596974"/>
          </a:xfrm>
          <a:prstGeom prst="rect">
            <a:avLst/>
          </a:prstGeom>
        </p:spPr>
      </p:pic>
      <p:sp>
        <p:nvSpPr>
          <p:cNvPr id="13" name="矩形 12"/>
          <p:cNvSpPr/>
          <p:nvPr/>
        </p:nvSpPr>
        <p:spPr>
          <a:xfrm>
            <a:off x="765314" y="4903532"/>
            <a:ext cx="10667973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孙子兵法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又称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孙武兵法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，简称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孙子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，是中国古代最伟大的兵书，也是现存最早的一部兵书，它是对古代战争实践经验的科学总结，揭示了战争的普遍规律，具有丰富的辩证思想。原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书共十三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篇，今存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孙子兵法</a:t>
            </a:r>
            <a:r>
              <a:rPr lang="en-US" altLang="zh-CN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约五千九百</a:t>
            </a:r>
            <a:r>
              <a:rPr lang="zh-CN" altLang="en-US" sz="2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字。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961729" y="1951418"/>
            <a:ext cx="5267691" cy="2437577"/>
            <a:chOff x="5961729" y="1951418"/>
            <a:chExt cx="5267691" cy="2437577"/>
          </a:xfrm>
        </p:grpSpPr>
        <p:sp>
          <p:nvSpPr>
            <p:cNvPr id="24" name="矩形 23"/>
            <p:cNvSpPr/>
            <p:nvPr/>
          </p:nvSpPr>
          <p:spPr>
            <a:xfrm>
              <a:off x="7489399" y="1951418"/>
              <a:ext cx="3740021" cy="486377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始计篇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、作战篇、谋攻篇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矩形 24"/>
            <p:cNvSpPr/>
            <p:nvPr/>
          </p:nvSpPr>
          <p:spPr>
            <a:xfrm>
              <a:off x="5961729" y="1951418"/>
              <a:ext cx="1527670" cy="486377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战略运筹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489399" y="2435764"/>
              <a:ext cx="3740021" cy="486377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军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形篇、兵势篇、虚实篇</a:t>
              </a:r>
            </a:p>
          </p:txBody>
        </p:sp>
        <p:sp>
          <p:nvSpPr>
            <p:cNvPr id="23" name="矩形 22"/>
            <p:cNvSpPr/>
            <p:nvPr/>
          </p:nvSpPr>
          <p:spPr>
            <a:xfrm>
              <a:off x="5961729" y="2435764"/>
              <a:ext cx="1527670" cy="486377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作战指挥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7489399" y="2928440"/>
              <a:ext cx="3740021" cy="486377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军争篇、九变篇、行军篇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5961729" y="2928440"/>
              <a:ext cx="1527670" cy="486377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战场机变</a:t>
              </a:r>
              <a:endPara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矩形 25"/>
            <p:cNvSpPr/>
            <p:nvPr/>
          </p:nvSpPr>
          <p:spPr>
            <a:xfrm>
              <a:off x="7489399" y="3422311"/>
              <a:ext cx="3740021" cy="486377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地形篇、九地篇</a:t>
              </a:r>
            </a:p>
          </p:txBody>
        </p:sp>
        <p:sp>
          <p:nvSpPr>
            <p:cNvPr id="27" name="矩形 26"/>
            <p:cNvSpPr/>
            <p:nvPr/>
          </p:nvSpPr>
          <p:spPr>
            <a:xfrm>
              <a:off x="5961729" y="3422311"/>
              <a:ext cx="1527670" cy="486377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军事地理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7489399" y="3902618"/>
              <a:ext cx="3740021" cy="486377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0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　</a:t>
              </a:r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火攻篇、用间篇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5962686" y="3902618"/>
              <a:ext cx="1525757" cy="486377"/>
            </a:xfrm>
            <a:prstGeom prst="rect">
              <a:avLst/>
            </a:prstGeom>
            <a:noFill/>
            <a:ln w="381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特殊战法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4415488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AB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176766" y="33648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战略运筹</a:t>
            </a:r>
            <a:endParaRPr lang="zh-CN" altLang="en-US" sz="4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5313" y="1949606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始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765313" y="2435983"/>
            <a:ext cx="10667973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主要论述战争中谋划和研究的重要性，提出了“五事”、“七计”、“攻其不备，出其不意”等先计后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战的军事原则。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65313" y="3390972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作战篇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5312" y="3874316"/>
            <a:ext cx="10667973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主要从战争对经济的依赖关系出发，“举兵十万，日费千金”。阐明速胜之利，久拖之害。提出了“因粮于敌”的思想原则。</a:t>
            </a:r>
          </a:p>
        </p:txBody>
      </p:sp>
      <p:sp>
        <p:nvSpPr>
          <p:cNvPr id="8" name="矩形 7"/>
          <p:cNvSpPr/>
          <p:nvPr/>
        </p:nvSpPr>
        <p:spPr>
          <a:xfrm>
            <a:off x="765313" y="4794847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谋攻篇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5311" y="5323651"/>
            <a:ext cx="10667973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主要论述采取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什么“伐谋”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的战略思想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以争取战争胜利的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问题，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揭示了“知己知彼，百战不殆”的著名作战规律。</a:t>
            </a:r>
          </a:p>
        </p:txBody>
      </p:sp>
      <p:sp>
        <p:nvSpPr>
          <p:cNvPr id="12" name="矩形 11"/>
          <p:cNvSpPr/>
          <p:nvPr/>
        </p:nvSpPr>
        <p:spPr>
          <a:xfrm>
            <a:off x="2459201" y="3387939"/>
            <a:ext cx="89740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：兵贵胜，不贵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久。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59201" y="1946572"/>
            <a:ext cx="89740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中心思想：审己量敌，料胜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决策。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59201" y="4781221"/>
            <a:ext cx="89740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中心思想：以智谋胜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敌。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662756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AB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176766" y="33648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作战指挥</a:t>
            </a:r>
          </a:p>
        </p:txBody>
      </p:sp>
      <p:sp>
        <p:nvSpPr>
          <p:cNvPr id="9" name="矩形 8"/>
          <p:cNvSpPr/>
          <p:nvPr/>
        </p:nvSpPr>
        <p:spPr>
          <a:xfrm>
            <a:off x="765313" y="1949606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军形篇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5313" y="2435983"/>
            <a:ext cx="10667973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主要论述军队战前要创造条件，积累力量，使自己立于不败之地；之后，去寄待和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寻求一切机会，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战胜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敌人。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5313" y="3387939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兵势篇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65312" y="3874316"/>
            <a:ext cx="10667973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论述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军事态势和作战的指挥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问题，要善于指挥，出奇制胜，造成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和利用有利态势，充分发挥军队的作战力量，有效地打击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敌人。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65313" y="4794847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虚实篇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65311" y="5323651"/>
            <a:ext cx="10667973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主要论述作战部署的重要性，要充分设法调动敌人而不为敌人所调动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，致人而不致于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人。充分将用兵方法运用到极致，并视实应变“未开”，达到“避实击虚”的效果 。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459201" y="3387939"/>
            <a:ext cx="89740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中心思想：善用奇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正，求之于势。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459201" y="1946572"/>
            <a:ext cx="89740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中心思想：先为不可胜，以待敌之可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胜。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459201" y="4781221"/>
            <a:ext cx="89740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：故形兵之极，至于无形。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066619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AB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176766" y="33648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战场机变</a:t>
            </a:r>
          </a:p>
        </p:txBody>
      </p:sp>
      <p:sp>
        <p:nvSpPr>
          <p:cNvPr id="6" name="矩形 5"/>
          <p:cNvSpPr/>
          <p:nvPr/>
        </p:nvSpPr>
        <p:spPr>
          <a:xfrm>
            <a:off x="765313" y="1949606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军争篇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765313" y="2435983"/>
            <a:ext cx="10667973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主要论述军队作战如何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趋利避害，权衡轻重后采取迂回的途径，力争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掌握战场上的先机之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利，战胜敌人。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765313" y="3387939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九变篇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5312" y="3874316"/>
            <a:ext cx="10667973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论述灵活用兵和治军权术的军事原则，充分发挥军队的战争能力和作用。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在有利的情况下考虑到不利的方面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，在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不利的情况下考虑有利的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方面。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5313" y="4794847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行军篇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5311" y="5323651"/>
            <a:ext cx="10667973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论述在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各种地形上的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处置军队和观察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判断敌情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的原则、方法，以及军队内部的队伍和人员管理的方法。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59201" y="3387939"/>
            <a:ext cx="89740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中心思想：通九变之利，知九变之术。</a:t>
            </a:r>
          </a:p>
        </p:txBody>
      </p:sp>
      <p:sp>
        <p:nvSpPr>
          <p:cNvPr id="13" name="矩形 12"/>
          <p:cNvSpPr/>
          <p:nvPr/>
        </p:nvSpPr>
        <p:spPr>
          <a:xfrm>
            <a:off x="2459201" y="1946572"/>
            <a:ext cx="89740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中心思想：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先知迂直之计者胜。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59201" y="4781221"/>
            <a:ext cx="89740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中心思想：处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军相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敌。</a:t>
            </a:r>
          </a:p>
        </p:txBody>
      </p:sp>
    </p:spTree>
    <p:extLst>
      <p:ext uri="{BB962C8B-B14F-4D97-AF65-F5344CB8AC3E}">
        <p14:creationId xmlns:p14="http://schemas.microsoft.com/office/powerpoint/2010/main" val="37188851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AB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76766" y="33648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军事地理</a:t>
            </a:r>
          </a:p>
        </p:txBody>
      </p:sp>
      <p:sp>
        <p:nvSpPr>
          <p:cNvPr id="12" name="矩形 11"/>
          <p:cNvSpPr/>
          <p:nvPr/>
        </p:nvSpPr>
        <p:spPr>
          <a:xfrm>
            <a:off x="765313" y="1949606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地形篇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765313" y="2435983"/>
            <a:ext cx="10667973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论述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将帅必须重视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对敌我双方地形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的研究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，考察分析地形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的特点及对军队作战行动的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影响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正确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判断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敌情，料敌制胜。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765313" y="3387939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九地篇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65312" y="3874316"/>
            <a:ext cx="10667973" cy="8535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主要论述军队作战由国内至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敌境时，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在九中不同的作战地形情况下用兵的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原则和规律，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提出了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“突袭作战，攻其利害” 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的军事思想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24" name="矩形 23"/>
          <p:cNvSpPr/>
          <p:nvPr/>
        </p:nvSpPr>
        <p:spPr>
          <a:xfrm>
            <a:off x="2459201" y="3387939"/>
            <a:ext cx="89740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中心思想：九地之变，屈伸之利，人情之理，不可不察。</a:t>
            </a:r>
          </a:p>
        </p:txBody>
      </p:sp>
      <p:sp>
        <p:nvSpPr>
          <p:cNvPr id="25" name="矩形 24"/>
          <p:cNvSpPr/>
          <p:nvPr/>
        </p:nvSpPr>
        <p:spPr>
          <a:xfrm>
            <a:off x="2459201" y="1946572"/>
            <a:ext cx="8974083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：知彼知己，胜乃不殆；知天知地，胜乃可全。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6062796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AB5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76766" y="336487"/>
            <a:ext cx="244169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特殊战法</a:t>
            </a:r>
          </a:p>
        </p:txBody>
      </p:sp>
      <p:sp>
        <p:nvSpPr>
          <p:cNvPr id="8" name="矩形 7"/>
          <p:cNvSpPr/>
          <p:nvPr/>
        </p:nvSpPr>
        <p:spPr>
          <a:xfrm>
            <a:off x="765313" y="1949606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火攻篇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765313" y="2435983"/>
            <a:ext cx="1066797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主要论述了火攻的种类和实施的方法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，提出了“慎战、重利”的思想，要从长远的角度思考自己的利益。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65313" y="3387939"/>
            <a:ext cx="1527670" cy="48637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用间篇</a:t>
            </a:r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65312" y="3874316"/>
            <a:ext cx="10667973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主要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论述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了军队作战中使用间谍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的战略意义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和方法，介绍了间谍的种类，提出了“非智者不能用间”的思想。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59201" y="3387939"/>
            <a:ext cx="8974083" cy="453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：微哉！微哉！无所不用间也。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59201" y="1946572"/>
            <a:ext cx="897408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中心思想</a:t>
            </a:r>
            <a:r>
              <a:rPr lang="zh-CN" altLang="en-US" sz="2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：非利不动，非得不用，非危不战。</a:t>
            </a:r>
            <a:endParaRPr lang="zh-CN" altLang="en-US" sz="2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66212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26666" y="336487"/>
            <a:ext cx="17235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000" b="1" dirty="0" smtClean="0">
                <a:solidFill>
                  <a:schemeClr val="bg1"/>
                </a:solidFill>
                <a:latin typeface="华康俪金黑W8" panose="020B0809000000000000" pitchFamily="49" charset="-122"/>
                <a:ea typeface="华康俪金黑W8" panose="020B0809000000000000" pitchFamily="49" charset="-122"/>
              </a:rPr>
              <a:t>我说</a:t>
            </a:r>
          </a:p>
        </p:txBody>
      </p:sp>
      <p:sp>
        <p:nvSpPr>
          <p:cNvPr id="8" name="矩形 7"/>
          <p:cNvSpPr/>
          <p:nvPr/>
        </p:nvSpPr>
        <p:spPr>
          <a:xfrm>
            <a:off x="765312" y="2056482"/>
            <a:ext cx="10667973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内人听闻我要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孙子兵法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的读书笔记，甚为担忧。诚然，才短短的一周时间，你说对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孙子兵法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这本书有多少感悟？确实谈不上，但也不要过于夸大和想象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孙子兵法</a:t>
            </a:r>
            <a:r>
              <a:rPr lang="en-US" altLang="zh-CN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的复杂，不求甚解，看个明白应该还算难度不大，难度最大的莫过于联系到实际运用，那才是真正见人见智了。延伸到做事上，其实只要你能认真去做，都能做得好，缺得就是一个态度。</a:t>
            </a:r>
            <a:endParaRPr lang="en-US" altLang="zh-CN" sz="2000" b="1" dirty="0" smtClean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30000"/>
              </a:lnSpc>
              <a:spcAft>
                <a:spcPts val="1200"/>
              </a:spcAft>
            </a:pP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做这个读书笔记，我的本意其实很简单：一为锻炼自己的逻辑思维能力，清晰解读本书的逻辑架构，巩固读书的效果；二为荐书，通过对本书逻辑架构的视觉呈现，让大家觉得读书其实是一件很容易，也很快乐的事儿。最后送给大家一句话</a:t>
            </a: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：“不要为读书而读书</a:t>
            </a:r>
            <a:r>
              <a:rPr lang="zh-CN" altLang="en-US" sz="20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，一定要明晰自己读书的真正目的，把读书真正当成兴趣来做。” </a:t>
            </a:r>
            <a:endParaRPr lang="zh-CN" altLang="en-US" sz="20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155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1990</TotalTime>
  <Words>1787</Words>
  <Application>Microsoft Office PowerPoint</Application>
  <PresentationFormat>自定义</PresentationFormat>
  <Paragraphs>91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1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孙子兵法</dc:title>
  <dc:creator>第一PPT</dc:creator>
  <cp:keywords>www.1ppt.com</cp:keywords>
  <cp:lastModifiedBy>Windows User</cp:lastModifiedBy>
  <cp:revision>105</cp:revision>
  <dcterms:created xsi:type="dcterms:W3CDTF">2014-05-24T13:49:46Z</dcterms:created>
  <dcterms:modified xsi:type="dcterms:W3CDTF">2018-08-17T23:51:57Z</dcterms:modified>
</cp:coreProperties>
</file>