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6" r:id="rId2"/>
  </p:sldMasterIdLst>
  <p:notesMasterIdLst>
    <p:notesMasterId r:id="rId67"/>
  </p:notesMasterIdLst>
  <p:sldIdLst>
    <p:sldId id="283" r:id="rId3"/>
    <p:sldId id="385" r:id="rId4"/>
    <p:sldId id="412" r:id="rId5"/>
    <p:sldId id="393" r:id="rId6"/>
    <p:sldId id="394" r:id="rId7"/>
    <p:sldId id="395" r:id="rId8"/>
    <p:sldId id="396" r:id="rId9"/>
    <p:sldId id="400" r:id="rId10"/>
    <p:sldId id="401" r:id="rId11"/>
    <p:sldId id="402" r:id="rId12"/>
    <p:sldId id="403" r:id="rId13"/>
    <p:sldId id="413" r:id="rId14"/>
    <p:sldId id="404" r:id="rId15"/>
    <p:sldId id="405" r:id="rId16"/>
    <p:sldId id="406" r:id="rId17"/>
    <p:sldId id="407" r:id="rId18"/>
    <p:sldId id="408" r:id="rId19"/>
    <p:sldId id="409" r:id="rId20"/>
    <p:sldId id="410" r:id="rId21"/>
    <p:sldId id="411" r:id="rId22"/>
    <p:sldId id="414" r:id="rId23"/>
    <p:sldId id="415" r:id="rId24"/>
    <p:sldId id="391" r:id="rId25"/>
    <p:sldId id="418" r:id="rId26"/>
    <p:sldId id="419" r:id="rId27"/>
    <p:sldId id="416" r:id="rId28"/>
    <p:sldId id="422" r:id="rId29"/>
    <p:sldId id="423" r:id="rId30"/>
    <p:sldId id="424" r:id="rId31"/>
    <p:sldId id="425" r:id="rId32"/>
    <p:sldId id="427" r:id="rId33"/>
    <p:sldId id="426" r:id="rId34"/>
    <p:sldId id="428" r:id="rId35"/>
    <p:sldId id="429" r:id="rId36"/>
    <p:sldId id="430" r:id="rId37"/>
    <p:sldId id="431" r:id="rId38"/>
    <p:sldId id="432" r:id="rId39"/>
    <p:sldId id="433" r:id="rId40"/>
    <p:sldId id="434" r:id="rId41"/>
    <p:sldId id="435" r:id="rId42"/>
    <p:sldId id="436" r:id="rId43"/>
    <p:sldId id="437" r:id="rId44"/>
    <p:sldId id="438" r:id="rId45"/>
    <p:sldId id="439" r:id="rId46"/>
    <p:sldId id="440" r:id="rId47"/>
    <p:sldId id="441" r:id="rId48"/>
    <p:sldId id="442" r:id="rId49"/>
    <p:sldId id="443" r:id="rId50"/>
    <p:sldId id="444" r:id="rId51"/>
    <p:sldId id="445" r:id="rId52"/>
    <p:sldId id="446" r:id="rId53"/>
    <p:sldId id="447" r:id="rId54"/>
    <p:sldId id="448" r:id="rId55"/>
    <p:sldId id="449" r:id="rId56"/>
    <p:sldId id="450" r:id="rId57"/>
    <p:sldId id="451" r:id="rId58"/>
    <p:sldId id="452" r:id="rId59"/>
    <p:sldId id="453" r:id="rId60"/>
    <p:sldId id="454" r:id="rId61"/>
    <p:sldId id="455" r:id="rId62"/>
    <p:sldId id="456" r:id="rId63"/>
    <p:sldId id="457" r:id="rId64"/>
    <p:sldId id="378" r:id="rId65"/>
    <p:sldId id="458" r:id="rId66"/>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57D3FF"/>
    <a:srgbClr val="E21C3D"/>
    <a:srgbClr val="22D426"/>
    <a:srgbClr val="40E044"/>
    <a:srgbClr val="3366FF"/>
    <a:srgbClr val="4BAC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261" autoAdjust="0"/>
    <p:restoredTop sz="69061" autoAdjust="0"/>
  </p:normalViewPr>
  <p:slideViewPr>
    <p:cSldViewPr>
      <p:cViewPr varScale="1">
        <p:scale>
          <a:sx n="60" d="100"/>
          <a:sy n="60" d="100"/>
        </p:scale>
        <p:origin x="-78" y="-1536"/>
      </p:cViewPr>
      <p:guideLst>
        <p:guide orient="horz" pos="2160"/>
        <p:guide pos="3840"/>
      </p:guideLst>
    </p:cSldViewPr>
  </p:slideViewPr>
  <p:notesTextViewPr>
    <p:cViewPr>
      <p:scale>
        <a:sx n="100" d="100"/>
        <a:sy n="100" d="100"/>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81753B7-B78C-4D47-B938-6DEFCE01916B}" type="doc">
      <dgm:prSet loTypeId="urn:microsoft.com/office/officeart/2005/8/layout/radial6" loCatId="relationship" qsTypeId="urn:microsoft.com/office/officeart/2005/8/quickstyle/simple4" qsCatId="simple" csTypeId="urn:microsoft.com/office/officeart/2005/8/colors/colorful2" csCatId="colorful" phldr="1"/>
      <dgm:spPr/>
      <dgm:t>
        <a:bodyPr/>
        <a:lstStyle/>
        <a:p>
          <a:endParaRPr lang="zh-CN" altLang="en-US"/>
        </a:p>
      </dgm:t>
    </dgm:pt>
    <dgm:pt modelId="{139F470F-9A66-4555-9E4C-179C1FB26ABE}">
      <dgm:prSet phldrT="[文本]" custT="1"/>
      <dgm:spPr/>
      <dgm:t>
        <a:bodyPr/>
        <a:lstStyle/>
        <a:p>
          <a:r>
            <a:rPr lang="zh-CN" altLang="en-US" sz="2000">
              <a:latin typeface="微软雅黑" pitchFamily="34" charset="-122"/>
              <a:ea typeface="微软雅黑" pitchFamily="34" charset="-122"/>
            </a:rPr>
            <a:t>人脉资源</a:t>
          </a:r>
        </a:p>
      </dgm:t>
    </dgm:pt>
    <dgm:pt modelId="{BB0434BB-A48B-4D93-BDDD-219542AFD740}" type="parTrans" cxnId="{CBD05B39-4464-400C-A15B-5C5211A35AE4}">
      <dgm:prSet/>
      <dgm:spPr/>
      <dgm:t>
        <a:bodyPr/>
        <a:lstStyle/>
        <a:p>
          <a:endParaRPr lang="zh-CN" altLang="en-US" sz="1500">
            <a:latin typeface="微软雅黑" pitchFamily="34" charset="-122"/>
            <a:ea typeface="微软雅黑" pitchFamily="34" charset="-122"/>
          </a:endParaRPr>
        </a:p>
      </dgm:t>
    </dgm:pt>
    <dgm:pt modelId="{F87911DE-C069-48C6-AC56-E6B2FEE7E403}" type="sibTrans" cxnId="{CBD05B39-4464-400C-A15B-5C5211A35AE4}">
      <dgm:prSet/>
      <dgm:spPr/>
      <dgm:t>
        <a:bodyPr/>
        <a:lstStyle/>
        <a:p>
          <a:endParaRPr lang="zh-CN" altLang="en-US" sz="1500">
            <a:latin typeface="微软雅黑" pitchFamily="34" charset="-122"/>
            <a:ea typeface="微软雅黑" pitchFamily="34" charset="-122"/>
          </a:endParaRPr>
        </a:p>
      </dgm:t>
    </dgm:pt>
    <dgm:pt modelId="{6119EA1C-1AA3-4C7D-9CDC-79D4606C7DD1}">
      <dgm:prSet phldrT="[文本]" custT="1"/>
      <dgm:spPr/>
      <dgm:t>
        <a:bodyPr/>
        <a:lstStyle/>
        <a:p>
          <a:r>
            <a:rPr lang="zh-CN" altLang="en-US" sz="1500">
              <a:latin typeface="微软雅黑" pitchFamily="34" charset="-122"/>
              <a:ea typeface="微软雅黑" pitchFamily="34" charset="-122"/>
            </a:rPr>
            <a:t>血缘人脉</a:t>
          </a:r>
        </a:p>
      </dgm:t>
    </dgm:pt>
    <dgm:pt modelId="{E8471476-4E21-4C09-A6BF-373ED4081189}" type="parTrans" cxnId="{21FFDDA7-54B5-4024-B25E-AA93B3B929C2}">
      <dgm:prSet/>
      <dgm:spPr/>
      <dgm:t>
        <a:bodyPr/>
        <a:lstStyle/>
        <a:p>
          <a:endParaRPr lang="zh-CN" altLang="en-US" sz="1500">
            <a:latin typeface="微软雅黑" pitchFamily="34" charset="-122"/>
            <a:ea typeface="微软雅黑" pitchFamily="34" charset="-122"/>
          </a:endParaRPr>
        </a:p>
      </dgm:t>
    </dgm:pt>
    <dgm:pt modelId="{D2945709-E337-4BA0-AA8C-6CE6A0436E43}" type="sibTrans" cxnId="{21FFDDA7-54B5-4024-B25E-AA93B3B929C2}">
      <dgm:prSet/>
      <dgm:spPr/>
      <dgm:t>
        <a:bodyPr/>
        <a:lstStyle/>
        <a:p>
          <a:endParaRPr lang="zh-CN" altLang="en-US" sz="1500">
            <a:latin typeface="微软雅黑" pitchFamily="34" charset="-122"/>
            <a:ea typeface="微软雅黑" pitchFamily="34" charset="-122"/>
          </a:endParaRPr>
        </a:p>
      </dgm:t>
    </dgm:pt>
    <dgm:pt modelId="{07D94CCA-1AD6-4480-8468-0A6266EC1B1D}">
      <dgm:prSet phldrT="[文本]" custT="1"/>
      <dgm:spPr/>
      <dgm:t>
        <a:bodyPr/>
        <a:lstStyle/>
        <a:p>
          <a:r>
            <a:rPr lang="zh-CN" altLang="en-US" sz="1500">
              <a:latin typeface="微软雅黑" pitchFamily="34" charset="-122"/>
              <a:ea typeface="微软雅黑" pitchFamily="34" charset="-122"/>
            </a:rPr>
            <a:t>地缘人脉</a:t>
          </a:r>
        </a:p>
      </dgm:t>
    </dgm:pt>
    <dgm:pt modelId="{C894024E-BDEC-4E1D-82FA-645F0EA5DE4F}" type="parTrans" cxnId="{403D3BB2-2306-416B-9BC2-7007FE0F7156}">
      <dgm:prSet/>
      <dgm:spPr/>
      <dgm:t>
        <a:bodyPr/>
        <a:lstStyle/>
        <a:p>
          <a:endParaRPr lang="zh-CN" altLang="en-US" sz="1500">
            <a:latin typeface="微软雅黑" pitchFamily="34" charset="-122"/>
            <a:ea typeface="微软雅黑" pitchFamily="34" charset="-122"/>
          </a:endParaRPr>
        </a:p>
      </dgm:t>
    </dgm:pt>
    <dgm:pt modelId="{C54B7EFB-699C-4147-B63F-DCAB5E9D3161}" type="sibTrans" cxnId="{403D3BB2-2306-416B-9BC2-7007FE0F7156}">
      <dgm:prSet/>
      <dgm:spPr/>
      <dgm:t>
        <a:bodyPr/>
        <a:lstStyle/>
        <a:p>
          <a:endParaRPr lang="zh-CN" altLang="en-US" sz="1500">
            <a:latin typeface="微软雅黑" pitchFamily="34" charset="-122"/>
            <a:ea typeface="微软雅黑" pitchFamily="34" charset="-122"/>
          </a:endParaRPr>
        </a:p>
      </dgm:t>
    </dgm:pt>
    <dgm:pt modelId="{0DD1CC63-31DD-428E-BDD8-C9C67C910434}">
      <dgm:prSet phldrT="[文本]" custT="1"/>
      <dgm:spPr/>
      <dgm:t>
        <a:bodyPr/>
        <a:lstStyle/>
        <a:p>
          <a:r>
            <a:rPr lang="zh-CN" altLang="en-US" sz="1500">
              <a:latin typeface="微软雅黑" pitchFamily="34" charset="-122"/>
              <a:ea typeface="微软雅黑" pitchFamily="34" charset="-122"/>
            </a:rPr>
            <a:t>学缘人脉</a:t>
          </a:r>
        </a:p>
      </dgm:t>
    </dgm:pt>
    <dgm:pt modelId="{4589538E-A116-40F6-A97E-4796C9E25055}" type="parTrans" cxnId="{2089CE18-8AE1-49B4-9E84-828BFE87B4D6}">
      <dgm:prSet/>
      <dgm:spPr/>
      <dgm:t>
        <a:bodyPr/>
        <a:lstStyle/>
        <a:p>
          <a:endParaRPr lang="zh-CN" altLang="en-US" sz="1500">
            <a:latin typeface="微软雅黑" pitchFamily="34" charset="-122"/>
            <a:ea typeface="微软雅黑" pitchFamily="34" charset="-122"/>
          </a:endParaRPr>
        </a:p>
      </dgm:t>
    </dgm:pt>
    <dgm:pt modelId="{6AAAFC6E-F629-4E8D-B05A-C5C3A1FECECA}" type="sibTrans" cxnId="{2089CE18-8AE1-49B4-9E84-828BFE87B4D6}">
      <dgm:prSet/>
      <dgm:spPr/>
      <dgm:t>
        <a:bodyPr/>
        <a:lstStyle/>
        <a:p>
          <a:endParaRPr lang="zh-CN" altLang="en-US" sz="1500">
            <a:latin typeface="微软雅黑" pitchFamily="34" charset="-122"/>
            <a:ea typeface="微软雅黑" pitchFamily="34" charset="-122"/>
          </a:endParaRPr>
        </a:p>
      </dgm:t>
    </dgm:pt>
    <dgm:pt modelId="{1553B96A-CC19-45DB-8E13-BD4EF4CD1309}">
      <dgm:prSet phldrT="[文本]" custT="1"/>
      <dgm:spPr/>
      <dgm:t>
        <a:bodyPr/>
        <a:lstStyle/>
        <a:p>
          <a:r>
            <a:rPr lang="zh-CN" altLang="en-US" sz="1500">
              <a:latin typeface="微软雅黑" pitchFamily="34" charset="-122"/>
              <a:ea typeface="微软雅黑" pitchFamily="34" charset="-122"/>
            </a:rPr>
            <a:t>事缘人脉</a:t>
          </a:r>
        </a:p>
      </dgm:t>
    </dgm:pt>
    <dgm:pt modelId="{DEB91E81-CBC2-45EE-B0F0-1AB65D248128}" type="parTrans" cxnId="{7A69F138-57D7-493B-BDD2-C72A45818098}">
      <dgm:prSet/>
      <dgm:spPr/>
      <dgm:t>
        <a:bodyPr/>
        <a:lstStyle/>
        <a:p>
          <a:endParaRPr lang="zh-CN" altLang="en-US" sz="1500">
            <a:latin typeface="微软雅黑" pitchFamily="34" charset="-122"/>
            <a:ea typeface="微软雅黑" pitchFamily="34" charset="-122"/>
          </a:endParaRPr>
        </a:p>
      </dgm:t>
    </dgm:pt>
    <dgm:pt modelId="{29177F8C-61E4-4F6F-A293-9E9EE68B2F11}" type="sibTrans" cxnId="{7A69F138-57D7-493B-BDD2-C72A45818098}">
      <dgm:prSet/>
      <dgm:spPr/>
      <dgm:t>
        <a:bodyPr/>
        <a:lstStyle/>
        <a:p>
          <a:endParaRPr lang="zh-CN" altLang="en-US" sz="1500">
            <a:latin typeface="微软雅黑" pitchFamily="34" charset="-122"/>
            <a:ea typeface="微软雅黑" pitchFamily="34" charset="-122"/>
          </a:endParaRPr>
        </a:p>
      </dgm:t>
    </dgm:pt>
    <dgm:pt modelId="{2F492E6B-DB1D-4D43-8D42-373DD70377D2}">
      <dgm:prSet phldrT="[文本]" custT="1"/>
      <dgm:spPr/>
      <dgm:t>
        <a:bodyPr/>
        <a:lstStyle/>
        <a:p>
          <a:r>
            <a:rPr lang="zh-CN" altLang="en-US" sz="1500">
              <a:latin typeface="微软雅黑" pitchFamily="34" charset="-122"/>
              <a:ea typeface="微软雅黑" pitchFamily="34" charset="-122"/>
            </a:rPr>
            <a:t>客缘人脉</a:t>
          </a:r>
        </a:p>
      </dgm:t>
    </dgm:pt>
    <dgm:pt modelId="{551FB5A7-D9A0-4CAE-B449-468A4F1ED831}" type="parTrans" cxnId="{6E023080-14D2-4F44-A6EC-DBD1A0FC6FBC}">
      <dgm:prSet/>
      <dgm:spPr/>
      <dgm:t>
        <a:bodyPr/>
        <a:lstStyle/>
        <a:p>
          <a:endParaRPr lang="zh-CN" altLang="en-US" sz="1500">
            <a:latin typeface="微软雅黑" pitchFamily="34" charset="-122"/>
            <a:ea typeface="微软雅黑" pitchFamily="34" charset="-122"/>
          </a:endParaRPr>
        </a:p>
      </dgm:t>
    </dgm:pt>
    <dgm:pt modelId="{146EFE71-D589-40D0-884E-4F8B0BF4CAA0}" type="sibTrans" cxnId="{6E023080-14D2-4F44-A6EC-DBD1A0FC6FBC}">
      <dgm:prSet/>
      <dgm:spPr/>
      <dgm:t>
        <a:bodyPr/>
        <a:lstStyle/>
        <a:p>
          <a:endParaRPr lang="zh-CN" altLang="en-US" sz="1500">
            <a:latin typeface="微软雅黑" pitchFamily="34" charset="-122"/>
            <a:ea typeface="微软雅黑" pitchFamily="34" charset="-122"/>
          </a:endParaRPr>
        </a:p>
      </dgm:t>
    </dgm:pt>
    <dgm:pt modelId="{5776040F-5270-4978-8C4A-566FA723F8EE}">
      <dgm:prSet phldrT="[文本]" custT="1"/>
      <dgm:spPr/>
      <dgm:t>
        <a:bodyPr/>
        <a:lstStyle/>
        <a:p>
          <a:r>
            <a:rPr lang="zh-CN" altLang="en-US" sz="1500" dirty="0">
              <a:latin typeface="微软雅黑" pitchFamily="34" charset="-122"/>
              <a:ea typeface="微软雅黑" pitchFamily="34" charset="-122"/>
            </a:rPr>
            <a:t>随缘人脉</a:t>
          </a:r>
        </a:p>
      </dgm:t>
    </dgm:pt>
    <dgm:pt modelId="{B458D533-D554-4154-89BA-083042840DC0}" type="parTrans" cxnId="{2944B8BE-F113-46BB-BA24-E1EFA6EF64DB}">
      <dgm:prSet/>
      <dgm:spPr/>
      <dgm:t>
        <a:bodyPr/>
        <a:lstStyle/>
        <a:p>
          <a:endParaRPr lang="zh-CN" altLang="en-US" sz="1500">
            <a:latin typeface="微软雅黑" pitchFamily="34" charset="-122"/>
            <a:ea typeface="微软雅黑" pitchFamily="34" charset="-122"/>
          </a:endParaRPr>
        </a:p>
      </dgm:t>
    </dgm:pt>
    <dgm:pt modelId="{FB490FD9-3E85-435B-8C63-FF3FEAFCEFAD}" type="sibTrans" cxnId="{2944B8BE-F113-46BB-BA24-E1EFA6EF64DB}">
      <dgm:prSet/>
      <dgm:spPr/>
      <dgm:t>
        <a:bodyPr/>
        <a:lstStyle/>
        <a:p>
          <a:endParaRPr lang="zh-CN" altLang="en-US" sz="1500">
            <a:latin typeface="微软雅黑" pitchFamily="34" charset="-122"/>
            <a:ea typeface="微软雅黑" pitchFamily="34" charset="-122"/>
          </a:endParaRPr>
        </a:p>
      </dgm:t>
    </dgm:pt>
    <dgm:pt modelId="{E78F63B3-A326-44F3-8CD3-E5BCCD6528D9}" type="pres">
      <dgm:prSet presAssocID="{F81753B7-B78C-4D47-B938-6DEFCE01916B}" presName="Name0" presStyleCnt="0">
        <dgm:presLayoutVars>
          <dgm:chMax val="1"/>
          <dgm:dir/>
          <dgm:animLvl val="ctr"/>
          <dgm:resizeHandles val="exact"/>
        </dgm:presLayoutVars>
      </dgm:prSet>
      <dgm:spPr/>
      <dgm:t>
        <a:bodyPr/>
        <a:lstStyle/>
        <a:p>
          <a:endParaRPr lang="zh-CN" altLang="en-US"/>
        </a:p>
      </dgm:t>
    </dgm:pt>
    <dgm:pt modelId="{5FF63887-7D0B-4CCE-A556-D3F9453E0989}" type="pres">
      <dgm:prSet presAssocID="{139F470F-9A66-4555-9E4C-179C1FB26ABE}" presName="centerShape" presStyleLbl="node0" presStyleIdx="0" presStyleCnt="1"/>
      <dgm:spPr/>
      <dgm:t>
        <a:bodyPr/>
        <a:lstStyle/>
        <a:p>
          <a:endParaRPr lang="zh-CN" altLang="en-US"/>
        </a:p>
      </dgm:t>
    </dgm:pt>
    <dgm:pt modelId="{2794F3F0-0E8E-4887-80F8-90BBAC0E5EA2}" type="pres">
      <dgm:prSet presAssocID="{6119EA1C-1AA3-4C7D-9CDC-79D4606C7DD1}" presName="node" presStyleLbl="node1" presStyleIdx="0" presStyleCnt="6">
        <dgm:presLayoutVars>
          <dgm:bulletEnabled val="1"/>
        </dgm:presLayoutVars>
      </dgm:prSet>
      <dgm:spPr/>
      <dgm:t>
        <a:bodyPr/>
        <a:lstStyle/>
        <a:p>
          <a:endParaRPr lang="zh-CN" altLang="en-US"/>
        </a:p>
      </dgm:t>
    </dgm:pt>
    <dgm:pt modelId="{06EF3A65-8AD6-4652-924C-5D478315F1F2}" type="pres">
      <dgm:prSet presAssocID="{6119EA1C-1AA3-4C7D-9CDC-79D4606C7DD1}" presName="dummy" presStyleCnt="0"/>
      <dgm:spPr/>
      <dgm:t>
        <a:bodyPr/>
        <a:lstStyle/>
        <a:p>
          <a:endParaRPr lang="en-US"/>
        </a:p>
      </dgm:t>
    </dgm:pt>
    <dgm:pt modelId="{CC8E536E-669E-4381-A9D3-8CD5FCB517F4}" type="pres">
      <dgm:prSet presAssocID="{D2945709-E337-4BA0-AA8C-6CE6A0436E43}" presName="sibTrans" presStyleLbl="sibTrans2D1" presStyleIdx="0" presStyleCnt="6"/>
      <dgm:spPr/>
      <dgm:t>
        <a:bodyPr/>
        <a:lstStyle/>
        <a:p>
          <a:endParaRPr lang="zh-CN" altLang="en-US"/>
        </a:p>
      </dgm:t>
    </dgm:pt>
    <dgm:pt modelId="{5B6FCBD8-F3EE-46E7-AE72-0418CD79845A}" type="pres">
      <dgm:prSet presAssocID="{07D94CCA-1AD6-4480-8468-0A6266EC1B1D}" presName="node" presStyleLbl="node1" presStyleIdx="1" presStyleCnt="6">
        <dgm:presLayoutVars>
          <dgm:bulletEnabled val="1"/>
        </dgm:presLayoutVars>
      </dgm:prSet>
      <dgm:spPr/>
      <dgm:t>
        <a:bodyPr/>
        <a:lstStyle/>
        <a:p>
          <a:endParaRPr lang="zh-CN" altLang="en-US"/>
        </a:p>
      </dgm:t>
    </dgm:pt>
    <dgm:pt modelId="{4DCB417D-8E6D-4924-9F32-F04ACC76779C}" type="pres">
      <dgm:prSet presAssocID="{07D94CCA-1AD6-4480-8468-0A6266EC1B1D}" presName="dummy" presStyleCnt="0"/>
      <dgm:spPr/>
      <dgm:t>
        <a:bodyPr/>
        <a:lstStyle/>
        <a:p>
          <a:endParaRPr lang="en-US"/>
        </a:p>
      </dgm:t>
    </dgm:pt>
    <dgm:pt modelId="{65313019-3240-43E7-A2D2-563EC8752A61}" type="pres">
      <dgm:prSet presAssocID="{C54B7EFB-699C-4147-B63F-DCAB5E9D3161}" presName="sibTrans" presStyleLbl="sibTrans2D1" presStyleIdx="1" presStyleCnt="6"/>
      <dgm:spPr/>
      <dgm:t>
        <a:bodyPr/>
        <a:lstStyle/>
        <a:p>
          <a:endParaRPr lang="zh-CN" altLang="en-US"/>
        </a:p>
      </dgm:t>
    </dgm:pt>
    <dgm:pt modelId="{ECAC8E5C-1414-4840-8003-74315622A43D}" type="pres">
      <dgm:prSet presAssocID="{0DD1CC63-31DD-428E-BDD8-C9C67C910434}" presName="node" presStyleLbl="node1" presStyleIdx="2" presStyleCnt="6">
        <dgm:presLayoutVars>
          <dgm:bulletEnabled val="1"/>
        </dgm:presLayoutVars>
      </dgm:prSet>
      <dgm:spPr/>
      <dgm:t>
        <a:bodyPr/>
        <a:lstStyle/>
        <a:p>
          <a:endParaRPr lang="zh-CN" altLang="en-US"/>
        </a:p>
      </dgm:t>
    </dgm:pt>
    <dgm:pt modelId="{BA9FAD12-8F2E-40F1-9AF7-C53BE4573C0C}" type="pres">
      <dgm:prSet presAssocID="{0DD1CC63-31DD-428E-BDD8-C9C67C910434}" presName="dummy" presStyleCnt="0"/>
      <dgm:spPr/>
      <dgm:t>
        <a:bodyPr/>
        <a:lstStyle/>
        <a:p>
          <a:endParaRPr lang="en-US"/>
        </a:p>
      </dgm:t>
    </dgm:pt>
    <dgm:pt modelId="{421025E6-ACA6-4F93-A6DB-8F529F627825}" type="pres">
      <dgm:prSet presAssocID="{6AAAFC6E-F629-4E8D-B05A-C5C3A1FECECA}" presName="sibTrans" presStyleLbl="sibTrans2D1" presStyleIdx="2" presStyleCnt="6"/>
      <dgm:spPr/>
      <dgm:t>
        <a:bodyPr/>
        <a:lstStyle/>
        <a:p>
          <a:endParaRPr lang="zh-CN" altLang="en-US"/>
        </a:p>
      </dgm:t>
    </dgm:pt>
    <dgm:pt modelId="{2DF8B98D-DBD3-47AE-9F59-18C8E14C42CD}" type="pres">
      <dgm:prSet presAssocID="{1553B96A-CC19-45DB-8E13-BD4EF4CD1309}" presName="node" presStyleLbl="node1" presStyleIdx="3" presStyleCnt="6">
        <dgm:presLayoutVars>
          <dgm:bulletEnabled val="1"/>
        </dgm:presLayoutVars>
      </dgm:prSet>
      <dgm:spPr/>
      <dgm:t>
        <a:bodyPr/>
        <a:lstStyle/>
        <a:p>
          <a:endParaRPr lang="zh-CN" altLang="en-US"/>
        </a:p>
      </dgm:t>
    </dgm:pt>
    <dgm:pt modelId="{F7DB71AC-7F60-4983-AB89-0AA217DA49A7}" type="pres">
      <dgm:prSet presAssocID="{1553B96A-CC19-45DB-8E13-BD4EF4CD1309}" presName="dummy" presStyleCnt="0"/>
      <dgm:spPr/>
      <dgm:t>
        <a:bodyPr/>
        <a:lstStyle/>
        <a:p>
          <a:endParaRPr lang="en-US"/>
        </a:p>
      </dgm:t>
    </dgm:pt>
    <dgm:pt modelId="{151DDF63-7E22-44EB-BEF5-49826CC7ABD3}" type="pres">
      <dgm:prSet presAssocID="{29177F8C-61E4-4F6F-A293-9E9EE68B2F11}" presName="sibTrans" presStyleLbl="sibTrans2D1" presStyleIdx="3" presStyleCnt="6"/>
      <dgm:spPr/>
      <dgm:t>
        <a:bodyPr/>
        <a:lstStyle/>
        <a:p>
          <a:endParaRPr lang="zh-CN" altLang="en-US"/>
        </a:p>
      </dgm:t>
    </dgm:pt>
    <dgm:pt modelId="{7F0C35D1-7EFF-4235-B2D3-8C7F04F7B7FA}" type="pres">
      <dgm:prSet presAssocID="{2F492E6B-DB1D-4D43-8D42-373DD70377D2}" presName="node" presStyleLbl="node1" presStyleIdx="4" presStyleCnt="6">
        <dgm:presLayoutVars>
          <dgm:bulletEnabled val="1"/>
        </dgm:presLayoutVars>
      </dgm:prSet>
      <dgm:spPr/>
      <dgm:t>
        <a:bodyPr/>
        <a:lstStyle/>
        <a:p>
          <a:endParaRPr lang="zh-CN" altLang="en-US"/>
        </a:p>
      </dgm:t>
    </dgm:pt>
    <dgm:pt modelId="{CC9F9D96-BD84-482C-A920-666797EABE30}" type="pres">
      <dgm:prSet presAssocID="{2F492E6B-DB1D-4D43-8D42-373DD70377D2}" presName="dummy" presStyleCnt="0"/>
      <dgm:spPr/>
      <dgm:t>
        <a:bodyPr/>
        <a:lstStyle/>
        <a:p>
          <a:endParaRPr lang="en-US"/>
        </a:p>
      </dgm:t>
    </dgm:pt>
    <dgm:pt modelId="{D86CDF37-28E3-4AF4-8662-50A91348B767}" type="pres">
      <dgm:prSet presAssocID="{146EFE71-D589-40D0-884E-4F8B0BF4CAA0}" presName="sibTrans" presStyleLbl="sibTrans2D1" presStyleIdx="4" presStyleCnt="6"/>
      <dgm:spPr/>
      <dgm:t>
        <a:bodyPr/>
        <a:lstStyle/>
        <a:p>
          <a:endParaRPr lang="zh-CN" altLang="en-US"/>
        </a:p>
      </dgm:t>
    </dgm:pt>
    <dgm:pt modelId="{C9ACC02A-D3CA-4C55-B129-7A6FDD68FFD0}" type="pres">
      <dgm:prSet presAssocID="{5776040F-5270-4978-8C4A-566FA723F8EE}" presName="node" presStyleLbl="node1" presStyleIdx="5" presStyleCnt="6">
        <dgm:presLayoutVars>
          <dgm:bulletEnabled val="1"/>
        </dgm:presLayoutVars>
      </dgm:prSet>
      <dgm:spPr/>
      <dgm:t>
        <a:bodyPr/>
        <a:lstStyle/>
        <a:p>
          <a:endParaRPr lang="zh-CN" altLang="en-US"/>
        </a:p>
      </dgm:t>
    </dgm:pt>
    <dgm:pt modelId="{71F5E542-7AB7-4D92-B2F6-1FB14BD246C4}" type="pres">
      <dgm:prSet presAssocID="{5776040F-5270-4978-8C4A-566FA723F8EE}" presName="dummy" presStyleCnt="0"/>
      <dgm:spPr/>
      <dgm:t>
        <a:bodyPr/>
        <a:lstStyle/>
        <a:p>
          <a:endParaRPr lang="en-US"/>
        </a:p>
      </dgm:t>
    </dgm:pt>
    <dgm:pt modelId="{B27464FB-F190-4B35-968D-1F67104E9DA4}" type="pres">
      <dgm:prSet presAssocID="{FB490FD9-3E85-435B-8C63-FF3FEAFCEFAD}" presName="sibTrans" presStyleLbl="sibTrans2D1" presStyleIdx="5" presStyleCnt="6"/>
      <dgm:spPr/>
      <dgm:t>
        <a:bodyPr/>
        <a:lstStyle/>
        <a:p>
          <a:endParaRPr lang="zh-CN" altLang="en-US"/>
        </a:p>
      </dgm:t>
    </dgm:pt>
  </dgm:ptLst>
  <dgm:cxnLst>
    <dgm:cxn modelId="{1A2F6FF5-611C-463F-9D86-09C9255B7561}" type="presOf" srcId="{2F492E6B-DB1D-4D43-8D42-373DD70377D2}" destId="{7F0C35D1-7EFF-4235-B2D3-8C7F04F7B7FA}" srcOrd="0" destOrd="0" presId="urn:microsoft.com/office/officeart/2005/8/layout/radial6"/>
    <dgm:cxn modelId="{125569EB-8F5E-4BFA-94AE-3F38045C44D3}" type="presOf" srcId="{FB490FD9-3E85-435B-8C63-FF3FEAFCEFAD}" destId="{B27464FB-F190-4B35-968D-1F67104E9DA4}" srcOrd="0" destOrd="0" presId="urn:microsoft.com/office/officeart/2005/8/layout/radial6"/>
    <dgm:cxn modelId="{7A69F138-57D7-493B-BDD2-C72A45818098}" srcId="{139F470F-9A66-4555-9E4C-179C1FB26ABE}" destId="{1553B96A-CC19-45DB-8E13-BD4EF4CD1309}" srcOrd="3" destOrd="0" parTransId="{DEB91E81-CBC2-45EE-B0F0-1AB65D248128}" sibTransId="{29177F8C-61E4-4F6F-A293-9E9EE68B2F11}"/>
    <dgm:cxn modelId="{403D3BB2-2306-416B-9BC2-7007FE0F7156}" srcId="{139F470F-9A66-4555-9E4C-179C1FB26ABE}" destId="{07D94CCA-1AD6-4480-8468-0A6266EC1B1D}" srcOrd="1" destOrd="0" parTransId="{C894024E-BDEC-4E1D-82FA-645F0EA5DE4F}" sibTransId="{C54B7EFB-699C-4147-B63F-DCAB5E9D3161}"/>
    <dgm:cxn modelId="{21FFDDA7-54B5-4024-B25E-AA93B3B929C2}" srcId="{139F470F-9A66-4555-9E4C-179C1FB26ABE}" destId="{6119EA1C-1AA3-4C7D-9CDC-79D4606C7DD1}" srcOrd="0" destOrd="0" parTransId="{E8471476-4E21-4C09-A6BF-373ED4081189}" sibTransId="{D2945709-E337-4BA0-AA8C-6CE6A0436E43}"/>
    <dgm:cxn modelId="{89A1F4DD-EC06-461B-95BC-3FCC74F3B255}" type="presOf" srcId="{0DD1CC63-31DD-428E-BDD8-C9C67C910434}" destId="{ECAC8E5C-1414-4840-8003-74315622A43D}" srcOrd="0" destOrd="0" presId="urn:microsoft.com/office/officeart/2005/8/layout/radial6"/>
    <dgm:cxn modelId="{6B4B3B59-C5B5-475C-82FF-899680D38F0C}" type="presOf" srcId="{6AAAFC6E-F629-4E8D-B05A-C5C3A1FECECA}" destId="{421025E6-ACA6-4F93-A6DB-8F529F627825}" srcOrd="0" destOrd="0" presId="urn:microsoft.com/office/officeart/2005/8/layout/radial6"/>
    <dgm:cxn modelId="{B21358A7-25D2-481E-8A00-581D424071FB}" type="presOf" srcId="{C54B7EFB-699C-4147-B63F-DCAB5E9D3161}" destId="{65313019-3240-43E7-A2D2-563EC8752A61}" srcOrd="0" destOrd="0" presId="urn:microsoft.com/office/officeart/2005/8/layout/radial6"/>
    <dgm:cxn modelId="{6E023080-14D2-4F44-A6EC-DBD1A0FC6FBC}" srcId="{139F470F-9A66-4555-9E4C-179C1FB26ABE}" destId="{2F492E6B-DB1D-4D43-8D42-373DD70377D2}" srcOrd="4" destOrd="0" parTransId="{551FB5A7-D9A0-4CAE-B449-468A4F1ED831}" sibTransId="{146EFE71-D589-40D0-884E-4F8B0BF4CAA0}"/>
    <dgm:cxn modelId="{0655F4D8-E723-4F5C-978E-34EABDE5B845}" type="presOf" srcId="{F81753B7-B78C-4D47-B938-6DEFCE01916B}" destId="{E78F63B3-A326-44F3-8CD3-E5BCCD6528D9}" srcOrd="0" destOrd="0" presId="urn:microsoft.com/office/officeart/2005/8/layout/radial6"/>
    <dgm:cxn modelId="{2944B8BE-F113-46BB-BA24-E1EFA6EF64DB}" srcId="{139F470F-9A66-4555-9E4C-179C1FB26ABE}" destId="{5776040F-5270-4978-8C4A-566FA723F8EE}" srcOrd="5" destOrd="0" parTransId="{B458D533-D554-4154-89BA-083042840DC0}" sibTransId="{FB490FD9-3E85-435B-8C63-FF3FEAFCEFAD}"/>
    <dgm:cxn modelId="{76DA4162-33CC-4F4C-987F-BD75C5231231}" type="presOf" srcId="{29177F8C-61E4-4F6F-A293-9E9EE68B2F11}" destId="{151DDF63-7E22-44EB-BEF5-49826CC7ABD3}" srcOrd="0" destOrd="0" presId="urn:microsoft.com/office/officeart/2005/8/layout/radial6"/>
    <dgm:cxn modelId="{F0DDD213-8FBE-4377-8F64-60BF8F13B72A}" type="presOf" srcId="{5776040F-5270-4978-8C4A-566FA723F8EE}" destId="{C9ACC02A-D3CA-4C55-B129-7A6FDD68FFD0}" srcOrd="0" destOrd="0" presId="urn:microsoft.com/office/officeart/2005/8/layout/radial6"/>
    <dgm:cxn modelId="{CBD05B39-4464-400C-A15B-5C5211A35AE4}" srcId="{F81753B7-B78C-4D47-B938-6DEFCE01916B}" destId="{139F470F-9A66-4555-9E4C-179C1FB26ABE}" srcOrd="0" destOrd="0" parTransId="{BB0434BB-A48B-4D93-BDDD-219542AFD740}" sibTransId="{F87911DE-C069-48C6-AC56-E6B2FEE7E403}"/>
    <dgm:cxn modelId="{E09CB994-224B-44B2-AA9C-FDDF093AD1F9}" type="presOf" srcId="{146EFE71-D589-40D0-884E-4F8B0BF4CAA0}" destId="{D86CDF37-28E3-4AF4-8662-50A91348B767}" srcOrd="0" destOrd="0" presId="urn:microsoft.com/office/officeart/2005/8/layout/radial6"/>
    <dgm:cxn modelId="{6BD1B442-649F-412E-BF93-160C0DD6F828}" type="presOf" srcId="{D2945709-E337-4BA0-AA8C-6CE6A0436E43}" destId="{CC8E536E-669E-4381-A9D3-8CD5FCB517F4}" srcOrd="0" destOrd="0" presId="urn:microsoft.com/office/officeart/2005/8/layout/radial6"/>
    <dgm:cxn modelId="{2089CE18-8AE1-49B4-9E84-828BFE87B4D6}" srcId="{139F470F-9A66-4555-9E4C-179C1FB26ABE}" destId="{0DD1CC63-31DD-428E-BDD8-C9C67C910434}" srcOrd="2" destOrd="0" parTransId="{4589538E-A116-40F6-A97E-4796C9E25055}" sibTransId="{6AAAFC6E-F629-4E8D-B05A-C5C3A1FECECA}"/>
    <dgm:cxn modelId="{44748146-A7E5-47E7-97C1-6CCBEB45B8CD}" type="presOf" srcId="{1553B96A-CC19-45DB-8E13-BD4EF4CD1309}" destId="{2DF8B98D-DBD3-47AE-9F59-18C8E14C42CD}" srcOrd="0" destOrd="0" presId="urn:microsoft.com/office/officeart/2005/8/layout/radial6"/>
    <dgm:cxn modelId="{9AFFA9C6-39A5-4AFD-8F26-01EB04A34421}" type="presOf" srcId="{139F470F-9A66-4555-9E4C-179C1FB26ABE}" destId="{5FF63887-7D0B-4CCE-A556-D3F9453E0989}" srcOrd="0" destOrd="0" presId="urn:microsoft.com/office/officeart/2005/8/layout/radial6"/>
    <dgm:cxn modelId="{226387B6-4E45-4F30-A062-CD749E5352FD}" type="presOf" srcId="{6119EA1C-1AA3-4C7D-9CDC-79D4606C7DD1}" destId="{2794F3F0-0E8E-4887-80F8-90BBAC0E5EA2}" srcOrd="0" destOrd="0" presId="urn:microsoft.com/office/officeart/2005/8/layout/radial6"/>
    <dgm:cxn modelId="{2A794C81-2D71-409A-B852-A9BE504B4D86}" type="presOf" srcId="{07D94CCA-1AD6-4480-8468-0A6266EC1B1D}" destId="{5B6FCBD8-F3EE-46E7-AE72-0418CD79845A}" srcOrd="0" destOrd="0" presId="urn:microsoft.com/office/officeart/2005/8/layout/radial6"/>
    <dgm:cxn modelId="{1093621D-922A-4CFE-AEEE-6126CA002E2A}" type="presParOf" srcId="{E78F63B3-A326-44F3-8CD3-E5BCCD6528D9}" destId="{5FF63887-7D0B-4CCE-A556-D3F9453E0989}" srcOrd="0" destOrd="0" presId="urn:microsoft.com/office/officeart/2005/8/layout/radial6"/>
    <dgm:cxn modelId="{77B63E45-B126-400F-AC90-D4648F8DEFC5}" type="presParOf" srcId="{E78F63B3-A326-44F3-8CD3-E5BCCD6528D9}" destId="{2794F3F0-0E8E-4887-80F8-90BBAC0E5EA2}" srcOrd="1" destOrd="0" presId="urn:microsoft.com/office/officeart/2005/8/layout/radial6"/>
    <dgm:cxn modelId="{878A6CFA-B9F0-4915-BFCC-5F967CCF9C6F}" type="presParOf" srcId="{E78F63B3-A326-44F3-8CD3-E5BCCD6528D9}" destId="{06EF3A65-8AD6-4652-924C-5D478315F1F2}" srcOrd="2" destOrd="0" presId="urn:microsoft.com/office/officeart/2005/8/layout/radial6"/>
    <dgm:cxn modelId="{A944C32B-11CA-4B49-BA01-1C5DA26CFC69}" type="presParOf" srcId="{E78F63B3-A326-44F3-8CD3-E5BCCD6528D9}" destId="{CC8E536E-669E-4381-A9D3-8CD5FCB517F4}" srcOrd="3" destOrd="0" presId="urn:microsoft.com/office/officeart/2005/8/layout/radial6"/>
    <dgm:cxn modelId="{88245AE9-34E4-4C35-B88C-34C94B05F35F}" type="presParOf" srcId="{E78F63B3-A326-44F3-8CD3-E5BCCD6528D9}" destId="{5B6FCBD8-F3EE-46E7-AE72-0418CD79845A}" srcOrd="4" destOrd="0" presId="urn:microsoft.com/office/officeart/2005/8/layout/radial6"/>
    <dgm:cxn modelId="{A53807B8-F9E7-4560-97BE-6059184FB55B}" type="presParOf" srcId="{E78F63B3-A326-44F3-8CD3-E5BCCD6528D9}" destId="{4DCB417D-8E6D-4924-9F32-F04ACC76779C}" srcOrd="5" destOrd="0" presId="urn:microsoft.com/office/officeart/2005/8/layout/radial6"/>
    <dgm:cxn modelId="{7D181023-9B5A-4BED-AF39-21F038325F4A}" type="presParOf" srcId="{E78F63B3-A326-44F3-8CD3-E5BCCD6528D9}" destId="{65313019-3240-43E7-A2D2-563EC8752A61}" srcOrd="6" destOrd="0" presId="urn:microsoft.com/office/officeart/2005/8/layout/radial6"/>
    <dgm:cxn modelId="{60E04FB6-7FD3-4F3F-BCB2-6C9AF144DCBA}" type="presParOf" srcId="{E78F63B3-A326-44F3-8CD3-E5BCCD6528D9}" destId="{ECAC8E5C-1414-4840-8003-74315622A43D}" srcOrd="7" destOrd="0" presId="urn:microsoft.com/office/officeart/2005/8/layout/radial6"/>
    <dgm:cxn modelId="{621E2465-4205-43A1-8388-0C8B62E816F5}" type="presParOf" srcId="{E78F63B3-A326-44F3-8CD3-E5BCCD6528D9}" destId="{BA9FAD12-8F2E-40F1-9AF7-C53BE4573C0C}" srcOrd="8" destOrd="0" presId="urn:microsoft.com/office/officeart/2005/8/layout/radial6"/>
    <dgm:cxn modelId="{2098D0CD-5585-4FDF-A779-BFF54D0EF25F}" type="presParOf" srcId="{E78F63B3-A326-44F3-8CD3-E5BCCD6528D9}" destId="{421025E6-ACA6-4F93-A6DB-8F529F627825}" srcOrd="9" destOrd="0" presId="urn:microsoft.com/office/officeart/2005/8/layout/radial6"/>
    <dgm:cxn modelId="{67F5150F-A619-4FCC-A302-15795CBE5E04}" type="presParOf" srcId="{E78F63B3-A326-44F3-8CD3-E5BCCD6528D9}" destId="{2DF8B98D-DBD3-47AE-9F59-18C8E14C42CD}" srcOrd="10" destOrd="0" presId="urn:microsoft.com/office/officeart/2005/8/layout/radial6"/>
    <dgm:cxn modelId="{A8698C27-5300-4617-9C5F-F490DA229AB4}" type="presParOf" srcId="{E78F63B3-A326-44F3-8CD3-E5BCCD6528D9}" destId="{F7DB71AC-7F60-4983-AB89-0AA217DA49A7}" srcOrd="11" destOrd="0" presId="urn:microsoft.com/office/officeart/2005/8/layout/radial6"/>
    <dgm:cxn modelId="{CC7DD530-2187-4802-B0C9-341D804439FF}" type="presParOf" srcId="{E78F63B3-A326-44F3-8CD3-E5BCCD6528D9}" destId="{151DDF63-7E22-44EB-BEF5-49826CC7ABD3}" srcOrd="12" destOrd="0" presId="urn:microsoft.com/office/officeart/2005/8/layout/radial6"/>
    <dgm:cxn modelId="{A50E2CF3-3548-48FB-AC6D-078BD5CA3A08}" type="presParOf" srcId="{E78F63B3-A326-44F3-8CD3-E5BCCD6528D9}" destId="{7F0C35D1-7EFF-4235-B2D3-8C7F04F7B7FA}" srcOrd="13" destOrd="0" presId="urn:microsoft.com/office/officeart/2005/8/layout/radial6"/>
    <dgm:cxn modelId="{F2912A4D-5CBF-44ED-A2BB-C981546E516E}" type="presParOf" srcId="{E78F63B3-A326-44F3-8CD3-E5BCCD6528D9}" destId="{CC9F9D96-BD84-482C-A920-666797EABE30}" srcOrd="14" destOrd="0" presId="urn:microsoft.com/office/officeart/2005/8/layout/radial6"/>
    <dgm:cxn modelId="{5BEA30FE-EBD4-4A58-8311-4E704107CB5F}" type="presParOf" srcId="{E78F63B3-A326-44F3-8CD3-E5BCCD6528D9}" destId="{D86CDF37-28E3-4AF4-8662-50A91348B767}" srcOrd="15" destOrd="0" presId="urn:microsoft.com/office/officeart/2005/8/layout/radial6"/>
    <dgm:cxn modelId="{1DB42D5A-6D86-4076-8E9C-2D83BACA8480}" type="presParOf" srcId="{E78F63B3-A326-44F3-8CD3-E5BCCD6528D9}" destId="{C9ACC02A-D3CA-4C55-B129-7A6FDD68FFD0}" srcOrd="16" destOrd="0" presId="urn:microsoft.com/office/officeart/2005/8/layout/radial6"/>
    <dgm:cxn modelId="{43247D22-5591-4A90-B5ED-2BA19202C674}" type="presParOf" srcId="{E78F63B3-A326-44F3-8CD3-E5BCCD6528D9}" destId="{71F5E542-7AB7-4D92-B2F6-1FB14BD246C4}" srcOrd="17" destOrd="0" presId="urn:microsoft.com/office/officeart/2005/8/layout/radial6"/>
    <dgm:cxn modelId="{43836757-A953-43A4-90D6-484E2240F173}" type="presParOf" srcId="{E78F63B3-A326-44F3-8CD3-E5BCCD6528D9}" destId="{B27464FB-F190-4B35-968D-1F67104E9DA4}" srcOrd="18"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464FB-F190-4B35-968D-1F67104E9DA4}">
      <dsp:nvSpPr>
        <dsp:cNvPr id="0" name=""/>
        <dsp:cNvSpPr/>
      </dsp:nvSpPr>
      <dsp:spPr>
        <a:xfrm>
          <a:off x="1504050" y="361050"/>
          <a:ext cx="2478299" cy="2478299"/>
        </a:xfrm>
        <a:prstGeom prst="blockArc">
          <a:avLst>
            <a:gd name="adj1" fmla="val 12600000"/>
            <a:gd name="adj2" fmla="val 16200000"/>
            <a:gd name="adj3" fmla="val 4511"/>
          </a:avLst>
        </a:prstGeom>
        <a:gradFill rotWithShape="0">
          <a:gsLst>
            <a:gs pos="0">
              <a:schemeClr val="accent2">
                <a:hueOff val="4681519"/>
                <a:satOff val="-5839"/>
                <a:lumOff val="1373"/>
                <a:alphaOff val="0"/>
                <a:shade val="51000"/>
                <a:satMod val="130000"/>
              </a:schemeClr>
            </a:gs>
            <a:gs pos="80000">
              <a:schemeClr val="accent2">
                <a:hueOff val="4681519"/>
                <a:satOff val="-5839"/>
                <a:lumOff val="1373"/>
                <a:alphaOff val="0"/>
                <a:shade val="93000"/>
                <a:satMod val="130000"/>
              </a:schemeClr>
            </a:gs>
            <a:gs pos="100000">
              <a:schemeClr val="accent2">
                <a:hueOff val="4681519"/>
                <a:satOff val="-5839"/>
                <a:lumOff val="1373"/>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D86CDF37-28E3-4AF4-8662-50A91348B767}">
      <dsp:nvSpPr>
        <dsp:cNvPr id="0" name=""/>
        <dsp:cNvSpPr/>
      </dsp:nvSpPr>
      <dsp:spPr>
        <a:xfrm>
          <a:off x="1504050" y="361050"/>
          <a:ext cx="2478299" cy="2478299"/>
        </a:xfrm>
        <a:prstGeom prst="blockArc">
          <a:avLst>
            <a:gd name="adj1" fmla="val 9000000"/>
            <a:gd name="adj2" fmla="val 12600000"/>
            <a:gd name="adj3" fmla="val 4511"/>
          </a:avLst>
        </a:prstGeom>
        <a:gradFill rotWithShape="0">
          <a:gsLst>
            <a:gs pos="0">
              <a:schemeClr val="accent2">
                <a:hueOff val="3745215"/>
                <a:satOff val="-4671"/>
                <a:lumOff val="1098"/>
                <a:alphaOff val="0"/>
                <a:shade val="51000"/>
                <a:satMod val="130000"/>
              </a:schemeClr>
            </a:gs>
            <a:gs pos="80000">
              <a:schemeClr val="accent2">
                <a:hueOff val="3745215"/>
                <a:satOff val="-4671"/>
                <a:lumOff val="1098"/>
                <a:alphaOff val="0"/>
                <a:shade val="93000"/>
                <a:satMod val="130000"/>
              </a:schemeClr>
            </a:gs>
            <a:gs pos="100000">
              <a:schemeClr val="accent2">
                <a:hueOff val="3745215"/>
                <a:satOff val="-4671"/>
                <a:lumOff val="1098"/>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151DDF63-7E22-44EB-BEF5-49826CC7ABD3}">
      <dsp:nvSpPr>
        <dsp:cNvPr id="0" name=""/>
        <dsp:cNvSpPr/>
      </dsp:nvSpPr>
      <dsp:spPr>
        <a:xfrm>
          <a:off x="1504050" y="361050"/>
          <a:ext cx="2478299" cy="2478299"/>
        </a:xfrm>
        <a:prstGeom prst="blockArc">
          <a:avLst>
            <a:gd name="adj1" fmla="val 5400000"/>
            <a:gd name="adj2" fmla="val 9000000"/>
            <a:gd name="adj3" fmla="val 4511"/>
          </a:avLst>
        </a:prstGeom>
        <a:gradFill rotWithShape="0">
          <a:gsLst>
            <a:gs pos="0">
              <a:schemeClr val="accent2">
                <a:hueOff val="2808911"/>
                <a:satOff val="-3503"/>
                <a:lumOff val="824"/>
                <a:alphaOff val="0"/>
                <a:shade val="51000"/>
                <a:satMod val="130000"/>
              </a:schemeClr>
            </a:gs>
            <a:gs pos="80000">
              <a:schemeClr val="accent2">
                <a:hueOff val="2808911"/>
                <a:satOff val="-3503"/>
                <a:lumOff val="824"/>
                <a:alphaOff val="0"/>
                <a:shade val="93000"/>
                <a:satMod val="130000"/>
              </a:schemeClr>
            </a:gs>
            <a:gs pos="100000">
              <a:schemeClr val="accent2">
                <a:hueOff val="2808911"/>
                <a:satOff val="-3503"/>
                <a:lumOff val="824"/>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421025E6-ACA6-4F93-A6DB-8F529F627825}">
      <dsp:nvSpPr>
        <dsp:cNvPr id="0" name=""/>
        <dsp:cNvSpPr/>
      </dsp:nvSpPr>
      <dsp:spPr>
        <a:xfrm>
          <a:off x="1504050" y="361050"/>
          <a:ext cx="2478299" cy="2478299"/>
        </a:xfrm>
        <a:prstGeom prst="blockArc">
          <a:avLst>
            <a:gd name="adj1" fmla="val 1800000"/>
            <a:gd name="adj2" fmla="val 5400000"/>
            <a:gd name="adj3" fmla="val 4511"/>
          </a:avLst>
        </a:prstGeom>
        <a:gradFill rotWithShape="0">
          <a:gsLst>
            <a:gs pos="0">
              <a:schemeClr val="accent2">
                <a:hueOff val="1872608"/>
                <a:satOff val="-2336"/>
                <a:lumOff val="549"/>
                <a:alphaOff val="0"/>
                <a:shade val="51000"/>
                <a:satMod val="130000"/>
              </a:schemeClr>
            </a:gs>
            <a:gs pos="80000">
              <a:schemeClr val="accent2">
                <a:hueOff val="1872608"/>
                <a:satOff val="-2336"/>
                <a:lumOff val="549"/>
                <a:alphaOff val="0"/>
                <a:shade val="93000"/>
                <a:satMod val="130000"/>
              </a:schemeClr>
            </a:gs>
            <a:gs pos="100000">
              <a:schemeClr val="accent2">
                <a:hueOff val="1872608"/>
                <a:satOff val="-2336"/>
                <a:lumOff val="549"/>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65313019-3240-43E7-A2D2-563EC8752A61}">
      <dsp:nvSpPr>
        <dsp:cNvPr id="0" name=""/>
        <dsp:cNvSpPr/>
      </dsp:nvSpPr>
      <dsp:spPr>
        <a:xfrm>
          <a:off x="1504050" y="361050"/>
          <a:ext cx="2478299" cy="2478299"/>
        </a:xfrm>
        <a:prstGeom prst="blockArc">
          <a:avLst>
            <a:gd name="adj1" fmla="val 19800000"/>
            <a:gd name="adj2" fmla="val 1800000"/>
            <a:gd name="adj3" fmla="val 4511"/>
          </a:avLst>
        </a:prstGeom>
        <a:gradFill rotWithShape="0">
          <a:gsLst>
            <a:gs pos="0">
              <a:schemeClr val="accent2">
                <a:hueOff val="936304"/>
                <a:satOff val="-1168"/>
                <a:lumOff val="275"/>
                <a:alphaOff val="0"/>
                <a:shade val="51000"/>
                <a:satMod val="130000"/>
              </a:schemeClr>
            </a:gs>
            <a:gs pos="80000">
              <a:schemeClr val="accent2">
                <a:hueOff val="936304"/>
                <a:satOff val="-1168"/>
                <a:lumOff val="275"/>
                <a:alphaOff val="0"/>
                <a:shade val="93000"/>
                <a:satMod val="130000"/>
              </a:schemeClr>
            </a:gs>
            <a:gs pos="100000">
              <a:schemeClr val="accent2">
                <a:hueOff val="936304"/>
                <a:satOff val="-1168"/>
                <a:lumOff val="275"/>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CC8E536E-669E-4381-A9D3-8CD5FCB517F4}">
      <dsp:nvSpPr>
        <dsp:cNvPr id="0" name=""/>
        <dsp:cNvSpPr/>
      </dsp:nvSpPr>
      <dsp:spPr>
        <a:xfrm>
          <a:off x="1504050" y="361050"/>
          <a:ext cx="2478299" cy="2478299"/>
        </a:xfrm>
        <a:prstGeom prst="blockArc">
          <a:avLst>
            <a:gd name="adj1" fmla="val 16200000"/>
            <a:gd name="adj2" fmla="val 19800000"/>
            <a:gd name="adj3" fmla="val 4511"/>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5FF63887-7D0B-4CCE-A556-D3F9453E0989}">
      <dsp:nvSpPr>
        <dsp:cNvPr id="0" name=""/>
        <dsp:cNvSpPr/>
      </dsp:nvSpPr>
      <dsp:spPr>
        <a:xfrm>
          <a:off x="2188666" y="1045666"/>
          <a:ext cx="1109067" cy="1109067"/>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zh-CN" altLang="en-US" sz="2000" kern="1200">
              <a:latin typeface="微软雅黑" pitchFamily="34" charset="-122"/>
              <a:ea typeface="微软雅黑" pitchFamily="34" charset="-122"/>
            </a:rPr>
            <a:t>人脉资源</a:t>
          </a:r>
        </a:p>
      </dsp:txBody>
      <dsp:txXfrm>
        <a:off x="2351085" y="1208085"/>
        <a:ext cx="784229" cy="784229"/>
      </dsp:txXfrm>
    </dsp:sp>
    <dsp:sp modelId="{2794F3F0-0E8E-4887-80F8-90BBAC0E5EA2}">
      <dsp:nvSpPr>
        <dsp:cNvPr id="0" name=""/>
        <dsp:cNvSpPr/>
      </dsp:nvSpPr>
      <dsp:spPr>
        <a:xfrm>
          <a:off x="2355026" y="825"/>
          <a:ext cx="776347" cy="776347"/>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zh-CN" altLang="en-US" sz="1500" kern="1200">
              <a:latin typeface="微软雅黑" pitchFamily="34" charset="-122"/>
              <a:ea typeface="微软雅黑" pitchFamily="34" charset="-122"/>
            </a:rPr>
            <a:t>血缘人脉</a:t>
          </a:r>
        </a:p>
      </dsp:txBody>
      <dsp:txXfrm>
        <a:off x="2468719" y="114518"/>
        <a:ext cx="548961" cy="548961"/>
      </dsp:txXfrm>
    </dsp:sp>
    <dsp:sp modelId="{5B6FCBD8-F3EE-46E7-AE72-0418CD79845A}">
      <dsp:nvSpPr>
        <dsp:cNvPr id="0" name=""/>
        <dsp:cNvSpPr/>
      </dsp:nvSpPr>
      <dsp:spPr>
        <a:xfrm>
          <a:off x="3403957" y="606425"/>
          <a:ext cx="776347" cy="776347"/>
        </a:xfrm>
        <a:prstGeom prst="ellipse">
          <a:avLst/>
        </a:prstGeom>
        <a:gradFill rotWithShape="0">
          <a:gsLst>
            <a:gs pos="0">
              <a:schemeClr val="accent2">
                <a:hueOff val="936304"/>
                <a:satOff val="-1168"/>
                <a:lumOff val="275"/>
                <a:alphaOff val="0"/>
                <a:shade val="51000"/>
                <a:satMod val="130000"/>
              </a:schemeClr>
            </a:gs>
            <a:gs pos="80000">
              <a:schemeClr val="accent2">
                <a:hueOff val="936304"/>
                <a:satOff val="-1168"/>
                <a:lumOff val="275"/>
                <a:alphaOff val="0"/>
                <a:shade val="93000"/>
                <a:satMod val="130000"/>
              </a:schemeClr>
            </a:gs>
            <a:gs pos="100000">
              <a:schemeClr val="accent2">
                <a:hueOff val="936304"/>
                <a:satOff val="-1168"/>
                <a:lumOff val="275"/>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zh-CN" altLang="en-US" sz="1500" kern="1200">
              <a:latin typeface="微软雅黑" pitchFamily="34" charset="-122"/>
              <a:ea typeface="微软雅黑" pitchFamily="34" charset="-122"/>
            </a:rPr>
            <a:t>地缘人脉</a:t>
          </a:r>
        </a:p>
      </dsp:txBody>
      <dsp:txXfrm>
        <a:off x="3517650" y="720118"/>
        <a:ext cx="548961" cy="548961"/>
      </dsp:txXfrm>
    </dsp:sp>
    <dsp:sp modelId="{ECAC8E5C-1414-4840-8003-74315622A43D}">
      <dsp:nvSpPr>
        <dsp:cNvPr id="0" name=""/>
        <dsp:cNvSpPr/>
      </dsp:nvSpPr>
      <dsp:spPr>
        <a:xfrm>
          <a:off x="3403957" y="1817626"/>
          <a:ext cx="776347" cy="776347"/>
        </a:xfrm>
        <a:prstGeom prst="ellipse">
          <a:avLst/>
        </a:prstGeom>
        <a:gradFill rotWithShape="0">
          <a:gsLst>
            <a:gs pos="0">
              <a:schemeClr val="accent2">
                <a:hueOff val="1872608"/>
                <a:satOff val="-2336"/>
                <a:lumOff val="549"/>
                <a:alphaOff val="0"/>
                <a:shade val="51000"/>
                <a:satMod val="130000"/>
              </a:schemeClr>
            </a:gs>
            <a:gs pos="80000">
              <a:schemeClr val="accent2">
                <a:hueOff val="1872608"/>
                <a:satOff val="-2336"/>
                <a:lumOff val="549"/>
                <a:alphaOff val="0"/>
                <a:shade val="93000"/>
                <a:satMod val="130000"/>
              </a:schemeClr>
            </a:gs>
            <a:gs pos="100000">
              <a:schemeClr val="accent2">
                <a:hueOff val="1872608"/>
                <a:satOff val="-2336"/>
                <a:lumOff val="549"/>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zh-CN" altLang="en-US" sz="1500" kern="1200">
              <a:latin typeface="微软雅黑" pitchFamily="34" charset="-122"/>
              <a:ea typeface="微软雅黑" pitchFamily="34" charset="-122"/>
            </a:rPr>
            <a:t>学缘人脉</a:t>
          </a:r>
        </a:p>
      </dsp:txBody>
      <dsp:txXfrm>
        <a:off x="3517650" y="1931319"/>
        <a:ext cx="548961" cy="548961"/>
      </dsp:txXfrm>
    </dsp:sp>
    <dsp:sp modelId="{2DF8B98D-DBD3-47AE-9F59-18C8E14C42CD}">
      <dsp:nvSpPr>
        <dsp:cNvPr id="0" name=""/>
        <dsp:cNvSpPr/>
      </dsp:nvSpPr>
      <dsp:spPr>
        <a:xfrm>
          <a:off x="2355026" y="2423227"/>
          <a:ext cx="776347" cy="776347"/>
        </a:xfrm>
        <a:prstGeom prst="ellipse">
          <a:avLst/>
        </a:prstGeom>
        <a:gradFill rotWithShape="0">
          <a:gsLst>
            <a:gs pos="0">
              <a:schemeClr val="accent2">
                <a:hueOff val="2808911"/>
                <a:satOff val="-3503"/>
                <a:lumOff val="824"/>
                <a:alphaOff val="0"/>
                <a:shade val="51000"/>
                <a:satMod val="130000"/>
              </a:schemeClr>
            </a:gs>
            <a:gs pos="80000">
              <a:schemeClr val="accent2">
                <a:hueOff val="2808911"/>
                <a:satOff val="-3503"/>
                <a:lumOff val="824"/>
                <a:alphaOff val="0"/>
                <a:shade val="93000"/>
                <a:satMod val="130000"/>
              </a:schemeClr>
            </a:gs>
            <a:gs pos="100000">
              <a:schemeClr val="accent2">
                <a:hueOff val="2808911"/>
                <a:satOff val="-3503"/>
                <a:lumOff val="824"/>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zh-CN" altLang="en-US" sz="1500" kern="1200">
              <a:latin typeface="微软雅黑" pitchFamily="34" charset="-122"/>
              <a:ea typeface="微软雅黑" pitchFamily="34" charset="-122"/>
            </a:rPr>
            <a:t>事缘人脉</a:t>
          </a:r>
        </a:p>
      </dsp:txBody>
      <dsp:txXfrm>
        <a:off x="2468719" y="2536920"/>
        <a:ext cx="548961" cy="548961"/>
      </dsp:txXfrm>
    </dsp:sp>
    <dsp:sp modelId="{7F0C35D1-7EFF-4235-B2D3-8C7F04F7B7FA}">
      <dsp:nvSpPr>
        <dsp:cNvPr id="0" name=""/>
        <dsp:cNvSpPr/>
      </dsp:nvSpPr>
      <dsp:spPr>
        <a:xfrm>
          <a:off x="1306095" y="1817626"/>
          <a:ext cx="776347" cy="776347"/>
        </a:xfrm>
        <a:prstGeom prst="ellipse">
          <a:avLst/>
        </a:prstGeom>
        <a:gradFill rotWithShape="0">
          <a:gsLst>
            <a:gs pos="0">
              <a:schemeClr val="accent2">
                <a:hueOff val="3745215"/>
                <a:satOff val="-4671"/>
                <a:lumOff val="1098"/>
                <a:alphaOff val="0"/>
                <a:shade val="51000"/>
                <a:satMod val="130000"/>
              </a:schemeClr>
            </a:gs>
            <a:gs pos="80000">
              <a:schemeClr val="accent2">
                <a:hueOff val="3745215"/>
                <a:satOff val="-4671"/>
                <a:lumOff val="1098"/>
                <a:alphaOff val="0"/>
                <a:shade val="93000"/>
                <a:satMod val="130000"/>
              </a:schemeClr>
            </a:gs>
            <a:gs pos="100000">
              <a:schemeClr val="accent2">
                <a:hueOff val="3745215"/>
                <a:satOff val="-4671"/>
                <a:lumOff val="1098"/>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zh-CN" altLang="en-US" sz="1500" kern="1200">
              <a:latin typeface="微软雅黑" pitchFamily="34" charset="-122"/>
              <a:ea typeface="微软雅黑" pitchFamily="34" charset="-122"/>
            </a:rPr>
            <a:t>客缘人脉</a:t>
          </a:r>
        </a:p>
      </dsp:txBody>
      <dsp:txXfrm>
        <a:off x="1419788" y="1931319"/>
        <a:ext cx="548961" cy="548961"/>
      </dsp:txXfrm>
    </dsp:sp>
    <dsp:sp modelId="{C9ACC02A-D3CA-4C55-B129-7A6FDD68FFD0}">
      <dsp:nvSpPr>
        <dsp:cNvPr id="0" name=""/>
        <dsp:cNvSpPr/>
      </dsp:nvSpPr>
      <dsp:spPr>
        <a:xfrm>
          <a:off x="1306095" y="606425"/>
          <a:ext cx="776347" cy="776347"/>
        </a:xfrm>
        <a:prstGeom prst="ellipse">
          <a:avLst/>
        </a:prstGeom>
        <a:gradFill rotWithShape="0">
          <a:gsLst>
            <a:gs pos="0">
              <a:schemeClr val="accent2">
                <a:hueOff val="4681519"/>
                <a:satOff val="-5839"/>
                <a:lumOff val="1373"/>
                <a:alphaOff val="0"/>
                <a:shade val="51000"/>
                <a:satMod val="130000"/>
              </a:schemeClr>
            </a:gs>
            <a:gs pos="80000">
              <a:schemeClr val="accent2">
                <a:hueOff val="4681519"/>
                <a:satOff val="-5839"/>
                <a:lumOff val="1373"/>
                <a:alphaOff val="0"/>
                <a:shade val="93000"/>
                <a:satMod val="130000"/>
              </a:schemeClr>
            </a:gs>
            <a:gs pos="100000">
              <a:schemeClr val="accent2">
                <a:hueOff val="4681519"/>
                <a:satOff val="-5839"/>
                <a:lumOff val="1373"/>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zh-CN" altLang="en-US" sz="1500" kern="1200" dirty="0">
              <a:latin typeface="微软雅黑" pitchFamily="34" charset="-122"/>
              <a:ea typeface="微软雅黑" pitchFamily="34" charset="-122"/>
            </a:rPr>
            <a:t>随缘人脉</a:t>
          </a:r>
        </a:p>
      </dsp:txBody>
      <dsp:txXfrm>
        <a:off x="1419788" y="720118"/>
        <a:ext cx="548961" cy="548961"/>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A58F89D-C2AA-4FCC-913A-9806AFF46D53}" type="datetimeFigureOut">
              <a:rPr lang="zh-CN" altLang="en-US" smtClean="0"/>
              <a:t>2018/8/19</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E5C5AE1-688B-4D25-BA97-84A5F83C2A60}" type="slidenum">
              <a:rPr lang="zh-CN" altLang="en-US" smtClean="0"/>
              <a:t>‹#›</a:t>
            </a:fld>
            <a:endParaRPr lang="zh-CN" altLang="en-US"/>
          </a:p>
        </p:txBody>
      </p:sp>
    </p:spTree>
    <p:extLst>
      <p:ext uri="{BB962C8B-B14F-4D97-AF65-F5344CB8AC3E}">
        <p14:creationId xmlns:p14="http://schemas.microsoft.com/office/powerpoint/2010/main" val="25986767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E5C5AE1-688B-4D25-BA97-84A5F83C2A60}" type="slidenum">
              <a:rPr lang="zh-CN" altLang="en-US" smtClean="0"/>
              <a:t>1</a:t>
            </a:fld>
            <a:endParaRPr lang="zh-CN" altLang="en-US"/>
          </a:p>
        </p:txBody>
      </p:sp>
    </p:spTree>
    <p:extLst>
      <p:ext uri="{BB962C8B-B14F-4D97-AF65-F5344CB8AC3E}">
        <p14:creationId xmlns:p14="http://schemas.microsoft.com/office/powerpoint/2010/main" val="34251353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Picture 2" descr="C:\Documents and Settings\tdz\桌面\01.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652" y="3232"/>
            <a:ext cx="9047534" cy="5263173"/>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3"/>
          <p:cNvSpPr/>
          <p:nvPr userDrawn="1"/>
        </p:nvSpPr>
        <p:spPr>
          <a:xfrm rot="16200000">
            <a:off x="6511408" y="1178995"/>
            <a:ext cx="6858010" cy="4500000"/>
          </a:xfrm>
          <a:custGeom>
            <a:avLst/>
            <a:gdLst/>
            <a:ahLst/>
            <a:cxnLst/>
            <a:rect l="l" t="t" r="r" b="b"/>
            <a:pathLst>
              <a:path w="9144000" h="1152128">
                <a:moveTo>
                  <a:pt x="0" y="0"/>
                </a:moveTo>
                <a:lnTo>
                  <a:pt x="553614" y="0"/>
                </a:lnTo>
                <a:cubicBezTo>
                  <a:pt x="1516127" y="202649"/>
                  <a:pt x="2959081" y="331292"/>
                  <a:pt x="4572000" y="331292"/>
                </a:cubicBezTo>
                <a:cubicBezTo>
                  <a:pt x="6184920" y="331292"/>
                  <a:pt x="7627873" y="202649"/>
                  <a:pt x="8590386" y="0"/>
                </a:cubicBezTo>
                <a:lnTo>
                  <a:pt x="9144000" y="0"/>
                </a:lnTo>
                <a:lnTo>
                  <a:pt x="9144000" y="1152128"/>
                </a:lnTo>
                <a:lnTo>
                  <a:pt x="0" y="1152128"/>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0" name="矩形 3"/>
          <p:cNvSpPr/>
          <p:nvPr userDrawn="1"/>
        </p:nvSpPr>
        <p:spPr>
          <a:xfrm rot="16200000">
            <a:off x="6596945" y="1265988"/>
            <a:ext cx="6858013" cy="4328924"/>
          </a:xfrm>
          <a:custGeom>
            <a:avLst/>
            <a:gdLst/>
            <a:ahLst/>
            <a:cxnLst/>
            <a:rect l="l" t="t" r="r" b="b"/>
            <a:pathLst>
              <a:path w="9144000" h="1152128">
                <a:moveTo>
                  <a:pt x="0" y="0"/>
                </a:moveTo>
                <a:lnTo>
                  <a:pt x="553614" y="0"/>
                </a:lnTo>
                <a:cubicBezTo>
                  <a:pt x="1516127" y="202649"/>
                  <a:pt x="2959081" y="331292"/>
                  <a:pt x="4572000" y="331292"/>
                </a:cubicBezTo>
                <a:cubicBezTo>
                  <a:pt x="6184920" y="331292"/>
                  <a:pt x="7627873" y="202649"/>
                  <a:pt x="8590386" y="0"/>
                </a:cubicBezTo>
                <a:lnTo>
                  <a:pt x="9144000" y="0"/>
                </a:lnTo>
                <a:lnTo>
                  <a:pt x="9144000" y="1152128"/>
                </a:lnTo>
                <a:lnTo>
                  <a:pt x="0" y="1152128"/>
                </a:lnTo>
                <a:close/>
              </a:path>
            </a:pathLst>
          </a:custGeom>
          <a:gradFill>
            <a:gsLst>
              <a:gs pos="0">
                <a:srgbClr val="0094C8"/>
              </a:gs>
              <a:gs pos="50000">
                <a:srgbClr val="00B0F0"/>
              </a:gs>
              <a:gs pos="100000">
                <a:srgbClr val="0094C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2018/8/19</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32624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2018/8/19</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914343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2018/8/19</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887719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2018/8/19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933280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2018/8/19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065472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2018/8/19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58651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2018/8/19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155043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Picture 3" descr="D:\Teliss_Tong\Copy\定期备份\工作备份\！PPT图片及版面资源\06-PPT精选插图\04-图标\bird_sign.pn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l="13028" r="17430"/>
          <a:stretch/>
        </p:blipFill>
        <p:spPr bwMode="auto">
          <a:xfrm>
            <a:off x="-873458" y="3823667"/>
            <a:ext cx="4067033" cy="3133725"/>
          </a:xfrm>
          <a:prstGeom prst="rect">
            <a:avLst/>
          </a:prstGeom>
          <a:noFill/>
          <a:extLst>
            <a:ext uri="{909E8E84-426E-40DD-AFC4-6F175D3DCCD1}">
              <a14:hiddenFill xmlns:a14="http://schemas.microsoft.com/office/drawing/2010/main">
                <a:solidFill>
                  <a:srgbClr val="FFFFFF"/>
                </a:solidFill>
              </a14:hiddenFill>
            </a:ext>
          </a:extLst>
        </p:spPr>
      </p:pic>
      <p:grpSp>
        <p:nvGrpSpPr>
          <p:cNvPr id="8" name="组合 7"/>
          <p:cNvGrpSpPr/>
          <p:nvPr userDrawn="1"/>
        </p:nvGrpSpPr>
        <p:grpSpPr>
          <a:xfrm>
            <a:off x="-169490" y="6381328"/>
            <a:ext cx="4295346" cy="584200"/>
            <a:chOff x="-169490" y="6381328"/>
            <a:chExt cx="4295346" cy="584200"/>
          </a:xfrm>
        </p:grpSpPr>
        <p:grpSp>
          <p:nvGrpSpPr>
            <p:cNvPr id="9" name="组合 8"/>
            <p:cNvGrpSpPr/>
            <p:nvPr userDrawn="1"/>
          </p:nvGrpSpPr>
          <p:grpSpPr>
            <a:xfrm>
              <a:off x="-169490" y="6381328"/>
              <a:ext cx="2363659" cy="584200"/>
              <a:chOff x="-169490" y="6381328"/>
              <a:chExt cx="2363659" cy="584200"/>
            </a:xfrm>
          </p:grpSpPr>
          <p:grpSp>
            <p:nvGrpSpPr>
              <p:cNvPr id="22" name="组合 21"/>
              <p:cNvGrpSpPr/>
              <p:nvPr userDrawn="1"/>
            </p:nvGrpSpPr>
            <p:grpSpPr>
              <a:xfrm>
                <a:off x="-169490" y="6381328"/>
                <a:ext cx="1316315" cy="584200"/>
                <a:chOff x="-169490" y="6381328"/>
                <a:chExt cx="1316315" cy="584200"/>
              </a:xfrm>
            </p:grpSpPr>
            <p:pic>
              <p:nvPicPr>
                <p:cNvPr id="26"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3" name="组合 22"/>
              <p:cNvGrpSpPr/>
              <p:nvPr userDrawn="1"/>
            </p:nvGrpSpPr>
            <p:grpSpPr>
              <a:xfrm>
                <a:off x="877854" y="6381328"/>
                <a:ext cx="1316315" cy="584200"/>
                <a:chOff x="-169490" y="6381328"/>
                <a:chExt cx="1316315" cy="584200"/>
              </a:xfrm>
            </p:grpSpPr>
            <p:pic>
              <p:nvPicPr>
                <p:cNvPr id="24"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12" name="组合 11"/>
            <p:cNvGrpSpPr/>
            <p:nvPr userDrawn="1"/>
          </p:nvGrpSpPr>
          <p:grpSpPr>
            <a:xfrm>
              <a:off x="1762197" y="6381328"/>
              <a:ext cx="2363659" cy="584200"/>
              <a:chOff x="-169490" y="6381328"/>
              <a:chExt cx="2363659" cy="584200"/>
            </a:xfrm>
          </p:grpSpPr>
          <p:grpSp>
            <p:nvGrpSpPr>
              <p:cNvPr id="13" name="组合 12"/>
              <p:cNvGrpSpPr/>
              <p:nvPr userDrawn="1"/>
            </p:nvGrpSpPr>
            <p:grpSpPr>
              <a:xfrm>
                <a:off x="-169490" y="6381328"/>
                <a:ext cx="1316315" cy="584200"/>
                <a:chOff x="-169490" y="6381328"/>
                <a:chExt cx="1316315" cy="584200"/>
              </a:xfrm>
            </p:grpSpPr>
            <p:pic>
              <p:nvPicPr>
                <p:cNvPr id="18"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组合 13"/>
              <p:cNvGrpSpPr/>
              <p:nvPr userDrawn="1"/>
            </p:nvGrpSpPr>
            <p:grpSpPr>
              <a:xfrm>
                <a:off x="877854" y="6381328"/>
                <a:ext cx="1316315" cy="584200"/>
                <a:chOff x="-169490" y="6381328"/>
                <a:chExt cx="1316315" cy="584200"/>
              </a:xfrm>
            </p:grpSpPr>
            <p:pic>
              <p:nvPicPr>
                <p:cNvPr id="15"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grpSp>
      <p:grpSp>
        <p:nvGrpSpPr>
          <p:cNvPr id="28" name="组合 27"/>
          <p:cNvGrpSpPr/>
          <p:nvPr userDrawn="1"/>
        </p:nvGrpSpPr>
        <p:grpSpPr>
          <a:xfrm>
            <a:off x="3830141" y="6381328"/>
            <a:ext cx="4295346" cy="584200"/>
            <a:chOff x="-169490" y="6381328"/>
            <a:chExt cx="4295346" cy="584200"/>
          </a:xfrm>
        </p:grpSpPr>
        <p:grpSp>
          <p:nvGrpSpPr>
            <p:cNvPr id="29" name="组合 28"/>
            <p:cNvGrpSpPr/>
            <p:nvPr userDrawn="1"/>
          </p:nvGrpSpPr>
          <p:grpSpPr>
            <a:xfrm>
              <a:off x="-169490" y="6381328"/>
              <a:ext cx="2363659" cy="584200"/>
              <a:chOff x="-169490" y="6381328"/>
              <a:chExt cx="2363659" cy="584200"/>
            </a:xfrm>
          </p:grpSpPr>
          <p:grpSp>
            <p:nvGrpSpPr>
              <p:cNvPr id="37" name="组合 36"/>
              <p:cNvGrpSpPr/>
              <p:nvPr userDrawn="1"/>
            </p:nvGrpSpPr>
            <p:grpSpPr>
              <a:xfrm>
                <a:off x="-169490" y="6381328"/>
                <a:ext cx="1316315" cy="584200"/>
                <a:chOff x="-169490" y="6381328"/>
                <a:chExt cx="1316315" cy="584200"/>
              </a:xfrm>
            </p:grpSpPr>
            <p:pic>
              <p:nvPicPr>
                <p:cNvPr id="41"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8" name="组合 37"/>
              <p:cNvGrpSpPr/>
              <p:nvPr userDrawn="1"/>
            </p:nvGrpSpPr>
            <p:grpSpPr>
              <a:xfrm>
                <a:off x="783570" y="6381328"/>
                <a:ext cx="1410599" cy="584200"/>
                <a:chOff x="-263774" y="6381328"/>
                <a:chExt cx="1410599" cy="584200"/>
              </a:xfrm>
            </p:grpSpPr>
            <p:pic>
              <p:nvPicPr>
                <p:cNvPr id="39"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63774"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30" name="组合 29"/>
            <p:cNvGrpSpPr/>
            <p:nvPr userDrawn="1"/>
          </p:nvGrpSpPr>
          <p:grpSpPr>
            <a:xfrm>
              <a:off x="1762197" y="6381328"/>
              <a:ext cx="2363659" cy="584200"/>
              <a:chOff x="-169490" y="6381328"/>
              <a:chExt cx="2363659" cy="584200"/>
            </a:xfrm>
          </p:grpSpPr>
          <p:grpSp>
            <p:nvGrpSpPr>
              <p:cNvPr id="31" name="组合 30"/>
              <p:cNvGrpSpPr/>
              <p:nvPr userDrawn="1"/>
            </p:nvGrpSpPr>
            <p:grpSpPr>
              <a:xfrm>
                <a:off x="-169490" y="6381328"/>
                <a:ext cx="1316315" cy="584200"/>
                <a:chOff x="-169490" y="6381328"/>
                <a:chExt cx="1316315" cy="584200"/>
              </a:xfrm>
            </p:grpSpPr>
            <p:pic>
              <p:nvPicPr>
                <p:cNvPr id="35"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2" name="组合 31"/>
              <p:cNvGrpSpPr/>
              <p:nvPr userDrawn="1"/>
            </p:nvGrpSpPr>
            <p:grpSpPr>
              <a:xfrm>
                <a:off x="877854" y="6381328"/>
                <a:ext cx="1316315" cy="584200"/>
                <a:chOff x="-169490" y="6381328"/>
                <a:chExt cx="1316315" cy="584200"/>
              </a:xfrm>
            </p:grpSpPr>
            <p:pic>
              <p:nvPicPr>
                <p:cNvPr id="33"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grpSp>
      <p:grpSp>
        <p:nvGrpSpPr>
          <p:cNvPr id="43" name="组合 42"/>
          <p:cNvGrpSpPr/>
          <p:nvPr userDrawn="1"/>
        </p:nvGrpSpPr>
        <p:grpSpPr>
          <a:xfrm>
            <a:off x="7757469" y="6381328"/>
            <a:ext cx="4295346" cy="584200"/>
            <a:chOff x="-169490" y="6381328"/>
            <a:chExt cx="4295346" cy="584200"/>
          </a:xfrm>
        </p:grpSpPr>
        <p:grpSp>
          <p:nvGrpSpPr>
            <p:cNvPr id="44" name="组合 43"/>
            <p:cNvGrpSpPr/>
            <p:nvPr userDrawn="1"/>
          </p:nvGrpSpPr>
          <p:grpSpPr>
            <a:xfrm>
              <a:off x="-169490" y="6381328"/>
              <a:ext cx="2363659" cy="584200"/>
              <a:chOff x="-169490" y="6381328"/>
              <a:chExt cx="2363659" cy="584200"/>
            </a:xfrm>
          </p:grpSpPr>
          <p:grpSp>
            <p:nvGrpSpPr>
              <p:cNvPr id="52" name="组合 51"/>
              <p:cNvGrpSpPr/>
              <p:nvPr userDrawn="1"/>
            </p:nvGrpSpPr>
            <p:grpSpPr>
              <a:xfrm>
                <a:off x="-169490" y="6381328"/>
                <a:ext cx="1316315" cy="584200"/>
                <a:chOff x="-169490" y="6381328"/>
                <a:chExt cx="1316315" cy="584200"/>
              </a:xfrm>
            </p:grpSpPr>
            <p:pic>
              <p:nvPicPr>
                <p:cNvPr id="56"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3" name="组合 52"/>
              <p:cNvGrpSpPr/>
              <p:nvPr userDrawn="1"/>
            </p:nvGrpSpPr>
            <p:grpSpPr>
              <a:xfrm>
                <a:off x="877854" y="6381328"/>
                <a:ext cx="1316315" cy="584200"/>
                <a:chOff x="-169490" y="6381328"/>
                <a:chExt cx="1316315" cy="584200"/>
              </a:xfrm>
            </p:grpSpPr>
            <p:pic>
              <p:nvPicPr>
                <p:cNvPr id="54"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45" name="组合 44"/>
            <p:cNvGrpSpPr/>
            <p:nvPr userDrawn="1"/>
          </p:nvGrpSpPr>
          <p:grpSpPr>
            <a:xfrm>
              <a:off x="1762197" y="6381328"/>
              <a:ext cx="2363659" cy="584200"/>
              <a:chOff x="-169490" y="6381328"/>
              <a:chExt cx="2363659" cy="584200"/>
            </a:xfrm>
          </p:grpSpPr>
          <p:grpSp>
            <p:nvGrpSpPr>
              <p:cNvPr id="46" name="组合 45"/>
              <p:cNvGrpSpPr/>
              <p:nvPr userDrawn="1"/>
            </p:nvGrpSpPr>
            <p:grpSpPr>
              <a:xfrm>
                <a:off x="-169490" y="6381328"/>
                <a:ext cx="1316315" cy="584200"/>
                <a:chOff x="-169490" y="6381328"/>
                <a:chExt cx="1316315" cy="584200"/>
              </a:xfrm>
            </p:grpSpPr>
            <p:pic>
              <p:nvPicPr>
                <p:cNvPr id="50"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7" name="组合 46"/>
              <p:cNvGrpSpPr/>
              <p:nvPr userDrawn="1"/>
            </p:nvGrpSpPr>
            <p:grpSpPr>
              <a:xfrm>
                <a:off x="786260" y="6381328"/>
                <a:ext cx="1407909" cy="584200"/>
                <a:chOff x="-261084" y="6381328"/>
                <a:chExt cx="1407909" cy="584200"/>
              </a:xfrm>
            </p:grpSpPr>
            <p:pic>
              <p:nvPicPr>
                <p:cNvPr id="48"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61084"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grpSp>
      <p:pic>
        <p:nvPicPr>
          <p:cNvPr id="58" name="Picture 3"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1495806" y="6381328"/>
            <a:ext cx="850900" cy="584200"/>
          </a:xfrm>
          <a:prstGeom prst="rect">
            <a:avLst/>
          </a:prstGeom>
          <a:noFill/>
          <a:extLst>
            <a:ext uri="{909E8E84-426E-40DD-AFC4-6F175D3DCCD1}">
              <a14:hiddenFill xmlns:a14="http://schemas.microsoft.com/office/drawing/2010/main">
                <a:solidFill>
                  <a:srgbClr val="FFFFFF"/>
                </a:solidFill>
              </a14:hiddenFill>
            </a:ext>
          </a:extLst>
        </p:spPr>
      </p:pic>
      <p:cxnSp>
        <p:nvCxnSpPr>
          <p:cNvPr id="59" name="直接连接符 58"/>
          <p:cNvCxnSpPr/>
          <p:nvPr userDrawn="1"/>
        </p:nvCxnSpPr>
        <p:spPr>
          <a:xfrm>
            <a:off x="10631710" y="447764"/>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0" name="标题 1"/>
          <p:cNvSpPr>
            <a:spLocks noGrp="1"/>
          </p:cNvSpPr>
          <p:nvPr>
            <p:ph type="title"/>
          </p:nvPr>
        </p:nvSpPr>
        <p:spPr>
          <a:xfrm>
            <a:off x="3904976" y="399365"/>
            <a:ext cx="6635080" cy="288032"/>
          </a:xfrm>
          <a:prstGeom prst="rect">
            <a:avLst/>
          </a:prstGeom>
        </p:spPr>
        <p:txBody>
          <a:bodyPr>
            <a:normAutofit/>
          </a:bodyPr>
          <a:lstStyle>
            <a:lvl1pPr algn="r">
              <a:defRPr sz="1600">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61" name="TextBox 60"/>
          <p:cNvSpPr txBox="1"/>
          <p:nvPr userDrawn="1"/>
        </p:nvSpPr>
        <p:spPr>
          <a:xfrm>
            <a:off x="10703718" y="358715"/>
            <a:ext cx="896441" cy="369332"/>
          </a:xfrm>
          <a:prstGeom prst="rect">
            <a:avLst/>
          </a:prstGeom>
          <a:noFill/>
          <a:effectLst>
            <a:reflection blurRad="6350" stA="50000" endA="300" endPos="38500" dist="50800" dir="5400000" sy="-100000" algn="bl" rotWithShape="0"/>
          </a:effectLst>
        </p:spPr>
        <p:txBody>
          <a:bodyPr wrap="square" rtlCol="0">
            <a:spAutoFit/>
          </a:bodyPr>
          <a:lstStyle/>
          <a:p>
            <a:pPr algn="l"/>
            <a:r>
              <a:rPr lang="en-US" altLang="zh-CN"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64" name="矩形 63"/>
          <p:cNvSpPr/>
          <p:nvPr userDrawn="1"/>
        </p:nvSpPr>
        <p:spPr>
          <a:xfrm>
            <a:off x="8392388" y="6597352"/>
            <a:ext cx="775136" cy="246221"/>
          </a:xfrm>
          <a:prstGeom prst="rect">
            <a:avLst/>
          </a:prstGeom>
        </p:spPr>
        <p:txBody>
          <a:bodyPr wrap="square">
            <a:spAutoFit/>
          </a:bodyPr>
          <a:lstStyle/>
          <a:p>
            <a:pPr lvl="0"/>
            <a:r>
              <a:rPr lang="en-US" altLang="zh-CN" sz="100" dirty="0">
                <a:solidFill>
                  <a:schemeClr val="bg1"/>
                </a:solidFill>
              </a:rPr>
              <a:t>PPT</a:t>
            </a:r>
            <a:r>
              <a:rPr lang="zh-CN" altLang="en-US" sz="100" dirty="0">
                <a:solidFill>
                  <a:schemeClr val="bg1"/>
                </a:solidFill>
              </a:rPr>
              <a:t>模板下载：</a:t>
            </a:r>
            <a:r>
              <a:rPr lang="en-US" altLang="zh-CN" sz="100" dirty="0">
                <a:solidFill>
                  <a:schemeClr val="bg1"/>
                </a:solidFill>
              </a:rPr>
              <a:t>www.1ppt.com/moban/     </a:t>
            </a:r>
            <a:r>
              <a:rPr lang="zh-CN" altLang="en-US" sz="100" dirty="0">
                <a:solidFill>
                  <a:schemeClr val="bg1"/>
                </a:solidFill>
              </a:rPr>
              <a:t>行业</a:t>
            </a:r>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www.1ppt.com/hangye/ </a:t>
            </a:r>
          </a:p>
          <a:p>
            <a:pPr lvl="0"/>
            <a:r>
              <a:rPr lang="zh-CN" altLang="en-US" sz="100" dirty="0">
                <a:solidFill>
                  <a:schemeClr val="bg1"/>
                </a:solidFill>
              </a:rPr>
              <a:t>节日</a:t>
            </a:r>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www.1ppt.com/jieri/           PPT</a:t>
            </a:r>
            <a:r>
              <a:rPr lang="zh-CN" altLang="en-US" sz="100" dirty="0">
                <a:solidFill>
                  <a:schemeClr val="bg1"/>
                </a:solidFill>
              </a:rPr>
              <a:t>素材下载：</a:t>
            </a:r>
            <a:r>
              <a:rPr lang="en-US" altLang="zh-CN" sz="100" dirty="0">
                <a:solidFill>
                  <a:schemeClr val="bg1"/>
                </a:solidFill>
              </a:rPr>
              <a:t>www.1ppt.com/sucai/</a:t>
            </a:r>
          </a:p>
          <a:p>
            <a:pPr lvl="0"/>
            <a:r>
              <a:rPr lang="en-US" altLang="zh-CN" sz="100" dirty="0">
                <a:solidFill>
                  <a:schemeClr val="bg1"/>
                </a:solidFill>
              </a:rPr>
              <a:t>PPT</a:t>
            </a:r>
            <a:r>
              <a:rPr lang="zh-CN" altLang="en-US" sz="100" dirty="0">
                <a:solidFill>
                  <a:schemeClr val="bg1"/>
                </a:solidFill>
              </a:rPr>
              <a:t>背景图片：</a:t>
            </a:r>
            <a:r>
              <a:rPr lang="en-US" altLang="zh-CN" sz="100" dirty="0">
                <a:solidFill>
                  <a:schemeClr val="bg1"/>
                </a:solidFill>
              </a:rPr>
              <a:t>www.1ppt.com/beijing/      PPT</a:t>
            </a:r>
            <a:r>
              <a:rPr lang="zh-CN" altLang="en-US" sz="100" dirty="0">
                <a:solidFill>
                  <a:schemeClr val="bg1"/>
                </a:solidFill>
              </a:rPr>
              <a:t>图表下载：</a:t>
            </a:r>
            <a:r>
              <a:rPr lang="en-US" altLang="zh-CN" sz="100" dirty="0">
                <a:solidFill>
                  <a:schemeClr val="bg1"/>
                </a:solidFill>
              </a:rPr>
              <a:t>www.1ppt.com/tubiao/      </a:t>
            </a:r>
          </a:p>
          <a:p>
            <a:pPr lvl="0"/>
            <a:r>
              <a:rPr lang="zh-CN" altLang="en-US" sz="100" dirty="0">
                <a:solidFill>
                  <a:schemeClr val="bg1"/>
                </a:solidFill>
              </a:rPr>
              <a:t>优秀</a:t>
            </a:r>
            <a:r>
              <a:rPr lang="en-US" altLang="zh-CN" sz="100" dirty="0">
                <a:solidFill>
                  <a:schemeClr val="bg1"/>
                </a:solidFill>
              </a:rPr>
              <a:t>PPT</a:t>
            </a:r>
            <a:r>
              <a:rPr lang="zh-CN" altLang="en-US" sz="100" dirty="0">
                <a:solidFill>
                  <a:schemeClr val="bg1"/>
                </a:solidFill>
              </a:rPr>
              <a:t>下载：</a:t>
            </a:r>
            <a:r>
              <a:rPr lang="en-US" altLang="zh-CN" sz="100" dirty="0">
                <a:solidFill>
                  <a:schemeClr val="bg1"/>
                </a:solidFill>
              </a:rPr>
              <a:t>www.1ppt.com/xiazai/        PPT</a:t>
            </a:r>
            <a:r>
              <a:rPr lang="zh-CN" altLang="en-US" sz="100" dirty="0">
                <a:solidFill>
                  <a:schemeClr val="bg1"/>
                </a:solidFill>
              </a:rPr>
              <a:t>教程： </a:t>
            </a:r>
            <a:r>
              <a:rPr lang="en-US" altLang="zh-CN" sz="100" dirty="0">
                <a:solidFill>
                  <a:schemeClr val="bg1"/>
                </a:solidFill>
              </a:rPr>
              <a:t>www.1ppt.com/powerpoint/      </a:t>
            </a:r>
          </a:p>
          <a:p>
            <a:pPr lvl="0"/>
            <a:r>
              <a:rPr lang="en-US" altLang="zh-CN" sz="100" dirty="0">
                <a:solidFill>
                  <a:schemeClr val="bg1"/>
                </a:solidFill>
              </a:rPr>
              <a:t>Word</a:t>
            </a:r>
            <a:r>
              <a:rPr lang="zh-CN" altLang="en-US" sz="100" dirty="0">
                <a:solidFill>
                  <a:schemeClr val="bg1"/>
                </a:solidFill>
              </a:rPr>
              <a:t>教程： </a:t>
            </a:r>
            <a:r>
              <a:rPr lang="en-US" altLang="zh-CN" sz="100" dirty="0">
                <a:solidFill>
                  <a:schemeClr val="bg1"/>
                </a:solidFill>
              </a:rPr>
              <a:t>www.1ppt.com/word/              Excel</a:t>
            </a:r>
            <a:r>
              <a:rPr lang="zh-CN" altLang="en-US" sz="100" dirty="0">
                <a:solidFill>
                  <a:schemeClr val="bg1"/>
                </a:solidFill>
              </a:rPr>
              <a:t>教程：</a:t>
            </a:r>
            <a:r>
              <a:rPr lang="en-US" altLang="zh-CN" sz="100" dirty="0">
                <a:solidFill>
                  <a:schemeClr val="bg1"/>
                </a:solidFill>
              </a:rPr>
              <a:t>www.1ppt.com/excel/  </a:t>
            </a:r>
          </a:p>
          <a:p>
            <a:pPr lvl="0"/>
            <a:r>
              <a:rPr lang="zh-CN" altLang="en-US" sz="100" dirty="0">
                <a:solidFill>
                  <a:schemeClr val="bg1"/>
                </a:solidFill>
              </a:rPr>
              <a:t>资料下载：</a:t>
            </a:r>
            <a:r>
              <a:rPr lang="en-US" altLang="zh-CN" sz="100" dirty="0">
                <a:solidFill>
                  <a:schemeClr val="bg1"/>
                </a:solidFill>
              </a:rPr>
              <a:t>www.1ppt.com/ziliao/                PPT</a:t>
            </a:r>
            <a:r>
              <a:rPr lang="zh-CN" altLang="en-US" sz="100" dirty="0">
                <a:solidFill>
                  <a:schemeClr val="bg1"/>
                </a:solidFill>
              </a:rPr>
              <a:t>课件下载：</a:t>
            </a:r>
            <a:r>
              <a:rPr lang="en-US" altLang="zh-CN" sz="100" dirty="0">
                <a:solidFill>
                  <a:schemeClr val="bg1"/>
                </a:solidFill>
              </a:rPr>
              <a:t>www.1ppt.com/kejian/ </a:t>
            </a:r>
          </a:p>
          <a:p>
            <a:pPr lvl="0"/>
            <a:r>
              <a:rPr lang="zh-CN" altLang="en-US" sz="100" dirty="0">
                <a:solidFill>
                  <a:schemeClr val="bg1"/>
                </a:solidFill>
              </a:rPr>
              <a:t>范文下载：</a:t>
            </a:r>
            <a:r>
              <a:rPr lang="en-US" altLang="zh-CN" sz="100" dirty="0">
                <a:solidFill>
                  <a:schemeClr val="bg1"/>
                </a:solidFill>
              </a:rPr>
              <a:t>www.1ppt.com/fanwen/             </a:t>
            </a:r>
            <a:r>
              <a:rPr lang="zh-CN" altLang="en-US" sz="100" dirty="0">
                <a:solidFill>
                  <a:schemeClr val="bg1"/>
                </a:solidFill>
              </a:rPr>
              <a:t>试卷下载：</a:t>
            </a:r>
            <a:r>
              <a:rPr lang="en-US" altLang="zh-CN" sz="100" dirty="0">
                <a:solidFill>
                  <a:schemeClr val="bg1"/>
                </a:solidFill>
              </a:rPr>
              <a:t>www.1ppt.com/shiti/  </a:t>
            </a:r>
          </a:p>
          <a:p>
            <a:pPr lvl="0"/>
            <a:r>
              <a:rPr lang="zh-CN" altLang="en-US" sz="100" dirty="0">
                <a:solidFill>
                  <a:schemeClr val="bg1"/>
                </a:solidFill>
              </a:rPr>
              <a:t>教案下载：</a:t>
            </a:r>
            <a:r>
              <a:rPr lang="en-US" altLang="zh-CN" sz="100" dirty="0">
                <a:solidFill>
                  <a:schemeClr val="bg1"/>
                </a:solidFill>
              </a:rPr>
              <a:t>www.1ppt.com/jiaoan/  </a:t>
            </a:r>
            <a:r>
              <a:rPr lang="en-US" altLang="zh-CN" sz="100" dirty="0" smtClean="0">
                <a:solidFill>
                  <a:schemeClr val="bg1"/>
                </a:solidFill>
              </a:rPr>
              <a:t>      </a:t>
            </a:r>
            <a:endParaRPr lang="en-US" altLang="zh-CN" sz="100" dirty="0">
              <a:solidFill>
                <a:schemeClr val="bg1"/>
              </a:solidFill>
            </a:endParaRPr>
          </a:p>
          <a:p>
            <a:pPr lvl="0"/>
            <a:r>
              <a:rPr lang="zh-CN" altLang="en-US" sz="100" dirty="0" smtClean="0">
                <a:solidFill>
                  <a:schemeClr val="bg1"/>
                </a:solidFill>
              </a:rPr>
              <a:t>字体下载：</a:t>
            </a:r>
            <a:r>
              <a:rPr lang="en-US" altLang="zh-CN" sz="100" dirty="0" smtClean="0">
                <a:solidFill>
                  <a:schemeClr val="bg1"/>
                </a:solidFill>
              </a:rPr>
              <a:t>www.1ppt.com/ziti/</a:t>
            </a:r>
            <a:endParaRPr lang="en-US" altLang="zh-CN" sz="100" dirty="0">
              <a:solidFill>
                <a:schemeClr val="bg1"/>
              </a:solidFill>
            </a:endParaRPr>
          </a:p>
          <a:p>
            <a:pPr lvl="0"/>
            <a:r>
              <a:rPr lang="en-US" altLang="zh-CN" sz="100" dirty="0">
                <a:solidFill>
                  <a:schemeClr val="bg1"/>
                </a:solidFill>
              </a:rPr>
              <a:t> </a:t>
            </a:r>
            <a:endParaRPr lang="zh-CN" altLang="en-US" sz="100" dirty="0">
              <a:solidFill>
                <a:schemeClr val="bg1"/>
              </a:solidFill>
            </a:endParaRPr>
          </a:p>
        </p:txBody>
      </p:sp>
      <p:pic>
        <p:nvPicPr>
          <p:cNvPr id="14" name="Picture 5" descr="D:\Teliss_Tong\Copy\定期备份\工作备份\！PPT图片及版面资源\06-PPT精选插图\04-图标\birds_and_sign.pn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l="27031" r="18363"/>
          <a:stretch/>
        </p:blipFill>
        <p:spPr bwMode="auto">
          <a:xfrm>
            <a:off x="-25474" y="4727153"/>
            <a:ext cx="3193577" cy="2238375"/>
          </a:xfrm>
          <a:prstGeom prst="rect">
            <a:avLst/>
          </a:prstGeom>
          <a:noFill/>
          <a:extLst>
            <a:ext uri="{909E8E84-426E-40DD-AFC4-6F175D3DCCD1}">
              <a14:hiddenFill xmlns:a14="http://schemas.microsoft.com/office/drawing/2010/main">
                <a:solidFill>
                  <a:srgbClr val="FFFFFF"/>
                </a:solidFill>
              </a14:hiddenFill>
            </a:ext>
          </a:extLst>
        </p:spPr>
      </p:pic>
      <p:grpSp>
        <p:nvGrpSpPr>
          <p:cNvPr id="15" name="组合 14"/>
          <p:cNvGrpSpPr/>
          <p:nvPr userDrawn="1"/>
        </p:nvGrpSpPr>
        <p:grpSpPr>
          <a:xfrm>
            <a:off x="-169490" y="6381328"/>
            <a:ext cx="4295346" cy="584200"/>
            <a:chOff x="-169490" y="6381328"/>
            <a:chExt cx="4295346" cy="584200"/>
          </a:xfrm>
        </p:grpSpPr>
        <p:grpSp>
          <p:nvGrpSpPr>
            <p:cNvPr id="16" name="组合 15"/>
            <p:cNvGrpSpPr/>
            <p:nvPr userDrawn="1"/>
          </p:nvGrpSpPr>
          <p:grpSpPr>
            <a:xfrm>
              <a:off x="-169490" y="6381328"/>
              <a:ext cx="2363659" cy="584200"/>
              <a:chOff x="-169490" y="6381328"/>
              <a:chExt cx="2363659" cy="584200"/>
            </a:xfrm>
          </p:grpSpPr>
          <p:grpSp>
            <p:nvGrpSpPr>
              <p:cNvPr id="24" name="组合 23"/>
              <p:cNvGrpSpPr/>
              <p:nvPr userDrawn="1"/>
            </p:nvGrpSpPr>
            <p:grpSpPr>
              <a:xfrm>
                <a:off x="-169490" y="6381328"/>
                <a:ext cx="1316315" cy="584200"/>
                <a:chOff x="-169490" y="6381328"/>
                <a:chExt cx="1316315" cy="584200"/>
              </a:xfrm>
            </p:grpSpPr>
            <p:pic>
              <p:nvPicPr>
                <p:cNvPr id="28"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5" name="组合 24"/>
              <p:cNvGrpSpPr/>
              <p:nvPr userDrawn="1"/>
            </p:nvGrpSpPr>
            <p:grpSpPr>
              <a:xfrm>
                <a:off x="877854" y="6381328"/>
                <a:ext cx="1316315" cy="584200"/>
                <a:chOff x="-169490" y="6381328"/>
                <a:chExt cx="1316315" cy="584200"/>
              </a:xfrm>
            </p:grpSpPr>
            <p:pic>
              <p:nvPicPr>
                <p:cNvPr id="26"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17" name="组合 16"/>
            <p:cNvGrpSpPr/>
            <p:nvPr userDrawn="1"/>
          </p:nvGrpSpPr>
          <p:grpSpPr>
            <a:xfrm>
              <a:off x="1762197" y="6381328"/>
              <a:ext cx="2363659" cy="584200"/>
              <a:chOff x="-169490" y="6381328"/>
              <a:chExt cx="2363659" cy="584200"/>
            </a:xfrm>
          </p:grpSpPr>
          <p:grpSp>
            <p:nvGrpSpPr>
              <p:cNvPr id="18" name="组合 17"/>
              <p:cNvGrpSpPr/>
              <p:nvPr userDrawn="1"/>
            </p:nvGrpSpPr>
            <p:grpSpPr>
              <a:xfrm>
                <a:off x="-169490" y="6381328"/>
                <a:ext cx="1316315" cy="584200"/>
                <a:chOff x="-169490" y="6381328"/>
                <a:chExt cx="1316315" cy="584200"/>
              </a:xfrm>
            </p:grpSpPr>
            <p:pic>
              <p:nvPicPr>
                <p:cNvPr id="22"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9" name="组合 18"/>
              <p:cNvGrpSpPr/>
              <p:nvPr userDrawn="1"/>
            </p:nvGrpSpPr>
            <p:grpSpPr>
              <a:xfrm>
                <a:off x="877854" y="6381328"/>
                <a:ext cx="1316315" cy="584200"/>
                <a:chOff x="-169490" y="6381328"/>
                <a:chExt cx="1316315" cy="584200"/>
              </a:xfrm>
            </p:grpSpPr>
            <p:pic>
              <p:nvPicPr>
                <p:cNvPr id="20"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grpSp>
      <p:grpSp>
        <p:nvGrpSpPr>
          <p:cNvPr id="30" name="组合 29"/>
          <p:cNvGrpSpPr/>
          <p:nvPr userDrawn="1"/>
        </p:nvGrpSpPr>
        <p:grpSpPr>
          <a:xfrm>
            <a:off x="3830141" y="6381328"/>
            <a:ext cx="4295346" cy="584200"/>
            <a:chOff x="-169490" y="6381328"/>
            <a:chExt cx="4295346" cy="584200"/>
          </a:xfrm>
        </p:grpSpPr>
        <p:grpSp>
          <p:nvGrpSpPr>
            <p:cNvPr id="31" name="组合 30"/>
            <p:cNvGrpSpPr/>
            <p:nvPr userDrawn="1"/>
          </p:nvGrpSpPr>
          <p:grpSpPr>
            <a:xfrm>
              <a:off x="-169490" y="6381328"/>
              <a:ext cx="2363659" cy="584200"/>
              <a:chOff x="-169490" y="6381328"/>
              <a:chExt cx="2363659" cy="584200"/>
            </a:xfrm>
          </p:grpSpPr>
          <p:grpSp>
            <p:nvGrpSpPr>
              <p:cNvPr id="39" name="组合 38"/>
              <p:cNvGrpSpPr/>
              <p:nvPr userDrawn="1"/>
            </p:nvGrpSpPr>
            <p:grpSpPr>
              <a:xfrm>
                <a:off x="-169490" y="6381328"/>
                <a:ext cx="1316315" cy="584200"/>
                <a:chOff x="-169490" y="6381328"/>
                <a:chExt cx="1316315" cy="584200"/>
              </a:xfrm>
            </p:grpSpPr>
            <p:pic>
              <p:nvPicPr>
                <p:cNvPr id="43"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0" name="组合 39"/>
              <p:cNvGrpSpPr/>
              <p:nvPr userDrawn="1"/>
            </p:nvGrpSpPr>
            <p:grpSpPr>
              <a:xfrm>
                <a:off x="783570" y="6381328"/>
                <a:ext cx="1410599" cy="584200"/>
                <a:chOff x="-263774" y="6381328"/>
                <a:chExt cx="1410599" cy="584200"/>
              </a:xfrm>
            </p:grpSpPr>
            <p:pic>
              <p:nvPicPr>
                <p:cNvPr id="41"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63774"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32" name="组合 31"/>
            <p:cNvGrpSpPr/>
            <p:nvPr userDrawn="1"/>
          </p:nvGrpSpPr>
          <p:grpSpPr>
            <a:xfrm>
              <a:off x="1762197" y="6381328"/>
              <a:ext cx="2363659" cy="584200"/>
              <a:chOff x="-169490" y="6381328"/>
              <a:chExt cx="2363659" cy="584200"/>
            </a:xfrm>
          </p:grpSpPr>
          <p:grpSp>
            <p:nvGrpSpPr>
              <p:cNvPr id="33" name="组合 32"/>
              <p:cNvGrpSpPr/>
              <p:nvPr userDrawn="1"/>
            </p:nvGrpSpPr>
            <p:grpSpPr>
              <a:xfrm>
                <a:off x="-169490" y="6381328"/>
                <a:ext cx="1316315" cy="584200"/>
                <a:chOff x="-169490" y="6381328"/>
                <a:chExt cx="1316315" cy="584200"/>
              </a:xfrm>
            </p:grpSpPr>
            <p:pic>
              <p:nvPicPr>
                <p:cNvPr id="37"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 name="组合 33"/>
              <p:cNvGrpSpPr/>
              <p:nvPr userDrawn="1"/>
            </p:nvGrpSpPr>
            <p:grpSpPr>
              <a:xfrm>
                <a:off x="877854" y="6381328"/>
                <a:ext cx="1316315" cy="584200"/>
                <a:chOff x="-169490" y="6381328"/>
                <a:chExt cx="1316315" cy="584200"/>
              </a:xfrm>
            </p:grpSpPr>
            <p:pic>
              <p:nvPicPr>
                <p:cNvPr id="35"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grpSp>
      <p:grpSp>
        <p:nvGrpSpPr>
          <p:cNvPr id="45" name="组合 44"/>
          <p:cNvGrpSpPr/>
          <p:nvPr userDrawn="1"/>
        </p:nvGrpSpPr>
        <p:grpSpPr>
          <a:xfrm>
            <a:off x="7757469" y="6381328"/>
            <a:ext cx="4295346" cy="584200"/>
            <a:chOff x="-169490" y="6381328"/>
            <a:chExt cx="4295346" cy="584200"/>
          </a:xfrm>
        </p:grpSpPr>
        <p:grpSp>
          <p:nvGrpSpPr>
            <p:cNvPr id="46" name="组合 45"/>
            <p:cNvGrpSpPr/>
            <p:nvPr userDrawn="1"/>
          </p:nvGrpSpPr>
          <p:grpSpPr>
            <a:xfrm>
              <a:off x="-169490" y="6381328"/>
              <a:ext cx="2363659" cy="584200"/>
              <a:chOff x="-169490" y="6381328"/>
              <a:chExt cx="2363659" cy="584200"/>
            </a:xfrm>
          </p:grpSpPr>
          <p:grpSp>
            <p:nvGrpSpPr>
              <p:cNvPr id="54" name="组合 53"/>
              <p:cNvGrpSpPr/>
              <p:nvPr userDrawn="1"/>
            </p:nvGrpSpPr>
            <p:grpSpPr>
              <a:xfrm>
                <a:off x="-169490" y="6381328"/>
                <a:ext cx="1316315" cy="584200"/>
                <a:chOff x="-169490" y="6381328"/>
                <a:chExt cx="1316315" cy="584200"/>
              </a:xfrm>
            </p:grpSpPr>
            <p:pic>
              <p:nvPicPr>
                <p:cNvPr id="58"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5" name="组合 54"/>
              <p:cNvGrpSpPr/>
              <p:nvPr userDrawn="1"/>
            </p:nvGrpSpPr>
            <p:grpSpPr>
              <a:xfrm>
                <a:off x="877854" y="6381328"/>
                <a:ext cx="1316315" cy="584200"/>
                <a:chOff x="-169490" y="6381328"/>
                <a:chExt cx="1316315" cy="584200"/>
              </a:xfrm>
            </p:grpSpPr>
            <p:pic>
              <p:nvPicPr>
                <p:cNvPr id="56"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47" name="组合 46"/>
            <p:cNvGrpSpPr/>
            <p:nvPr userDrawn="1"/>
          </p:nvGrpSpPr>
          <p:grpSpPr>
            <a:xfrm>
              <a:off x="1762197" y="6381328"/>
              <a:ext cx="2363659" cy="584200"/>
              <a:chOff x="-169490" y="6381328"/>
              <a:chExt cx="2363659" cy="584200"/>
            </a:xfrm>
          </p:grpSpPr>
          <p:grpSp>
            <p:nvGrpSpPr>
              <p:cNvPr id="48" name="组合 47"/>
              <p:cNvGrpSpPr/>
              <p:nvPr userDrawn="1"/>
            </p:nvGrpSpPr>
            <p:grpSpPr>
              <a:xfrm>
                <a:off x="-169490" y="6381328"/>
                <a:ext cx="1316315" cy="584200"/>
                <a:chOff x="-169490" y="6381328"/>
                <a:chExt cx="1316315" cy="584200"/>
              </a:xfrm>
            </p:grpSpPr>
            <p:pic>
              <p:nvPicPr>
                <p:cNvPr id="52"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9" name="组合 48"/>
              <p:cNvGrpSpPr/>
              <p:nvPr userDrawn="1"/>
            </p:nvGrpSpPr>
            <p:grpSpPr>
              <a:xfrm>
                <a:off x="786260" y="6381328"/>
                <a:ext cx="1407909" cy="584200"/>
                <a:chOff x="-261084" y="6381328"/>
                <a:chExt cx="1407909" cy="584200"/>
              </a:xfrm>
            </p:grpSpPr>
            <p:pic>
              <p:nvPicPr>
                <p:cNvPr id="50"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61084"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grpSp>
      <p:pic>
        <p:nvPicPr>
          <p:cNvPr id="60" name="Picture 3"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1495806" y="6381328"/>
            <a:ext cx="850900" cy="584200"/>
          </a:xfrm>
          <a:prstGeom prst="rect">
            <a:avLst/>
          </a:prstGeom>
          <a:noFill/>
          <a:extLst>
            <a:ext uri="{909E8E84-426E-40DD-AFC4-6F175D3DCCD1}">
              <a14:hiddenFill xmlns:a14="http://schemas.microsoft.com/office/drawing/2010/main">
                <a:solidFill>
                  <a:srgbClr val="FFFFFF"/>
                </a:solidFill>
              </a14:hiddenFill>
            </a:ext>
          </a:extLst>
        </p:spPr>
      </p:pic>
      <p:cxnSp>
        <p:nvCxnSpPr>
          <p:cNvPr id="61" name="直接连接符 60"/>
          <p:cNvCxnSpPr/>
          <p:nvPr userDrawn="1"/>
        </p:nvCxnSpPr>
        <p:spPr>
          <a:xfrm>
            <a:off x="10631710" y="447764"/>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2" name="标题 1"/>
          <p:cNvSpPr>
            <a:spLocks noGrp="1"/>
          </p:cNvSpPr>
          <p:nvPr>
            <p:ph type="title"/>
          </p:nvPr>
        </p:nvSpPr>
        <p:spPr>
          <a:xfrm>
            <a:off x="3904976" y="399365"/>
            <a:ext cx="6635080" cy="288032"/>
          </a:xfrm>
          <a:prstGeom prst="rect">
            <a:avLst/>
          </a:prstGeom>
        </p:spPr>
        <p:txBody>
          <a:bodyPr>
            <a:normAutofit/>
          </a:bodyPr>
          <a:lstStyle>
            <a:lvl1pPr algn="r">
              <a:defRPr sz="1600">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63" name="TextBox 62"/>
          <p:cNvSpPr txBox="1"/>
          <p:nvPr userDrawn="1"/>
        </p:nvSpPr>
        <p:spPr>
          <a:xfrm>
            <a:off x="10703718" y="358715"/>
            <a:ext cx="896441" cy="369332"/>
          </a:xfrm>
          <a:prstGeom prst="rect">
            <a:avLst/>
          </a:prstGeom>
          <a:noFill/>
          <a:effectLst>
            <a:reflection blurRad="6350" stA="50000" endA="300" endPos="38500" dist="50800" dir="5400000" sy="-100000" algn="bl" rotWithShape="0"/>
          </a:effectLst>
        </p:spPr>
        <p:txBody>
          <a:bodyPr wrap="square" rtlCol="0">
            <a:spAutoFit/>
          </a:bodyPr>
          <a:lstStyle/>
          <a:p>
            <a:pPr algn="l"/>
            <a:r>
              <a:rPr lang="en-US" altLang="zh-CN"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grpSp>
        <p:nvGrpSpPr>
          <p:cNvPr id="3" name="组合 2"/>
          <p:cNvGrpSpPr/>
          <p:nvPr userDrawn="1"/>
        </p:nvGrpSpPr>
        <p:grpSpPr>
          <a:xfrm>
            <a:off x="-169490" y="6381328"/>
            <a:ext cx="4295346" cy="584200"/>
            <a:chOff x="-169490" y="6381328"/>
            <a:chExt cx="4295346" cy="584200"/>
          </a:xfrm>
        </p:grpSpPr>
        <p:grpSp>
          <p:nvGrpSpPr>
            <p:cNvPr id="4" name="组合 3"/>
            <p:cNvGrpSpPr/>
            <p:nvPr userDrawn="1"/>
          </p:nvGrpSpPr>
          <p:grpSpPr>
            <a:xfrm>
              <a:off x="-169490" y="6381328"/>
              <a:ext cx="2363659" cy="584200"/>
              <a:chOff x="-169490" y="6381328"/>
              <a:chExt cx="2363659" cy="584200"/>
            </a:xfrm>
          </p:grpSpPr>
          <p:grpSp>
            <p:nvGrpSpPr>
              <p:cNvPr id="12" name="组合 11"/>
              <p:cNvGrpSpPr/>
              <p:nvPr userDrawn="1"/>
            </p:nvGrpSpPr>
            <p:grpSpPr>
              <a:xfrm>
                <a:off x="-169490" y="6381328"/>
                <a:ext cx="1316315" cy="584200"/>
                <a:chOff x="-169490" y="6381328"/>
                <a:chExt cx="1316315" cy="584200"/>
              </a:xfrm>
            </p:grpSpPr>
            <p:pic>
              <p:nvPicPr>
                <p:cNvPr id="16"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 name="组合 12"/>
              <p:cNvGrpSpPr/>
              <p:nvPr userDrawn="1"/>
            </p:nvGrpSpPr>
            <p:grpSpPr>
              <a:xfrm>
                <a:off x="877854" y="6381328"/>
                <a:ext cx="1316315" cy="584200"/>
                <a:chOff x="-169490" y="6381328"/>
                <a:chExt cx="1316315" cy="584200"/>
              </a:xfrm>
            </p:grpSpPr>
            <p:pic>
              <p:nvPicPr>
                <p:cNvPr id="14"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5" name="组合 4"/>
            <p:cNvGrpSpPr/>
            <p:nvPr userDrawn="1"/>
          </p:nvGrpSpPr>
          <p:grpSpPr>
            <a:xfrm>
              <a:off x="1762197" y="6381328"/>
              <a:ext cx="2363659" cy="584200"/>
              <a:chOff x="-169490" y="6381328"/>
              <a:chExt cx="2363659" cy="584200"/>
            </a:xfrm>
          </p:grpSpPr>
          <p:grpSp>
            <p:nvGrpSpPr>
              <p:cNvPr id="6" name="组合 5"/>
              <p:cNvGrpSpPr/>
              <p:nvPr userDrawn="1"/>
            </p:nvGrpSpPr>
            <p:grpSpPr>
              <a:xfrm>
                <a:off x="-169490" y="6381328"/>
                <a:ext cx="1316315" cy="584200"/>
                <a:chOff x="-169490" y="6381328"/>
                <a:chExt cx="1316315" cy="584200"/>
              </a:xfrm>
            </p:grpSpPr>
            <p:pic>
              <p:nvPicPr>
                <p:cNvPr id="10"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组合 6"/>
              <p:cNvGrpSpPr/>
              <p:nvPr userDrawn="1"/>
            </p:nvGrpSpPr>
            <p:grpSpPr>
              <a:xfrm>
                <a:off x="877854" y="6381328"/>
                <a:ext cx="1316315" cy="584200"/>
                <a:chOff x="-169490" y="6381328"/>
                <a:chExt cx="1316315" cy="584200"/>
              </a:xfrm>
            </p:grpSpPr>
            <p:pic>
              <p:nvPicPr>
                <p:cNvPr id="8"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grpSp>
      <p:grpSp>
        <p:nvGrpSpPr>
          <p:cNvPr id="18" name="组合 17"/>
          <p:cNvGrpSpPr/>
          <p:nvPr userDrawn="1"/>
        </p:nvGrpSpPr>
        <p:grpSpPr>
          <a:xfrm>
            <a:off x="3830141" y="6381328"/>
            <a:ext cx="4295346" cy="584200"/>
            <a:chOff x="-169490" y="6381328"/>
            <a:chExt cx="4295346" cy="584200"/>
          </a:xfrm>
        </p:grpSpPr>
        <p:grpSp>
          <p:nvGrpSpPr>
            <p:cNvPr id="19" name="组合 18"/>
            <p:cNvGrpSpPr/>
            <p:nvPr userDrawn="1"/>
          </p:nvGrpSpPr>
          <p:grpSpPr>
            <a:xfrm>
              <a:off x="-169490" y="6381328"/>
              <a:ext cx="2363659" cy="584200"/>
              <a:chOff x="-169490" y="6381328"/>
              <a:chExt cx="2363659" cy="584200"/>
            </a:xfrm>
          </p:grpSpPr>
          <p:grpSp>
            <p:nvGrpSpPr>
              <p:cNvPr id="27" name="组合 26"/>
              <p:cNvGrpSpPr/>
              <p:nvPr userDrawn="1"/>
            </p:nvGrpSpPr>
            <p:grpSpPr>
              <a:xfrm>
                <a:off x="-169490" y="6381328"/>
                <a:ext cx="1316315" cy="584200"/>
                <a:chOff x="-169490" y="6381328"/>
                <a:chExt cx="1316315" cy="584200"/>
              </a:xfrm>
            </p:grpSpPr>
            <p:pic>
              <p:nvPicPr>
                <p:cNvPr id="31"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8" name="组合 27"/>
              <p:cNvGrpSpPr/>
              <p:nvPr userDrawn="1"/>
            </p:nvGrpSpPr>
            <p:grpSpPr>
              <a:xfrm>
                <a:off x="783570" y="6381328"/>
                <a:ext cx="1410599" cy="584200"/>
                <a:chOff x="-263774" y="6381328"/>
                <a:chExt cx="1410599" cy="584200"/>
              </a:xfrm>
            </p:grpSpPr>
            <p:pic>
              <p:nvPicPr>
                <p:cNvPr id="29"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63774"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20" name="组合 19"/>
            <p:cNvGrpSpPr/>
            <p:nvPr userDrawn="1"/>
          </p:nvGrpSpPr>
          <p:grpSpPr>
            <a:xfrm>
              <a:off x="1762197" y="6381328"/>
              <a:ext cx="2363659" cy="584200"/>
              <a:chOff x="-169490" y="6381328"/>
              <a:chExt cx="2363659" cy="584200"/>
            </a:xfrm>
          </p:grpSpPr>
          <p:grpSp>
            <p:nvGrpSpPr>
              <p:cNvPr id="21" name="组合 20"/>
              <p:cNvGrpSpPr/>
              <p:nvPr userDrawn="1"/>
            </p:nvGrpSpPr>
            <p:grpSpPr>
              <a:xfrm>
                <a:off x="-169490" y="6381328"/>
                <a:ext cx="1316315" cy="584200"/>
                <a:chOff x="-169490" y="6381328"/>
                <a:chExt cx="1316315" cy="584200"/>
              </a:xfrm>
            </p:grpSpPr>
            <p:pic>
              <p:nvPicPr>
                <p:cNvPr id="25"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2" name="组合 21"/>
              <p:cNvGrpSpPr/>
              <p:nvPr userDrawn="1"/>
            </p:nvGrpSpPr>
            <p:grpSpPr>
              <a:xfrm>
                <a:off x="877854" y="6381328"/>
                <a:ext cx="1316315" cy="584200"/>
                <a:chOff x="-169490" y="6381328"/>
                <a:chExt cx="1316315" cy="584200"/>
              </a:xfrm>
            </p:grpSpPr>
            <p:pic>
              <p:nvPicPr>
                <p:cNvPr id="23"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grpSp>
      <p:grpSp>
        <p:nvGrpSpPr>
          <p:cNvPr id="33" name="组合 32"/>
          <p:cNvGrpSpPr/>
          <p:nvPr userDrawn="1"/>
        </p:nvGrpSpPr>
        <p:grpSpPr>
          <a:xfrm>
            <a:off x="7757469" y="6381328"/>
            <a:ext cx="4295346" cy="584200"/>
            <a:chOff x="-169490" y="6381328"/>
            <a:chExt cx="4295346" cy="584200"/>
          </a:xfrm>
        </p:grpSpPr>
        <p:grpSp>
          <p:nvGrpSpPr>
            <p:cNvPr id="34" name="组合 33"/>
            <p:cNvGrpSpPr/>
            <p:nvPr userDrawn="1"/>
          </p:nvGrpSpPr>
          <p:grpSpPr>
            <a:xfrm>
              <a:off x="-169490" y="6381328"/>
              <a:ext cx="2363659" cy="584200"/>
              <a:chOff x="-169490" y="6381328"/>
              <a:chExt cx="2363659" cy="584200"/>
            </a:xfrm>
          </p:grpSpPr>
          <p:grpSp>
            <p:nvGrpSpPr>
              <p:cNvPr id="42" name="组合 41"/>
              <p:cNvGrpSpPr/>
              <p:nvPr userDrawn="1"/>
            </p:nvGrpSpPr>
            <p:grpSpPr>
              <a:xfrm>
                <a:off x="-169490" y="6381328"/>
                <a:ext cx="1316315" cy="584200"/>
                <a:chOff x="-169490" y="6381328"/>
                <a:chExt cx="1316315" cy="584200"/>
              </a:xfrm>
            </p:grpSpPr>
            <p:pic>
              <p:nvPicPr>
                <p:cNvPr id="46"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3" name="组合 42"/>
              <p:cNvGrpSpPr/>
              <p:nvPr userDrawn="1"/>
            </p:nvGrpSpPr>
            <p:grpSpPr>
              <a:xfrm>
                <a:off x="877854" y="6381328"/>
                <a:ext cx="1316315" cy="584200"/>
                <a:chOff x="-169490" y="6381328"/>
                <a:chExt cx="1316315" cy="584200"/>
              </a:xfrm>
            </p:grpSpPr>
            <p:pic>
              <p:nvPicPr>
                <p:cNvPr id="44"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35" name="组合 34"/>
            <p:cNvGrpSpPr/>
            <p:nvPr userDrawn="1"/>
          </p:nvGrpSpPr>
          <p:grpSpPr>
            <a:xfrm>
              <a:off x="1762197" y="6381328"/>
              <a:ext cx="2363659" cy="584200"/>
              <a:chOff x="-169490" y="6381328"/>
              <a:chExt cx="2363659" cy="584200"/>
            </a:xfrm>
          </p:grpSpPr>
          <p:grpSp>
            <p:nvGrpSpPr>
              <p:cNvPr id="36" name="组合 35"/>
              <p:cNvGrpSpPr/>
              <p:nvPr userDrawn="1"/>
            </p:nvGrpSpPr>
            <p:grpSpPr>
              <a:xfrm>
                <a:off x="-169490" y="6381328"/>
                <a:ext cx="1316315" cy="584200"/>
                <a:chOff x="-169490" y="6381328"/>
                <a:chExt cx="1316315" cy="584200"/>
              </a:xfrm>
            </p:grpSpPr>
            <p:pic>
              <p:nvPicPr>
                <p:cNvPr id="40"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 name="组合 36"/>
              <p:cNvGrpSpPr/>
              <p:nvPr userDrawn="1"/>
            </p:nvGrpSpPr>
            <p:grpSpPr>
              <a:xfrm>
                <a:off x="786260" y="6381328"/>
                <a:ext cx="1407909" cy="584200"/>
                <a:chOff x="-261084" y="6381328"/>
                <a:chExt cx="1407909" cy="584200"/>
              </a:xfrm>
            </p:grpSpPr>
            <p:pic>
              <p:nvPicPr>
                <p:cNvPr id="38"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61084"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grpSp>
      <p:pic>
        <p:nvPicPr>
          <p:cNvPr id="48" name="Picture 3"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11495806" y="6381328"/>
            <a:ext cx="850900" cy="584200"/>
          </a:xfrm>
          <a:prstGeom prst="rect">
            <a:avLst/>
          </a:prstGeom>
          <a:noFill/>
          <a:extLst>
            <a:ext uri="{909E8E84-426E-40DD-AFC4-6F175D3DCCD1}">
              <a14:hiddenFill xmlns:a14="http://schemas.microsoft.com/office/drawing/2010/main">
                <a:solidFill>
                  <a:srgbClr val="FFFFFF"/>
                </a:solidFill>
              </a14:hiddenFill>
            </a:ext>
          </a:extLst>
        </p:spPr>
      </p:pic>
      <p:cxnSp>
        <p:nvCxnSpPr>
          <p:cNvPr id="49" name="直接连接符 48"/>
          <p:cNvCxnSpPr/>
          <p:nvPr userDrawn="1"/>
        </p:nvCxnSpPr>
        <p:spPr>
          <a:xfrm>
            <a:off x="10631710" y="447764"/>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0" name="标题 1"/>
          <p:cNvSpPr>
            <a:spLocks noGrp="1"/>
          </p:cNvSpPr>
          <p:nvPr>
            <p:ph type="title"/>
          </p:nvPr>
        </p:nvSpPr>
        <p:spPr>
          <a:xfrm>
            <a:off x="3904976" y="399365"/>
            <a:ext cx="6635080" cy="288032"/>
          </a:xfrm>
          <a:prstGeom prst="rect">
            <a:avLst/>
          </a:prstGeom>
        </p:spPr>
        <p:txBody>
          <a:bodyPr>
            <a:normAutofit/>
          </a:bodyPr>
          <a:lstStyle>
            <a:lvl1pPr algn="r">
              <a:defRPr sz="1600">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51" name="TextBox 50"/>
          <p:cNvSpPr txBox="1"/>
          <p:nvPr userDrawn="1"/>
        </p:nvSpPr>
        <p:spPr>
          <a:xfrm>
            <a:off x="10703718" y="358715"/>
            <a:ext cx="896441" cy="369332"/>
          </a:xfrm>
          <a:prstGeom prst="rect">
            <a:avLst/>
          </a:prstGeom>
          <a:noFill/>
          <a:effectLst>
            <a:reflection blurRad="6350" stA="50000" endA="300" endPos="38500" dist="50800" dir="5400000" sy="-100000" algn="bl" rotWithShape="0"/>
          </a:effectLst>
        </p:spPr>
        <p:txBody>
          <a:bodyPr wrap="square" rtlCol="0">
            <a:spAutoFit/>
          </a:bodyPr>
          <a:lstStyle/>
          <a:p>
            <a:pPr algn="l"/>
            <a:r>
              <a:rPr lang="en-US" altLang="zh-CN"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2018/8/19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779778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2018/8/19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666034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2018/8/19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292838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2018/8/19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4150619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5" r:id="rId5"/>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2018/8/19</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08862660"/>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6.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0.png"/><Relationship Id="rId7" Type="http://schemas.openxmlformats.org/officeDocument/2006/relationships/image" Target="../media/image16.jpeg"/><Relationship Id="rId12" Type="http://schemas.openxmlformats.org/officeDocument/2006/relationships/image" Target="../media/image13.png"/><Relationship Id="rId2" Type="http://schemas.openxmlformats.org/officeDocument/2006/relationships/image" Target="../media/image27.jpeg"/><Relationship Id="rId1" Type="http://schemas.openxmlformats.org/officeDocument/2006/relationships/slideLayout" Target="../slideLayouts/slideLayout5.xml"/><Relationship Id="rId6" Type="http://schemas.openxmlformats.org/officeDocument/2006/relationships/image" Target="../media/image11.png"/><Relationship Id="rId11" Type="http://schemas.microsoft.com/office/2007/relationships/hdphoto" Target="../media/hdphoto4.wdp"/><Relationship Id="rId5" Type="http://schemas.microsoft.com/office/2007/relationships/hdphoto" Target="../media/hdphoto2.wdp"/><Relationship Id="rId10" Type="http://schemas.openxmlformats.org/officeDocument/2006/relationships/image" Target="../media/image28.jpeg"/><Relationship Id="rId4" Type="http://schemas.openxmlformats.org/officeDocument/2006/relationships/image" Target="../media/image15.jpeg"/><Relationship Id="rId9"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3.xml"/><Relationship Id="rId4" Type="http://schemas.openxmlformats.org/officeDocument/2006/relationships/image" Target="../media/image31.jpeg"/></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2.jpeg"/><Relationship Id="rId1" Type="http://schemas.openxmlformats.org/officeDocument/2006/relationships/slideLayout" Target="../slideLayouts/slideLayout3.xml"/><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30.png"/><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3.jpeg"/><Relationship Id="rId1" Type="http://schemas.openxmlformats.org/officeDocument/2006/relationships/slideLayout" Target="../slideLayouts/slideLayout3.xml"/><Relationship Id="rId4" Type="http://schemas.openxmlformats.org/officeDocument/2006/relationships/image" Target="../media/image34.jpeg"/></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jpeg"/><Relationship Id="rId7" Type="http://schemas.openxmlformats.org/officeDocument/2006/relationships/image" Target="../media/image11.png"/><Relationship Id="rId2" Type="http://schemas.openxmlformats.org/officeDocument/2006/relationships/image" Target="../media/image6.jpeg"/><Relationship Id="rId1" Type="http://schemas.openxmlformats.org/officeDocument/2006/relationships/slideLayout" Target="../slideLayouts/slideLayout5.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8.jpeg"/><Relationship Id="rId9" Type="http://schemas.openxmlformats.org/officeDocument/2006/relationships/image" Target="../media/image13.png"/></Relationships>
</file>

<file path=ppt/slides/_rels/slide2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8" Type="http://schemas.microsoft.com/office/2007/relationships/hdphoto" Target="../media/hdphoto3.wdp"/><Relationship Id="rId3" Type="http://schemas.microsoft.com/office/2007/relationships/hdphoto" Target="../media/hdphoto1.wdp"/><Relationship Id="rId7" Type="http://schemas.openxmlformats.org/officeDocument/2006/relationships/image" Target="../media/image16.jpeg"/><Relationship Id="rId12" Type="http://schemas.openxmlformats.org/officeDocument/2006/relationships/image" Target="../media/image13.png"/><Relationship Id="rId2" Type="http://schemas.openxmlformats.org/officeDocument/2006/relationships/image" Target="../media/image14.jpeg"/><Relationship Id="rId1" Type="http://schemas.openxmlformats.org/officeDocument/2006/relationships/slideLayout" Target="../slideLayouts/slideLayout5.xml"/><Relationship Id="rId6" Type="http://schemas.openxmlformats.org/officeDocument/2006/relationships/image" Target="../media/image11.png"/><Relationship Id="rId11" Type="http://schemas.microsoft.com/office/2007/relationships/hdphoto" Target="../media/hdphoto4.wdp"/><Relationship Id="rId5" Type="http://schemas.openxmlformats.org/officeDocument/2006/relationships/image" Target="../media/image35.jpeg"/><Relationship Id="rId10" Type="http://schemas.openxmlformats.org/officeDocument/2006/relationships/image" Target="../media/image28.jpeg"/><Relationship Id="rId4" Type="http://schemas.openxmlformats.org/officeDocument/2006/relationships/image" Target="../media/image10.png"/><Relationship Id="rId9" Type="http://schemas.openxmlformats.org/officeDocument/2006/relationships/image" Target="../media/image12.png"/></Relationships>
</file>

<file path=ppt/slides/_rels/slide2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6.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9.jpe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8" Type="http://schemas.openxmlformats.org/officeDocument/2006/relationships/image" Target="../media/image41.png"/><Relationship Id="rId3" Type="http://schemas.microsoft.com/office/2007/relationships/hdphoto" Target="../media/hdphoto1.wdp"/><Relationship Id="rId7" Type="http://schemas.openxmlformats.org/officeDocument/2006/relationships/image" Target="../media/image11.png"/><Relationship Id="rId12" Type="http://schemas.openxmlformats.org/officeDocument/2006/relationships/image" Target="../media/image13.png"/><Relationship Id="rId2" Type="http://schemas.openxmlformats.org/officeDocument/2006/relationships/image" Target="../media/image14.jpeg"/><Relationship Id="rId1" Type="http://schemas.openxmlformats.org/officeDocument/2006/relationships/slideLayout" Target="../slideLayouts/slideLayout5.xml"/><Relationship Id="rId6" Type="http://schemas.microsoft.com/office/2007/relationships/hdphoto" Target="../media/hdphoto5.wdp"/><Relationship Id="rId11" Type="http://schemas.microsoft.com/office/2007/relationships/hdphoto" Target="../media/hdphoto4.wdp"/><Relationship Id="rId5" Type="http://schemas.openxmlformats.org/officeDocument/2006/relationships/image" Target="../media/image40.jpeg"/><Relationship Id="rId10" Type="http://schemas.openxmlformats.org/officeDocument/2006/relationships/image" Target="../media/image28.jpeg"/><Relationship Id="rId4" Type="http://schemas.openxmlformats.org/officeDocument/2006/relationships/image" Target="../media/image10.png"/><Relationship Id="rId9" Type="http://schemas.openxmlformats.org/officeDocument/2006/relationships/image" Target="../media/image12.png"/></Relationships>
</file>

<file path=ppt/slides/_rels/slide2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16.jpeg"/><Relationship Id="rId3" Type="http://schemas.microsoft.com/office/2007/relationships/hdphoto" Target="../media/hdphoto1.wdp"/><Relationship Id="rId7" Type="http://schemas.openxmlformats.org/officeDocument/2006/relationships/image" Target="../media/image11.png"/><Relationship Id="rId12" Type="http://schemas.openxmlformats.org/officeDocument/2006/relationships/image" Target="../media/image13.png"/><Relationship Id="rId2" Type="http://schemas.openxmlformats.org/officeDocument/2006/relationships/image" Target="../media/image14.jpeg"/><Relationship Id="rId1" Type="http://schemas.openxmlformats.org/officeDocument/2006/relationships/slideLayout" Target="../slideLayouts/slideLayout5.xml"/><Relationship Id="rId6" Type="http://schemas.microsoft.com/office/2007/relationships/hdphoto" Target="../media/hdphoto2.wdp"/><Relationship Id="rId11" Type="http://schemas.openxmlformats.org/officeDocument/2006/relationships/image" Target="../media/image9.jpeg"/><Relationship Id="rId5" Type="http://schemas.openxmlformats.org/officeDocument/2006/relationships/image" Target="../media/image15.jpeg"/><Relationship Id="rId10" Type="http://schemas.openxmlformats.org/officeDocument/2006/relationships/image" Target="../media/image12.png"/><Relationship Id="rId4" Type="http://schemas.openxmlformats.org/officeDocument/2006/relationships/image" Target="../media/image10.png"/><Relationship Id="rId9" Type="http://schemas.microsoft.com/office/2007/relationships/hdphoto" Target="../media/hdphoto3.wdp"/></Relationships>
</file>

<file path=ppt/slides/_rels/slide3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4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55.jpe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43.png"/><Relationship Id="rId1" Type="http://schemas.openxmlformats.org/officeDocument/2006/relationships/slideLayout" Target="../slideLayouts/slideLayout3.xml"/><Relationship Id="rId4" Type="http://schemas.openxmlformats.org/officeDocument/2006/relationships/image" Target="../media/image61.png"/></Relationships>
</file>

<file path=ppt/slides/_rels/slide47.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png"/><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5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65.jpe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43.png"/><Relationship Id="rId1" Type="http://schemas.openxmlformats.org/officeDocument/2006/relationships/slideLayout" Target="../slideLayouts/slideLayout3.xml"/><Relationship Id="rId4" Type="http://schemas.openxmlformats.org/officeDocument/2006/relationships/image" Target="../media/image69.png"/></Relationships>
</file>

<file path=ppt/slides/_rels/slide55.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43.png"/><Relationship Id="rId1" Type="http://schemas.openxmlformats.org/officeDocument/2006/relationships/slideLayout" Target="../slideLayouts/slideLayout3.xml"/><Relationship Id="rId4" Type="http://schemas.openxmlformats.org/officeDocument/2006/relationships/image" Target="../media/image73.png"/></Relationships>
</file>

<file path=ppt/slides/_rels/slide58.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75.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9.png"/><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60.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43.png"/><Relationship Id="rId1" Type="http://schemas.openxmlformats.org/officeDocument/2006/relationships/slideLayout" Target="../slideLayouts/slideLayout3.xml"/><Relationship Id="rId4" Type="http://schemas.openxmlformats.org/officeDocument/2006/relationships/image" Target="../media/image79.png"/></Relationships>
</file>

<file path=ppt/slides/_rels/slide63.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image" Target="../media/image81.jpeg"/><Relationship Id="rId7" Type="http://schemas.openxmlformats.org/officeDocument/2006/relationships/image" Target="../media/image83.png"/><Relationship Id="rId2" Type="http://schemas.openxmlformats.org/officeDocument/2006/relationships/image" Target="../media/image80.jpeg"/><Relationship Id="rId1" Type="http://schemas.openxmlformats.org/officeDocument/2006/relationships/slideLayout" Target="../slideLayouts/slideLayout4.xml"/><Relationship Id="rId6" Type="http://schemas.openxmlformats.org/officeDocument/2006/relationships/hyperlink" Target="http://www.eyefulpresentations.co.uk/" TargetMode="External"/><Relationship Id="rId11" Type="http://schemas.openxmlformats.org/officeDocument/2006/relationships/image" Target="../media/image87.png"/><Relationship Id="rId5" Type="http://schemas.openxmlformats.org/officeDocument/2006/relationships/hyperlink" Target="mailto:info@eyefulpresentations.co.uk" TargetMode="External"/><Relationship Id="rId10" Type="http://schemas.openxmlformats.org/officeDocument/2006/relationships/image" Target="../media/image86.png"/><Relationship Id="rId4" Type="http://schemas.openxmlformats.org/officeDocument/2006/relationships/image" Target="../media/image82.jpeg"/><Relationship Id="rId9" Type="http://schemas.openxmlformats.org/officeDocument/2006/relationships/image" Target="../media/image85.jpeg"/></Relationships>
</file>

<file path=ppt/slides/_rels/slide64.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88.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90.png"/><Relationship Id="rId1" Type="http://schemas.openxmlformats.org/officeDocument/2006/relationships/slideLayout" Target="../slideLayouts/slideLayout7.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89.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2.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4.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椭圆 29"/>
          <p:cNvSpPr/>
          <p:nvPr/>
        </p:nvSpPr>
        <p:spPr>
          <a:xfrm rot="5400000">
            <a:off x="9920556" y="1218184"/>
            <a:ext cx="763587" cy="762000"/>
          </a:xfrm>
          <a:prstGeom prst="ellipse">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zh-CN" altLang="en-US">
              <a:ln>
                <a:solidFill>
                  <a:srgbClr val="C00000"/>
                </a:solidFill>
              </a:ln>
              <a:latin typeface="微软雅黑" pitchFamily="34" charset="-122"/>
              <a:ea typeface="微软雅黑" pitchFamily="34" charset="-122"/>
            </a:endParaRPr>
          </a:p>
        </p:txBody>
      </p:sp>
      <p:sp>
        <p:nvSpPr>
          <p:cNvPr id="31" name="椭圆 30"/>
          <p:cNvSpPr/>
          <p:nvPr/>
        </p:nvSpPr>
        <p:spPr>
          <a:xfrm rot="5400000">
            <a:off x="9920556" y="1989709"/>
            <a:ext cx="763587" cy="762000"/>
          </a:xfrm>
          <a:prstGeom prst="ellipse">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a:endParaRPr lang="zh-CN" altLang="en-US">
              <a:ln>
                <a:solidFill>
                  <a:srgbClr val="C00000"/>
                </a:solidFill>
              </a:ln>
              <a:solidFill>
                <a:schemeClr val="dk1"/>
              </a:solidFill>
              <a:latin typeface="微软雅黑" pitchFamily="34" charset="-122"/>
              <a:ea typeface="微软雅黑" pitchFamily="34" charset="-122"/>
            </a:endParaRPr>
          </a:p>
        </p:txBody>
      </p:sp>
      <p:sp>
        <p:nvSpPr>
          <p:cNvPr id="32" name="椭圆 31"/>
          <p:cNvSpPr/>
          <p:nvPr/>
        </p:nvSpPr>
        <p:spPr>
          <a:xfrm rot="5400000">
            <a:off x="9921350" y="2762027"/>
            <a:ext cx="762000" cy="762000"/>
          </a:xfrm>
          <a:prstGeom prst="ellipse">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a:endParaRPr lang="zh-CN" altLang="en-US">
              <a:ln>
                <a:solidFill>
                  <a:srgbClr val="C00000"/>
                </a:solidFill>
              </a:ln>
              <a:solidFill>
                <a:schemeClr val="dk1"/>
              </a:solidFill>
              <a:latin typeface="微软雅黑" pitchFamily="34" charset="-122"/>
              <a:ea typeface="微软雅黑" pitchFamily="34" charset="-122"/>
            </a:endParaRPr>
          </a:p>
        </p:txBody>
      </p:sp>
      <p:sp>
        <p:nvSpPr>
          <p:cNvPr id="33" name="椭圆 32"/>
          <p:cNvSpPr/>
          <p:nvPr/>
        </p:nvSpPr>
        <p:spPr>
          <a:xfrm rot="5400000">
            <a:off x="9921350" y="3533552"/>
            <a:ext cx="762000" cy="762000"/>
          </a:xfrm>
          <a:prstGeom prst="ellipse">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a:endParaRPr lang="zh-CN" altLang="en-US">
              <a:ln>
                <a:solidFill>
                  <a:srgbClr val="C00000"/>
                </a:solidFill>
              </a:ln>
              <a:solidFill>
                <a:schemeClr val="dk1"/>
              </a:solidFill>
              <a:latin typeface="微软雅黑" pitchFamily="34" charset="-122"/>
              <a:ea typeface="微软雅黑" pitchFamily="34" charset="-122"/>
            </a:endParaRPr>
          </a:p>
        </p:txBody>
      </p:sp>
      <p:sp>
        <p:nvSpPr>
          <p:cNvPr id="34" name="矩形 15"/>
          <p:cNvSpPr>
            <a:spLocks noChangeArrowheads="1"/>
          </p:cNvSpPr>
          <p:nvPr/>
        </p:nvSpPr>
        <p:spPr bwMode="auto">
          <a:xfrm>
            <a:off x="9922938" y="1982565"/>
            <a:ext cx="8002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800" dirty="0">
                <a:solidFill>
                  <a:srgbClr val="FC6204"/>
                </a:solidFill>
                <a:latin typeface="华文行楷" pitchFamily="2" charset="-122"/>
                <a:ea typeface="华文行楷" pitchFamily="2" charset="-122"/>
                <a:cs typeface="Tahoma" pitchFamily="34" charset="0"/>
              </a:rPr>
              <a:t>脉</a:t>
            </a:r>
          </a:p>
        </p:txBody>
      </p:sp>
      <p:sp>
        <p:nvSpPr>
          <p:cNvPr id="35" name="矩形 16"/>
          <p:cNvSpPr>
            <a:spLocks noChangeArrowheads="1"/>
          </p:cNvSpPr>
          <p:nvPr/>
        </p:nvSpPr>
        <p:spPr bwMode="auto">
          <a:xfrm>
            <a:off x="9922938" y="1196752"/>
            <a:ext cx="8002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800" dirty="0">
                <a:solidFill>
                  <a:srgbClr val="FC6204"/>
                </a:solidFill>
                <a:latin typeface="华文行楷" pitchFamily="2" charset="-122"/>
                <a:ea typeface="华文行楷" pitchFamily="2" charset="-122"/>
                <a:cs typeface="Tahoma" pitchFamily="34" charset="0"/>
              </a:rPr>
              <a:t>人</a:t>
            </a:r>
          </a:p>
        </p:txBody>
      </p:sp>
      <p:sp>
        <p:nvSpPr>
          <p:cNvPr id="36" name="矩形 17"/>
          <p:cNvSpPr>
            <a:spLocks noChangeArrowheads="1"/>
          </p:cNvSpPr>
          <p:nvPr/>
        </p:nvSpPr>
        <p:spPr bwMode="auto">
          <a:xfrm>
            <a:off x="9922938" y="2723927"/>
            <a:ext cx="8002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800" dirty="0">
                <a:solidFill>
                  <a:srgbClr val="FC6204"/>
                </a:solidFill>
                <a:latin typeface="华文行楷" pitchFamily="2" charset="-122"/>
                <a:ea typeface="华文行楷" pitchFamily="2" charset="-122"/>
                <a:cs typeface="Tahoma" pitchFamily="34" charset="0"/>
              </a:rPr>
              <a:t>经</a:t>
            </a:r>
          </a:p>
        </p:txBody>
      </p:sp>
      <p:sp>
        <p:nvSpPr>
          <p:cNvPr id="37" name="矩形 18"/>
          <p:cNvSpPr>
            <a:spLocks noChangeArrowheads="1"/>
          </p:cNvSpPr>
          <p:nvPr/>
        </p:nvSpPr>
        <p:spPr bwMode="auto">
          <a:xfrm>
            <a:off x="9922938" y="3509740"/>
            <a:ext cx="8002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800" dirty="0" smtClean="0">
                <a:solidFill>
                  <a:srgbClr val="FC6204"/>
                </a:solidFill>
                <a:latin typeface="华文行楷" pitchFamily="2" charset="-122"/>
                <a:ea typeface="华文行楷" pitchFamily="2" charset="-122"/>
                <a:cs typeface="Tahoma" pitchFamily="34" charset="0"/>
              </a:rPr>
              <a:t>营</a:t>
            </a:r>
            <a:endParaRPr lang="zh-CN" altLang="en-US" sz="4800" dirty="0">
              <a:solidFill>
                <a:srgbClr val="FC6204"/>
              </a:solidFill>
              <a:latin typeface="华文行楷" pitchFamily="2" charset="-122"/>
              <a:ea typeface="华文行楷" pitchFamily="2" charset="-122"/>
              <a:cs typeface="Tahoma" pitchFamily="34" charset="0"/>
            </a:endParaRPr>
          </a:p>
        </p:txBody>
      </p:sp>
      <p:sp>
        <p:nvSpPr>
          <p:cNvPr id="38" name="椭圆 37"/>
          <p:cNvSpPr/>
          <p:nvPr/>
        </p:nvSpPr>
        <p:spPr>
          <a:xfrm rot="5400000">
            <a:off x="9911630" y="4282588"/>
            <a:ext cx="762000" cy="762000"/>
          </a:xfrm>
          <a:prstGeom prst="ellipse">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a:endParaRPr lang="zh-CN" altLang="en-US">
              <a:ln>
                <a:solidFill>
                  <a:srgbClr val="C00000"/>
                </a:solidFill>
              </a:ln>
              <a:solidFill>
                <a:schemeClr val="dk1"/>
              </a:solidFill>
              <a:latin typeface="微软雅黑" pitchFamily="34" charset="-122"/>
              <a:ea typeface="微软雅黑" pitchFamily="34" charset="-122"/>
            </a:endParaRPr>
          </a:p>
        </p:txBody>
      </p:sp>
      <p:sp>
        <p:nvSpPr>
          <p:cNvPr id="39" name="椭圆 38"/>
          <p:cNvSpPr/>
          <p:nvPr/>
        </p:nvSpPr>
        <p:spPr>
          <a:xfrm rot="5400000">
            <a:off x="9911630" y="5054113"/>
            <a:ext cx="762000" cy="762000"/>
          </a:xfrm>
          <a:prstGeom prst="ellipse">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a:endParaRPr lang="zh-CN" altLang="en-US">
              <a:ln>
                <a:solidFill>
                  <a:srgbClr val="C00000"/>
                </a:solidFill>
              </a:ln>
              <a:solidFill>
                <a:schemeClr val="dk1"/>
              </a:solidFill>
              <a:latin typeface="微软雅黑" pitchFamily="34" charset="-122"/>
              <a:ea typeface="微软雅黑" pitchFamily="34" charset="-122"/>
            </a:endParaRPr>
          </a:p>
        </p:txBody>
      </p:sp>
      <p:sp>
        <p:nvSpPr>
          <p:cNvPr id="40" name="矩形 17"/>
          <p:cNvSpPr>
            <a:spLocks noChangeArrowheads="1"/>
          </p:cNvSpPr>
          <p:nvPr/>
        </p:nvSpPr>
        <p:spPr bwMode="auto">
          <a:xfrm>
            <a:off x="9913218" y="4244488"/>
            <a:ext cx="8002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800" dirty="0">
                <a:solidFill>
                  <a:srgbClr val="FC6204"/>
                </a:solidFill>
                <a:latin typeface="华文行楷" pitchFamily="2" charset="-122"/>
                <a:ea typeface="华文行楷" pitchFamily="2" charset="-122"/>
                <a:cs typeface="Tahoma" pitchFamily="34" charset="0"/>
              </a:rPr>
              <a:t>实</a:t>
            </a:r>
          </a:p>
        </p:txBody>
      </p:sp>
      <p:sp>
        <p:nvSpPr>
          <p:cNvPr id="41" name="矩形 18"/>
          <p:cNvSpPr>
            <a:spLocks noChangeArrowheads="1"/>
          </p:cNvSpPr>
          <p:nvPr/>
        </p:nvSpPr>
        <p:spPr bwMode="auto">
          <a:xfrm>
            <a:off x="9913218" y="5030301"/>
            <a:ext cx="8002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800" dirty="0">
                <a:solidFill>
                  <a:srgbClr val="FC6204"/>
                </a:solidFill>
                <a:latin typeface="华文行楷" pitchFamily="2" charset="-122"/>
                <a:ea typeface="华文行楷" pitchFamily="2" charset="-122"/>
                <a:cs typeface="Tahoma" pitchFamily="34" charset="0"/>
              </a:rPr>
              <a:t>务</a:t>
            </a:r>
          </a:p>
        </p:txBody>
      </p:sp>
      <p:grpSp>
        <p:nvGrpSpPr>
          <p:cNvPr id="45" name="组合 44"/>
          <p:cNvGrpSpPr/>
          <p:nvPr/>
        </p:nvGrpSpPr>
        <p:grpSpPr>
          <a:xfrm>
            <a:off x="3655005" y="6237312"/>
            <a:ext cx="1936145" cy="495514"/>
            <a:chOff x="1255343" y="6210331"/>
            <a:chExt cx="1936145" cy="495514"/>
          </a:xfrm>
        </p:grpSpPr>
        <p:sp>
          <p:nvSpPr>
            <p:cNvPr id="46" name="Text Box 62"/>
            <p:cNvSpPr txBox="1">
              <a:spLocks noChangeArrowheads="1"/>
            </p:cNvSpPr>
            <p:nvPr/>
          </p:nvSpPr>
          <p:spPr bwMode="auto">
            <a:xfrm>
              <a:off x="1680085" y="6288811"/>
              <a:ext cx="1511403" cy="338554"/>
            </a:xfrm>
            <a:prstGeom prst="rect">
              <a:avLst/>
            </a:prstGeom>
            <a:noFill/>
            <a:effectLst>
              <a:reflection blurRad="6350" stA="50000" endA="300" endPos="38500" dist="50800" dir="5400000" sy="-100000" algn="bl" rotWithShape="0"/>
            </a:effectLst>
          </p:spPr>
          <p:txBody>
            <a:bodyPr wrap="square" rtlCol="0">
              <a:spAutoFit/>
            </a:bodyPr>
            <a:lstStyle>
              <a:defPPr>
                <a:defRPr lang="zh-CN"/>
              </a:defPPr>
              <a:lvl1pPr marL="0" defTabSz="914400" eaLnBrk="1" latinLnBrk="0" hangingPunct="1">
                <a:defRPr sz="180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defRPr>
              </a:lvl1pPr>
              <a:lvl2pPr defTabSz="914400" eaLnBrk="1" latinLnBrk="0" hangingPunct="1">
                <a:defRPr sz="1800">
                  <a:latin typeface="+mn-lt"/>
                  <a:ea typeface="+mn-ea"/>
                </a:defRPr>
              </a:lvl2pPr>
              <a:lvl3pPr defTabSz="914400" eaLnBrk="1" latinLnBrk="0" hangingPunct="1">
                <a:defRPr sz="1800">
                  <a:latin typeface="+mn-lt"/>
                  <a:ea typeface="+mn-ea"/>
                </a:defRPr>
              </a:lvl3pPr>
              <a:lvl4pPr defTabSz="914400" eaLnBrk="1" latinLnBrk="0" hangingPunct="1">
                <a:defRPr sz="1800">
                  <a:latin typeface="+mn-lt"/>
                  <a:ea typeface="+mn-ea"/>
                </a:defRPr>
              </a:lvl4pPr>
              <a:lvl5pPr defTabSz="914400" eaLnBrk="1" latinLnBrk="0" hangingPunct="1">
                <a:defRPr sz="1800">
                  <a:latin typeface="+mn-lt"/>
                  <a:ea typeface="+mn-ea"/>
                </a:defRPr>
              </a:lvl5pPr>
              <a:lvl6pPr>
                <a:defRPr sz="1800">
                  <a:latin typeface="+mn-lt"/>
                  <a:ea typeface="+mn-ea"/>
                </a:defRPr>
              </a:lvl6pPr>
              <a:lvl7pPr>
                <a:defRPr sz="1800">
                  <a:latin typeface="+mn-lt"/>
                  <a:ea typeface="+mn-ea"/>
                </a:defRPr>
              </a:lvl7pPr>
              <a:lvl8pPr>
                <a:defRPr sz="1800">
                  <a:latin typeface="+mn-lt"/>
                  <a:ea typeface="+mn-ea"/>
                </a:defRPr>
              </a:lvl8pPr>
              <a:lvl9pPr>
                <a:defRPr sz="1800">
                  <a:latin typeface="+mn-lt"/>
                  <a:ea typeface="+mn-ea"/>
                </a:defRPr>
              </a:lvl9pPr>
            </a:lstStyle>
            <a:p>
              <a:pPr algn="ctr"/>
              <a:r>
                <a:rPr lang="zh-CN" altLang="en-US" sz="1600" dirty="0">
                  <a:solidFill>
                    <a:srgbClr val="00B0F0"/>
                  </a:solidFill>
                  <a:latin typeface="微软雅黑" pitchFamily="34" charset="-122"/>
                  <a:ea typeface="微软雅黑" pitchFamily="34" charset="-122"/>
                </a:rPr>
                <a:t>布衣公子</a:t>
              </a:r>
              <a:r>
                <a:rPr lang="zh-CN" altLang="en-US" sz="1600" dirty="0">
                  <a:solidFill>
                    <a:prstClr val="white">
                      <a:lumMod val="65000"/>
                    </a:prstClr>
                  </a:solidFill>
                  <a:latin typeface="微软雅黑" pitchFamily="34" charset="-122"/>
                  <a:ea typeface="微软雅黑" pitchFamily="34" charset="-122"/>
                </a:rPr>
                <a:t>作品</a:t>
              </a:r>
              <a:endParaRPr lang="en-GB" altLang="zh-CN" sz="1600" dirty="0">
                <a:solidFill>
                  <a:prstClr val="white">
                    <a:lumMod val="65000"/>
                  </a:prstClr>
                </a:solidFill>
                <a:latin typeface="微软雅黑" pitchFamily="34" charset="-122"/>
                <a:ea typeface="微软雅黑" pitchFamily="34" charset="-122"/>
              </a:endParaRPr>
            </a:p>
          </p:txBody>
        </p:sp>
        <p:pic>
          <p:nvPicPr>
            <p:cNvPr id="50" name="Picture 9" descr="E:\仝德志文件，勿删！\03-参考文档\！PPT图片及版面资源\06-PPT精选插图\05-头像\嘿嘿.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255343" y="6210331"/>
              <a:ext cx="495514" cy="49551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3" name="组合 52"/>
          <p:cNvGrpSpPr/>
          <p:nvPr/>
        </p:nvGrpSpPr>
        <p:grpSpPr>
          <a:xfrm>
            <a:off x="10408190" y="5517232"/>
            <a:ext cx="511552" cy="355744"/>
            <a:chOff x="6410291" y="4700483"/>
            <a:chExt cx="511552" cy="355744"/>
          </a:xfrm>
        </p:grpSpPr>
        <p:sp>
          <p:nvSpPr>
            <p:cNvPr id="54" name="二十四角星 53"/>
            <p:cNvSpPr/>
            <p:nvPr/>
          </p:nvSpPr>
          <p:spPr>
            <a:xfrm>
              <a:off x="6411097" y="4700483"/>
              <a:ext cx="355744" cy="355744"/>
            </a:xfrm>
            <a:prstGeom prst="star24">
              <a:avLst/>
            </a:prstGeom>
            <a:ln/>
          </p:spPr>
          <p:style>
            <a:lnRef idx="1">
              <a:schemeClr val="accent6"/>
            </a:lnRef>
            <a:fillRef idx="3">
              <a:schemeClr val="accent6"/>
            </a:fillRef>
            <a:effectRef idx="2">
              <a:schemeClr val="accent6"/>
            </a:effectRef>
            <a:fontRef idx="minor">
              <a:schemeClr val="lt1"/>
            </a:fontRef>
          </p:style>
          <p:txBody>
            <a:bodyPr wrap="square" rtlCol="0" anchor="ctr">
              <a:spAutoFit/>
            </a:bodyPr>
            <a:lstStyle/>
            <a:p>
              <a:pPr algn="ctr"/>
              <a:endParaRPr lang="zh-CN" altLang="en-US" sz="1600" b="1">
                <a:solidFill>
                  <a:prstClr val="white"/>
                </a:solidFill>
                <a:cs typeface="Lao UI" pitchFamily="34" charset="0"/>
              </a:endParaRPr>
            </a:p>
          </p:txBody>
        </p:sp>
        <p:sp>
          <p:nvSpPr>
            <p:cNvPr id="55" name="TextBox 54"/>
            <p:cNvSpPr txBox="1"/>
            <p:nvPr/>
          </p:nvSpPr>
          <p:spPr>
            <a:xfrm rot="20430396">
              <a:off x="6410291" y="4731432"/>
              <a:ext cx="511552" cy="246221"/>
            </a:xfrm>
            <a:prstGeom prst="rect">
              <a:avLst/>
            </a:prstGeom>
            <a:noFill/>
          </p:spPr>
          <p:txBody>
            <a:bodyPr wrap="square" rtlCol="0">
              <a:spAutoFit/>
            </a:bodyPr>
            <a:lstStyle/>
            <a:p>
              <a:r>
                <a:rPr lang="en-US" altLang="zh-CN" sz="1000" dirty="0">
                  <a:solidFill>
                    <a:prstClr val="white"/>
                  </a:solidFill>
                </a:rPr>
                <a:t>V1</a:t>
              </a:r>
              <a:endParaRPr lang="zh-CN" altLang="en-US" sz="1000" dirty="0">
                <a:solidFill>
                  <a:prstClr val="white"/>
                </a:solidFill>
              </a:endParaRPr>
            </a:p>
          </p:txBody>
        </p:sp>
      </p:grpSp>
    </p:spTree>
    <p:extLst>
      <p:ext uri="{BB962C8B-B14F-4D97-AF65-F5344CB8AC3E}">
        <p14:creationId xmlns:p14="http://schemas.microsoft.com/office/powerpoint/2010/main" val="175367135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heel(1)">
                                      <p:cBhvr>
                                        <p:cTn id="7" dur="250"/>
                                        <p:tgtEl>
                                          <p:spTgt spid="30"/>
                                        </p:tgtEl>
                                      </p:cBhvr>
                                    </p:animEffect>
                                  </p:childTnLst>
                                </p:cTn>
                              </p:par>
                            </p:childTnLst>
                          </p:cTn>
                        </p:par>
                        <p:par>
                          <p:cTn id="8" fill="hold">
                            <p:stCondLst>
                              <p:cond delay="250"/>
                            </p:stCondLst>
                            <p:childTnLst>
                              <p:par>
                                <p:cTn id="9" presetID="21" presetClass="entr" presetSubtype="1"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heel(1)">
                                      <p:cBhvr>
                                        <p:cTn id="11" dur="250"/>
                                        <p:tgtEl>
                                          <p:spTgt spid="31"/>
                                        </p:tgtEl>
                                      </p:cBhvr>
                                    </p:animEffect>
                                  </p:childTnLst>
                                </p:cTn>
                              </p:par>
                            </p:childTnLst>
                          </p:cTn>
                        </p:par>
                        <p:par>
                          <p:cTn id="12" fill="hold">
                            <p:stCondLst>
                              <p:cond delay="500"/>
                            </p:stCondLst>
                            <p:childTnLst>
                              <p:par>
                                <p:cTn id="13" presetID="21" presetClass="entr" presetSubtype="1"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heel(1)">
                                      <p:cBhvr>
                                        <p:cTn id="15" dur="250"/>
                                        <p:tgtEl>
                                          <p:spTgt spid="32"/>
                                        </p:tgtEl>
                                      </p:cBhvr>
                                    </p:animEffect>
                                  </p:childTnLst>
                                </p:cTn>
                              </p:par>
                            </p:childTnLst>
                          </p:cTn>
                        </p:par>
                        <p:par>
                          <p:cTn id="16" fill="hold">
                            <p:stCondLst>
                              <p:cond delay="750"/>
                            </p:stCondLst>
                            <p:childTnLst>
                              <p:par>
                                <p:cTn id="17" presetID="21" presetClass="entr" presetSubtype="1"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heel(1)">
                                      <p:cBhvr>
                                        <p:cTn id="19" dur="250"/>
                                        <p:tgtEl>
                                          <p:spTgt spid="33"/>
                                        </p:tgtEl>
                                      </p:cBhvr>
                                    </p:animEffect>
                                  </p:childTnLst>
                                </p:cTn>
                              </p:par>
                            </p:childTnLst>
                          </p:cTn>
                        </p:par>
                        <p:par>
                          <p:cTn id="20" fill="hold">
                            <p:stCondLst>
                              <p:cond delay="1000"/>
                            </p:stCondLst>
                            <p:childTnLst>
                              <p:par>
                                <p:cTn id="21" presetID="21" presetClass="entr" presetSubtype="1"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heel(1)">
                                      <p:cBhvr>
                                        <p:cTn id="23" dur="250"/>
                                        <p:tgtEl>
                                          <p:spTgt spid="38"/>
                                        </p:tgtEl>
                                      </p:cBhvr>
                                    </p:animEffect>
                                  </p:childTnLst>
                                </p:cTn>
                              </p:par>
                            </p:childTnLst>
                          </p:cTn>
                        </p:par>
                        <p:par>
                          <p:cTn id="24" fill="hold">
                            <p:stCondLst>
                              <p:cond delay="1250"/>
                            </p:stCondLst>
                            <p:childTnLst>
                              <p:par>
                                <p:cTn id="25" presetID="21" presetClass="entr" presetSubtype="1"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heel(1)">
                                      <p:cBhvr>
                                        <p:cTn id="27" dur="250"/>
                                        <p:tgtEl>
                                          <p:spTgt spid="39"/>
                                        </p:tgtEl>
                                      </p:cBhvr>
                                    </p:animEffect>
                                  </p:childTnLst>
                                </p:cTn>
                              </p:par>
                            </p:childTnLst>
                          </p:cTn>
                        </p:par>
                        <p:par>
                          <p:cTn id="28" fill="hold">
                            <p:stCondLst>
                              <p:cond delay="1500"/>
                            </p:stCondLst>
                            <p:childTnLst>
                              <p:par>
                                <p:cTn id="29" presetID="39" presetClass="entr" presetSubtype="0" accel="100000" fill="hold" nodeType="afterEffect">
                                  <p:stCondLst>
                                    <p:cond delay="0"/>
                                  </p:stCondLst>
                                  <p:iterate type="lt">
                                    <p:tmPct val="10000"/>
                                  </p:iterate>
                                  <p:childTnLst>
                                    <p:set>
                                      <p:cBhvr>
                                        <p:cTn id="30" dur="1" fill="hold">
                                          <p:stCondLst>
                                            <p:cond delay="0"/>
                                          </p:stCondLst>
                                        </p:cTn>
                                        <p:tgtEl>
                                          <p:spTgt spid="45"/>
                                        </p:tgtEl>
                                        <p:attrNameLst>
                                          <p:attrName>style.visibility</p:attrName>
                                        </p:attrNameLst>
                                      </p:cBhvr>
                                      <p:to>
                                        <p:strVal val="visible"/>
                                      </p:to>
                                    </p:set>
                                    <p:anim calcmode="lin" valueType="num">
                                      <p:cBhvr>
                                        <p:cTn id="31" dur="500" fill="hold"/>
                                        <p:tgtEl>
                                          <p:spTgt spid="45"/>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45"/>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45"/>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45"/>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25" presetClass="entr" presetSubtype="0" fill="hold" nodeType="afterEffect">
                                  <p:stCondLst>
                                    <p:cond delay="0"/>
                                  </p:stCondLst>
                                  <p:childTnLst>
                                    <p:set>
                                      <p:cBhvr>
                                        <p:cTn id="37" dur="1" fill="hold">
                                          <p:stCondLst>
                                            <p:cond delay="0"/>
                                          </p:stCondLst>
                                        </p:cTn>
                                        <p:tgtEl>
                                          <p:spTgt spid="53"/>
                                        </p:tgtEl>
                                        <p:attrNameLst>
                                          <p:attrName>style.visibility</p:attrName>
                                        </p:attrNameLst>
                                      </p:cBhvr>
                                      <p:to>
                                        <p:strVal val="visible"/>
                                      </p:to>
                                    </p:set>
                                    <p:anim calcmode="lin" valueType="num">
                                      <p:cBhvr>
                                        <p:cTn id="38" dur="400" decel="50000" fill="hold">
                                          <p:stCondLst>
                                            <p:cond delay="0"/>
                                          </p:stCondLst>
                                        </p:cTn>
                                        <p:tgtEl>
                                          <p:spTgt spid="53"/>
                                        </p:tgtEl>
                                        <p:attrNameLst>
                                          <p:attrName>style.rotation</p:attrName>
                                        </p:attrNameLst>
                                      </p:cBhvr>
                                      <p:tavLst>
                                        <p:tav tm="0">
                                          <p:val>
                                            <p:fltVal val="-90"/>
                                          </p:val>
                                        </p:tav>
                                        <p:tav tm="100000">
                                          <p:val>
                                            <p:fltVal val="0"/>
                                          </p:val>
                                        </p:tav>
                                      </p:tavLst>
                                    </p:anim>
                                    <p:anim calcmode="lin" valueType="num">
                                      <p:cBhvr>
                                        <p:cTn id="39" dur="400" decel="50000" fill="hold">
                                          <p:stCondLst>
                                            <p:cond delay="0"/>
                                          </p:stCondLst>
                                        </p:cTn>
                                        <p:tgtEl>
                                          <p:spTgt spid="53"/>
                                        </p:tgtEl>
                                        <p:attrNameLst>
                                          <p:attrName>ppt_w</p:attrName>
                                        </p:attrNameLst>
                                      </p:cBhvr>
                                      <p:tavLst>
                                        <p:tav tm="0">
                                          <p:val>
                                            <p:strVal val="#ppt_w"/>
                                          </p:val>
                                        </p:tav>
                                        <p:tav tm="100000">
                                          <p:val>
                                            <p:strVal val="#ppt_w*.05"/>
                                          </p:val>
                                        </p:tav>
                                      </p:tavLst>
                                    </p:anim>
                                    <p:anim calcmode="lin" valueType="num">
                                      <p:cBhvr>
                                        <p:cTn id="40" dur="400" accel="50000" fill="hold">
                                          <p:stCondLst>
                                            <p:cond delay="400"/>
                                          </p:stCondLst>
                                        </p:cTn>
                                        <p:tgtEl>
                                          <p:spTgt spid="53"/>
                                        </p:tgtEl>
                                        <p:attrNameLst>
                                          <p:attrName>ppt_w</p:attrName>
                                        </p:attrNameLst>
                                      </p:cBhvr>
                                      <p:tavLst>
                                        <p:tav tm="0">
                                          <p:val>
                                            <p:strVal val="#ppt_w*.05"/>
                                          </p:val>
                                        </p:tav>
                                        <p:tav tm="100000">
                                          <p:val>
                                            <p:strVal val="#ppt_w"/>
                                          </p:val>
                                        </p:tav>
                                      </p:tavLst>
                                    </p:anim>
                                    <p:anim calcmode="lin" valueType="num">
                                      <p:cBhvr>
                                        <p:cTn id="41" dur="800" fill="hold"/>
                                        <p:tgtEl>
                                          <p:spTgt spid="53"/>
                                        </p:tgtEl>
                                        <p:attrNameLst>
                                          <p:attrName>ppt_h</p:attrName>
                                        </p:attrNameLst>
                                      </p:cBhvr>
                                      <p:tavLst>
                                        <p:tav tm="0">
                                          <p:val>
                                            <p:strVal val="#ppt_h"/>
                                          </p:val>
                                        </p:tav>
                                        <p:tav tm="100000">
                                          <p:val>
                                            <p:strVal val="#ppt_h"/>
                                          </p:val>
                                        </p:tav>
                                      </p:tavLst>
                                    </p:anim>
                                    <p:anim calcmode="lin" valueType="num">
                                      <p:cBhvr>
                                        <p:cTn id="42" dur="400" decel="50000" fill="hold">
                                          <p:stCondLst>
                                            <p:cond delay="0"/>
                                          </p:stCondLst>
                                        </p:cTn>
                                        <p:tgtEl>
                                          <p:spTgt spid="53"/>
                                        </p:tgtEl>
                                        <p:attrNameLst>
                                          <p:attrName>ppt_x</p:attrName>
                                        </p:attrNameLst>
                                      </p:cBhvr>
                                      <p:tavLst>
                                        <p:tav tm="0">
                                          <p:val>
                                            <p:strVal val="#ppt_x+.4"/>
                                          </p:val>
                                        </p:tav>
                                        <p:tav tm="100000">
                                          <p:val>
                                            <p:strVal val="#ppt_x"/>
                                          </p:val>
                                        </p:tav>
                                      </p:tavLst>
                                    </p:anim>
                                    <p:anim calcmode="lin" valueType="num">
                                      <p:cBhvr>
                                        <p:cTn id="43" dur="400" decel="50000" fill="hold">
                                          <p:stCondLst>
                                            <p:cond delay="0"/>
                                          </p:stCondLst>
                                        </p:cTn>
                                        <p:tgtEl>
                                          <p:spTgt spid="53"/>
                                        </p:tgtEl>
                                        <p:attrNameLst>
                                          <p:attrName>ppt_y</p:attrName>
                                        </p:attrNameLst>
                                      </p:cBhvr>
                                      <p:tavLst>
                                        <p:tav tm="0">
                                          <p:val>
                                            <p:strVal val="#ppt_y-.2"/>
                                          </p:val>
                                        </p:tav>
                                        <p:tav tm="100000">
                                          <p:val>
                                            <p:strVal val="#ppt_y+.1"/>
                                          </p:val>
                                        </p:tav>
                                      </p:tavLst>
                                    </p:anim>
                                    <p:anim calcmode="lin" valueType="num">
                                      <p:cBhvr>
                                        <p:cTn id="44" dur="400" accel="50000" fill="hold">
                                          <p:stCondLst>
                                            <p:cond delay="400"/>
                                          </p:stCondLst>
                                        </p:cTn>
                                        <p:tgtEl>
                                          <p:spTgt spid="53"/>
                                        </p:tgtEl>
                                        <p:attrNameLst>
                                          <p:attrName>ppt_y</p:attrName>
                                        </p:attrNameLst>
                                      </p:cBhvr>
                                      <p:tavLst>
                                        <p:tav tm="0">
                                          <p:val>
                                            <p:strVal val="#ppt_y+.1"/>
                                          </p:val>
                                        </p:tav>
                                        <p:tav tm="100000">
                                          <p:val>
                                            <p:strVal val="#ppt_y"/>
                                          </p:val>
                                        </p:tav>
                                      </p:tavLst>
                                    </p:anim>
                                    <p:animEffect transition="in" filter="fade">
                                      <p:cBhvr>
                                        <p:cTn id="45" dur="800" decel="50000">
                                          <p:stCondLst>
                                            <p:cond delay="0"/>
                                          </p:stCondLst>
                                        </p:cTn>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8" grpId="0" animBg="1"/>
      <p:bldP spid="3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a:solidFill>
                  <a:srgbClr val="57D3FF"/>
                </a:solidFill>
              </a:rPr>
              <a:t>第一章</a:t>
            </a:r>
            <a:endParaRPr lang="en-US" dirty="0">
              <a:solidFill>
                <a:srgbClr val="57D3FF"/>
              </a:solidFill>
            </a:endParaRPr>
          </a:p>
        </p:txBody>
      </p:sp>
      <p:sp>
        <p:nvSpPr>
          <p:cNvPr id="26" name="Line 1598"/>
          <p:cNvSpPr>
            <a:spLocks noChangeShapeType="1"/>
          </p:cNvSpPr>
          <p:nvPr/>
        </p:nvSpPr>
        <p:spPr bwMode="auto">
          <a:xfrm>
            <a:off x="12592045" y="17928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7" name="Line 1599"/>
          <p:cNvSpPr>
            <a:spLocks noChangeShapeType="1"/>
          </p:cNvSpPr>
          <p:nvPr/>
        </p:nvSpPr>
        <p:spPr bwMode="auto">
          <a:xfrm>
            <a:off x="12592045" y="17928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8" name="Line 1600"/>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9" name="Line 1601"/>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0" name="Line 1602"/>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1" name="Line 1603"/>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2" name="Line 1598"/>
          <p:cNvSpPr>
            <a:spLocks noChangeShapeType="1"/>
          </p:cNvSpPr>
          <p:nvPr/>
        </p:nvSpPr>
        <p:spPr bwMode="auto">
          <a:xfrm>
            <a:off x="12649352" y="17928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3" name="Line 1599"/>
          <p:cNvSpPr>
            <a:spLocks noChangeShapeType="1"/>
          </p:cNvSpPr>
          <p:nvPr/>
        </p:nvSpPr>
        <p:spPr bwMode="auto">
          <a:xfrm>
            <a:off x="12649352" y="17928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4" name="Line 1600"/>
          <p:cNvSpPr>
            <a:spLocks noChangeShapeType="1"/>
          </p:cNvSpPr>
          <p:nvPr/>
        </p:nvSpPr>
        <p:spPr bwMode="auto">
          <a:xfrm>
            <a:off x="12636652"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5" name="Line 1601"/>
          <p:cNvSpPr>
            <a:spLocks noChangeShapeType="1"/>
          </p:cNvSpPr>
          <p:nvPr/>
        </p:nvSpPr>
        <p:spPr bwMode="auto">
          <a:xfrm>
            <a:off x="12636652"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6" name="Line 1602"/>
          <p:cNvSpPr>
            <a:spLocks noChangeShapeType="1"/>
          </p:cNvSpPr>
          <p:nvPr/>
        </p:nvSpPr>
        <p:spPr bwMode="auto">
          <a:xfrm>
            <a:off x="12623952"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7" name="Line 1603"/>
          <p:cNvSpPr>
            <a:spLocks noChangeShapeType="1"/>
          </p:cNvSpPr>
          <p:nvPr/>
        </p:nvSpPr>
        <p:spPr bwMode="auto">
          <a:xfrm>
            <a:off x="12623952"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8" name="Line 1600"/>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9" name="Line 1601"/>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40" name="Line 1602"/>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41" name="Line 1603"/>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47" name="矩形 46"/>
          <p:cNvSpPr/>
          <p:nvPr/>
        </p:nvSpPr>
        <p:spPr>
          <a:xfrm>
            <a:off x="11175755" y="1794475"/>
            <a:ext cx="536075" cy="45148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kern="0" cap="all" dirty="0">
              <a:ln w="9000" cmpd="sng">
                <a:noFill/>
                <a:prstDash val="solid"/>
              </a:ln>
              <a:solidFill>
                <a:schemeClr val="bg1"/>
              </a:solidFill>
              <a:effectLst>
                <a:reflection blurRad="12700" stA="28000" endPos="45000" dist="1000" dir="5400000" sy="-100000" algn="bl" rotWithShape="0"/>
              </a:effectLst>
              <a:latin typeface="Broadway" pitchFamily="82" charset="0"/>
              <a:ea typeface="华文细黑" pitchFamily="2" charset="-122"/>
            </a:endParaRPr>
          </a:p>
        </p:txBody>
      </p:sp>
      <p:sp>
        <p:nvSpPr>
          <p:cNvPr id="48" name="矩形 47"/>
          <p:cNvSpPr/>
          <p:nvPr/>
        </p:nvSpPr>
        <p:spPr>
          <a:xfrm>
            <a:off x="2278782" y="1794475"/>
            <a:ext cx="8896973" cy="4514845"/>
          </a:xfrm>
          <a:prstGeom prst="rect">
            <a:avLst/>
          </a:prstGeom>
          <a:solidFill>
            <a:schemeClr val="lt1">
              <a:alpha val="82000"/>
            </a:schemeClr>
          </a:solidFill>
          <a:ln w="3175">
            <a:solidFill>
              <a:srgbClr val="00B0F0"/>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solidFill>
                <a:srgbClr val="00B0F0"/>
              </a:solidFill>
            </a:endParaRPr>
          </a:p>
        </p:txBody>
      </p:sp>
      <p:sp>
        <p:nvSpPr>
          <p:cNvPr id="52" name="椭圆 51"/>
          <p:cNvSpPr/>
          <p:nvPr/>
        </p:nvSpPr>
        <p:spPr>
          <a:xfrm>
            <a:off x="10158806" y="980728"/>
            <a:ext cx="792000" cy="792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kern="0" cap="all" dirty="0" smtClean="0">
                <a:ln w="9000" cmpd="sng">
                  <a:noFill/>
                  <a:prstDash val="solid"/>
                </a:ln>
                <a:solidFill>
                  <a:schemeClr val="bg1"/>
                </a:solidFill>
                <a:effectLst>
                  <a:reflection blurRad="12700" stA="28000" endPos="45000" dist="1000" dir="5400000" sy="-100000" algn="bl" rotWithShape="0"/>
                </a:effectLst>
                <a:latin typeface="Broadway" pitchFamily="82" charset="0"/>
                <a:ea typeface="华文细黑" pitchFamily="2" charset="-122"/>
              </a:rPr>
              <a:t>3</a:t>
            </a:r>
            <a:endParaRPr lang="zh-CN" altLang="en-US" sz="5400" dirty="0">
              <a:solidFill>
                <a:schemeClr val="bg1"/>
              </a:solidFill>
              <a:latin typeface="微软雅黑" pitchFamily="34" charset="-122"/>
              <a:ea typeface="微软雅黑" pitchFamily="34" charset="-122"/>
            </a:endParaRPr>
          </a:p>
        </p:txBody>
      </p:sp>
      <p:sp>
        <p:nvSpPr>
          <p:cNvPr id="57" name="TextBox 56"/>
          <p:cNvSpPr txBox="1"/>
          <p:nvPr/>
        </p:nvSpPr>
        <p:spPr>
          <a:xfrm>
            <a:off x="11219392" y="1794475"/>
            <a:ext cx="492443" cy="4514845"/>
          </a:xfrm>
          <a:prstGeom prst="rect">
            <a:avLst/>
          </a:prstGeom>
          <a:noFill/>
        </p:spPr>
        <p:txBody>
          <a:bodyPr vert="eaVert" wrap="square" rtlCol="0">
            <a:spAutoFit/>
          </a:bodyPr>
          <a:lstStyle/>
          <a:p>
            <a:pPr algn="ctr"/>
            <a:r>
              <a:rPr lang="zh-CN" altLang="en-US" sz="2000" kern="0" spc="200" dirty="0">
                <a:solidFill>
                  <a:schemeClr val="bg1"/>
                </a:solidFill>
                <a:latin typeface="微软雅黑" pitchFamily="34" charset="-122"/>
                <a:ea typeface="微软雅黑" pitchFamily="34" charset="-122"/>
              </a:rPr>
              <a:t>人脉是第三次改变生命质量的机会</a:t>
            </a:r>
            <a:endParaRPr lang="en-US" altLang="zh-CN" sz="2000" kern="0" spc="200" dirty="0">
              <a:solidFill>
                <a:schemeClr val="bg1"/>
              </a:solidFill>
              <a:latin typeface="微软雅黑" pitchFamily="34" charset="-122"/>
              <a:ea typeface="微软雅黑" pitchFamily="34" charset="-122"/>
            </a:endParaRPr>
          </a:p>
        </p:txBody>
      </p:sp>
      <p:sp>
        <p:nvSpPr>
          <p:cNvPr id="58" name="Text Box 44"/>
          <p:cNvSpPr txBox="1">
            <a:spLocks noChangeArrowheads="1"/>
          </p:cNvSpPr>
          <p:nvPr/>
        </p:nvSpPr>
        <p:spPr bwMode="auto">
          <a:xfrm>
            <a:off x="2494806" y="2132856"/>
            <a:ext cx="4752528" cy="138768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schemeClr val="bg1">
                    <a:lumMod val="50000"/>
                  </a:schemeClr>
                </a:solidFill>
                <a:latin typeface="微软雅黑" pitchFamily="34" charset="-122"/>
                <a:ea typeface="微软雅黑" pitchFamily="34" charset="-122"/>
              </a:rPr>
              <a:t>山没有“脉”，就无所谓雄伟，无所谓绵延千里；叶没有“脉”，就难以亭亭玉立，难以遮风挡雨；人没有“脉”，就无法乘风破浪，实现人生的辉煌。</a:t>
            </a:r>
            <a:endParaRPr lang="en-US" altLang="zh-CN" b="1" dirty="0">
              <a:solidFill>
                <a:srgbClr val="00B0F0"/>
              </a:solidFill>
              <a:latin typeface="微软雅黑" pitchFamily="34" charset="-122"/>
              <a:ea typeface="微软雅黑" pitchFamily="34" charset="-122"/>
            </a:endParaRPr>
          </a:p>
        </p:txBody>
      </p:sp>
      <p:sp>
        <p:nvSpPr>
          <p:cNvPr id="59" name="Text Box 44"/>
          <p:cNvSpPr txBox="1">
            <a:spLocks noChangeArrowheads="1"/>
          </p:cNvSpPr>
          <p:nvPr/>
        </p:nvSpPr>
        <p:spPr bwMode="auto">
          <a:xfrm>
            <a:off x="2494806" y="3861048"/>
            <a:ext cx="4752528" cy="208672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schemeClr val="bg1">
                    <a:lumMod val="50000"/>
                  </a:schemeClr>
                </a:solidFill>
                <a:latin typeface="微软雅黑" pitchFamily="34" charset="-122"/>
                <a:ea typeface="微软雅黑" pitchFamily="34" charset="-122"/>
              </a:rPr>
              <a:t>人脉，是门票，让你通往巅峰、通向成功；人脉，是存折，让你积蓄实力、把握机会；人脉，是钥匙，能打开你封闭的门窗，看见外面片广阔无垠的世界。可以说，人脉就是一个关系网。</a:t>
            </a:r>
            <a:r>
              <a:rPr lang="zh-CN" altLang="en-US" b="1" dirty="0">
                <a:solidFill>
                  <a:srgbClr val="00B0F0"/>
                </a:solidFill>
                <a:latin typeface="微软雅黑" pitchFamily="34" charset="-122"/>
                <a:ea typeface="微软雅黑" pitchFamily="34" charset="-122"/>
              </a:rPr>
              <a:t>如同捕鱼的渔网一样，尽管每次网到鱼的不过是一个网眼，但要想捕到鱼，就必须要编织一张网。</a:t>
            </a:r>
            <a:endParaRPr lang="en-US" altLang="zh-CN" b="1" dirty="0">
              <a:solidFill>
                <a:srgbClr val="00B0F0"/>
              </a:solidFill>
              <a:latin typeface="微软雅黑" pitchFamily="34" charset="-122"/>
              <a:ea typeface="微软雅黑" pitchFamily="34" charset="-122"/>
            </a:endParaRPr>
          </a:p>
        </p:txBody>
      </p:sp>
      <p:pic>
        <p:nvPicPr>
          <p:cNvPr id="7170" name="Picture 2" descr="D:\Teliss_Tong\Copy\定期备份\工作备份\！PPT图片及版面资源\06-PPT精选插图\04-图标\3708331B35EF5F3074DE0B095EEC30DE.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247334" y="2107978"/>
            <a:ext cx="3887837" cy="3887837"/>
          </a:xfrm>
          <a:prstGeom prst="rect">
            <a:avLst/>
          </a:prstGeom>
          <a:noFill/>
          <a:extLst>
            <a:ext uri="{909E8E84-426E-40DD-AFC4-6F175D3DCCD1}">
              <a14:hiddenFill xmlns:a14="http://schemas.microsoft.com/office/drawing/2010/main">
                <a:solidFill>
                  <a:srgbClr val="FFFFFF"/>
                </a:solidFill>
              </a14:hiddenFill>
            </a:ext>
          </a:extLst>
        </p:spPr>
      </p:pic>
      <p:grpSp>
        <p:nvGrpSpPr>
          <p:cNvPr id="42" name="组合 41"/>
          <p:cNvGrpSpPr/>
          <p:nvPr/>
        </p:nvGrpSpPr>
        <p:grpSpPr>
          <a:xfrm>
            <a:off x="262558" y="332656"/>
            <a:ext cx="5715000" cy="3884429"/>
            <a:chOff x="262558" y="332656"/>
            <a:chExt cx="5715000" cy="3884429"/>
          </a:xfrm>
        </p:grpSpPr>
        <p:pic>
          <p:nvPicPr>
            <p:cNvPr id="43" name="Picture 2" descr="C:\Users\user\Desktop\未标题-1 拷贝.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262558" y="332656"/>
              <a:ext cx="5715000" cy="996286"/>
            </a:xfrm>
            <a:prstGeom prst="rect">
              <a:avLst/>
            </a:prstGeom>
            <a:noFill/>
            <a:extLst>
              <a:ext uri="{909E8E84-426E-40DD-AFC4-6F175D3DCCD1}">
                <a14:hiddenFill xmlns:a14="http://schemas.microsoft.com/office/drawing/2010/main">
                  <a:solidFill>
                    <a:srgbClr val="FFFFFF"/>
                  </a:solidFill>
                </a14:hiddenFill>
              </a:ext>
            </a:extLst>
          </p:spPr>
        </p:pic>
        <p:sp>
          <p:nvSpPr>
            <p:cNvPr id="44" name="矩形 43"/>
            <p:cNvSpPr/>
            <p:nvPr/>
          </p:nvSpPr>
          <p:spPr>
            <a:xfrm rot="231170">
              <a:off x="950079" y="733659"/>
              <a:ext cx="4934393"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lgn="ctr">
                <a:defRPr/>
              </a:pP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为</a:t>
              </a:r>
              <a:r>
                <a:rPr lang="zh-CN" altLang="en-US" dirty="0">
                  <a:solidFill>
                    <a:schemeClr val="bg1"/>
                  </a:solidFill>
                  <a:latin typeface="微软雅黑" pitchFamily="34" charset="-122"/>
                  <a:ea typeface="微软雅黑" pitchFamily="34" charset="-122"/>
                </a:rPr>
                <a:t>何</a:t>
              </a: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要经营人脉</a:t>
              </a:r>
              <a:endParaRPr kumimoji="0" lang="zh-CN" altLang="en-US" sz="1800" b="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77317248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par>
                                <p:cTn id="8" presetID="63" presetClass="path" presetSubtype="0" fill="hold" grpId="1" nodeType="withEffect">
                                  <p:stCondLst>
                                    <p:cond delay="0"/>
                                  </p:stCondLst>
                                  <p:childTnLst>
                                    <p:animMotion origin="layout" path="M 1.11111E-6 1.48148E-6 L 0.07118 1.48148E-6 " pathEditMode="relative" rAng="0" ptsTypes="AA">
                                      <p:cBhvr>
                                        <p:cTn id="9" dur="500" fill="hold"/>
                                        <p:tgtEl>
                                          <p:spTgt spid="52"/>
                                        </p:tgtEl>
                                        <p:attrNameLst>
                                          <p:attrName>ppt_x</p:attrName>
                                          <p:attrName>ppt_y</p:attrName>
                                        </p:attrNameLst>
                                      </p:cBhvr>
                                      <p:rCtr x="36" y="0"/>
                                    </p:animMotion>
                                  </p:childTnLst>
                                </p:cTn>
                              </p:par>
                              <p:par>
                                <p:cTn id="10" presetID="47" presetClass="entr" presetSubtype="0" fill="hold" grpId="0" nodeType="with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500"/>
                                        <p:tgtEl>
                                          <p:spTgt spid="57"/>
                                        </p:tgtEl>
                                      </p:cBhvr>
                                    </p:animEffect>
                                    <p:anim calcmode="lin" valueType="num">
                                      <p:cBhvr>
                                        <p:cTn id="13" dur="500" fill="hold"/>
                                        <p:tgtEl>
                                          <p:spTgt spid="57"/>
                                        </p:tgtEl>
                                        <p:attrNameLst>
                                          <p:attrName>ppt_x</p:attrName>
                                        </p:attrNameLst>
                                      </p:cBhvr>
                                      <p:tavLst>
                                        <p:tav tm="0">
                                          <p:val>
                                            <p:strVal val="#ppt_x"/>
                                          </p:val>
                                        </p:tav>
                                        <p:tav tm="100000">
                                          <p:val>
                                            <p:strVal val="#ppt_x"/>
                                          </p:val>
                                        </p:tav>
                                      </p:tavLst>
                                    </p:anim>
                                    <p:anim calcmode="lin" valueType="num">
                                      <p:cBhvr>
                                        <p:cTn id="14" dur="500" fill="hold"/>
                                        <p:tgtEl>
                                          <p:spTgt spid="5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1000"/>
                                        <p:tgtEl>
                                          <p:spTgt spid="58"/>
                                        </p:tgtEl>
                                      </p:cBhvr>
                                    </p:animEffect>
                                    <p:anim calcmode="lin" valueType="num">
                                      <p:cBhvr>
                                        <p:cTn id="18" dur="1000" fill="hold"/>
                                        <p:tgtEl>
                                          <p:spTgt spid="58"/>
                                        </p:tgtEl>
                                        <p:attrNameLst>
                                          <p:attrName>ppt_x</p:attrName>
                                        </p:attrNameLst>
                                      </p:cBhvr>
                                      <p:tavLst>
                                        <p:tav tm="0">
                                          <p:val>
                                            <p:strVal val="#ppt_x"/>
                                          </p:val>
                                        </p:tav>
                                        <p:tav tm="100000">
                                          <p:val>
                                            <p:strVal val="#ppt_x"/>
                                          </p:val>
                                        </p:tav>
                                      </p:tavLst>
                                    </p:anim>
                                    <p:anim calcmode="lin" valueType="num">
                                      <p:cBhvr>
                                        <p:cTn id="19" dur="1000" fill="hold"/>
                                        <p:tgtEl>
                                          <p:spTgt spid="58"/>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fade">
                                      <p:cBhvr>
                                        <p:cTn id="23" dur="1000"/>
                                        <p:tgtEl>
                                          <p:spTgt spid="59"/>
                                        </p:tgtEl>
                                      </p:cBhvr>
                                    </p:animEffect>
                                    <p:anim calcmode="lin" valueType="num">
                                      <p:cBhvr>
                                        <p:cTn id="24" dur="1000" fill="hold"/>
                                        <p:tgtEl>
                                          <p:spTgt spid="59"/>
                                        </p:tgtEl>
                                        <p:attrNameLst>
                                          <p:attrName>ppt_x</p:attrName>
                                        </p:attrNameLst>
                                      </p:cBhvr>
                                      <p:tavLst>
                                        <p:tav tm="0">
                                          <p:val>
                                            <p:strVal val="#ppt_x"/>
                                          </p:val>
                                        </p:tav>
                                        <p:tav tm="100000">
                                          <p:val>
                                            <p:strVal val="#ppt_x"/>
                                          </p:val>
                                        </p:tav>
                                      </p:tavLst>
                                    </p:anim>
                                    <p:anim calcmode="lin" valueType="num">
                                      <p:cBhvr>
                                        <p:cTn id="25"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2" grpId="1" animBg="1"/>
      <p:bldP spid="57" grpId="0"/>
      <p:bldP spid="58" grpId="0"/>
      <p:bldP spid="5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descr="D:\Teliss_Tong\Copy\定期备份\工作备份\！PPT图片及版面资源\06-PPT精选插图\08-3D小人\锐普内部商务PPT图片27 (37).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2278782" y="3861047"/>
            <a:ext cx="4407438" cy="2438161"/>
          </a:xfrm>
          <a:prstGeom prst="rect">
            <a:avLst/>
          </a:prstGeom>
          <a:noFill/>
          <a:extLst>
            <a:ext uri="{909E8E84-426E-40DD-AFC4-6F175D3DCCD1}">
              <a14:hiddenFill xmlns:a14="http://schemas.microsoft.com/office/drawing/2010/main">
                <a:solidFill>
                  <a:srgbClr val="FFFFFF"/>
                </a:solidFill>
              </a14:hiddenFill>
            </a:ext>
          </a:extLst>
        </p:spPr>
      </p:pic>
      <p:sp>
        <p:nvSpPr>
          <p:cNvPr id="15"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a:solidFill>
                  <a:srgbClr val="57D3FF"/>
                </a:solidFill>
              </a:rPr>
              <a:t>第一章</a:t>
            </a:r>
            <a:endParaRPr lang="en-US" dirty="0">
              <a:solidFill>
                <a:srgbClr val="57D3FF"/>
              </a:solidFill>
            </a:endParaRPr>
          </a:p>
        </p:txBody>
      </p:sp>
      <p:sp>
        <p:nvSpPr>
          <p:cNvPr id="26" name="Line 1598"/>
          <p:cNvSpPr>
            <a:spLocks noChangeShapeType="1"/>
          </p:cNvSpPr>
          <p:nvPr/>
        </p:nvSpPr>
        <p:spPr bwMode="auto">
          <a:xfrm>
            <a:off x="12592045" y="17928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27" name="Line 1599"/>
          <p:cNvSpPr>
            <a:spLocks noChangeShapeType="1"/>
          </p:cNvSpPr>
          <p:nvPr/>
        </p:nvSpPr>
        <p:spPr bwMode="auto">
          <a:xfrm>
            <a:off x="12592045" y="17928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28" name="Line 1600"/>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29" name="Line 1601"/>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30" name="Line 1602"/>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31" name="Line 1603"/>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32" name="Line 1598"/>
          <p:cNvSpPr>
            <a:spLocks noChangeShapeType="1"/>
          </p:cNvSpPr>
          <p:nvPr/>
        </p:nvSpPr>
        <p:spPr bwMode="auto">
          <a:xfrm>
            <a:off x="12649352" y="17928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33" name="Line 1599"/>
          <p:cNvSpPr>
            <a:spLocks noChangeShapeType="1"/>
          </p:cNvSpPr>
          <p:nvPr/>
        </p:nvSpPr>
        <p:spPr bwMode="auto">
          <a:xfrm>
            <a:off x="12649352" y="17928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34" name="Line 1600"/>
          <p:cNvSpPr>
            <a:spLocks noChangeShapeType="1"/>
          </p:cNvSpPr>
          <p:nvPr/>
        </p:nvSpPr>
        <p:spPr bwMode="auto">
          <a:xfrm>
            <a:off x="12636652"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35" name="Line 1601"/>
          <p:cNvSpPr>
            <a:spLocks noChangeShapeType="1"/>
          </p:cNvSpPr>
          <p:nvPr/>
        </p:nvSpPr>
        <p:spPr bwMode="auto">
          <a:xfrm>
            <a:off x="12636652"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36" name="Line 1602"/>
          <p:cNvSpPr>
            <a:spLocks noChangeShapeType="1"/>
          </p:cNvSpPr>
          <p:nvPr/>
        </p:nvSpPr>
        <p:spPr bwMode="auto">
          <a:xfrm>
            <a:off x="12623952"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37" name="Line 1603"/>
          <p:cNvSpPr>
            <a:spLocks noChangeShapeType="1"/>
          </p:cNvSpPr>
          <p:nvPr/>
        </p:nvSpPr>
        <p:spPr bwMode="auto">
          <a:xfrm>
            <a:off x="12623952"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38" name="Line 1600"/>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39" name="Line 1601"/>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40" name="Line 1602"/>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41" name="Line 1603"/>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47" name="矩形 46"/>
          <p:cNvSpPr/>
          <p:nvPr/>
        </p:nvSpPr>
        <p:spPr>
          <a:xfrm>
            <a:off x="11175755" y="1794475"/>
            <a:ext cx="536075" cy="45148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kern="0" cap="all" dirty="0">
              <a:ln w="9000" cmpd="sng">
                <a:noFill/>
                <a:prstDash val="solid"/>
              </a:ln>
              <a:solidFill>
                <a:prstClr val="white"/>
              </a:solidFill>
              <a:effectLst>
                <a:reflection blurRad="12700" stA="28000" endPos="45000" dist="1000" dir="5400000" sy="-100000" algn="bl" rotWithShape="0"/>
              </a:effectLst>
              <a:latin typeface="Broadway" pitchFamily="82" charset="0"/>
              <a:ea typeface="华文细黑" pitchFamily="2" charset="-122"/>
            </a:endParaRPr>
          </a:p>
        </p:txBody>
      </p:sp>
      <p:sp>
        <p:nvSpPr>
          <p:cNvPr id="48" name="矩形 47"/>
          <p:cNvSpPr/>
          <p:nvPr/>
        </p:nvSpPr>
        <p:spPr>
          <a:xfrm>
            <a:off x="2278782" y="1794475"/>
            <a:ext cx="8896973" cy="4514845"/>
          </a:xfrm>
          <a:prstGeom prst="rect">
            <a:avLst/>
          </a:prstGeom>
          <a:noFill/>
          <a:ln w="3175">
            <a:solidFill>
              <a:srgbClr val="00B0F0"/>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solidFill>
                <a:srgbClr val="00B0F0"/>
              </a:solidFill>
            </a:endParaRPr>
          </a:p>
        </p:txBody>
      </p:sp>
      <p:sp>
        <p:nvSpPr>
          <p:cNvPr id="52" name="椭圆 51"/>
          <p:cNvSpPr/>
          <p:nvPr/>
        </p:nvSpPr>
        <p:spPr>
          <a:xfrm>
            <a:off x="11032694" y="980728"/>
            <a:ext cx="792000" cy="792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kern="0" cap="all" dirty="0" smtClean="0">
                <a:ln w="9000" cmpd="sng">
                  <a:noFill/>
                  <a:prstDash val="solid"/>
                </a:ln>
                <a:solidFill>
                  <a:prstClr val="white"/>
                </a:solidFill>
                <a:effectLst>
                  <a:reflection blurRad="12700" stA="28000" endPos="45000" dist="1000" dir="5400000" sy="-100000" algn="bl" rotWithShape="0"/>
                </a:effectLst>
                <a:latin typeface="Broadway" pitchFamily="82" charset="0"/>
                <a:ea typeface="华文细黑" pitchFamily="2" charset="-122"/>
              </a:rPr>
              <a:t>3</a:t>
            </a:r>
            <a:endParaRPr lang="zh-CN" altLang="en-US" sz="5400" dirty="0">
              <a:solidFill>
                <a:prstClr val="white"/>
              </a:solidFill>
              <a:latin typeface="微软雅黑" pitchFamily="34" charset="-122"/>
              <a:ea typeface="微软雅黑" pitchFamily="34" charset="-122"/>
            </a:endParaRPr>
          </a:p>
        </p:txBody>
      </p:sp>
      <p:sp>
        <p:nvSpPr>
          <p:cNvPr id="57" name="TextBox 56"/>
          <p:cNvSpPr txBox="1"/>
          <p:nvPr/>
        </p:nvSpPr>
        <p:spPr>
          <a:xfrm>
            <a:off x="11219394" y="1794475"/>
            <a:ext cx="492443" cy="4514845"/>
          </a:xfrm>
          <a:prstGeom prst="rect">
            <a:avLst/>
          </a:prstGeom>
          <a:noFill/>
        </p:spPr>
        <p:txBody>
          <a:bodyPr vert="eaVert" wrap="square" rtlCol="0">
            <a:spAutoFit/>
          </a:bodyPr>
          <a:lstStyle/>
          <a:p>
            <a:pPr algn="ctr"/>
            <a:r>
              <a:rPr lang="zh-CN" altLang="en-US" sz="2000" kern="0" spc="200" dirty="0">
                <a:solidFill>
                  <a:prstClr val="white"/>
                </a:solidFill>
                <a:latin typeface="微软雅黑" pitchFamily="34" charset="-122"/>
                <a:ea typeface="微软雅黑" pitchFamily="34" charset="-122"/>
              </a:rPr>
              <a:t>人脉是第三次改变生命质量的机会</a:t>
            </a:r>
            <a:endParaRPr lang="en-US" altLang="zh-CN" sz="2000" kern="0" spc="200" dirty="0">
              <a:solidFill>
                <a:prstClr val="white"/>
              </a:solidFill>
              <a:latin typeface="微软雅黑" pitchFamily="34" charset="-122"/>
              <a:ea typeface="微软雅黑" pitchFamily="34" charset="-122"/>
            </a:endParaRPr>
          </a:p>
        </p:txBody>
      </p:sp>
      <p:sp>
        <p:nvSpPr>
          <p:cNvPr id="58" name="Text Box 44"/>
          <p:cNvSpPr txBox="1">
            <a:spLocks noChangeArrowheads="1"/>
          </p:cNvSpPr>
          <p:nvPr/>
        </p:nvSpPr>
        <p:spPr bwMode="auto">
          <a:xfrm>
            <a:off x="2422798" y="2024587"/>
            <a:ext cx="8352928" cy="7571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有句大家耳熟能详的话语是这样说的：“一个人能否成功，不在于你知道什么（</a:t>
            </a:r>
            <a:r>
              <a:rPr lang="en-US" altLang="zh-CN" dirty="0">
                <a:solidFill>
                  <a:prstClr val="white">
                    <a:lumMod val="50000"/>
                  </a:prstClr>
                </a:solidFill>
                <a:latin typeface="微软雅黑" pitchFamily="34" charset="-122"/>
                <a:ea typeface="微软雅黑" pitchFamily="34" charset="-122"/>
              </a:rPr>
              <a:t>what you know</a:t>
            </a:r>
            <a:r>
              <a:rPr lang="zh-CN" altLang="en-US" dirty="0">
                <a:solidFill>
                  <a:prstClr val="white">
                    <a:lumMod val="50000"/>
                  </a:prstClr>
                </a:solidFill>
                <a:latin typeface="微软雅黑" pitchFamily="34" charset="-122"/>
                <a:ea typeface="微软雅黑" pitchFamily="34" charset="-122"/>
              </a:rPr>
              <a:t>），而是在于你认识谁（</a:t>
            </a:r>
            <a:r>
              <a:rPr lang="en-US" altLang="zh-CN" dirty="0">
                <a:solidFill>
                  <a:prstClr val="white">
                    <a:lumMod val="50000"/>
                  </a:prstClr>
                </a:solidFill>
                <a:latin typeface="微软雅黑" pitchFamily="34" charset="-122"/>
                <a:ea typeface="微软雅黑" pitchFamily="34" charset="-122"/>
              </a:rPr>
              <a:t>whom you know</a:t>
            </a:r>
            <a:r>
              <a:rPr lang="zh-CN" altLang="en-US" dirty="0">
                <a:solidFill>
                  <a:prstClr val="white">
                    <a:lumMod val="50000"/>
                  </a:prstClr>
                </a:solidFill>
                <a:latin typeface="微软雅黑" pitchFamily="34" charset="-122"/>
                <a:ea typeface="微软雅黑" pitchFamily="34" charset="-122"/>
              </a:rPr>
              <a:t>）”。</a:t>
            </a:r>
            <a:endParaRPr lang="en-US" altLang="zh-CN" dirty="0">
              <a:solidFill>
                <a:prstClr val="white">
                  <a:lumMod val="50000"/>
                </a:prstClr>
              </a:solidFill>
              <a:latin typeface="微软雅黑" pitchFamily="34" charset="-122"/>
              <a:ea typeface="微软雅黑" pitchFamily="34" charset="-122"/>
            </a:endParaRPr>
          </a:p>
        </p:txBody>
      </p:sp>
      <p:sp>
        <p:nvSpPr>
          <p:cNvPr id="59" name="Text Box 44"/>
          <p:cNvSpPr txBox="1">
            <a:spLocks noChangeArrowheads="1"/>
          </p:cNvSpPr>
          <p:nvPr/>
        </p:nvSpPr>
        <p:spPr bwMode="auto">
          <a:xfrm>
            <a:off x="7031310" y="3212976"/>
            <a:ext cx="3888431" cy="275152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很多人用其一生来寻觅若干具有良好人际关系的知己，以期成大功、立大业。如果说，中国人一生都在努力建立靠得住的关系，大概并不为过。</a:t>
            </a:r>
            <a:r>
              <a:rPr lang="zh-CN" altLang="en-US" b="1" dirty="0">
                <a:solidFill>
                  <a:srgbClr val="00B0F0"/>
                </a:solidFill>
                <a:latin typeface="微软雅黑" pitchFamily="34" charset="-122"/>
                <a:ea typeface="微软雅黑" pitchFamily="34" charset="-122"/>
              </a:rPr>
              <a:t>现在的你与明年的你在境遇上的差异仅仅在于你遇到的人和你读过的书。</a:t>
            </a:r>
            <a:r>
              <a:rPr lang="zh-CN" altLang="en-US" dirty="0">
                <a:solidFill>
                  <a:prstClr val="white">
                    <a:lumMod val="50000"/>
                  </a:prstClr>
                </a:solidFill>
                <a:latin typeface="微软雅黑" pitchFamily="34" charset="-122"/>
                <a:ea typeface="微软雅黑" pitchFamily="34" charset="-122"/>
              </a:rPr>
              <a:t>于是，又有人说，人脉是第三次改变生命质量的机会（前两次是什么？朋友们请思考）。</a:t>
            </a:r>
          </a:p>
        </p:txBody>
      </p:sp>
      <p:grpSp>
        <p:nvGrpSpPr>
          <p:cNvPr id="42" name="组合 41"/>
          <p:cNvGrpSpPr/>
          <p:nvPr/>
        </p:nvGrpSpPr>
        <p:grpSpPr>
          <a:xfrm>
            <a:off x="262558" y="332656"/>
            <a:ext cx="5715000" cy="3884429"/>
            <a:chOff x="262558" y="332656"/>
            <a:chExt cx="5715000" cy="3884429"/>
          </a:xfrm>
        </p:grpSpPr>
        <p:pic>
          <p:nvPicPr>
            <p:cNvPr id="43" name="Picture 2" descr="C:\Users\user\Desktop\未标题-1 拷贝.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262558" y="332656"/>
              <a:ext cx="5715000" cy="996286"/>
            </a:xfrm>
            <a:prstGeom prst="rect">
              <a:avLst/>
            </a:prstGeom>
            <a:noFill/>
            <a:extLst>
              <a:ext uri="{909E8E84-426E-40DD-AFC4-6F175D3DCCD1}">
                <a14:hiddenFill xmlns:a14="http://schemas.microsoft.com/office/drawing/2010/main">
                  <a:solidFill>
                    <a:srgbClr val="FFFFFF"/>
                  </a:solidFill>
                </a14:hiddenFill>
              </a:ext>
            </a:extLst>
          </p:spPr>
        </p:pic>
        <p:sp>
          <p:nvSpPr>
            <p:cNvPr id="44" name="矩形 43"/>
            <p:cNvSpPr/>
            <p:nvPr/>
          </p:nvSpPr>
          <p:spPr>
            <a:xfrm rot="231170">
              <a:off x="950079" y="733659"/>
              <a:ext cx="4934393"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lgn="ctr">
                <a:defRPr/>
              </a:pP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为</a:t>
              </a:r>
              <a:r>
                <a:rPr lang="zh-CN" altLang="en-US" dirty="0">
                  <a:solidFill>
                    <a:schemeClr val="bg1"/>
                  </a:solidFill>
                  <a:latin typeface="微软雅黑" pitchFamily="34" charset="-122"/>
                  <a:ea typeface="微软雅黑" pitchFamily="34" charset="-122"/>
                </a:rPr>
                <a:t>何</a:t>
              </a: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要经营人脉</a:t>
              </a:r>
              <a:endParaRPr kumimoji="0" lang="zh-CN" altLang="en-US" sz="1800" b="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407036810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1000"/>
                                        <p:tgtEl>
                                          <p:spTgt spid="58"/>
                                        </p:tgtEl>
                                      </p:cBhvr>
                                    </p:animEffect>
                                    <p:anim calcmode="lin" valueType="num">
                                      <p:cBhvr>
                                        <p:cTn id="8" dur="1000" fill="hold"/>
                                        <p:tgtEl>
                                          <p:spTgt spid="58"/>
                                        </p:tgtEl>
                                        <p:attrNameLst>
                                          <p:attrName>ppt_x</p:attrName>
                                        </p:attrNameLst>
                                      </p:cBhvr>
                                      <p:tavLst>
                                        <p:tav tm="0">
                                          <p:val>
                                            <p:strVal val="#ppt_x"/>
                                          </p:val>
                                        </p:tav>
                                        <p:tav tm="100000">
                                          <p:val>
                                            <p:strVal val="#ppt_x"/>
                                          </p:val>
                                        </p:tav>
                                      </p:tavLst>
                                    </p:anim>
                                    <p:anim calcmode="lin" valueType="num">
                                      <p:cBhvr>
                                        <p:cTn id="9"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9"/>
                                        </p:tgtEl>
                                        <p:attrNameLst>
                                          <p:attrName>style.visibility</p:attrName>
                                        </p:attrNameLst>
                                      </p:cBhvr>
                                      <p:to>
                                        <p:strVal val="visible"/>
                                      </p:to>
                                    </p:set>
                                    <p:animEffect transition="in" filter="fade">
                                      <p:cBhvr>
                                        <p:cTn id="14" dur="1000"/>
                                        <p:tgtEl>
                                          <p:spTgt spid="59"/>
                                        </p:tgtEl>
                                      </p:cBhvr>
                                    </p:animEffect>
                                    <p:anim calcmode="lin" valueType="num">
                                      <p:cBhvr>
                                        <p:cTn id="15" dur="1000" fill="hold"/>
                                        <p:tgtEl>
                                          <p:spTgt spid="59"/>
                                        </p:tgtEl>
                                        <p:attrNameLst>
                                          <p:attrName>ppt_x</p:attrName>
                                        </p:attrNameLst>
                                      </p:cBhvr>
                                      <p:tavLst>
                                        <p:tav tm="0">
                                          <p:val>
                                            <p:strVal val="#ppt_x"/>
                                          </p:val>
                                        </p:tav>
                                        <p:tav tm="100000">
                                          <p:val>
                                            <p:strVal val="#ppt_x"/>
                                          </p:val>
                                        </p:tav>
                                      </p:tavLst>
                                    </p:anim>
                                    <p:anim calcmode="lin" valueType="num">
                                      <p:cBhvr>
                                        <p:cTn id="16"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232192" y="1318580"/>
            <a:ext cx="2741960" cy="3810000"/>
            <a:chOff x="3232192" y="1318580"/>
            <a:chExt cx="2741960" cy="3810000"/>
          </a:xfrm>
        </p:grpSpPr>
        <p:pic>
          <p:nvPicPr>
            <p:cNvPr id="2052" name="Picture 4" descr="C:\Users\user\Desktop\1180010071.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42145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3232192" y="4112580"/>
              <a:ext cx="2349500" cy="1016000"/>
              <a:chOff x="3142878" y="4112580"/>
              <a:chExt cx="2349500" cy="1016000"/>
            </a:xfrm>
          </p:grpSpPr>
          <p:pic>
            <p:nvPicPr>
              <p:cNvPr id="15" name="Picture 22" descr="D:\Teliss_Tong\Copy\定期备份\工作备份\！PPT图片及版面资源\06-PPT精选插图\04-图标\黄色左燕尾.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142878" y="4112580"/>
                <a:ext cx="2349500" cy="101600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a:spLocks noChangeArrowheads="1"/>
              </p:cNvSpPr>
              <p:nvPr/>
            </p:nvSpPr>
            <p:spPr bwMode="auto">
              <a:xfrm>
                <a:off x="3210067" y="4365104"/>
                <a:ext cx="1994279"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人脉是</a:t>
                </a:r>
                <a:r>
                  <a:rPr lang="zh-CN" altLang="en-US" dirty="0">
                    <a:solidFill>
                      <a:prstClr val="white"/>
                    </a:solidFill>
                    <a:latin typeface="微软雅黑" pitchFamily="34" charset="-122"/>
                    <a:ea typeface="微软雅黑" pitchFamily="34" charset="-122"/>
                  </a:rPr>
                  <a:t>啥</a:t>
                </a:r>
                <a:r>
                  <a:rPr lang="zh-CN" altLang="en-US" dirty="0" smtClean="0">
                    <a:solidFill>
                      <a:prstClr val="white"/>
                    </a:solidFill>
                    <a:latin typeface="微软雅黑" pitchFamily="34" charset="-122"/>
                    <a:ea typeface="微软雅黑" pitchFamily="34" charset="-122"/>
                  </a:rPr>
                  <a:t>东东</a:t>
                </a:r>
                <a:endParaRPr lang="zh-CN" altLang="en-US" dirty="0">
                  <a:solidFill>
                    <a:prstClr val="white"/>
                  </a:solidFill>
                  <a:latin typeface="微软雅黑" pitchFamily="34" charset="-122"/>
                  <a:ea typeface="微软雅黑" pitchFamily="34" charset="-122"/>
                </a:endParaRPr>
              </a:p>
            </p:txBody>
          </p:sp>
        </p:grpSp>
      </p:grpSp>
      <p:grpSp>
        <p:nvGrpSpPr>
          <p:cNvPr id="6" name="组合 5"/>
          <p:cNvGrpSpPr/>
          <p:nvPr/>
        </p:nvGrpSpPr>
        <p:grpSpPr>
          <a:xfrm>
            <a:off x="6112512" y="1318580"/>
            <a:ext cx="2741960" cy="3810000"/>
            <a:chOff x="6112512" y="1318580"/>
            <a:chExt cx="2741960" cy="3810000"/>
          </a:xfrm>
        </p:grpSpPr>
        <p:pic>
          <p:nvPicPr>
            <p:cNvPr id="2054" name="Picture 6" descr="C:\Users\user\Desktop\9dc6e09djw1dt6uly63tnj.jpg"/>
            <p:cNvPicPr>
              <a:picLocks noChangeAspect="1" noChangeArrowheads="1"/>
            </p:cNvPicPr>
            <p:nvPr/>
          </p:nvPicPr>
          <p:blipFill>
            <a:blip r:embed="rId4" cstate="email">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a:fillRect/>
            </a:stretch>
          </p:blipFill>
          <p:spPr bwMode="auto">
            <a:xfrm>
              <a:off x="630177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8" name="组合 7"/>
            <p:cNvGrpSpPr/>
            <p:nvPr/>
          </p:nvGrpSpPr>
          <p:grpSpPr>
            <a:xfrm>
              <a:off x="6112512" y="4112580"/>
              <a:ext cx="2349500" cy="1016000"/>
              <a:chOff x="6023197" y="4112580"/>
              <a:chExt cx="2349500" cy="1016000"/>
            </a:xfrm>
          </p:grpSpPr>
          <p:pic>
            <p:nvPicPr>
              <p:cNvPr id="13" name="Picture 9" descr="D:\Teliss_Tong\Copy\定期备份\工作备份\！PPT图片及版面资源\06-PPT精选插图\04-图标\绿色左燕尾.pn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6023197" y="4112580"/>
                <a:ext cx="2349500" cy="10160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6090386" y="4365104"/>
                <a:ext cx="1994279"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人脉的认识误区</a:t>
                </a:r>
                <a:endParaRPr lang="zh-CN" altLang="en-US" dirty="0">
                  <a:solidFill>
                    <a:prstClr val="white"/>
                  </a:solidFill>
                  <a:latin typeface="微软雅黑" pitchFamily="34" charset="-122"/>
                  <a:ea typeface="微软雅黑" pitchFamily="34" charset="-122"/>
                </a:endParaRPr>
              </a:p>
            </p:txBody>
          </p:sp>
        </p:grpSp>
      </p:grpSp>
      <p:grpSp>
        <p:nvGrpSpPr>
          <p:cNvPr id="7" name="组合 6"/>
          <p:cNvGrpSpPr/>
          <p:nvPr/>
        </p:nvGrpSpPr>
        <p:grpSpPr>
          <a:xfrm>
            <a:off x="8966068" y="1318580"/>
            <a:ext cx="2745762" cy="3810000"/>
            <a:chOff x="8966068" y="1318580"/>
            <a:chExt cx="2745762" cy="3810000"/>
          </a:xfrm>
        </p:grpSpPr>
        <p:pic>
          <p:nvPicPr>
            <p:cNvPr id="2053" name="Picture 5" descr="C:\Users\user\Desktop\xpic5919.jpg"/>
            <p:cNvPicPr>
              <a:picLocks noChangeAspect="1" noChangeArrowheads="1"/>
            </p:cNvPicPr>
            <p:nvPr/>
          </p:nvPicPr>
          <p:blipFill>
            <a:blip r:embed="rId7" cstate="email">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a:ext>
              </a:extLst>
            </a:blip>
            <a:srcRect/>
            <a:stretch>
              <a:fillRect/>
            </a:stretch>
          </p:blipFill>
          <p:spPr bwMode="auto">
            <a:xfrm>
              <a:off x="9159130"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9" name="组合 8"/>
            <p:cNvGrpSpPr/>
            <p:nvPr/>
          </p:nvGrpSpPr>
          <p:grpSpPr>
            <a:xfrm>
              <a:off x="8966068" y="4112580"/>
              <a:ext cx="2349500" cy="1016000"/>
              <a:chOff x="8903518" y="4112580"/>
              <a:chExt cx="2349500" cy="1016000"/>
            </a:xfrm>
          </p:grpSpPr>
          <p:pic>
            <p:nvPicPr>
              <p:cNvPr id="16" name="Picture 25" descr="D:\Teliss_Tong\Copy\定期备份\工作备份\！PPT图片及版面资源\06-PPT精选插图\04-图标\蓝色左燕尾.pn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8903518" y="4112580"/>
                <a:ext cx="2349500" cy="1016000"/>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17"/>
              <p:cNvSpPr>
                <a:spLocks noChangeArrowheads="1"/>
              </p:cNvSpPr>
              <p:nvPr/>
            </p:nvSpPr>
            <p:spPr bwMode="auto">
              <a:xfrm>
                <a:off x="8975526" y="4365104"/>
                <a:ext cx="1994279"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人脉经营的理念</a:t>
                </a:r>
                <a:endParaRPr lang="zh-CN" altLang="en-US" dirty="0">
                  <a:solidFill>
                    <a:prstClr val="white"/>
                  </a:solidFill>
                  <a:latin typeface="微软雅黑" pitchFamily="34" charset="-122"/>
                  <a:ea typeface="微软雅黑" pitchFamily="34" charset="-122"/>
                </a:endParaRPr>
              </a:p>
            </p:txBody>
          </p:sp>
        </p:grpSp>
      </p:grpSp>
      <p:grpSp>
        <p:nvGrpSpPr>
          <p:cNvPr id="10" name="组合 9"/>
          <p:cNvGrpSpPr/>
          <p:nvPr/>
        </p:nvGrpSpPr>
        <p:grpSpPr>
          <a:xfrm>
            <a:off x="351872" y="1318580"/>
            <a:ext cx="2741960" cy="3810000"/>
            <a:chOff x="351872" y="1318580"/>
            <a:chExt cx="2741960" cy="3810000"/>
          </a:xfrm>
        </p:grpSpPr>
        <p:pic>
          <p:nvPicPr>
            <p:cNvPr id="2055" name="Picture 7" descr="C:\Users\user\Desktop\3320946_221724437000_2.jpg"/>
            <p:cNvPicPr>
              <a:picLocks noChangeAspect="1" noChangeArrowheads="1"/>
            </p:cNvPicPr>
            <p:nvPr/>
          </p:nvPicPr>
          <p:blipFill>
            <a:blip r:embed="rId10" cstate="email">
              <a:extLst>
                <a:ext uri="{BEBA8EAE-BF5A-486C-A8C5-ECC9F3942E4B}">
                  <a14:imgProps xmlns:a14="http://schemas.microsoft.com/office/drawing/2010/main">
                    <a14:imgLayer r:embed="rId11">
                      <a14:imgEffect>
                        <a14:saturation sat="0"/>
                      </a14:imgEffect>
                    </a14:imgLayer>
                  </a14:imgProps>
                </a:ext>
                <a:ext uri="{28A0092B-C50C-407E-A947-70E740481C1C}">
                  <a14:useLocalDpi xmlns:a14="http://schemas.microsoft.com/office/drawing/2010/main"/>
                </a:ext>
              </a:extLst>
            </a:blip>
            <a:srcRect/>
            <a:stretch>
              <a:fillRect/>
            </a:stretch>
          </p:blipFill>
          <p:spPr bwMode="auto">
            <a:xfrm>
              <a:off x="54113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351872" y="4112580"/>
              <a:ext cx="2349500" cy="1016000"/>
              <a:chOff x="262558" y="4112580"/>
              <a:chExt cx="2349500" cy="1016000"/>
            </a:xfrm>
          </p:grpSpPr>
          <p:pic>
            <p:nvPicPr>
              <p:cNvPr id="14" name="Picture 19" descr="D:\Teliss_Tong\Copy\定期备份\工作备份\！PPT图片及版面资源\06-PPT精选插图\04-图标\红色左燕尾.png"/>
              <p:cNvPicPr>
                <a:picLocks noChangeAspect="1" noChangeArrowheads="1"/>
              </p:cNvPicPr>
              <p:nvPr/>
            </p:nvPicPr>
            <p:blipFill>
              <a:blip r:embed="rId12">
                <a:extLst>
                  <a:ext uri="{28A0092B-C50C-407E-A947-70E740481C1C}">
                    <a14:useLocalDpi xmlns:a14="http://schemas.microsoft.com/office/drawing/2010/main"/>
                  </a:ext>
                </a:extLst>
              </a:blip>
              <a:srcRect/>
              <a:stretch>
                <a:fillRect/>
              </a:stretch>
            </p:blipFill>
            <p:spPr bwMode="auto">
              <a:xfrm>
                <a:off x="262558" y="4112580"/>
                <a:ext cx="2349500" cy="1016000"/>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7"/>
              <p:cNvSpPr>
                <a:spLocks noChangeArrowheads="1"/>
              </p:cNvSpPr>
              <p:nvPr/>
            </p:nvSpPr>
            <p:spPr bwMode="auto">
              <a:xfrm>
                <a:off x="334566" y="4365104"/>
                <a:ext cx="1994279"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为何要经营人脉</a:t>
                </a:r>
                <a:endParaRPr lang="zh-CN" altLang="en-US" dirty="0">
                  <a:solidFill>
                    <a:prstClr val="white"/>
                  </a:solidFill>
                  <a:latin typeface="微软雅黑" pitchFamily="34" charset="-122"/>
                  <a:ea typeface="微软雅黑" pitchFamily="34" charset="-122"/>
                </a:endParaRPr>
              </a:p>
            </p:txBody>
          </p:sp>
        </p:grpSp>
      </p:grpSp>
      <p:grpSp>
        <p:nvGrpSpPr>
          <p:cNvPr id="11" name="组合 10"/>
          <p:cNvGrpSpPr/>
          <p:nvPr/>
        </p:nvGrpSpPr>
        <p:grpSpPr>
          <a:xfrm>
            <a:off x="478088" y="5805264"/>
            <a:ext cx="11305471" cy="253916"/>
            <a:chOff x="478088" y="5805264"/>
            <a:chExt cx="11305471" cy="253916"/>
          </a:xfrm>
        </p:grpSpPr>
        <p:cxnSp>
          <p:nvCxnSpPr>
            <p:cNvPr id="25" name="直接连接符 24"/>
            <p:cNvCxnSpPr/>
            <p:nvPr/>
          </p:nvCxnSpPr>
          <p:spPr bwMode="auto">
            <a:xfrm>
              <a:off x="478088" y="5932264"/>
              <a:ext cx="4969716"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26" name="直接连接符 25"/>
            <p:cNvCxnSpPr/>
            <p:nvPr/>
          </p:nvCxnSpPr>
          <p:spPr bwMode="auto">
            <a:xfrm>
              <a:off x="6959104" y="5932264"/>
              <a:ext cx="4824455" cy="0"/>
            </a:xfrm>
            <a:prstGeom prst="line">
              <a:avLst/>
            </a:prstGeom>
            <a:ln/>
          </p:spPr>
          <p:style>
            <a:lnRef idx="1">
              <a:schemeClr val="accent6"/>
            </a:lnRef>
            <a:fillRef idx="0">
              <a:schemeClr val="accent6"/>
            </a:fillRef>
            <a:effectRef idx="0">
              <a:schemeClr val="accent6"/>
            </a:effectRef>
            <a:fontRef idx="minor">
              <a:schemeClr val="tx1"/>
            </a:fontRef>
          </p:style>
        </p:cxnSp>
        <p:sp>
          <p:nvSpPr>
            <p:cNvPr id="27" name="TextBox 26"/>
            <p:cNvSpPr txBox="1"/>
            <p:nvPr/>
          </p:nvSpPr>
          <p:spPr>
            <a:xfrm>
              <a:off x="5843092" y="5805264"/>
              <a:ext cx="588623" cy="253916"/>
            </a:xfrm>
            <a:prstGeom prst="rect">
              <a:avLst/>
            </a:prstGeom>
            <a:noFill/>
          </p:spPr>
          <p:txBody>
            <a:bodyPr wrap="none">
              <a:spAutoFit/>
            </a:bodyPr>
            <a:lstStyle/>
            <a:p>
              <a:pPr>
                <a:defRPr/>
              </a:pPr>
              <a:r>
                <a:rPr lang="zh-CN" altLang="en-US" sz="1050" b="1" dirty="0" smtClean="0">
                  <a:solidFill>
                    <a:srgbClr val="F79646"/>
                  </a:solidFill>
                  <a:latin typeface="微软雅黑" pitchFamily="34" charset="-122"/>
                  <a:ea typeface="微软雅黑" pitchFamily="34" charset="-122"/>
                </a:rPr>
                <a:t>过渡页</a:t>
              </a:r>
              <a:endParaRPr lang="zh-CN" altLang="en-US" sz="1050" b="1" dirty="0">
                <a:solidFill>
                  <a:srgbClr val="F79646"/>
                </a:solidFill>
                <a:latin typeface="微软雅黑" pitchFamily="34" charset="-122"/>
                <a:ea typeface="微软雅黑" pitchFamily="34" charset="-122"/>
              </a:endParaRPr>
            </a:p>
          </p:txBody>
        </p:sp>
        <p:grpSp>
          <p:nvGrpSpPr>
            <p:cNvPr id="28" name="组合 39"/>
            <p:cNvGrpSpPr>
              <a:grpSpLocks/>
            </p:cNvGrpSpPr>
            <p:nvPr/>
          </p:nvGrpSpPr>
          <p:grpSpPr bwMode="auto">
            <a:xfrm>
              <a:off x="5814517" y="5915164"/>
              <a:ext cx="777875" cy="30162"/>
              <a:chOff x="415265" y="812476"/>
              <a:chExt cx="777680" cy="30360"/>
            </a:xfrm>
          </p:grpSpPr>
          <p:sp>
            <p:nvSpPr>
              <p:cNvPr id="29" name="椭圆 28"/>
              <p:cNvSpPr/>
              <p:nvPr/>
            </p:nvSpPr>
            <p:spPr>
              <a:xfrm>
                <a:off x="415265" y="814073"/>
                <a:ext cx="28568" cy="2876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0" name="椭圆 29"/>
              <p:cNvSpPr/>
              <p:nvPr/>
            </p:nvSpPr>
            <p:spPr>
              <a:xfrm>
                <a:off x="1164377" y="812476"/>
                <a:ext cx="28568" cy="2876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grpSp>
      </p:grpSp>
      <p:sp>
        <p:nvSpPr>
          <p:cNvPr id="2" name="标题 1"/>
          <p:cNvSpPr>
            <a:spLocks noGrp="1"/>
          </p:cNvSpPr>
          <p:nvPr>
            <p:ph type="title"/>
          </p:nvPr>
        </p:nvSpPr>
        <p:spPr/>
        <p:txBody>
          <a:bodyPr>
            <a:normAutofit fontScale="90000"/>
          </a:bodyPr>
          <a:lstStyle/>
          <a:p>
            <a:r>
              <a:rPr lang="zh-CN" altLang="en-US" dirty="0" smtClean="0">
                <a:solidFill>
                  <a:srgbClr val="57D3FF"/>
                </a:solidFill>
              </a:rPr>
              <a:t>过渡页</a:t>
            </a:r>
            <a:endParaRPr lang="en-US" dirty="0">
              <a:solidFill>
                <a:srgbClr val="57D3FF"/>
              </a:solidFill>
            </a:endParaRPr>
          </a:p>
        </p:txBody>
      </p:sp>
      <p:sp>
        <p:nvSpPr>
          <p:cNvPr id="31" name="斜纹 30"/>
          <p:cNvSpPr/>
          <p:nvPr/>
        </p:nvSpPr>
        <p:spPr>
          <a:xfrm>
            <a:off x="0" y="0"/>
            <a:ext cx="1008063" cy="1008063"/>
          </a:xfrm>
          <a:prstGeom prst="diagStripe">
            <a:avLst/>
          </a:prstGeom>
          <a:ln/>
        </p:spPr>
        <p:style>
          <a:lnRef idx="1">
            <a:schemeClr val="accent6"/>
          </a:lnRef>
          <a:fillRef idx="3">
            <a:schemeClr val="accent6"/>
          </a:fillRef>
          <a:effectRef idx="2">
            <a:schemeClr val="accent6"/>
          </a:effectRef>
          <a:fontRef idx="minor">
            <a:schemeClr val="lt1"/>
          </a:fontRef>
        </p:style>
        <p:txBody>
          <a:bodyPr anchor="ctr"/>
          <a:lstStyle/>
          <a:p>
            <a:pPr algn="ctr">
              <a:defRPr/>
            </a:pPr>
            <a:endParaRPr lang="zh-CN" altLang="en-US" kern="0" dirty="0">
              <a:solidFill>
                <a:sysClr val="windowText" lastClr="000000"/>
              </a:solidFill>
              <a:ea typeface="微软雅黑"/>
            </a:endParaRPr>
          </a:p>
        </p:txBody>
      </p:sp>
      <p:sp>
        <p:nvSpPr>
          <p:cNvPr id="32" name="TextBox 31"/>
          <p:cNvSpPr txBox="1"/>
          <p:nvPr/>
        </p:nvSpPr>
        <p:spPr>
          <a:xfrm rot="18928564">
            <a:off x="-128349" y="213644"/>
            <a:ext cx="946093" cy="369332"/>
          </a:xfrm>
          <a:prstGeom prst="rect">
            <a:avLst/>
          </a:prstGeom>
          <a:noFill/>
        </p:spPr>
        <p:txBody>
          <a:bodyPr wrap="none" rtlCol="0">
            <a:spAutoFit/>
          </a:bodyPr>
          <a:lstStyle/>
          <a:p>
            <a:r>
              <a:rPr lang="en-US" altLang="zh-CN" dirty="0">
                <a:solidFill>
                  <a:prstClr val="white"/>
                </a:solidFill>
                <a:latin typeface="微软雅黑" pitchFamily="34" charset="-122"/>
                <a:ea typeface="微软雅黑" pitchFamily="34" charset="-122"/>
              </a:rPr>
              <a:t> </a:t>
            </a:r>
            <a:r>
              <a:rPr lang="zh-CN" altLang="en-US" dirty="0" smtClean="0">
                <a:solidFill>
                  <a:prstClr val="white"/>
                </a:solidFill>
                <a:latin typeface="微软雅黑" pitchFamily="34" charset="-122"/>
                <a:ea typeface="微软雅黑" pitchFamily="34" charset="-122"/>
              </a:rPr>
              <a:t>过渡页</a:t>
            </a:r>
            <a:endParaRPr lang="zh-CN" altLang="en-US" dirty="0">
              <a:solidFill>
                <a:prstClr val="white"/>
              </a:solidFill>
              <a:latin typeface="微软雅黑" pitchFamily="34" charset="-122"/>
              <a:ea typeface="微软雅黑" pitchFamily="34" charset="-122"/>
            </a:endParaRPr>
          </a:p>
        </p:txBody>
      </p:sp>
    </p:spTree>
    <p:extLst>
      <p:ext uri="{BB962C8B-B14F-4D97-AF65-F5344CB8AC3E}">
        <p14:creationId xmlns:p14="http://schemas.microsoft.com/office/powerpoint/2010/main" val="2779063751"/>
      </p:ext>
    </p:extLst>
  </p:cSld>
  <p:clrMapOvr>
    <a:masterClrMapping/>
  </p:clrMapOvr>
  <mc:AlternateContent xmlns:mc="http://schemas.openxmlformats.org/markup-compatibility/2006" xmlns:p14="http://schemas.microsoft.com/office/powerpoint/2010/main">
    <mc:Choice Requires="p14">
      <p:transition>
        <p14:gallery dir="l"/>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1.46672E-6 -3.9778E-6 L 0.12258 -0.00161 " pathEditMode="relative" rAng="0" ptsTypes="AA">
                                      <p:cBhvr>
                                        <p:cTn id="6" dur="2000" fill="hold"/>
                                        <p:tgtEl>
                                          <p:spTgt spid="5"/>
                                        </p:tgtEl>
                                        <p:attrNameLst>
                                          <p:attrName>ppt_x</p:attrName>
                                          <p:attrName>ppt_y</p:attrName>
                                        </p:attrNameLst>
                                      </p:cBhvr>
                                      <p:rCtr x="6122" y="-93"/>
                                    </p:animMotion>
                                  </p:childTnLst>
                                </p:cTn>
                              </p:par>
                              <p:par>
                                <p:cTn id="7" presetID="6" presetClass="emph" presetSubtype="0" fill="hold" nodeType="withEffect">
                                  <p:stCondLst>
                                    <p:cond delay="0"/>
                                  </p:stCondLst>
                                  <p:childTnLst>
                                    <p:animScale>
                                      <p:cBhvr>
                                        <p:cTn id="8" dur="2000" fill="hold"/>
                                        <p:tgtEl>
                                          <p:spTgt spid="5"/>
                                        </p:tgtEl>
                                      </p:cBhvr>
                                      <p:by x="150000" y="150000"/>
                                    </p:animScale>
                                  </p:childTnLst>
                                </p:cTn>
                              </p:par>
                              <p:par>
                                <p:cTn id="9" presetID="2" presetClass="exit" presetSubtype="1" fill="hold" nodeType="withEffect">
                                  <p:stCondLst>
                                    <p:cond delay="0"/>
                                  </p:stCondLst>
                                  <p:childTnLst>
                                    <p:anim calcmode="lin" valueType="num">
                                      <p:cBhvr additive="base">
                                        <p:cTn id="10" dur="1000"/>
                                        <p:tgtEl>
                                          <p:spTgt spid="6"/>
                                        </p:tgtEl>
                                        <p:attrNameLst>
                                          <p:attrName>ppt_x</p:attrName>
                                        </p:attrNameLst>
                                      </p:cBhvr>
                                      <p:tavLst>
                                        <p:tav tm="0">
                                          <p:val>
                                            <p:strVal val="ppt_x"/>
                                          </p:val>
                                        </p:tav>
                                        <p:tav tm="100000">
                                          <p:val>
                                            <p:strVal val="ppt_x"/>
                                          </p:val>
                                        </p:tav>
                                      </p:tavLst>
                                    </p:anim>
                                    <p:anim calcmode="lin" valueType="num">
                                      <p:cBhvr additive="base">
                                        <p:cTn id="11" dur="1000"/>
                                        <p:tgtEl>
                                          <p:spTgt spid="6"/>
                                        </p:tgtEl>
                                        <p:attrNameLst>
                                          <p:attrName>ppt_y</p:attrName>
                                        </p:attrNameLst>
                                      </p:cBhvr>
                                      <p:tavLst>
                                        <p:tav tm="0">
                                          <p:val>
                                            <p:strVal val="ppt_y"/>
                                          </p:val>
                                        </p:tav>
                                        <p:tav tm="100000">
                                          <p:val>
                                            <p:strVal val="0-ppt_h/2"/>
                                          </p:val>
                                        </p:tav>
                                      </p:tavLst>
                                    </p:anim>
                                    <p:set>
                                      <p:cBhvr>
                                        <p:cTn id="12" dur="1" fill="hold">
                                          <p:stCondLst>
                                            <p:cond delay="999"/>
                                          </p:stCondLst>
                                        </p:cTn>
                                        <p:tgtEl>
                                          <p:spTgt spid="6"/>
                                        </p:tgtEl>
                                        <p:attrNameLst>
                                          <p:attrName>style.visibility</p:attrName>
                                        </p:attrNameLst>
                                      </p:cBhvr>
                                      <p:to>
                                        <p:strVal val="hidden"/>
                                      </p:to>
                                    </p:set>
                                  </p:childTnLst>
                                </p:cTn>
                              </p:par>
                              <p:par>
                                <p:cTn id="13" presetID="8" presetClass="emph" presetSubtype="0" fill="hold" nodeType="withEffect">
                                  <p:stCondLst>
                                    <p:cond delay="0"/>
                                  </p:stCondLst>
                                  <p:childTnLst>
                                    <p:animRot by="21600000">
                                      <p:cBhvr>
                                        <p:cTn id="14" dur="1000" fill="hold"/>
                                        <p:tgtEl>
                                          <p:spTgt spid="6"/>
                                        </p:tgtEl>
                                        <p:attrNameLst>
                                          <p:attrName>r</p:attrName>
                                        </p:attrNameLst>
                                      </p:cBhvr>
                                    </p:animRot>
                                  </p:childTnLst>
                                </p:cTn>
                              </p:par>
                              <p:par>
                                <p:cTn id="15" presetID="2" presetClass="exit" presetSubtype="9" fill="hold" nodeType="withEffect">
                                  <p:stCondLst>
                                    <p:cond delay="0"/>
                                  </p:stCondLst>
                                  <p:childTnLst>
                                    <p:anim calcmode="lin" valueType="num">
                                      <p:cBhvr additive="base">
                                        <p:cTn id="16" dur="1000"/>
                                        <p:tgtEl>
                                          <p:spTgt spid="7"/>
                                        </p:tgtEl>
                                        <p:attrNameLst>
                                          <p:attrName>ppt_x</p:attrName>
                                        </p:attrNameLst>
                                      </p:cBhvr>
                                      <p:tavLst>
                                        <p:tav tm="0">
                                          <p:val>
                                            <p:strVal val="ppt_x"/>
                                          </p:val>
                                        </p:tav>
                                        <p:tav tm="100000">
                                          <p:val>
                                            <p:strVal val="0-ppt_w/2"/>
                                          </p:val>
                                        </p:tav>
                                      </p:tavLst>
                                    </p:anim>
                                    <p:anim calcmode="lin" valueType="num">
                                      <p:cBhvr additive="base">
                                        <p:cTn id="17" dur="1000"/>
                                        <p:tgtEl>
                                          <p:spTgt spid="7"/>
                                        </p:tgtEl>
                                        <p:attrNameLst>
                                          <p:attrName>ppt_y</p:attrName>
                                        </p:attrNameLst>
                                      </p:cBhvr>
                                      <p:tavLst>
                                        <p:tav tm="0">
                                          <p:val>
                                            <p:strVal val="ppt_y"/>
                                          </p:val>
                                        </p:tav>
                                        <p:tav tm="100000">
                                          <p:val>
                                            <p:strVal val="0-ppt_h/2"/>
                                          </p:val>
                                        </p:tav>
                                      </p:tavLst>
                                    </p:anim>
                                    <p:set>
                                      <p:cBhvr>
                                        <p:cTn id="18" dur="1" fill="hold">
                                          <p:stCondLst>
                                            <p:cond delay="999"/>
                                          </p:stCondLst>
                                        </p:cTn>
                                        <p:tgtEl>
                                          <p:spTgt spid="7"/>
                                        </p:tgtEl>
                                        <p:attrNameLst>
                                          <p:attrName>style.visibility</p:attrName>
                                        </p:attrNameLst>
                                      </p:cBhvr>
                                      <p:to>
                                        <p:strVal val="hidden"/>
                                      </p:to>
                                    </p:set>
                                  </p:childTnLst>
                                </p:cTn>
                              </p:par>
                              <p:par>
                                <p:cTn id="19" presetID="8" presetClass="emph" presetSubtype="0" fill="hold" nodeType="withEffect">
                                  <p:stCondLst>
                                    <p:cond delay="0"/>
                                  </p:stCondLst>
                                  <p:childTnLst>
                                    <p:animRot by="21600000">
                                      <p:cBhvr>
                                        <p:cTn id="20" dur="1000" fill="hold"/>
                                        <p:tgtEl>
                                          <p:spTgt spid="7"/>
                                        </p:tgtEl>
                                        <p:attrNameLst>
                                          <p:attrName>r</p:attrName>
                                        </p:attrNameLst>
                                      </p:cBhvr>
                                    </p:animRot>
                                  </p:childTnLst>
                                </p:cTn>
                              </p:par>
                              <p:par>
                                <p:cTn id="21" presetID="2" presetClass="exit" presetSubtype="3" fill="hold" nodeType="withEffect">
                                  <p:stCondLst>
                                    <p:cond delay="0"/>
                                  </p:stCondLst>
                                  <p:childTnLst>
                                    <p:anim calcmode="lin" valueType="num">
                                      <p:cBhvr additive="base">
                                        <p:cTn id="22" dur="1000"/>
                                        <p:tgtEl>
                                          <p:spTgt spid="10"/>
                                        </p:tgtEl>
                                        <p:attrNameLst>
                                          <p:attrName>ppt_x</p:attrName>
                                        </p:attrNameLst>
                                      </p:cBhvr>
                                      <p:tavLst>
                                        <p:tav tm="0">
                                          <p:val>
                                            <p:strVal val="ppt_x"/>
                                          </p:val>
                                        </p:tav>
                                        <p:tav tm="100000">
                                          <p:val>
                                            <p:strVal val="1+ppt_w/2"/>
                                          </p:val>
                                        </p:tav>
                                      </p:tavLst>
                                    </p:anim>
                                    <p:anim calcmode="lin" valueType="num">
                                      <p:cBhvr additive="base">
                                        <p:cTn id="23" dur="1000"/>
                                        <p:tgtEl>
                                          <p:spTgt spid="10"/>
                                        </p:tgtEl>
                                        <p:attrNameLst>
                                          <p:attrName>ppt_y</p:attrName>
                                        </p:attrNameLst>
                                      </p:cBhvr>
                                      <p:tavLst>
                                        <p:tav tm="0">
                                          <p:val>
                                            <p:strVal val="ppt_y"/>
                                          </p:val>
                                        </p:tav>
                                        <p:tav tm="100000">
                                          <p:val>
                                            <p:strVal val="0-ppt_h/2"/>
                                          </p:val>
                                        </p:tav>
                                      </p:tavLst>
                                    </p:anim>
                                    <p:set>
                                      <p:cBhvr>
                                        <p:cTn id="24" dur="1" fill="hold">
                                          <p:stCondLst>
                                            <p:cond delay="999"/>
                                          </p:stCondLst>
                                        </p:cTn>
                                        <p:tgtEl>
                                          <p:spTgt spid="10"/>
                                        </p:tgtEl>
                                        <p:attrNameLst>
                                          <p:attrName>style.visibility</p:attrName>
                                        </p:attrNameLst>
                                      </p:cBhvr>
                                      <p:to>
                                        <p:strVal val="hidden"/>
                                      </p:to>
                                    </p:set>
                                  </p:childTnLst>
                                </p:cTn>
                              </p:par>
                              <p:par>
                                <p:cTn id="25" presetID="8" presetClass="emph" presetSubtype="0" fill="hold" nodeType="withEffect">
                                  <p:stCondLst>
                                    <p:cond delay="0"/>
                                  </p:stCondLst>
                                  <p:childTnLst>
                                    <p:animRot by="21600000">
                                      <p:cBhvr>
                                        <p:cTn id="26" dur="1000" fill="hold"/>
                                        <p:tgtEl>
                                          <p:spTgt spid="10"/>
                                        </p:tgtEl>
                                        <p:attrNameLst>
                                          <p:attrName>r</p:attrName>
                                        </p:attrNameLst>
                                      </p:cBhvr>
                                    </p:animRot>
                                  </p:childTnLst>
                                </p:cTn>
                              </p:par>
                              <p:par>
                                <p:cTn id="27" presetID="10" presetClass="exit" presetSubtype="0" fill="hold" nodeType="withEffect">
                                  <p:stCondLst>
                                    <p:cond delay="0"/>
                                  </p:stCondLst>
                                  <p:childTnLst>
                                    <p:animEffect transition="out" filter="fade">
                                      <p:cBhvr>
                                        <p:cTn id="28" dur="500"/>
                                        <p:tgtEl>
                                          <p:spTgt spid="11"/>
                                        </p:tgtEl>
                                      </p:cBhvr>
                                    </p:animEffect>
                                    <p:set>
                                      <p:cBhvr>
                                        <p:cTn id="29"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3214886" y="1515120"/>
            <a:ext cx="8640960" cy="4657903"/>
            <a:chOff x="3214886" y="1515120"/>
            <a:chExt cx="8640960" cy="4657903"/>
          </a:xfrm>
        </p:grpSpPr>
        <p:sp>
          <p:nvSpPr>
            <p:cNvPr id="5" name="矩形 4"/>
            <p:cNvSpPr/>
            <p:nvPr/>
          </p:nvSpPr>
          <p:spPr>
            <a:xfrm>
              <a:off x="3214886" y="1619023"/>
              <a:ext cx="8640960" cy="4554000"/>
            </a:xfrm>
            <a:prstGeom prst="rect">
              <a:avLst/>
            </a:prstGeom>
            <a:solidFill>
              <a:schemeClr val="lt1">
                <a:alpha val="82000"/>
              </a:schemeClr>
            </a:solidFill>
            <a:ln w="3175">
              <a:solidFill>
                <a:schemeClr val="accent6">
                  <a:lumMod val="75000"/>
                </a:schemeClr>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solidFill>
                  <a:prstClr val="black"/>
                </a:solidFill>
              </a:endParaRPr>
            </a:p>
          </p:txBody>
        </p:sp>
        <p:grpSp>
          <p:nvGrpSpPr>
            <p:cNvPr id="51" name="组合 50"/>
            <p:cNvGrpSpPr/>
            <p:nvPr/>
          </p:nvGrpSpPr>
          <p:grpSpPr>
            <a:xfrm>
              <a:off x="3574926" y="1515120"/>
              <a:ext cx="1092200" cy="1193800"/>
              <a:chOff x="4367014" y="1515120"/>
              <a:chExt cx="1092200" cy="1193800"/>
            </a:xfrm>
          </p:grpSpPr>
          <p:pic>
            <p:nvPicPr>
              <p:cNvPr id="61" name="Picture 20" descr="D:\Teliss_Tong\Copy\定期备份\工作备份\！PPT图片及版面资源\06-PPT精选插图\04-图标\黄色坎肩.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367014" y="1515120"/>
                <a:ext cx="1092200" cy="1193800"/>
              </a:xfrm>
              <a:prstGeom prst="rect">
                <a:avLst/>
              </a:prstGeom>
              <a:noFill/>
              <a:extLst>
                <a:ext uri="{909E8E84-426E-40DD-AFC4-6F175D3DCCD1}">
                  <a14:hiddenFill xmlns:a14="http://schemas.microsoft.com/office/drawing/2010/main">
                    <a:solidFill>
                      <a:srgbClr val="FFFFFF"/>
                    </a:solidFill>
                  </a14:hiddenFill>
                </a:ext>
              </a:extLst>
            </p:spPr>
          </p:pic>
          <p:sp>
            <p:nvSpPr>
              <p:cNvPr id="62" name="Rectangle 17"/>
              <p:cNvSpPr>
                <a:spLocks noChangeArrowheads="1"/>
              </p:cNvSpPr>
              <p:nvPr/>
            </p:nvSpPr>
            <p:spPr bwMode="auto">
              <a:xfrm>
                <a:off x="4553074" y="1727925"/>
                <a:ext cx="720080"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a:t>
                </a:r>
                <a:endParaRPr lang="zh-CN" altLang="en-US" dirty="0">
                  <a:solidFill>
                    <a:prstClr val="white"/>
                  </a:solidFill>
                  <a:latin typeface="微软雅黑" pitchFamily="34" charset="-122"/>
                  <a:ea typeface="微软雅黑" pitchFamily="34" charset="-122"/>
                </a:endParaRPr>
              </a:p>
            </p:txBody>
          </p:sp>
        </p:grpSp>
      </p:grpSp>
      <p:grpSp>
        <p:nvGrpSpPr>
          <p:cNvPr id="3" name="组合 2"/>
          <p:cNvGrpSpPr/>
          <p:nvPr/>
        </p:nvGrpSpPr>
        <p:grpSpPr>
          <a:xfrm>
            <a:off x="262558" y="371929"/>
            <a:ext cx="5715000" cy="917740"/>
            <a:chOff x="3300671" y="870072"/>
            <a:chExt cx="5715000" cy="917740"/>
          </a:xfrm>
        </p:grpSpPr>
        <p:pic>
          <p:nvPicPr>
            <p:cNvPr id="10242" name="Picture 2" descr="C:\Users\user\Desktop\未标题-1 拷贝.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3300671" y="870072"/>
              <a:ext cx="5715000" cy="917740"/>
            </a:xfrm>
            <a:prstGeom prst="rect">
              <a:avLst/>
            </a:prstGeom>
            <a:noFill/>
            <a:extLst>
              <a:ext uri="{909E8E84-426E-40DD-AFC4-6F175D3DCCD1}">
                <a14:hiddenFill xmlns:a14="http://schemas.microsoft.com/office/drawing/2010/main">
                  <a:solidFill>
                    <a:srgbClr val="FFFFFF"/>
                  </a:solidFill>
                </a14:hiddenFill>
              </a:ext>
            </a:extLst>
          </p:spPr>
        </p:pic>
        <p:sp>
          <p:nvSpPr>
            <p:cNvPr id="60" name="Rectangle 17"/>
            <p:cNvSpPr>
              <a:spLocks noChangeArrowheads="1"/>
            </p:cNvSpPr>
            <p:nvPr/>
          </p:nvSpPr>
          <p:spPr bwMode="auto">
            <a:xfrm>
              <a:off x="5460911" y="1082288"/>
              <a:ext cx="2304256"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人脉是啥东东</a:t>
              </a:r>
              <a:endParaRPr lang="zh-CN" altLang="en-US" dirty="0">
                <a:solidFill>
                  <a:prstClr val="white"/>
                </a:solidFill>
                <a:latin typeface="微软雅黑" pitchFamily="34" charset="-122"/>
                <a:ea typeface="微软雅黑" pitchFamily="34" charset="-122"/>
              </a:endParaRPr>
            </a:p>
          </p:txBody>
        </p:sp>
      </p:grpSp>
      <p:sp>
        <p:nvSpPr>
          <p:cNvPr id="6" name="Text Box 44"/>
          <p:cNvSpPr txBox="1">
            <a:spLocks noChangeArrowheads="1"/>
          </p:cNvSpPr>
          <p:nvPr/>
        </p:nvSpPr>
        <p:spPr bwMode="auto">
          <a:xfrm>
            <a:off x="8351615" y="2544928"/>
            <a:ext cx="3265694" cy="341632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eaLnBrk="1" hangingPunct="1">
              <a:lnSpc>
                <a:spcPct val="135000"/>
              </a:lnSpc>
            </a:pPr>
            <a:r>
              <a:rPr lang="zh-CN" altLang="en-US" dirty="0">
                <a:solidFill>
                  <a:schemeClr val="tx1">
                    <a:lumMod val="65000"/>
                    <a:lumOff val="35000"/>
                  </a:schemeClr>
                </a:solidFill>
                <a:latin typeface="微软雅黑" pitchFamily="34" charset="-122"/>
                <a:ea typeface="微软雅黑" pitchFamily="34" charset="-122"/>
              </a:rPr>
              <a:t>一个人的人际交往为自己编织了一张关系网，网的彼端联系着各种各样的人。人脉即人际网络，体现一个人的人缘和社会关系。根据辞典里的说法，人脉的解释为</a:t>
            </a:r>
            <a:r>
              <a:rPr lang="zh-CN" altLang="en-US" b="1" dirty="0">
                <a:solidFill>
                  <a:srgbClr val="00B0F0"/>
                </a:solidFill>
                <a:latin typeface="微软雅黑" pitchFamily="34" charset="-122"/>
                <a:ea typeface="微软雅黑" pitchFamily="34" charset="-122"/>
              </a:rPr>
              <a:t>“经由人际关系而形成的人际脉络”</a:t>
            </a:r>
            <a:r>
              <a:rPr lang="zh-CN" altLang="en-US" b="1" dirty="0">
                <a:solidFill>
                  <a:schemeClr val="tx1">
                    <a:lumMod val="65000"/>
                    <a:lumOff val="35000"/>
                  </a:schemeClr>
                </a:solidFill>
                <a:latin typeface="微软雅黑" pitchFamily="34" charset="-122"/>
                <a:ea typeface="微软雅黑" pitchFamily="34" charset="-122"/>
              </a:rPr>
              <a:t>。</a:t>
            </a:r>
            <a:r>
              <a:rPr lang="zh-CN" altLang="en-US" dirty="0">
                <a:solidFill>
                  <a:schemeClr val="tx1">
                    <a:lumMod val="65000"/>
                    <a:lumOff val="35000"/>
                  </a:schemeClr>
                </a:solidFill>
                <a:latin typeface="微软雅黑" pitchFamily="34" charset="-122"/>
                <a:ea typeface="微软雅黑" pitchFamily="34" charset="-122"/>
              </a:rPr>
              <a:t>人脉经常用于政治或商业的领域，但其实不论做什么行业，人人都在使用人脉，中国社会在一定基础上就是人脉的社会。</a:t>
            </a:r>
            <a:endParaRPr lang="en-US" altLang="zh-CN" dirty="0">
              <a:solidFill>
                <a:schemeClr val="tx1">
                  <a:lumMod val="65000"/>
                  <a:lumOff val="35000"/>
                </a:schemeClr>
              </a:solidFill>
              <a:latin typeface="微软雅黑" pitchFamily="34" charset="-122"/>
              <a:ea typeface="微软雅黑" pitchFamily="34" charset="-122"/>
            </a:endParaRPr>
          </a:p>
        </p:txBody>
      </p:sp>
      <p:sp>
        <p:nvSpPr>
          <p:cNvPr id="58"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二</a:t>
            </a:r>
            <a:r>
              <a:rPr lang="zh-CN" altLang="en-US" dirty="0" smtClean="0">
                <a:solidFill>
                  <a:srgbClr val="57D3FF"/>
                </a:solidFill>
              </a:rPr>
              <a:t>章</a:t>
            </a:r>
            <a:endParaRPr lang="en-US" dirty="0">
              <a:solidFill>
                <a:srgbClr val="57D3FF"/>
              </a:solidFill>
            </a:endParaRPr>
          </a:p>
        </p:txBody>
      </p:sp>
      <p:sp>
        <p:nvSpPr>
          <p:cNvPr id="63" name="Rectangle 17"/>
          <p:cNvSpPr>
            <a:spLocks noChangeArrowheads="1"/>
          </p:cNvSpPr>
          <p:nvPr/>
        </p:nvSpPr>
        <p:spPr bwMode="auto">
          <a:xfrm>
            <a:off x="118542" y="5730918"/>
            <a:ext cx="2664296" cy="396583"/>
          </a:xfrm>
          <a:prstGeom prst="rect">
            <a:avLst/>
          </a:prstGeom>
          <a:noFill/>
          <a:ln w="9525">
            <a:noFill/>
            <a:miter lim="800000"/>
            <a:headEnd/>
            <a:tailEnd/>
          </a:ln>
          <a:effectLst/>
        </p:spPr>
        <p:txBody>
          <a:bodyPr wrap="square">
            <a:spAutoFit/>
          </a:bodyPr>
          <a:lstStyle/>
          <a:p>
            <a:pPr algn="ctr">
              <a:lnSpc>
                <a:spcPct val="120000"/>
              </a:lnSpc>
              <a:defRPr/>
            </a:pPr>
            <a:r>
              <a:rPr lang="zh-CN" altLang="en-US" dirty="0">
                <a:solidFill>
                  <a:prstClr val="white"/>
                </a:solidFill>
                <a:latin typeface="微软雅黑" pitchFamily="34" charset="-122"/>
                <a:ea typeface="微软雅黑" pitchFamily="34" charset="-122"/>
              </a:rPr>
              <a:t>人脉及人脉经营</a:t>
            </a:r>
          </a:p>
        </p:txBody>
      </p:sp>
      <p:pic>
        <p:nvPicPr>
          <p:cNvPr id="10243" name="Picture 3" descr="D:\Teliss_Tong\Copy\定期备份\工作备份\！个人PPT作品@teliss\人脉经营图\200911240919578900.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358901" y="2780928"/>
            <a:ext cx="5015225" cy="33434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9492364"/>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63"/>
                                        </p:tgtEl>
                                        <p:attrNameLst>
                                          <p:attrName>style.visibility</p:attrName>
                                        </p:attrNameLst>
                                      </p:cBhvr>
                                      <p:to>
                                        <p:strVal val="visible"/>
                                      </p:to>
                                    </p:set>
                                    <p:animEffect transition="in" filter="fade">
                                      <p:cBhvr>
                                        <p:cTn id="12" dur="800"/>
                                        <p:tgtEl>
                                          <p:spTgt spid="63"/>
                                        </p:tgtEl>
                                      </p:cBhvr>
                                    </p:animEffect>
                                    <p:anim calcmode="lin" valueType="num">
                                      <p:cBhvr>
                                        <p:cTn id="13" dur="800" fill="hold"/>
                                        <p:tgtEl>
                                          <p:spTgt spid="63"/>
                                        </p:tgtEl>
                                        <p:attrNameLst>
                                          <p:attrName>ppt_x</p:attrName>
                                        </p:attrNameLst>
                                      </p:cBhvr>
                                      <p:tavLst>
                                        <p:tav tm="0">
                                          <p:val>
                                            <p:strVal val="#ppt_x"/>
                                          </p:val>
                                        </p:tav>
                                        <p:tav tm="100000">
                                          <p:val>
                                            <p:strVal val="#ppt_x"/>
                                          </p:val>
                                        </p:tav>
                                      </p:tavLst>
                                    </p:anim>
                                    <p:anim calcmode="lin" valueType="num">
                                      <p:cBhvr>
                                        <p:cTn id="14" dur="80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10" presetClass="entr" presetSubtype="0" fill="hold" nodeType="withEffect">
                                  <p:stCondLst>
                                    <p:cond delay="0"/>
                                  </p:stCondLst>
                                  <p:childTnLst>
                                    <p:set>
                                      <p:cBhvr>
                                        <p:cTn id="23" dur="1" fill="hold">
                                          <p:stCondLst>
                                            <p:cond delay="0"/>
                                          </p:stCondLst>
                                        </p:cTn>
                                        <p:tgtEl>
                                          <p:spTgt spid="10243"/>
                                        </p:tgtEl>
                                        <p:attrNameLst>
                                          <p:attrName>style.visibility</p:attrName>
                                        </p:attrNameLst>
                                      </p:cBhvr>
                                      <p:to>
                                        <p:strVal val="visible"/>
                                      </p:to>
                                    </p:set>
                                    <p:animEffect transition="in" filter="fade">
                                      <p:cBhvr>
                                        <p:cTn id="24" dur="10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user\Desktop\xpic5826.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7031310" y="1628190"/>
            <a:ext cx="4824537" cy="4544833"/>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3214886" y="1619023"/>
            <a:ext cx="8640960" cy="4554000"/>
          </a:xfrm>
          <a:prstGeom prst="rect">
            <a:avLst/>
          </a:prstGeom>
          <a:noFill/>
          <a:ln w="3175">
            <a:solidFill>
              <a:schemeClr val="accent6">
                <a:lumMod val="75000"/>
              </a:schemeClr>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solidFill>
                <a:prstClr val="black"/>
              </a:solidFill>
            </a:endParaRPr>
          </a:p>
        </p:txBody>
      </p:sp>
      <p:sp>
        <p:nvSpPr>
          <p:cNvPr id="6" name="Text Box 44"/>
          <p:cNvSpPr txBox="1">
            <a:spLocks noChangeArrowheads="1"/>
          </p:cNvSpPr>
          <p:nvPr/>
        </p:nvSpPr>
        <p:spPr bwMode="auto">
          <a:xfrm>
            <a:off x="3574926" y="3346034"/>
            <a:ext cx="3227976" cy="24191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西方人已经将热衷于人脉的积累，</a:t>
            </a:r>
            <a:r>
              <a:rPr lang="zh-CN" altLang="en-US" b="1" dirty="0">
                <a:solidFill>
                  <a:srgbClr val="00B0F0"/>
                </a:solidFill>
                <a:latin typeface="微软雅黑" pitchFamily="34" charset="-122"/>
                <a:ea typeface="微软雅黑" pitchFamily="34" charset="-122"/>
              </a:rPr>
              <a:t>他们把擅长打理人脉的人称为“</a:t>
            </a:r>
            <a:r>
              <a:rPr lang="en-US" altLang="zh-CN" b="1" dirty="0">
                <a:solidFill>
                  <a:srgbClr val="00B0F0"/>
                </a:solidFill>
                <a:latin typeface="微软雅黑" pitchFamily="34" charset="-122"/>
                <a:ea typeface="微软雅黑" pitchFamily="34" charset="-122"/>
              </a:rPr>
              <a:t>Man Keep”</a:t>
            </a:r>
            <a:r>
              <a:rPr lang="zh-CN" altLang="en-US" b="1" dirty="0">
                <a:solidFill>
                  <a:srgbClr val="00B0F0"/>
                </a:solidFill>
                <a:latin typeface="微软雅黑" pitchFamily="34" charset="-122"/>
                <a:ea typeface="微软雅黑" pitchFamily="34" charset="-122"/>
              </a:rPr>
              <a:t>。这个词引入华人圈后，被形象地译为“脉客”。</a:t>
            </a:r>
            <a:r>
              <a:rPr lang="zh-CN" altLang="en-US" dirty="0">
                <a:solidFill>
                  <a:prstClr val="white">
                    <a:lumMod val="50000"/>
                  </a:prstClr>
                </a:solidFill>
                <a:latin typeface="微软雅黑" pitchFamily="34" charset="-122"/>
                <a:ea typeface="微软雅黑" pitchFamily="34" charset="-122"/>
              </a:rPr>
              <a:t>人脉如同金钱一般，也需要管理、储蓄和增值。人人都可以成为善于人脉经营的脉客。</a:t>
            </a:r>
            <a:endParaRPr lang="en-US" altLang="zh-CN" dirty="0">
              <a:solidFill>
                <a:prstClr val="white">
                  <a:lumMod val="50000"/>
                </a:prstClr>
              </a:solidFill>
              <a:latin typeface="微软雅黑" pitchFamily="34" charset="-122"/>
              <a:ea typeface="微软雅黑" pitchFamily="34" charset="-122"/>
            </a:endParaRPr>
          </a:p>
        </p:txBody>
      </p:sp>
      <p:sp>
        <p:nvSpPr>
          <p:cNvPr id="58"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二</a:t>
            </a:r>
            <a:r>
              <a:rPr lang="zh-CN" altLang="en-US" dirty="0" smtClean="0">
                <a:solidFill>
                  <a:srgbClr val="57D3FF"/>
                </a:solidFill>
              </a:rPr>
              <a:t>章</a:t>
            </a:r>
            <a:endParaRPr lang="en-US" dirty="0">
              <a:solidFill>
                <a:srgbClr val="57D3FF"/>
              </a:solidFill>
            </a:endParaRPr>
          </a:p>
        </p:txBody>
      </p:sp>
      <p:grpSp>
        <p:nvGrpSpPr>
          <p:cNvPr id="51" name="组合 50"/>
          <p:cNvGrpSpPr/>
          <p:nvPr/>
        </p:nvGrpSpPr>
        <p:grpSpPr>
          <a:xfrm>
            <a:off x="3574926" y="1515120"/>
            <a:ext cx="1092200" cy="1193800"/>
            <a:chOff x="4367014" y="1515120"/>
            <a:chExt cx="1092200" cy="1193800"/>
          </a:xfrm>
        </p:grpSpPr>
        <p:pic>
          <p:nvPicPr>
            <p:cNvPr id="61" name="Picture 20" descr="D:\Teliss_Tong\Copy\定期备份\工作备份\！PPT图片及版面资源\06-PPT精选插图\04-图标\黄色坎肩.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367014" y="1515120"/>
              <a:ext cx="1092200" cy="1193800"/>
            </a:xfrm>
            <a:prstGeom prst="rect">
              <a:avLst/>
            </a:prstGeom>
            <a:noFill/>
            <a:extLst>
              <a:ext uri="{909E8E84-426E-40DD-AFC4-6F175D3DCCD1}">
                <a14:hiddenFill xmlns:a14="http://schemas.microsoft.com/office/drawing/2010/main">
                  <a:solidFill>
                    <a:srgbClr val="FFFFFF"/>
                  </a:solidFill>
                </a14:hiddenFill>
              </a:ext>
            </a:extLst>
          </p:spPr>
        </p:pic>
        <p:sp>
          <p:nvSpPr>
            <p:cNvPr id="62" name="Rectangle 17"/>
            <p:cNvSpPr>
              <a:spLocks noChangeArrowheads="1"/>
            </p:cNvSpPr>
            <p:nvPr/>
          </p:nvSpPr>
          <p:spPr bwMode="auto">
            <a:xfrm>
              <a:off x="4553074" y="1727925"/>
              <a:ext cx="720080" cy="396583"/>
            </a:xfrm>
            <a:prstGeom prst="rect">
              <a:avLst/>
            </a:prstGeom>
            <a:noFill/>
            <a:ln w="9525">
              <a:noFill/>
              <a:miter lim="800000"/>
              <a:headEnd/>
              <a:tailEnd/>
            </a:ln>
            <a:effectLst/>
          </p:spPr>
          <p:txBody>
            <a:bodyPr wrap="square">
              <a:spAutoFit/>
            </a:bodyPr>
            <a:lstStyle/>
            <a:p>
              <a:pPr>
                <a:lnSpc>
                  <a:spcPct val="120000"/>
                </a:lnSpc>
                <a:defRPr/>
              </a:pPr>
              <a:r>
                <a:rPr lang="zh-CN" altLang="en-US" dirty="0">
                  <a:solidFill>
                    <a:prstClr val="white"/>
                  </a:solidFill>
                  <a:latin typeface="微软雅黑" pitchFamily="34" charset="-122"/>
                  <a:ea typeface="微软雅黑" pitchFamily="34" charset="-122"/>
                </a:rPr>
                <a:t>脉客</a:t>
              </a:r>
            </a:p>
          </p:txBody>
        </p:sp>
      </p:grpSp>
      <p:sp>
        <p:nvSpPr>
          <p:cNvPr id="63" name="Rectangle 17"/>
          <p:cNvSpPr>
            <a:spLocks noChangeArrowheads="1"/>
          </p:cNvSpPr>
          <p:nvPr/>
        </p:nvSpPr>
        <p:spPr bwMode="auto">
          <a:xfrm>
            <a:off x="118542" y="5730918"/>
            <a:ext cx="2664296" cy="396583"/>
          </a:xfrm>
          <a:prstGeom prst="rect">
            <a:avLst/>
          </a:prstGeom>
          <a:noFill/>
          <a:ln w="9525">
            <a:noFill/>
            <a:miter lim="800000"/>
            <a:headEnd/>
            <a:tailEnd/>
          </a:ln>
          <a:effectLst/>
        </p:spPr>
        <p:txBody>
          <a:bodyPr wrap="square">
            <a:spAutoFit/>
          </a:bodyPr>
          <a:lstStyle/>
          <a:p>
            <a:pPr algn="ctr">
              <a:lnSpc>
                <a:spcPct val="120000"/>
              </a:lnSpc>
              <a:defRPr/>
            </a:pPr>
            <a:r>
              <a:rPr lang="zh-CN" altLang="en-US" dirty="0">
                <a:solidFill>
                  <a:prstClr val="white"/>
                </a:solidFill>
                <a:latin typeface="微软雅黑" pitchFamily="34" charset="-122"/>
                <a:ea typeface="微软雅黑" pitchFamily="34" charset="-122"/>
              </a:rPr>
              <a:t>人脉及人脉经营</a:t>
            </a:r>
          </a:p>
        </p:txBody>
      </p:sp>
      <p:grpSp>
        <p:nvGrpSpPr>
          <p:cNvPr id="10" name="组合 9"/>
          <p:cNvGrpSpPr/>
          <p:nvPr/>
        </p:nvGrpSpPr>
        <p:grpSpPr>
          <a:xfrm>
            <a:off x="262558" y="371929"/>
            <a:ext cx="5715000" cy="917740"/>
            <a:chOff x="3300671" y="870072"/>
            <a:chExt cx="5715000" cy="917740"/>
          </a:xfrm>
        </p:grpSpPr>
        <p:pic>
          <p:nvPicPr>
            <p:cNvPr id="11" name="Picture 2" descr="C:\Users\user\Desktop\未标题-1 拷贝.pn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3300671" y="870072"/>
              <a:ext cx="5715000" cy="917740"/>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7"/>
            <p:cNvSpPr>
              <a:spLocks noChangeArrowheads="1"/>
            </p:cNvSpPr>
            <p:nvPr/>
          </p:nvSpPr>
          <p:spPr bwMode="auto">
            <a:xfrm>
              <a:off x="5460911" y="1082288"/>
              <a:ext cx="2304256"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人脉是啥东东</a:t>
              </a:r>
              <a:endParaRPr lang="zh-CN" altLang="en-US" dirty="0">
                <a:solidFill>
                  <a:prstClr val="white"/>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90770835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62558" y="371929"/>
            <a:ext cx="5715000" cy="917740"/>
            <a:chOff x="3300671" y="870072"/>
            <a:chExt cx="5715000" cy="917740"/>
          </a:xfrm>
        </p:grpSpPr>
        <p:pic>
          <p:nvPicPr>
            <p:cNvPr id="1024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3300671" y="870072"/>
              <a:ext cx="5715000" cy="917740"/>
            </a:xfrm>
            <a:prstGeom prst="rect">
              <a:avLst/>
            </a:prstGeom>
            <a:noFill/>
            <a:extLst>
              <a:ext uri="{909E8E84-426E-40DD-AFC4-6F175D3DCCD1}">
                <a14:hiddenFill xmlns:a14="http://schemas.microsoft.com/office/drawing/2010/main">
                  <a:solidFill>
                    <a:srgbClr val="FFFFFF"/>
                  </a:solidFill>
                </a14:hiddenFill>
              </a:ext>
            </a:extLst>
          </p:spPr>
        </p:pic>
        <p:sp>
          <p:nvSpPr>
            <p:cNvPr id="60" name="Rectangle 17"/>
            <p:cNvSpPr>
              <a:spLocks noChangeArrowheads="1"/>
            </p:cNvSpPr>
            <p:nvPr/>
          </p:nvSpPr>
          <p:spPr bwMode="auto">
            <a:xfrm>
              <a:off x="5460911" y="1082288"/>
              <a:ext cx="2304256"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人脉是啥东东</a:t>
              </a:r>
              <a:endParaRPr lang="zh-CN" altLang="en-US" dirty="0">
                <a:solidFill>
                  <a:prstClr val="white"/>
                </a:solidFill>
                <a:latin typeface="微软雅黑" pitchFamily="34" charset="-122"/>
                <a:ea typeface="微软雅黑" pitchFamily="34" charset="-122"/>
              </a:endParaRPr>
            </a:p>
          </p:txBody>
        </p:sp>
      </p:grpSp>
      <p:sp>
        <p:nvSpPr>
          <p:cNvPr id="58"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二</a:t>
            </a:r>
            <a:r>
              <a:rPr lang="zh-CN" altLang="en-US" dirty="0" smtClean="0">
                <a:solidFill>
                  <a:srgbClr val="57D3FF"/>
                </a:solidFill>
              </a:rPr>
              <a:t>章</a:t>
            </a:r>
            <a:endParaRPr lang="en-US" dirty="0">
              <a:solidFill>
                <a:srgbClr val="57D3FF"/>
              </a:solidFill>
            </a:endParaRPr>
          </a:p>
        </p:txBody>
      </p:sp>
      <p:sp>
        <p:nvSpPr>
          <p:cNvPr id="63" name="Rectangle 17"/>
          <p:cNvSpPr>
            <a:spLocks noChangeArrowheads="1"/>
          </p:cNvSpPr>
          <p:nvPr/>
        </p:nvSpPr>
        <p:spPr bwMode="auto">
          <a:xfrm>
            <a:off x="118542" y="5730918"/>
            <a:ext cx="2664296" cy="396583"/>
          </a:xfrm>
          <a:prstGeom prst="rect">
            <a:avLst/>
          </a:prstGeom>
          <a:noFill/>
          <a:ln w="9525">
            <a:noFill/>
            <a:miter lim="800000"/>
            <a:headEnd/>
            <a:tailEnd/>
          </a:ln>
          <a:effectLst/>
        </p:spPr>
        <p:txBody>
          <a:bodyPr wrap="square">
            <a:spAutoFit/>
          </a:bodyPr>
          <a:lstStyle/>
          <a:p>
            <a:pPr algn="ctr">
              <a:lnSpc>
                <a:spcPct val="120000"/>
              </a:lnSpc>
              <a:defRPr/>
            </a:pPr>
            <a:r>
              <a:rPr lang="zh-CN" altLang="en-US" dirty="0">
                <a:solidFill>
                  <a:prstClr val="white"/>
                </a:solidFill>
                <a:latin typeface="微软雅黑" pitchFamily="34" charset="-122"/>
                <a:ea typeface="微软雅黑" pitchFamily="34" charset="-122"/>
              </a:rPr>
              <a:t>人</a:t>
            </a:r>
            <a:r>
              <a:rPr lang="zh-CN" altLang="en-US" dirty="0" smtClean="0">
                <a:solidFill>
                  <a:prstClr val="white"/>
                </a:solidFill>
                <a:latin typeface="微软雅黑" pitchFamily="34" charset="-122"/>
                <a:ea typeface="微软雅黑" pitchFamily="34" charset="-122"/>
              </a:rPr>
              <a:t>脉</a:t>
            </a:r>
            <a:r>
              <a:rPr lang="zh-CN" altLang="en-US" dirty="0">
                <a:solidFill>
                  <a:prstClr val="white"/>
                </a:solidFill>
                <a:latin typeface="微软雅黑" pitchFamily="34" charset="-122"/>
                <a:ea typeface="微软雅黑" pitchFamily="34" charset="-122"/>
              </a:rPr>
              <a:t>分类</a:t>
            </a:r>
          </a:p>
        </p:txBody>
      </p:sp>
      <p:grpSp>
        <p:nvGrpSpPr>
          <p:cNvPr id="40" name="组合 16"/>
          <p:cNvGrpSpPr>
            <a:grpSpLocks/>
          </p:cNvGrpSpPr>
          <p:nvPr/>
        </p:nvGrpSpPr>
        <p:grpSpPr bwMode="auto">
          <a:xfrm>
            <a:off x="5290542" y="1941513"/>
            <a:ext cx="5196167" cy="541337"/>
            <a:chOff x="2005313" y="1942243"/>
            <a:chExt cx="5195570" cy="540000"/>
          </a:xfrm>
        </p:grpSpPr>
        <p:sp>
          <p:nvSpPr>
            <p:cNvPr id="41" name="右箭头 40"/>
            <p:cNvSpPr/>
            <p:nvPr/>
          </p:nvSpPr>
          <p:spPr>
            <a:xfrm>
              <a:off x="2005313" y="1942243"/>
              <a:ext cx="3444479" cy="540000"/>
            </a:xfrm>
            <a:prstGeom prst="rightArrow">
              <a:avLst>
                <a:gd name="adj1" fmla="val 69403"/>
                <a:gd name="adj2" fmla="val 50000"/>
              </a:avLst>
            </a:pr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42" name="TextBox 61"/>
            <p:cNvSpPr txBox="1">
              <a:spLocks noChangeArrowheads="1"/>
            </p:cNvSpPr>
            <p:nvPr/>
          </p:nvSpPr>
          <p:spPr bwMode="auto">
            <a:xfrm>
              <a:off x="5580112" y="2058400"/>
              <a:ext cx="1620771" cy="337718"/>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按形成过程划分</a:t>
              </a:r>
              <a:endParaRPr kumimoji="0" lang="zh-CN" altLang="en-US" sz="1600" b="0"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p:txBody>
        </p:sp>
      </p:grpSp>
      <p:grpSp>
        <p:nvGrpSpPr>
          <p:cNvPr id="43" name="组合 27"/>
          <p:cNvGrpSpPr>
            <a:grpSpLocks/>
          </p:cNvGrpSpPr>
          <p:nvPr/>
        </p:nvGrpSpPr>
        <p:grpSpPr bwMode="auto">
          <a:xfrm>
            <a:off x="5290542" y="2536825"/>
            <a:ext cx="5196167" cy="541338"/>
            <a:chOff x="2005312" y="2537451"/>
            <a:chExt cx="5195571" cy="540000"/>
          </a:xfrm>
        </p:grpSpPr>
        <p:sp>
          <p:nvSpPr>
            <p:cNvPr id="44" name="右箭头 43"/>
            <p:cNvSpPr/>
            <p:nvPr/>
          </p:nvSpPr>
          <p:spPr>
            <a:xfrm>
              <a:off x="2005312" y="2537451"/>
              <a:ext cx="3214318" cy="540000"/>
            </a:xfrm>
            <a:prstGeom prst="rightArrow">
              <a:avLst>
                <a:gd name="adj1" fmla="val 69403"/>
                <a:gd name="adj2" fmla="val 50000"/>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lIns="0" rIns="0" anchor="ctr"/>
            <a:lstStyle/>
            <a:p>
              <a:pPr marL="182563" marR="0" lvl="0" indent="-182563" defTabSz="914400" eaLnBrk="1" fontAlgn="auto"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45" name="TextBox 61"/>
            <p:cNvSpPr txBox="1">
              <a:spLocks noChangeArrowheads="1"/>
            </p:cNvSpPr>
            <p:nvPr/>
          </p:nvSpPr>
          <p:spPr bwMode="auto">
            <a:xfrm>
              <a:off x="5580112" y="2653608"/>
              <a:ext cx="1620771" cy="337717"/>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按其作用来划分</a:t>
              </a:r>
              <a:endParaRPr kumimoji="0" lang="zh-CN" altLang="en-US" sz="1600" b="0"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p:txBody>
        </p:sp>
      </p:grpSp>
      <p:grpSp>
        <p:nvGrpSpPr>
          <p:cNvPr id="46" name="组合 28"/>
          <p:cNvGrpSpPr>
            <a:grpSpLocks/>
          </p:cNvGrpSpPr>
          <p:nvPr/>
        </p:nvGrpSpPr>
        <p:grpSpPr bwMode="auto">
          <a:xfrm>
            <a:off x="5290542" y="3132138"/>
            <a:ext cx="5196167" cy="539750"/>
            <a:chOff x="2005313" y="3132659"/>
            <a:chExt cx="5195570" cy="540000"/>
          </a:xfrm>
        </p:grpSpPr>
        <p:sp>
          <p:nvSpPr>
            <p:cNvPr id="47" name="右箭头 46"/>
            <p:cNvSpPr/>
            <p:nvPr/>
          </p:nvSpPr>
          <p:spPr>
            <a:xfrm>
              <a:off x="2005313" y="3132659"/>
              <a:ext cx="3444479" cy="540000"/>
            </a:xfrm>
            <a:prstGeom prst="rightArrow">
              <a:avLst>
                <a:gd name="adj1" fmla="val 69403"/>
                <a:gd name="adj2" fmla="val 50000"/>
              </a:avLst>
            </a:pr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48" name="TextBox 61"/>
            <p:cNvSpPr txBox="1">
              <a:spLocks noChangeArrowheads="1"/>
            </p:cNvSpPr>
            <p:nvPr/>
          </p:nvSpPr>
          <p:spPr bwMode="auto">
            <a:xfrm>
              <a:off x="5580112" y="3248816"/>
              <a:ext cx="1620771" cy="338711"/>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按重要程度划分</a:t>
              </a:r>
              <a:endParaRPr kumimoji="0" lang="zh-CN" altLang="en-US" sz="1600" b="0"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p:txBody>
        </p:sp>
      </p:grpSp>
      <p:grpSp>
        <p:nvGrpSpPr>
          <p:cNvPr id="49" name="组合 29"/>
          <p:cNvGrpSpPr>
            <a:grpSpLocks/>
          </p:cNvGrpSpPr>
          <p:nvPr/>
        </p:nvGrpSpPr>
        <p:grpSpPr bwMode="auto">
          <a:xfrm>
            <a:off x="5290542" y="3727450"/>
            <a:ext cx="5196167" cy="539750"/>
            <a:chOff x="2005312" y="3727867"/>
            <a:chExt cx="5195571" cy="540000"/>
          </a:xfrm>
        </p:grpSpPr>
        <p:sp>
          <p:nvSpPr>
            <p:cNvPr id="50" name="右箭头 49"/>
            <p:cNvSpPr/>
            <p:nvPr/>
          </p:nvSpPr>
          <p:spPr>
            <a:xfrm>
              <a:off x="2005312" y="3727867"/>
              <a:ext cx="3214318" cy="540000"/>
            </a:xfrm>
            <a:prstGeom prst="rightArrow">
              <a:avLst>
                <a:gd name="adj1" fmla="val 69403"/>
                <a:gd name="adj2" fmla="val 50000"/>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lIns="0" rIns="0" anchor="ctr"/>
            <a:lstStyle/>
            <a:p>
              <a:pPr marL="182563" marR="0" lvl="0" indent="-182563" defTabSz="914400" eaLnBrk="1" fontAlgn="auto"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52" name="TextBox 61"/>
            <p:cNvSpPr txBox="1">
              <a:spLocks noChangeArrowheads="1"/>
            </p:cNvSpPr>
            <p:nvPr/>
          </p:nvSpPr>
          <p:spPr bwMode="auto">
            <a:xfrm>
              <a:off x="5580112" y="3844024"/>
              <a:ext cx="1620771" cy="338711"/>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按动态变化划分</a:t>
              </a:r>
              <a:endParaRPr kumimoji="0" lang="zh-CN" altLang="en-US" sz="1600" b="0"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p:txBody>
        </p:sp>
      </p:grpSp>
      <p:grpSp>
        <p:nvGrpSpPr>
          <p:cNvPr id="54" name="组合 30"/>
          <p:cNvGrpSpPr>
            <a:grpSpLocks/>
          </p:cNvGrpSpPr>
          <p:nvPr/>
        </p:nvGrpSpPr>
        <p:grpSpPr bwMode="auto">
          <a:xfrm>
            <a:off x="5290542" y="4322763"/>
            <a:ext cx="5196167" cy="539750"/>
            <a:chOff x="2005312" y="4323075"/>
            <a:chExt cx="5195571" cy="540000"/>
          </a:xfrm>
        </p:grpSpPr>
        <p:sp>
          <p:nvSpPr>
            <p:cNvPr id="55" name="右箭头 54"/>
            <p:cNvSpPr/>
            <p:nvPr/>
          </p:nvSpPr>
          <p:spPr>
            <a:xfrm>
              <a:off x="2005312" y="4323075"/>
              <a:ext cx="3444480" cy="540000"/>
            </a:xfrm>
            <a:prstGeom prst="rightArrow">
              <a:avLst>
                <a:gd name="adj1" fmla="val 69403"/>
                <a:gd name="adj2" fmla="val 50000"/>
              </a:avLst>
            </a:pr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56" name="TextBox 61"/>
            <p:cNvSpPr txBox="1">
              <a:spLocks noChangeArrowheads="1"/>
            </p:cNvSpPr>
            <p:nvPr/>
          </p:nvSpPr>
          <p:spPr bwMode="auto">
            <a:xfrm>
              <a:off x="5580112" y="4439232"/>
              <a:ext cx="1620771" cy="338711"/>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网络人脉的划分</a:t>
              </a:r>
              <a:endParaRPr kumimoji="0" lang="zh-CN" altLang="en-US" sz="1600" b="0"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p:txBody>
        </p:sp>
      </p:grpSp>
      <p:grpSp>
        <p:nvGrpSpPr>
          <p:cNvPr id="57" name="组合 88063"/>
          <p:cNvGrpSpPr>
            <a:grpSpLocks/>
          </p:cNvGrpSpPr>
          <p:nvPr/>
        </p:nvGrpSpPr>
        <p:grpSpPr bwMode="auto">
          <a:xfrm>
            <a:off x="5290542" y="4918075"/>
            <a:ext cx="5196167" cy="539750"/>
            <a:chOff x="2005312" y="4918285"/>
            <a:chExt cx="5195571" cy="540000"/>
          </a:xfrm>
        </p:grpSpPr>
        <p:sp>
          <p:nvSpPr>
            <p:cNvPr id="59" name="右箭头 58"/>
            <p:cNvSpPr/>
            <p:nvPr/>
          </p:nvSpPr>
          <p:spPr>
            <a:xfrm>
              <a:off x="2005312" y="4918285"/>
              <a:ext cx="3214318" cy="540000"/>
            </a:xfrm>
            <a:prstGeom prst="rightArrow">
              <a:avLst>
                <a:gd name="adj1" fmla="val 69403"/>
                <a:gd name="adj2" fmla="val 50000"/>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lIns="0" rIns="0" anchor="ctr"/>
            <a:lstStyle/>
            <a:p>
              <a:pPr marL="182563" marR="0" lvl="0" indent="-182563" defTabSz="914400" eaLnBrk="1" fontAlgn="auto"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64" name="TextBox 61"/>
            <p:cNvSpPr txBox="1">
              <a:spLocks noChangeArrowheads="1"/>
            </p:cNvSpPr>
            <p:nvPr/>
          </p:nvSpPr>
          <p:spPr bwMode="auto">
            <a:xfrm>
              <a:off x="5580112" y="5034442"/>
              <a:ext cx="1620771" cy="338711"/>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按实际效果划分</a:t>
              </a:r>
              <a:endParaRPr kumimoji="0" lang="zh-CN" altLang="en-US" sz="1600" b="0"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p:txBody>
        </p:sp>
      </p:grpSp>
      <p:cxnSp>
        <p:nvCxnSpPr>
          <p:cNvPr id="65" name="直接连接符 64"/>
          <p:cNvCxnSpPr>
            <a:stCxn id="66" idx="0"/>
          </p:cNvCxnSpPr>
          <p:nvPr/>
        </p:nvCxnSpPr>
        <p:spPr>
          <a:xfrm>
            <a:off x="5290542" y="2024063"/>
            <a:ext cx="0" cy="4068762"/>
          </a:xfrm>
          <a:prstGeom prst="line">
            <a:avLst/>
          </a:prstGeom>
          <a:noFill/>
          <a:ln w="9525" cap="flat" cmpd="sng" algn="ctr">
            <a:solidFill>
              <a:sysClr val="window" lastClr="FFFFFF"/>
            </a:solidFill>
            <a:prstDash val="solid"/>
          </a:ln>
          <a:effectLst/>
        </p:spPr>
      </p:cxnSp>
      <p:sp>
        <p:nvSpPr>
          <p:cNvPr id="66" name="椭圆 65"/>
          <p:cNvSpPr/>
          <p:nvPr/>
        </p:nvSpPr>
        <p:spPr>
          <a:xfrm>
            <a:off x="3614142" y="2024063"/>
            <a:ext cx="3352800" cy="3352800"/>
          </a:xfrm>
          <a:prstGeom prst="ellipse">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00B0F0"/>
                </a:solidFill>
                <a:effectLst/>
                <a:uLnTx/>
                <a:uFillTx/>
                <a:latin typeface="微软雅黑" pitchFamily="34" charset="-122"/>
                <a:ea typeface="微软雅黑" pitchFamily="34" charset="-122"/>
                <a:cs typeface="+mn-cs"/>
              </a:rPr>
              <a:t>人脉分类</a:t>
            </a:r>
            <a:endParaRPr kumimoji="0" lang="zh-CN" altLang="en-US" sz="2400" b="1" i="0" u="none" strike="noStrike" kern="0" cap="none" spc="0" normalizeH="0" baseline="0" noProof="0" dirty="0">
              <a:ln>
                <a:noFill/>
              </a:ln>
              <a:solidFill>
                <a:srgbClr val="00B0F0"/>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5623936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800"/>
                                        <p:tgtEl>
                                          <p:spTgt spid="63"/>
                                        </p:tgtEl>
                                      </p:cBhvr>
                                    </p:animEffect>
                                    <p:anim calcmode="lin" valueType="num">
                                      <p:cBhvr>
                                        <p:cTn id="8" dur="800" fill="hold"/>
                                        <p:tgtEl>
                                          <p:spTgt spid="63"/>
                                        </p:tgtEl>
                                        <p:attrNameLst>
                                          <p:attrName>ppt_x</p:attrName>
                                        </p:attrNameLst>
                                      </p:cBhvr>
                                      <p:tavLst>
                                        <p:tav tm="0">
                                          <p:val>
                                            <p:strVal val="#ppt_x"/>
                                          </p:val>
                                        </p:tav>
                                        <p:tav tm="100000">
                                          <p:val>
                                            <p:strVal val="#ppt_x"/>
                                          </p:val>
                                        </p:tav>
                                      </p:tavLst>
                                    </p:anim>
                                    <p:anim calcmode="lin" valueType="num">
                                      <p:cBhvr>
                                        <p:cTn id="9" dur="80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66"/>
                                        </p:tgtEl>
                                        <p:attrNameLst>
                                          <p:attrName>style.visibility</p:attrName>
                                        </p:attrNameLst>
                                      </p:cBhvr>
                                      <p:to>
                                        <p:strVal val="visible"/>
                                      </p:to>
                                    </p:set>
                                    <p:anim calcmode="lin" valueType="num">
                                      <p:cBhvr>
                                        <p:cTn id="14" dur="500" fill="hold"/>
                                        <p:tgtEl>
                                          <p:spTgt spid="66"/>
                                        </p:tgtEl>
                                        <p:attrNameLst>
                                          <p:attrName>ppt_w</p:attrName>
                                        </p:attrNameLst>
                                      </p:cBhvr>
                                      <p:tavLst>
                                        <p:tav tm="0">
                                          <p:val>
                                            <p:fltVal val="0"/>
                                          </p:val>
                                        </p:tav>
                                        <p:tav tm="100000">
                                          <p:val>
                                            <p:strVal val="#ppt_w"/>
                                          </p:val>
                                        </p:tav>
                                      </p:tavLst>
                                    </p:anim>
                                    <p:anim calcmode="lin" valueType="num">
                                      <p:cBhvr>
                                        <p:cTn id="15" dur="500" fill="hold"/>
                                        <p:tgtEl>
                                          <p:spTgt spid="66"/>
                                        </p:tgtEl>
                                        <p:attrNameLst>
                                          <p:attrName>ppt_h</p:attrName>
                                        </p:attrNameLst>
                                      </p:cBhvr>
                                      <p:tavLst>
                                        <p:tav tm="0">
                                          <p:val>
                                            <p:fltVal val="0"/>
                                          </p:val>
                                        </p:tav>
                                        <p:tav tm="100000">
                                          <p:val>
                                            <p:strVal val="#ppt_h"/>
                                          </p:val>
                                        </p:tav>
                                      </p:tavLst>
                                    </p:anim>
                                    <p:animEffect transition="in" filter="fade">
                                      <p:cBhvr>
                                        <p:cTn id="16" dur="500"/>
                                        <p:tgtEl>
                                          <p:spTgt spid="66"/>
                                        </p:tgtEl>
                                      </p:cBhvr>
                                    </p:animEffect>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wipe(left)">
                                      <p:cBhvr>
                                        <p:cTn id="20" dur="500"/>
                                        <p:tgtEl>
                                          <p:spTgt spid="40"/>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wipe(left)">
                                      <p:cBhvr>
                                        <p:cTn id="24" dur="500"/>
                                        <p:tgtEl>
                                          <p:spTgt spid="43"/>
                                        </p:tgtEl>
                                      </p:cBhvr>
                                    </p:animEffect>
                                  </p:childTnLst>
                                </p:cTn>
                              </p:par>
                            </p:childTnLst>
                          </p:cTn>
                        </p:par>
                        <p:par>
                          <p:cTn id="25" fill="hold">
                            <p:stCondLst>
                              <p:cond delay="1500"/>
                            </p:stCondLst>
                            <p:childTnLst>
                              <p:par>
                                <p:cTn id="26" presetID="22" presetClass="entr" presetSubtype="8" fill="hold"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left)">
                                      <p:cBhvr>
                                        <p:cTn id="28" dur="500"/>
                                        <p:tgtEl>
                                          <p:spTgt spid="46"/>
                                        </p:tgtEl>
                                      </p:cBhvr>
                                    </p:animEffect>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wipe(left)">
                                      <p:cBhvr>
                                        <p:cTn id="32" dur="500"/>
                                        <p:tgtEl>
                                          <p:spTgt spid="49"/>
                                        </p:tgtEl>
                                      </p:cBhvr>
                                    </p:animEffect>
                                  </p:childTnLst>
                                </p:cTn>
                              </p:par>
                            </p:childTnLst>
                          </p:cTn>
                        </p:par>
                        <p:par>
                          <p:cTn id="33" fill="hold">
                            <p:stCondLst>
                              <p:cond delay="2500"/>
                            </p:stCondLst>
                            <p:childTnLst>
                              <p:par>
                                <p:cTn id="34" presetID="22" presetClass="entr" presetSubtype="8" fill="hold" nodeType="afterEffect">
                                  <p:stCondLst>
                                    <p:cond delay="0"/>
                                  </p:stCondLst>
                                  <p:childTnLst>
                                    <p:set>
                                      <p:cBhvr>
                                        <p:cTn id="35" dur="1" fill="hold">
                                          <p:stCondLst>
                                            <p:cond delay="0"/>
                                          </p:stCondLst>
                                        </p:cTn>
                                        <p:tgtEl>
                                          <p:spTgt spid="54"/>
                                        </p:tgtEl>
                                        <p:attrNameLst>
                                          <p:attrName>style.visibility</p:attrName>
                                        </p:attrNameLst>
                                      </p:cBhvr>
                                      <p:to>
                                        <p:strVal val="visible"/>
                                      </p:to>
                                    </p:set>
                                    <p:animEffect transition="in" filter="wipe(left)">
                                      <p:cBhvr>
                                        <p:cTn id="36" dur="500"/>
                                        <p:tgtEl>
                                          <p:spTgt spid="54"/>
                                        </p:tgtEl>
                                      </p:cBhvr>
                                    </p:animEffect>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wipe(left)">
                                      <p:cBhvr>
                                        <p:cTn id="40"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62558" y="371929"/>
            <a:ext cx="5715000" cy="917740"/>
            <a:chOff x="3300671" y="870072"/>
            <a:chExt cx="5715000" cy="917740"/>
          </a:xfrm>
        </p:grpSpPr>
        <p:pic>
          <p:nvPicPr>
            <p:cNvPr id="1024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3300671" y="870072"/>
              <a:ext cx="5715000" cy="917740"/>
            </a:xfrm>
            <a:prstGeom prst="rect">
              <a:avLst/>
            </a:prstGeom>
            <a:noFill/>
            <a:extLst>
              <a:ext uri="{909E8E84-426E-40DD-AFC4-6F175D3DCCD1}">
                <a14:hiddenFill xmlns:a14="http://schemas.microsoft.com/office/drawing/2010/main">
                  <a:solidFill>
                    <a:srgbClr val="FFFFFF"/>
                  </a:solidFill>
                </a14:hiddenFill>
              </a:ext>
            </a:extLst>
          </p:spPr>
        </p:pic>
        <p:sp>
          <p:nvSpPr>
            <p:cNvPr id="60" name="Rectangle 17"/>
            <p:cNvSpPr>
              <a:spLocks noChangeArrowheads="1"/>
            </p:cNvSpPr>
            <p:nvPr/>
          </p:nvSpPr>
          <p:spPr bwMode="auto">
            <a:xfrm>
              <a:off x="5460911" y="1082288"/>
              <a:ext cx="2304256"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人脉是啥东东</a:t>
              </a:r>
              <a:endParaRPr lang="zh-CN" altLang="en-US" dirty="0">
                <a:solidFill>
                  <a:prstClr val="white"/>
                </a:solidFill>
                <a:latin typeface="微软雅黑" pitchFamily="34" charset="-122"/>
                <a:ea typeface="微软雅黑" pitchFamily="34" charset="-122"/>
              </a:endParaRPr>
            </a:p>
          </p:txBody>
        </p:sp>
      </p:grpSp>
      <p:sp>
        <p:nvSpPr>
          <p:cNvPr id="58"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二</a:t>
            </a:r>
            <a:r>
              <a:rPr lang="zh-CN" altLang="en-US" dirty="0" smtClean="0">
                <a:solidFill>
                  <a:srgbClr val="57D3FF"/>
                </a:solidFill>
              </a:rPr>
              <a:t>章</a:t>
            </a:r>
            <a:endParaRPr lang="en-US" dirty="0">
              <a:solidFill>
                <a:srgbClr val="57D3FF"/>
              </a:solidFill>
            </a:endParaRPr>
          </a:p>
        </p:txBody>
      </p:sp>
      <p:sp>
        <p:nvSpPr>
          <p:cNvPr id="63" name="Rectangle 17"/>
          <p:cNvSpPr>
            <a:spLocks noChangeArrowheads="1"/>
          </p:cNvSpPr>
          <p:nvPr/>
        </p:nvSpPr>
        <p:spPr bwMode="auto">
          <a:xfrm>
            <a:off x="118542" y="5730918"/>
            <a:ext cx="2664296" cy="396583"/>
          </a:xfrm>
          <a:prstGeom prst="rect">
            <a:avLst/>
          </a:prstGeom>
          <a:noFill/>
          <a:ln w="9525">
            <a:noFill/>
            <a:miter lim="800000"/>
            <a:headEnd/>
            <a:tailEnd/>
          </a:ln>
          <a:effectLst/>
        </p:spPr>
        <p:txBody>
          <a:bodyPr wrap="square">
            <a:spAutoFit/>
          </a:bodyPr>
          <a:lstStyle/>
          <a:p>
            <a:pPr algn="ctr">
              <a:lnSpc>
                <a:spcPct val="120000"/>
              </a:lnSpc>
              <a:defRPr/>
            </a:pPr>
            <a:r>
              <a:rPr lang="zh-CN" altLang="en-US" dirty="0">
                <a:solidFill>
                  <a:prstClr val="white"/>
                </a:solidFill>
                <a:latin typeface="微软雅黑" pitchFamily="34" charset="-122"/>
                <a:ea typeface="微软雅黑" pitchFamily="34" charset="-122"/>
              </a:rPr>
              <a:t>人</a:t>
            </a:r>
            <a:r>
              <a:rPr lang="zh-CN" altLang="en-US" dirty="0" smtClean="0">
                <a:solidFill>
                  <a:prstClr val="white"/>
                </a:solidFill>
                <a:latin typeface="微软雅黑" pitchFamily="34" charset="-122"/>
                <a:ea typeface="微软雅黑" pitchFamily="34" charset="-122"/>
              </a:rPr>
              <a:t>脉</a:t>
            </a:r>
            <a:r>
              <a:rPr lang="zh-CN" altLang="en-US" dirty="0">
                <a:solidFill>
                  <a:prstClr val="white"/>
                </a:solidFill>
                <a:latin typeface="微软雅黑" pitchFamily="34" charset="-122"/>
                <a:ea typeface="微软雅黑" pitchFamily="34" charset="-122"/>
              </a:rPr>
              <a:t>分类</a:t>
            </a:r>
          </a:p>
        </p:txBody>
      </p:sp>
      <p:cxnSp>
        <p:nvCxnSpPr>
          <p:cNvPr id="4" name="直接箭头连接符 3"/>
          <p:cNvCxnSpPr/>
          <p:nvPr/>
        </p:nvCxnSpPr>
        <p:spPr>
          <a:xfrm flipV="1">
            <a:off x="2422798" y="1700811"/>
            <a:ext cx="0" cy="4030107"/>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1961133" y="2276872"/>
            <a:ext cx="461665" cy="2405968"/>
          </a:xfrm>
          <a:prstGeom prst="rect">
            <a:avLst/>
          </a:prstGeom>
          <a:noFill/>
        </p:spPr>
        <p:txBody>
          <a:bodyPr vert="eaVert" wrap="square" rtlCol="0">
            <a:spAutoFit/>
          </a:bodyPr>
          <a:lstStyle/>
          <a:p>
            <a:pPr algn="ctr"/>
            <a:r>
              <a:rPr lang="zh-CN" altLang="en-US" kern="0" spc="200" dirty="0" smtClean="0">
                <a:solidFill>
                  <a:srgbClr val="00B0F0"/>
                </a:solidFill>
                <a:latin typeface="微软雅黑" pitchFamily="34" charset="-122"/>
                <a:ea typeface="微软雅黑" pitchFamily="34" charset="-122"/>
              </a:rPr>
              <a:t>按形成过程划分</a:t>
            </a:r>
            <a:endParaRPr lang="en-US" altLang="zh-CN" kern="0" spc="200" dirty="0">
              <a:solidFill>
                <a:srgbClr val="00B0F0"/>
              </a:solidFill>
              <a:latin typeface="微软雅黑" pitchFamily="34" charset="-122"/>
              <a:ea typeface="微软雅黑" pitchFamily="34" charset="-122"/>
            </a:endParaRPr>
          </a:p>
        </p:txBody>
      </p:sp>
      <p:graphicFrame>
        <p:nvGraphicFramePr>
          <p:cNvPr id="34" name="图示 33"/>
          <p:cNvGraphicFramePr/>
          <p:nvPr>
            <p:extLst>
              <p:ext uri="{D42A27DB-BD31-4B8C-83A1-F6EECF244321}">
                <p14:modId xmlns:p14="http://schemas.microsoft.com/office/powerpoint/2010/main" val="355568645"/>
              </p:ext>
            </p:extLst>
          </p:nvPr>
        </p:nvGraphicFramePr>
        <p:xfrm>
          <a:off x="4610718" y="2028800"/>
          <a:ext cx="5486400" cy="3200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2" name="TextBox 61"/>
          <p:cNvSpPr txBox="1">
            <a:spLocks noChangeArrowheads="1"/>
          </p:cNvSpPr>
          <p:nvPr/>
        </p:nvSpPr>
        <p:spPr bwMode="auto">
          <a:xfrm flipH="1">
            <a:off x="2782838" y="1988840"/>
            <a:ext cx="2934367" cy="954107"/>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chemeClr val="bg1">
                    <a:lumMod val="50000"/>
                  </a:schemeClr>
                </a:solidFill>
                <a:latin typeface="微软雅黑" pitchFamily="34" charset="-122"/>
                <a:ea typeface="微软雅黑" pitchFamily="34" charset="-122"/>
              </a:rPr>
              <a:t>“有缘千里来相会”，人是有缘分的。一次短暂的聚会，一</a:t>
            </a:r>
            <a:r>
              <a:rPr lang="zh-CN" altLang="en-US" sz="1400" kern="0" dirty="0" smtClean="0">
                <a:solidFill>
                  <a:schemeClr val="bg1">
                    <a:lumMod val="50000"/>
                  </a:schemeClr>
                </a:solidFill>
                <a:latin typeface="微软雅黑" pitchFamily="34" charset="-122"/>
                <a:ea typeface="微软雅黑" pitchFamily="34" charset="-122"/>
              </a:rPr>
              <a:t>次偶然</a:t>
            </a:r>
            <a:r>
              <a:rPr lang="zh-CN" altLang="en-US" sz="1400" kern="0" dirty="0">
                <a:solidFill>
                  <a:schemeClr val="bg1">
                    <a:lumMod val="50000"/>
                  </a:schemeClr>
                </a:solidFill>
                <a:latin typeface="微软雅黑" pitchFamily="34" charset="-122"/>
                <a:ea typeface="微软雅黑" pitchFamily="34" charset="-122"/>
              </a:rPr>
              <a:t>的邂逅，这都是上天给我们安排的随缘</a:t>
            </a:r>
            <a:r>
              <a:rPr lang="zh-CN" altLang="en-US" sz="1400" kern="0" dirty="0" smtClean="0">
                <a:solidFill>
                  <a:schemeClr val="bg1">
                    <a:lumMod val="50000"/>
                  </a:schemeClr>
                </a:solidFill>
                <a:latin typeface="微软雅黑" pitchFamily="34" charset="-122"/>
                <a:ea typeface="微软雅黑" pitchFamily="34" charset="-122"/>
              </a:rPr>
              <a:t>机会。</a:t>
            </a:r>
            <a:endParaRPr lang="en-US" altLang="zh-CN" sz="1400" kern="0" dirty="0" smtClean="0">
              <a:solidFill>
                <a:schemeClr val="bg1">
                  <a:lumMod val="50000"/>
                </a:schemeClr>
              </a:solidFill>
              <a:latin typeface="微软雅黑" pitchFamily="34" charset="-122"/>
              <a:ea typeface="微软雅黑" pitchFamily="34" charset="-122"/>
            </a:endParaRPr>
          </a:p>
        </p:txBody>
      </p:sp>
      <p:cxnSp>
        <p:nvCxnSpPr>
          <p:cNvPr id="71" name="直接连接符 70"/>
          <p:cNvCxnSpPr/>
          <p:nvPr/>
        </p:nvCxnSpPr>
        <p:spPr>
          <a:xfrm flipH="1">
            <a:off x="2805197" y="2941653"/>
            <a:ext cx="3245681" cy="0"/>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73" name="TextBox 72"/>
          <p:cNvSpPr txBox="1">
            <a:spLocks noChangeArrowheads="1"/>
          </p:cNvSpPr>
          <p:nvPr/>
        </p:nvSpPr>
        <p:spPr bwMode="auto">
          <a:xfrm flipH="1">
            <a:off x="2782838" y="3429000"/>
            <a:ext cx="2934367" cy="954107"/>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chemeClr val="bg1">
                    <a:lumMod val="50000"/>
                  </a:schemeClr>
                </a:solidFill>
                <a:latin typeface="微软雅黑" pitchFamily="34" charset="-122"/>
                <a:ea typeface="微软雅黑" pitchFamily="34" charset="-122"/>
              </a:rPr>
              <a:t>因工作中与各类客户打交道而形成的人脉关系。比如厂家、供应商、零售商、加盟商、合作商、消费者</a:t>
            </a:r>
            <a:r>
              <a:rPr lang="zh-CN" altLang="en-US" sz="1400" kern="0" dirty="0" smtClean="0">
                <a:solidFill>
                  <a:schemeClr val="bg1">
                    <a:lumMod val="50000"/>
                  </a:schemeClr>
                </a:solidFill>
                <a:latin typeface="微软雅黑" pitchFamily="34" charset="-122"/>
                <a:ea typeface="微软雅黑" pitchFamily="34" charset="-122"/>
              </a:rPr>
              <a:t>等。</a:t>
            </a:r>
            <a:endParaRPr lang="en-US" altLang="zh-CN" sz="1400" kern="0" dirty="0" smtClean="0">
              <a:solidFill>
                <a:schemeClr val="bg1">
                  <a:lumMod val="50000"/>
                </a:schemeClr>
              </a:solidFill>
              <a:latin typeface="微软雅黑" pitchFamily="34" charset="-122"/>
              <a:ea typeface="微软雅黑" pitchFamily="34" charset="-122"/>
            </a:endParaRPr>
          </a:p>
        </p:txBody>
      </p:sp>
      <p:cxnSp>
        <p:nvCxnSpPr>
          <p:cNvPr id="74" name="直接连接符 73"/>
          <p:cNvCxnSpPr/>
          <p:nvPr/>
        </p:nvCxnSpPr>
        <p:spPr>
          <a:xfrm flipH="1">
            <a:off x="2805197" y="4381813"/>
            <a:ext cx="3245681" cy="0"/>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76" name="任意多边形 75"/>
          <p:cNvSpPr/>
          <p:nvPr/>
        </p:nvSpPr>
        <p:spPr>
          <a:xfrm flipH="1">
            <a:off x="7347022" y="1052736"/>
            <a:ext cx="428531" cy="1023488"/>
          </a:xfrm>
          <a:custGeom>
            <a:avLst/>
            <a:gdLst>
              <a:gd name="connsiteX0" fmla="*/ 374574 w 374574"/>
              <a:gd name="connsiteY0" fmla="*/ 2291509 h 2291509"/>
              <a:gd name="connsiteX1" fmla="*/ 374574 w 374574"/>
              <a:gd name="connsiteY1" fmla="*/ 0 h 2291509"/>
              <a:gd name="connsiteX2" fmla="*/ 0 w 374574"/>
              <a:gd name="connsiteY2" fmla="*/ 0 h 2291509"/>
            </a:gdLst>
            <a:ahLst/>
            <a:cxnLst>
              <a:cxn ang="0">
                <a:pos x="connsiteX0" y="connsiteY0"/>
              </a:cxn>
              <a:cxn ang="0">
                <a:pos x="connsiteX1" y="connsiteY1"/>
              </a:cxn>
              <a:cxn ang="0">
                <a:pos x="connsiteX2" y="connsiteY2"/>
              </a:cxn>
            </a:cxnLst>
            <a:rect l="l" t="t" r="r" b="b"/>
            <a:pathLst>
              <a:path w="374574" h="2291509">
                <a:moveTo>
                  <a:pt x="374574" y="2291509"/>
                </a:moveTo>
                <a:lnTo>
                  <a:pt x="374574" y="0"/>
                </a:lnTo>
                <a:lnTo>
                  <a:pt x="0" y="0"/>
                </a:lnTo>
              </a:path>
            </a:pathLst>
          </a:cu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77" name="TextBox 76"/>
          <p:cNvSpPr txBox="1">
            <a:spLocks noChangeArrowheads="1"/>
          </p:cNvSpPr>
          <p:nvPr/>
        </p:nvSpPr>
        <p:spPr bwMode="auto">
          <a:xfrm flipH="1">
            <a:off x="7347020" y="1120658"/>
            <a:ext cx="4104458" cy="954107"/>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chemeClr val="bg1">
                    <a:lumMod val="50000"/>
                  </a:schemeClr>
                </a:solidFill>
                <a:latin typeface="微软雅黑" pitchFamily="34" charset="-122"/>
                <a:ea typeface="微软雅黑" pitchFamily="34" charset="-122"/>
              </a:rPr>
              <a:t>由家族、宗族、种族形成的血缘人脉关系。比如在古代，许多贵族阶级都有庞大的血缘人脉。比如，春秋时，鲁国有“三桓”，皆为鲁桓公后代；郑国有“七穆”，皆为“郑穆公”的后代</a:t>
            </a:r>
            <a:r>
              <a:rPr lang="zh-CN" altLang="en-US" sz="1400" kern="0" dirty="0" smtClean="0">
                <a:solidFill>
                  <a:schemeClr val="bg1">
                    <a:lumMod val="50000"/>
                  </a:schemeClr>
                </a:solidFill>
                <a:latin typeface="微软雅黑" pitchFamily="34" charset="-122"/>
                <a:ea typeface="微软雅黑" pitchFamily="34" charset="-122"/>
              </a:rPr>
              <a:t>。</a:t>
            </a:r>
            <a:endParaRPr lang="en-US" altLang="zh-CN" sz="1400" kern="0" dirty="0" smtClean="0">
              <a:solidFill>
                <a:schemeClr val="bg1">
                  <a:lumMod val="50000"/>
                </a:schemeClr>
              </a:solidFill>
              <a:latin typeface="微软雅黑" pitchFamily="34" charset="-122"/>
              <a:ea typeface="微软雅黑" pitchFamily="34" charset="-122"/>
            </a:endParaRPr>
          </a:p>
        </p:txBody>
      </p:sp>
      <p:sp>
        <p:nvSpPr>
          <p:cNvPr id="78" name="TextBox 77"/>
          <p:cNvSpPr txBox="1">
            <a:spLocks noChangeArrowheads="1"/>
          </p:cNvSpPr>
          <p:nvPr/>
        </p:nvSpPr>
        <p:spPr bwMode="auto">
          <a:xfrm flipH="1">
            <a:off x="9047534" y="2258869"/>
            <a:ext cx="2934367" cy="954107"/>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chemeClr val="bg1">
                    <a:lumMod val="50000"/>
                  </a:schemeClr>
                </a:solidFill>
                <a:latin typeface="微软雅黑" pitchFamily="34" charset="-122"/>
                <a:ea typeface="微软雅黑" pitchFamily="34" charset="-122"/>
              </a:rPr>
              <a:t>因居住地域形成的人脉关系，最典型的就是“两眼泪汪汪”的老乡关系。比如袁世凯和徐世昌就是地缘人脉关系。</a:t>
            </a:r>
            <a:endParaRPr lang="en-US" altLang="zh-CN" sz="1400" kern="0" dirty="0" smtClean="0">
              <a:solidFill>
                <a:schemeClr val="bg1">
                  <a:lumMod val="50000"/>
                </a:schemeClr>
              </a:solidFill>
              <a:latin typeface="微软雅黑" pitchFamily="34" charset="-122"/>
              <a:ea typeface="微软雅黑" pitchFamily="34" charset="-122"/>
            </a:endParaRPr>
          </a:p>
        </p:txBody>
      </p:sp>
      <p:cxnSp>
        <p:nvCxnSpPr>
          <p:cNvPr id="79" name="直接连接符 78"/>
          <p:cNvCxnSpPr/>
          <p:nvPr/>
        </p:nvCxnSpPr>
        <p:spPr>
          <a:xfrm flipH="1">
            <a:off x="8682173" y="3212976"/>
            <a:ext cx="3245681" cy="0"/>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80" name="TextBox 79"/>
          <p:cNvSpPr txBox="1">
            <a:spLocks noChangeArrowheads="1"/>
          </p:cNvSpPr>
          <p:nvPr/>
        </p:nvSpPr>
        <p:spPr bwMode="auto">
          <a:xfrm flipH="1">
            <a:off x="9052855" y="3356992"/>
            <a:ext cx="2934367" cy="1169551"/>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smtClean="0">
                <a:solidFill>
                  <a:schemeClr val="bg1">
                    <a:lumMod val="50000"/>
                  </a:schemeClr>
                </a:solidFill>
                <a:latin typeface="微软雅黑" pitchFamily="34" charset="-122"/>
                <a:ea typeface="微软雅黑" pitchFamily="34" charset="-122"/>
              </a:rPr>
              <a:t>共同学习产生</a:t>
            </a:r>
            <a:r>
              <a:rPr lang="zh-CN" altLang="en-US" sz="1400" kern="0" dirty="0">
                <a:solidFill>
                  <a:schemeClr val="bg1">
                    <a:lumMod val="50000"/>
                  </a:schemeClr>
                </a:solidFill>
                <a:latin typeface="微软雅黑" pitchFamily="34" charset="-122"/>
                <a:ea typeface="微软雅黑" pitchFamily="34" charset="-122"/>
              </a:rPr>
              <a:t>的人脉关系</a:t>
            </a:r>
            <a:r>
              <a:rPr lang="zh-CN" altLang="en-US" sz="1400" kern="0" dirty="0" smtClean="0">
                <a:solidFill>
                  <a:schemeClr val="bg1">
                    <a:lumMod val="50000"/>
                  </a:schemeClr>
                </a:solidFill>
                <a:latin typeface="微软雅黑" pitchFamily="34" charset="-122"/>
                <a:ea typeface="微软雅黑" pitchFamily="34" charset="-122"/>
              </a:rPr>
              <a:t>，如</a:t>
            </a:r>
            <a:r>
              <a:rPr lang="zh-CN" altLang="en-US" sz="1400" kern="0" dirty="0">
                <a:solidFill>
                  <a:schemeClr val="bg1">
                    <a:lumMod val="50000"/>
                  </a:schemeClr>
                </a:solidFill>
                <a:latin typeface="微软雅黑" pitchFamily="34" charset="-122"/>
                <a:ea typeface="微软雅黑" pitchFamily="34" charset="-122"/>
              </a:rPr>
              <a:t>“同门师兄”</a:t>
            </a:r>
            <a:r>
              <a:rPr lang="zh-CN" altLang="en-US" sz="1400" kern="0" dirty="0" smtClean="0">
                <a:solidFill>
                  <a:schemeClr val="bg1">
                    <a:lumMod val="50000"/>
                  </a:schemeClr>
                </a:solidFill>
                <a:latin typeface="微软雅黑" pitchFamily="34" charset="-122"/>
                <a:ea typeface="微软雅黑" pitchFamily="34" charset="-122"/>
              </a:rPr>
              <a:t>。各种培训班</a:t>
            </a:r>
            <a:r>
              <a:rPr lang="zh-CN" altLang="en-US" sz="1400" kern="0" dirty="0">
                <a:solidFill>
                  <a:schemeClr val="bg1">
                    <a:lumMod val="50000"/>
                  </a:schemeClr>
                </a:solidFill>
                <a:latin typeface="微软雅黑" pitchFamily="34" charset="-122"/>
                <a:ea typeface="微软雅黑" pitchFamily="34" charset="-122"/>
              </a:rPr>
              <a:t>甚至会议中</a:t>
            </a:r>
            <a:r>
              <a:rPr lang="zh-CN" altLang="en-US" sz="1400" kern="0" dirty="0" smtClean="0">
                <a:solidFill>
                  <a:schemeClr val="bg1">
                    <a:lumMod val="50000"/>
                  </a:schemeClr>
                </a:solidFill>
                <a:latin typeface="微软雅黑" pitchFamily="34" charset="-122"/>
                <a:ea typeface="微软雅黑" pitchFamily="34" charset="-122"/>
              </a:rPr>
              <a:t>，也蕴涵十分</a:t>
            </a:r>
            <a:r>
              <a:rPr lang="zh-CN" altLang="en-US" sz="1400" kern="0" dirty="0">
                <a:solidFill>
                  <a:schemeClr val="bg1">
                    <a:lumMod val="50000"/>
                  </a:schemeClr>
                </a:solidFill>
                <a:latin typeface="微软雅黑" pitchFamily="34" charset="-122"/>
                <a:ea typeface="微软雅黑" pitchFamily="34" charset="-122"/>
              </a:rPr>
              <a:t>丰富的人</a:t>
            </a:r>
            <a:r>
              <a:rPr lang="zh-CN" altLang="en-US" sz="1400" kern="0" dirty="0" smtClean="0">
                <a:solidFill>
                  <a:schemeClr val="bg1">
                    <a:lumMod val="50000"/>
                  </a:schemeClr>
                </a:solidFill>
                <a:latin typeface="微软雅黑" pitchFamily="34" charset="-122"/>
                <a:ea typeface="微软雅黑" pitchFamily="34" charset="-122"/>
              </a:rPr>
              <a:t>脉资源</a:t>
            </a:r>
            <a:r>
              <a:rPr lang="zh-CN" altLang="en-US" sz="1400" kern="0" dirty="0">
                <a:solidFill>
                  <a:schemeClr val="bg1">
                    <a:lumMod val="50000"/>
                  </a:schemeClr>
                </a:solidFill>
                <a:latin typeface="微软雅黑" pitchFamily="34" charset="-122"/>
                <a:ea typeface="微软雅黑" pitchFamily="34" charset="-122"/>
              </a:rPr>
              <a:t>。在科举时代，把同榜录取的人互称“同年”，这也是一种人脉。</a:t>
            </a:r>
            <a:endParaRPr lang="en-US" altLang="zh-CN" sz="1400" kern="0" dirty="0" smtClean="0">
              <a:solidFill>
                <a:schemeClr val="bg1">
                  <a:lumMod val="50000"/>
                </a:schemeClr>
              </a:solidFill>
              <a:latin typeface="微软雅黑" pitchFamily="34" charset="-122"/>
              <a:ea typeface="微软雅黑" pitchFamily="34" charset="-122"/>
            </a:endParaRPr>
          </a:p>
        </p:txBody>
      </p:sp>
      <p:cxnSp>
        <p:nvCxnSpPr>
          <p:cNvPr id="81" name="直接连接符 80"/>
          <p:cNvCxnSpPr/>
          <p:nvPr/>
        </p:nvCxnSpPr>
        <p:spPr>
          <a:xfrm flipH="1">
            <a:off x="8543478" y="4509120"/>
            <a:ext cx="3389698" cy="0"/>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83" name="任意多边形 82"/>
          <p:cNvSpPr/>
          <p:nvPr/>
        </p:nvSpPr>
        <p:spPr>
          <a:xfrm flipH="1">
            <a:off x="3790949" y="4905721"/>
            <a:ext cx="3312369" cy="1221780"/>
          </a:xfrm>
          <a:custGeom>
            <a:avLst/>
            <a:gdLst>
              <a:gd name="connsiteX0" fmla="*/ 374574 w 374574"/>
              <a:gd name="connsiteY0" fmla="*/ 2291509 h 2291509"/>
              <a:gd name="connsiteX1" fmla="*/ 374574 w 374574"/>
              <a:gd name="connsiteY1" fmla="*/ 0 h 2291509"/>
              <a:gd name="connsiteX2" fmla="*/ 0 w 374574"/>
              <a:gd name="connsiteY2" fmla="*/ 0 h 2291509"/>
            </a:gdLst>
            <a:ahLst/>
            <a:cxnLst>
              <a:cxn ang="0">
                <a:pos x="connsiteX0" y="connsiteY0"/>
              </a:cxn>
              <a:cxn ang="0">
                <a:pos x="connsiteX1" y="connsiteY1"/>
              </a:cxn>
              <a:cxn ang="0">
                <a:pos x="connsiteX2" y="connsiteY2"/>
              </a:cxn>
            </a:cxnLst>
            <a:rect l="l" t="t" r="r" b="b"/>
            <a:pathLst>
              <a:path w="374574" h="2291509">
                <a:moveTo>
                  <a:pt x="374574" y="2291509"/>
                </a:moveTo>
                <a:lnTo>
                  <a:pt x="374574" y="0"/>
                </a:lnTo>
                <a:lnTo>
                  <a:pt x="0" y="0"/>
                </a:lnTo>
              </a:path>
            </a:pathLst>
          </a:cu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84" name="TextBox 83"/>
          <p:cNvSpPr txBox="1">
            <a:spLocks noChangeArrowheads="1"/>
          </p:cNvSpPr>
          <p:nvPr/>
        </p:nvSpPr>
        <p:spPr bwMode="auto">
          <a:xfrm flipH="1">
            <a:off x="3819778" y="4957950"/>
            <a:ext cx="2934367" cy="1169551"/>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chemeClr val="bg1">
                    <a:lumMod val="50000"/>
                  </a:schemeClr>
                </a:solidFill>
                <a:latin typeface="微软雅黑" pitchFamily="34" charset="-122"/>
                <a:ea typeface="微软雅黑" pitchFamily="34" charset="-122"/>
              </a:rPr>
              <a:t>因共同工作或处理事务而产生的人脉关系。事缘人脉不仅仅局限于工作中的同事、上司、下属，一段短暂的共事经历也能形成良好的人脉关系。</a:t>
            </a:r>
            <a:endParaRPr lang="en-US" altLang="zh-CN" sz="1400" kern="0" dirty="0" smtClean="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85736563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anim calcmode="lin" valueType="num">
                                      <p:cBhvr>
                                        <p:cTn id="12" dur="500" fill="hold"/>
                                        <p:tgtEl>
                                          <p:spTgt spid="32"/>
                                        </p:tgtEl>
                                        <p:attrNameLst>
                                          <p:attrName>ppt_x</p:attrName>
                                        </p:attrNameLst>
                                      </p:cBhvr>
                                      <p:tavLst>
                                        <p:tav tm="0">
                                          <p:val>
                                            <p:strVal val="#ppt_x"/>
                                          </p:val>
                                        </p:tav>
                                        <p:tav tm="100000">
                                          <p:val>
                                            <p:strVal val="#ppt_x"/>
                                          </p:val>
                                        </p:tav>
                                      </p:tavLst>
                                    </p:anim>
                                    <p:anim calcmode="lin" valueType="num">
                                      <p:cBhvr>
                                        <p:cTn id="13" dur="5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grpId="0" nodeType="click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wheel(1)">
                                      <p:cBhvr>
                                        <p:cTn id="18" dur="2000"/>
                                        <p:tgtEl>
                                          <p:spTgt spid="34"/>
                                        </p:tgtEl>
                                      </p:cBhvr>
                                    </p:animEffect>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76"/>
                                        </p:tgtEl>
                                        <p:attrNameLst>
                                          <p:attrName>style.visibility</p:attrName>
                                        </p:attrNameLst>
                                      </p:cBhvr>
                                      <p:to>
                                        <p:strVal val="visible"/>
                                      </p:to>
                                    </p:set>
                                    <p:animEffect transition="in" filter="wipe(down)">
                                      <p:cBhvr>
                                        <p:cTn id="22" dur="500"/>
                                        <p:tgtEl>
                                          <p:spTgt spid="76"/>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77"/>
                                        </p:tgtEl>
                                        <p:attrNameLst>
                                          <p:attrName>style.visibility</p:attrName>
                                        </p:attrNameLst>
                                      </p:cBhvr>
                                      <p:to>
                                        <p:strVal val="visible"/>
                                      </p:to>
                                    </p:set>
                                    <p:animEffect transition="in" filter="randombar(horizontal)">
                                      <p:cBhvr>
                                        <p:cTn id="25" dur="500"/>
                                        <p:tgtEl>
                                          <p:spTgt spid="77"/>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79"/>
                                        </p:tgtEl>
                                        <p:attrNameLst>
                                          <p:attrName>style.visibility</p:attrName>
                                        </p:attrNameLst>
                                      </p:cBhvr>
                                      <p:to>
                                        <p:strVal val="visible"/>
                                      </p:to>
                                    </p:set>
                                    <p:animEffect transition="in" filter="wipe(left)">
                                      <p:cBhvr>
                                        <p:cTn id="29" dur="500"/>
                                        <p:tgtEl>
                                          <p:spTgt spid="79"/>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78"/>
                                        </p:tgtEl>
                                        <p:attrNameLst>
                                          <p:attrName>style.visibility</p:attrName>
                                        </p:attrNameLst>
                                      </p:cBhvr>
                                      <p:to>
                                        <p:strVal val="visible"/>
                                      </p:to>
                                    </p:set>
                                    <p:animEffect transition="in" filter="randombar(horizontal)">
                                      <p:cBhvr>
                                        <p:cTn id="32" dur="500"/>
                                        <p:tgtEl>
                                          <p:spTgt spid="78"/>
                                        </p:tgtEl>
                                      </p:cBhvr>
                                    </p:animEffec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81"/>
                                        </p:tgtEl>
                                        <p:attrNameLst>
                                          <p:attrName>style.visibility</p:attrName>
                                        </p:attrNameLst>
                                      </p:cBhvr>
                                      <p:to>
                                        <p:strVal val="visible"/>
                                      </p:to>
                                    </p:set>
                                    <p:animEffect transition="in" filter="wipe(left)">
                                      <p:cBhvr>
                                        <p:cTn id="36" dur="500"/>
                                        <p:tgtEl>
                                          <p:spTgt spid="81"/>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80"/>
                                        </p:tgtEl>
                                        <p:attrNameLst>
                                          <p:attrName>style.visibility</p:attrName>
                                        </p:attrNameLst>
                                      </p:cBhvr>
                                      <p:to>
                                        <p:strVal val="visible"/>
                                      </p:to>
                                    </p:set>
                                    <p:animEffect transition="in" filter="randombar(horizontal)">
                                      <p:cBhvr>
                                        <p:cTn id="39" dur="500"/>
                                        <p:tgtEl>
                                          <p:spTgt spid="80"/>
                                        </p:tgtEl>
                                      </p:cBhvr>
                                    </p:animEffect>
                                  </p:childTnLst>
                                </p:cTn>
                              </p:par>
                            </p:childTnLst>
                          </p:cTn>
                        </p:par>
                        <p:par>
                          <p:cTn id="40" fill="hold">
                            <p:stCondLst>
                              <p:cond delay="3500"/>
                            </p:stCondLst>
                            <p:childTnLst>
                              <p:par>
                                <p:cTn id="41" presetID="22" presetClass="entr" presetSubtype="2" fill="hold" grpId="0" nodeType="afterEffect">
                                  <p:stCondLst>
                                    <p:cond delay="0"/>
                                  </p:stCondLst>
                                  <p:childTnLst>
                                    <p:set>
                                      <p:cBhvr>
                                        <p:cTn id="42" dur="1" fill="hold">
                                          <p:stCondLst>
                                            <p:cond delay="0"/>
                                          </p:stCondLst>
                                        </p:cTn>
                                        <p:tgtEl>
                                          <p:spTgt spid="83"/>
                                        </p:tgtEl>
                                        <p:attrNameLst>
                                          <p:attrName>style.visibility</p:attrName>
                                        </p:attrNameLst>
                                      </p:cBhvr>
                                      <p:to>
                                        <p:strVal val="visible"/>
                                      </p:to>
                                    </p:set>
                                    <p:animEffect transition="in" filter="wipe(right)">
                                      <p:cBhvr>
                                        <p:cTn id="43" dur="500"/>
                                        <p:tgtEl>
                                          <p:spTgt spid="83"/>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84"/>
                                        </p:tgtEl>
                                        <p:attrNameLst>
                                          <p:attrName>style.visibility</p:attrName>
                                        </p:attrNameLst>
                                      </p:cBhvr>
                                      <p:to>
                                        <p:strVal val="visible"/>
                                      </p:to>
                                    </p:set>
                                    <p:animEffect transition="in" filter="randombar(horizontal)">
                                      <p:cBhvr>
                                        <p:cTn id="46" dur="500"/>
                                        <p:tgtEl>
                                          <p:spTgt spid="84"/>
                                        </p:tgtEl>
                                      </p:cBhvr>
                                    </p:animEffect>
                                  </p:childTnLst>
                                </p:cTn>
                              </p:par>
                            </p:childTnLst>
                          </p:cTn>
                        </p:par>
                        <p:par>
                          <p:cTn id="47" fill="hold">
                            <p:stCondLst>
                              <p:cond delay="4000"/>
                            </p:stCondLst>
                            <p:childTnLst>
                              <p:par>
                                <p:cTn id="48" presetID="22" presetClass="entr" presetSubtype="2" fill="hold" nodeType="afterEffect">
                                  <p:stCondLst>
                                    <p:cond delay="0"/>
                                  </p:stCondLst>
                                  <p:childTnLst>
                                    <p:set>
                                      <p:cBhvr>
                                        <p:cTn id="49" dur="1" fill="hold">
                                          <p:stCondLst>
                                            <p:cond delay="0"/>
                                          </p:stCondLst>
                                        </p:cTn>
                                        <p:tgtEl>
                                          <p:spTgt spid="74"/>
                                        </p:tgtEl>
                                        <p:attrNameLst>
                                          <p:attrName>style.visibility</p:attrName>
                                        </p:attrNameLst>
                                      </p:cBhvr>
                                      <p:to>
                                        <p:strVal val="visible"/>
                                      </p:to>
                                    </p:set>
                                    <p:animEffect transition="in" filter="wipe(right)">
                                      <p:cBhvr>
                                        <p:cTn id="50" dur="500"/>
                                        <p:tgtEl>
                                          <p:spTgt spid="74"/>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73"/>
                                        </p:tgtEl>
                                        <p:attrNameLst>
                                          <p:attrName>style.visibility</p:attrName>
                                        </p:attrNameLst>
                                      </p:cBhvr>
                                      <p:to>
                                        <p:strVal val="visible"/>
                                      </p:to>
                                    </p:set>
                                    <p:animEffect transition="in" filter="randombar(horizontal)">
                                      <p:cBhvr>
                                        <p:cTn id="53" dur="500"/>
                                        <p:tgtEl>
                                          <p:spTgt spid="73"/>
                                        </p:tgtEl>
                                      </p:cBhvr>
                                    </p:animEffect>
                                  </p:childTnLst>
                                </p:cTn>
                              </p:par>
                            </p:childTnLst>
                          </p:cTn>
                        </p:par>
                        <p:par>
                          <p:cTn id="54" fill="hold">
                            <p:stCondLst>
                              <p:cond delay="4500"/>
                            </p:stCondLst>
                            <p:childTnLst>
                              <p:par>
                                <p:cTn id="55" presetID="22" presetClass="entr" presetSubtype="2" fill="hold" nodeType="afterEffect">
                                  <p:stCondLst>
                                    <p:cond delay="0"/>
                                  </p:stCondLst>
                                  <p:childTnLst>
                                    <p:set>
                                      <p:cBhvr>
                                        <p:cTn id="56" dur="1" fill="hold">
                                          <p:stCondLst>
                                            <p:cond delay="0"/>
                                          </p:stCondLst>
                                        </p:cTn>
                                        <p:tgtEl>
                                          <p:spTgt spid="71"/>
                                        </p:tgtEl>
                                        <p:attrNameLst>
                                          <p:attrName>style.visibility</p:attrName>
                                        </p:attrNameLst>
                                      </p:cBhvr>
                                      <p:to>
                                        <p:strVal val="visible"/>
                                      </p:to>
                                    </p:set>
                                    <p:animEffect transition="in" filter="wipe(right)">
                                      <p:cBhvr>
                                        <p:cTn id="57" dur="500"/>
                                        <p:tgtEl>
                                          <p:spTgt spid="71"/>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62"/>
                                        </p:tgtEl>
                                        <p:attrNameLst>
                                          <p:attrName>style.visibility</p:attrName>
                                        </p:attrNameLst>
                                      </p:cBhvr>
                                      <p:to>
                                        <p:strVal val="visible"/>
                                      </p:to>
                                    </p:set>
                                    <p:animEffect transition="in" filter="randombar(horizontal)">
                                      <p:cBhvr>
                                        <p:cTn id="60"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Graphic spid="34" grpId="0">
        <p:bldAsOne/>
      </p:bldGraphic>
      <p:bldP spid="62" grpId="0"/>
      <p:bldP spid="73" grpId="0"/>
      <p:bldP spid="76" grpId="0" animBg="1"/>
      <p:bldP spid="77" grpId="0"/>
      <p:bldP spid="78" grpId="0"/>
      <p:bldP spid="80" grpId="0"/>
      <p:bldP spid="83" grpId="0" animBg="1"/>
      <p:bldP spid="8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62558" y="371929"/>
            <a:ext cx="5715000" cy="917740"/>
            <a:chOff x="3300671" y="870072"/>
            <a:chExt cx="5715000" cy="917740"/>
          </a:xfrm>
        </p:grpSpPr>
        <p:pic>
          <p:nvPicPr>
            <p:cNvPr id="1024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3300671" y="870072"/>
              <a:ext cx="5715000" cy="917740"/>
            </a:xfrm>
            <a:prstGeom prst="rect">
              <a:avLst/>
            </a:prstGeom>
            <a:noFill/>
            <a:extLst>
              <a:ext uri="{909E8E84-426E-40DD-AFC4-6F175D3DCCD1}">
                <a14:hiddenFill xmlns:a14="http://schemas.microsoft.com/office/drawing/2010/main">
                  <a:solidFill>
                    <a:srgbClr val="FFFFFF"/>
                  </a:solidFill>
                </a14:hiddenFill>
              </a:ext>
            </a:extLst>
          </p:spPr>
        </p:pic>
        <p:sp>
          <p:nvSpPr>
            <p:cNvPr id="60" name="Rectangle 17"/>
            <p:cNvSpPr>
              <a:spLocks noChangeArrowheads="1"/>
            </p:cNvSpPr>
            <p:nvPr/>
          </p:nvSpPr>
          <p:spPr bwMode="auto">
            <a:xfrm>
              <a:off x="5460911" y="1082288"/>
              <a:ext cx="2304256"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人脉是啥东东</a:t>
              </a:r>
              <a:endParaRPr lang="zh-CN" altLang="en-US" dirty="0">
                <a:solidFill>
                  <a:prstClr val="white"/>
                </a:solidFill>
                <a:latin typeface="微软雅黑" pitchFamily="34" charset="-122"/>
                <a:ea typeface="微软雅黑" pitchFamily="34" charset="-122"/>
              </a:endParaRPr>
            </a:p>
          </p:txBody>
        </p:sp>
      </p:grpSp>
      <p:sp>
        <p:nvSpPr>
          <p:cNvPr id="58"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二</a:t>
            </a:r>
            <a:r>
              <a:rPr lang="zh-CN" altLang="en-US" dirty="0" smtClean="0">
                <a:solidFill>
                  <a:srgbClr val="57D3FF"/>
                </a:solidFill>
              </a:rPr>
              <a:t>章</a:t>
            </a:r>
            <a:endParaRPr lang="en-US" dirty="0">
              <a:solidFill>
                <a:srgbClr val="57D3FF"/>
              </a:solidFill>
            </a:endParaRPr>
          </a:p>
        </p:txBody>
      </p:sp>
      <p:sp>
        <p:nvSpPr>
          <p:cNvPr id="63" name="Rectangle 17"/>
          <p:cNvSpPr>
            <a:spLocks noChangeArrowheads="1"/>
          </p:cNvSpPr>
          <p:nvPr/>
        </p:nvSpPr>
        <p:spPr bwMode="auto">
          <a:xfrm>
            <a:off x="118542" y="5730918"/>
            <a:ext cx="2664296" cy="396583"/>
          </a:xfrm>
          <a:prstGeom prst="rect">
            <a:avLst/>
          </a:prstGeom>
          <a:noFill/>
          <a:ln w="9525">
            <a:noFill/>
            <a:miter lim="800000"/>
            <a:headEnd/>
            <a:tailEnd/>
          </a:ln>
          <a:effectLst/>
        </p:spPr>
        <p:txBody>
          <a:bodyPr wrap="square">
            <a:spAutoFit/>
          </a:bodyPr>
          <a:lstStyle/>
          <a:p>
            <a:pPr algn="ctr">
              <a:lnSpc>
                <a:spcPct val="120000"/>
              </a:lnSpc>
              <a:defRPr/>
            </a:pPr>
            <a:r>
              <a:rPr lang="zh-CN" altLang="en-US" dirty="0">
                <a:solidFill>
                  <a:prstClr val="white"/>
                </a:solidFill>
                <a:latin typeface="微软雅黑" pitchFamily="34" charset="-122"/>
                <a:ea typeface="微软雅黑" pitchFamily="34" charset="-122"/>
              </a:rPr>
              <a:t>人</a:t>
            </a:r>
            <a:r>
              <a:rPr lang="zh-CN" altLang="en-US" dirty="0" smtClean="0">
                <a:solidFill>
                  <a:prstClr val="white"/>
                </a:solidFill>
                <a:latin typeface="微软雅黑" pitchFamily="34" charset="-122"/>
                <a:ea typeface="微软雅黑" pitchFamily="34" charset="-122"/>
              </a:rPr>
              <a:t>脉</a:t>
            </a:r>
            <a:r>
              <a:rPr lang="zh-CN" altLang="en-US" dirty="0">
                <a:solidFill>
                  <a:prstClr val="white"/>
                </a:solidFill>
                <a:latin typeface="微软雅黑" pitchFamily="34" charset="-122"/>
                <a:ea typeface="微软雅黑" pitchFamily="34" charset="-122"/>
              </a:rPr>
              <a:t>分类</a:t>
            </a:r>
          </a:p>
        </p:txBody>
      </p:sp>
      <p:cxnSp>
        <p:nvCxnSpPr>
          <p:cNvPr id="4" name="直接箭头连接符 3"/>
          <p:cNvCxnSpPr/>
          <p:nvPr/>
        </p:nvCxnSpPr>
        <p:spPr>
          <a:xfrm flipV="1">
            <a:off x="2422798" y="1700811"/>
            <a:ext cx="0" cy="4030107"/>
          </a:xfrm>
          <a:prstGeom prst="straightConnector1">
            <a:avLst/>
          </a:prstGeom>
          <a:ln>
            <a:prstDash val="dash"/>
            <a:headEnd type="oval"/>
            <a:tailEnd type="triangle"/>
          </a:ln>
        </p:spPr>
        <p:style>
          <a:lnRef idx="1">
            <a:schemeClr val="accent5"/>
          </a:lnRef>
          <a:fillRef idx="0">
            <a:schemeClr val="accent5"/>
          </a:fillRef>
          <a:effectRef idx="0">
            <a:schemeClr val="accent5"/>
          </a:effectRef>
          <a:fontRef idx="minor">
            <a:schemeClr val="tx1"/>
          </a:fontRef>
        </p:style>
      </p:cxnSp>
      <p:sp>
        <p:nvSpPr>
          <p:cNvPr id="32" name="TextBox 31"/>
          <p:cNvSpPr txBox="1"/>
          <p:nvPr/>
        </p:nvSpPr>
        <p:spPr>
          <a:xfrm>
            <a:off x="1961133" y="2276872"/>
            <a:ext cx="461665" cy="2405968"/>
          </a:xfrm>
          <a:prstGeom prst="rect">
            <a:avLst/>
          </a:prstGeom>
          <a:noFill/>
        </p:spPr>
        <p:txBody>
          <a:bodyPr vert="eaVert" wrap="square" rtlCol="0">
            <a:spAutoFit/>
          </a:bodyPr>
          <a:lstStyle/>
          <a:p>
            <a:pPr algn="ctr"/>
            <a:r>
              <a:rPr lang="zh-CN" altLang="en-US" kern="0" spc="200" dirty="0" smtClean="0">
                <a:solidFill>
                  <a:srgbClr val="00B0F0"/>
                </a:solidFill>
                <a:latin typeface="微软雅黑" pitchFamily="34" charset="-122"/>
                <a:ea typeface="微软雅黑" pitchFamily="34" charset="-122"/>
              </a:rPr>
              <a:t>按其作用来划分</a:t>
            </a:r>
            <a:endParaRPr lang="en-US" altLang="zh-CN" kern="0" spc="200" dirty="0">
              <a:solidFill>
                <a:srgbClr val="00B0F0"/>
              </a:solidFill>
              <a:latin typeface="微软雅黑" pitchFamily="34" charset="-122"/>
              <a:ea typeface="微软雅黑" pitchFamily="34" charset="-122"/>
            </a:endParaRPr>
          </a:p>
        </p:txBody>
      </p:sp>
      <p:grpSp>
        <p:nvGrpSpPr>
          <p:cNvPr id="29" name="组合 28"/>
          <p:cNvGrpSpPr/>
          <p:nvPr/>
        </p:nvGrpSpPr>
        <p:grpSpPr>
          <a:xfrm>
            <a:off x="4755004" y="1675830"/>
            <a:ext cx="5372650" cy="3913410"/>
            <a:chOff x="1769902" y="1747838"/>
            <a:chExt cx="5372650" cy="3913410"/>
          </a:xfrm>
        </p:grpSpPr>
        <p:sp>
          <p:nvSpPr>
            <p:cNvPr id="30" name="椭圆 6"/>
            <p:cNvSpPr/>
            <p:nvPr/>
          </p:nvSpPr>
          <p:spPr>
            <a:xfrm>
              <a:off x="1769902" y="4050784"/>
              <a:ext cx="5372650" cy="1610464"/>
            </a:xfrm>
            <a:custGeom>
              <a:avLst/>
              <a:gdLst/>
              <a:ahLst/>
              <a:cxnLst/>
              <a:rect l="l" t="t" r="r" b="b"/>
              <a:pathLst>
                <a:path w="5372650" h="1610464">
                  <a:moveTo>
                    <a:pt x="2686326" y="64479"/>
                  </a:moveTo>
                  <a:cubicBezTo>
                    <a:pt x="1357596" y="64479"/>
                    <a:pt x="280448" y="329962"/>
                    <a:pt x="280448" y="657452"/>
                  </a:cubicBezTo>
                  <a:cubicBezTo>
                    <a:pt x="280448" y="984942"/>
                    <a:pt x="1357596" y="1250425"/>
                    <a:pt x="2686326" y="1250425"/>
                  </a:cubicBezTo>
                  <a:cubicBezTo>
                    <a:pt x="4015056" y="1250425"/>
                    <a:pt x="5092204" y="984942"/>
                    <a:pt x="5092204" y="657452"/>
                  </a:cubicBezTo>
                  <a:cubicBezTo>
                    <a:pt x="5092204" y="329962"/>
                    <a:pt x="4015056" y="64479"/>
                    <a:pt x="2686326" y="64479"/>
                  </a:cubicBezTo>
                  <a:close/>
                  <a:moveTo>
                    <a:pt x="2686325" y="0"/>
                  </a:moveTo>
                  <a:cubicBezTo>
                    <a:pt x="4169941" y="0"/>
                    <a:pt x="5372650" y="360515"/>
                    <a:pt x="5372650" y="805232"/>
                  </a:cubicBezTo>
                  <a:cubicBezTo>
                    <a:pt x="5372650" y="1249949"/>
                    <a:pt x="4169941" y="1610464"/>
                    <a:pt x="2686325" y="1610464"/>
                  </a:cubicBezTo>
                  <a:cubicBezTo>
                    <a:pt x="1202709" y="1610464"/>
                    <a:pt x="0" y="1249949"/>
                    <a:pt x="0" y="805232"/>
                  </a:cubicBezTo>
                  <a:cubicBezTo>
                    <a:pt x="0" y="360515"/>
                    <a:pt x="1202709" y="0"/>
                    <a:pt x="2686325" y="0"/>
                  </a:cubicBez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cxnSp>
          <p:nvCxnSpPr>
            <p:cNvPr id="31" name="直接连接符 30"/>
            <p:cNvCxnSpPr>
              <a:stCxn id="44" idx="2"/>
            </p:cNvCxnSpPr>
            <p:nvPr/>
          </p:nvCxnSpPr>
          <p:spPr>
            <a:xfrm flipH="1">
              <a:off x="5076825" y="2632075"/>
              <a:ext cx="295275" cy="2165350"/>
            </a:xfrm>
            <a:prstGeom prst="line">
              <a:avLst/>
            </a:prstGeom>
            <a:noFill/>
            <a:ln w="9525" cap="flat" cmpd="sng" algn="ctr">
              <a:solidFill>
                <a:sysClr val="window" lastClr="FFFFFF">
                  <a:lumMod val="50000"/>
                </a:sysClr>
              </a:solidFill>
              <a:prstDash val="solid"/>
            </a:ln>
            <a:effectLst/>
          </p:spPr>
        </p:cxnSp>
        <p:cxnSp>
          <p:nvCxnSpPr>
            <p:cNvPr id="33" name="直接连接符 32"/>
            <p:cNvCxnSpPr>
              <a:stCxn id="43" idx="2"/>
            </p:cNvCxnSpPr>
            <p:nvPr/>
          </p:nvCxnSpPr>
          <p:spPr>
            <a:xfrm flipH="1">
              <a:off x="5600700" y="2824163"/>
              <a:ext cx="776288" cy="1973262"/>
            </a:xfrm>
            <a:prstGeom prst="line">
              <a:avLst/>
            </a:prstGeom>
            <a:noFill/>
            <a:ln w="9525" cap="flat" cmpd="sng" algn="ctr">
              <a:solidFill>
                <a:sysClr val="window" lastClr="FFFFFF">
                  <a:lumMod val="50000"/>
                </a:sysClr>
              </a:solidFill>
              <a:prstDash val="solid"/>
            </a:ln>
            <a:effectLst/>
          </p:spPr>
        </p:cxnSp>
        <p:cxnSp>
          <p:nvCxnSpPr>
            <p:cNvPr id="35" name="直接连接符 34"/>
            <p:cNvCxnSpPr>
              <a:stCxn id="38" idx="2"/>
            </p:cNvCxnSpPr>
            <p:nvPr/>
          </p:nvCxnSpPr>
          <p:spPr>
            <a:xfrm>
              <a:off x="2509882" y="2839385"/>
              <a:ext cx="861968" cy="1958040"/>
            </a:xfrm>
            <a:prstGeom prst="line">
              <a:avLst/>
            </a:prstGeom>
            <a:noFill/>
            <a:ln w="9525" cap="flat" cmpd="sng" algn="ctr">
              <a:solidFill>
                <a:sysClr val="window" lastClr="FFFFFF">
                  <a:lumMod val="50000"/>
                </a:sysClr>
              </a:solidFill>
              <a:prstDash val="solid"/>
            </a:ln>
            <a:effectLst/>
          </p:spPr>
        </p:cxnSp>
        <p:sp>
          <p:nvSpPr>
            <p:cNvPr id="36" name="矩形 35"/>
            <p:cNvSpPr/>
            <p:nvPr/>
          </p:nvSpPr>
          <p:spPr>
            <a:xfrm>
              <a:off x="3968088" y="1747838"/>
              <a:ext cx="914400" cy="74453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lvl="0" algn="ctr">
                <a:lnSpc>
                  <a:spcPct val="120000"/>
                </a:lnSpc>
                <a:defRPr/>
              </a:pPr>
              <a:r>
                <a:rPr lang="zh-CN" altLang="en-US" sz="1400" kern="0" dirty="0">
                  <a:solidFill>
                    <a:srgbClr val="4D4D4D"/>
                  </a:solidFill>
                  <a:latin typeface="微软雅黑" pitchFamily="34" charset="-122"/>
                  <a:ea typeface="微软雅黑" pitchFamily="34" charset="-122"/>
                </a:rPr>
                <a:t>行业人脉资源</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37" name="矩形 36"/>
            <p:cNvSpPr/>
            <p:nvPr/>
          </p:nvSpPr>
          <p:spPr>
            <a:xfrm rot="21156414">
              <a:off x="2860675" y="1831975"/>
              <a:ext cx="914400" cy="74612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lvl="0" algn="ctr">
                <a:lnSpc>
                  <a:spcPct val="120000"/>
                </a:lnSpc>
                <a:defRPr/>
              </a:pPr>
              <a:r>
                <a:rPr lang="zh-CN" altLang="en-US" sz="1400" kern="0" dirty="0">
                  <a:solidFill>
                    <a:srgbClr val="4D4D4D"/>
                  </a:solidFill>
                  <a:latin typeface="微软雅黑" pitchFamily="34" charset="-122"/>
                  <a:ea typeface="微软雅黑" pitchFamily="34" charset="-122"/>
                </a:rPr>
                <a:t>金融人脉资源</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38" name="矩形 37"/>
            <p:cNvSpPr/>
            <p:nvPr/>
          </p:nvSpPr>
          <p:spPr>
            <a:xfrm rot="20389821">
              <a:off x="1924050" y="2116138"/>
              <a:ext cx="914400" cy="74612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lvl="0" algn="ctr">
                <a:lnSpc>
                  <a:spcPct val="120000"/>
                </a:lnSpc>
                <a:defRPr/>
              </a:pPr>
              <a:r>
                <a:rPr lang="zh-CN" altLang="en-US" sz="1400" kern="0" dirty="0">
                  <a:solidFill>
                    <a:srgbClr val="4D4D4D"/>
                  </a:solidFill>
                  <a:latin typeface="微软雅黑" pitchFamily="34" charset="-122"/>
                  <a:ea typeface="微软雅黑" pitchFamily="34" charset="-122"/>
                </a:rPr>
                <a:t>政府人脉资源</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39" name="矩形 38"/>
            <p:cNvSpPr/>
            <p:nvPr/>
          </p:nvSpPr>
          <p:spPr>
            <a:xfrm rot="21303428">
              <a:off x="2457450" y="2865438"/>
              <a:ext cx="914400" cy="74453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lvl="0" algn="ctr">
                <a:lnSpc>
                  <a:spcPct val="120000"/>
                </a:lnSpc>
                <a:defRPr/>
              </a:pPr>
              <a:r>
                <a:rPr lang="zh-CN" altLang="en-US" sz="1400" kern="0" dirty="0">
                  <a:solidFill>
                    <a:srgbClr val="4D4D4D"/>
                  </a:solidFill>
                  <a:latin typeface="微软雅黑" pitchFamily="34" charset="-122"/>
                  <a:ea typeface="微软雅黑" pitchFamily="34" charset="-122"/>
                </a:rPr>
                <a:t>媒体人脉资源</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40" name="矩形 39"/>
            <p:cNvSpPr/>
            <p:nvPr/>
          </p:nvSpPr>
          <p:spPr>
            <a:xfrm>
              <a:off x="3475038" y="2636838"/>
              <a:ext cx="914400" cy="74453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lvl="0" algn="ctr">
                <a:lnSpc>
                  <a:spcPct val="120000"/>
                </a:lnSpc>
                <a:defRPr/>
              </a:pPr>
              <a:r>
                <a:rPr lang="zh-CN" altLang="en-US" sz="1400" kern="0" dirty="0">
                  <a:solidFill>
                    <a:srgbClr val="4D4D4D"/>
                  </a:solidFill>
                  <a:latin typeface="微软雅黑" pitchFamily="34" charset="-122"/>
                  <a:ea typeface="微软雅黑" pitchFamily="34" charset="-122"/>
                </a:rPr>
                <a:t>客户人脉资源</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41" name="矩形 40"/>
            <p:cNvSpPr/>
            <p:nvPr/>
          </p:nvSpPr>
          <p:spPr>
            <a:xfrm>
              <a:off x="4454525" y="2755900"/>
              <a:ext cx="914400" cy="74453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lvl="0" algn="ctr">
                <a:lnSpc>
                  <a:spcPct val="120000"/>
                </a:lnSpc>
                <a:defRPr/>
              </a:pPr>
              <a:r>
                <a:rPr lang="zh-CN" altLang="en-US" sz="1400" kern="0" dirty="0">
                  <a:solidFill>
                    <a:srgbClr val="4D4D4D"/>
                  </a:solidFill>
                  <a:latin typeface="微软雅黑" pitchFamily="34" charset="-122"/>
                  <a:ea typeface="微软雅黑" pitchFamily="34" charset="-122"/>
                </a:rPr>
                <a:t>高层人脉资源</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42" name="矩形 41"/>
            <p:cNvSpPr/>
            <p:nvPr/>
          </p:nvSpPr>
          <p:spPr>
            <a:xfrm rot="815004">
              <a:off x="5435600" y="2924175"/>
              <a:ext cx="914400" cy="74612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lvl="0" algn="ctr">
                <a:lnSpc>
                  <a:spcPct val="120000"/>
                </a:lnSpc>
                <a:defRPr/>
              </a:pPr>
              <a:r>
                <a:rPr lang="zh-CN" altLang="en-US" sz="1400" kern="0" dirty="0">
                  <a:solidFill>
                    <a:srgbClr val="4D4D4D"/>
                  </a:solidFill>
                  <a:latin typeface="微软雅黑" pitchFamily="34" charset="-122"/>
                  <a:ea typeface="微软雅黑" pitchFamily="34" charset="-122"/>
                </a:rPr>
                <a:t>普通人脉资源</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43" name="矩形 42"/>
            <p:cNvSpPr/>
            <p:nvPr/>
          </p:nvSpPr>
          <p:spPr>
            <a:xfrm rot="864364">
              <a:off x="6011863" y="2090738"/>
              <a:ext cx="914400" cy="74612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lvl="0" algn="ctr">
                <a:lnSpc>
                  <a:spcPct val="120000"/>
                </a:lnSpc>
                <a:defRPr/>
              </a:pPr>
              <a:r>
                <a:rPr lang="zh-CN" altLang="en-US" sz="1400" kern="0" dirty="0">
                  <a:solidFill>
                    <a:srgbClr val="4D4D4D"/>
                  </a:solidFill>
                  <a:latin typeface="微软雅黑" pitchFamily="34" charset="-122"/>
                  <a:ea typeface="微软雅黑" pitchFamily="34" charset="-122"/>
                </a:rPr>
                <a:t>思想智慧人脉资源</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44" name="矩形 43"/>
            <p:cNvSpPr/>
            <p:nvPr/>
          </p:nvSpPr>
          <p:spPr>
            <a:xfrm rot="591453">
              <a:off x="4978400" y="1892300"/>
              <a:ext cx="914400" cy="74453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lvl="0" algn="ctr">
                <a:lnSpc>
                  <a:spcPct val="120000"/>
                </a:lnSpc>
                <a:defRPr/>
              </a:pPr>
              <a:r>
                <a:rPr lang="zh-CN" altLang="en-US" sz="1400" kern="0" dirty="0">
                  <a:solidFill>
                    <a:srgbClr val="4D4D4D"/>
                  </a:solidFill>
                  <a:latin typeface="微软雅黑" pitchFamily="34" charset="-122"/>
                  <a:ea typeface="微软雅黑" pitchFamily="34" charset="-122"/>
                </a:rPr>
                <a:t>技术人脉资源</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cxnSp>
          <p:nvCxnSpPr>
            <p:cNvPr id="45" name="直接连接符 44"/>
            <p:cNvCxnSpPr>
              <a:stCxn id="39" idx="2"/>
            </p:cNvCxnSpPr>
            <p:nvPr/>
          </p:nvCxnSpPr>
          <p:spPr>
            <a:xfrm>
              <a:off x="2946726" y="3608591"/>
              <a:ext cx="185412" cy="1188834"/>
            </a:xfrm>
            <a:prstGeom prst="line">
              <a:avLst/>
            </a:prstGeom>
            <a:noFill/>
            <a:ln w="9525" cap="flat" cmpd="sng" algn="ctr">
              <a:solidFill>
                <a:sysClr val="window" lastClr="FFFFFF">
                  <a:lumMod val="50000"/>
                </a:sysClr>
              </a:solidFill>
              <a:prstDash val="solid"/>
            </a:ln>
            <a:effectLst/>
          </p:spPr>
        </p:cxnSp>
        <p:cxnSp>
          <p:nvCxnSpPr>
            <p:cNvPr id="46" name="直接连接符 45"/>
            <p:cNvCxnSpPr>
              <a:stCxn id="37" idx="2"/>
            </p:cNvCxnSpPr>
            <p:nvPr/>
          </p:nvCxnSpPr>
          <p:spPr>
            <a:xfrm>
              <a:off x="3365879" y="2574999"/>
              <a:ext cx="269496" cy="2222426"/>
            </a:xfrm>
            <a:prstGeom prst="line">
              <a:avLst/>
            </a:prstGeom>
            <a:noFill/>
            <a:ln w="9525" cap="flat" cmpd="sng" algn="ctr">
              <a:solidFill>
                <a:sysClr val="window" lastClr="FFFFFF">
                  <a:lumMod val="50000"/>
                </a:sysClr>
              </a:solidFill>
              <a:prstDash val="solid"/>
            </a:ln>
            <a:effectLst/>
          </p:spPr>
        </p:cxnSp>
        <p:cxnSp>
          <p:nvCxnSpPr>
            <p:cNvPr id="47" name="直接连接符 46"/>
            <p:cNvCxnSpPr>
              <a:stCxn id="40" idx="2"/>
            </p:cNvCxnSpPr>
            <p:nvPr/>
          </p:nvCxnSpPr>
          <p:spPr>
            <a:xfrm>
              <a:off x="3932238" y="3381375"/>
              <a:ext cx="12700" cy="1416050"/>
            </a:xfrm>
            <a:prstGeom prst="line">
              <a:avLst/>
            </a:prstGeom>
            <a:noFill/>
            <a:ln w="9525" cap="flat" cmpd="sng" algn="ctr">
              <a:solidFill>
                <a:sysClr val="window" lastClr="FFFFFF">
                  <a:lumMod val="50000"/>
                </a:sysClr>
              </a:solidFill>
              <a:prstDash val="solid"/>
            </a:ln>
            <a:effectLst/>
          </p:spPr>
        </p:cxnSp>
        <p:cxnSp>
          <p:nvCxnSpPr>
            <p:cNvPr id="48" name="直接连接符 47"/>
            <p:cNvCxnSpPr>
              <a:stCxn id="36" idx="2"/>
            </p:cNvCxnSpPr>
            <p:nvPr/>
          </p:nvCxnSpPr>
          <p:spPr>
            <a:xfrm flipH="1">
              <a:off x="4412588" y="2492375"/>
              <a:ext cx="12700" cy="2317727"/>
            </a:xfrm>
            <a:prstGeom prst="line">
              <a:avLst/>
            </a:prstGeom>
            <a:noFill/>
            <a:ln w="9525" cap="flat" cmpd="sng" algn="ctr">
              <a:solidFill>
                <a:sysClr val="window" lastClr="FFFFFF">
                  <a:lumMod val="50000"/>
                </a:sysClr>
              </a:solidFill>
              <a:prstDash val="solid"/>
            </a:ln>
            <a:effectLst/>
          </p:spPr>
        </p:cxnSp>
        <p:cxnSp>
          <p:nvCxnSpPr>
            <p:cNvPr id="49" name="直接连接符 48"/>
            <p:cNvCxnSpPr/>
            <p:nvPr/>
          </p:nvCxnSpPr>
          <p:spPr>
            <a:xfrm flipH="1">
              <a:off x="4859338" y="3500438"/>
              <a:ext cx="52387" cy="1441450"/>
            </a:xfrm>
            <a:prstGeom prst="line">
              <a:avLst/>
            </a:prstGeom>
            <a:noFill/>
            <a:ln w="9525" cap="flat" cmpd="sng" algn="ctr">
              <a:solidFill>
                <a:sysClr val="window" lastClr="FFFFFF">
                  <a:lumMod val="50000"/>
                </a:sysClr>
              </a:solidFill>
              <a:prstDash val="solid"/>
            </a:ln>
            <a:effectLst/>
          </p:spPr>
        </p:cxnSp>
        <p:cxnSp>
          <p:nvCxnSpPr>
            <p:cNvPr id="50" name="直接连接符 49"/>
            <p:cNvCxnSpPr>
              <a:stCxn id="42" idx="2"/>
            </p:cNvCxnSpPr>
            <p:nvPr/>
          </p:nvCxnSpPr>
          <p:spPr>
            <a:xfrm flipH="1">
              <a:off x="5368925" y="3659865"/>
              <a:ext cx="436257" cy="1282023"/>
            </a:xfrm>
            <a:prstGeom prst="line">
              <a:avLst/>
            </a:prstGeom>
            <a:noFill/>
            <a:ln w="9525" cap="flat" cmpd="sng" algn="ctr">
              <a:solidFill>
                <a:sysClr val="window" lastClr="FFFFFF">
                  <a:lumMod val="50000"/>
                </a:sysClr>
              </a:solidFill>
              <a:prstDash val="solid"/>
            </a:ln>
            <a:effectLst/>
          </p:spPr>
        </p:cxnSp>
      </p:grpSp>
    </p:spTree>
    <p:extLst>
      <p:ext uri="{BB962C8B-B14F-4D97-AF65-F5344CB8AC3E}">
        <p14:creationId xmlns:p14="http://schemas.microsoft.com/office/powerpoint/2010/main" val="165231296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anim calcmode="lin" valueType="num">
                                      <p:cBhvr>
                                        <p:cTn id="12" dur="500" fill="hold"/>
                                        <p:tgtEl>
                                          <p:spTgt spid="32"/>
                                        </p:tgtEl>
                                        <p:attrNameLst>
                                          <p:attrName>ppt_x</p:attrName>
                                        </p:attrNameLst>
                                      </p:cBhvr>
                                      <p:tavLst>
                                        <p:tav tm="0">
                                          <p:val>
                                            <p:strVal val="#ppt_x"/>
                                          </p:val>
                                        </p:tav>
                                        <p:tav tm="100000">
                                          <p:val>
                                            <p:strVal val="#ppt_x"/>
                                          </p:val>
                                        </p:tav>
                                      </p:tavLst>
                                    </p:anim>
                                    <p:anim calcmode="lin" valueType="num">
                                      <p:cBhvr>
                                        <p:cTn id="13" dur="5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1000"/>
                                        <p:tgtEl>
                                          <p:spTgt spid="29"/>
                                        </p:tgtEl>
                                      </p:cBhvr>
                                    </p:animEffect>
                                    <p:anim calcmode="lin" valueType="num">
                                      <p:cBhvr>
                                        <p:cTn id="19" dur="1000" fill="hold"/>
                                        <p:tgtEl>
                                          <p:spTgt spid="29"/>
                                        </p:tgtEl>
                                        <p:attrNameLst>
                                          <p:attrName>ppt_x</p:attrName>
                                        </p:attrNameLst>
                                      </p:cBhvr>
                                      <p:tavLst>
                                        <p:tav tm="0">
                                          <p:val>
                                            <p:strVal val="#ppt_x"/>
                                          </p:val>
                                        </p:tav>
                                        <p:tav tm="100000">
                                          <p:val>
                                            <p:strVal val="#ppt_x"/>
                                          </p:val>
                                        </p:tav>
                                      </p:tavLst>
                                    </p:anim>
                                    <p:anim calcmode="lin" valueType="num">
                                      <p:cBhvr>
                                        <p:cTn id="20"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790950" y="2420888"/>
            <a:ext cx="3660775" cy="3663950"/>
            <a:chOff x="3790950" y="2420888"/>
            <a:chExt cx="3660775" cy="3663950"/>
          </a:xfrm>
        </p:grpSpPr>
        <p:sp>
          <p:nvSpPr>
            <p:cNvPr id="81" name="Oval 37"/>
            <p:cNvSpPr>
              <a:spLocks noChangeArrowheads="1"/>
            </p:cNvSpPr>
            <p:nvPr/>
          </p:nvSpPr>
          <p:spPr bwMode="auto">
            <a:xfrm>
              <a:off x="3790950" y="2420888"/>
              <a:ext cx="3660775" cy="3663950"/>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a:extLst/>
          </p:spPr>
          <p:txBody>
            <a:bodyPr anchor="ctr"/>
            <a:lstStyle/>
            <a:p>
              <a:pPr algn="ctr" fontAlgn="base">
                <a:spcBef>
                  <a:spcPct val="0"/>
                </a:spcBef>
                <a:spcAft>
                  <a:spcPct val="0"/>
                </a:spcAft>
              </a:pPr>
              <a:endParaRPr lang="zh-CN" altLang="en-US" b="1" kern="0">
                <a:solidFill>
                  <a:srgbClr val="FFFFFF"/>
                </a:solidFill>
                <a:latin typeface="微软雅黑" pitchFamily="34" charset="-122"/>
                <a:ea typeface="微软雅黑" pitchFamily="34" charset="-122"/>
                <a:cs typeface="宋体" pitchFamily="2" charset="-122"/>
              </a:endParaRPr>
            </a:p>
          </p:txBody>
        </p:sp>
        <p:sp>
          <p:nvSpPr>
            <p:cNvPr id="99" name="文本6"/>
            <p:cNvSpPr/>
            <p:nvPr/>
          </p:nvSpPr>
          <p:spPr>
            <a:xfrm>
              <a:off x="4246137" y="2776063"/>
              <a:ext cx="2750400" cy="2158057"/>
            </a:xfrm>
            <a:prstGeom prst="rect">
              <a:avLst/>
            </a:prstGeom>
            <a:noFill/>
            <a:ln w="25400" cap="flat" cmpd="sng" algn="ctr">
              <a:noFill/>
              <a:prstDash val="solid"/>
            </a:ln>
            <a:effectLst/>
          </p:spPr>
          <p:txBody>
            <a:bodyPr spcFirstLastPara="1" lIns="89611" tIns="44806" rIns="89611" bIns="44806"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lgn="ctr">
                <a:defRPr/>
              </a:pPr>
              <a:r>
                <a:rPr lang="zh-CN" altLang="en-US" dirty="0" smtClean="0">
                  <a:solidFill>
                    <a:srgbClr val="FFFFFF"/>
                  </a:solidFill>
                  <a:latin typeface="微软雅黑" pitchFamily="34" charset="-122"/>
                  <a:ea typeface="微软雅黑" pitchFamily="34" charset="-122"/>
                </a:rPr>
                <a:t>松散</a:t>
              </a:r>
              <a:r>
                <a:rPr lang="zh-CN" altLang="en-US" dirty="0">
                  <a:solidFill>
                    <a:srgbClr val="FFFFFF"/>
                  </a:solidFill>
                  <a:latin typeface="微软雅黑" pitchFamily="34" charset="-122"/>
                  <a:ea typeface="微软雅黑" pitchFamily="34" charset="-122"/>
                </a:rPr>
                <a:t>备用层人脉资源</a:t>
              </a:r>
              <a:endParaRPr kumimoji="0" lang="zh-CN" altLang="en-US" sz="18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grpSp>
        <p:nvGrpSpPr>
          <p:cNvPr id="3" name="组合 2"/>
          <p:cNvGrpSpPr/>
          <p:nvPr/>
        </p:nvGrpSpPr>
        <p:grpSpPr>
          <a:xfrm>
            <a:off x="262558" y="371929"/>
            <a:ext cx="5715000" cy="917740"/>
            <a:chOff x="3300671" y="870072"/>
            <a:chExt cx="5715000" cy="917740"/>
          </a:xfrm>
        </p:grpSpPr>
        <p:pic>
          <p:nvPicPr>
            <p:cNvPr id="1024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3300671" y="870072"/>
              <a:ext cx="5715000" cy="917740"/>
            </a:xfrm>
            <a:prstGeom prst="rect">
              <a:avLst/>
            </a:prstGeom>
            <a:noFill/>
            <a:extLst>
              <a:ext uri="{909E8E84-426E-40DD-AFC4-6F175D3DCCD1}">
                <a14:hiddenFill xmlns:a14="http://schemas.microsoft.com/office/drawing/2010/main">
                  <a:solidFill>
                    <a:srgbClr val="FFFFFF"/>
                  </a:solidFill>
                </a14:hiddenFill>
              </a:ext>
            </a:extLst>
          </p:spPr>
        </p:pic>
        <p:sp>
          <p:nvSpPr>
            <p:cNvPr id="60" name="Rectangle 17"/>
            <p:cNvSpPr>
              <a:spLocks noChangeArrowheads="1"/>
            </p:cNvSpPr>
            <p:nvPr/>
          </p:nvSpPr>
          <p:spPr bwMode="auto">
            <a:xfrm>
              <a:off x="5460911" y="1082288"/>
              <a:ext cx="2304256"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人脉是啥东东</a:t>
              </a:r>
              <a:endParaRPr lang="zh-CN" altLang="en-US" dirty="0">
                <a:solidFill>
                  <a:prstClr val="white"/>
                </a:solidFill>
                <a:latin typeface="微软雅黑" pitchFamily="34" charset="-122"/>
                <a:ea typeface="微软雅黑" pitchFamily="34" charset="-122"/>
              </a:endParaRPr>
            </a:p>
          </p:txBody>
        </p:sp>
      </p:grpSp>
      <p:sp>
        <p:nvSpPr>
          <p:cNvPr id="58"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二</a:t>
            </a:r>
            <a:r>
              <a:rPr lang="zh-CN" altLang="en-US" dirty="0" smtClean="0">
                <a:solidFill>
                  <a:srgbClr val="57D3FF"/>
                </a:solidFill>
              </a:rPr>
              <a:t>章</a:t>
            </a:r>
            <a:endParaRPr lang="en-US" dirty="0">
              <a:solidFill>
                <a:srgbClr val="57D3FF"/>
              </a:solidFill>
            </a:endParaRPr>
          </a:p>
        </p:txBody>
      </p:sp>
      <p:sp>
        <p:nvSpPr>
          <p:cNvPr id="63" name="Rectangle 17"/>
          <p:cNvSpPr>
            <a:spLocks noChangeArrowheads="1"/>
          </p:cNvSpPr>
          <p:nvPr/>
        </p:nvSpPr>
        <p:spPr bwMode="auto">
          <a:xfrm>
            <a:off x="118542" y="5730918"/>
            <a:ext cx="2664296" cy="396583"/>
          </a:xfrm>
          <a:prstGeom prst="rect">
            <a:avLst/>
          </a:prstGeom>
          <a:noFill/>
          <a:ln w="9525">
            <a:noFill/>
            <a:miter lim="800000"/>
            <a:headEnd/>
            <a:tailEnd/>
          </a:ln>
          <a:effectLst/>
        </p:spPr>
        <p:txBody>
          <a:bodyPr wrap="square">
            <a:spAutoFit/>
          </a:bodyPr>
          <a:lstStyle/>
          <a:p>
            <a:pPr algn="ctr">
              <a:lnSpc>
                <a:spcPct val="120000"/>
              </a:lnSpc>
              <a:defRPr/>
            </a:pPr>
            <a:r>
              <a:rPr lang="zh-CN" altLang="en-US" dirty="0">
                <a:solidFill>
                  <a:prstClr val="white"/>
                </a:solidFill>
                <a:latin typeface="微软雅黑" pitchFamily="34" charset="-122"/>
                <a:ea typeface="微软雅黑" pitchFamily="34" charset="-122"/>
              </a:rPr>
              <a:t>人</a:t>
            </a:r>
            <a:r>
              <a:rPr lang="zh-CN" altLang="en-US" dirty="0" smtClean="0">
                <a:solidFill>
                  <a:prstClr val="white"/>
                </a:solidFill>
                <a:latin typeface="微软雅黑" pitchFamily="34" charset="-122"/>
                <a:ea typeface="微软雅黑" pitchFamily="34" charset="-122"/>
              </a:rPr>
              <a:t>脉</a:t>
            </a:r>
            <a:r>
              <a:rPr lang="zh-CN" altLang="en-US" dirty="0">
                <a:solidFill>
                  <a:prstClr val="white"/>
                </a:solidFill>
                <a:latin typeface="微软雅黑" pitchFamily="34" charset="-122"/>
                <a:ea typeface="微软雅黑" pitchFamily="34" charset="-122"/>
              </a:rPr>
              <a:t>分类</a:t>
            </a:r>
          </a:p>
        </p:txBody>
      </p:sp>
      <p:cxnSp>
        <p:nvCxnSpPr>
          <p:cNvPr id="4" name="直接箭头连接符 3"/>
          <p:cNvCxnSpPr/>
          <p:nvPr/>
        </p:nvCxnSpPr>
        <p:spPr>
          <a:xfrm flipV="1">
            <a:off x="2422798" y="1700811"/>
            <a:ext cx="0" cy="4030107"/>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1961133" y="2276872"/>
            <a:ext cx="461665" cy="2405968"/>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按重要程度划分</a:t>
            </a:r>
          </a:p>
        </p:txBody>
      </p:sp>
      <p:sp>
        <p:nvSpPr>
          <p:cNvPr id="82" name="Oval 38"/>
          <p:cNvSpPr>
            <a:spLocks noChangeArrowheads="1"/>
          </p:cNvSpPr>
          <p:nvPr/>
        </p:nvSpPr>
        <p:spPr bwMode="auto">
          <a:xfrm>
            <a:off x="4059237" y="5529213"/>
            <a:ext cx="3122613" cy="777875"/>
          </a:xfrm>
          <a:prstGeom prst="ellipse">
            <a:avLst/>
          </a:prstGeom>
          <a:gradFill rotWithShape="1">
            <a:gsLst>
              <a:gs pos="0">
                <a:srgbClr val="000000">
                  <a:alpha val="75000"/>
                </a:srgbClr>
              </a:gs>
              <a:gs pos="100000">
                <a:srgbClr val="000000">
                  <a:gamma/>
                  <a:shade val="46275"/>
                  <a:invGamma/>
                  <a:alpha val="0"/>
                </a:srgbClr>
              </a:gs>
            </a:gsLst>
            <a:path path="shape">
              <a:fillToRect l="50000" t="50000" r="50000" b="50000"/>
            </a:path>
          </a:gradFill>
          <a:ln>
            <a:noFill/>
          </a:ln>
          <a:effectLst/>
          <a:extLst>
            <a:ext uri="{91240B29-F687-4F45-9708-019B960494DF}">
              <a14:hiddenLine xmlns:a14="http://schemas.microsoft.com/office/drawing/2010/main" w="31750" cap="rnd" algn="ctr">
                <a:solidFill>
                  <a:srgbClr val="9E9E9E"/>
                </a:solidFill>
                <a:prstDash val="sysDot"/>
                <a:round/>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6" name="组合 5"/>
          <p:cNvGrpSpPr/>
          <p:nvPr/>
        </p:nvGrpSpPr>
        <p:grpSpPr>
          <a:xfrm>
            <a:off x="4129087" y="3074938"/>
            <a:ext cx="2984500" cy="3176470"/>
            <a:chOff x="4129087" y="3074938"/>
            <a:chExt cx="2984500" cy="3176470"/>
          </a:xfrm>
        </p:grpSpPr>
        <p:sp>
          <p:nvSpPr>
            <p:cNvPr id="83" name="Oval 39"/>
            <p:cNvSpPr>
              <a:spLocks noChangeArrowheads="1"/>
            </p:cNvSpPr>
            <p:nvPr/>
          </p:nvSpPr>
          <p:spPr bwMode="auto">
            <a:xfrm>
              <a:off x="4129087" y="3074938"/>
              <a:ext cx="2984500" cy="2986087"/>
            </a:xfrm>
            <a:prstGeom prst="ellipse">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lIns="0" rIns="0" anchor="ctr"/>
            <a:lstStyle/>
            <a:p>
              <a:pPr algn="ctr" fontAlgn="base">
                <a:spcBef>
                  <a:spcPct val="0"/>
                </a:spcBef>
                <a:spcAft>
                  <a:spcPct val="0"/>
                </a:spcAft>
              </a:pPr>
              <a:endParaRPr lang="zh-CN" altLang="en-US" sz="1400" b="1" kern="0">
                <a:solidFill>
                  <a:srgbClr val="7D7D7D"/>
                </a:solidFill>
                <a:latin typeface="微软雅黑" pitchFamily="34" charset="-122"/>
                <a:ea typeface="微软雅黑" pitchFamily="34" charset="-122"/>
                <a:cs typeface="宋体" pitchFamily="2" charset="-122"/>
              </a:endParaRPr>
            </a:p>
          </p:txBody>
        </p:sp>
        <p:sp>
          <p:nvSpPr>
            <p:cNvPr id="101" name="文本6"/>
            <p:cNvSpPr/>
            <p:nvPr/>
          </p:nvSpPr>
          <p:spPr>
            <a:xfrm>
              <a:off x="4222998" y="3501008"/>
              <a:ext cx="2750400" cy="2750400"/>
            </a:xfrm>
            <a:prstGeom prst="rect">
              <a:avLst/>
            </a:prstGeom>
            <a:noFill/>
            <a:ln w="25400" cap="flat" cmpd="sng" algn="ctr">
              <a:noFill/>
              <a:prstDash val="solid"/>
            </a:ln>
            <a:effectLst/>
          </p:spPr>
          <p:txBody>
            <a:bodyPr spcFirstLastPara="1" lIns="89611" tIns="44806" rIns="89611" bIns="44806"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lgn="ctr">
                <a:defRPr/>
              </a:pPr>
              <a:r>
                <a:rPr kumimoji="1" lang="zh-CN" altLang="en-US" kern="0" dirty="0">
                  <a:solidFill>
                    <a:schemeClr val="bg1">
                      <a:lumMod val="50000"/>
                    </a:schemeClr>
                  </a:solidFill>
                  <a:ea typeface="微软雅黑" pitchFamily="34" charset="-122"/>
                </a:rPr>
                <a:t>紧密层人脉资源</a:t>
              </a:r>
              <a:endParaRPr kumimoji="1" lang="en-US" altLang="ko-KR" kern="0" dirty="0">
                <a:solidFill>
                  <a:schemeClr val="bg1">
                    <a:lumMod val="50000"/>
                  </a:schemeClr>
                </a:solidFill>
                <a:ea typeface="微软雅黑" pitchFamily="34" charset="-122"/>
              </a:endParaRPr>
            </a:p>
          </p:txBody>
        </p:sp>
      </p:grpSp>
      <p:grpSp>
        <p:nvGrpSpPr>
          <p:cNvPr id="5" name="组合 4"/>
          <p:cNvGrpSpPr/>
          <p:nvPr/>
        </p:nvGrpSpPr>
        <p:grpSpPr>
          <a:xfrm>
            <a:off x="4529137" y="3840113"/>
            <a:ext cx="2184400" cy="2184400"/>
            <a:chOff x="4529137" y="3840113"/>
            <a:chExt cx="2184400" cy="2184400"/>
          </a:xfrm>
        </p:grpSpPr>
        <p:sp>
          <p:nvSpPr>
            <p:cNvPr id="84" name="Oval 40"/>
            <p:cNvSpPr>
              <a:spLocks noChangeArrowheads="1"/>
            </p:cNvSpPr>
            <p:nvPr/>
          </p:nvSpPr>
          <p:spPr bwMode="auto">
            <a:xfrm>
              <a:off x="4529137" y="3840113"/>
              <a:ext cx="2184400" cy="2184400"/>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algn="ctr">
                <a:lnSpc>
                  <a:spcPct val="150000"/>
                </a:lnSpc>
              </a:pPr>
              <a:endParaRPr lang="zh-CN" altLang="en-US" sz="1200" b="1" kern="0">
                <a:solidFill>
                  <a:srgbClr val="4D4D4D"/>
                </a:solidFill>
                <a:latin typeface="微软雅黑" pitchFamily="34" charset="-122"/>
                <a:ea typeface="微软雅黑" pitchFamily="34" charset="-122"/>
              </a:endParaRPr>
            </a:p>
          </p:txBody>
        </p:sp>
        <p:sp>
          <p:nvSpPr>
            <p:cNvPr id="88" name="Rectangle 44"/>
            <p:cNvSpPr>
              <a:spLocks noChangeArrowheads="1"/>
            </p:cNvSpPr>
            <p:nvPr/>
          </p:nvSpPr>
          <p:spPr bwMode="auto">
            <a:xfrm>
              <a:off x="5018087" y="4730700"/>
              <a:ext cx="1206500" cy="641350"/>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0" algn="ctr">
                <a:defRPr/>
              </a:pPr>
              <a:r>
                <a:rPr kumimoji="1" lang="zh-CN" altLang="en-US" kern="0" dirty="0">
                  <a:solidFill>
                    <a:schemeClr val="bg1">
                      <a:lumMod val="50000"/>
                    </a:schemeClr>
                  </a:solidFill>
                  <a:ea typeface="微软雅黑" pitchFamily="34" charset="-122"/>
                </a:rPr>
                <a:t>核心层人脉资源</a:t>
              </a:r>
              <a:endParaRPr kumimoji="1" lang="en-US" altLang="ko-KR" sz="1800" b="0" i="0" u="none" strike="noStrike" kern="0" cap="none" spc="0" normalizeH="0" baseline="0" noProof="0" dirty="0" smtClean="0">
                <a:ln>
                  <a:noFill/>
                </a:ln>
                <a:solidFill>
                  <a:schemeClr val="bg1">
                    <a:lumMod val="50000"/>
                  </a:schemeClr>
                </a:solidFill>
                <a:effectLst/>
                <a:uLnTx/>
                <a:uFillTx/>
                <a:ea typeface="微软雅黑" pitchFamily="34" charset="-122"/>
              </a:endParaRPr>
            </a:p>
          </p:txBody>
        </p:sp>
      </p:grpSp>
      <p:grpSp>
        <p:nvGrpSpPr>
          <p:cNvPr id="10" name="组合 9"/>
          <p:cNvGrpSpPr/>
          <p:nvPr/>
        </p:nvGrpSpPr>
        <p:grpSpPr>
          <a:xfrm>
            <a:off x="6815137" y="2056063"/>
            <a:ext cx="4796174" cy="868881"/>
            <a:chOff x="6815137" y="2056063"/>
            <a:chExt cx="4796174" cy="868881"/>
          </a:xfrm>
        </p:grpSpPr>
        <p:sp>
          <p:nvSpPr>
            <p:cNvPr id="90" name="Line 46"/>
            <p:cNvSpPr>
              <a:spLocks noChangeShapeType="1"/>
            </p:cNvSpPr>
            <p:nvPr/>
          </p:nvSpPr>
          <p:spPr bwMode="auto">
            <a:xfrm>
              <a:off x="6815137" y="2924944"/>
              <a:ext cx="4752975" cy="0"/>
            </a:xfrm>
            <a:prstGeom prst="line">
              <a:avLst/>
            </a:prstGeom>
            <a:ln>
              <a:prstDash val="dash"/>
              <a:headEnd type="oval" w="med" len="med"/>
              <a:tailEnd type="oval" w="med" len="med"/>
            </a:ln>
            <a:extLst/>
          </p:spPr>
          <p:style>
            <a:lnRef idx="1">
              <a:schemeClr val="accent5"/>
            </a:lnRef>
            <a:fillRef idx="0">
              <a:schemeClr val="accent5"/>
            </a:fillRef>
            <a:effectRef idx="0">
              <a:schemeClr val="accent5"/>
            </a:effectRef>
            <a:fontRef idx="minor">
              <a:schemeClr val="tx1"/>
            </a:fontRef>
          </p:style>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2" name="矩形 101"/>
            <p:cNvSpPr/>
            <p:nvPr/>
          </p:nvSpPr>
          <p:spPr>
            <a:xfrm flipH="1">
              <a:off x="11568111" y="2056063"/>
              <a:ext cx="43200" cy="720000"/>
            </a:xfrm>
            <a:prstGeom prst="rect">
              <a:avLst/>
            </a:prstGeom>
            <a:solidFill>
              <a:srgbClr val="00B0F0"/>
            </a:solidFill>
            <a:ln>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组合 8"/>
          <p:cNvGrpSpPr/>
          <p:nvPr/>
        </p:nvGrpSpPr>
        <p:grpSpPr>
          <a:xfrm>
            <a:off x="6815136" y="3501008"/>
            <a:ext cx="4796176" cy="864096"/>
            <a:chOff x="6815136" y="3501008"/>
            <a:chExt cx="4796176" cy="864096"/>
          </a:xfrm>
        </p:grpSpPr>
        <p:sp>
          <p:nvSpPr>
            <p:cNvPr id="91" name="Line 47"/>
            <p:cNvSpPr>
              <a:spLocks noChangeShapeType="1"/>
            </p:cNvSpPr>
            <p:nvPr/>
          </p:nvSpPr>
          <p:spPr bwMode="auto">
            <a:xfrm>
              <a:off x="6815136" y="4365104"/>
              <a:ext cx="4752975" cy="0"/>
            </a:xfrm>
            <a:prstGeom prst="line">
              <a:avLst/>
            </a:prstGeom>
            <a:ln>
              <a:prstDash val="dash"/>
              <a:headEnd type="oval" w="med" len="med"/>
              <a:tailEnd type="oval" w="med" len="med"/>
            </a:ln>
            <a:extLst/>
          </p:spPr>
          <p:style>
            <a:lnRef idx="1">
              <a:schemeClr val="accent5"/>
            </a:lnRef>
            <a:fillRef idx="0">
              <a:schemeClr val="accent5"/>
            </a:fillRef>
            <a:effectRef idx="0">
              <a:schemeClr val="accent5"/>
            </a:effectRef>
            <a:fontRef idx="minor">
              <a:schemeClr val="tx1"/>
            </a:fontRef>
          </p:style>
          <p:txBody>
            <a:bodyPr wrap="none" anchor="ctr"/>
            <a:lstStyle/>
            <a:p>
              <a:endParaRPr lang="zh-CN" altLang="en-US" kern="0">
                <a:solidFill>
                  <a:sysClr val="windowText" lastClr="000000"/>
                </a:solidFill>
              </a:endParaRPr>
            </a:p>
          </p:txBody>
        </p:sp>
        <p:sp>
          <p:nvSpPr>
            <p:cNvPr id="103" name="矩形 102"/>
            <p:cNvSpPr/>
            <p:nvPr/>
          </p:nvSpPr>
          <p:spPr>
            <a:xfrm flipH="1">
              <a:off x="11568112" y="3501008"/>
              <a:ext cx="43200" cy="720000"/>
            </a:xfrm>
            <a:prstGeom prst="rect">
              <a:avLst/>
            </a:prstGeom>
            <a:solidFill>
              <a:srgbClr val="00B0F0"/>
            </a:solidFill>
            <a:ln>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a:off x="6238875" y="4876208"/>
            <a:ext cx="5372437" cy="857048"/>
            <a:chOff x="6238875" y="4876208"/>
            <a:chExt cx="5372437" cy="857048"/>
          </a:xfrm>
        </p:grpSpPr>
        <p:sp>
          <p:nvSpPr>
            <p:cNvPr id="92" name="Line 48"/>
            <p:cNvSpPr>
              <a:spLocks noChangeShapeType="1"/>
            </p:cNvSpPr>
            <p:nvPr/>
          </p:nvSpPr>
          <p:spPr bwMode="auto">
            <a:xfrm>
              <a:off x="6238875" y="5733256"/>
              <a:ext cx="5329237" cy="0"/>
            </a:xfrm>
            <a:prstGeom prst="line">
              <a:avLst/>
            </a:prstGeom>
            <a:ln>
              <a:prstDash val="dash"/>
              <a:headEnd type="oval" w="med" len="med"/>
              <a:tailEnd type="oval" w="med" len="med"/>
            </a:ln>
            <a:extLst/>
          </p:spPr>
          <p:style>
            <a:lnRef idx="1">
              <a:schemeClr val="accent5"/>
            </a:lnRef>
            <a:fillRef idx="0">
              <a:schemeClr val="accent5"/>
            </a:fillRef>
            <a:effectRef idx="0">
              <a:schemeClr val="accent5"/>
            </a:effectRef>
            <a:fontRef idx="minor">
              <a:schemeClr val="tx1"/>
            </a:fontRef>
          </p:style>
          <p:txBody>
            <a:bodyPr wrap="none" anchor="ctr"/>
            <a:lstStyle/>
            <a:p>
              <a:endParaRPr lang="zh-CN" altLang="en-US" kern="0">
                <a:solidFill>
                  <a:sysClr val="windowText" lastClr="000000"/>
                </a:solidFill>
              </a:endParaRPr>
            </a:p>
          </p:txBody>
        </p:sp>
        <p:sp>
          <p:nvSpPr>
            <p:cNvPr id="104" name="矩形 103"/>
            <p:cNvSpPr/>
            <p:nvPr/>
          </p:nvSpPr>
          <p:spPr>
            <a:xfrm flipH="1">
              <a:off x="11568112" y="4876208"/>
              <a:ext cx="43200" cy="720000"/>
            </a:xfrm>
            <a:prstGeom prst="rect">
              <a:avLst/>
            </a:prstGeom>
            <a:solidFill>
              <a:srgbClr val="00B0F0"/>
            </a:solidFill>
            <a:ln>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5" name="TextBox 104"/>
          <p:cNvSpPr txBox="1">
            <a:spLocks noChangeArrowheads="1"/>
          </p:cNvSpPr>
          <p:nvPr/>
        </p:nvSpPr>
        <p:spPr bwMode="auto">
          <a:xfrm flipH="1">
            <a:off x="7769351" y="4779149"/>
            <a:ext cx="3798463" cy="954107"/>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chemeClr val="bg1">
                    <a:lumMod val="50000"/>
                  </a:schemeClr>
                </a:solidFill>
                <a:latin typeface="微软雅黑" pitchFamily="34" charset="-122"/>
                <a:ea typeface="微软雅黑" pitchFamily="34" charset="-122"/>
              </a:rPr>
              <a:t>指对</a:t>
            </a:r>
            <a:r>
              <a:rPr lang="zh-CN" altLang="en-US" sz="1400" kern="0" dirty="0" smtClean="0">
                <a:solidFill>
                  <a:schemeClr val="bg1">
                    <a:lumMod val="50000"/>
                  </a:schemeClr>
                </a:solidFill>
                <a:latin typeface="微软雅黑" pitchFamily="34" charset="-122"/>
                <a:ea typeface="微软雅黑" pitchFamily="34" charset="-122"/>
              </a:rPr>
              <a:t>职业生涯</a:t>
            </a:r>
            <a:r>
              <a:rPr lang="zh-CN" altLang="en-US" sz="1400" kern="0" dirty="0">
                <a:solidFill>
                  <a:schemeClr val="bg1">
                    <a:lumMod val="50000"/>
                  </a:schemeClr>
                </a:solidFill>
                <a:latin typeface="微软雅黑" pitchFamily="34" charset="-122"/>
                <a:ea typeface="微软雅黑" pitchFamily="34" charset="-122"/>
              </a:rPr>
              <a:t>能起</a:t>
            </a:r>
            <a:r>
              <a:rPr lang="zh-CN" altLang="en-US" sz="1400" kern="0" dirty="0" smtClean="0">
                <a:solidFill>
                  <a:schemeClr val="bg1">
                    <a:lumMod val="50000"/>
                  </a:schemeClr>
                </a:solidFill>
                <a:latin typeface="微软雅黑" pitchFamily="34" charset="-122"/>
                <a:ea typeface="微软雅黑" pitchFamily="34" charset="-122"/>
              </a:rPr>
              <a:t>到重要</a:t>
            </a:r>
            <a:r>
              <a:rPr lang="zh-CN" altLang="en-US" sz="1400" kern="0" dirty="0">
                <a:solidFill>
                  <a:schemeClr val="bg1">
                    <a:lumMod val="50000"/>
                  </a:schemeClr>
                </a:solidFill>
                <a:latin typeface="微软雅黑" pitchFamily="34" charset="-122"/>
                <a:ea typeface="微软雅黑" pitchFamily="34" charset="-122"/>
              </a:rPr>
              <a:t>、决定作用的人脉资源。比如一个</a:t>
            </a:r>
            <a:r>
              <a:rPr lang="zh-CN" altLang="en-US" sz="1400" kern="0" dirty="0" smtClean="0">
                <a:solidFill>
                  <a:schemeClr val="bg1">
                    <a:lumMod val="50000"/>
                  </a:schemeClr>
                </a:solidFill>
                <a:latin typeface="微软雅黑" pitchFamily="34" charset="-122"/>
                <a:ea typeface="微软雅黑" pitchFamily="34" charset="-122"/>
              </a:rPr>
              <a:t>营销经理</a:t>
            </a:r>
            <a:r>
              <a:rPr lang="zh-CN" altLang="en-US" sz="1400" kern="0" dirty="0">
                <a:solidFill>
                  <a:schemeClr val="bg1">
                    <a:lumMod val="50000"/>
                  </a:schemeClr>
                </a:solidFill>
                <a:latin typeface="微软雅黑" pitchFamily="34" charset="-122"/>
                <a:ea typeface="微软雅黑" pitchFamily="34" charset="-122"/>
              </a:rPr>
              <a:t>的核心人脉</a:t>
            </a:r>
            <a:r>
              <a:rPr lang="zh-CN" altLang="en-US" sz="1400" kern="0" dirty="0" smtClean="0">
                <a:solidFill>
                  <a:schemeClr val="bg1">
                    <a:lumMod val="50000"/>
                  </a:schemeClr>
                </a:solidFill>
                <a:latin typeface="微软雅黑" pitchFamily="34" charset="-122"/>
                <a:ea typeface="微软雅黑" pitchFamily="34" charset="-122"/>
              </a:rPr>
              <a:t>资源：上司、老板</a:t>
            </a:r>
            <a:r>
              <a:rPr lang="zh-CN" altLang="en-US" sz="1400" kern="0" dirty="0">
                <a:solidFill>
                  <a:schemeClr val="bg1">
                    <a:lumMod val="50000"/>
                  </a:schemeClr>
                </a:solidFill>
                <a:latin typeface="微软雅黑" pitchFamily="34" charset="-122"/>
                <a:ea typeface="微软雅黑" pitchFamily="34" charset="-122"/>
              </a:rPr>
              <a:t>、关键同事和下属</a:t>
            </a:r>
            <a:r>
              <a:rPr lang="zh-CN" altLang="en-US" sz="1400" kern="0" dirty="0" smtClean="0">
                <a:solidFill>
                  <a:schemeClr val="bg1">
                    <a:lumMod val="50000"/>
                  </a:schemeClr>
                </a:solidFill>
                <a:latin typeface="微软雅黑" pitchFamily="34" charset="-122"/>
                <a:ea typeface="微软雅黑" pitchFamily="34" charset="-122"/>
              </a:rPr>
              <a:t>、重要</a:t>
            </a:r>
            <a:r>
              <a:rPr lang="zh-CN" altLang="en-US" sz="1400" kern="0" dirty="0">
                <a:solidFill>
                  <a:schemeClr val="bg1">
                    <a:lumMod val="50000"/>
                  </a:schemeClr>
                </a:solidFill>
                <a:latin typeface="微软雅黑" pitchFamily="34" charset="-122"/>
                <a:ea typeface="微软雅黑" pitchFamily="34" charset="-122"/>
              </a:rPr>
              <a:t>客户、以及其他可能影响职业与事业发展的重要人物等。</a:t>
            </a:r>
            <a:endParaRPr lang="en-US" altLang="zh-CN" sz="1400" kern="0" dirty="0" smtClean="0">
              <a:solidFill>
                <a:schemeClr val="bg1">
                  <a:lumMod val="50000"/>
                </a:schemeClr>
              </a:solidFill>
              <a:latin typeface="微软雅黑" pitchFamily="34" charset="-122"/>
              <a:ea typeface="微软雅黑" pitchFamily="34" charset="-122"/>
            </a:endParaRPr>
          </a:p>
        </p:txBody>
      </p:sp>
      <p:sp>
        <p:nvSpPr>
          <p:cNvPr id="106" name="TextBox 105"/>
          <p:cNvSpPr txBox="1">
            <a:spLocks noChangeArrowheads="1"/>
          </p:cNvSpPr>
          <p:nvPr/>
        </p:nvSpPr>
        <p:spPr bwMode="auto">
          <a:xfrm flipH="1">
            <a:off x="7759773" y="3410997"/>
            <a:ext cx="3798463" cy="954107"/>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chemeClr val="bg1">
                    <a:lumMod val="50000"/>
                  </a:schemeClr>
                </a:solidFill>
                <a:latin typeface="微软雅黑" pitchFamily="34" charset="-122"/>
                <a:ea typeface="微软雅黑" pitchFamily="34" charset="-122"/>
              </a:rPr>
              <a:t>指在核心层人脉资源的基础上，适当的扩展，对一个营销经理而言</a:t>
            </a:r>
            <a:r>
              <a:rPr lang="zh-CN" altLang="en-US" sz="1400" kern="0" dirty="0" smtClean="0">
                <a:solidFill>
                  <a:schemeClr val="bg1">
                    <a:lumMod val="50000"/>
                  </a:schemeClr>
                </a:solidFill>
                <a:latin typeface="微软雅黑" pitchFamily="34" charset="-122"/>
                <a:ea typeface="微软雅黑" pitchFamily="34" charset="-122"/>
              </a:rPr>
              <a:t>，董事会</a:t>
            </a:r>
            <a:r>
              <a:rPr lang="zh-CN" altLang="en-US" sz="1400" kern="0" dirty="0">
                <a:solidFill>
                  <a:schemeClr val="bg1">
                    <a:lumMod val="50000"/>
                  </a:schemeClr>
                </a:solidFill>
                <a:latin typeface="微软雅黑" pitchFamily="34" charset="-122"/>
                <a:ea typeface="微软雅黑" pitchFamily="34" charset="-122"/>
              </a:rPr>
              <a:t>成员、其他领导、其他部门同事、一般下属、次重点客户、对自己有影响的老师、同学、朋友等。</a:t>
            </a:r>
            <a:endParaRPr lang="en-US" altLang="zh-CN" sz="1400" kern="0" dirty="0" smtClean="0">
              <a:solidFill>
                <a:schemeClr val="bg1">
                  <a:lumMod val="50000"/>
                </a:schemeClr>
              </a:solidFill>
              <a:latin typeface="微软雅黑" pitchFamily="34" charset="-122"/>
              <a:ea typeface="微软雅黑" pitchFamily="34" charset="-122"/>
            </a:endParaRPr>
          </a:p>
        </p:txBody>
      </p:sp>
      <p:sp>
        <p:nvSpPr>
          <p:cNvPr id="107" name="TextBox 106"/>
          <p:cNvSpPr txBox="1">
            <a:spLocks noChangeArrowheads="1"/>
          </p:cNvSpPr>
          <p:nvPr/>
        </p:nvSpPr>
        <p:spPr bwMode="auto">
          <a:xfrm flipH="1">
            <a:off x="7751390" y="1970837"/>
            <a:ext cx="3798463" cy="954107"/>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chemeClr val="bg1">
                    <a:lumMod val="50000"/>
                  </a:schemeClr>
                </a:solidFill>
                <a:latin typeface="微软雅黑" pitchFamily="34" charset="-122"/>
                <a:ea typeface="微软雅黑" pitchFamily="34" charset="-122"/>
              </a:rPr>
              <a:t>指根据自己的职业与事业生涯规划，在将来可能对自己有重大或一定影响的人脉资源。比如公司未来可能的接班人选、有发展潜力的同事、下属、客户、同学、朋友等。</a:t>
            </a:r>
            <a:endParaRPr lang="en-US" altLang="zh-CN" sz="1400" kern="0" dirty="0" smtClean="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45163873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anim calcmode="lin" valueType="num">
                                      <p:cBhvr>
                                        <p:cTn id="12" dur="500" fill="hold"/>
                                        <p:tgtEl>
                                          <p:spTgt spid="32"/>
                                        </p:tgtEl>
                                        <p:attrNameLst>
                                          <p:attrName>ppt_x</p:attrName>
                                        </p:attrNameLst>
                                      </p:cBhvr>
                                      <p:tavLst>
                                        <p:tav tm="0">
                                          <p:val>
                                            <p:strVal val="#ppt_x"/>
                                          </p:val>
                                        </p:tav>
                                        <p:tav tm="100000">
                                          <p:val>
                                            <p:strVal val="#ppt_x"/>
                                          </p:val>
                                        </p:tav>
                                      </p:tavLst>
                                    </p:anim>
                                    <p:anim calcmode="lin" valueType="num">
                                      <p:cBhvr>
                                        <p:cTn id="13" dur="5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6" presetClass="entr" presetSubtype="32"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circle(out)">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82"/>
                                        </p:tgtEl>
                                        <p:attrNameLst>
                                          <p:attrName>style.visibility</p:attrName>
                                        </p:attrNameLst>
                                      </p:cBhvr>
                                      <p:to>
                                        <p:strVal val="visible"/>
                                      </p:to>
                                    </p:set>
                                    <p:animEffect transition="in" filter="fade">
                                      <p:cBhvr>
                                        <p:cTn id="21" dur="500"/>
                                        <p:tgtEl>
                                          <p:spTgt spid="82"/>
                                        </p:tgtEl>
                                      </p:cBhvr>
                                    </p:animEffect>
                                  </p:childTnLst>
                                </p:cTn>
                              </p:par>
                            </p:childTnLst>
                          </p:cTn>
                        </p:par>
                        <p:par>
                          <p:cTn id="22" fill="hold">
                            <p:stCondLst>
                              <p:cond delay="500"/>
                            </p:stCondLst>
                            <p:childTnLst>
                              <p:par>
                                <p:cTn id="23" presetID="22" presetClass="entr" presetSubtype="8"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05"/>
                                        </p:tgtEl>
                                        <p:attrNameLst>
                                          <p:attrName>style.visibility</p:attrName>
                                        </p:attrNameLst>
                                      </p:cBhvr>
                                      <p:to>
                                        <p:strVal val="visible"/>
                                      </p:to>
                                    </p:set>
                                    <p:animEffect transition="in" filter="randombar(horizontal)">
                                      <p:cBhvr>
                                        <p:cTn id="28" dur="500"/>
                                        <p:tgtEl>
                                          <p:spTgt spid="105"/>
                                        </p:tgtEl>
                                      </p:cBhvr>
                                    </p:animEffect>
                                  </p:childTnLst>
                                </p:cTn>
                              </p:par>
                            </p:childTnLst>
                          </p:cTn>
                        </p:par>
                      </p:childTnLst>
                    </p:cTn>
                  </p:par>
                  <p:par>
                    <p:cTn id="29" fill="hold">
                      <p:stCondLst>
                        <p:cond delay="indefinite"/>
                      </p:stCondLst>
                      <p:childTnLst>
                        <p:par>
                          <p:cTn id="30" fill="hold">
                            <p:stCondLst>
                              <p:cond delay="0"/>
                            </p:stCondLst>
                            <p:childTnLst>
                              <p:par>
                                <p:cTn id="31" presetID="6" presetClass="entr" presetSubtype="32"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circle(out)">
                                      <p:cBhvr>
                                        <p:cTn id="33" dur="500"/>
                                        <p:tgtEl>
                                          <p:spTgt spid="6"/>
                                        </p:tgtEl>
                                      </p:cBhvr>
                                    </p:animEffect>
                                  </p:childTnLst>
                                </p:cTn>
                              </p:par>
                            </p:childTnLst>
                          </p:cTn>
                        </p:par>
                        <p:par>
                          <p:cTn id="34" fill="hold">
                            <p:stCondLst>
                              <p:cond delay="500"/>
                            </p:stCondLst>
                            <p:childTnLst>
                              <p:par>
                                <p:cTn id="35" presetID="22" presetClass="entr" presetSubtype="8"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106"/>
                                        </p:tgtEl>
                                        <p:attrNameLst>
                                          <p:attrName>style.visibility</p:attrName>
                                        </p:attrNameLst>
                                      </p:cBhvr>
                                      <p:to>
                                        <p:strVal val="visible"/>
                                      </p:to>
                                    </p:set>
                                    <p:animEffect transition="in" filter="randombar(horizontal)">
                                      <p:cBhvr>
                                        <p:cTn id="40" dur="500"/>
                                        <p:tgtEl>
                                          <p:spTgt spid="106"/>
                                        </p:tgtEl>
                                      </p:cBhvr>
                                    </p:animEffect>
                                  </p:childTnLst>
                                </p:cTn>
                              </p:par>
                            </p:childTnLst>
                          </p:cTn>
                        </p:par>
                      </p:childTnLst>
                    </p:cTn>
                  </p:par>
                  <p:par>
                    <p:cTn id="41" fill="hold">
                      <p:stCondLst>
                        <p:cond delay="indefinite"/>
                      </p:stCondLst>
                      <p:childTnLst>
                        <p:par>
                          <p:cTn id="42" fill="hold">
                            <p:stCondLst>
                              <p:cond delay="0"/>
                            </p:stCondLst>
                            <p:childTnLst>
                              <p:par>
                                <p:cTn id="43" presetID="6" presetClass="entr" presetSubtype="32" fill="hold"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circle(out)">
                                      <p:cBhvr>
                                        <p:cTn id="45" dur="500"/>
                                        <p:tgtEl>
                                          <p:spTgt spid="7"/>
                                        </p:tgtEl>
                                      </p:cBhvr>
                                    </p:animEffect>
                                  </p:childTnLst>
                                </p:cTn>
                              </p:par>
                            </p:childTnLst>
                          </p:cTn>
                        </p:par>
                        <p:par>
                          <p:cTn id="46" fill="hold">
                            <p:stCondLst>
                              <p:cond delay="500"/>
                            </p:stCondLst>
                            <p:childTnLst>
                              <p:par>
                                <p:cTn id="47" presetID="22" presetClass="entr" presetSubtype="8" fill="hold"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ipe(left)">
                                      <p:cBhvr>
                                        <p:cTn id="49" dur="500"/>
                                        <p:tgtEl>
                                          <p:spTgt spid="10"/>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107"/>
                                        </p:tgtEl>
                                        <p:attrNameLst>
                                          <p:attrName>style.visibility</p:attrName>
                                        </p:attrNameLst>
                                      </p:cBhvr>
                                      <p:to>
                                        <p:strVal val="visible"/>
                                      </p:to>
                                    </p:set>
                                    <p:animEffect transition="in" filter="randombar(horizontal)">
                                      <p:cBhvr>
                                        <p:cTn id="52"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82" grpId="0" animBg="1"/>
      <p:bldP spid="105" grpId="0"/>
      <p:bldP spid="106" grpId="0"/>
      <p:bldP spid="10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user\Desktop\xpic2301.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078982" y="3723934"/>
            <a:ext cx="3608960" cy="2403567"/>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262558" y="371929"/>
            <a:ext cx="5715000" cy="917740"/>
            <a:chOff x="3300671" y="870072"/>
            <a:chExt cx="5715000" cy="917740"/>
          </a:xfrm>
        </p:grpSpPr>
        <p:pic>
          <p:nvPicPr>
            <p:cNvPr id="10242" name="Picture 2" descr="C:\Users\user\Desktop\未标题-1 拷贝.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3300671" y="870072"/>
              <a:ext cx="5715000" cy="917740"/>
            </a:xfrm>
            <a:prstGeom prst="rect">
              <a:avLst/>
            </a:prstGeom>
            <a:noFill/>
            <a:extLst>
              <a:ext uri="{909E8E84-426E-40DD-AFC4-6F175D3DCCD1}">
                <a14:hiddenFill xmlns:a14="http://schemas.microsoft.com/office/drawing/2010/main">
                  <a:solidFill>
                    <a:srgbClr val="FFFFFF"/>
                  </a:solidFill>
                </a14:hiddenFill>
              </a:ext>
            </a:extLst>
          </p:spPr>
        </p:pic>
        <p:sp>
          <p:nvSpPr>
            <p:cNvPr id="60" name="Rectangle 17"/>
            <p:cNvSpPr>
              <a:spLocks noChangeArrowheads="1"/>
            </p:cNvSpPr>
            <p:nvPr/>
          </p:nvSpPr>
          <p:spPr bwMode="auto">
            <a:xfrm>
              <a:off x="5460911" y="1082288"/>
              <a:ext cx="2304256"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人脉是啥东东</a:t>
              </a:r>
              <a:endParaRPr lang="zh-CN" altLang="en-US" dirty="0">
                <a:solidFill>
                  <a:prstClr val="white"/>
                </a:solidFill>
                <a:latin typeface="微软雅黑" pitchFamily="34" charset="-122"/>
                <a:ea typeface="微软雅黑" pitchFamily="34" charset="-122"/>
              </a:endParaRPr>
            </a:p>
          </p:txBody>
        </p:sp>
      </p:grpSp>
      <p:sp>
        <p:nvSpPr>
          <p:cNvPr id="58"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二</a:t>
            </a:r>
            <a:r>
              <a:rPr lang="zh-CN" altLang="en-US" dirty="0" smtClean="0">
                <a:solidFill>
                  <a:srgbClr val="57D3FF"/>
                </a:solidFill>
              </a:rPr>
              <a:t>章</a:t>
            </a:r>
            <a:endParaRPr lang="en-US" dirty="0">
              <a:solidFill>
                <a:srgbClr val="57D3FF"/>
              </a:solidFill>
            </a:endParaRPr>
          </a:p>
        </p:txBody>
      </p:sp>
      <p:sp>
        <p:nvSpPr>
          <p:cNvPr id="63" name="Rectangle 17"/>
          <p:cNvSpPr>
            <a:spLocks noChangeArrowheads="1"/>
          </p:cNvSpPr>
          <p:nvPr/>
        </p:nvSpPr>
        <p:spPr bwMode="auto">
          <a:xfrm>
            <a:off x="118542" y="5730918"/>
            <a:ext cx="2664296" cy="396583"/>
          </a:xfrm>
          <a:prstGeom prst="rect">
            <a:avLst/>
          </a:prstGeom>
          <a:noFill/>
          <a:ln w="9525">
            <a:noFill/>
            <a:miter lim="800000"/>
            <a:headEnd/>
            <a:tailEnd/>
          </a:ln>
          <a:effectLst/>
        </p:spPr>
        <p:txBody>
          <a:bodyPr wrap="square">
            <a:spAutoFit/>
          </a:bodyPr>
          <a:lstStyle/>
          <a:p>
            <a:pPr algn="ctr">
              <a:lnSpc>
                <a:spcPct val="120000"/>
              </a:lnSpc>
              <a:defRPr/>
            </a:pPr>
            <a:r>
              <a:rPr lang="zh-CN" altLang="en-US" dirty="0">
                <a:solidFill>
                  <a:prstClr val="white"/>
                </a:solidFill>
                <a:latin typeface="微软雅黑" pitchFamily="34" charset="-122"/>
                <a:ea typeface="微软雅黑" pitchFamily="34" charset="-122"/>
              </a:rPr>
              <a:t>人</a:t>
            </a:r>
            <a:r>
              <a:rPr lang="zh-CN" altLang="en-US" dirty="0" smtClean="0">
                <a:solidFill>
                  <a:prstClr val="white"/>
                </a:solidFill>
                <a:latin typeface="微软雅黑" pitchFamily="34" charset="-122"/>
                <a:ea typeface="微软雅黑" pitchFamily="34" charset="-122"/>
              </a:rPr>
              <a:t>脉</a:t>
            </a:r>
            <a:r>
              <a:rPr lang="zh-CN" altLang="en-US" dirty="0">
                <a:solidFill>
                  <a:prstClr val="white"/>
                </a:solidFill>
                <a:latin typeface="微软雅黑" pitchFamily="34" charset="-122"/>
                <a:ea typeface="微软雅黑" pitchFamily="34" charset="-122"/>
              </a:rPr>
              <a:t>分类</a:t>
            </a:r>
          </a:p>
        </p:txBody>
      </p:sp>
      <p:cxnSp>
        <p:nvCxnSpPr>
          <p:cNvPr id="4" name="直接箭头连接符 3"/>
          <p:cNvCxnSpPr/>
          <p:nvPr/>
        </p:nvCxnSpPr>
        <p:spPr>
          <a:xfrm flipV="1">
            <a:off x="2422798" y="1700811"/>
            <a:ext cx="0" cy="4030107"/>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1961133" y="2276872"/>
            <a:ext cx="461665" cy="2405968"/>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按动态变化划分</a:t>
            </a:r>
          </a:p>
        </p:txBody>
      </p:sp>
      <p:grpSp>
        <p:nvGrpSpPr>
          <p:cNvPr id="14" name="组合 13"/>
          <p:cNvGrpSpPr/>
          <p:nvPr/>
        </p:nvGrpSpPr>
        <p:grpSpPr>
          <a:xfrm>
            <a:off x="3934966" y="1486121"/>
            <a:ext cx="4969671" cy="1798863"/>
            <a:chOff x="3934966" y="1486121"/>
            <a:chExt cx="4969671" cy="1798863"/>
          </a:xfrm>
        </p:grpSpPr>
        <p:sp>
          <p:nvSpPr>
            <p:cNvPr id="31" name="Freeform 3"/>
            <p:cNvSpPr>
              <a:spLocks/>
            </p:cNvSpPr>
            <p:nvPr/>
          </p:nvSpPr>
          <p:spPr bwMode="blackWhite">
            <a:xfrm>
              <a:off x="3934966" y="1486121"/>
              <a:ext cx="4969671" cy="1798863"/>
            </a:xfrm>
            <a:custGeom>
              <a:avLst/>
              <a:gdLst>
                <a:gd name="T0" fmla="*/ 2629 w 3068"/>
                <a:gd name="T1" fmla="*/ 350 h 2812"/>
                <a:gd name="T2" fmla="*/ 0 w 3068"/>
                <a:gd name="T3" fmla="*/ 350 h 2812"/>
                <a:gd name="T4" fmla="*/ 0 w 3068"/>
                <a:gd name="T5" fmla="*/ 870 h 2812"/>
                <a:gd name="T6" fmla="*/ 1196 w 3068"/>
                <a:gd name="T7" fmla="*/ 870 h 2812"/>
                <a:gd name="T8" fmla="*/ 1196 w 3068"/>
                <a:gd name="T9" fmla="*/ 615 h 2812"/>
                <a:gd name="T10" fmla="*/ 1433 w 3068"/>
                <a:gd name="T11" fmla="*/ 1410 h 2812"/>
                <a:gd name="T12" fmla="*/ 1196 w 3068"/>
                <a:gd name="T13" fmla="*/ 2204 h 2812"/>
                <a:gd name="T14" fmla="*/ 1196 w 3068"/>
                <a:gd name="T15" fmla="*/ 1940 h 2812"/>
                <a:gd name="T16" fmla="*/ 0 w 3068"/>
                <a:gd name="T17" fmla="*/ 1940 h 2812"/>
                <a:gd name="T18" fmla="*/ 0 w 3068"/>
                <a:gd name="T19" fmla="*/ 2479 h 2812"/>
                <a:gd name="T20" fmla="*/ 2629 w 3068"/>
                <a:gd name="T21" fmla="*/ 2479 h 2812"/>
                <a:gd name="T22" fmla="*/ 2629 w 3068"/>
                <a:gd name="T23" fmla="*/ 2811 h 2812"/>
                <a:gd name="T24" fmla="*/ 3067 w 3068"/>
                <a:gd name="T25" fmla="*/ 1410 h 2812"/>
                <a:gd name="T26" fmla="*/ 2629 w 3068"/>
                <a:gd name="T27" fmla="*/ 0 h 2812"/>
                <a:gd name="T28" fmla="*/ 2629 w 3068"/>
                <a:gd name="T29" fmla="*/ 350 h 2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68" h="2812">
                  <a:moveTo>
                    <a:pt x="2629" y="350"/>
                  </a:moveTo>
                  <a:lnTo>
                    <a:pt x="0" y="350"/>
                  </a:lnTo>
                  <a:lnTo>
                    <a:pt x="0" y="870"/>
                  </a:lnTo>
                  <a:lnTo>
                    <a:pt x="1196" y="870"/>
                  </a:lnTo>
                  <a:lnTo>
                    <a:pt x="1196" y="615"/>
                  </a:lnTo>
                  <a:lnTo>
                    <a:pt x="1433" y="1410"/>
                  </a:lnTo>
                  <a:lnTo>
                    <a:pt x="1196" y="2204"/>
                  </a:lnTo>
                  <a:lnTo>
                    <a:pt x="1196" y="1940"/>
                  </a:lnTo>
                  <a:lnTo>
                    <a:pt x="0" y="1940"/>
                  </a:lnTo>
                  <a:lnTo>
                    <a:pt x="0" y="2479"/>
                  </a:lnTo>
                  <a:lnTo>
                    <a:pt x="2629" y="2479"/>
                  </a:lnTo>
                  <a:lnTo>
                    <a:pt x="2629" y="2811"/>
                  </a:lnTo>
                  <a:lnTo>
                    <a:pt x="3067" y="1410"/>
                  </a:lnTo>
                  <a:lnTo>
                    <a:pt x="2629" y="0"/>
                  </a:lnTo>
                  <a:lnTo>
                    <a:pt x="2629" y="350"/>
                  </a:lnTo>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33" name="TextBox 32"/>
            <p:cNvSpPr txBox="1"/>
            <p:nvPr/>
          </p:nvSpPr>
          <p:spPr bwMode="auto">
            <a:xfrm>
              <a:off x="6528373" y="2175519"/>
              <a:ext cx="1764007" cy="420066"/>
            </a:xfrm>
            <a:prstGeom prst="rect">
              <a:avLst/>
            </a:prstGeom>
            <a:noFill/>
          </p:spPr>
          <p:txBody>
            <a:bodyPr vert="horz" wrap="square" lIns="93296" tIns="46648" rIns="93296" bIns="46648" numCol="1" anchor="t" anchorCtr="0" compatLnSpc="1">
              <a:prstTxWarp prst="textNoShape">
                <a:avLst/>
              </a:prstTxWarp>
              <a:spAutoFit/>
            </a:bodyPr>
            <a:lstStyle/>
            <a:p>
              <a:pPr algn="ctr" defTabSz="932962" fontAlgn="base">
                <a:lnSpc>
                  <a:spcPct val="150000"/>
                </a:lnSpc>
                <a:spcBef>
                  <a:spcPct val="0"/>
                </a:spcBef>
                <a:spcAft>
                  <a:spcPct val="0"/>
                </a:spcAft>
              </a:pPr>
              <a:r>
                <a:rPr lang="zh-CN" altLang="en-US" sz="1600" dirty="0" smtClean="0">
                  <a:solidFill>
                    <a:srgbClr val="FFFFFF"/>
                  </a:solidFill>
                  <a:latin typeface="微软雅黑" pitchFamily="34" charset="-122"/>
                  <a:ea typeface="微软雅黑" pitchFamily="34" charset="-122"/>
                </a:rPr>
                <a:t>将来时人脉资源</a:t>
              </a:r>
              <a:endParaRPr lang="zh-CN" altLang="en-US" sz="1600" dirty="0">
                <a:solidFill>
                  <a:srgbClr val="FFFFFF"/>
                </a:solidFill>
                <a:latin typeface="微软雅黑" pitchFamily="34" charset="-122"/>
                <a:ea typeface="微软雅黑" pitchFamily="34" charset="-122"/>
              </a:endParaRPr>
            </a:p>
          </p:txBody>
        </p:sp>
        <p:sp>
          <p:nvSpPr>
            <p:cNvPr id="34" name="TextBox 33"/>
            <p:cNvSpPr txBox="1"/>
            <p:nvPr/>
          </p:nvSpPr>
          <p:spPr bwMode="auto">
            <a:xfrm>
              <a:off x="3934966" y="2175519"/>
              <a:ext cx="1764007" cy="420066"/>
            </a:xfrm>
            <a:prstGeom prst="rect">
              <a:avLst/>
            </a:prstGeom>
            <a:noFill/>
          </p:spPr>
          <p:txBody>
            <a:bodyPr vert="horz" wrap="square" lIns="93296" tIns="46648" rIns="93296" bIns="46648" numCol="1" anchor="t" anchorCtr="0" compatLnSpc="1">
              <a:prstTxWarp prst="textNoShape">
                <a:avLst/>
              </a:prstTxWarp>
              <a:spAutoFit/>
            </a:bodyPr>
            <a:lstStyle/>
            <a:p>
              <a:pPr algn="ctr" defTabSz="932962" fontAlgn="base">
                <a:lnSpc>
                  <a:spcPct val="150000"/>
                </a:lnSpc>
                <a:spcBef>
                  <a:spcPct val="0"/>
                </a:spcBef>
                <a:spcAft>
                  <a:spcPct val="0"/>
                </a:spcAft>
              </a:pPr>
              <a:r>
                <a:rPr lang="zh-CN" altLang="en-US" sz="1600" dirty="0" smtClean="0">
                  <a:latin typeface="微软雅黑" pitchFamily="34" charset="-122"/>
                  <a:ea typeface="微软雅黑" pitchFamily="34" charset="-122"/>
                </a:rPr>
                <a:t>现在时</a:t>
              </a:r>
              <a:r>
                <a:rPr lang="zh-CN" altLang="en-US" sz="1600" dirty="0">
                  <a:latin typeface="微软雅黑" pitchFamily="34" charset="-122"/>
                  <a:ea typeface="微软雅黑" pitchFamily="34" charset="-122"/>
                </a:rPr>
                <a:t>人脉资源</a:t>
              </a:r>
              <a:endParaRPr lang="zh-CN" altLang="en-US" sz="1600" dirty="0">
                <a:solidFill>
                  <a:srgbClr val="5F5F5F"/>
                </a:solidFill>
                <a:latin typeface="微软雅黑" pitchFamily="34" charset="-122"/>
                <a:ea typeface="微软雅黑" pitchFamily="34" charset="-122"/>
              </a:endParaRPr>
            </a:p>
          </p:txBody>
        </p:sp>
      </p:grpSp>
      <p:cxnSp>
        <p:nvCxnSpPr>
          <p:cNvPr id="35" name="直接箭头连接符 34"/>
          <p:cNvCxnSpPr/>
          <p:nvPr/>
        </p:nvCxnSpPr>
        <p:spPr>
          <a:xfrm flipH="1">
            <a:off x="3958033" y="2385552"/>
            <a:ext cx="1" cy="3741949"/>
          </a:xfrm>
          <a:prstGeom prst="straightConnector1">
            <a:avLst/>
          </a:prstGeom>
          <a:ln>
            <a:prstDash val="dash"/>
            <a:headEnd type="oval"/>
            <a:tailEnd type="diamond"/>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a:xfrm flipH="1">
            <a:off x="7967412" y="2811865"/>
            <a:ext cx="2" cy="3315636"/>
          </a:xfrm>
          <a:prstGeom prst="straightConnector1">
            <a:avLst/>
          </a:prstGeom>
          <a:ln>
            <a:prstDash val="dash"/>
            <a:headEnd type="oval"/>
            <a:tailEnd type="diamond"/>
          </a:ln>
        </p:spPr>
        <p:style>
          <a:lnRef idx="1">
            <a:schemeClr val="accent1"/>
          </a:lnRef>
          <a:fillRef idx="0">
            <a:schemeClr val="accent1"/>
          </a:fillRef>
          <a:effectRef idx="0">
            <a:schemeClr val="accent1"/>
          </a:effectRef>
          <a:fontRef idx="minor">
            <a:schemeClr val="tx1"/>
          </a:fontRef>
        </p:style>
      </p:cxnSp>
      <p:pic>
        <p:nvPicPr>
          <p:cNvPr id="2050" name="Picture 2" descr="D:\Teliss_Tong\Copy\定期备份\工作备份\！PPT图片及版面资源\06-PPT精选插图\03-人物\01300000891564130274747279785.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102870" y="3723934"/>
            <a:ext cx="3608960" cy="2405974"/>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005365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anim calcmode="lin" valueType="num">
                                      <p:cBhvr>
                                        <p:cTn id="12" dur="500" fill="hold"/>
                                        <p:tgtEl>
                                          <p:spTgt spid="32"/>
                                        </p:tgtEl>
                                        <p:attrNameLst>
                                          <p:attrName>ppt_x</p:attrName>
                                        </p:attrNameLst>
                                      </p:cBhvr>
                                      <p:tavLst>
                                        <p:tav tm="0">
                                          <p:val>
                                            <p:strVal val="#ppt_x"/>
                                          </p:val>
                                        </p:tav>
                                        <p:tav tm="100000">
                                          <p:val>
                                            <p:strVal val="#ppt_x"/>
                                          </p:val>
                                        </p:tav>
                                      </p:tavLst>
                                    </p:anim>
                                    <p:anim calcmode="lin" valueType="num">
                                      <p:cBhvr>
                                        <p:cTn id="13" dur="500" fill="hold"/>
                                        <p:tgtEl>
                                          <p:spTgt spid="32"/>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200" fill="hold"/>
                                        <p:tgtEl>
                                          <p:spTgt spid="14"/>
                                        </p:tgtEl>
                                        <p:attrNameLst>
                                          <p:attrName>ppt_x</p:attrName>
                                        </p:attrNameLst>
                                      </p:cBhvr>
                                      <p:tavLst>
                                        <p:tav tm="0">
                                          <p:val>
                                            <p:strVal val="0-#ppt_w/2"/>
                                          </p:val>
                                        </p:tav>
                                        <p:tav tm="100000">
                                          <p:val>
                                            <p:strVal val="#ppt_x"/>
                                          </p:val>
                                        </p:tav>
                                      </p:tavLst>
                                    </p:anim>
                                    <p:anim calcmode="lin" valueType="num">
                                      <p:cBhvr additive="base">
                                        <p:cTn id="18" dur="200" fill="hold"/>
                                        <p:tgtEl>
                                          <p:spTgt spid="14"/>
                                        </p:tgtEl>
                                        <p:attrNameLst>
                                          <p:attrName>ppt_y</p:attrName>
                                        </p:attrNameLst>
                                      </p:cBhvr>
                                      <p:tavLst>
                                        <p:tav tm="0">
                                          <p:val>
                                            <p:strVal val="#ppt_y"/>
                                          </p:val>
                                        </p:tav>
                                        <p:tav tm="100000">
                                          <p:val>
                                            <p:strVal val="#ppt_y"/>
                                          </p:val>
                                        </p:tav>
                                      </p:tavLst>
                                    </p:anim>
                                  </p:childTnLst>
                                </p:cTn>
                              </p:par>
                            </p:childTnLst>
                          </p:cTn>
                        </p:par>
                        <p:par>
                          <p:cTn id="19" fill="hold">
                            <p:stCondLst>
                              <p:cond delay="1200"/>
                            </p:stCondLst>
                            <p:childTnLst>
                              <p:par>
                                <p:cTn id="20" presetID="22" presetClass="entr" presetSubtype="1"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up)">
                                      <p:cBhvr>
                                        <p:cTn id="22" dur="500"/>
                                        <p:tgtEl>
                                          <p:spTgt spid="35"/>
                                        </p:tgtEl>
                                      </p:cBhvr>
                                    </p:animEffect>
                                  </p:childTnLst>
                                </p:cTn>
                              </p:par>
                              <p:par>
                                <p:cTn id="23" presetID="42" presetClass="entr" presetSubtype="0" fill="hold" nodeType="withEffect">
                                  <p:stCondLst>
                                    <p:cond delay="0"/>
                                  </p:stCondLst>
                                  <p:childTnLst>
                                    <p:set>
                                      <p:cBhvr>
                                        <p:cTn id="24" dur="1" fill="hold">
                                          <p:stCondLst>
                                            <p:cond delay="0"/>
                                          </p:stCondLst>
                                        </p:cTn>
                                        <p:tgtEl>
                                          <p:spTgt spid="2051"/>
                                        </p:tgtEl>
                                        <p:attrNameLst>
                                          <p:attrName>style.visibility</p:attrName>
                                        </p:attrNameLst>
                                      </p:cBhvr>
                                      <p:to>
                                        <p:strVal val="visible"/>
                                      </p:to>
                                    </p:set>
                                    <p:animEffect transition="in" filter="fade">
                                      <p:cBhvr>
                                        <p:cTn id="25" dur="1000"/>
                                        <p:tgtEl>
                                          <p:spTgt spid="2051"/>
                                        </p:tgtEl>
                                      </p:cBhvr>
                                    </p:animEffect>
                                    <p:anim calcmode="lin" valueType="num">
                                      <p:cBhvr>
                                        <p:cTn id="26" dur="1000" fill="hold"/>
                                        <p:tgtEl>
                                          <p:spTgt spid="2051"/>
                                        </p:tgtEl>
                                        <p:attrNameLst>
                                          <p:attrName>ppt_x</p:attrName>
                                        </p:attrNameLst>
                                      </p:cBhvr>
                                      <p:tavLst>
                                        <p:tav tm="0">
                                          <p:val>
                                            <p:strVal val="#ppt_x"/>
                                          </p:val>
                                        </p:tav>
                                        <p:tav tm="100000">
                                          <p:val>
                                            <p:strVal val="#ppt_x"/>
                                          </p:val>
                                        </p:tav>
                                      </p:tavLst>
                                    </p:anim>
                                    <p:anim calcmode="lin" valueType="num">
                                      <p:cBhvr>
                                        <p:cTn id="27" dur="1000" fill="hold"/>
                                        <p:tgtEl>
                                          <p:spTgt spid="2051"/>
                                        </p:tgtEl>
                                        <p:attrNameLst>
                                          <p:attrName>ppt_y</p:attrName>
                                        </p:attrNameLst>
                                      </p:cBhvr>
                                      <p:tavLst>
                                        <p:tav tm="0">
                                          <p:val>
                                            <p:strVal val="#ppt_y+.1"/>
                                          </p:val>
                                        </p:tav>
                                        <p:tav tm="100000">
                                          <p:val>
                                            <p:strVal val="#ppt_y"/>
                                          </p:val>
                                        </p:tav>
                                      </p:tavLst>
                                    </p:anim>
                                  </p:childTnLst>
                                </p:cTn>
                              </p:par>
                            </p:childTnLst>
                          </p:cTn>
                        </p:par>
                        <p:par>
                          <p:cTn id="28" fill="hold">
                            <p:stCondLst>
                              <p:cond delay="2200"/>
                            </p:stCondLst>
                            <p:childTnLst>
                              <p:par>
                                <p:cTn id="29" presetID="22" presetClass="entr" presetSubtype="1"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up)">
                                      <p:cBhvr>
                                        <p:cTn id="31" dur="500"/>
                                        <p:tgtEl>
                                          <p:spTgt spid="38"/>
                                        </p:tgtEl>
                                      </p:cBhvr>
                                    </p:animEffect>
                                  </p:childTnLst>
                                </p:cTn>
                              </p:par>
                              <p:par>
                                <p:cTn id="32" presetID="42" presetClass="entr" presetSubtype="0" fill="hold" nodeType="withEffect">
                                  <p:stCondLst>
                                    <p:cond delay="0"/>
                                  </p:stCondLst>
                                  <p:childTnLst>
                                    <p:set>
                                      <p:cBhvr>
                                        <p:cTn id="33" dur="1" fill="hold">
                                          <p:stCondLst>
                                            <p:cond delay="0"/>
                                          </p:stCondLst>
                                        </p:cTn>
                                        <p:tgtEl>
                                          <p:spTgt spid="2050"/>
                                        </p:tgtEl>
                                        <p:attrNameLst>
                                          <p:attrName>style.visibility</p:attrName>
                                        </p:attrNameLst>
                                      </p:cBhvr>
                                      <p:to>
                                        <p:strVal val="visible"/>
                                      </p:to>
                                    </p:set>
                                    <p:animEffect transition="in" filter="fade">
                                      <p:cBhvr>
                                        <p:cTn id="34" dur="1000"/>
                                        <p:tgtEl>
                                          <p:spTgt spid="2050"/>
                                        </p:tgtEl>
                                      </p:cBhvr>
                                    </p:animEffect>
                                    <p:anim calcmode="lin" valueType="num">
                                      <p:cBhvr>
                                        <p:cTn id="35" dur="1000" fill="hold"/>
                                        <p:tgtEl>
                                          <p:spTgt spid="2050"/>
                                        </p:tgtEl>
                                        <p:attrNameLst>
                                          <p:attrName>ppt_x</p:attrName>
                                        </p:attrNameLst>
                                      </p:cBhvr>
                                      <p:tavLst>
                                        <p:tav tm="0">
                                          <p:val>
                                            <p:strVal val="#ppt_x"/>
                                          </p:val>
                                        </p:tav>
                                        <p:tav tm="100000">
                                          <p:val>
                                            <p:strVal val="#ppt_x"/>
                                          </p:val>
                                        </p:tav>
                                      </p:tavLst>
                                    </p:anim>
                                    <p:anim calcmode="lin" valueType="num">
                                      <p:cBhvr>
                                        <p:cTn id="36"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C:\Users\user\Desktop\1180010071.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42145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3" name="Picture 5" descr="C:\Users\user\Desktop\xpic5919.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159130"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4" name="Picture 6" descr="C:\Users\user\Desktop\9dc6e09djw1dt6uly63tnj.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30177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5" name="Picture 7" descr="C:\Users\user\Desktop\3320946_221724437000_2.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4113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3232192" y="4112580"/>
            <a:ext cx="2349500" cy="1016000"/>
            <a:chOff x="3142878" y="4112580"/>
            <a:chExt cx="2349500" cy="1016000"/>
          </a:xfrm>
        </p:grpSpPr>
        <p:pic>
          <p:nvPicPr>
            <p:cNvPr id="15" name="Picture 22" descr="D:\Teliss_Tong\Copy\定期备份\工作备份\！PPT图片及版面资源\06-PPT精选插图\04-图标\黄色左燕尾.pn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3142878" y="4112580"/>
              <a:ext cx="2349500" cy="101600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a:spLocks noChangeArrowheads="1"/>
            </p:cNvSpPr>
            <p:nvPr/>
          </p:nvSpPr>
          <p:spPr bwMode="auto">
            <a:xfrm>
              <a:off x="3210067" y="4365104"/>
              <a:ext cx="1994279"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人脉是</a:t>
              </a:r>
              <a:r>
                <a:rPr lang="zh-CN" altLang="en-US" dirty="0">
                  <a:solidFill>
                    <a:schemeClr val="bg1"/>
                  </a:solidFill>
                  <a:latin typeface="微软雅黑" pitchFamily="34" charset="-122"/>
                  <a:ea typeface="微软雅黑" pitchFamily="34" charset="-122"/>
                </a:rPr>
                <a:t>啥</a:t>
              </a:r>
              <a:r>
                <a:rPr lang="zh-CN" altLang="en-US" dirty="0" smtClean="0">
                  <a:solidFill>
                    <a:schemeClr val="bg1"/>
                  </a:solidFill>
                  <a:latin typeface="微软雅黑" pitchFamily="34" charset="-122"/>
                  <a:ea typeface="微软雅黑" pitchFamily="34" charset="-122"/>
                </a:rPr>
                <a:t>东东</a:t>
              </a:r>
              <a:endParaRPr lang="zh-CN" altLang="en-US" dirty="0">
                <a:solidFill>
                  <a:schemeClr val="bg1"/>
                </a:solidFill>
                <a:latin typeface="微软雅黑" pitchFamily="34" charset="-122"/>
                <a:ea typeface="微软雅黑" pitchFamily="34" charset="-122"/>
              </a:endParaRPr>
            </a:p>
          </p:txBody>
        </p:sp>
      </p:grpSp>
      <p:grpSp>
        <p:nvGrpSpPr>
          <p:cNvPr id="8" name="组合 7"/>
          <p:cNvGrpSpPr/>
          <p:nvPr/>
        </p:nvGrpSpPr>
        <p:grpSpPr>
          <a:xfrm>
            <a:off x="6112512" y="4112580"/>
            <a:ext cx="2349500" cy="1016000"/>
            <a:chOff x="6023197" y="4112580"/>
            <a:chExt cx="2349500" cy="1016000"/>
          </a:xfrm>
        </p:grpSpPr>
        <p:pic>
          <p:nvPicPr>
            <p:cNvPr id="13" name="Picture 9" descr="D:\Teliss_Tong\Copy\定期备份\工作备份\！PPT图片及版面资源\06-PPT精选插图\04-图标\绿色左燕尾.pn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6023197" y="4112580"/>
              <a:ext cx="2349500" cy="10160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6090386" y="4365104"/>
              <a:ext cx="1994279"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人脉的认识误区</a:t>
              </a:r>
              <a:endParaRPr lang="zh-CN" altLang="en-US" dirty="0">
                <a:solidFill>
                  <a:schemeClr val="bg1"/>
                </a:solidFill>
                <a:latin typeface="微软雅黑" pitchFamily="34" charset="-122"/>
                <a:ea typeface="微软雅黑" pitchFamily="34" charset="-122"/>
              </a:endParaRPr>
            </a:p>
          </p:txBody>
        </p:sp>
      </p:grpSp>
      <p:grpSp>
        <p:nvGrpSpPr>
          <p:cNvPr id="9" name="组合 8"/>
          <p:cNvGrpSpPr/>
          <p:nvPr/>
        </p:nvGrpSpPr>
        <p:grpSpPr>
          <a:xfrm>
            <a:off x="8966068" y="4112580"/>
            <a:ext cx="2349500" cy="1016000"/>
            <a:chOff x="8903518" y="4112580"/>
            <a:chExt cx="2349500" cy="1016000"/>
          </a:xfrm>
        </p:grpSpPr>
        <p:pic>
          <p:nvPicPr>
            <p:cNvPr id="16" name="Picture 25" descr="D:\Teliss_Tong\Copy\定期备份\工作备份\！PPT图片及版面资源\06-PPT精选插图\04-图标\蓝色左燕尾.pn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8903518" y="4112580"/>
              <a:ext cx="2349500" cy="1016000"/>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17"/>
            <p:cNvSpPr>
              <a:spLocks noChangeArrowheads="1"/>
            </p:cNvSpPr>
            <p:nvPr/>
          </p:nvSpPr>
          <p:spPr bwMode="auto">
            <a:xfrm>
              <a:off x="8975526" y="4365104"/>
              <a:ext cx="1994279"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grpSp>
        <p:nvGrpSpPr>
          <p:cNvPr id="3" name="组合 2"/>
          <p:cNvGrpSpPr/>
          <p:nvPr/>
        </p:nvGrpSpPr>
        <p:grpSpPr>
          <a:xfrm>
            <a:off x="351872" y="4112580"/>
            <a:ext cx="2349500" cy="1016000"/>
            <a:chOff x="262558" y="4112580"/>
            <a:chExt cx="2349500" cy="1016000"/>
          </a:xfrm>
        </p:grpSpPr>
        <p:pic>
          <p:nvPicPr>
            <p:cNvPr id="14" name="Picture 19" descr="D:\Teliss_Tong\Copy\定期备份\工作备份\！PPT图片及版面资源\06-PPT精选插图\04-图标\红色左燕尾.pn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262558" y="4112580"/>
              <a:ext cx="2349500" cy="1016000"/>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7"/>
            <p:cNvSpPr>
              <a:spLocks noChangeArrowheads="1"/>
            </p:cNvSpPr>
            <p:nvPr/>
          </p:nvSpPr>
          <p:spPr bwMode="auto">
            <a:xfrm>
              <a:off x="334566" y="4365104"/>
              <a:ext cx="1994279"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为何要经营人脉</a:t>
              </a:r>
              <a:endParaRPr lang="zh-CN" altLang="en-US" dirty="0">
                <a:solidFill>
                  <a:schemeClr val="bg1"/>
                </a:solidFill>
                <a:latin typeface="微软雅黑" pitchFamily="34" charset="-122"/>
                <a:ea typeface="微软雅黑" pitchFamily="34" charset="-122"/>
              </a:endParaRPr>
            </a:p>
          </p:txBody>
        </p:sp>
      </p:grpSp>
      <p:cxnSp>
        <p:nvCxnSpPr>
          <p:cNvPr id="25" name="直接连接符 24"/>
          <p:cNvCxnSpPr/>
          <p:nvPr/>
        </p:nvCxnSpPr>
        <p:spPr bwMode="auto">
          <a:xfrm>
            <a:off x="478088" y="5932264"/>
            <a:ext cx="4969716"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26" name="直接连接符 25"/>
          <p:cNvCxnSpPr/>
          <p:nvPr/>
        </p:nvCxnSpPr>
        <p:spPr bwMode="auto">
          <a:xfrm>
            <a:off x="6959104" y="5932264"/>
            <a:ext cx="4824455" cy="0"/>
          </a:xfrm>
          <a:prstGeom prst="line">
            <a:avLst/>
          </a:prstGeom>
          <a:ln/>
        </p:spPr>
        <p:style>
          <a:lnRef idx="1">
            <a:schemeClr val="accent6"/>
          </a:lnRef>
          <a:fillRef idx="0">
            <a:schemeClr val="accent6"/>
          </a:fillRef>
          <a:effectRef idx="0">
            <a:schemeClr val="accent6"/>
          </a:effectRef>
          <a:fontRef idx="minor">
            <a:schemeClr val="tx1"/>
          </a:fontRef>
        </p:style>
      </p:cxnSp>
      <p:sp>
        <p:nvSpPr>
          <p:cNvPr id="27" name="TextBox 26"/>
          <p:cNvSpPr txBox="1"/>
          <p:nvPr/>
        </p:nvSpPr>
        <p:spPr>
          <a:xfrm>
            <a:off x="5843092" y="5805264"/>
            <a:ext cx="723275" cy="253916"/>
          </a:xfrm>
          <a:prstGeom prst="rect">
            <a:avLst/>
          </a:prstGeom>
          <a:noFill/>
        </p:spPr>
        <p:txBody>
          <a:bodyPr wrap="none">
            <a:spAutoFit/>
          </a:bodyPr>
          <a:lstStyle/>
          <a:p>
            <a:pPr>
              <a:defRPr/>
            </a:pPr>
            <a:r>
              <a:rPr lang="zh-CN" altLang="en-US" sz="1050" b="1" dirty="0">
                <a:solidFill>
                  <a:schemeClr val="accent6"/>
                </a:solidFill>
                <a:latin typeface="微软雅黑" pitchFamily="34" charset="-122"/>
                <a:ea typeface="微软雅黑" pitchFamily="34" charset="-122"/>
              </a:rPr>
              <a:t>一</a:t>
            </a:r>
            <a:r>
              <a:rPr lang="zh-CN" altLang="en-US" sz="1050" b="1" dirty="0" smtClean="0">
                <a:solidFill>
                  <a:schemeClr val="accent6"/>
                </a:solidFill>
                <a:latin typeface="微软雅黑" pitchFamily="34" charset="-122"/>
                <a:ea typeface="微软雅黑" pitchFamily="34" charset="-122"/>
              </a:rPr>
              <a:t>级目录</a:t>
            </a:r>
            <a:endParaRPr lang="zh-CN" altLang="en-US" sz="1050" b="1" dirty="0">
              <a:solidFill>
                <a:schemeClr val="accent6"/>
              </a:solidFill>
              <a:latin typeface="微软雅黑" pitchFamily="34" charset="-122"/>
              <a:ea typeface="微软雅黑" pitchFamily="34" charset="-122"/>
            </a:endParaRPr>
          </a:p>
        </p:txBody>
      </p:sp>
      <p:grpSp>
        <p:nvGrpSpPr>
          <p:cNvPr id="28" name="组合 39"/>
          <p:cNvGrpSpPr>
            <a:grpSpLocks/>
          </p:cNvGrpSpPr>
          <p:nvPr/>
        </p:nvGrpSpPr>
        <p:grpSpPr bwMode="auto">
          <a:xfrm>
            <a:off x="5814517" y="5915164"/>
            <a:ext cx="777875" cy="30162"/>
            <a:chOff x="415265" y="812476"/>
            <a:chExt cx="777680" cy="30360"/>
          </a:xfrm>
        </p:grpSpPr>
        <p:sp>
          <p:nvSpPr>
            <p:cNvPr id="29" name="椭圆 28"/>
            <p:cNvSpPr/>
            <p:nvPr/>
          </p:nvSpPr>
          <p:spPr>
            <a:xfrm>
              <a:off x="415265" y="814073"/>
              <a:ext cx="28568" cy="2876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0" name="椭圆 29"/>
            <p:cNvSpPr/>
            <p:nvPr/>
          </p:nvSpPr>
          <p:spPr>
            <a:xfrm>
              <a:off x="1164377" y="812476"/>
              <a:ext cx="28568" cy="2876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grpSp>
      <p:sp>
        <p:nvSpPr>
          <p:cNvPr id="2" name="标题 1"/>
          <p:cNvSpPr>
            <a:spLocks noGrp="1"/>
          </p:cNvSpPr>
          <p:nvPr>
            <p:ph type="title"/>
          </p:nvPr>
        </p:nvSpPr>
        <p:spPr/>
        <p:txBody>
          <a:bodyPr>
            <a:normAutofit fontScale="90000"/>
          </a:bodyPr>
          <a:lstStyle/>
          <a:p>
            <a:r>
              <a:rPr lang="zh-CN" altLang="en-US" dirty="0">
                <a:solidFill>
                  <a:srgbClr val="57D3FF"/>
                </a:solidFill>
              </a:rPr>
              <a:t>一级目录</a:t>
            </a:r>
            <a:endParaRPr lang="en-US" dirty="0">
              <a:solidFill>
                <a:srgbClr val="57D3FF"/>
              </a:solidFill>
            </a:endParaRPr>
          </a:p>
        </p:txBody>
      </p:sp>
    </p:spTree>
    <p:extLst>
      <p:ext uri="{BB962C8B-B14F-4D97-AF65-F5344CB8AC3E}">
        <p14:creationId xmlns:p14="http://schemas.microsoft.com/office/powerpoint/2010/main" val="2262670628"/>
      </p:ext>
    </p:extLst>
  </p:cSld>
  <p:clrMapOvr>
    <a:masterClrMapping/>
  </p:clrMapOvr>
  <mc:AlternateContent xmlns:mc="http://schemas.openxmlformats.org/markup-compatibility/2006" xmlns:p14="http://schemas.microsoft.com/office/powerpoint/2010/main">
    <mc:Choice Requires="p14">
      <p:transition>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100"/>
                                  </p:stCondLst>
                                  <p:childTnLst>
                                    <p:set>
                                      <p:cBhvr>
                                        <p:cTn id="6" dur="1" fill="hold">
                                          <p:stCondLst>
                                            <p:cond delay="0"/>
                                          </p:stCondLst>
                                        </p:cTn>
                                        <p:tgtEl>
                                          <p:spTgt spid="2055"/>
                                        </p:tgtEl>
                                        <p:attrNameLst>
                                          <p:attrName>style.visibility</p:attrName>
                                        </p:attrNameLst>
                                      </p:cBhvr>
                                      <p:to>
                                        <p:strVal val="visible"/>
                                      </p:to>
                                    </p:set>
                                    <p:animScale>
                                      <p:cBhvr>
                                        <p:cTn id="7" dur="500" decel="50000" fill="hold">
                                          <p:stCondLst>
                                            <p:cond delay="0"/>
                                          </p:stCondLst>
                                        </p:cTn>
                                        <p:tgtEl>
                                          <p:spTgt spid="20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500" decel="50000" fill="hold">
                                          <p:stCondLst>
                                            <p:cond delay="0"/>
                                          </p:stCondLst>
                                        </p:cTn>
                                        <p:tgtEl>
                                          <p:spTgt spid="2055"/>
                                        </p:tgtEl>
                                        <p:attrNameLst>
                                          <p:attrName>ppt_x</p:attrName>
                                          <p:attrName>ppt_y</p:attrName>
                                        </p:attrNameLst>
                                      </p:cBhvr>
                                    </p:animMotion>
                                    <p:animEffect transition="in" filter="fade">
                                      <p:cBhvr>
                                        <p:cTn id="9" dur="500"/>
                                        <p:tgtEl>
                                          <p:spTgt spid="2055"/>
                                        </p:tgtEl>
                                      </p:cBhvr>
                                    </p:animEffect>
                                  </p:childTnLst>
                                </p:cTn>
                              </p:par>
                              <p:par>
                                <p:cTn id="10" presetID="8" presetClass="emph" presetSubtype="0" fill="hold" nodeType="withEffect">
                                  <p:stCondLst>
                                    <p:cond delay="100"/>
                                  </p:stCondLst>
                                  <p:childTnLst>
                                    <p:animRot by="21600000">
                                      <p:cBhvr>
                                        <p:cTn id="11" dur="500" fill="hold"/>
                                        <p:tgtEl>
                                          <p:spTgt spid="2055"/>
                                        </p:tgtEl>
                                        <p:attrNameLst>
                                          <p:attrName>r</p:attrName>
                                        </p:attrNameLst>
                                      </p:cBhvr>
                                    </p:animRot>
                                  </p:childTnLst>
                                </p:cTn>
                              </p:par>
                              <p:par>
                                <p:cTn id="12" presetID="52" presetClass="entr" presetSubtype="0" fill="hold" nodeType="withEffect">
                                  <p:stCondLst>
                                    <p:cond delay="200"/>
                                  </p:stCondLst>
                                  <p:childTnLst>
                                    <p:set>
                                      <p:cBhvr>
                                        <p:cTn id="13" dur="1" fill="hold">
                                          <p:stCondLst>
                                            <p:cond delay="0"/>
                                          </p:stCondLst>
                                        </p:cTn>
                                        <p:tgtEl>
                                          <p:spTgt spid="2052"/>
                                        </p:tgtEl>
                                        <p:attrNameLst>
                                          <p:attrName>style.visibility</p:attrName>
                                        </p:attrNameLst>
                                      </p:cBhvr>
                                      <p:to>
                                        <p:strVal val="visible"/>
                                      </p:to>
                                    </p:set>
                                    <p:animScale>
                                      <p:cBhvr>
                                        <p:cTn id="14" dur="500" decel="50000" fill="hold">
                                          <p:stCondLst>
                                            <p:cond delay="0"/>
                                          </p:stCondLst>
                                        </p:cTn>
                                        <p:tgtEl>
                                          <p:spTgt spid="20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500" decel="50000" fill="hold">
                                          <p:stCondLst>
                                            <p:cond delay="0"/>
                                          </p:stCondLst>
                                        </p:cTn>
                                        <p:tgtEl>
                                          <p:spTgt spid="2052"/>
                                        </p:tgtEl>
                                        <p:attrNameLst>
                                          <p:attrName>ppt_x</p:attrName>
                                          <p:attrName>ppt_y</p:attrName>
                                        </p:attrNameLst>
                                      </p:cBhvr>
                                    </p:animMotion>
                                    <p:animEffect transition="in" filter="fade">
                                      <p:cBhvr>
                                        <p:cTn id="16" dur="500"/>
                                        <p:tgtEl>
                                          <p:spTgt spid="2052"/>
                                        </p:tgtEl>
                                      </p:cBhvr>
                                    </p:animEffect>
                                  </p:childTnLst>
                                </p:cTn>
                              </p:par>
                              <p:par>
                                <p:cTn id="17" presetID="8" presetClass="emph" presetSubtype="0" fill="hold" nodeType="withEffect">
                                  <p:stCondLst>
                                    <p:cond delay="200"/>
                                  </p:stCondLst>
                                  <p:childTnLst>
                                    <p:animRot by="21600000">
                                      <p:cBhvr>
                                        <p:cTn id="18" dur="500" fill="hold"/>
                                        <p:tgtEl>
                                          <p:spTgt spid="2052"/>
                                        </p:tgtEl>
                                        <p:attrNameLst>
                                          <p:attrName>r</p:attrName>
                                        </p:attrNameLst>
                                      </p:cBhvr>
                                    </p:animRot>
                                  </p:childTnLst>
                                </p:cTn>
                              </p:par>
                              <p:par>
                                <p:cTn id="19" presetID="52" presetClass="entr" presetSubtype="0" fill="hold" nodeType="withEffect">
                                  <p:stCondLst>
                                    <p:cond delay="200"/>
                                  </p:stCondLst>
                                  <p:childTnLst>
                                    <p:set>
                                      <p:cBhvr>
                                        <p:cTn id="20" dur="1" fill="hold">
                                          <p:stCondLst>
                                            <p:cond delay="0"/>
                                          </p:stCondLst>
                                        </p:cTn>
                                        <p:tgtEl>
                                          <p:spTgt spid="2054"/>
                                        </p:tgtEl>
                                        <p:attrNameLst>
                                          <p:attrName>style.visibility</p:attrName>
                                        </p:attrNameLst>
                                      </p:cBhvr>
                                      <p:to>
                                        <p:strVal val="visible"/>
                                      </p:to>
                                    </p:set>
                                    <p:animScale>
                                      <p:cBhvr>
                                        <p:cTn id="21" dur="500" decel="50000" fill="hold">
                                          <p:stCondLst>
                                            <p:cond delay="0"/>
                                          </p:stCondLst>
                                        </p:cTn>
                                        <p:tgtEl>
                                          <p:spTgt spid="20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500" decel="50000" fill="hold">
                                          <p:stCondLst>
                                            <p:cond delay="0"/>
                                          </p:stCondLst>
                                        </p:cTn>
                                        <p:tgtEl>
                                          <p:spTgt spid="2054"/>
                                        </p:tgtEl>
                                        <p:attrNameLst>
                                          <p:attrName>ppt_x</p:attrName>
                                          <p:attrName>ppt_y</p:attrName>
                                        </p:attrNameLst>
                                      </p:cBhvr>
                                    </p:animMotion>
                                    <p:animEffect transition="in" filter="fade">
                                      <p:cBhvr>
                                        <p:cTn id="23" dur="500"/>
                                        <p:tgtEl>
                                          <p:spTgt spid="2054"/>
                                        </p:tgtEl>
                                      </p:cBhvr>
                                    </p:animEffect>
                                  </p:childTnLst>
                                </p:cTn>
                              </p:par>
                              <p:par>
                                <p:cTn id="24" presetID="8" presetClass="emph" presetSubtype="0" fill="hold" nodeType="withEffect">
                                  <p:stCondLst>
                                    <p:cond delay="300"/>
                                  </p:stCondLst>
                                  <p:childTnLst>
                                    <p:animRot by="21600000">
                                      <p:cBhvr>
                                        <p:cTn id="25" dur="500" fill="hold"/>
                                        <p:tgtEl>
                                          <p:spTgt spid="2054"/>
                                        </p:tgtEl>
                                        <p:attrNameLst>
                                          <p:attrName>r</p:attrName>
                                        </p:attrNameLst>
                                      </p:cBhvr>
                                    </p:animRot>
                                  </p:childTnLst>
                                </p:cTn>
                              </p:par>
                              <p:par>
                                <p:cTn id="26" presetID="52" presetClass="entr" presetSubtype="0" fill="hold" nodeType="withEffect">
                                  <p:stCondLst>
                                    <p:cond delay="400"/>
                                  </p:stCondLst>
                                  <p:childTnLst>
                                    <p:set>
                                      <p:cBhvr>
                                        <p:cTn id="27" dur="1" fill="hold">
                                          <p:stCondLst>
                                            <p:cond delay="0"/>
                                          </p:stCondLst>
                                        </p:cTn>
                                        <p:tgtEl>
                                          <p:spTgt spid="2053"/>
                                        </p:tgtEl>
                                        <p:attrNameLst>
                                          <p:attrName>style.visibility</p:attrName>
                                        </p:attrNameLst>
                                      </p:cBhvr>
                                      <p:to>
                                        <p:strVal val="visible"/>
                                      </p:to>
                                    </p:set>
                                    <p:animScale>
                                      <p:cBhvr>
                                        <p:cTn id="28" dur="500" decel="50000" fill="hold">
                                          <p:stCondLst>
                                            <p:cond delay="0"/>
                                          </p:stCondLst>
                                        </p:cTn>
                                        <p:tgtEl>
                                          <p:spTgt spid="205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500" decel="50000" fill="hold">
                                          <p:stCondLst>
                                            <p:cond delay="0"/>
                                          </p:stCondLst>
                                        </p:cTn>
                                        <p:tgtEl>
                                          <p:spTgt spid="2053"/>
                                        </p:tgtEl>
                                        <p:attrNameLst>
                                          <p:attrName>ppt_x</p:attrName>
                                          <p:attrName>ppt_y</p:attrName>
                                        </p:attrNameLst>
                                      </p:cBhvr>
                                    </p:animMotion>
                                    <p:animEffect transition="in" filter="fade">
                                      <p:cBhvr>
                                        <p:cTn id="30" dur="500"/>
                                        <p:tgtEl>
                                          <p:spTgt spid="2053"/>
                                        </p:tgtEl>
                                      </p:cBhvr>
                                    </p:animEffect>
                                  </p:childTnLst>
                                </p:cTn>
                              </p:par>
                              <p:par>
                                <p:cTn id="31" presetID="8" presetClass="emph" presetSubtype="0" fill="hold" nodeType="withEffect">
                                  <p:stCondLst>
                                    <p:cond delay="400"/>
                                  </p:stCondLst>
                                  <p:childTnLst>
                                    <p:animRot by="21600000">
                                      <p:cBhvr>
                                        <p:cTn id="32" dur="500" fill="hold"/>
                                        <p:tgtEl>
                                          <p:spTgt spid="2053"/>
                                        </p:tgtEl>
                                        <p:attrNameLst>
                                          <p:attrName>r</p:attrName>
                                        </p:attrNameLst>
                                      </p:cBhvr>
                                    </p:animRot>
                                  </p:childTnLst>
                                </p:cTn>
                              </p:par>
                            </p:childTnLst>
                          </p:cTn>
                        </p:par>
                        <p:par>
                          <p:cTn id="33" fill="hold">
                            <p:stCondLst>
                              <p:cond delay="900"/>
                            </p:stCondLst>
                            <p:childTnLst>
                              <p:par>
                                <p:cTn id="34" presetID="2" presetClass="entr" presetSubtype="8" fill="hold" nodeType="after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200" fill="hold"/>
                                        <p:tgtEl>
                                          <p:spTgt spid="3"/>
                                        </p:tgtEl>
                                        <p:attrNameLst>
                                          <p:attrName>ppt_x</p:attrName>
                                        </p:attrNameLst>
                                      </p:cBhvr>
                                      <p:tavLst>
                                        <p:tav tm="0">
                                          <p:val>
                                            <p:strVal val="0-#ppt_w/2"/>
                                          </p:val>
                                        </p:tav>
                                        <p:tav tm="100000">
                                          <p:val>
                                            <p:strVal val="#ppt_x"/>
                                          </p:val>
                                        </p:tav>
                                      </p:tavLst>
                                    </p:anim>
                                    <p:anim calcmode="lin" valueType="num">
                                      <p:cBhvr additive="base">
                                        <p:cTn id="37" dur="200" fill="hold"/>
                                        <p:tgtEl>
                                          <p:spTgt spid="3"/>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100"/>
                                  </p:stCondLst>
                                  <p:childTnLst>
                                    <p:set>
                                      <p:cBhvr>
                                        <p:cTn id="39" dur="1" fill="hold">
                                          <p:stCondLst>
                                            <p:cond delay="0"/>
                                          </p:stCondLst>
                                        </p:cTn>
                                        <p:tgtEl>
                                          <p:spTgt spid="4"/>
                                        </p:tgtEl>
                                        <p:attrNameLst>
                                          <p:attrName>style.visibility</p:attrName>
                                        </p:attrNameLst>
                                      </p:cBhvr>
                                      <p:to>
                                        <p:strVal val="visible"/>
                                      </p:to>
                                    </p:set>
                                    <p:anim calcmode="lin" valueType="num">
                                      <p:cBhvr additive="base">
                                        <p:cTn id="40" dur="200" fill="hold"/>
                                        <p:tgtEl>
                                          <p:spTgt spid="4"/>
                                        </p:tgtEl>
                                        <p:attrNameLst>
                                          <p:attrName>ppt_x</p:attrName>
                                        </p:attrNameLst>
                                      </p:cBhvr>
                                      <p:tavLst>
                                        <p:tav tm="0">
                                          <p:val>
                                            <p:strVal val="0-#ppt_w/2"/>
                                          </p:val>
                                        </p:tav>
                                        <p:tav tm="100000">
                                          <p:val>
                                            <p:strVal val="#ppt_x"/>
                                          </p:val>
                                        </p:tav>
                                      </p:tavLst>
                                    </p:anim>
                                    <p:anim calcmode="lin" valueType="num">
                                      <p:cBhvr additive="base">
                                        <p:cTn id="41" dur="200" fill="hold"/>
                                        <p:tgtEl>
                                          <p:spTgt spid="4"/>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20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200" fill="hold"/>
                                        <p:tgtEl>
                                          <p:spTgt spid="8"/>
                                        </p:tgtEl>
                                        <p:attrNameLst>
                                          <p:attrName>ppt_x</p:attrName>
                                        </p:attrNameLst>
                                      </p:cBhvr>
                                      <p:tavLst>
                                        <p:tav tm="0">
                                          <p:val>
                                            <p:strVal val="0-#ppt_w/2"/>
                                          </p:val>
                                        </p:tav>
                                        <p:tav tm="100000">
                                          <p:val>
                                            <p:strVal val="#ppt_x"/>
                                          </p:val>
                                        </p:tav>
                                      </p:tavLst>
                                    </p:anim>
                                    <p:anim calcmode="lin" valueType="num">
                                      <p:cBhvr additive="base">
                                        <p:cTn id="45" dur="200" fill="hold"/>
                                        <p:tgtEl>
                                          <p:spTgt spid="8"/>
                                        </p:tgtEl>
                                        <p:attrNameLst>
                                          <p:attrName>ppt_y</p:attrName>
                                        </p:attrNameLst>
                                      </p:cBhvr>
                                      <p:tavLst>
                                        <p:tav tm="0">
                                          <p:val>
                                            <p:strVal val="#ppt_y"/>
                                          </p:val>
                                        </p:tav>
                                        <p:tav tm="100000">
                                          <p:val>
                                            <p:strVal val="#ppt_y"/>
                                          </p:val>
                                        </p:tav>
                                      </p:tavLst>
                                    </p:anim>
                                  </p:childTnLst>
                                </p:cTn>
                              </p:par>
                              <p:par>
                                <p:cTn id="46" presetID="2" presetClass="entr" presetSubtype="8" fill="hold" nodeType="withEffect">
                                  <p:stCondLst>
                                    <p:cond delay="30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200" fill="hold"/>
                                        <p:tgtEl>
                                          <p:spTgt spid="9"/>
                                        </p:tgtEl>
                                        <p:attrNameLst>
                                          <p:attrName>ppt_x</p:attrName>
                                        </p:attrNameLst>
                                      </p:cBhvr>
                                      <p:tavLst>
                                        <p:tav tm="0">
                                          <p:val>
                                            <p:strVal val="0-#ppt_w/2"/>
                                          </p:val>
                                        </p:tav>
                                        <p:tav tm="100000">
                                          <p:val>
                                            <p:strVal val="#ppt_x"/>
                                          </p:val>
                                        </p:tav>
                                      </p:tavLst>
                                    </p:anim>
                                    <p:anim calcmode="lin" valueType="num">
                                      <p:cBhvr additive="base">
                                        <p:cTn id="49" dur="2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62558" y="371929"/>
            <a:ext cx="5715000" cy="917740"/>
            <a:chOff x="3300671" y="870072"/>
            <a:chExt cx="5715000" cy="917740"/>
          </a:xfrm>
        </p:grpSpPr>
        <p:pic>
          <p:nvPicPr>
            <p:cNvPr id="1024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3300671" y="870072"/>
              <a:ext cx="5715000" cy="917740"/>
            </a:xfrm>
            <a:prstGeom prst="rect">
              <a:avLst/>
            </a:prstGeom>
            <a:noFill/>
            <a:extLst>
              <a:ext uri="{909E8E84-426E-40DD-AFC4-6F175D3DCCD1}">
                <a14:hiddenFill xmlns:a14="http://schemas.microsoft.com/office/drawing/2010/main">
                  <a:solidFill>
                    <a:srgbClr val="FFFFFF"/>
                  </a:solidFill>
                </a14:hiddenFill>
              </a:ext>
            </a:extLst>
          </p:spPr>
        </p:pic>
        <p:sp>
          <p:nvSpPr>
            <p:cNvPr id="60" name="Rectangle 17"/>
            <p:cNvSpPr>
              <a:spLocks noChangeArrowheads="1"/>
            </p:cNvSpPr>
            <p:nvPr/>
          </p:nvSpPr>
          <p:spPr bwMode="auto">
            <a:xfrm>
              <a:off x="5460911" y="1082288"/>
              <a:ext cx="2304256"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人脉是啥东东</a:t>
              </a:r>
              <a:endParaRPr lang="zh-CN" altLang="en-US" dirty="0">
                <a:solidFill>
                  <a:prstClr val="white"/>
                </a:solidFill>
                <a:latin typeface="微软雅黑" pitchFamily="34" charset="-122"/>
                <a:ea typeface="微软雅黑" pitchFamily="34" charset="-122"/>
              </a:endParaRPr>
            </a:p>
          </p:txBody>
        </p:sp>
      </p:grpSp>
      <p:sp>
        <p:nvSpPr>
          <p:cNvPr id="58"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二</a:t>
            </a:r>
            <a:r>
              <a:rPr lang="zh-CN" altLang="en-US" dirty="0" smtClean="0">
                <a:solidFill>
                  <a:srgbClr val="57D3FF"/>
                </a:solidFill>
              </a:rPr>
              <a:t>章</a:t>
            </a:r>
            <a:endParaRPr lang="en-US" dirty="0">
              <a:solidFill>
                <a:srgbClr val="57D3FF"/>
              </a:solidFill>
            </a:endParaRPr>
          </a:p>
        </p:txBody>
      </p:sp>
      <p:sp>
        <p:nvSpPr>
          <p:cNvPr id="63" name="Rectangle 17"/>
          <p:cNvSpPr>
            <a:spLocks noChangeArrowheads="1"/>
          </p:cNvSpPr>
          <p:nvPr/>
        </p:nvSpPr>
        <p:spPr bwMode="auto">
          <a:xfrm>
            <a:off x="118542" y="5730918"/>
            <a:ext cx="2664296" cy="396583"/>
          </a:xfrm>
          <a:prstGeom prst="rect">
            <a:avLst/>
          </a:prstGeom>
          <a:noFill/>
          <a:ln w="9525">
            <a:noFill/>
            <a:miter lim="800000"/>
            <a:headEnd/>
            <a:tailEnd/>
          </a:ln>
          <a:effectLst/>
        </p:spPr>
        <p:txBody>
          <a:bodyPr wrap="square">
            <a:spAutoFit/>
          </a:bodyPr>
          <a:lstStyle/>
          <a:p>
            <a:pPr algn="ctr">
              <a:lnSpc>
                <a:spcPct val="120000"/>
              </a:lnSpc>
              <a:defRPr/>
            </a:pPr>
            <a:r>
              <a:rPr lang="zh-CN" altLang="en-US" dirty="0">
                <a:solidFill>
                  <a:prstClr val="white"/>
                </a:solidFill>
                <a:latin typeface="微软雅黑" pitchFamily="34" charset="-122"/>
                <a:ea typeface="微软雅黑" pitchFamily="34" charset="-122"/>
              </a:rPr>
              <a:t>人</a:t>
            </a:r>
            <a:r>
              <a:rPr lang="zh-CN" altLang="en-US" dirty="0" smtClean="0">
                <a:solidFill>
                  <a:prstClr val="white"/>
                </a:solidFill>
                <a:latin typeface="微软雅黑" pitchFamily="34" charset="-122"/>
                <a:ea typeface="微软雅黑" pitchFamily="34" charset="-122"/>
              </a:rPr>
              <a:t>脉</a:t>
            </a:r>
            <a:r>
              <a:rPr lang="zh-CN" altLang="en-US" dirty="0">
                <a:solidFill>
                  <a:prstClr val="white"/>
                </a:solidFill>
                <a:latin typeface="微软雅黑" pitchFamily="34" charset="-122"/>
                <a:ea typeface="微软雅黑" pitchFamily="34" charset="-122"/>
              </a:rPr>
              <a:t>分类</a:t>
            </a:r>
          </a:p>
        </p:txBody>
      </p:sp>
      <p:sp>
        <p:nvSpPr>
          <p:cNvPr id="32" name="TextBox 31"/>
          <p:cNvSpPr txBox="1"/>
          <p:nvPr/>
        </p:nvSpPr>
        <p:spPr>
          <a:xfrm>
            <a:off x="1961133" y="2276872"/>
            <a:ext cx="461665" cy="2405968"/>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网络人脉的划分</a:t>
            </a:r>
          </a:p>
        </p:txBody>
      </p:sp>
      <p:grpSp>
        <p:nvGrpSpPr>
          <p:cNvPr id="8" name="组合 7"/>
          <p:cNvGrpSpPr/>
          <p:nvPr/>
        </p:nvGrpSpPr>
        <p:grpSpPr>
          <a:xfrm>
            <a:off x="3229904" y="1579017"/>
            <a:ext cx="4191965" cy="3935224"/>
            <a:chOff x="3229904" y="1579017"/>
            <a:chExt cx="4191965" cy="3935224"/>
          </a:xfrm>
        </p:grpSpPr>
        <p:sp>
          <p:nvSpPr>
            <p:cNvPr id="33" name="Oval 40"/>
            <p:cNvSpPr>
              <a:spLocks noChangeArrowheads="1"/>
            </p:cNvSpPr>
            <p:nvPr/>
          </p:nvSpPr>
          <p:spPr bwMode="auto">
            <a:xfrm>
              <a:off x="4217551" y="1579017"/>
              <a:ext cx="2088000" cy="2088000"/>
            </a:xfrm>
            <a:prstGeom prst="ellipse">
              <a:avLst/>
            </a:prstGeom>
            <a:ln/>
            <a:extLst/>
          </p:spPr>
          <p:style>
            <a:lnRef idx="1">
              <a:schemeClr val="accent1"/>
            </a:lnRef>
            <a:fillRef idx="2">
              <a:schemeClr val="accent1"/>
            </a:fillRef>
            <a:effectRef idx="1">
              <a:schemeClr val="accent1"/>
            </a:effectRef>
            <a:fontRef idx="minor">
              <a:schemeClr val="dk1"/>
            </a:fontRef>
          </p:style>
          <p:txBody>
            <a:bodyPr anchor="ctr"/>
            <a:lstStyle/>
            <a:p>
              <a:pPr algn="ctr" fontAlgn="base">
                <a:spcBef>
                  <a:spcPct val="0"/>
                </a:spcBef>
                <a:spcAft>
                  <a:spcPct val="0"/>
                </a:spcAft>
              </a:pPr>
              <a:endParaRPr lang="zh-CN" altLang="en-US" b="1" kern="0">
                <a:solidFill>
                  <a:srgbClr val="FFFFFF"/>
                </a:solidFill>
                <a:latin typeface="微软雅黑" pitchFamily="34" charset="-122"/>
                <a:ea typeface="微软雅黑" pitchFamily="34" charset="-122"/>
                <a:cs typeface="宋体" pitchFamily="2" charset="-122"/>
              </a:endParaRPr>
            </a:p>
          </p:txBody>
        </p:sp>
        <p:sp>
          <p:nvSpPr>
            <p:cNvPr id="34" name="Oval 40"/>
            <p:cNvSpPr>
              <a:spLocks noChangeArrowheads="1"/>
            </p:cNvSpPr>
            <p:nvPr/>
          </p:nvSpPr>
          <p:spPr bwMode="auto">
            <a:xfrm>
              <a:off x="5333869" y="3358084"/>
              <a:ext cx="2088000" cy="2088000"/>
            </a:xfrm>
            <a:prstGeom prst="ellipse">
              <a:avLst/>
            </a:prstGeom>
            <a:ln/>
            <a:extLst/>
          </p:spPr>
          <p:style>
            <a:lnRef idx="1">
              <a:schemeClr val="accent3"/>
            </a:lnRef>
            <a:fillRef idx="2">
              <a:schemeClr val="accent3"/>
            </a:fillRef>
            <a:effectRef idx="1">
              <a:schemeClr val="accent3"/>
            </a:effectRef>
            <a:fontRef idx="minor">
              <a:schemeClr val="dk1"/>
            </a:fontRef>
          </p:style>
          <p:txBody>
            <a:bodyPr anchor="ctr"/>
            <a:lstStyle/>
            <a:p>
              <a:pPr algn="ctr" fontAlgn="base">
                <a:spcBef>
                  <a:spcPct val="0"/>
                </a:spcBef>
                <a:spcAft>
                  <a:spcPct val="0"/>
                </a:spcAft>
              </a:pPr>
              <a:endParaRPr lang="zh-CN" altLang="en-US" b="1" kern="0">
                <a:solidFill>
                  <a:srgbClr val="FFFFFF"/>
                </a:solidFill>
                <a:latin typeface="微软雅黑" pitchFamily="34" charset="-122"/>
                <a:ea typeface="微软雅黑" pitchFamily="34" charset="-122"/>
                <a:cs typeface="宋体" pitchFamily="2" charset="-122"/>
              </a:endParaRPr>
            </a:p>
          </p:txBody>
        </p:sp>
        <p:sp>
          <p:nvSpPr>
            <p:cNvPr id="35" name="Oval 40"/>
            <p:cNvSpPr>
              <a:spLocks noChangeArrowheads="1"/>
            </p:cNvSpPr>
            <p:nvPr/>
          </p:nvSpPr>
          <p:spPr bwMode="auto">
            <a:xfrm>
              <a:off x="3229904" y="3426241"/>
              <a:ext cx="2088000" cy="2088000"/>
            </a:xfrm>
            <a:prstGeom prst="ellipse">
              <a:avLst/>
            </a:prstGeom>
            <a:ln/>
            <a:extLst/>
          </p:spPr>
          <p:style>
            <a:lnRef idx="1">
              <a:schemeClr val="accent2"/>
            </a:lnRef>
            <a:fillRef idx="2">
              <a:schemeClr val="accent2"/>
            </a:fillRef>
            <a:effectRef idx="1">
              <a:schemeClr val="accent2"/>
            </a:effectRef>
            <a:fontRef idx="minor">
              <a:schemeClr val="dk1"/>
            </a:fontRef>
          </p:style>
          <p:txBody>
            <a:bodyPr anchor="ctr"/>
            <a:lstStyle/>
            <a:p>
              <a:pPr algn="ctr" fontAlgn="base">
                <a:spcBef>
                  <a:spcPct val="0"/>
                </a:spcBef>
                <a:spcAft>
                  <a:spcPct val="0"/>
                </a:spcAft>
              </a:pPr>
              <a:endParaRPr lang="zh-CN" altLang="en-US" b="1" kern="0">
                <a:solidFill>
                  <a:srgbClr val="FFFFFF"/>
                </a:solidFill>
                <a:latin typeface="微软雅黑" pitchFamily="34" charset="-122"/>
                <a:ea typeface="微软雅黑" pitchFamily="34" charset="-122"/>
                <a:cs typeface="宋体" pitchFamily="2" charset="-122"/>
              </a:endParaRPr>
            </a:p>
          </p:txBody>
        </p:sp>
        <p:grpSp>
          <p:nvGrpSpPr>
            <p:cNvPr id="7" name="组合 6"/>
            <p:cNvGrpSpPr/>
            <p:nvPr/>
          </p:nvGrpSpPr>
          <p:grpSpPr>
            <a:xfrm rot="7030315">
              <a:off x="5896334" y="4165399"/>
              <a:ext cx="694367" cy="443321"/>
              <a:chOff x="4963234" y="2528380"/>
              <a:chExt cx="694367" cy="443321"/>
            </a:xfrm>
          </p:grpSpPr>
          <p:sp>
            <p:nvSpPr>
              <p:cNvPr id="6" name="右箭头 5"/>
              <p:cNvSpPr/>
              <p:nvPr/>
            </p:nvSpPr>
            <p:spPr>
              <a:xfrm rot="15300000">
                <a:off x="4873234" y="2629701"/>
                <a:ext cx="432000" cy="252000"/>
              </a:xfrm>
              <a:prstGeom prst="right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25" name="右箭头 24"/>
              <p:cNvSpPr/>
              <p:nvPr/>
            </p:nvSpPr>
            <p:spPr>
              <a:xfrm rot="17100000">
                <a:off x="5315601" y="2618380"/>
                <a:ext cx="432000" cy="252000"/>
              </a:xfrm>
              <a:prstGeom prst="right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grpSp>
        <p:sp>
          <p:nvSpPr>
            <p:cNvPr id="2" name="等腰三角形 1"/>
            <p:cNvSpPr/>
            <p:nvPr/>
          </p:nvSpPr>
          <p:spPr>
            <a:xfrm>
              <a:off x="4727055" y="3258344"/>
              <a:ext cx="1080119" cy="931137"/>
            </a:xfrm>
            <a:prstGeom prst="triangle">
              <a:avLst/>
            </a:prstGeom>
            <a:ln w="101600"/>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5" name="椭圆 4"/>
            <p:cNvSpPr/>
            <p:nvPr/>
          </p:nvSpPr>
          <p:spPr>
            <a:xfrm>
              <a:off x="4943114" y="2996952"/>
              <a:ext cx="648000" cy="648000"/>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pPr>
              <a:r>
                <a:rPr lang="en-US" altLang="zh-CN" sz="2800" b="1" kern="0" dirty="0">
                  <a:solidFill>
                    <a:srgbClr val="FFFFFF"/>
                  </a:solidFill>
                  <a:latin typeface="微软雅黑" pitchFamily="34" charset="-122"/>
                  <a:ea typeface="微软雅黑" pitchFamily="34" charset="-122"/>
                  <a:cs typeface="宋体" pitchFamily="2" charset="-122"/>
                </a:rPr>
                <a:t>A</a:t>
              </a:r>
              <a:endParaRPr lang="en-US" sz="2800" b="1" kern="0" dirty="0">
                <a:solidFill>
                  <a:srgbClr val="FFFFFF"/>
                </a:solidFill>
                <a:latin typeface="微软雅黑" pitchFamily="34" charset="-122"/>
                <a:ea typeface="微软雅黑" pitchFamily="34" charset="-122"/>
                <a:cs typeface="宋体" pitchFamily="2" charset="-122"/>
              </a:endParaRPr>
            </a:p>
          </p:txBody>
        </p:sp>
        <p:sp>
          <p:nvSpPr>
            <p:cNvPr id="20" name="椭圆 19"/>
            <p:cNvSpPr/>
            <p:nvPr/>
          </p:nvSpPr>
          <p:spPr>
            <a:xfrm>
              <a:off x="5367471" y="3771645"/>
              <a:ext cx="648000" cy="648000"/>
            </a:xfrm>
            <a:prstGeom prst="ellipse">
              <a:avLst/>
            </a:prstGeom>
            <a:gradFill>
              <a:gsLst>
                <a:gs pos="33000">
                  <a:srgbClr val="6DAA2D">
                    <a:lumMod val="60000"/>
                    <a:lumOff val="40000"/>
                  </a:srgbClr>
                </a:gs>
                <a:gs pos="100000">
                  <a:srgbClr val="6DAA2D"/>
                </a:gs>
              </a:gsLst>
              <a:lin ang="5400000" scaled="0"/>
            </a:gradFill>
            <a:ln w="3175" cap="flat" cmpd="sng" algn="ctr">
              <a:noFill/>
              <a:prstDash val="solid"/>
            </a:ln>
            <a:effectLst>
              <a:outerShdw blurRad="50800" dist="38100" dir="5400000" algn="t" rotWithShape="0">
                <a:prstClr val="black">
                  <a:alpha val="40000"/>
                </a:prstClr>
              </a:outerShdw>
            </a:effectLst>
          </p:spPr>
          <p:txBody>
            <a:bodyPr rIns="90000" anchor="ctr"/>
            <a:lstStyle/>
            <a:p>
              <a:pPr algn="ctr">
                <a:lnSpc>
                  <a:spcPct val="120000"/>
                </a:lnSpc>
                <a:spcBef>
                  <a:spcPts val="600"/>
                </a:spcBef>
                <a:spcAft>
                  <a:spcPts val="600"/>
                </a:spcAft>
              </a:pPr>
              <a:r>
                <a:rPr lang="en-US" altLang="zh-CN" sz="2800" b="1" kern="0" dirty="0" smtClean="0">
                  <a:solidFill>
                    <a:sysClr val="window" lastClr="FFFFFF"/>
                  </a:solidFill>
                  <a:latin typeface="微软雅黑" pitchFamily="34" charset="-122"/>
                  <a:ea typeface="微软雅黑" pitchFamily="34" charset="-122"/>
                </a:rPr>
                <a:t>C</a:t>
              </a:r>
              <a:endParaRPr lang="en-US" sz="2800" b="1" kern="0" dirty="0">
                <a:solidFill>
                  <a:sysClr val="window" lastClr="FFFFFF"/>
                </a:solidFill>
                <a:latin typeface="微软雅黑" pitchFamily="34" charset="-122"/>
                <a:ea typeface="微软雅黑" pitchFamily="34" charset="-122"/>
              </a:endParaRPr>
            </a:p>
          </p:txBody>
        </p:sp>
        <p:sp>
          <p:nvSpPr>
            <p:cNvPr id="23" name="椭圆 22"/>
            <p:cNvSpPr/>
            <p:nvPr/>
          </p:nvSpPr>
          <p:spPr>
            <a:xfrm>
              <a:off x="4511102" y="3771645"/>
              <a:ext cx="648000" cy="648000"/>
            </a:xfrm>
            <a:prstGeom prst="ellipse">
              <a:avLst/>
            </a:prstGeom>
            <a:gradFill>
              <a:gsLst>
                <a:gs pos="0">
                  <a:srgbClr val="C00000">
                    <a:lumMod val="60000"/>
                    <a:lumOff val="40000"/>
                  </a:srgbClr>
                </a:gs>
                <a:gs pos="100000">
                  <a:srgbClr val="C00000"/>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algn="ctr" fontAlgn="base">
                <a:lnSpc>
                  <a:spcPct val="120000"/>
                </a:lnSpc>
                <a:spcBef>
                  <a:spcPct val="0"/>
                </a:spcBef>
                <a:spcAft>
                  <a:spcPct val="0"/>
                </a:spcAft>
              </a:pPr>
              <a:r>
                <a:rPr lang="en-US" altLang="zh-CN" sz="2800" b="1" kern="0" dirty="0" smtClean="0">
                  <a:solidFill>
                    <a:srgbClr val="FFFFFF"/>
                  </a:solidFill>
                  <a:latin typeface="微软雅黑" pitchFamily="34" charset="-122"/>
                  <a:ea typeface="微软雅黑" pitchFamily="34" charset="-122"/>
                  <a:cs typeface="宋体" pitchFamily="2" charset="-122"/>
                </a:rPr>
                <a:t>B</a:t>
              </a:r>
              <a:endParaRPr lang="en-US" sz="2800" b="1" kern="0" dirty="0">
                <a:solidFill>
                  <a:srgbClr val="FFFFFF"/>
                </a:solidFill>
                <a:latin typeface="微软雅黑" pitchFamily="34" charset="-122"/>
                <a:ea typeface="微软雅黑" pitchFamily="34" charset="-122"/>
                <a:cs typeface="宋体" pitchFamily="2" charset="-122"/>
              </a:endParaRPr>
            </a:p>
          </p:txBody>
        </p:sp>
        <p:grpSp>
          <p:nvGrpSpPr>
            <p:cNvPr id="26" name="组合 25"/>
            <p:cNvGrpSpPr/>
            <p:nvPr/>
          </p:nvGrpSpPr>
          <p:grpSpPr>
            <a:xfrm>
              <a:off x="4943114" y="2553631"/>
              <a:ext cx="694367" cy="443321"/>
              <a:chOff x="4963234" y="2528380"/>
              <a:chExt cx="694367" cy="443321"/>
            </a:xfrm>
          </p:grpSpPr>
          <p:sp>
            <p:nvSpPr>
              <p:cNvPr id="27" name="右箭头 26"/>
              <p:cNvSpPr/>
              <p:nvPr/>
            </p:nvSpPr>
            <p:spPr>
              <a:xfrm rot="15300000">
                <a:off x="4873234" y="2629701"/>
                <a:ext cx="432000" cy="252000"/>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28" name="右箭头 27"/>
              <p:cNvSpPr/>
              <p:nvPr/>
            </p:nvSpPr>
            <p:spPr>
              <a:xfrm rot="17100000">
                <a:off x="5315601" y="2618380"/>
                <a:ext cx="432000" cy="252000"/>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grpSp>
        <p:grpSp>
          <p:nvGrpSpPr>
            <p:cNvPr id="29" name="组合 28"/>
            <p:cNvGrpSpPr/>
            <p:nvPr/>
          </p:nvGrpSpPr>
          <p:grpSpPr>
            <a:xfrm rot="14447181">
              <a:off x="4022707" y="4236290"/>
              <a:ext cx="694367" cy="443321"/>
              <a:chOff x="4963234" y="2528380"/>
              <a:chExt cx="694367" cy="443321"/>
            </a:xfrm>
          </p:grpSpPr>
          <p:sp>
            <p:nvSpPr>
              <p:cNvPr id="30" name="右箭头 29"/>
              <p:cNvSpPr/>
              <p:nvPr/>
            </p:nvSpPr>
            <p:spPr>
              <a:xfrm rot="15300000">
                <a:off x="4873234" y="2629701"/>
                <a:ext cx="432000" cy="252000"/>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31" name="右箭头 30"/>
              <p:cNvSpPr/>
              <p:nvPr/>
            </p:nvSpPr>
            <p:spPr>
              <a:xfrm rot="17100000">
                <a:off x="5315601" y="2618380"/>
                <a:ext cx="432000" cy="252000"/>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grpSp>
        <p:sp>
          <p:nvSpPr>
            <p:cNvPr id="36" name="椭圆 35"/>
            <p:cNvSpPr/>
            <p:nvPr/>
          </p:nvSpPr>
          <p:spPr>
            <a:xfrm>
              <a:off x="4459839" y="1891700"/>
              <a:ext cx="648000" cy="648000"/>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pPr>
              <a:endParaRPr lang="en-US" b="1" kern="0" dirty="0">
                <a:solidFill>
                  <a:srgbClr val="FFFFFF"/>
                </a:solidFill>
                <a:latin typeface="微软雅黑" pitchFamily="34" charset="-122"/>
                <a:ea typeface="微软雅黑" pitchFamily="34" charset="-122"/>
                <a:cs typeface="宋体" pitchFamily="2" charset="-122"/>
              </a:endParaRPr>
            </a:p>
          </p:txBody>
        </p:sp>
        <p:sp>
          <p:nvSpPr>
            <p:cNvPr id="37" name="椭圆 36"/>
            <p:cNvSpPr/>
            <p:nvPr/>
          </p:nvSpPr>
          <p:spPr>
            <a:xfrm>
              <a:off x="5333869" y="1880379"/>
              <a:ext cx="648000" cy="648000"/>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pPr>
              <a:endParaRPr lang="en-US" b="1" kern="0" dirty="0">
                <a:solidFill>
                  <a:srgbClr val="FFFFFF"/>
                </a:solidFill>
                <a:latin typeface="微软雅黑" pitchFamily="34" charset="-122"/>
                <a:ea typeface="微软雅黑" pitchFamily="34" charset="-122"/>
                <a:cs typeface="宋体" pitchFamily="2" charset="-122"/>
              </a:endParaRPr>
            </a:p>
          </p:txBody>
        </p:sp>
        <p:sp>
          <p:nvSpPr>
            <p:cNvPr id="38" name="椭圆 37"/>
            <p:cNvSpPr/>
            <p:nvPr/>
          </p:nvSpPr>
          <p:spPr>
            <a:xfrm>
              <a:off x="3347833" y="4049405"/>
              <a:ext cx="648000" cy="648000"/>
            </a:xfrm>
            <a:prstGeom prst="ellipse">
              <a:avLst/>
            </a:prstGeom>
            <a:gradFill>
              <a:gsLst>
                <a:gs pos="0">
                  <a:srgbClr val="C00000">
                    <a:lumMod val="60000"/>
                    <a:lumOff val="40000"/>
                  </a:srgbClr>
                </a:gs>
                <a:gs pos="100000">
                  <a:srgbClr val="C00000"/>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a:lnSpc>
                  <a:spcPct val="120000"/>
                </a:lnSpc>
              </a:pPr>
              <a:endParaRPr lang="en-US" sz="1400" b="1" kern="0" dirty="0">
                <a:solidFill>
                  <a:sysClr val="window" lastClr="FFFFFF"/>
                </a:solidFill>
                <a:latin typeface="微软雅黑" pitchFamily="34" charset="-122"/>
                <a:ea typeface="微软雅黑" pitchFamily="34" charset="-122"/>
              </a:endParaRPr>
            </a:p>
          </p:txBody>
        </p:sp>
        <p:sp>
          <p:nvSpPr>
            <p:cNvPr id="39" name="椭圆 38"/>
            <p:cNvSpPr/>
            <p:nvPr/>
          </p:nvSpPr>
          <p:spPr>
            <a:xfrm>
              <a:off x="3671833" y="4742502"/>
              <a:ext cx="648000" cy="648000"/>
            </a:xfrm>
            <a:prstGeom prst="ellipse">
              <a:avLst/>
            </a:prstGeom>
            <a:gradFill>
              <a:gsLst>
                <a:gs pos="0">
                  <a:srgbClr val="C00000">
                    <a:lumMod val="60000"/>
                    <a:lumOff val="40000"/>
                  </a:srgbClr>
                </a:gs>
                <a:gs pos="100000">
                  <a:srgbClr val="C00000"/>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a:lnSpc>
                  <a:spcPct val="120000"/>
                </a:lnSpc>
              </a:pPr>
              <a:endParaRPr lang="en-US" sz="1400" b="1" kern="0" dirty="0">
                <a:solidFill>
                  <a:sysClr val="window" lastClr="FFFFFF"/>
                </a:solidFill>
                <a:latin typeface="微软雅黑" pitchFamily="34" charset="-122"/>
                <a:ea typeface="微软雅黑" pitchFamily="34" charset="-122"/>
              </a:endParaRPr>
            </a:p>
          </p:txBody>
        </p:sp>
        <p:sp>
          <p:nvSpPr>
            <p:cNvPr id="40" name="椭圆 39"/>
            <p:cNvSpPr/>
            <p:nvPr/>
          </p:nvSpPr>
          <p:spPr>
            <a:xfrm>
              <a:off x="6577199" y="3943663"/>
              <a:ext cx="648000" cy="648000"/>
            </a:xfrm>
            <a:prstGeom prst="ellipse">
              <a:avLst/>
            </a:prstGeom>
            <a:gradFill>
              <a:gsLst>
                <a:gs pos="33000">
                  <a:srgbClr val="6DAA2D">
                    <a:lumMod val="60000"/>
                    <a:lumOff val="40000"/>
                  </a:srgbClr>
                </a:gs>
                <a:gs pos="100000">
                  <a:srgbClr val="6DAA2D"/>
                </a:gs>
              </a:gsLst>
              <a:lin ang="5400000" scaled="0"/>
            </a:gradFill>
            <a:ln w="3175" cap="flat" cmpd="sng" algn="ctr">
              <a:noFill/>
              <a:prstDash val="solid"/>
            </a:ln>
            <a:effectLst>
              <a:outerShdw blurRad="50800" dist="38100" dir="5400000" algn="t" rotWithShape="0">
                <a:prstClr val="black">
                  <a:alpha val="40000"/>
                </a:prstClr>
              </a:outerShdw>
            </a:effectLst>
          </p:spPr>
          <p:txBody>
            <a:bodyPr rIns="90000" anchor="ctr"/>
            <a:lstStyle/>
            <a:p>
              <a:pPr algn="ctr">
                <a:lnSpc>
                  <a:spcPct val="120000"/>
                </a:lnSpc>
                <a:spcBef>
                  <a:spcPts val="600"/>
                </a:spcBef>
                <a:spcAft>
                  <a:spcPts val="600"/>
                </a:spcAft>
              </a:pPr>
              <a:endParaRPr lang="en-US" b="1" kern="0" dirty="0">
                <a:solidFill>
                  <a:sysClr val="window" lastClr="FFFFFF"/>
                </a:solidFill>
                <a:latin typeface="微软雅黑" pitchFamily="34" charset="-122"/>
                <a:ea typeface="微软雅黑" pitchFamily="34" charset="-122"/>
              </a:endParaRPr>
            </a:p>
          </p:txBody>
        </p:sp>
        <p:sp>
          <p:nvSpPr>
            <p:cNvPr id="41" name="椭圆 40"/>
            <p:cNvSpPr/>
            <p:nvPr/>
          </p:nvSpPr>
          <p:spPr>
            <a:xfrm>
              <a:off x="6253199" y="4693294"/>
              <a:ext cx="648000" cy="648000"/>
            </a:xfrm>
            <a:prstGeom prst="ellipse">
              <a:avLst/>
            </a:prstGeom>
            <a:gradFill>
              <a:gsLst>
                <a:gs pos="33000">
                  <a:srgbClr val="6DAA2D">
                    <a:lumMod val="60000"/>
                    <a:lumOff val="40000"/>
                  </a:srgbClr>
                </a:gs>
                <a:gs pos="100000">
                  <a:srgbClr val="6DAA2D"/>
                </a:gs>
              </a:gsLst>
              <a:lin ang="5400000" scaled="0"/>
            </a:gradFill>
            <a:ln w="3175" cap="flat" cmpd="sng" algn="ctr">
              <a:noFill/>
              <a:prstDash val="solid"/>
            </a:ln>
            <a:effectLst>
              <a:outerShdw blurRad="50800" dist="38100" dir="5400000" algn="t" rotWithShape="0">
                <a:prstClr val="black">
                  <a:alpha val="40000"/>
                </a:prstClr>
              </a:outerShdw>
            </a:effectLst>
          </p:spPr>
          <p:txBody>
            <a:bodyPr rIns="90000" anchor="ctr"/>
            <a:lstStyle/>
            <a:p>
              <a:pPr algn="ctr">
                <a:lnSpc>
                  <a:spcPct val="120000"/>
                </a:lnSpc>
                <a:spcBef>
                  <a:spcPts val="600"/>
                </a:spcBef>
                <a:spcAft>
                  <a:spcPts val="600"/>
                </a:spcAft>
              </a:pPr>
              <a:endParaRPr lang="en-US" b="1" kern="0" dirty="0">
                <a:solidFill>
                  <a:sysClr val="window" lastClr="FFFFFF"/>
                </a:solidFill>
                <a:latin typeface="微软雅黑" pitchFamily="34" charset="-122"/>
                <a:ea typeface="微软雅黑" pitchFamily="34" charset="-122"/>
              </a:endParaRPr>
            </a:p>
          </p:txBody>
        </p:sp>
        <p:sp>
          <p:nvSpPr>
            <p:cNvPr id="24" name="Oval 40"/>
            <p:cNvSpPr>
              <a:spLocks noChangeArrowheads="1"/>
            </p:cNvSpPr>
            <p:nvPr/>
          </p:nvSpPr>
          <p:spPr bwMode="auto">
            <a:xfrm>
              <a:off x="4223114" y="2796113"/>
              <a:ext cx="2088000" cy="2088000"/>
            </a:xfrm>
            <a:prstGeom prst="ellipse">
              <a:avLst/>
            </a:prstGeom>
            <a:noFill/>
            <a:ln/>
            <a:extLst/>
          </p:spPr>
          <p:style>
            <a:lnRef idx="2">
              <a:schemeClr val="accent6"/>
            </a:lnRef>
            <a:fillRef idx="1">
              <a:schemeClr val="lt1"/>
            </a:fillRef>
            <a:effectRef idx="0">
              <a:schemeClr val="accent6"/>
            </a:effectRef>
            <a:fontRef idx="minor">
              <a:schemeClr val="dk1"/>
            </a:fontRef>
          </p:style>
          <p:txBody>
            <a:bodyPr anchor="ctr"/>
            <a:lstStyle/>
            <a:p>
              <a:pPr algn="ctr" fontAlgn="base">
                <a:spcBef>
                  <a:spcPct val="0"/>
                </a:spcBef>
                <a:spcAft>
                  <a:spcPct val="0"/>
                </a:spcAft>
              </a:pPr>
              <a:endParaRPr lang="zh-CN" altLang="en-US" b="1" kern="0">
                <a:solidFill>
                  <a:srgbClr val="FFFFFF"/>
                </a:solidFill>
                <a:latin typeface="微软雅黑" pitchFamily="34" charset="-122"/>
                <a:ea typeface="微软雅黑" pitchFamily="34" charset="-122"/>
                <a:cs typeface="宋体" pitchFamily="2" charset="-122"/>
              </a:endParaRPr>
            </a:p>
          </p:txBody>
        </p:sp>
      </p:grpSp>
      <p:cxnSp>
        <p:nvCxnSpPr>
          <p:cNvPr id="42" name="直接连接符 41"/>
          <p:cNvCxnSpPr/>
          <p:nvPr/>
        </p:nvCxnSpPr>
        <p:spPr>
          <a:xfrm flipH="1">
            <a:off x="5511482" y="3426241"/>
            <a:ext cx="6084645" cy="1"/>
          </a:xfrm>
          <a:prstGeom prst="line">
            <a:avLst/>
          </a:prstGeom>
          <a:ln w="6350">
            <a:solidFill>
              <a:srgbClr val="00B0F0"/>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7103318" y="5017294"/>
            <a:ext cx="4492809" cy="0"/>
          </a:xfrm>
          <a:prstGeom prst="line">
            <a:avLst/>
          </a:prstGeom>
          <a:ln w="6350">
            <a:solidFill>
              <a:srgbClr val="119707"/>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cxnSp>
      <p:cxnSp>
        <p:nvCxnSpPr>
          <p:cNvPr id="53" name="直接箭头连接符 52"/>
          <p:cNvCxnSpPr/>
          <p:nvPr/>
        </p:nvCxnSpPr>
        <p:spPr>
          <a:xfrm flipV="1">
            <a:off x="2422798" y="1700811"/>
            <a:ext cx="0" cy="4030107"/>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8111430" y="2448366"/>
            <a:ext cx="3507556" cy="908626"/>
            <a:chOff x="8111430" y="2448366"/>
            <a:chExt cx="3507556" cy="908626"/>
          </a:xfrm>
        </p:grpSpPr>
        <p:grpSp>
          <p:nvGrpSpPr>
            <p:cNvPr id="14" name="组合 13"/>
            <p:cNvGrpSpPr/>
            <p:nvPr/>
          </p:nvGrpSpPr>
          <p:grpSpPr>
            <a:xfrm>
              <a:off x="8111430" y="2645454"/>
              <a:ext cx="3389836" cy="711538"/>
              <a:chOff x="8111430" y="2645454"/>
              <a:chExt cx="3389836" cy="711538"/>
            </a:xfrm>
          </p:grpSpPr>
          <p:sp>
            <p:nvSpPr>
              <p:cNvPr id="44" name="TextBox 11"/>
              <p:cNvSpPr txBox="1">
                <a:spLocks noChangeArrowheads="1"/>
              </p:cNvSpPr>
              <p:nvPr/>
            </p:nvSpPr>
            <p:spPr bwMode="auto">
              <a:xfrm flipH="1">
                <a:off x="8111430" y="3049215"/>
                <a:ext cx="3389833" cy="307777"/>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400" kern="0" dirty="0">
                    <a:solidFill>
                      <a:prstClr val="black">
                        <a:lumMod val="75000"/>
                        <a:lumOff val="25000"/>
                      </a:prstClr>
                    </a:solidFill>
                    <a:latin typeface="微软雅黑" pitchFamily="34" charset="-122"/>
                    <a:ea typeface="微软雅黑" pitchFamily="34" charset="-122"/>
                  </a:rPr>
                  <a:t>就是生活中信赖或熟悉的同事和</a:t>
                </a:r>
                <a:r>
                  <a:rPr lang="zh-CN" altLang="en-US" sz="1400" kern="0" dirty="0" smtClean="0">
                    <a:solidFill>
                      <a:prstClr val="black">
                        <a:lumMod val="75000"/>
                        <a:lumOff val="25000"/>
                      </a:prstClr>
                    </a:solidFill>
                    <a:latin typeface="微软雅黑" pitchFamily="34" charset="-122"/>
                    <a:ea typeface="微软雅黑" pitchFamily="34" charset="-122"/>
                  </a:rPr>
                  <a:t>朋友。</a:t>
                </a:r>
                <a:endParaRPr lang="en-US" altLang="zh-CN" sz="1400" kern="0" dirty="0" smtClean="0">
                  <a:solidFill>
                    <a:prstClr val="black">
                      <a:lumMod val="75000"/>
                      <a:lumOff val="25000"/>
                    </a:prstClr>
                  </a:solidFill>
                  <a:latin typeface="微软雅黑" pitchFamily="34" charset="-122"/>
                  <a:ea typeface="微软雅黑" pitchFamily="34" charset="-122"/>
                </a:endParaRPr>
              </a:p>
            </p:txBody>
          </p:sp>
          <p:sp>
            <p:nvSpPr>
              <p:cNvPr id="45" name="TextBox 11"/>
              <p:cNvSpPr txBox="1">
                <a:spLocks noChangeArrowheads="1"/>
              </p:cNvSpPr>
              <p:nvPr/>
            </p:nvSpPr>
            <p:spPr bwMode="auto">
              <a:xfrm flipH="1">
                <a:off x="10044681" y="2645454"/>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600" b="1" kern="0" dirty="0">
                    <a:solidFill>
                      <a:prstClr val="black">
                        <a:lumMod val="75000"/>
                        <a:lumOff val="25000"/>
                      </a:prstClr>
                    </a:solidFill>
                    <a:latin typeface="微软雅黑" pitchFamily="34" charset="-122"/>
                    <a:ea typeface="微软雅黑" pitchFamily="34" charset="-122"/>
                  </a:rPr>
                  <a:t>一度人脉</a:t>
                </a:r>
                <a:endParaRPr lang="en-US" altLang="zh-CN" sz="1600" b="1" kern="0" dirty="0" smtClean="0">
                  <a:solidFill>
                    <a:prstClr val="black">
                      <a:lumMod val="75000"/>
                      <a:lumOff val="25000"/>
                    </a:prstClr>
                  </a:solidFill>
                  <a:latin typeface="微软雅黑" pitchFamily="34" charset="-122"/>
                  <a:ea typeface="微软雅黑" pitchFamily="34" charset="-122"/>
                </a:endParaRPr>
              </a:p>
            </p:txBody>
          </p:sp>
        </p:grpSp>
        <p:sp>
          <p:nvSpPr>
            <p:cNvPr id="54" name="矩形 53"/>
            <p:cNvSpPr/>
            <p:nvPr/>
          </p:nvSpPr>
          <p:spPr>
            <a:xfrm>
              <a:off x="11573267" y="2448366"/>
              <a:ext cx="45719" cy="899017"/>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pPr>
              <a:endParaRPr lang="zh-CN" altLang="en-US" b="1" kern="0">
                <a:solidFill>
                  <a:srgbClr val="FFFFFF"/>
                </a:solidFill>
                <a:latin typeface="微软雅黑" pitchFamily="34" charset="-122"/>
                <a:ea typeface="微软雅黑" pitchFamily="34" charset="-122"/>
                <a:cs typeface="宋体" pitchFamily="2" charset="-122"/>
              </a:endParaRPr>
            </a:p>
          </p:txBody>
        </p:sp>
      </p:grpSp>
      <p:grpSp>
        <p:nvGrpSpPr>
          <p:cNvPr id="48" name="组合 47"/>
          <p:cNvGrpSpPr/>
          <p:nvPr/>
        </p:nvGrpSpPr>
        <p:grpSpPr>
          <a:xfrm>
            <a:off x="8111429" y="4049405"/>
            <a:ext cx="3491714" cy="941106"/>
            <a:chOff x="8111429" y="4049405"/>
            <a:chExt cx="3491714" cy="941106"/>
          </a:xfrm>
        </p:grpSpPr>
        <p:grpSp>
          <p:nvGrpSpPr>
            <p:cNvPr id="15" name="组合 14"/>
            <p:cNvGrpSpPr/>
            <p:nvPr/>
          </p:nvGrpSpPr>
          <p:grpSpPr>
            <a:xfrm>
              <a:off x="8111429" y="4063530"/>
              <a:ext cx="3389836" cy="926981"/>
              <a:chOff x="8111429" y="4063530"/>
              <a:chExt cx="3389836" cy="926981"/>
            </a:xfrm>
          </p:grpSpPr>
          <p:sp>
            <p:nvSpPr>
              <p:cNvPr id="46" name="TextBox 11"/>
              <p:cNvSpPr txBox="1">
                <a:spLocks noChangeArrowheads="1"/>
              </p:cNvSpPr>
              <p:nvPr/>
            </p:nvSpPr>
            <p:spPr bwMode="auto">
              <a:xfrm flipH="1">
                <a:off x="8111429" y="4467291"/>
                <a:ext cx="3389833" cy="523220"/>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400" kern="0" dirty="0">
                    <a:solidFill>
                      <a:prstClr val="black">
                        <a:lumMod val="75000"/>
                        <a:lumOff val="25000"/>
                      </a:prstClr>
                    </a:solidFill>
                    <a:latin typeface="微软雅黑" pitchFamily="34" charset="-122"/>
                    <a:ea typeface="微软雅黑" pitchFamily="34" charset="-122"/>
                  </a:rPr>
                  <a:t>就是你朋友的朋友，你最容易找到并结识的就是这些</a:t>
                </a:r>
                <a:r>
                  <a:rPr lang="zh-CN" altLang="en-US" sz="1400" kern="0" dirty="0" smtClean="0">
                    <a:solidFill>
                      <a:prstClr val="black">
                        <a:lumMod val="75000"/>
                        <a:lumOff val="25000"/>
                      </a:prstClr>
                    </a:solidFill>
                    <a:latin typeface="微软雅黑" pitchFamily="34" charset="-122"/>
                    <a:ea typeface="微软雅黑" pitchFamily="34" charset="-122"/>
                  </a:rPr>
                  <a:t>“朋友的朋友”</a:t>
                </a:r>
                <a:r>
                  <a:rPr lang="zh-CN" altLang="en-US" sz="1400" kern="0" dirty="0">
                    <a:solidFill>
                      <a:prstClr val="black">
                        <a:lumMod val="75000"/>
                        <a:lumOff val="25000"/>
                      </a:prstClr>
                    </a:solidFill>
                    <a:latin typeface="微软雅黑" pitchFamily="34" charset="-122"/>
                    <a:ea typeface="微软雅黑" pitchFamily="34" charset="-122"/>
                  </a:rPr>
                  <a:t>。</a:t>
                </a:r>
                <a:endParaRPr lang="en-US" altLang="zh-CN" sz="1400" kern="0" dirty="0" smtClean="0">
                  <a:solidFill>
                    <a:prstClr val="black">
                      <a:lumMod val="75000"/>
                      <a:lumOff val="25000"/>
                    </a:prstClr>
                  </a:solidFill>
                  <a:latin typeface="微软雅黑" pitchFamily="34" charset="-122"/>
                  <a:ea typeface="微软雅黑" pitchFamily="34" charset="-122"/>
                </a:endParaRPr>
              </a:p>
            </p:txBody>
          </p:sp>
          <p:sp>
            <p:nvSpPr>
              <p:cNvPr id="47" name="TextBox 11"/>
              <p:cNvSpPr txBox="1">
                <a:spLocks noChangeArrowheads="1"/>
              </p:cNvSpPr>
              <p:nvPr/>
            </p:nvSpPr>
            <p:spPr bwMode="auto">
              <a:xfrm flipH="1">
                <a:off x="10044680" y="4063530"/>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600" b="1" kern="0" dirty="0" smtClean="0">
                    <a:solidFill>
                      <a:prstClr val="black">
                        <a:lumMod val="75000"/>
                        <a:lumOff val="25000"/>
                      </a:prstClr>
                    </a:solidFill>
                    <a:latin typeface="微软雅黑" pitchFamily="34" charset="-122"/>
                    <a:ea typeface="微软雅黑" pitchFamily="34" charset="-122"/>
                  </a:rPr>
                  <a:t>二度人脉</a:t>
                </a:r>
                <a:endParaRPr lang="en-US" altLang="zh-CN" sz="1600" b="1" kern="0" dirty="0" smtClean="0">
                  <a:solidFill>
                    <a:prstClr val="black">
                      <a:lumMod val="75000"/>
                      <a:lumOff val="25000"/>
                    </a:prstClr>
                  </a:solidFill>
                  <a:latin typeface="微软雅黑" pitchFamily="34" charset="-122"/>
                  <a:ea typeface="微软雅黑" pitchFamily="34" charset="-122"/>
                </a:endParaRPr>
              </a:p>
            </p:txBody>
          </p:sp>
        </p:grpSp>
        <p:sp>
          <p:nvSpPr>
            <p:cNvPr id="55" name="矩形 54"/>
            <p:cNvSpPr/>
            <p:nvPr/>
          </p:nvSpPr>
          <p:spPr>
            <a:xfrm>
              <a:off x="11557424" y="4049405"/>
              <a:ext cx="45719" cy="899017"/>
            </a:xfrm>
            <a:prstGeom prst="rect">
              <a:avLst/>
            </a:prstGeom>
            <a:gradFill>
              <a:gsLst>
                <a:gs pos="33000">
                  <a:srgbClr val="6DAA2D">
                    <a:lumMod val="60000"/>
                    <a:lumOff val="40000"/>
                  </a:srgbClr>
                </a:gs>
                <a:gs pos="100000">
                  <a:srgbClr val="6DAA2D"/>
                </a:gs>
              </a:gsLst>
              <a:lin ang="5400000" scaled="0"/>
            </a:gradFill>
            <a:ln w="3175" cap="flat" cmpd="sng" algn="ctr">
              <a:noFill/>
              <a:prstDash val="solid"/>
            </a:ln>
            <a:effectLst>
              <a:outerShdw blurRad="50800" dist="38100" dir="5400000" algn="t" rotWithShape="0">
                <a:prstClr val="black">
                  <a:alpha val="40000"/>
                </a:prstClr>
              </a:outerShdw>
            </a:effectLst>
          </p:spPr>
          <p:txBody>
            <a:bodyPr rIns="90000" anchor="ctr"/>
            <a:lstStyle/>
            <a:p>
              <a:pPr algn="ctr">
                <a:lnSpc>
                  <a:spcPct val="120000"/>
                </a:lnSpc>
                <a:spcBef>
                  <a:spcPts val="600"/>
                </a:spcBef>
                <a:spcAft>
                  <a:spcPts val="600"/>
                </a:spcAft>
              </a:pPr>
              <a:endParaRPr lang="zh-CN" altLang="en-US" b="1" kern="0">
                <a:solidFill>
                  <a:sysClr val="window" lastClr="FFFFFF"/>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40693342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down)">
                                      <p:cBhvr>
                                        <p:cTn id="7" dur="500"/>
                                        <p:tgtEl>
                                          <p:spTgt spid="53"/>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anim calcmode="lin" valueType="num">
                                      <p:cBhvr>
                                        <p:cTn id="12" dur="500" fill="hold"/>
                                        <p:tgtEl>
                                          <p:spTgt spid="32"/>
                                        </p:tgtEl>
                                        <p:attrNameLst>
                                          <p:attrName>ppt_x</p:attrName>
                                        </p:attrNameLst>
                                      </p:cBhvr>
                                      <p:tavLst>
                                        <p:tav tm="0">
                                          <p:val>
                                            <p:strVal val="#ppt_x"/>
                                          </p:val>
                                        </p:tav>
                                        <p:tav tm="100000">
                                          <p:val>
                                            <p:strVal val="#ppt_x"/>
                                          </p:val>
                                        </p:tav>
                                      </p:tavLst>
                                    </p:anim>
                                    <p:anim calcmode="lin" valueType="num">
                                      <p:cBhvr>
                                        <p:cTn id="13" dur="5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wipe(left)">
                                      <p:cBhvr>
                                        <p:cTn id="25" dur="500"/>
                                        <p:tgtEl>
                                          <p:spTgt spid="42"/>
                                        </p:tgtEl>
                                      </p:cBhvr>
                                    </p:animEffect>
                                  </p:childTnLst>
                                </p:cTn>
                              </p:par>
                              <p:par>
                                <p:cTn id="26" presetID="42" presetClass="entr" presetSubtype="0" fill="hold"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wipe(left)">
                                      <p:cBhvr>
                                        <p:cTn id="35" dur="500"/>
                                        <p:tgtEl>
                                          <p:spTgt spid="43"/>
                                        </p:tgtEl>
                                      </p:cBhvr>
                                    </p:animEffect>
                                  </p:childTnLst>
                                </p:cTn>
                              </p:par>
                              <p:par>
                                <p:cTn id="36" presetID="42" presetClass="entr" presetSubtype="0" fill="hold" nodeType="with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fade">
                                      <p:cBhvr>
                                        <p:cTn id="38" dur="1000"/>
                                        <p:tgtEl>
                                          <p:spTgt spid="48"/>
                                        </p:tgtEl>
                                      </p:cBhvr>
                                    </p:animEffect>
                                    <p:anim calcmode="lin" valueType="num">
                                      <p:cBhvr>
                                        <p:cTn id="39" dur="1000" fill="hold"/>
                                        <p:tgtEl>
                                          <p:spTgt spid="48"/>
                                        </p:tgtEl>
                                        <p:attrNameLst>
                                          <p:attrName>ppt_x</p:attrName>
                                        </p:attrNameLst>
                                      </p:cBhvr>
                                      <p:tavLst>
                                        <p:tav tm="0">
                                          <p:val>
                                            <p:strVal val="#ppt_x"/>
                                          </p:val>
                                        </p:tav>
                                        <p:tav tm="100000">
                                          <p:val>
                                            <p:strVal val="#ppt_x"/>
                                          </p:val>
                                        </p:tav>
                                      </p:tavLst>
                                    </p:anim>
                                    <p:anim calcmode="lin" valueType="num">
                                      <p:cBhvr>
                                        <p:cTn id="40"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62558" y="371929"/>
            <a:ext cx="5715000" cy="917740"/>
            <a:chOff x="3300671" y="870072"/>
            <a:chExt cx="5715000" cy="917740"/>
          </a:xfrm>
        </p:grpSpPr>
        <p:pic>
          <p:nvPicPr>
            <p:cNvPr id="1024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3300671" y="870072"/>
              <a:ext cx="5715000" cy="917740"/>
            </a:xfrm>
            <a:prstGeom prst="rect">
              <a:avLst/>
            </a:prstGeom>
            <a:noFill/>
            <a:extLst>
              <a:ext uri="{909E8E84-426E-40DD-AFC4-6F175D3DCCD1}">
                <a14:hiddenFill xmlns:a14="http://schemas.microsoft.com/office/drawing/2010/main">
                  <a:solidFill>
                    <a:srgbClr val="FFFFFF"/>
                  </a:solidFill>
                </a14:hiddenFill>
              </a:ext>
            </a:extLst>
          </p:spPr>
        </p:pic>
        <p:sp>
          <p:nvSpPr>
            <p:cNvPr id="60" name="Rectangle 17"/>
            <p:cNvSpPr>
              <a:spLocks noChangeArrowheads="1"/>
            </p:cNvSpPr>
            <p:nvPr/>
          </p:nvSpPr>
          <p:spPr bwMode="auto">
            <a:xfrm>
              <a:off x="5460911" y="1082288"/>
              <a:ext cx="2304256"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人脉是啥东东</a:t>
              </a:r>
              <a:endParaRPr lang="zh-CN" altLang="en-US" dirty="0">
                <a:solidFill>
                  <a:prstClr val="white"/>
                </a:solidFill>
                <a:latin typeface="微软雅黑" pitchFamily="34" charset="-122"/>
                <a:ea typeface="微软雅黑" pitchFamily="34" charset="-122"/>
              </a:endParaRPr>
            </a:p>
          </p:txBody>
        </p:sp>
      </p:grpSp>
      <p:sp>
        <p:nvSpPr>
          <p:cNvPr id="58"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二</a:t>
            </a:r>
            <a:r>
              <a:rPr lang="zh-CN" altLang="en-US" dirty="0" smtClean="0">
                <a:solidFill>
                  <a:srgbClr val="57D3FF"/>
                </a:solidFill>
              </a:rPr>
              <a:t>章</a:t>
            </a:r>
            <a:endParaRPr lang="en-US" dirty="0">
              <a:solidFill>
                <a:srgbClr val="57D3FF"/>
              </a:solidFill>
            </a:endParaRPr>
          </a:p>
        </p:txBody>
      </p:sp>
      <p:sp>
        <p:nvSpPr>
          <p:cNvPr id="63" name="Rectangle 17"/>
          <p:cNvSpPr>
            <a:spLocks noChangeArrowheads="1"/>
          </p:cNvSpPr>
          <p:nvPr/>
        </p:nvSpPr>
        <p:spPr bwMode="auto">
          <a:xfrm>
            <a:off x="118542" y="5730918"/>
            <a:ext cx="2664296" cy="396583"/>
          </a:xfrm>
          <a:prstGeom prst="rect">
            <a:avLst/>
          </a:prstGeom>
          <a:noFill/>
          <a:ln w="9525">
            <a:noFill/>
            <a:miter lim="800000"/>
            <a:headEnd/>
            <a:tailEnd/>
          </a:ln>
          <a:effectLst/>
        </p:spPr>
        <p:txBody>
          <a:bodyPr wrap="square">
            <a:spAutoFit/>
          </a:bodyPr>
          <a:lstStyle/>
          <a:p>
            <a:pPr algn="ctr">
              <a:lnSpc>
                <a:spcPct val="120000"/>
              </a:lnSpc>
              <a:defRPr/>
            </a:pPr>
            <a:r>
              <a:rPr lang="zh-CN" altLang="en-US" dirty="0">
                <a:solidFill>
                  <a:prstClr val="white"/>
                </a:solidFill>
                <a:latin typeface="微软雅黑" pitchFamily="34" charset="-122"/>
                <a:ea typeface="微软雅黑" pitchFamily="34" charset="-122"/>
              </a:rPr>
              <a:t>人</a:t>
            </a:r>
            <a:r>
              <a:rPr lang="zh-CN" altLang="en-US" dirty="0" smtClean="0">
                <a:solidFill>
                  <a:prstClr val="white"/>
                </a:solidFill>
                <a:latin typeface="微软雅黑" pitchFamily="34" charset="-122"/>
                <a:ea typeface="微软雅黑" pitchFamily="34" charset="-122"/>
              </a:rPr>
              <a:t>脉</a:t>
            </a:r>
            <a:r>
              <a:rPr lang="zh-CN" altLang="en-US" dirty="0">
                <a:solidFill>
                  <a:prstClr val="white"/>
                </a:solidFill>
                <a:latin typeface="微软雅黑" pitchFamily="34" charset="-122"/>
                <a:ea typeface="微软雅黑" pitchFamily="34" charset="-122"/>
              </a:rPr>
              <a:t>分类</a:t>
            </a:r>
          </a:p>
        </p:txBody>
      </p:sp>
      <p:sp>
        <p:nvSpPr>
          <p:cNvPr id="32" name="TextBox 31"/>
          <p:cNvSpPr txBox="1"/>
          <p:nvPr/>
        </p:nvSpPr>
        <p:spPr>
          <a:xfrm>
            <a:off x="1961133" y="2276872"/>
            <a:ext cx="461665" cy="2405968"/>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按实际效果来分</a:t>
            </a:r>
          </a:p>
        </p:txBody>
      </p:sp>
      <p:cxnSp>
        <p:nvCxnSpPr>
          <p:cNvPr id="53" name="直接箭头连接符 52"/>
          <p:cNvCxnSpPr/>
          <p:nvPr/>
        </p:nvCxnSpPr>
        <p:spPr>
          <a:xfrm flipV="1">
            <a:off x="2422798" y="1700811"/>
            <a:ext cx="0" cy="4030107"/>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6060624" y="2428154"/>
            <a:ext cx="2670092" cy="2275413"/>
            <a:chOff x="3545731" y="2428154"/>
            <a:chExt cx="2670092" cy="2275413"/>
          </a:xfrm>
        </p:grpSpPr>
        <p:sp>
          <p:nvSpPr>
            <p:cNvPr id="50" name="椭圆 6"/>
            <p:cNvSpPr/>
            <p:nvPr/>
          </p:nvSpPr>
          <p:spPr>
            <a:xfrm rot="10800000">
              <a:off x="3912096" y="2428154"/>
              <a:ext cx="2295129" cy="2275413"/>
            </a:xfrm>
            <a:custGeom>
              <a:avLst/>
              <a:gdLst/>
              <a:ahLst/>
              <a:cxnLst/>
              <a:rect l="l" t="t" r="r" b="b"/>
              <a:pathLst>
                <a:path w="2295129" h="2275413">
                  <a:moveTo>
                    <a:pt x="1337568" y="0"/>
                  </a:moveTo>
                  <a:cubicBezTo>
                    <a:pt x="1713211" y="0"/>
                    <a:pt x="2052687" y="154850"/>
                    <a:pt x="2295129" y="404701"/>
                  </a:cubicBezTo>
                  <a:cubicBezTo>
                    <a:pt x="1827474" y="1308842"/>
                    <a:pt x="772209" y="2025485"/>
                    <a:pt x="384531" y="2275413"/>
                  </a:cubicBezTo>
                  <a:cubicBezTo>
                    <a:pt x="146596" y="2034317"/>
                    <a:pt x="0" y="1703062"/>
                    <a:pt x="0" y="1337568"/>
                  </a:cubicBezTo>
                  <a:cubicBezTo>
                    <a:pt x="0" y="598850"/>
                    <a:pt x="598850" y="0"/>
                    <a:pt x="1337568" y="0"/>
                  </a:cubicBezTo>
                  <a:close/>
                </a:path>
              </a:pathLst>
            </a:custGeom>
            <a:gradFill flip="none" rotWithShape="1">
              <a:gsLst>
                <a:gs pos="43000">
                  <a:srgbClr val="FF7711"/>
                </a:gs>
                <a:gs pos="67000">
                  <a:srgbClr val="FFAA01"/>
                </a:gs>
                <a:gs pos="100000">
                  <a:srgbClr val="FECE02"/>
                </a:gs>
                <a:gs pos="0">
                  <a:srgbClr val="C73E01"/>
                </a:gs>
                <a:gs pos="80000">
                  <a:srgbClr val="FFC000"/>
                </a:gs>
              </a:gsLst>
              <a:lin ang="5400000" scaled="1"/>
              <a:tileRect/>
            </a:gradFill>
            <a:ln w="3175">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51" name="椭圆 6"/>
            <p:cNvSpPr/>
            <p:nvPr/>
          </p:nvSpPr>
          <p:spPr>
            <a:xfrm rot="10800000">
              <a:off x="3920694" y="2428154"/>
              <a:ext cx="2295129" cy="2275413"/>
            </a:xfrm>
            <a:custGeom>
              <a:avLst/>
              <a:gdLst/>
              <a:ahLst/>
              <a:cxnLst/>
              <a:rect l="l" t="t" r="r" b="b"/>
              <a:pathLst>
                <a:path w="2295129" h="2275413">
                  <a:moveTo>
                    <a:pt x="1337568" y="0"/>
                  </a:moveTo>
                  <a:cubicBezTo>
                    <a:pt x="1713211" y="0"/>
                    <a:pt x="2052687" y="154850"/>
                    <a:pt x="2295129" y="404701"/>
                  </a:cubicBezTo>
                  <a:cubicBezTo>
                    <a:pt x="1827474" y="1308842"/>
                    <a:pt x="772209" y="2025485"/>
                    <a:pt x="384531" y="2275413"/>
                  </a:cubicBezTo>
                  <a:cubicBezTo>
                    <a:pt x="146596" y="2034317"/>
                    <a:pt x="0" y="1703062"/>
                    <a:pt x="0" y="1337568"/>
                  </a:cubicBezTo>
                  <a:cubicBezTo>
                    <a:pt x="0" y="598850"/>
                    <a:pt x="598850" y="0"/>
                    <a:pt x="1337568" y="0"/>
                  </a:cubicBezTo>
                  <a:close/>
                </a:path>
              </a:pathLst>
            </a:cu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52" name="椭圆 51"/>
            <p:cNvSpPr/>
            <p:nvPr/>
          </p:nvSpPr>
          <p:spPr>
            <a:xfrm rot="5217985">
              <a:off x="5300404" y="3062918"/>
              <a:ext cx="1014502" cy="502943"/>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57" name="TextBox 11"/>
            <p:cNvSpPr txBox="1">
              <a:spLocks noChangeArrowheads="1"/>
            </p:cNvSpPr>
            <p:nvPr/>
          </p:nvSpPr>
          <p:spPr bwMode="auto">
            <a:xfrm flipH="1">
              <a:off x="4647088" y="3823031"/>
              <a:ext cx="1309173" cy="369332"/>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spcBef>
                  <a:spcPts val="0"/>
                </a:spcBef>
                <a:spcAft>
                  <a:spcPts val="0"/>
                </a:spcAft>
                <a:defRPr/>
              </a:pPr>
              <a:r>
                <a:rPr lang="zh-CN" altLang="en-US" kern="0" dirty="0" smtClean="0">
                  <a:solidFill>
                    <a:schemeClr val="bg1"/>
                  </a:solidFill>
                  <a:latin typeface="微软雅黑" pitchFamily="34" charset="-122"/>
                  <a:ea typeface="微软雅黑" pitchFamily="34" charset="-122"/>
                </a:rPr>
                <a:t>中空人脉</a:t>
              </a:r>
              <a:endParaRPr lang="en-US" altLang="zh-CN" kern="0" dirty="0" smtClean="0">
                <a:solidFill>
                  <a:schemeClr val="bg1"/>
                </a:solidFill>
                <a:latin typeface="微软雅黑" pitchFamily="34" charset="-122"/>
                <a:ea typeface="微软雅黑" pitchFamily="34" charset="-122"/>
              </a:endParaRPr>
            </a:p>
          </p:txBody>
        </p:sp>
        <p:sp>
          <p:nvSpPr>
            <p:cNvPr id="56" name="椭圆 55"/>
            <p:cNvSpPr/>
            <p:nvPr/>
          </p:nvSpPr>
          <p:spPr>
            <a:xfrm rot="18967632">
              <a:off x="3545731" y="3150223"/>
              <a:ext cx="2653328" cy="419772"/>
            </a:xfrm>
            <a:prstGeom prst="ellipse">
              <a:avLst/>
            </a:prstGeom>
            <a:solidFill>
              <a:schemeClr val="bg1"/>
            </a:solidFill>
            <a:ln w="3175">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grpSp>
        <p:nvGrpSpPr>
          <p:cNvPr id="10" name="组合 9"/>
          <p:cNvGrpSpPr/>
          <p:nvPr/>
        </p:nvGrpSpPr>
        <p:grpSpPr>
          <a:xfrm>
            <a:off x="5332361" y="2573581"/>
            <a:ext cx="2310500" cy="2275414"/>
            <a:chOff x="5332361" y="2573581"/>
            <a:chExt cx="2310500" cy="2275414"/>
          </a:xfrm>
        </p:grpSpPr>
        <p:grpSp>
          <p:nvGrpSpPr>
            <p:cNvPr id="59" name="组合 58"/>
            <p:cNvGrpSpPr/>
            <p:nvPr/>
          </p:nvGrpSpPr>
          <p:grpSpPr>
            <a:xfrm>
              <a:off x="5332361" y="2573581"/>
              <a:ext cx="2310500" cy="2275414"/>
              <a:chOff x="2846694" y="2581300"/>
              <a:chExt cx="2310500" cy="2275414"/>
            </a:xfrm>
          </p:grpSpPr>
          <p:sp>
            <p:nvSpPr>
              <p:cNvPr id="61" name="椭圆 6"/>
              <p:cNvSpPr/>
              <p:nvPr/>
            </p:nvSpPr>
            <p:spPr>
              <a:xfrm>
                <a:off x="2862065" y="2581301"/>
                <a:ext cx="2295129" cy="2275413"/>
              </a:xfrm>
              <a:custGeom>
                <a:avLst/>
                <a:gdLst/>
                <a:ahLst/>
                <a:cxnLst/>
                <a:rect l="l" t="t" r="r" b="b"/>
                <a:pathLst>
                  <a:path w="2295129" h="2275413">
                    <a:moveTo>
                      <a:pt x="1337568" y="0"/>
                    </a:moveTo>
                    <a:cubicBezTo>
                      <a:pt x="1713211" y="0"/>
                      <a:pt x="2052687" y="154850"/>
                      <a:pt x="2295129" y="404701"/>
                    </a:cubicBezTo>
                    <a:cubicBezTo>
                      <a:pt x="1827474" y="1308842"/>
                      <a:pt x="772209" y="2025485"/>
                      <a:pt x="384531" y="2275413"/>
                    </a:cubicBezTo>
                    <a:cubicBezTo>
                      <a:pt x="146596" y="2034317"/>
                      <a:pt x="0" y="1703062"/>
                      <a:pt x="0" y="1337568"/>
                    </a:cubicBezTo>
                    <a:cubicBezTo>
                      <a:pt x="0" y="598850"/>
                      <a:pt x="598850" y="0"/>
                      <a:pt x="1337568" y="0"/>
                    </a:cubicBezTo>
                    <a:close/>
                  </a:path>
                </a:pathLst>
              </a:custGeom>
              <a:gradFill flip="none" rotWithShape="1">
                <a:gsLst>
                  <a:gs pos="0">
                    <a:srgbClr val="BE1247"/>
                  </a:gs>
                  <a:gs pos="25000">
                    <a:srgbClr val="D2144F"/>
                  </a:gs>
                  <a:gs pos="42000">
                    <a:srgbClr val="BE1247"/>
                  </a:gs>
                  <a:gs pos="100000">
                    <a:srgbClr val="FA9496"/>
                  </a:gs>
                </a:gsLst>
                <a:lin ang="144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62" name="椭圆 61"/>
              <p:cNvSpPr/>
              <p:nvPr/>
            </p:nvSpPr>
            <p:spPr>
              <a:xfrm rot="19429506">
                <a:off x="3067135" y="2948183"/>
                <a:ext cx="1014502" cy="502943"/>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64" name="椭圆 6"/>
              <p:cNvSpPr/>
              <p:nvPr/>
            </p:nvSpPr>
            <p:spPr>
              <a:xfrm>
                <a:off x="2846694" y="2581300"/>
                <a:ext cx="2295129" cy="2275413"/>
              </a:xfrm>
              <a:custGeom>
                <a:avLst/>
                <a:gdLst/>
                <a:ahLst/>
                <a:cxnLst/>
                <a:rect l="l" t="t" r="r" b="b"/>
                <a:pathLst>
                  <a:path w="2295129" h="2275413">
                    <a:moveTo>
                      <a:pt x="1337568" y="0"/>
                    </a:moveTo>
                    <a:cubicBezTo>
                      <a:pt x="1713211" y="0"/>
                      <a:pt x="2052687" y="154850"/>
                      <a:pt x="2295129" y="404701"/>
                    </a:cubicBezTo>
                    <a:cubicBezTo>
                      <a:pt x="1827474" y="1308842"/>
                      <a:pt x="772209" y="2025485"/>
                      <a:pt x="384531" y="2275413"/>
                    </a:cubicBezTo>
                    <a:cubicBezTo>
                      <a:pt x="146596" y="2034317"/>
                      <a:pt x="0" y="1703062"/>
                      <a:pt x="0" y="1337568"/>
                    </a:cubicBezTo>
                    <a:cubicBezTo>
                      <a:pt x="0" y="598850"/>
                      <a:pt x="598850" y="0"/>
                      <a:pt x="1337568" y="0"/>
                    </a:cubicBezTo>
                    <a:close/>
                  </a:path>
                </a:pathLst>
              </a:custGeom>
              <a:gradFill flip="none" rotWithShape="1">
                <a:gsLst>
                  <a:gs pos="84000">
                    <a:srgbClr val="BE1247">
                      <a:alpha val="80000"/>
                    </a:srgbClr>
                  </a:gs>
                  <a:gs pos="100000">
                    <a:schemeClr val="bg1">
                      <a:alpha val="0"/>
                    </a:schemeClr>
                  </a:gs>
                  <a:gs pos="53000">
                    <a:schemeClr val="bg1">
                      <a:alpha val="0"/>
                    </a:schemeClr>
                  </a:gs>
                </a:gsLst>
                <a:path path="circle">
                  <a:fillToRect l="50000" t="50000" r="50000" b="50000"/>
                </a:path>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sp>
          <p:nvSpPr>
            <p:cNvPr id="65" name="TextBox 11"/>
            <p:cNvSpPr txBox="1">
              <a:spLocks noChangeArrowheads="1"/>
            </p:cNvSpPr>
            <p:nvPr/>
          </p:nvSpPr>
          <p:spPr bwMode="auto">
            <a:xfrm flipH="1">
              <a:off x="5852808" y="3291651"/>
              <a:ext cx="1309173" cy="369332"/>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spcBef>
                  <a:spcPts val="0"/>
                </a:spcBef>
                <a:spcAft>
                  <a:spcPts val="0"/>
                </a:spcAft>
                <a:defRPr/>
              </a:pPr>
              <a:r>
                <a:rPr lang="zh-CN" altLang="en-US" kern="0" dirty="0" smtClean="0">
                  <a:solidFill>
                    <a:schemeClr val="bg1"/>
                  </a:solidFill>
                  <a:latin typeface="微软雅黑" pitchFamily="34" charset="-122"/>
                  <a:ea typeface="微软雅黑" pitchFamily="34" charset="-122"/>
                </a:rPr>
                <a:t>实心人脉</a:t>
              </a:r>
              <a:endParaRPr lang="en-US" altLang="zh-CN" kern="0" dirty="0" smtClean="0">
                <a:solidFill>
                  <a:schemeClr val="bg1"/>
                </a:solidFill>
                <a:latin typeface="微软雅黑" pitchFamily="34" charset="-122"/>
                <a:ea typeface="微软雅黑" pitchFamily="34" charset="-122"/>
              </a:endParaRPr>
            </a:p>
          </p:txBody>
        </p:sp>
      </p:grpSp>
      <p:cxnSp>
        <p:nvCxnSpPr>
          <p:cNvPr id="66" name="直接连接符 65"/>
          <p:cNvCxnSpPr/>
          <p:nvPr/>
        </p:nvCxnSpPr>
        <p:spPr>
          <a:xfrm>
            <a:off x="8433054" y="2573581"/>
            <a:ext cx="3206768" cy="1"/>
          </a:xfrm>
          <a:prstGeom prst="line">
            <a:avLst/>
          </a:prstGeom>
          <a:ln>
            <a:solidFill>
              <a:schemeClr val="accent6">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2782838" y="4744404"/>
            <a:ext cx="2919794" cy="0"/>
          </a:xfrm>
          <a:prstGeom prst="line">
            <a:avLst/>
          </a:prstGeom>
          <a:ln>
            <a:solidFill>
              <a:srgbClr val="E21C3D"/>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68" name="TextBox 11"/>
          <p:cNvSpPr txBox="1">
            <a:spLocks noChangeArrowheads="1"/>
          </p:cNvSpPr>
          <p:nvPr/>
        </p:nvSpPr>
        <p:spPr bwMode="auto">
          <a:xfrm flipH="1">
            <a:off x="2733175" y="3645024"/>
            <a:ext cx="2549523" cy="1104533"/>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lnSpc>
                <a:spcPct val="120000"/>
              </a:lnSpc>
              <a:spcBef>
                <a:spcPts val="0"/>
              </a:spcBef>
              <a:spcAft>
                <a:spcPts val="0"/>
              </a:spcAft>
              <a:defRPr/>
            </a:pPr>
            <a:r>
              <a:rPr lang="zh-CN" altLang="en-US" sz="1400" kern="0" dirty="0">
                <a:solidFill>
                  <a:schemeClr val="bg1">
                    <a:lumMod val="50000"/>
                  </a:schemeClr>
                </a:solidFill>
                <a:latin typeface="微软雅黑" pitchFamily="34" charset="-122"/>
                <a:ea typeface="微软雅黑" pitchFamily="34" charset="-122"/>
              </a:rPr>
              <a:t>就是那种能和自己分享各种有用信息和工作心得，互相交流工作经验，在工作方面给予实际性帮助的“圈里人”。</a:t>
            </a:r>
            <a:endParaRPr lang="en-US" altLang="zh-CN" sz="1400" kern="0" dirty="0" smtClean="0">
              <a:solidFill>
                <a:schemeClr val="bg1">
                  <a:lumMod val="50000"/>
                </a:schemeClr>
              </a:solidFill>
              <a:latin typeface="微软雅黑" pitchFamily="34" charset="-122"/>
              <a:ea typeface="微软雅黑" pitchFamily="34" charset="-122"/>
            </a:endParaRPr>
          </a:p>
        </p:txBody>
      </p:sp>
      <p:sp>
        <p:nvSpPr>
          <p:cNvPr id="72" name="椭圆 10"/>
          <p:cNvSpPr>
            <a:spLocks noChangeArrowheads="1"/>
          </p:cNvSpPr>
          <p:nvPr/>
        </p:nvSpPr>
        <p:spPr bwMode="auto">
          <a:xfrm flipH="1" flipV="1">
            <a:off x="4577402" y="4522180"/>
            <a:ext cx="4958231" cy="1302387"/>
          </a:xfrm>
          <a:prstGeom prst="ellipse">
            <a:avLst/>
          </a:prstGeom>
          <a:gradFill rotWithShape="1">
            <a:gsLst>
              <a:gs pos="0">
                <a:schemeClr val="tx1">
                  <a:lumMod val="93000"/>
                  <a:lumOff val="7000"/>
                </a:scheme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a:extLst/>
        </p:spPr>
        <p:txBody>
          <a:bodyPr wrap="none" lIns="92075" tIns="46038" rIns="92075" bIns="46038" anchor="ctr"/>
          <a:lstStyle/>
          <a:p>
            <a:pPr algn="ctr" fontAlgn="auto">
              <a:spcBef>
                <a:spcPts val="0"/>
              </a:spcBef>
              <a:spcAft>
                <a:spcPts val="0"/>
              </a:spcAft>
              <a:defRPr/>
            </a:pPr>
            <a:endParaRPr lang="zh-CN" altLang="zh-CN" kern="0">
              <a:solidFill>
                <a:sysClr val="windowText" lastClr="000000"/>
              </a:solidFill>
              <a:latin typeface="Arial" pitchFamily="34" charset="0"/>
              <a:ea typeface="宋体" pitchFamily="2" charset="-122"/>
            </a:endParaRPr>
          </a:p>
        </p:txBody>
      </p:sp>
      <p:sp>
        <p:nvSpPr>
          <p:cNvPr id="73" name="TextBox 11"/>
          <p:cNvSpPr txBox="1">
            <a:spLocks noChangeArrowheads="1"/>
          </p:cNvSpPr>
          <p:nvPr/>
        </p:nvSpPr>
        <p:spPr bwMode="auto">
          <a:xfrm flipH="1">
            <a:off x="9090299" y="2714881"/>
            <a:ext cx="2549523" cy="587469"/>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1400" kern="0" dirty="0">
                <a:solidFill>
                  <a:schemeClr val="bg1">
                    <a:lumMod val="50000"/>
                  </a:schemeClr>
                </a:solidFill>
                <a:latin typeface="微软雅黑" pitchFamily="34" charset="-122"/>
                <a:ea typeface="微软雅黑" pitchFamily="34" charset="-122"/>
              </a:rPr>
              <a:t>就是以旧的人脉理念所形成的看似庞大、华而不实的人脉。</a:t>
            </a:r>
            <a:endParaRPr lang="en-US" altLang="zh-CN" sz="1400" kern="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24823194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down)">
                                      <p:cBhvr>
                                        <p:cTn id="7" dur="500"/>
                                        <p:tgtEl>
                                          <p:spTgt spid="53"/>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anim calcmode="lin" valueType="num">
                                      <p:cBhvr>
                                        <p:cTn id="12" dur="500" fill="hold"/>
                                        <p:tgtEl>
                                          <p:spTgt spid="32"/>
                                        </p:tgtEl>
                                        <p:attrNameLst>
                                          <p:attrName>ppt_x</p:attrName>
                                        </p:attrNameLst>
                                      </p:cBhvr>
                                      <p:tavLst>
                                        <p:tav tm="0">
                                          <p:val>
                                            <p:strVal val="#ppt_x"/>
                                          </p:val>
                                        </p:tav>
                                        <p:tav tm="100000">
                                          <p:val>
                                            <p:strVal val="#ppt_x"/>
                                          </p:val>
                                        </p:tav>
                                      </p:tavLst>
                                    </p:anim>
                                    <p:anim calcmode="lin" valueType="num">
                                      <p:cBhvr>
                                        <p:cTn id="13" dur="5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7" presetClass="entr" presetSubtype="0" fill="hold" grpId="0" nodeType="clickEffect">
                                  <p:stCondLst>
                                    <p:cond delay="0"/>
                                  </p:stCondLst>
                                  <p:childTnLst>
                                    <p:set>
                                      <p:cBhvr>
                                        <p:cTn id="17" dur="1" fill="hold">
                                          <p:stCondLst>
                                            <p:cond delay="0"/>
                                          </p:stCondLst>
                                        </p:cTn>
                                        <p:tgtEl>
                                          <p:spTgt spid="72"/>
                                        </p:tgtEl>
                                        <p:attrNameLst>
                                          <p:attrName>style.visibility</p:attrName>
                                        </p:attrNameLst>
                                      </p:cBhvr>
                                      <p:to>
                                        <p:strVal val="visible"/>
                                      </p:to>
                                    </p:set>
                                    <p:animEffect transition="in" filter="fade">
                                      <p:cBhvr>
                                        <p:cTn id="18" dur="200"/>
                                        <p:tgtEl>
                                          <p:spTgt spid="72"/>
                                        </p:tgtEl>
                                      </p:cBhvr>
                                    </p:animEffect>
                                    <p:anim calcmode="lin" valueType="num">
                                      <p:cBhvr>
                                        <p:cTn id="19" dur="200" fill="hold"/>
                                        <p:tgtEl>
                                          <p:spTgt spid="72"/>
                                        </p:tgtEl>
                                        <p:attrNameLst>
                                          <p:attrName>ppt_x</p:attrName>
                                        </p:attrNameLst>
                                      </p:cBhvr>
                                      <p:tavLst>
                                        <p:tav tm="0">
                                          <p:val>
                                            <p:strVal val="#ppt_x"/>
                                          </p:val>
                                        </p:tav>
                                        <p:tav tm="100000">
                                          <p:val>
                                            <p:strVal val="#ppt_x"/>
                                          </p:val>
                                        </p:tav>
                                      </p:tavLst>
                                    </p:anim>
                                    <p:anim calcmode="lin" valueType="num">
                                      <p:cBhvr>
                                        <p:cTn id="20" dur="200" fill="hold"/>
                                        <p:tgtEl>
                                          <p:spTgt spid="72"/>
                                        </p:tgtEl>
                                        <p:attrNameLst>
                                          <p:attrName>ppt_y</p:attrName>
                                        </p:attrNameLst>
                                      </p:cBhvr>
                                      <p:tavLst>
                                        <p:tav tm="0">
                                          <p:val>
                                            <p:strVal val="#ppt_y-.1"/>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200" fill="hold"/>
                                        <p:tgtEl>
                                          <p:spTgt spid="49"/>
                                        </p:tgtEl>
                                        <p:attrNameLst>
                                          <p:attrName>ppt_x</p:attrName>
                                        </p:attrNameLst>
                                      </p:cBhvr>
                                      <p:tavLst>
                                        <p:tav tm="0">
                                          <p:val>
                                            <p:strVal val="0-#ppt_w/2"/>
                                          </p:val>
                                        </p:tav>
                                        <p:tav tm="100000">
                                          <p:val>
                                            <p:strVal val="#ppt_x"/>
                                          </p:val>
                                        </p:tav>
                                      </p:tavLst>
                                    </p:anim>
                                    <p:anim calcmode="lin" valueType="num">
                                      <p:cBhvr additive="base">
                                        <p:cTn id="24" dur="200" fill="hold"/>
                                        <p:tgtEl>
                                          <p:spTgt spid="49"/>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200" fill="hold"/>
                                        <p:tgtEl>
                                          <p:spTgt spid="10"/>
                                        </p:tgtEl>
                                        <p:attrNameLst>
                                          <p:attrName>ppt_x</p:attrName>
                                        </p:attrNameLst>
                                      </p:cBhvr>
                                      <p:tavLst>
                                        <p:tav tm="0">
                                          <p:val>
                                            <p:strVal val="1+#ppt_w/2"/>
                                          </p:val>
                                        </p:tav>
                                        <p:tav tm="100000">
                                          <p:val>
                                            <p:strVal val="#ppt_x"/>
                                          </p:val>
                                        </p:tav>
                                      </p:tavLst>
                                    </p:anim>
                                    <p:anim calcmode="lin" valueType="num">
                                      <p:cBhvr additive="base">
                                        <p:cTn id="28" dur="2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200"/>
                            </p:stCondLst>
                            <p:childTnLst>
                              <p:par>
                                <p:cTn id="30" presetID="22" presetClass="entr" presetSubtype="2" fill="hold" nodeType="afterEffect">
                                  <p:stCondLst>
                                    <p:cond delay="0"/>
                                  </p:stCondLst>
                                  <p:childTnLst>
                                    <p:set>
                                      <p:cBhvr>
                                        <p:cTn id="31" dur="1" fill="hold">
                                          <p:stCondLst>
                                            <p:cond delay="0"/>
                                          </p:stCondLst>
                                        </p:cTn>
                                        <p:tgtEl>
                                          <p:spTgt spid="67"/>
                                        </p:tgtEl>
                                        <p:attrNameLst>
                                          <p:attrName>style.visibility</p:attrName>
                                        </p:attrNameLst>
                                      </p:cBhvr>
                                      <p:to>
                                        <p:strVal val="visible"/>
                                      </p:to>
                                    </p:set>
                                    <p:animEffect transition="in" filter="wipe(right)">
                                      <p:cBhvr>
                                        <p:cTn id="32" dur="500"/>
                                        <p:tgtEl>
                                          <p:spTgt spid="67"/>
                                        </p:tgtEl>
                                      </p:cBhvr>
                                    </p:animEffect>
                                  </p:childTnLst>
                                </p:cTn>
                              </p:par>
                              <p:par>
                                <p:cTn id="33" presetID="42" presetClass="entr" presetSubtype="0"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Effect transition="in" filter="fade">
                                      <p:cBhvr>
                                        <p:cTn id="35" dur="1000"/>
                                        <p:tgtEl>
                                          <p:spTgt spid="68"/>
                                        </p:tgtEl>
                                      </p:cBhvr>
                                    </p:animEffect>
                                    <p:anim calcmode="lin" valueType="num">
                                      <p:cBhvr>
                                        <p:cTn id="36" dur="1000" fill="hold"/>
                                        <p:tgtEl>
                                          <p:spTgt spid="68"/>
                                        </p:tgtEl>
                                        <p:attrNameLst>
                                          <p:attrName>ppt_x</p:attrName>
                                        </p:attrNameLst>
                                      </p:cBhvr>
                                      <p:tavLst>
                                        <p:tav tm="0">
                                          <p:val>
                                            <p:strVal val="#ppt_x"/>
                                          </p:val>
                                        </p:tav>
                                        <p:tav tm="100000">
                                          <p:val>
                                            <p:strVal val="#ppt_x"/>
                                          </p:val>
                                        </p:tav>
                                      </p:tavLst>
                                    </p:anim>
                                    <p:anim calcmode="lin" valueType="num">
                                      <p:cBhvr>
                                        <p:cTn id="37" dur="1000" fill="hold"/>
                                        <p:tgtEl>
                                          <p:spTgt spid="68"/>
                                        </p:tgtEl>
                                        <p:attrNameLst>
                                          <p:attrName>ppt_y</p:attrName>
                                        </p:attrNameLst>
                                      </p:cBhvr>
                                      <p:tavLst>
                                        <p:tav tm="0">
                                          <p:val>
                                            <p:strVal val="#ppt_y+.1"/>
                                          </p:val>
                                        </p:tav>
                                        <p:tav tm="100000">
                                          <p:val>
                                            <p:strVal val="#ppt_y"/>
                                          </p:val>
                                        </p:tav>
                                      </p:tavLst>
                                    </p:anim>
                                  </p:childTnLst>
                                </p:cTn>
                              </p:par>
                            </p:childTnLst>
                          </p:cTn>
                        </p:par>
                        <p:par>
                          <p:cTn id="38" fill="hold">
                            <p:stCondLst>
                              <p:cond delay="1200"/>
                            </p:stCondLst>
                            <p:childTnLst>
                              <p:par>
                                <p:cTn id="39" presetID="22" presetClass="entr" presetSubtype="8" fill="hold" nodeType="afterEffect">
                                  <p:stCondLst>
                                    <p:cond delay="0"/>
                                  </p:stCondLst>
                                  <p:childTnLst>
                                    <p:set>
                                      <p:cBhvr>
                                        <p:cTn id="40" dur="1" fill="hold">
                                          <p:stCondLst>
                                            <p:cond delay="0"/>
                                          </p:stCondLst>
                                        </p:cTn>
                                        <p:tgtEl>
                                          <p:spTgt spid="66"/>
                                        </p:tgtEl>
                                        <p:attrNameLst>
                                          <p:attrName>style.visibility</p:attrName>
                                        </p:attrNameLst>
                                      </p:cBhvr>
                                      <p:to>
                                        <p:strVal val="visible"/>
                                      </p:to>
                                    </p:set>
                                    <p:animEffect transition="in" filter="wipe(left)">
                                      <p:cBhvr>
                                        <p:cTn id="41" dur="500"/>
                                        <p:tgtEl>
                                          <p:spTgt spid="66"/>
                                        </p:tgtEl>
                                      </p:cBhvr>
                                    </p:animEffect>
                                  </p:childTnLst>
                                </p:cTn>
                              </p:par>
                              <p:par>
                                <p:cTn id="42" presetID="47" presetClass="entr" presetSubtype="0" fill="hold" grpId="0" nodeType="withEffect">
                                  <p:stCondLst>
                                    <p:cond delay="0"/>
                                  </p:stCondLst>
                                  <p:childTnLst>
                                    <p:set>
                                      <p:cBhvr>
                                        <p:cTn id="43" dur="1" fill="hold">
                                          <p:stCondLst>
                                            <p:cond delay="0"/>
                                          </p:stCondLst>
                                        </p:cTn>
                                        <p:tgtEl>
                                          <p:spTgt spid="73"/>
                                        </p:tgtEl>
                                        <p:attrNameLst>
                                          <p:attrName>style.visibility</p:attrName>
                                        </p:attrNameLst>
                                      </p:cBhvr>
                                      <p:to>
                                        <p:strVal val="visible"/>
                                      </p:to>
                                    </p:set>
                                    <p:animEffect transition="in" filter="fade">
                                      <p:cBhvr>
                                        <p:cTn id="44" dur="1000"/>
                                        <p:tgtEl>
                                          <p:spTgt spid="73"/>
                                        </p:tgtEl>
                                      </p:cBhvr>
                                    </p:animEffect>
                                    <p:anim calcmode="lin" valueType="num">
                                      <p:cBhvr>
                                        <p:cTn id="45" dur="1000" fill="hold"/>
                                        <p:tgtEl>
                                          <p:spTgt spid="73"/>
                                        </p:tgtEl>
                                        <p:attrNameLst>
                                          <p:attrName>ppt_x</p:attrName>
                                        </p:attrNameLst>
                                      </p:cBhvr>
                                      <p:tavLst>
                                        <p:tav tm="0">
                                          <p:val>
                                            <p:strVal val="#ppt_x"/>
                                          </p:val>
                                        </p:tav>
                                        <p:tav tm="100000">
                                          <p:val>
                                            <p:strVal val="#ppt_x"/>
                                          </p:val>
                                        </p:tav>
                                      </p:tavLst>
                                    </p:anim>
                                    <p:anim calcmode="lin" valueType="num">
                                      <p:cBhvr>
                                        <p:cTn id="46"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68" grpId="0"/>
      <p:bldP spid="72" grpId="0" animBg="1"/>
      <p:bldP spid="7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232192" y="1318580"/>
            <a:ext cx="2741960" cy="3810000"/>
            <a:chOff x="3232192" y="1318580"/>
            <a:chExt cx="2741960" cy="3810000"/>
          </a:xfrm>
        </p:grpSpPr>
        <p:pic>
          <p:nvPicPr>
            <p:cNvPr id="2052" name="Picture 4" descr="C:\Users\user\Desktop\1180010071.jpg"/>
            <p:cNvPicPr>
              <a:picLocks noChangeAspect="1" noChangeArrowheads="1"/>
            </p:cNvPicPr>
            <p:nvPr/>
          </p:nvPicPr>
          <p:blipFill>
            <a:blip r:embed="rId2" cstate="emai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a:fillRect/>
            </a:stretch>
          </p:blipFill>
          <p:spPr bwMode="auto">
            <a:xfrm>
              <a:off x="342145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3232192" y="4112580"/>
              <a:ext cx="2349500" cy="1016000"/>
              <a:chOff x="3142878" y="4112580"/>
              <a:chExt cx="2349500" cy="1016000"/>
            </a:xfrm>
          </p:grpSpPr>
          <p:pic>
            <p:nvPicPr>
              <p:cNvPr id="15" name="Picture 22" descr="D:\Teliss_Tong\Copy\定期备份\工作备份\！PPT图片及版面资源\06-PPT精选插图\04-图标\黄色左燕尾.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142878" y="4112580"/>
                <a:ext cx="2349500" cy="101600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a:spLocks noChangeArrowheads="1"/>
              </p:cNvSpPr>
              <p:nvPr/>
            </p:nvSpPr>
            <p:spPr bwMode="auto">
              <a:xfrm>
                <a:off x="3210067" y="4365104"/>
                <a:ext cx="1994279"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人脉是</a:t>
                </a:r>
                <a:r>
                  <a:rPr lang="zh-CN" altLang="en-US" dirty="0">
                    <a:solidFill>
                      <a:schemeClr val="bg1"/>
                    </a:solidFill>
                    <a:latin typeface="微软雅黑" pitchFamily="34" charset="-122"/>
                    <a:ea typeface="微软雅黑" pitchFamily="34" charset="-122"/>
                  </a:rPr>
                  <a:t>啥</a:t>
                </a:r>
                <a:r>
                  <a:rPr lang="zh-CN" altLang="en-US" dirty="0" smtClean="0">
                    <a:solidFill>
                      <a:schemeClr val="bg1"/>
                    </a:solidFill>
                    <a:latin typeface="微软雅黑" pitchFamily="34" charset="-122"/>
                    <a:ea typeface="微软雅黑" pitchFamily="34" charset="-122"/>
                  </a:rPr>
                  <a:t>东东</a:t>
                </a:r>
                <a:endParaRPr lang="zh-CN" altLang="en-US" dirty="0">
                  <a:solidFill>
                    <a:schemeClr val="bg1"/>
                  </a:solidFill>
                  <a:latin typeface="微软雅黑" pitchFamily="34" charset="-122"/>
                  <a:ea typeface="微软雅黑" pitchFamily="34" charset="-122"/>
                </a:endParaRPr>
              </a:p>
            </p:txBody>
          </p:sp>
        </p:grpSp>
      </p:grpSp>
      <p:grpSp>
        <p:nvGrpSpPr>
          <p:cNvPr id="6" name="组合 5"/>
          <p:cNvGrpSpPr/>
          <p:nvPr/>
        </p:nvGrpSpPr>
        <p:grpSpPr>
          <a:xfrm>
            <a:off x="6112512" y="1318580"/>
            <a:ext cx="2741960" cy="3810000"/>
            <a:chOff x="6112512" y="1318580"/>
            <a:chExt cx="2741960" cy="3810000"/>
          </a:xfrm>
        </p:grpSpPr>
        <p:pic>
          <p:nvPicPr>
            <p:cNvPr id="2054" name="Picture 6" descr="C:\Users\user\Desktop\9dc6e09djw1dt6uly63tnj.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30177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8" name="组合 7"/>
            <p:cNvGrpSpPr/>
            <p:nvPr/>
          </p:nvGrpSpPr>
          <p:grpSpPr>
            <a:xfrm>
              <a:off x="6112512" y="4112580"/>
              <a:ext cx="2349500" cy="1016000"/>
              <a:chOff x="6023197" y="4112580"/>
              <a:chExt cx="2349500" cy="1016000"/>
            </a:xfrm>
          </p:grpSpPr>
          <p:pic>
            <p:nvPicPr>
              <p:cNvPr id="13" name="Picture 9" descr="D:\Teliss_Tong\Copy\定期备份\工作备份\！PPT图片及版面资源\06-PPT精选插图\04-图标\绿色左燕尾.pn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6023197" y="4112580"/>
                <a:ext cx="2349500" cy="10160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6090386" y="4365104"/>
                <a:ext cx="1994279"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人脉的认识误区</a:t>
                </a:r>
                <a:endParaRPr lang="zh-CN" altLang="en-US" dirty="0">
                  <a:solidFill>
                    <a:schemeClr val="bg1"/>
                  </a:solidFill>
                  <a:latin typeface="微软雅黑" pitchFamily="34" charset="-122"/>
                  <a:ea typeface="微软雅黑" pitchFamily="34" charset="-122"/>
                </a:endParaRPr>
              </a:p>
            </p:txBody>
          </p:sp>
        </p:grpSp>
      </p:grpSp>
      <p:grpSp>
        <p:nvGrpSpPr>
          <p:cNvPr id="7" name="组合 6"/>
          <p:cNvGrpSpPr/>
          <p:nvPr/>
        </p:nvGrpSpPr>
        <p:grpSpPr>
          <a:xfrm>
            <a:off x="8966068" y="1318580"/>
            <a:ext cx="2745762" cy="3810000"/>
            <a:chOff x="8966068" y="1318580"/>
            <a:chExt cx="2745762" cy="3810000"/>
          </a:xfrm>
        </p:grpSpPr>
        <p:pic>
          <p:nvPicPr>
            <p:cNvPr id="2053" name="Picture 5" descr="C:\Users\user\Desktop\xpic5919.jpg"/>
            <p:cNvPicPr>
              <a:picLocks noChangeAspect="1" noChangeArrowheads="1"/>
            </p:cNvPicPr>
            <p:nvPr/>
          </p:nvPicPr>
          <p:blipFill>
            <a:blip r:embed="rId7" cstate="email">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a:ext>
              </a:extLst>
            </a:blip>
            <a:srcRect/>
            <a:stretch>
              <a:fillRect/>
            </a:stretch>
          </p:blipFill>
          <p:spPr bwMode="auto">
            <a:xfrm>
              <a:off x="9159130"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9" name="组合 8"/>
            <p:cNvGrpSpPr/>
            <p:nvPr/>
          </p:nvGrpSpPr>
          <p:grpSpPr>
            <a:xfrm>
              <a:off x="8966068" y="4112580"/>
              <a:ext cx="2349500" cy="1016000"/>
              <a:chOff x="8903518" y="4112580"/>
              <a:chExt cx="2349500" cy="1016000"/>
            </a:xfrm>
          </p:grpSpPr>
          <p:pic>
            <p:nvPicPr>
              <p:cNvPr id="16" name="Picture 25" descr="D:\Teliss_Tong\Copy\定期备份\工作备份\！PPT图片及版面资源\06-PPT精选插图\04-图标\蓝色左燕尾.pn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8903518" y="4112580"/>
                <a:ext cx="2349500" cy="1016000"/>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17"/>
              <p:cNvSpPr>
                <a:spLocks noChangeArrowheads="1"/>
              </p:cNvSpPr>
              <p:nvPr/>
            </p:nvSpPr>
            <p:spPr bwMode="auto">
              <a:xfrm>
                <a:off x="8975526" y="4365104"/>
                <a:ext cx="1994279"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grpSp>
      <p:grpSp>
        <p:nvGrpSpPr>
          <p:cNvPr id="10" name="组合 9"/>
          <p:cNvGrpSpPr/>
          <p:nvPr/>
        </p:nvGrpSpPr>
        <p:grpSpPr>
          <a:xfrm>
            <a:off x="351872" y="1318580"/>
            <a:ext cx="2741960" cy="3810000"/>
            <a:chOff x="351872" y="1318580"/>
            <a:chExt cx="2741960" cy="3810000"/>
          </a:xfrm>
        </p:grpSpPr>
        <p:pic>
          <p:nvPicPr>
            <p:cNvPr id="2055" name="Picture 7" descr="C:\Users\user\Desktop\3320946_221724437000_2.jpg"/>
            <p:cNvPicPr>
              <a:picLocks noChangeAspect="1" noChangeArrowheads="1"/>
            </p:cNvPicPr>
            <p:nvPr/>
          </p:nvPicPr>
          <p:blipFill>
            <a:blip r:embed="rId10" cstate="email">
              <a:extLst>
                <a:ext uri="{BEBA8EAE-BF5A-486C-A8C5-ECC9F3942E4B}">
                  <a14:imgProps xmlns:a14="http://schemas.microsoft.com/office/drawing/2010/main">
                    <a14:imgLayer r:embed="rId11">
                      <a14:imgEffect>
                        <a14:saturation sat="0"/>
                      </a14:imgEffect>
                    </a14:imgLayer>
                  </a14:imgProps>
                </a:ext>
                <a:ext uri="{28A0092B-C50C-407E-A947-70E740481C1C}">
                  <a14:useLocalDpi xmlns:a14="http://schemas.microsoft.com/office/drawing/2010/main"/>
                </a:ext>
              </a:extLst>
            </a:blip>
            <a:srcRect/>
            <a:stretch>
              <a:fillRect/>
            </a:stretch>
          </p:blipFill>
          <p:spPr bwMode="auto">
            <a:xfrm>
              <a:off x="54113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351872" y="4112580"/>
              <a:ext cx="2349500" cy="1016000"/>
              <a:chOff x="262558" y="4112580"/>
              <a:chExt cx="2349500" cy="1016000"/>
            </a:xfrm>
          </p:grpSpPr>
          <p:pic>
            <p:nvPicPr>
              <p:cNvPr id="14" name="Picture 19" descr="D:\Teliss_Tong\Copy\定期备份\工作备份\！PPT图片及版面资源\06-PPT精选插图\04-图标\红色左燕尾.png"/>
              <p:cNvPicPr>
                <a:picLocks noChangeAspect="1" noChangeArrowheads="1"/>
              </p:cNvPicPr>
              <p:nvPr/>
            </p:nvPicPr>
            <p:blipFill>
              <a:blip r:embed="rId12">
                <a:extLst>
                  <a:ext uri="{28A0092B-C50C-407E-A947-70E740481C1C}">
                    <a14:useLocalDpi xmlns:a14="http://schemas.microsoft.com/office/drawing/2010/main"/>
                  </a:ext>
                </a:extLst>
              </a:blip>
              <a:srcRect/>
              <a:stretch>
                <a:fillRect/>
              </a:stretch>
            </p:blipFill>
            <p:spPr bwMode="auto">
              <a:xfrm>
                <a:off x="262558" y="4112580"/>
                <a:ext cx="2349500" cy="1016000"/>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7"/>
              <p:cNvSpPr>
                <a:spLocks noChangeArrowheads="1"/>
              </p:cNvSpPr>
              <p:nvPr/>
            </p:nvSpPr>
            <p:spPr bwMode="auto">
              <a:xfrm>
                <a:off x="334566" y="4365104"/>
                <a:ext cx="1994279"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为何要经营人脉</a:t>
                </a:r>
                <a:endParaRPr lang="zh-CN" altLang="en-US" dirty="0">
                  <a:solidFill>
                    <a:schemeClr val="bg1"/>
                  </a:solidFill>
                  <a:latin typeface="微软雅黑" pitchFamily="34" charset="-122"/>
                  <a:ea typeface="微软雅黑" pitchFamily="34" charset="-122"/>
                </a:endParaRPr>
              </a:p>
            </p:txBody>
          </p:sp>
        </p:grpSp>
      </p:grpSp>
      <p:grpSp>
        <p:nvGrpSpPr>
          <p:cNvPr id="11" name="组合 10"/>
          <p:cNvGrpSpPr/>
          <p:nvPr/>
        </p:nvGrpSpPr>
        <p:grpSpPr>
          <a:xfrm>
            <a:off x="478088" y="5805264"/>
            <a:ext cx="11305471" cy="253916"/>
            <a:chOff x="478088" y="5805264"/>
            <a:chExt cx="11305471" cy="253916"/>
          </a:xfrm>
        </p:grpSpPr>
        <p:cxnSp>
          <p:nvCxnSpPr>
            <p:cNvPr id="25" name="直接连接符 24"/>
            <p:cNvCxnSpPr/>
            <p:nvPr/>
          </p:nvCxnSpPr>
          <p:spPr bwMode="auto">
            <a:xfrm>
              <a:off x="478088" y="5932264"/>
              <a:ext cx="4969716"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26" name="直接连接符 25"/>
            <p:cNvCxnSpPr/>
            <p:nvPr/>
          </p:nvCxnSpPr>
          <p:spPr bwMode="auto">
            <a:xfrm>
              <a:off x="6959104" y="5932264"/>
              <a:ext cx="4824455" cy="0"/>
            </a:xfrm>
            <a:prstGeom prst="line">
              <a:avLst/>
            </a:prstGeom>
            <a:ln/>
          </p:spPr>
          <p:style>
            <a:lnRef idx="1">
              <a:schemeClr val="accent6"/>
            </a:lnRef>
            <a:fillRef idx="0">
              <a:schemeClr val="accent6"/>
            </a:fillRef>
            <a:effectRef idx="0">
              <a:schemeClr val="accent6"/>
            </a:effectRef>
            <a:fontRef idx="minor">
              <a:schemeClr val="tx1"/>
            </a:fontRef>
          </p:style>
        </p:cxnSp>
        <p:sp>
          <p:nvSpPr>
            <p:cNvPr id="27" name="TextBox 26"/>
            <p:cNvSpPr txBox="1"/>
            <p:nvPr/>
          </p:nvSpPr>
          <p:spPr>
            <a:xfrm>
              <a:off x="5843092" y="5805264"/>
              <a:ext cx="588623" cy="253916"/>
            </a:xfrm>
            <a:prstGeom prst="rect">
              <a:avLst/>
            </a:prstGeom>
            <a:noFill/>
          </p:spPr>
          <p:txBody>
            <a:bodyPr wrap="none">
              <a:spAutoFit/>
            </a:bodyPr>
            <a:lstStyle/>
            <a:p>
              <a:pPr>
                <a:defRPr/>
              </a:pPr>
              <a:r>
                <a:rPr lang="zh-CN" altLang="en-US" sz="1050" b="1" dirty="0" smtClean="0">
                  <a:solidFill>
                    <a:schemeClr val="accent6"/>
                  </a:solidFill>
                  <a:latin typeface="微软雅黑" pitchFamily="34" charset="-122"/>
                  <a:ea typeface="微软雅黑" pitchFamily="34" charset="-122"/>
                </a:rPr>
                <a:t>过渡页</a:t>
              </a:r>
              <a:endParaRPr lang="zh-CN" altLang="en-US" sz="1050" b="1" dirty="0">
                <a:solidFill>
                  <a:schemeClr val="accent6"/>
                </a:solidFill>
                <a:latin typeface="微软雅黑" pitchFamily="34" charset="-122"/>
                <a:ea typeface="微软雅黑" pitchFamily="34" charset="-122"/>
              </a:endParaRPr>
            </a:p>
          </p:txBody>
        </p:sp>
        <p:grpSp>
          <p:nvGrpSpPr>
            <p:cNvPr id="28" name="组合 39"/>
            <p:cNvGrpSpPr>
              <a:grpSpLocks/>
            </p:cNvGrpSpPr>
            <p:nvPr/>
          </p:nvGrpSpPr>
          <p:grpSpPr bwMode="auto">
            <a:xfrm>
              <a:off x="5814517" y="5915164"/>
              <a:ext cx="777875" cy="30162"/>
              <a:chOff x="415265" y="812476"/>
              <a:chExt cx="777680" cy="30360"/>
            </a:xfrm>
          </p:grpSpPr>
          <p:sp>
            <p:nvSpPr>
              <p:cNvPr id="29" name="椭圆 28"/>
              <p:cNvSpPr/>
              <p:nvPr/>
            </p:nvSpPr>
            <p:spPr>
              <a:xfrm>
                <a:off x="415265" y="814073"/>
                <a:ext cx="28568" cy="2876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0" name="椭圆 29"/>
              <p:cNvSpPr/>
              <p:nvPr/>
            </p:nvSpPr>
            <p:spPr>
              <a:xfrm>
                <a:off x="1164377" y="812476"/>
                <a:ext cx="28568" cy="2876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grpSp>
      </p:grpSp>
      <p:sp>
        <p:nvSpPr>
          <p:cNvPr id="2" name="标题 1"/>
          <p:cNvSpPr>
            <a:spLocks noGrp="1"/>
          </p:cNvSpPr>
          <p:nvPr>
            <p:ph type="title"/>
          </p:nvPr>
        </p:nvSpPr>
        <p:spPr/>
        <p:txBody>
          <a:bodyPr>
            <a:normAutofit fontScale="90000"/>
          </a:bodyPr>
          <a:lstStyle/>
          <a:p>
            <a:r>
              <a:rPr lang="zh-CN" altLang="en-US" dirty="0" smtClean="0">
                <a:solidFill>
                  <a:srgbClr val="57D3FF"/>
                </a:solidFill>
              </a:rPr>
              <a:t>过渡页</a:t>
            </a:r>
            <a:endParaRPr lang="en-US" dirty="0">
              <a:solidFill>
                <a:srgbClr val="57D3FF"/>
              </a:solidFill>
            </a:endParaRPr>
          </a:p>
        </p:txBody>
      </p:sp>
      <p:sp>
        <p:nvSpPr>
          <p:cNvPr id="31" name="斜纹 30"/>
          <p:cNvSpPr/>
          <p:nvPr/>
        </p:nvSpPr>
        <p:spPr>
          <a:xfrm>
            <a:off x="0" y="0"/>
            <a:ext cx="1008063" cy="1008063"/>
          </a:xfrm>
          <a:prstGeom prst="diagStripe">
            <a:avLst/>
          </a:prstGeom>
          <a:ln/>
        </p:spPr>
        <p:style>
          <a:lnRef idx="1">
            <a:schemeClr val="accent6"/>
          </a:lnRef>
          <a:fillRef idx="3">
            <a:schemeClr val="accent6"/>
          </a:fillRef>
          <a:effectRef idx="2">
            <a:schemeClr val="accent6"/>
          </a:effectRef>
          <a:fontRef idx="minor">
            <a:schemeClr val="lt1"/>
          </a:fontRef>
        </p:style>
        <p:txBody>
          <a:bodyPr anchor="ctr"/>
          <a:lstStyle/>
          <a:p>
            <a:pPr algn="ctr" defTabSz="914400">
              <a:defRPr/>
            </a:pPr>
            <a:endParaRPr lang="zh-CN" altLang="en-US" sz="1800" kern="0" dirty="0">
              <a:solidFill>
                <a:sysClr val="windowText" lastClr="000000"/>
              </a:solidFill>
              <a:ea typeface="微软雅黑"/>
            </a:endParaRPr>
          </a:p>
        </p:txBody>
      </p:sp>
      <p:sp>
        <p:nvSpPr>
          <p:cNvPr id="32" name="TextBox 31"/>
          <p:cNvSpPr txBox="1"/>
          <p:nvPr/>
        </p:nvSpPr>
        <p:spPr>
          <a:xfrm rot="18928564">
            <a:off x="-128349" y="213644"/>
            <a:ext cx="946093" cy="369332"/>
          </a:xfrm>
          <a:prstGeom prst="rect">
            <a:avLst/>
          </a:prstGeom>
          <a:noFill/>
        </p:spPr>
        <p:txBody>
          <a:bodyPr wrap="none" rtlCol="0">
            <a:spAutoFit/>
          </a:bodyPr>
          <a:lstStyle/>
          <a:p>
            <a:r>
              <a:rPr lang="en-US" altLang="zh-CN" dirty="0">
                <a:solidFill>
                  <a:prstClr val="white"/>
                </a:solidFill>
                <a:latin typeface="微软雅黑" pitchFamily="34" charset="-122"/>
                <a:ea typeface="微软雅黑" pitchFamily="34" charset="-122"/>
              </a:rPr>
              <a:t> </a:t>
            </a:r>
            <a:r>
              <a:rPr lang="zh-CN" altLang="en-US" dirty="0" smtClean="0">
                <a:solidFill>
                  <a:prstClr val="white"/>
                </a:solidFill>
                <a:latin typeface="微软雅黑" pitchFamily="34" charset="-122"/>
                <a:ea typeface="微软雅黑" pitchFamily="34" charset="-122"/>
              </a:rPr>
              <a:t>过渡页</a:t>
            </a:r>
            <a:endParaRPr lang="zh-CN" altLang="en-US" sz="1800" dirty="0">
              <a:solidFill>
                <a:prstClr val="white"/>
              </a:solidFill>
              <a:latin typeface="微软雅黑" pitchFamily="34" charset="-122"/>
              <a:ea typeface="微软雅黑" pitchFamily="34" charset="-122"/>
            </a:endParaRPr>
          </a:p>
        </p:txBody>
      </p:sp>
    </p:spTree>
    <p:extLst>
      <p:ext uri="{BB962C8B-B14F-4D97-AF65-F5344CB8AC3E}">
        <p14:creationId xmlns:p14="http://schemas.microsoft.com/office/powerpoint/2010/main" val="300973655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1.94347E-6 -3.9778E-6 L -0.11384 -0.00161 " pathEditMode="relative" rAng="0" ptsTypes="AA">
                                      <p:cBhvr>
                                        <p:cTn id="6" dur="2000" fill="hold"/>
                                        <p:tgtEl>
                                          <p:spTgt spid="6"/>
                                        </p:tgtEl>
                                        <p:attrNameLst>
                                          <p:attrName>ppt_x</p:attrName>
                                          <p:attrName>ppt_y</p:attrName>
                                        </p:attrNameLst>
                                      </p:cBhvr>
                                      <p:rCtr x="-5692" y="-93"/>
                                    </p:animMotion>
                                  </p:childTnLst>
                                </p:cTn>
                              </p:par>
                              <p:par>
                                <p:cTn id="7" presetID="6" presetClass="emph" presetSubtype="0" fill="hold" nodeType="withEffect">
                                  <p:stCondLst>
                                    <p:cond delay="0"/>
                                  </p:stCondLst>
                                  <p:childTnLst>
                                    <p:animScale>
                                      <p:cBhvr>
                                        <p:cTn id="8" dur="2000" fill="hold"/>
                                        <p:tgtEl>
                                          <p:spTgt spid="6"/>
                                        </p:tgtEl>
                                      </p:cBhvr>
                                      <p:by x="150000" y="150000"/>
                                    </p:animScale>
                                  </p:childTnLst>
                                </p:cTn>
                              </p:par>
                              <p:par>
                                <p:cTn id="9" presetID="2" presetClass="exit" presetSubtype="3" fill="hold" nodeType="withEffect">
                                  <p:stCondLst>
                                    <p:cond delay="0"/>
                                  </p:stCondLst>
                                  <p:childTnLst>
                                    <p:anim calcmode="lin" valueType="num">
                                      <p:cBhvr additive="base">
                                        <p:cTn id="10" dur="1000"/>
                                        <p:tgtEl>
                                          <p:spTgt spid="5"/>
                                        </p:tgtEl>
                                        <p:attrNameLst>
                                          <p:attrName>ppt_x</p:attrName>
                                        </p:attrNameLst>
                                      </p:cBhvr>
                                      <p:tavLst>
                                        <p:tav tm="0">
                                          <p:val>
                                            <p:strVal val="ppt_x"/>
                                          </p:val>
                                        </p:tav>
                                        <p:tav tm="100000">
                                          <p:val>
                                            <p:strVal val="1+ppt_w/2"/>
                                          </p:val>
                                        </p:tav>
                                      </p:tavLst>
                                    </p:anim>
                                    <p:anim calcmode="lin" valueType="num">
                                      <p:cBhvr additive="base">
                                        <p:cTn id="11" dur="1000"/>
                                        <p:tgtEl>
                                          <p:spTgt spid="5"/>
                                        </p:tgtEl>
                                        <p:attrNameLst>
                                          <p:attrName>ppt_y</p:attrName>
                                        </p:attrNameLst>
                                      </p:cBhvr>
                                      <p:tavLst>
                                        <p:tav tm="0">
                                          <p:val>
                                            <p:strVal val="ppt_y"/>
                                          </p:val>
                                        </p:tav>
                                        <p:tav tm="100000">
                                          <p:val>
                                            <p:strVal val="0-ppt_h/2"/>
                                          </p:val>
                                        </p:tav>
                                      </p:tavLst>
                                    </p:anim>
                                    <p:set>
                                      <p:cBhvr>
                                        <p:cTn id="12" dur="1" fill="hold">
                                          <p:stCondLst>
                                            <p:cond delay="999"/>
                                          </p:stCondLst>
                                        </p:cTn>
                                        <p:tgtEl>
                                          <p:spTgt spid="5"/>
                                        </p:tgtEl>
                                        <p:attrNameLst>
                                          <p:attrName>style.visibility</p:attrName>
                                        </p:attrNameLst>
                                      </p:cBhvr>
                                      <p:to>
                                        <p:strVal val="hidden"/>
                                      </p:to>
                                    </p:set>
                                  </p:childTnLst>
                                </p:cTn>
                              </p:par>
                              <p:par>
                                <p:cTn id="13" presetID="8" presetClass="emph" presetSubtype="0" fill="hold" nodeType="withEffect">
                                  <p:stCondLst>
                                    <p:cond delay="0"/>
                                  </p:stCondLst>
                                  <p:childTnLst>
                                    <p:animRot by="21600000">
                                      <p:cBhvr>
                                        <p:cTn id="14" dur="1000" fill="hold"/>
                                        <p:tgtEl>
                                          <p:spTgt spid="5"/>
                                        </p:tgtEl>
                                        <p:attrNameLst>
                                          <p:attrName>r</p:attrName>
                                        </p:attrNameLst>
                                      </p:cBhvr>
                                    </p:animRot>
                                  </p:childTnLst>
                                </p:cTn>
                              </p:par>
                              <p:par>
                                <p:cTn id="15" presetID="2" presetClass="exit" presetSubtype="9" fill="hold" nodeType="withEffect">
                                  <p:stCondLst>
                                    <p:cond delay="0"/>
                                  </p:stCondLst>
                                  <p:childTnLst>
                                    <p:anim calcmode="lin" valueType="num">
                                      <p:cBhvr additive="base">
                                        <p:cTn id="16" dur="1000"/>
                                        <p:tgtEl>
                                          <p:spTgt spid="7"/>
                                        </p:tgtEl>
                                        <p:attrNameLst>
                                          <p:attrName>ppt_x</p:attrName>
                                        </p:attrNameLst>
                                      </p:cBhvr>
                                      <p:tavLst>
                                        <p:tav tm="0">
                                          <p:val>
                                            <p:strVal val="ppt_x"/>
                                          </p:val>
                                        </p:tav>
                                        <p:tav tm="100000">
                                          <p:val>
                                            <p:strVal val="0-ppt_w/2"/>
                                          </p:val>
                                        </p:tav>
                                      </p:tavLst>
                                    </p:anim>
                                    <p:anim calcmode="lin" valueType="num">
                                      <p:cBhvr additive="base">
                                        <p:cTn id="17" dur="1000"/>
                                        <p:tgtEl>
                                          <p:spTgt spid="7"/>
                                        </p:tgtEl>
                                        <p:attrNameLst>
                                          <p:attrName>ppt_y</p:attrName>
                                        </p:attrNameLst>
                                      </p:cBhvr>
                                      <p:tavLst>
                                        <p:tav tm="0">
                                          <p:val>
                                            <p:strVal val="ppt_y"/>
                                          </p:val>
                                        </p:tav>
                                        <p:tav tm="100000">
                                          <p:val>
                                            <p:strVal val="0-ppt_h/2"/>
                                          </p:val>
                                        </p:tav>
                                      </p:tavLst>
                                    </p:anim>
                                    <p:set>
                                      <p:cBhvr>
                                        <p:cTn id="18" dur="1" fill="hold">
                                          <p:stCondLst>
                                            <p:cond delay="999"/>
                                          </p:stCondLst>
                                        </p:cTn>
                                        <p:tgtEl>
                                          <p:spTgt spid="7"/>
                                        </p:tgtEl>
                                        <p:attrNameLst>
                                          <p:attrName>style.visibility</p:attrName>
                                        </p:attrNameLst>
                                      </p:cBhvr>
                                      <p:to>
                                        <p:strVal val="hidden"/>
                                      </p:to>
                                    </p:set>
                                  </p:childTnLst>
                                </p:cTn>
                              </p:par>
                              <p:par>
                                <p:cTn id="19" presetID="8" presetClass="emph" presetSubtype="0" fill="hold" nodeType="withEffect">
                                  <p:stCondLst>
                                    <p:cond delay="0"/>
                                  </p:stCondLst>
                                  <p:childTnLst>
                                    <p:animRot by="21600000">
                                      <p:cBhvr>
                                        <p:cTn id="20" dur="1000" fill="hold"/>
                                        <p:tgtEl>
                                          <p:spTgt spid="7"/>
                                        </p:tgtEl>
                                        <p:attrNameLst>
                                          <p:attrName>r</p:attrName>
                                        </p:attrNameLst>
                                      </p:cBhvr>
                                    </p:animRot>
                                  </p:childTnLst>
                                </p:cTn>
                              </p:par>
                              <p:par>
                                <p:cTn id="21" presetID="10" presetClass="exit" presetSubtype="0" fill="hold" nodeType="withEffect">
                                  <p:stCondLst>
                                    <p:cond delay="0"/>
                                  </p:stCondLst>
                                  <p:childTnLst>
                                    <p:animEffect transition="out" filter="fade">
                                      <p:cBhvr>
                                        <p:cTn id="22" dur="500"/>
                                        <p:tgtEl>
                                          <p:spTgt spid="11"/>
                                        </p:tgtEl>
                                      </p:cBhvr>
                                    </p:animEffect>
                                    <p:set>
                                      <p:cBhvr>
                                        <p:cTn id="23" dur="1" fill="hold">
                                          <p:stCondLst>
                                            <p:cond delay="499"/>
                                          </p:stCondLst>
                                        </p:cTn>
                                        <p:tgtEl>
                                          <p:spTgt spid="11"/>
                                        </p:tgtEl>
                                        <p:attrNameLst>
                                          <p:attrName>style.visibility</p:attrName>
                                        </p:attrNameLst>
                                      </p:cBhvr>
                                      <p:to>
                                        <p:strVal val="hidden"/>
                                      </p:to>
                                    </p:set>
                                  </p:childTnLst>
                                </p:cTn>
                              </p:par>
                              <p:par>
                                <p:cTn id="24" presetID="2" presetClass="exit" presetSubtype="3" fill="hold" nodeType="withEffect">
                                  <p:stCondLst>
                                    <p:cond delay="0"/>
                                  </p:stCondLst>
                                  <p:childTnLst>
                                    <p:anim calcmode="lin" valueType="num">
                                      <p:cBhvr additive="base">
                                        <p:cTn id="25" dur="1000"/>
                                        <p:tgtEl>
                                          <p:spTgt spid="10"/>
                                        </p:tgtEl>
                                        <p:attrNameLst>
                                          <p:attrName>ppt_x</p:attrName>
                                        </p:attrNameLst>
                                      </p:cBhvr>
                                      <p:tavLst>
                                        <p:tav tm="0">
                                          <p:val>
                                            <p:strVal val="ppt_x"/>
                                          </p:val>
                                        </p:tav>
                                        <p:tav tm="100000">
                                          <p:val>
                                            <p:strVal val="1+ppt_w/2"/>
                                          </p:val>
                                        </p:tav>
                                      </p:tavLst>
                                    </p:anim>
                                    <p:anim calcmode="lin" valueType="num">
                                      <p:cBhvr additive="base">
                                        <p:cTn id="26" dur="1000"/>
                                        <p:tgtEl>
                                          <p:spTgt spid="10"/>
                                        </p:tgtEl>
                                        <p:attrNameLst>
                                          <p:attrName>ppt_y</p:attrName>
                                        </p:attrNameLst>
                                      </p:cBhvr>
                                      <p:tavLst>
                                        <p:tav tm="0">
                                          <p:val>
                                            <p:strVal val="ppt_y"/>
                                          </p:val>
                                        </p:tav>
                                        <p:tav tm="100000">
                                          <p:val>
                                            <p:strVal val="0-ppt_h/2"/>
                                          </p:val>
                                        </p:tav>
                                      </p:tavLst>
                                    </p:anim>
                                    <p:set>
                                      <p:cBhvr>
                                        <p:cTn id="27" dur="1" fill="hold">
                                          <p:stCondLst>
                                            <p:cond delay="999"/>
                                          </p:stCondLst>
                                        </p:cTn>
                                        <p:tgtEl>
                                          <p:spTgt spid="10"/>
                                        </p:tgtEl>
                                        <p:attrNameLst>
                                          <p:attrName>style.visibility</p:attrName>
                                        </p:attrNameLst>
                                      </p:cBhvr>
                                      <p:to>
                                        <p:strVal val="hidden"/>
                                      </p:to>
                                    </p:set>
                                  </p:childTnLst>
                                </p:cTn>
                              </p:par>
                              <p:par>
                                <p:cTn id="28" presetID="8" presetClass="emph" presetSubtype="0" fill="hold" nodeType="withEffect">
                                  <p:stCondLst>
                                    <p:cond delay="0"/>
                                  </p:stCondLst>
                                  <p:childTnLst>
                                    <p:animRot by="21600000">
                                      <p:cBhvr>
                                        <p:cTn id="29" dur="1000" fill="hold"/>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90550" y="260648"/>
            <a:ext cx="5715000" cy="928048"/>
            <a:chOff x="383171" y="337462"/>
            <a:chExt cx="5715000" cy="928048"/>
          </a:xfrm>
        </p:grpSpPr>
        <p:pic>
          <p:nvPicPr>
            <p:cNvPr id="3"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383171" y="337462"/>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17"/>
            <p:cNvSpPr>
              <a:spLocks noChangeArrowheads="1"/>
            </p:cNvSpPr>
            <p:nvPr/>
          </p:nvSpPr>
          <p:spPr bwMode="auto">
            <a:xfrm>
              <a:off x="2494806" y="584145"/>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人脉的认识误区</a:t>
              </a:r>
              <a:endParaRPr lang="zh-CN" altLang="en-US" dirty="0">
                <a:solidFill>
                  <a:prstClr val="white"/>
                </a:solidFill>
                <a:latin typeface="微软雅黑" pitchFamily="34" charset="-122"/>
                <a:ea typeface="微软雅黑" pitchFamily="34" charset="-122"/>
              </a:endParaRPr>
            </a:p>
          </p:txBody>
        </p:sp>
      </p:grpSp>
      <p:sp>
        <p:nvSpPr>
          <p:cNvPr id="6" name="标题 1"/>
          <p:cNvSpPr>
            <a:spLocks noGrp="1"/>
          </p:cNvSpPr>
          <p:nvPr>
            <p:ph type="title"/>
          </p:nvPr>
        </p:nvSpPr>
        <p:spPr>
          <a:xfrm>
            <a:off x="3904976" y="399365"/>
            <a:ext cx="6635080" cy="288032"/>
          </a:xfrm>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a:solidFill>
                  <a:srgbClr val="57D3FF"/>
                </a:solidFill>
              </a:rPr>
              <a:t>第三</a:t>
            </a:r>
            <a:r>
              <a:rPr lang="zh-CN" altLang="en-US" dirty="0" smtClean="0">
                <a:solidFill>
                  <a:srgbClr val="57D3FF"/>
                </a:solidFill>
              </a:rPr>
              <a:t>章</a:t>
            </a:r>
            <a:endParaRPr lang="en-US" dirty="0">
              <a:solidFill>
                <a:srgbClr val="57D3FF"/>
              </a:solidFill>
            </a:endParaRPr>
          </a:p>
        </p:txBody>
      </p:sp>
      <p:cxnSp>
        <p:nvCxnSpPr>
          <p:cNvPr id="7" name="直接箭头连接符 6"/>
          <p:cNvCxnSpPr/>
          <p:nvPr/>
        </p:nvCxnSpPr>
        <p:spPr>
          <a:xfrm flipV="1">
            <a:off x="2236391" y="903919"/>
            <a:ext cx="0" cy="5025937"/>
          </a:xfrm>
          <a:prstGeom prst="straightConnector1">
            <a:avLst/>
          </a:prstGeom>
          <a:ln>
            <a:prstDash val="dash"/>
            <a:headEnd type="diamond" w="lg" len="lg"/>
            <a:tailEnd type="oval"/>
          </a:ln>
        </p:spPr>
        <p:style>
          <a:lnRef idx="1">
            <a:schemeClr val="accent3"/>
          </a:lnRef>
          <a:fillRef idx="0">
            <a:schemeClr val="accent3"/>
          </a:fillRef>
          <a:effectRef idx="0">
            <a:schemeClr val="accent3"/>
          </a:effectRef>
          <a:fontRef idx="minor">
            <a:schemeClr val="tx1"/>
          </a:fontRef>
        </p:style>
      </p:cxnSp>
      <p:sp>
        <p:nvSpPr>
          <p:cNvPr id="9" name="TextBox 8"/>
          <p:cNvSpPr txBox="1"/>
          <p:nvPr/>
        </p:nvSpPr>
        <p:spPr>
          <a:xfrm>
            <a:off x="1774726" y="1188696"/>
            <a:ext cx="461665" cy="4256528"/>
          </a:xfrm>
          <a:prstGeom prst="rect">
            <a:avLst/>
          </a:prstGeom>
          <a:noFill/>
        </p:spPr>
        <p:txBody>
          <a:bodyPr vert="eaVert" wrap="square" rtlCol="0">
            <a:spAutoFit/>
          </a:bodyPr>
          <a:lstStyle/>
          <a:p>
            <a:pPr algn="ctr"/>
            <a:r>
              <a:rPr lang="zh-CN" altLang="zh-CN" kern="0" spc="200" dirty="0" smtClean="0">
                <a:solidFill>
                  <a:srgbClr val="00B0F0"/>
                </a:solidFill>
                <a:latin typeface="微软雅黑" pitchFamily="34" charset="-122"/>
                <a:ea typeface="微软雅黑" pitchFamily="34" charset="-122"/>
              </a:rPr>
              <a:t>认为</a:t>
            </a:r>
            <a:r>
              <a:rPr lang="zh-CN" altLang="zh-CN" kern="0" spc="200" dirty="0">
                <a:solidFill>
                  <a:srgbClr val="00B0F0"/>
                </a:solidFill>
                <a:latin typeface="微软雅黑" pitchFamily="34" charset="-122"/>
                <a:ea typeface="微软雅黑" pitchFamily="34" charset="-122"/>
              </a:rPr>
              <a:t>经营人脉就是</a:t>
            </a:r>
            <a:r>
              <a:rPr lang="zh-CN" altLang="zh-CN" dirty="0">
                <a:solidFill>
                  <a:srgbClr val="00B0F0"/>
                </a:solidFill>
              </a:rPr>
              <a:t>“</a:t>
            </a:r>
            <a:r>
              <a:rPr lang="zh-CN" altLang="zh-CN" kern="0" spc="200" dirty="0">
                <a:solidFill>
                  <a:srgbClr val="00B0F0"/>
                </a:solidFill>
                <a:latin typeface="微软雅黑" pitchFamily="34" charset="-122"/>
                <a:ea typeface="微软雅黑" pitchFamily="34" charset="-122"/>
              </a:rPr>
              <a:t>投机钻营</a:t>
            </a:r>
            <a:r>
              <a:rPr lang="zh-CN" altLang="zh-CN" dirty="0">
                <a:solidFill>
                  <a:srgbClr val="00B0F0"/>
                </a:solidFill>
              </a:rPr>
              <a:t>”</a:t>
            </a:r>
            <a:endParaRPr lang="zh-CN" altLang="en-US" kern="0" spc="200" dirty="0">
              <a:solidFill>
                <a:srgbClr val="00B0F0"/>
              </a:solidFill>
              <a:latin typeface="微软雅黑" pitchFamily="34" charset="-122"/>
              <a:ea typeface="微软雅黑" pitchFamily="34" charset="-122"/>
            </a:endParaRPr>
          </a:p>
        </p:txBody>
      </p:sp>
      <p:sp>
        <p:nvSpPr>
          <p:cNvPr id="10" name="Text Box 44"/>
          <p:cNvSpPr txBox="1">
            <a:spLocks noChangeArrowheads="1"/>
          </p:cNvSpPr>
          <p:nvPr/>
        </p:nvSpPr>
        <p:spPr bwMode="auto">
          <a:xfrm>
            <a:off x="2639856" y="1403367"/>
            <a:ext cx="9075329"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持有这种看法的人，非常看重人脉，非常想获得“关系”，非常想借助“人情”为自己未来事业的发展打通道路。但是，他们对经营人脉的认识是有偏差的，他们误以为经营人脉就是“拉关系”、“做人情”，有了人脉，就可以在自己人生路上搞一把投机，从而“一步登天”。</a:t>
            </a:r>
            <a:endParaRPr lang="en-US" altLang="zh-CN" dirty="0">
              <a:solidFill>
                <a:prstClr val="white">
                  <a:lumMod val="50000"/>
                </a:prstClr>
              </a:solidFill>
              <a:latin typeface="微软雅黑" pitchFamily="34" charset="-122"/>
              <a:ea typeface="微软雅黑" pitchFamily="34" charset="-122"/>
            </a:endParaRPr>
          </a:p>
        </p:txBody>
      </p:sp>
      <p:sp>
        <p:nvSpPr>
          <p:cNvPr id="11" name="Text Box 44"/>
          <p:cNvSpPr txBox="1">
            <a:spLocks noChangeArrowheads="1"/>
          </p:cNvSpPr>
          <p:nvPr/>
        </p:nvSpPr>
        <p:spPr bwMode="auto">
          <a:xfrm>
            <a:off x="7607375" y="2837718"/>
            <a:ext cx="4107810" cy="308392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为此，他们会锲而不舍地努力着，但凡有“活动” 一定去参加，每一个社交场合都不放过，甚至像患上“社交强迫症”一样，生怕少参加了一次“活动”，就会错过改变自己命运的“重要人物”。他们经营人脉的方法，无外乎“请客吃饭”、“礼尚往来”。然而，没完没了的“应酬”，种种“人情”的维持，耗费了他们大部分的时间、精力和金钱。他们常常感到身心疲惫。</a:t>
            </a:r>
            <a:endParaRPr lang="en-US" altLang="zh-CN" dirty="0">
              <a:solidFill>
                <a:prstClr val="white">
                  <a:lumMod val="50000"/>
                </a:prstClr>
              </a:solidFill>
              <a:latin typeface="微软雅黑" pitchFamily="34" charset="-122"/>
              <a:ea typeface="微软雅黑" pitchFamily="34" charset="-122"/>
            </a:endParaRPr>
          </a:p>
        </p:txBody>
      </p:sp>
      <p:pic>
        <p:nvPicPr>
          <p:cNvPr id="1026" name="Picture 2" descr="C:\Documents and Settings\tdz\桌面\021.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2880629" y="2879014"/>
            <a:ext cx="4438713" cy="3050842"/>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9566831"/>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anim calcmode="lin" valueType="num">
                                      <p:cBhvr>
                                        <p:cTn id="17" dur="500" fill="hold"/>
                                        <p:tgtEl>
                                          <p:spTgt spid="9"/>
                                        </p:tgtEl>
                                        <p:attrNameLst>
                                          <p:attrName>ppt_x</p:attrName>
                                        </p:attrNameLst>
                                      </p:cBhvr>
                                      <p:tavLst>
                                        <p:tav tm="0">
                                          <p:val>
                                            <p:strVal val="#ppt_x"/>
                                          </p:val>
                                        </p:tav>
                                        <p:tav tm="100000">
                                          <p:val>
                                            <p:strVal val="#ppt_x"/>
                                          </p:val>
                                        </p:tav>
                                      </p:tavLst>
                                    </p:anim>
                                    <p:anim calcmode="lin" valueType="num">
                                      <p:cBhvr>
                                        <p:cTn id="18"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0"/>
                                  </p:stCondLst>
                                  <p:childTnLst>
                                    <p:set>
                                      <p:cBhvr>
                                        <p:cTn id="34" dur="1" fill="hold">
                                          <p:stCondLst>
                                            <p:cond delay="0"/>
                                          </p:stCondLst>
                                        </p:cTn>
                                        <p:tgtEl>
                                          <p:spTgt spid="1026"/>
                                        </p:tgtEl>
                                        <p:attrNameLst>
                                          <p:attrName>style.visibility</p:attrName>
                                        </p:attrNameLst>
                                      </p:cBhvr>
                                      <p:to>
                                        <p:strVal val="visible"/>
                                      </p:to>
                                    </p:set>
                                    <p:animEffect transition="in" filter="fade">
                                      <p:cBhvr>
                                        <p:cTn id="35" dur="1000"/>
                                        <p:tgtEl>
                                          <p:spTgt spid="1026"/>
                                        </p:tgtEl>
                                      </p:cBhvr>
                                    </p:animEffect>
                                    <p:anim calcmode="lin" valueType="num">
                                      <p:cBhvr>
                                        <p:cTn id="36" dur="1000" fill="hold"/>
                                        <p:tgtEl>
                                          <p:spTgt spid="1026"/>
                                        </p:tgtEl>
                                        <p:attrNameLst>
                                          <p:attrName>ppt_x</p:attrName>
                                        </p:attrNameLst>
                                      </p:cBhvr>
                                      <p:tavLst>
                                        <p:tav tm="0">
                                          <p:val>
                                            <p:strVal val="#ppt_x"/>
                                          </p:val>
                                        </p:tav>
                                        <p:tav tm="100000">
                                          <p:val>
                                            <p:strVal val="#ppt_x"/>
                                          </p:val>
                                        </p:tav>
                                      </p:tavLst>
                                    </p:anim>
                                    <p:anim calcmode="lin" valueType="num">
                                      <p:cBhvr>
                                        <p:cTn id="37"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90550" y="260648"/>
            <a:ext cx="5715000" cy="928048"/>
            <a:chOff x="383171" y="337462"/>
            <a:chExt cx="5715000" cy="928048"/>
          </a:xfrm>
        </p:grpSpPr>
        <p:pic>
          <p:nvPicPr>
            <p:cNvPr id="3"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383171" y="337462"/>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17"/>
            <p:cNvSpPr>
              <a:spLocks noChangeArrowheads="1"/>
            </p:cNvSpPr>
            <p:nvPr/>
          </p:nvSpPr>
          <p:spPr bwMode="auto">
            <a:xfrm>
              <a:off x="2494806" y="584145"/>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人脉的认识误区</a:t>
              </a:r>
              <a:endParaRPr lang="zh-CN" altLang="en-US" dirty="0">
                <a:solidFill>
                  <a:prstClr val="white"/>
                </a:solidFill>
                <a:latin typeface="微软雅黑" pitchFamily="34" charset="-122"/>
                <a:ea typeface="微软雅黑" pitchFamily="34" charset="-122"/>
              </a:endParaRPr>
            </a:p>
          </p:txBody>
        </p:sp>
      </p:grpSp>
      <p:sp>
        <p:nvSpPr>
          <p:cNvPr id="6" name="标题 1"/>
          <p:cNvSpPr>
            <a:spLocks noGrp="1"/>
          </p:cNvSpPr>
          <p:nvPr>
            <p:ph type="title"/>
          </p:nvPr>
        </p:nvSpPr>
        <p:spPr>
          <a:xfrm>
            <a:off x="3904976" y="399365"/>
            <a:ext cx="6635080" cy="288032"/>
          </a:xfrm>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a:solidFill>
                  <a:srgbClr val="57D3FF"/>
                </a:solidFill>
              </a:rPr>
              <a:t>第三</a:t>
            </a:r>
            <a:r>
              <a:rPr lang="zh-CN" altLang="en-US" dirty="0" smtClean="0">
                <a:solidFill>
                  <a:srgbClr val="57D3FF"/>
                </a:solidFill>
              </a:rPr>
              <a:t>章</a:t>
            </a:r>
            <a:endParaRPr lang="en-US" dirty="0">
              <a:solidFill>
                <a:srgbClr val="57D3FF"/>
              </a:solidFill>
            </a:endParaRPr>
          </a:p>
        </p:txBody>
      </p:sp>
      <p:sp>
        <p:nvSpPr>
          <p:cNvPr id="9" name="TextBox 8"/>
          <p:cNvSpPr txBox="1"/>
          <p:nvPr/>
        </p:nvSpPr>
        <p:spPr>
          <a:xfrm>
            <a:off x="1774726" y="1188696"/>
            <a:ext cx="461665" cy="4256528"/>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认为人脉资源是可遇不可求的</a:t>
            </a:r>
          </a:p>
        </p:txBody>
      </p:sp>
      <p:sp>
        <p:nvSpPr>
          <p:cNvPr id="10" name="Text Box 44"/>
          <p:cNvSpPr txBox="1">
            <a:spLocks noChangeArrowheads="1"/>
          </p:cNvSpPr>
          <p:nvPr/>
        </p:nvSpPr>
        <p:spPr bwMode="auto">
          <a:xfrm>
            <a:off x="6527254" y="1484784"/>
            <a:ext cx="5187931" cy="208672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他们认为，一个人有怎样的老爸、老妈，怎样的叔叔、舅舅，怎样的老乡，怎样的同学，这都是“命运的安排”或者“随机碰到”的事情，不是人力可以改变的。在他们眼里，所谓“人脉”，不过就是“你欠我一个情，我还你一个人情”，我拿我的资源和你交换，你拿你的资源“套走”我的资源，仅此而已</a:t>
            </a:r>
            <a:r>
              <a:rPr lang="zh-CN" altLang="en-US" dirty="0" smtClean="0">
                <a:solidFill>
                  <a:prstClr val="white">
                    <a:lumMod val="50000"/>
                  </a:prstClr>
                </a:solidFill>
                <a:latin typeface="微软雅黑" pitchFamily="34" charset="-122"/>
                <a:ea typeface="微软雅黑" pitchFamily="34" charset="-122"/>
              </a:rPr>
              <a:t>。</a:t>
            </a:r>
            <a:endParaRPr lang="en-US" altLang="zh-CN" b="1" dirty="0">
              <a:solidFill>
                <a:srgbClr val="FF0000"/>
              </a:solidFill>
              <a:latin typeface="微软雅黑" pitchFamily="34" charset="-122"/>
              <a:ea typeface="微软雅黑" pitchFamily="34" charset="-122"/>
            </a:endParaRPr>
          </a:p>
        </p:txBody>
      </p:sp>
      <p:sp>
        <p:nvSpPr>
          <p:cNvPr id="11" name="Text Box 44"/>
          <p:cNvSpPr txBox="1">
            <a:spLocks noChangeArrowheads="1"/>
          </p:cNvSpPr>
          <p:nvPr/>
        </p:nvSpPr>
        <p:spPr bwMode="auto">
          <a:xfrm>
            <a:off x="6527254" y="3933056"/>
            <a:ext cx="5187931" cy="208672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所以，他们认为，人脉的作用，根本没有“传说中”的那么大。而且人脉也不是每个人想有就有的，不是可能经营出来的。所以他们信奉“万事不求人”，既便遇到困难苦于无人相帮，但也要保持自己的尊严，绝不轻易欠下别人的“人情”，因为别人的“人情”早晚是要还的！</a:t>
            </a:r>
            <a:endParaRPr lang="en-US" altLang="zh-CN" b="1" dirty="0">
              <a:solidFill>
                <a:srgbClr val="FF0000"/>
              </a:solidFill>
              <a:latin typeface="微软雅黑" pitchFamily="34" charset="-122"/>
              <a:ea typeface="微软雅黑" pitchFamily="34" charset="-122"/>
            </a:endParaRPr>
          </a:p>
        </p:txBody>
      </p:sp>
      <p:cxnSp>
        <p:nvCxnSpPr>
          <p:cNvPr id="12" name="直接箭头连接符 11"/>
          <p:cNvCxnSpPr/>
          <p:nvPr/>
        </p:nvCxnSpPr>
        <p:spPr>
          <a:xfrm flipV="1">
            <a:off x="2236391" y="903919"/>
            <a:ext cx="0" cy="5025937"/>
          </a:xfrm>
          <a:prstGeom prst="straightConnector1">
            <a:avLst/>
          </a:prstGeom>
          <a:ln>
            <a:prstDash val="dash"/>
            <a:headEnd type="diamond" w="lg" len="lg"/>
            <a:tailEnd type="oval"/>
          </a:ln>
        </p:spPr>
        <p:style>
          <a:lnRef idx="1">
            <a:schemeClr val="accent3"/>
          </a:lnRef>
          <a:fillRef idx="0">
            <a:schemeClr val="accent3"/>
          </a:fillRef>
          <a:effectRef idx="0">
            <a:schemeClr val="accent3"/>
          </a:effectRef>
          <a:fontRef idx="minor">
            <a:schemeClr val="tx1"/>
          </a:fontRef>
        </p:style>
      </p:cxnSp>
      <p:pic>
        <p:nvPicPr>
          <p:cNvPr id="2050" name="Picture 2" descr="E:\仝德志文件，勿删！\03-参考文档\！个人PPT作品@teliss\人脉经营图\20120619104746740.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649271" y="1484784"/>
            <a:ext cx="3661959" cy="44769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486672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2050"/>
                                        </p:tgtEl>
                                        <p:attrNameLst>
                                          <p:attrName>style.visibility</p:attrName>
                                        </p:attrNameLst>
                                      </p:cBhvr>
                                      <p:to>
                                        <p:strVal val="visible"/>
                                      </p:to>
                                    </p:set>
                                    <p:animEffect transition="in" filter="fade">
                                      <p:cBhvr>
                                        <p:cTn id="26" dur="1000"/>
                                        <p:tgtEl>
                                          <p:spTgt spid="2050"/>
                                        </p:tgtEl>
                                      </p:cBhvr>
                                    </p:animEffect>
                                    <p:anim calcmode="lin" valueType="num">
                                      <p:cBhvr>
                                        <p:cTn id="27" dur="1000" fill="hold"/>
                                        <p:tgtEl>
                                          <p:spTgt spid="2050"/>
                                        </p:tgtEl>
                                        <p:attrNameLst>
                                          <p:attrName>ppt_x</p:attrName>
                                        </p:attrNameLst>
                                      </p:cBhvr>
                                      <p:tavLst>
                                        <p:tav tm="0">
                                          <p:val>
                                            <p:strVal val="#ppt_x"/>
                                          </p:val>
                                        </p:tav>
                                        <p:tav tm="100000">
                                          <p:val>
                                            <p:strVal val="#ppt_x"/>
                                          </p:val>
                                        </p:tav>
                                      </p:tavLst>
                                    </p:anim>
                                    <p:anim calcmode="lin" valueType="num">
                                      <p:cBhvr>
                                        <p:cTn id="28"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E:\仝德志文件，勿删！\03-参考文档\！PPT图片及版面资源\06-PPT精选插图\02-商务\2304-1203310TG69.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4389320" y="2992601"/>
            <a:ext cx="7380063" cy="3177687"/>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190550" y="260648"/>
            <a:ext cx="5715000" cy="928048"/>
            <a:chOff x="383171" y="337462"/>
            <a:chExt cx="5715000" cy="928048"/>
          </a:xfrm>
        </p:grpSpPr>
        <p:pic>
          <p:nvPicPr>
            <p:cNvPr id="3" name="Picture 2" descr="C:\Users\user\Desktop\未标题-1 拷贝.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383171" y="337462"/>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17"/>
            <p:cNvSpPr>
              <a:spLocks noChangeArrowheads="1"/>
            </p:cNvSpPr>
            <p:nvPr/>
          </p:nvSpPr>
          <p:spPr bwMode="auto">
            <a:xfrm>
              <a:off x="2494806" y="584145"/>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人脉的认识误区</a:t>
              </a:r>
              <a:endParaRPr lang="zh-CN" altLang="en-US" dirty="0">
                <a:solidFill>
                  <a:prstClr val="white"/>
                </a:solidFill>
                <a:latin typeface="微软雅黑" pitchFamily="34" charset="-122"/>
                <a:ea typeface="微软雅黑" pitchFamily="34" charset="-122"/>
              </a:endParaRPr>
            </a:p>
          </p:txBody>
        </p:sp>
      </p:grpSp>
      <p:sp>
        <p:nvSpPr>
          <p:cNvPr id="6" name="标题 1"/>
          <p:cNvSpPr>
            <a:spLocks noGrp="1"/>
          </p:cNvSpPr>
          <p:nvPr>
            <p:ph type="title"/>
          </p:nvPr>
        </p:nvSpPr>
        <p:spPr>
          <a:xfrm>
            <a:off x="3904976" y="399365"/>
            <a:ext cx="6635080" cy="288032"/>
          </a:xfrm>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a:solidFill>
                  <a:srgbClr val="57D3FF"/>
                </a:solidFill>
              </a:rPr>
              <a:t>第三</a:t>
            </a:r>
            <a:r>
              <a:rPr lang="zh-CN" altLang="en-US" dirty="0" smtClean="0">
                <a:solidFill>
                  <a:srgbClr val="57D3FF"/>
                </a:solidFill>
              </a:rPr>
              <a:t>章</a:t>
            </a:r>
            <a:endParaRPr lang="en-US" dirty="0">
              <a:solidFill>
                <a:srgbClr val="57D3FF"/>
              </a:solidFill>
            </a:endParaRPr>
          </a:p>
        </p:txBody>
      </p:sp>
      <p:sp>
        <p:nvSpPr>
          <p:cNvPr id="10" name="Text Box 44"/>
          <p:cNvSpPr txBox="1">
            <a:spLocks noChangeArrowheads="1"/>
          </p:cNvSpPr>
          <p:nvPr/>
        </p:nvSpPr>
        <p:spPr bwMode="auto">
          <a:xfrm>
            <a:off x="1414686" y="1852930"/>
            <a:ext cx="10369152"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实际上，这两种看法，都是不妥当的，都已经不适应</a:t>
            </a:r>
            <a:r>
              <a:rPr lang="en-US" altLang="zh-CN" dirty="0">
                <a:solidFill>
                  <a:prstClr val="white">
                    <a:lumMod val="50000"/>
                  </a:prstClr>
                </a:solidFill>
                <a:latin typeface="微软雅黑" pitchFamily="34" charset="-122"/>
                <a:ea typeface="微软雅黑" pitchFamily="34" charset="-122"/>
              </a:rPr>
              <a:t>21</a:t>
            </a:r>
            <a:r>
              <a:rPr lang="zh-CN" altLang="en-US" dirty="0">
                <a:solidFill>
                  <a:prstClr val="white">
                    <a:lumMod val="50000"/>
                  </a:prstClr>
                </a:solidFill>
                <a:latin typeface="微软雅黑" pitchFamily="34" charset="-122"/>
                <a:ea typeface="微软雅黑" pitchFamily="34" charset="-122"/>
              </a:rPr>
              <a:t>世纪新职业人的生存规则了。甚至我们完全可以这么说：在当前的社会，重视人脉的人很多，但绝大多数人经营人脉的方法是盲目的！很少有人认真的考虑过：</a:t>
            </a:r>
            <a:r>
              <a:rPr lang="zh-CN" altLang="en-US" b="1" dirty="0">
                <a:solidFill>
                  <a:srgbClr val="FF0000"/>
                </a:solidFill>
                <a:latin typeface="微软雅黑" pitchFamily="34" charset="-122"/>
                <a:ea typeface="微软雅黑" pitchFamily="34" charset="-122"/>
              </a:rPr>
              <a:t>到底什么是人脉？为什么要经营人脉</a:t>
            </a:r>
            <a:r>
              <a:rPr lang="zh-CN" altLang="en-US" b="1" dirty="0" smtClean="0">
                <a:solidFill>
                  <a:srgbClr val="FF0000"/>
                </a:solidFill>
                <a:latin typeface="微软雅黑" pitchFamily="34" charset="-122"/>
                <a:ea typeface="微软雅黑" pitchFamily="34" charset="-122"/>
              </a:rPr>
              <a:t>？</a:t>
            </a:r>
            <a:endParaRPr lang="en-US" altLang="zh-CN" b="1" dirty="0">
              <a:solidFill>
                <a:srgbClr val="FF0000"/>
              </a:solidFill>
              <a:latin typeface="微软雅黑" pitchFamily="34" charset="-122"/>
              <a:ea typeface="微软雅黑" pitchFamily="34" charset="-122"/>
            </a:endParaRPr>
          </a:p>
        </p:txBody>
      </p:sp>
      <p:sp>
        <p:nvSpPr>
          <p:cNvPr id="11" name="Text Box 44"/>
          <p:cNvSpPr txBox="1">
            <a:spLocks noChangeArrowheads="1"/>
          </p:cNvSpPr>
          <p:nvPr/>
        </p:nvSpPr>
        <p:spPr bwMode="auto">
          <a:xfrm>
            <a:off x="1414686" y="3386140"/>
            <a:ext cx="2802058" cy="24191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他们只是盲目地认为：多结识一些人，多参加一些活动，就会有人脉。至于方法，他们会觉得：</a:t>
            </a:r>
            <a:r>
              <a:rPr lang="zh-CN" altLang="en-US" b="1" dirty="0">
                <a:solidFill>
                  <a:srgbClr val="FF0000"/>
                </a:solidFill>
                <a:latin typeface="微软雅黑" pitchFamily="34" charset="-122"/>
                <a:ea typeface="微软雅黑" pitchFamily="34" charset="-122"/>
              </a:rPr>
              <a:t>除了请客、喝酒、送礼、多说些恭维以及“必要时帮别人一个忙”，还能有什么呢？</a:t>
            </a:r>
          </a:p>
        </p:txBody>
      </p:sp>
    </p:spTree>
    <p:extLst>
      <p:ext uri="{BB962C8B-B14F-4D97-AF65-F5344CB8AC3E}">
        <p14:creationId xmlns:p14="http://schemas.microsoft.com/office/powerpoint/2010/main" val="208661357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3074"/>
                                        </p:tgtEl>
                                        <p:attrNameLst>
                                          <p:attrName>style.visibility</p:attrName>
                                        </p:attrNameLst>
                                      </p:cBhvr>
                                      <p:to>
                                        <p:strVal val="visible"/>
                                      </p:to>
                                    </p:set>
                                    <p:animEffect transition="in" filter="fade">
                                      <p:cBhvr>
                                        <p:cTn id="19" dur="1000"/>
                                        <p:tgtEl>
                                          <p:spTgt spid="3074"/>
                                        </p:tgtEl>
                                      </p:cBhvr>
                                    </p:animEffect>
                                    <p:anim calcmode="lin" valueType="num">
                                      <p:cBhvr>
                                        <p:cTn id="20" dur="1000" fill="hold"/>
                                        <p:tgtEl>
                                          <p:spTgt spid="3074"/>
                                        </p:tgtEl>
                                        <p:attrNameLst>
                                          <p:attrName>ppt_x</p:attrName>
                                        </p:attrNameLst>
                                      </p:cBhvr>
                                      <p:tavLst>
                                        <p:tav tm="0">
                                          <p:val>
                                            <p:strVal val="#ppt_x"/>
                                          </p:val>
                                        </p:tav>
                                        <p:tav tm="100000">
                                          <p:val>
                                            <p:strVal val="#ppt_x"/>
                                          </p:val>
                                        </p:tav>
                                      </p:tavLst>
                                    </p:anim>
                                    <p:anim calcmode="lin" valueType="num">
                                      <p:cBhvr>
                                        <p:cTn id="21"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232192" y="1318580"/>
            <a:ext cx="2741960" cy="3810000"/>
            <a:chOff x="3232192" y="1318580"/>
            <a:chExt cx="2741960" cy="3810000"/>
          </a:xfrm>
        </p:grpSpPr>
        <p:pic>
          <p:nvPicPr>
            <p:cNvPr id="2052" name="Picture 4" descr="C:\Users\user\Desktop\1180010071.jpg"/>
            <p:cNvPicPr>
              <a:picLocks noChangeAspect="1" noChangeArrowheads="1"/>
            </p:cNvPicPr>
            <p:nvPr/>
          </p:nvPicPr>
          <p:blipFill>
            <a:blip r:embed="rId2" cstate="emai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a:fillRect/>
            </a:stretch>
          </p:blipFill>
          <p:spPr bwMode="auto">
            <a:xfrm>
              <a:off x="342145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3232192" y="4112580"/>
              <a:ext cx="2349500" cy="1016000"/>
              <a:chOff x="3142878" y="4112580"/>
              <a:chExt cx="2349500" cy="1016000"/>
            </a:xfrm>
          </p:grpSpPr>
          <p:pic>
            <p:nvPicPr>
              <p:cNvPr id="15" name="Picture 22" descr="D:\Teliss_Tong\Copy\定期备份\工作备份\！PPT图片及版面资源\06-PPT精选插图\04-图标\黄色左燕尾.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142878" y="4112580"/>
                <a:ext cx="2349500" cy="101600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a:spLocks noChangeArrowheads="1"/>
              </p:cNvSpPr>
              <p:nvPr/>
            </p:nvSpPr>
            <p:spPr bwMode="auto">
              <a:xfrm>
                <a:off x="3210067" y="4365104"/>
                <a:ext cx="1994279"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人脉是</a:t>
                </a:r>
                <a:r>
                  <a:rPr lang="zh-CN" altLang="en-US" dirty="0">
                    <a:solidFill>
                      <a:schemeClr val="bg1"/>
                    </a:solidFill>
                    <a:latin typeface="微软雅黑" pitchFamily="34" charset="-122"/>
                    <a:ea typeface="微软雅黑" pitchFamily="34" charset="-122"/>
                  </a:rPr>
                  <a:t>啥</a:t>
                </a:r>
                <a:r>
                  <a:rPr lang="zh-CN" altLang="en-US" dirty="0" smtClean="0">
                    <a:solidFill>
                      <a:schemeClr val="bg1"/>
                    </a:solidFill>
                    <a:latin typeface="微软雅黑" pitchFamily="34" charset="-122"/>
                    <a:ea typeface="微软雅黑" pitchFamily="34" charset="-122"/>
                  </a:rPr>
                  <a:t>东东</a:t>
                </a:r>
                <a:endParaRPr lang="zh-CN" altLang="en-US" dirty="0">
                  <a:solidFill>
                    <a:schemeClr val="bg1"/>
                  </a:solidFill>
                  <a:latin typeface="微软雅黑" pitchFamily="34" charset="-122"/>
                  <a:ea typeface="微软雅黑" pitchFamily="34" charset="-122"/>
                </a:endParaRPr>
              </a:p>
            </p:txBody>
          </p:sp>
        </p:grpSp>
      </p:grpSp>
      <p:grpSp>
        <p:nvGrpSpPr>
          <p:cNvPr id="6" name="组合 5"/>
          <p:cNvGrpSpPr/>
          <p:nvPr/>
        </p:nvGrpSpPr>
        <p:grpSpPr>
          <a:xfrm>
            <a:off x="6112512" y="1318580"/>
            <a:ext cx="2741960" cy="3810000"/>
            <a:chOff x="6112512" y="1318580"/>
            <a:chExt cx="2741960" cy="3810000"/>
          </a:xfrm>
        </p:grpSpPr>
        <p:pic>
          <p:nvPicPr>
            <p:cNvPr id="2054" name="Picture 6" descr="C:\Users\user\Desktop\9dc6e09djw1dt6uly63tnj.jpg"/>
            <p:cNvPicPr>
              <a:picLocks noChangeAspect="1" noChangeArrowheads="1"/>
            </p:cNvPicPr>
            <p:nvPr/>
          </p:nvPicPr>
          <p:blipFill>
            <a:blip r:embed="rId5" cstate="email">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rcRect/>
            <a:stretch>
              <a:fillRect/>
            </a:stretch>
          </p:blipFill>
          <p:spPr bwMode="auto">
            <a:xfrm>
              <a:off x="630177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8" name="组合 7"/>
            <p:cNvGrpSpPr/>
            <p:nvPr/>
          </p:nvGrpSpPr>
          <p:grpSpPr>
            <a:xfrm>
              <a:off x="6112512" y="4112580"/>
              <a:ext cx="2349500" cy="1016000"/>
              <a:chOff x="6023197" y="4112580"/>
              <a:chExt cx="2349500" cy="1016000"/>
            </a:xfrm>
          </p:grpSpPr>
          <p:pic>
            <p:nvPicPr>
              <p:cNvPr id="13" name="Picture 9" descr="D:\Teliss_Tong\Copy\定期备份\工作备份\！PPT图片及版面资源\06-PPT精选插图\04-图标\绿色左燕尾.pn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6023197" y="4112580"/>
                <a:ext cx="2349500" cy="10160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6090386" y="4365104"/>
                <a:ext cx="1994279"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人脉的认识误区</a:t>
                </a:r>
                <a:endParaRPr lang="zh-CN" altLang="en-US" dirty="0">
                  <a:solidFill>
                    <a:schemeClr val="bg1"/>
                  </a:solidFill>
                  <a:latin typeface="微软雅黑" pitchFamily="34" charset="-122"/>
                  <a:ea typeface="微软雅黑" pitchFamily="34" charset="-122"/>
                </a:endParaRPr>
              </a:p>
            </p:txBody>
          </p:sp>
        </p:grpSp>
      </p:grpSp>
      <p:grpSp>
        <p:nvGrpSpPr>
          <p:cNvPr id="7" name="组合 6"/>
          <p:cNvGrpSpPr/>
          <p:nvPr/>
        </p:nvGrpSpPr>
        <p:grpSpPr>
          <a:xfrm>
            <a:off x="8966068" y="1318580"/>
            <a:ext cx="2745762" cy="3810000"/>
            <a:chOff x="8966068" y="1318580"/>
            <a:chExt cx="2745762" cy="3810000"/>
          </a:xfrm>
        </p:grpSpPr>
        <p:pic>
          <p:nvPicPr>
            <p:cNvPr id="2053" name="Picture 5" descr="C:\Users\user\Desktop\xpic5919.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9159130"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9" name="组合 8"/>
            <p:cNvGrpSpPr/>
            <p:nvPr/>
          </p:nvGrpSpPr>
          <p:grpSpPr>
            <a:xfrm>
              <a:off x="8966068" y="4112580"/>
              <a:ext cx="2349500" cy="1016000"/>
              <a:chOff x="8903518" y="4112580"/>
              <a:chExt cx="2349500" cy="1016000"/>
            </a:xfrm>
          </p:grpSpPr>
          <p:pic>
            <p:nvPicPr>
              <p:cNvPr id="16" name="Picture 25" descr="D:\Teliss_Tong\Copy\定期备份\工作备份\！PPT图片及版面资源\06-PPT精选插图\04-图标\蓝色左燕尾.pn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8903518" y="4112580"/>
                <a:ext cx="2349500" cy="1016000"/>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17"/>
              <p:cNvSpPr>
                <a:spLocks noChangeArrowheads="1"/>
              </p:cNvSpPr>
              <p:nvPr/>
            </p:nvSpPr>
            <p:spPr bwMode="auto">
              <a:xfrm>
                <a:off x="8975526" y="4365104"/>
                <a:ext cx="1994279"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grpSp>
      <p:grpSp>
        <p:nvGrpSpPr>
          <p:cNvPr id="10" name="组合 9"/>
          <p:cNvGrpSpPr/>
          <p:nvPr/>
        </p:nvGrpSpPr>
        <p:grpSpPr>
          <a:xfrm>
            <a:off x="351872" y="1318580"/>
            <a:ext cx="2741960" cy="3810000"/>
            <a:chOff x="351872" y="1318580"/>
            <a:chExt cx="2741960" cy="3810000"/>
          </a:xfrm>
        </p:grpSpPr>
        <p:pic>
          <p:nvPicPr>
            <p:cNvPr id="2055" name="Picture 7" descr="C:\Users\user\Desktop\3320946_221724437000_2.jpg"/>
            <p:cNvPicPr>
              <a:picLocks noChangeAspect="1" noChangeArrowheads="1"/>
            </p:cNvPicPr>
            <p:nvPr/>
          </p:nvPicPr>
          <p:blipFill>
            <a:blip r:embed="rId10" cstate="email">
              <a:extLst>
                <a:ext uri="{BEBA8EAE-BF5A-486C-A8C5-ECC9F3942E4B}">
                  <a14:imgProps xmlns:a14="http://schemas.microsoft.com/office/drawing/2010/main">
                    <a14:imgLayer r:embed="rId11">
                      <a14:imgEffect>
                        <a14:saturation sat="0"/>
                      </a14:imgEffect>
                    </a14:imgLayer>
                  </a14:imgProps>
                </a:ext>
                <a:ext uri="{28A0092B-C50C-407E-A947-70E740481C1C}">
                  <a14:useLocalDpi xmlns:a14="http://schemas.microsoft.com/office/drawing/2010/main"/>
                </a:ext>
              </a:extLst>
            </a:blip>
            <a:srcRect/>
            <a:stretch>
              <a:fillRect/>
            </a:stretch>
          </p:blipFill>
          <p:spPr bwMode="auto">
            <a:xfrm>
              <a:off x="54113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351872" y="4112580"/>
              <a:ext cx="2349500" cy="1016000"/>
              <a:chOff x="262558" y="4112580"/>
              <a:chExt cx="2349500" cy="1016000"/>
            </a:xfrm>
          </p:grpSpPr>
          <p:pic>
            <p:nvPicPr>
              <p:cNvPr id="14" name="Picture 19" descr="D:\Teliss_Tong\Copy\定期备份\工作备份\！PPT图片及版面资源\06-PPT精选插图\04-图标\红色左燕尾.png"/>
              <p:cNvPicPr>
                <a:picLocks noChangeAspect="1" noChangeArrowheads="1"/>
              </p:cNvPicPr>
              <p:nvPr/>
            </p:nvPicPr>
            <p:blipFill>
              <a:blip r:embed="rId12">
                <a:extLst>
                  <a:ext uri="{28A0092B-C50C-407E-A947-70E740481C1C}">
                    <a14:useLocalDpi xmlns:a14="http://schemas.microsoft.com/office/drawing/2010/main"/>
                  </a:ext>
                </a:extLst>
              </a:blip>
              <a:srcRect/>
              <a:stretch>
                <a:fillRect/>
              </a:stretch>
            </p:blipFill>
            <p:spPr bwMode="auto">
              <a:xfrm>
                <a:off x="262558" y="4112580"/>
                <a:ext cx="2349500" cy="1016000"/>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7"/>
              <p:cNvSpPr>
                <a:spLocks noChangeArrowheads="1"/>
              </p:cNvSpPr>
              <p:nvPr/>
            </p:nvSpPr>
            <p:spPr bwMode="auto">
              <a:xfrm>
                <a:off x="334566" y="4365104"/>
                <a:ext cx="1994279"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为何要经营人脉</a:t>
                </a:r>
                <a:endParaRPr lang="zh-CN" altLang="en-US" dirty="0">
                  <a:solidFill>
                    <a:schemeClr val="bg1"/>
                  </a:solidFill>
                  <a:latin typeface="微软雅黑" pitchFamily="34" charset="-122"/>
                  <a:ea typeface="微软雅黑" pitchFamily="34" charset="-122"/>
                </a:endParaRPr>
              </a:p>
            </p:txBody>
          </p:sp>
        </p:grpSp>
      </p:grpSp>
      <p:grpSp>
        <p:nvGrpSpPr>
          <p:cNvPr id="11" name="组合 10"/>
          <p:cNvGrpSpPr/>
          <p:nvPr/>
        </p:nvGrpSpPr>
        <p:grpSpPr>
          <a:xfrm>
            <a:off x="478088" y="5805264"/>
            <a:ext cx="11305471" cy="253916"/>
            <a:chOff x="478088" y="5805264"/>
            <a:chExt cx="11305471" cy="253916"/>
          </a:xfrm>
        </p:grpSpPr>
        <p:cxnSp>
          <p:nvCxnSpPr>
            <p:cNvPr id="25" name="直接连接符 24"/>
            <p:cNvCxnSpPr/>
            <p:nvPr/>
          </p:nvCxnSpPr>
          <p:spPr bwMode="auto">
            <a:xfrm>
              <a:off x="478088" y="5932264"/>
              <a:ext cx="4969716"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26" name="直接连接符 25"/>
            <p:cNvCxnSpPr/>
            <p:nvPr/>
          </p:nvCxnSpPr>
          <p:spPr bwMode="auto">
            <a:xfrm>
              <a:off x="6959104" y="5932264"/>
              <a:ext cx="4824455" cy="0"/>
            </a:xfrm>
            <a:prstGeom prst="line">
              <a:avLst/>
            </a:prstGeom>
            <a:ln/>
          </p:spPr>
          <p:style>
            <a:lnRef idx="1">
              <a:schemeClr val="accent6"/>
            </a:lnRef>
            <a:fillRef idx="0">
              <a:schemeClr val="accent6"/>
            </a:fillRef>
            <a:effectRef idx="0">
              <a:schemeClr val="accent6"/>
            </a:effectRef>
            <a:fontRef idx="minor">
              <a:schemeClr val="tx1"/>
            </a:fontRef>
          </p:style>
        </p:cxnSp>
        <p:sp>
          <p:nvSpPr>
            <p:cNvPr id="27" name="TextBox 26"/>
            <p:cNvSpPr txBox="1"/>
            <p:nvPr/>
          </p:nvSpPr>
          <p:spPr>
            <a:xfrm>
              <a:off x="5843092" y="5805264"/>
              <a:ext cx="588623" cy="253916"/>
            </a:xfrm>
            <a:prstGeom prst="rect">
              <a:avLst/>
            </a:prstGeom>
            <a:noFill/>
          </p:spPr>
          <p:txBody>
            <a:bodyPr wrap="none">
              <a:spAutoFit/>
            </a:bodyPr>
            <a:lstStyle/>
            <a:p>
              <a:pPr>
                <a:defRPr/>
              </a:pPr>
              <a:r>
                <a:rPr lang="zh-CN" altLang="en-US" sz="1050" b="1" dirty="0" smtClean="0">
                  <a:solidFill>
                    <a:schemeClr val="accent6"/>
                  </a:solidFill>
                  <a:latin typeface="微软雅黑" pitchFamily="34" charset="-122"/>
                  <a:ea typeface="微软雅黑" pitchFamily="34" charset="-122"/>
                </a:rPr>
                <a:t>过渡页</a:t>
              </a:r>
              <a:endParaRPr lang="zh-CN" altLang="en-US" sz="1050" b="1" dirty="0">
                <a:solidFill>
                  <a:schemeClr val="accent6"/>
                </a:solidFill>
                <a:latin typeface="微软雅黑" pitchFamily="34" charset="-122"/>
                <a:ea typeface="微软雅黑" pitchFamily="34" charset="-122"/>
              </a:endParaRPr>
            </a:p>
          </p:txBody>
        </p:sp>
        <p:grpSp>
          <p:nvGrpSpPr>
            <p:cNvPr id="28" name="组合 39"/>
            <p:cNvGrpSpPr>
              <a:grpSpLocks/>
            </p:cNvGrpSpPr>
            <p:nvPr/>
          </p:nvGrpSpPr>
          <p:grpSpPr bwMode="auto">
            <a:xfrm>
              <a:off x="5814517" y="5915164"/>
              <a:ext cx="777875" cy="30162"/>
              <a:chOff x="415265" y="812476"/>
              <a:chExt cx="777680" cy="30360"/>
            </a:xfrm>
          </p:grpSpPr>
          <p:sp>
            <p:nvSpPr>
              <p:cNvPr id="29" name="椭圆 28"/>
              <p:cNvSpPr/>
              <p:nvPr/>
            </p:nvSpPr>
            <p:spPr>
              <a:xfrm>
                <a:off x="415265" y="814073"/>
                <a:ext cx="28568" cy="2876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0" name="椭圆 29"/>
              <p:cNvSpPr/>
              <p:nvPr/>
            </p:nvSpPr>
            <p:spPr>
              <a:xfrm>
                <a:off x="1164377" y="812476"/>
                <a:ext cx="28568" cy="2876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grpSp>
      </p:grpSp>
      <p:sp>
        <p:nvSpPr>
          <p:cNvPr id="2" name="标题 1"/>
          <p:cNvSpPr>
            <a:spLocks noGrp="1"/>
          </p:cNvSpPr>
          <p:nvPr>
            <p:ph type="title"/>
          </p:nvPr>
        </p:nvSpPr>
        <p:spPr/>
        <p:txBody>
          <a:bodyPr>
            <a:normAutofit fontScale="90000"/>
          </a:bodyPr>
          <a:lstStyle/>
          <a:p>
            <a:r>
              <a:rPr lang="zh-CN" altLang="en-US" dirty="0" smtClean="0">
                <a:solidFill>
                  <a:srgbClr val="57D3FF"/>
                </a:solidFill>
              </a:rPr>
              <a:t>过渡页</a:t>
            </a:r>
            <a:endParaRPr lang="en-US" dirty="0">
              <a:solidFill>
                <a:srgbClr val="57D3FF"/>
              </a:solidFill>
            </a:endParaRPr>
          </a:p>
        </p:txBody>
      </p:sp>
      <p:sp>
        <p:nvSpPr>
          <p:cNvPr id="31" name="斜纹 30"/>
          <p:cNvSpPr/>
          <p:nvPr/>
        </p:nvSpPr>
        <p:spPr>
          <a:xfrm>
            <a:off x="0" y="0"/>
            <a:ext cx="1008063" cy="1008063"/>
          </a:xfrm>
          <a:prstGeom prst="diagStripe">
            <a:avLst/>
          </a:prstGeom>
          <a:ln/>
        </p:spPr>
        <p:style>
          <a:lnRef idx="1">
            <a:schemeClr val="accent6"/>
          </a:lnRef>
          <a:fillRef idx="3">
            <a:schemeClr val="accent6"/>
          </a:fillRef>
          <a:effectRef idx="2">
            <a:schemeClr val="accent6"/>
          </a:effectRef>
          <a:fontRef idx="minor">
            <a:schemeClr val="lt1"/>
          </a:fontRef>
        </p:style>
        <p:txBody>
          <a:bodyPr anchor="ctr"/>
          <a:lstStyle/>
          <a:p>
            <a:pPr algn="ctr" defTabSz="914400">
              <a:defRPr/>
            </a:pPr>
            <a:endParaRPr lang="zh-CN" altLang="en-US" sz="1800" kern="0" dirty="0">
              <a:solidFill>
                <a:sysClr val="windowText" lastClr="000000"/>
              </a:solidFill>
              <a:ea typeface="微软雅黑"/>
            </a:endParaRPr>
          </a:p>
        </p:txBody>
      </p:sp>
      <p:sp>
        <p:nvSpPr>
          <p:cNvPr id="32" name="TextBox 31"/>
          <p:cNvSpPr txBox="1"/>
          <p:nvPr/>
        </p:nvSpPr>
        <p:spPr>
          <a:xfrm rot="18928564">
            <a:off x="-128349" y="213644"/>
            <a:ext cx="946093" cy="369332"/>
          </a:xfrm>
          <a:prstGeom prst="rect">
            <a:avLst/>
          </a:prstGeom>
          <a:noFill/>
        </p:spPr>
        <p:txBody>
          <a:bodyPr wrap="none" rtlCol="0">
            <a:spAutoFit/>
          </a:bodyPr>
          <a:lstStyle/>
          <a:p>
            <a:r>
              <a:rPr lang="en-US" altLang="zh-CN" dirty="0">
                <a:solidFill>
                  <a:prstClr val="white"/>
                </a:solidFill>
                <a:latin typeface="微软雅黑" pitchFamily="34" charset="-122"/>
                <a:ea typeface="微软雅黑" pitchFamily="34" charset="-122"/>
              </a:rPr>
              <a:t> </a:t>
            </a:r>
            <a:r>
              <a:rPr lang="zh-CN" altLang="en-US" dirty="0" smtClean="0">
                <a:solidFill>
                  <a:prstClr val="white"/>
                </a:solidFill>
                <a:latin typeface="微软雅黑" pitchFamily="34" charset="-122"/>
                <a:ea typeface="微软雅黑" pitchFamily="34" charset="-122"/>
              </a:rPr>
              <a:t>过渡页</a:t>
            </a:r>
            <a:endParaRPr lang="zh-CN" altLang="en-US" sz="1800" dirty="0">
              <a:solidFill>
                <a:prstClr val="white"/>
              </a:solidFill>
              <a:latin typeface="微软雅黑" pitchFamily="34" charset="-122"/>
              <a:ea typeface="微软雅黑" pitchFamily="34" charset="-122"/>
            </a:endParaRPr>
          </a:p>
        </p:txBody>
      </p:sp>
    </p:spTree>
    <p:extLst>
      <p:ext uri="{BB962C8B-B14F-4D97-AF65-F5344CB8AC3E}">
        <p14:creationId xmlns:p14="http://schemas.microsoft.com/office/powerpoint/2010/main" val="133102650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1.72724E-6 -3.9778E-6 L -0.34232 -0.00161 " pathEditMode="relative" rAng="0" ptsTypes="AA">
                                      <p:cBhvr>
                                        <p:cTn id="6" dur="2000" fill="hold"/>
                                        <p:tgtEl>
                                          <p:spTgt spid="7"/>
                                        </p:tgtEl>
                                        <p:attrNameLst>
                                          <p:attrName>ppt_x</p:attrName>
                                          <p:attrName>ppt_y</p:attrName>
                                        </p:attrNameLst>
                                      </p:cBhvr>
                                      <p:rCtr x="-17116" y="-93"/>
                                    </p:animMotion>
                                  </p:childTnLst>
                                </p:cTn>
                              </p:par>
                              <p:par>
                                <p:cTn id="7" presetID="6" presetClass="emph" presetSubtype="0" fill="hold" nodeType="withEffect">
                                  <p:stCondLst>
                                    <p:cond delay="0"/>
                                  </p:stCondLst>
                                  <p:childTnLst>
                                    <p:animScale>
                                      <p:cBhvr>
                                        <p:cTn id="8" dur="2000" fill="hold"/>
                                        <p:tgtEl>
                                          <p:spTgt spid="7"/>
                                        </p:tgtEl>
                                      </p:cBhvr>
                                      <p:by x="150000" y="150000"/>
                                    </p:animScale>
                                  </p:childTnLst>
                                </p:cTn>
                              </p:par>
                              <p:par>
                                <p:cTn id="9" presetID="2" presetClass="exit" presetSubtype="3" fill="hold" nodeType="withEffect">
                                  <p:stCondLst>
                                    <p:cond delay="0"/>
                                  </p:stCondLst>
                                  <p:childTnLst>
                                    <p:anim calcmode="lin" valueType="num">
                                      <p:cBhvr additive="base">
                                        <p:cTn id="10" dur="1000"/>
                                        <p:tgtEl>
                                          <p:spTgt spid="5"/>
                                        </p:tgtEl>
                                        <p:attrNameLst>
                                          <p:attrName>ppt_x</p:attrName>
                                        </p:attrNameLst>
                                      </p:cBhvr>
                                      <p:tavLst>
                                        <p:tav tm="0">
                                          <p:val>
                                            <p:strVal val="ppt_x"/>
                                          </p:val>
                                        </p:tav>
                                        <p:tav tm="100000">
                                          <p:val>
                                            <p:strVal val="1+ppt_w/2"/>
                                          </p:val>
                                        </p:tav>
                                      </p:tavLst>
                                    </p:anim>
                                    <p:anim calcmode="lin" valueType="num">
                                      <p:cBhvr additive="base">
                                        <p:cTn id="11" dur="1000"/>
                                        <p:tgtEl>
                                          <p:spTgt spid="5"/>
                                        </p:tgtEl>
                                        <p:attrNameLst>
                                          <p:attrName>ppt_y</p:attrName>
                                        </p:attrNameLst>
                                      </p:cBhvr>
                                      <p:tavLst>
                                        <p:tav tm="0">
                                          <p:val>
                                            <p:strVal val="ppt_y"/>
                                          </p:val>
                                        </p:tav>
                                        <p:tav tm="100000">
                                          <p:val>
                                            <p:strVal val="0-ppt_h/2"/>
                                          </p:val>
                                        </p:tav>
                                      </p:tavLst>
                                    </p:anim>
                                    <p:set>
                                      <p:cBhvr>
                                        <p:cTn id="12" dur="1" fill="hold">
                                          <p:stCondLst>
                                            <p:cond delay="999"/>
                                          </p:stCondLst>
                                        </p:cTn>
                                        <p:tgtEl>
                                          <p:spTgt spid="5"/>
                                        </p:tgtEl>
                                        <p:attrNameLst>
                                          <p:attrName>style.visibility</p:attrName>
                                        </p:attrNameLst>
                                      </p:cBhvr>
                                      <p:to>
                                        <p:strVal val="hidden"/>
                                      </p:to>
                                    </p:set>
                                  </p:childTnLst>
                                </p:cTn>
                              </p:par>
                              <p:par>
                                <p:cTn id="13" presetID="8" presetClass="emph" presetSubtype="0" fill="hold" nodeType="withEffect">
                                  <p:stCondLst>
                                    <p:cond delay="0"/>
                                  </p:stCondLst>
                                  <p:childTnLst>
                                    <p:animRot by="21600000">
                                      <p:cBhvr>
                                        <p:cTn id="14" dur="1000" fill="hold"/>
                                        <p:tgtEl>
                                          <p:spTgt spid="5"/>
                                        </p:tgtEl>
                                        <p:attrNameLst>
                                          <p:attrName>r</p:attrName>
                                        </p:attrNameLst>
                                      </p:cBhvr>
                                    </p:animRot>
                                  </p:childTnLst>
                                </p:cTn>
                              </p:par>
                              <p:par>
                                <p:cTn id="15" presetID="10" presetClass="exit" presetSubtype="0" fill="hold" nodeType="withEffect">
                                  <p:stCondLst>
                                    <p:cond delay="0"/>
                                  </p:stCondLst>
                                  <p:childTnLst>
                                    <p:animEffect transition="out" filter="fade">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par>
                                <p:cTn id="18" presetID="2" presetClass="exit" presetSubtype="3" fill="hold" nodeType="withEffect">
                                  <p:stCondLst>
                                    <p:cond delay="0"/>
                                  </p:stCondLst>
                                  <p:childTnLst>
                                    <p:anim calcmode="lin" valueType="num">
                                      <p:cBhvr additive="base">
                                        <p:cTn id="19" dur="1000"/>
                                        <p:tgtEl>
                                          <p:spTgt spid="10"/>
                                        </p:tgtEl>
                                        <p:attrNameLst>
                                          <p:attrName>ppt_x</p:attrName>
                                        </p:attrNameLst>
                                      </p:cBhvr>
                                      <p:tavLst>
                                        <p:tav tm="0">
                                          <p:val>
                                            <p:strVal val="ppt_x"/>
                                          </p:val>
                                        </p:tav>
                                        <p:tav tm="100000">
                                          <p:val>
                                            <p:strVal val="1+ppt_w/2"/>
                                          </p:val>
                                        </p:tav>
                                      </p:tavLst>
                                    </p:anim>
                                    <p:anim calcmode="lin" valueType="num">
                                      <p:cBhvr additive="base">
                                        <p:cTn id="20" dur="1000"/>
                                        <p:tgtEl>
                                          <p:spTgt spid="10"/>
                                        </p:tgtEl>
                                        <p:attrNameLst>
                                          <p:attrName>ppt_y</p:attrName>
                                        </p:attrNameLst>
                                      </p:cBhvr>
                                      <p:tavLst>
                                        <p:tav tm="0">
                                          <p:val>
                                            <p:strVal val="ppt_y"/>
                                          </p:val>
                                        </p:tav>
                                        <p:tav tm="100000">
                                          <p:val>
                                            <p:strVal val="0-ppt_h/2"/>
                                          </p:val>
                                        </p:tav>
                                      </p:tavLst>
                                    </p:anim>
                                    <p:set>
                                      <p:cBhvr>
                                        <p:cTn id="21" dur="1" fill="hold">
                                          <p:stCondLst>
                                            <p:cond delay="999"/>
                                          </p:stCondLst>
                                        </p:cTn>
                                        <p:tgtEl>
                                          <p:spTgt spid="10"/>
                                        </p:tgtEl>
                                        <p:attrNameLst>
                                          <p:attrName>style.visibility</p:attrName>
                                        </p:attrNameLst>
                                      </p:cBhvr>
                                      <p:to>
                                        <p:strVal val="hidden"/>
                                      </p:to>
                                    </p:set>
                                  </p:childTnLst>
                                </p:cTn>
                              </p:par>
                              <p:par>
                                <p:cTn id="22" presetID="8" presetClass="emph" presetSubtype="0" fill="hold" nodeType="withEffect">
                                  <p:stCondLst>
                                    <p:cond delay="0"/>
                                  </p:stCondLst>
                                  <p:childTnLst>
                                    <p:animRot by="21600000">
                                      <p:cBhvr>
                                        <p:cTn id="23" dur="1000" fill="hold"/>
                                        <p:tgtEl>
                                          <p:spTgt spid="10"/>
                                        </p:tgtEl>
                                        <p:attrNameLst>
                                          <p:attrName>r</p:attrName>
                                        </p:attrNameLst>
                                      </p:cBhvr>
                                    </p:animRot>
                                  </p:childTnLst>
                                </p:cTn>
                              </p:par>
                              <p:par>
                                <p:cTn id="24" presetID="2" presetClass="exit" presetSubtype="3" fill="hold" nodeType="withEffect">
                                  <p:stCondLst>
                                    <p:cond delay="0"/>
                                  </p:stCondLst>
                                  <p:childTnLst>
                                    <p:anim calcmode="lin" valueType="num">
                                      <p:cBhvr additive="base">
                                        <p:cTn id="25" dur="1000"/>
                                        <p:tgtEl>
                                          <p:spTgt spid="6"/>
                                        </p:tgtEl>
                                        <p:attrNameLst>
                                          <p:attrName>ppt_x</p:attrName>
                                        </p:attrNameLst>
                                      </p:cBhvr>
                                      <p:tavLst>
                                        <p:tav tm="0">
                                          <p:val>
                                            <p:strVal val="ppt_x"/>
                                          </p:val>
                                        </p:tav>
                                        <p:tav tm="100000">
                                          <p:val>
                                            <p:strVal val="1+ppt_w/2"/>
                                          </p:val>
                                        </p:tav>
                                      </p:tavLst>
                                    </p:anim>
                                    <p:anim calcmode="lin" valueType="num">
                                      <p:cBhvr additive="base">
                                        <p:cTn id="26" dur="1000"/>
                                        <p:tgtEl>
                                          <p:spTgt spid="6"/>
                                        </p:tgtEl>
                                        <p:attrNameLst>
                                          <p:attrName>ppt_y</p:attrName>
                                        </p:attrNameLst>
                                      </p:cBhvr>
                                      <p:tavLst>
                                        <p:tav tm="0">
                                          <p:val>
                                            <p:strVal val="ppt_y"/>
                                          </p:val>
                                        </p:tav>
                                        <p:tav tm="100000">
                                          <p:val>
                                            <p:strVal val="0-ppt_h/2"/>
                                          </p:val>
                                        </p:tav>
                                      </p:tavLst>
                                    </p:anim>
                                    <p:set>
                                      <p:cBhvr>
                                        <p:cTn id="27" dur="1" fill="hold">
                                          <p:stCondLst>
                                            <p:cond delay="999"/>
                                          </p:stCondLst>
                                        </p:cTn>
                                        <p:tgtEl>
                                          <p:spTgt spid="6"/>
                                        </p:tgtEl>
                                        <p:attrNameLst>
                                          <p:attrName>style.visibility</p:attrName>
                                        </p:attrNameLst>
                                      </p:cBhvr>
                                      <p:to>
                                        <p:strVal val="hidden"/>
                                      </p:to>
                                    </p:set>
                                  </p:childTnLst>
                                </p:cTn>
                              </p:par>
                              <p:par>
                                <p:cTn id="28" presetID="8" presetClass="emph" presetSubtype="0" fill="hold" nodeType="withEffect">
                                  <p:stCondLst>
                                    <p:cond delay="0"/>
                                  </p:stCondLst>
                                  <p:childTnLst>
                                    <p:animRot by="21600000">
                                      <p:cBhvr>
                                        <p:cTn id="29" dur="1000" fill="hold"/>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Documents and Settings\tdz\桌面\xpic5820.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3132525" y="1412776"/>
            <a:ext cx="2756686" cy="4876800"/>
          </a:xfrm>
          <a:prstGeom prst="rect">
            <a:avLst/>
          </a:prstGeom>
          <a:noFill/>
          <a:extLst>
            <a:ext uri="{909E8E84-426E-40DD-AFC4-6F175D3DCCD1}">
              <a14:hiddenFill xmlns:a14="http://schemas.microsoft.com/office/drawing/2010/main">
                <a:solidFill>
                  <a:srgbClr val="FFFFFF"/>
                </a:solidFill>
              </a14:hiddenFill>
            </a:ext>
          </a:extLst>
        </p:spPr>
      </p:pic>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smtClean="0">
                <a:solidFill>
                  <a:prstClr val="white"/>
                </a:solidFill>
                <a:latin typeface="微软雅黑" pitchFamily="34" charset="-122"/>
                <a:ea typeface="微软雅黑" pitchFamily="34" charset="-122"/>
              </a:rPr>
              <a:t>（一）经营</a:t>
            </a:r>
            <a:r>
              <a:rPr lang="zh-CN" altLang="en-US" sz="1400" dirty="0">
                <a:solidFill>
                  <a:prstClr val="white"/>
                </a:solidFill>
                <a:latin typeface="微软雅黑" pitchFamily="34" charset="-122"/>
                <a:ea typeface="微软雅黑" pitchFamily="34" charset="-122"/>
              </a:rPr>
              <a:t>人脉的本质：建立并传播你的价值</a:t>
            </a:r>
          </a:p>
        </p:txBody>
      </p:sp>
      <p:sp>
        <p:nvSpPr>
          <p:cNvPr id="21" name="TextBox 20"/>
          <p:cNvSpPr txBox="1"/>
          <p:nvPr/>
        </p:nvSpPr>
        <p:spPr>
          <a:xfrm>
            <a:off x="1961133" y="1412776"/>
            <a:ext cx="461665" cy="3744416"/>
          </a:xfrm>
          <a:prstGeom prst="rect">
            <a:avLst/>
          </a:prstGeom>
          <a:noFill/>
        </p:spPr>
        <p:txBody>
          <a:bodyPr vert="eaVert" wrap="square" rtlCol="0">
            <a:spAutoFit/>
          </a:bodyPr>
          <a:lstStyle/>
          <a:p>
            <a:pPr algn="ctr"/>
            <a:r>
              <a:rPr lang="zh-CN" altLang="en-US" kern="0" spc="200" dirty="0" smtClean="0">
                <a:solidFill>
                  <a:srgbClr val="00B0F0"/>
                </a:solidFill>
                <a:latin typeface="微软雅黑" pitchFamily="34" charset="-122"/>
                <a:ea typeface="微软雅黑" pitchFamily="34" charset="-122"/>
              </a:rPr>
              <a:t>贵人不会</a:t>
            </a:r>
            <a:r>
              <a:rPr lang="zh-CN" altLang="en-US" kern="0" spc="200" dirty="0">
                <a:solidFill>
                  <a:srgbClr val="00B0F0"/>
                </a:solidFill>
                <a:latin typeface="微软雅黑" pitchFamily="34" charset="-122"/>
                <a:ea typeface="微软雅黑" pitchFamily="34" charset="-122"/>
              </a:rPr>
              <a:t>凭空青睐</a:t>
            </a:r>
            <a:r>
              <a:rPr lang="zh-CN" altLang="en-US" kern="0" spc="200" dirty="0" smtClean="0">
                <a:solidFill>
                  <a:srgbClr val="00B0F0"/>
                </a:solidFill>
                <a:latin typeface="微软雅黑" pitchFamily="34" charset="-122"/>
                <a:ea typeface="微软雅黑" pitchFamily="34" charset="-122"/>
              </a:rPr>
              <a:t>你</a:t>
            </a:r>
            <a:endParaRPr lang="zh-CN" altLang="en-US" kern="0" spc="200" dirty="0">
              <a:solidFill>
                <a:srgbClr val="00B0F0"/>
              </a:solidFill>
              <a:latin typeface="微软雅黑" pitchFamily="34" charset="-122"/>
              <a:ea typeface="微软雅黑" pitchFamily="34" charset="-122"/>
            </a:endParaRP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25" name="Text Box 44"/>
          <p:cNvSpPr txBox="1">
            <a:spLocks noChangeArrowheads="1"/>
          </p:cNvSpPr>
          <p:nvPr/>
        </p:nvSpPr>
        <p:spPr bwMode="auto">
          <a:xfrm>
            <a:off x="5977558" y="1484784"/>
            <a:ext cx="5737627" cy="208672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我们都知道，想结识贵人，惟一的办法，就是“结识更多的人”。根据概率原理，认识的人越多，才越有可能从中碰到“有用的人”，比如志同道合的朋友、赏识自己的“大人物”、指点自己成长的良师、协助自己开展业务的客户</a:t>
            </a:r>
            <a:r>
              <a:rPr lang="en-US" altLang="zh-CN" dirty="0">
                <a:solidFill>
                  <a:prstClr val="white">
                    <a:lumMod val="50000"/>
                  </a:prstClr>
                </a:solidFill>
                <a:latin typeface="微软雅黑" pitchFamily="34" charset="-122"/>
                <a:ea typeface="微软雅黑" pitchFamily="34" charset="-122"/>
              </a:rPr>
              <a:t>……</a:t>
            </a:r>
            <a:r>
              <a:rPr lang="zh-CN" altLang="en-US" dirty="0">
                <a:solidFill>
                  <a:prstClr val="white">
                    <a:lumMod val="50000"/>
                  </a:prstClr>
                </a:solidFill>
                <a:latin typeface="微软雅黑" pitchFamily="34" charset="-122"/>
                <a:ea typeface="微软雅黑" pitchFamily="34" charset="-122"/>
              </a:rPr>
              <a:t>。这也就是所谓的“大数原则”。和所有</a:t>
            </a:r>
            <a:r>
              <a:rPr lang="zh-CN" altLang="en-US" dirty="0" smtClean="0">
                <a:solidFill>
                  <a:prstClr val="white">
                    <a:lumMod val="50000"/>
                  </a:prstClr>
                </a:solidFill>
                <a:latin typeface="微软雅黑" pitchFamily="34" charset="-122"/>
                <a:ea typeface="微软雅黑" pitchFamily="34" charset="-122"/>
              </a:rPr>
              <a:t>想获得</a:t>
            </a:r>
            <a:r>
              <a:rPr lang="zh-CN" altLang="en-US" dirty="0">
                <a:solidFill>
                  <a:prstClr val="white">
                    <a:lumMod val="50000"/>
                  </a:prstClr>
                </a:solidFill>
                <a:latin typeface="微软雅黑" pitchFamily="34" charset="-122"/>
                <a:ea typeface="微软雅黑" pitchFamily="34" charset="-122"/>
              </a:rPr>
              <a:t>成功的人一样，</a:t>
            </a:r>
            <a:r>
              <a:rPr lang="zh-CN" altLang="en-US" dirty="0" smtClean="0">
                <a:solidFill>
                  <a:prstClr val="white">
                    <a:lumMod val="50000"/>
                  </a:prstClr>
                </a:solidFill>
                <a:latin typeface="微软雅黑" pitchFamily="34" charset="-122"/>
                <a:ea typeface="微软雅黑" pitchFamily="34" charset="-122"/>
              </a:rPr>
              <a:t>我们希望</a:t>
            </a:r>
            <a:r>
              <a:rPr lang="zh-CN" altLang="en-US" dirty="0">
                <a:solidFill>
                  <a:prstClr val="white">
                    <a:lumMod val="50000"/>
                  </a:prstClr>
                </a:solidFill>
                <a:latin typeface="微软雅黑" pitchFamily="34" charset="-122"/>
                <a:ea typeface="微软雅黑" pitchFamily="34" charset="-122"/>
              </a:rPr>
              <a:t>认识更多的人，从而早一点找到改变我们命运的贵人。</a:t>
            </a:r>
            <a:endParaRPr lang="en-US" altLang="zh-CN" b="1" dirty="0">
              <a:solidFill>
                <a:srgbClr val="FF0000"/>
              </a:solidFill>
              <a:latin typeface="微软雅黑" pitchFamily="34" charset="-122"/>
              <a:ea typeface="微软雅黑" pitchFamily="34" charset="-122"/>
            </a:endParaRPr>
          </a:p>
        </p:txBody>
      </p:sp>
      <p:sp>
        <p:nvSpPr>
          <p:cNvPr id="26" name="Text Box 44"/>
          <p:cNvSpPr txBox="1">
            <a:spLocks noChangeArrowheads="1"/>
          </p:cNvSpPr>
          <p:nvPr/>
        </p:nvSpPr>
        <p:spPr bwMode="auto">
          <a:xfrm>
            <a:off x="5977558" y="3933056"/>
            <a:ext cx="5737627" cy="208672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为此，我们不辞辛苦参加各种活动，厚着脸皮向会场上的每个人索要名片，也不放过每一次约见“要人”的机会，还把春风般的“客套话”献给每个人</a:t>
            </a:r>
            <a:r>
              <a:rPr lang="en-US" altLang="zh-CN" dirty="0">
                <a:solidFill>
                  <a:prstClr val="white">
                    <a:lumMod val="50000"/>
                  </a:prstClr>
                </a:solidFill>
                <a:latin typeface="微软雅黑" pitchFamily="34" charset="-122"/>
                <a:ea typeface="微软雅黑" pitchFamily="34" charset="-122"/>
              </a:rPr>
              <a:t>……</a:t>
            </a:r>
            <a:r>
              <a:rPr lang="zh-CN" altLang="en-US" dirty="0">
                <a:solidFill>
                  <a:prstClr val="white">
                    <a:lumMod val="50000"/>
                  </a:prstClr>
                </a:solidFill>
                <a:latin typeface="微软雅黑" pitchFamily="34" charset="-122"/>
                <a:ea typeface="微软雅黑" pitchFamily="34" charset="-122"/>
              </a:rPr>
              <a:t>。然而，在这一系列的努力之后，我们认识的人虽说多了些，可自己的“路子”并没有宽，工作境遇也依然没有改变。</a:t>
            </a:r>
            <a:r>
              <a:rPr lang="zh-CN" altLang="en-US" b="1" dirty="0">
                <a:solidFill>
                  <a:srgbClr val="FF0000"/>
                </a:solidFill>
                <a:latin typeface="微软雅黑" pitchFamily="34" charset="-122"/>
                <a:ea typeface="微软雅黑" pitchFamily="34" charset="-122"/>
              </a:rPr>
              <a:t>在厚厚的通讯录里，我们竟然找不出能帮上忙的朋友</a:t>
            </a:r>
            <a:r>
              <a:rPr lang="en-US" altLang="zh-CN" b="1" dirty="0">
                <a:solidFill>
                  <a:srgbClr val="FF0000"/>
                </a:solidFill>
                <a:latin typeface="微软雅黑" pitchFamily="34" charset="-122"/>
                <a:ea typeface="微软雅黑" pitchFamily="34" charset="-122"/>
              </a:rPr>
              <a:t>……</a:t>
            </a:r>
            <a:r>
              <a:rPr lang="zh-CN" altLang="en-US" b="1" dirty="0">
                <a:solidFill>
                  <a:srgbClr val="FF0000"/>
                </a:solidFill>
                <a:latin typeface="微软雅黑" pitchFamily="34" charset="-122"/>
                <a:ea typeface="微软雅黑" pitchFamily="34" charset="-122"/>
              </a:rPr>
              <a:t>这是为什么呢？</a:t>
            </a:r>
            <a:endParaRPr lang="en-US" altLang="zh-CN"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3747218242"/>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800"/>
                                        <p:tgtEl>
                                          <p:spTgt spid="20"/>
                                        </p:tgtEl>
                                      </p:cBhvr>
                                    </p:animEffect>
                                    <p:anim calcmode="lin" valueType="num">
                                      <p:cBhvr>
                                        <p:cTn id="13" dur="800" fill="hold"/>
                                        <p:tgtEl>
                                          <p:spTgt spid="20"/>
                                        </p:tgtEl>
                                        <p:attrNameLst>
                                          <p:attrName>ppt_x</p:attrName>
                                        </p:attrNameLst>
                                      </p:cBhvr>
                                      <p:tavLst>
                                        <p:tav tm="0">
                                          <p:val>
                                            <p:strVal val="#ppt_x"/>
                                          </p:val>
                                        </p:tav>
                                        <p:tav tm="100000">
                                          <p:val>
                                            <p:strVal val="#ppt_x"/>
                                          </p:val>
                                        </p:tav>
                                      </p:tavLst>
                                    </p:anim>
                                    <p:anim calcmode="lin" valueType="num">
                                      <p:cBhvr>
                                        <p:cTn id="14" dur="800" fill="hold"/>
                                        <p:tgtEl>
                                          <p:spTgt spid="20"/>
                                        </p:tgtEl>
                                        <p:attrNameLst>
                                          <p:attrName>ppt_y</p:attrName>
                                        </p:attrNameLst>
                                      </p:cBhvr>
                                      <p:tavLst>
                                        <p:tav tm="0">
                                          <p:val>
                                            <p:strVal val="#ppt_y+.1"/>
                                          </p:val>
                                        </p:tav>
                                        <p:tav tm="100000">
                                          <p:val>
                                            <p:strVal val="#ppt_y"/>
                                          </p:val>
                                        </p:tav>
                                      </p:tavLst>
                                    </p:anim>
                                  </p:childTnLst>
                                </p:cTn>
                              </p:par>
                            </p:childTnLst>
                          </p:cTn>
                        </p:par>
                        <p:par>
                          <p:cTn id="15" fill="hold">
                            <p:stCondLst>
                              <p:cond delay="1300"/>
                            </p:stCondLst>
                            <p:childTnLst>
                              <p:par>
                                <p:cTn id="16" presetID="22" presetClass="entr" presetSubtype="4"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down)">
                                      <p:cBhvr>
                                        <p:cTn id="18" dur="500"/>
                                        <p:tgtEl>
                                          <p:spTgt spid="22"/>
                                        </p:tgtEl>
                                      </p:cBhvr>
                                    </p:animEffect>
                                  </p:childTnLst>
                                </p:cTn>
                              </p:par>
                            </p:childTnLst>
                          </p:cTn>
                        </p:par>
                        <p:par>
                          <p:cTn id="19" fill="hold">
                            <p:stCondLst>
                              <p:cond delay="1800"/>
                            </p:stCondLst>
                            <p:childTnLst>
                              <p:par>
                                <p:cTn id="20" presetID="47" presetClass="entr" presetSubtype="0"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anim calcmode="lin" valueType="num">
                                      <p:cBhvr>
                                        <p:cTn id="23" dur="500" fill="hold"/>
                                        <p:tgtEl>
                                          <p:spTgt spid="21"/>
                                        </p:tgtEl>
                                        <p:attrNameLst>
                                          <p:attrName>ppt_x</p:attrName>
                                        </p:attrNameLst>
                                      </p:cBhvr>
                                      <p:tavLst>
                                        <p:tav tm="0">
                                          <p:val>
                                            <p:strVal val="#ppt_x"/>
                                          </p:val>
                                        </p:tav>
                                        <p:tav tm="100000">
                                          <p:val>
                                            <p:strVal val="#ppt_x"/>
                                          </p:val>
                                        </p:tav>
                                      </p:tavLst>
                                    </p:anim>
                                    <p:anim calcmode="lin" valueType="num">
                                      <p:cBhvr>
                                        <p:cTn id="24" dur="5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1000"/>
                                        <p:tgtEl>
                                          <p:spTgt spid="25"/>
                                        </p:tgtEl>
                                      </p:cBhvr>
                                    </p:animEffect>
                                    <p:anim calcmode="lin" valueType="num">
                                      <p:cBhvr>
                                        <p:cTn id="30" dur="1000" fill="hold"/>
                                        <p:tgtEl>
                                          <p:spTgt spid="25"/>
                                        </p:tgtEl>
                                        <p:attrNameLst>
                                          <p:attrName>ppt_x</p:attrName>
                                        </p:attrNameLst>
                                      </p:cBhvr>
                                      <p:tavLst>
                                        <p:tav tm="0">
                                          <p:val>
                                            <p:strVal val="#ppt_x"/>
                                          </p:val>
                                        </p:tav>
                                        <p:tav tm="100000">
                                          <p:val>
                                            <p:strVal val="#ppt_x"/>
                                          </p:val>
                                        </p:tav>
                                      </p:tavLst>
                                    </p:anim>
                                    <p:anim calcmode="lin" valueType="num">
                                      <p:cBhvr>
                                        <p:cTn id="31"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1000"/>
                                        <p:tgtEl>
                                          <p:spTgt spid="26"/>
                                        </p:tgtEl>
                                      </p:cBhvr>
                                    </p:animEffect>
                                    <p:anim calcmode="lin" valueType="num">
                                      <p:cBhvr>
                                        <p:cTn id="37" dur="1000" fill="hold"/>
                                        <p:tgtEl>
                                          <p:spTgt spid="26"/>
                                        </p:tgtEl>
                                        <p:attrNameLst>
                                          <p:attrName>ppt_x</p:attrName>
                                        </p:attrNameLst>
                                      </p:cBhvr>
                                      <p:tavLst>
                                        <p:tav tm="0">
                                          <p:val>
                                            <p:strVal val="#ppt_x"/>
                                          </p:val>
                                        </p:tav>
                                        <p:tav tm="100000">
                                          <p:val>
                                            <p:strVal val="#ppt_x"/>
                                          </p:val>
                                        </p:tav>
                                      </p:tavLst>
                                    </p:anim>
                                    <p:anim calcmode="lin" valueType="num">
                                      <p:cBhvr>
                                        <p:cTn id="38" dur="1000" fill="hold"/>
                                        <p:tgtEl>
                                          <p:spTgt spid="26"/>
                                        </p:tgtEl>
                                        <p:attrNameLst>
                                          <p:attrName>ppt_y</p:attrName>
                                        </p:attrNameLst>
                                      </p:cBhvr>
                                      <p:tavLst>
                                        <p:tav tm="0">
                                          <p:val>
                                            <p:strVal val="#ppt_y+.1"/>
                                          </p:val>
                                        </p:tav>
                                        <p:tav tm="100000">
                                          <p:val>
                                            <p:strVal val="#ppt_y"/>
                                          </p:val>
                                        </p:tav>
                                      </p:tavLst>
                                    </p:anim>
                                  </p:childTnLst>
                                </p:cTn>
                              </p:par>
                            </p:childTnLst>
                          </p:cTn>
                        </p:par>
                        <p:par>
                          <p:cTn id="39" fill="hold">
                            <p:stCondLst>
                              <p:cond delay="1000"/>
                            </p:stCondLst>
                            <p:childTnLst>
                              <p:par>
                                <p:cTn id="40" presetID="10" presetClass="entr" presetSubtype="0" fill="hold" nodeType="afterEffect">
                                  <p:stCondLst>
                                    <p:cond delay="0"/>
                                  </p:stCondLst>
                                  <p:childTnLst>
                                    <p:set>
                                      <p:cBhvr>
                                        <p:cTn id="41" dur="1" fill="hold">
                                          <p:stCondLst>
                                            <p:cond delay="0"/>
                                          </p:stCondLst>
                                        </p:cTn>
                                        <p:tgtEl>
                                          <p:spTgt spid="4099"/>
                                        </p:tgtEl>
                                        <p:attrNameLst>
                                          <p:attrName>style.visibility</p:attrName>
                                        </p:attrNameLst>
                                      </p:cBhvr>
                                      <p:to>
                                        <p:strVal val="visible"/>
                                      </p:to>
                                    </p:set>
                                    <p:animEffect transition="in" filter="fade">
                                      <p:cBhvr>
                                        <p:cTn id="42" dur="5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5" grpId="0"/>
      <p:bldP spid="2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（一）经营人脉的本质：建立并传播你的价值</a:t>
            </a:r>
          </a:p>
        </p:txBody>
      </p:sp>
      <p:sp>
        <p:nvSpPr>
          <p:cNvPr id="21" name="TextBox 20"/>
          <p:cNvSpPr txBox="1"/>
          <p:nvPr/>
        </p:nvSpPr>
        <p:spPr>
          <a:xfrm>
            <a:off x="1961133" y="1412776"/>
            <a:ext cx="461665" cy="3744416"/>
          </a:xfrm>
          <a:prstGeom prst="rect">
            <a:avLst/>
          </a:prstGeom>
          <a:noFill/>
        </p:spPr>
        <p:txBody>
          <a:bodyPr vert="eaVert" wrap="square" rtlCol="0">
            <a:spAutoFit/>
          </a:bodyPr>
          <a:lstStyle/>
          <a:p>
            <a:pPr algn="ctr"/>
            <a:r>
              <a:rPr lang="zh-CN" altLang="en-US" kern="0" spc="200" dirty="0" smtClean="0">
                <a:solidFill>
                  <a:srgbClr val="00B0F0"/>
                </a:solidFill>
                <a:latin typeface="微软雅黑" pitchFamily="34" charset="-122"/>
                <a:ea typeface="微软雅黑" pitchFamily="34" charset="-122"/>
              </a:rPr>
              <a:t>贵人不会</a:t>
            </a:r>
            <a:r>
              <a:rPr lang="zh-CN" altLang="en-US" kern="0" spc="200" dirty="0">
                <a:solidFill>
                  <a:srgbClr val="00B0F0"/>
                </a:solidFill>
                <a:latin typeface="微软雅黑" pitchFamily="34" charset="-122"/>
                <a:ea typeface="微软雅黑" pitchFamily="34" charset="-122"/>
              </a:rPr>
              <a:t>凭空青睐</a:t>
            </a:r>
            <a:r>
              <a:rPr lang="zh-CN" altLang="en-US" kern="0" spc="200" dirty="0" smtClean="0">
                <a:solidFill>
                  <a:srgbClr val="00B0F0"/>
                </a:solidFill>
                <a:latin typeface="微软雅黑" pitchFamily="34" charset="-122"/>
                <a:ea typeface="微软雅黑" pitchFamily="34" charset="-122"/>
              </a:rPr>
              <a:t>你</a:t>
            </a:r>
            <a:endParaRPr lang="zh-CN" altLang="en-US" kern="0" spc="200" dirty="0">
              <a:solidFill>
                <a:srgbClr val="00B0F0"/>
              </a:solidFill>
              <a:latin typeface="微软雅黑" pitchFamily="34" charset="-122"/>
              <a:ea typeface="微软雅黑" pitchFamily="34" charset="-122"/>
            </a:endParaRP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25" name="Text Box 44"/>
          <p:cNvSpPr txBox="1">
            <a:spLocks noChangeArrowheads="1"/>
          </p:cNvSpPr>
          <p:nvPr/>
        </p:nvSpPr>
        <p:spPr bwMode="auto">
          <a:xfrm>
            <a:off x="6959302" y="1484784"/>
            <a:ext cx="4755883"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很长时间以来，我们出席各种与工作相关的场合，参加种种行业内的活动，可是，用这种方式结交到的新朋友们，又有几个能转换成重要的“人脉资源”？我们手头越来越厚的名片叠，也并不等于真正有用的“关系资本”</a:t>
            </a:r>
            <a:r>
              <a:rPr lang="zh-CN" altLang="en-US" dirty="0" smtClean="0">
                <a:solidFill>
                  <a:prstClr val="white">
                    <a:lumMod val="50000"/>
                  </a:prstClr>
                </a:solidFill>
                <a:latin typeface="微软雅黑" pitchFamily="34" charset="-122"/>
                <a:ea typeface="微软雅黑" pitchFamily="34" charset="-122"/>
              </a:rPr>
              <a:t>。</a:t>
            </a:r>
            <a:endParaRPr lang="en-US" altLang="zh-CN" b="1" dirty="0">
              <a:solidFill>
                <a:srgbClr val="FF0000"/>
              </a:solidFill>
              <a:latin typeface="微软雅黑" pitchFamily="34" charset="-122"/>
              <a:ea typeface="微软雅黑" pitchFamily="34" charset="-122"/>
            </a:endParaRPr>
          </a:p>
        </p:txBody>
      </p:sp>
      <p:sp>
        <p:nvSpPr>
          <p:cNvPr id="26" name="Text Box 44"/>
          <p:cNvSpPr txBox="1">
            <a:spLocks noChangeArrowheads="1"/>
          </p:cNvSpPr>
          <p:nvPr/>
        </p:nvSpPr>
        <p:spPr bwMode="auto">
          <a:xfrm>
            <a:off x="6959302" y="3501008"/>
            <a:ext cx="4755883" cy="24191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我们显然忽视了经营人脉最关键的一环，这也是人脉高手很少说出来的“秘笈”。其实，经营人脉的实质，与其说“我要认识更多的人”，不如说是</a:t>
            </a:r>
            <a:r>
              <a:rPr lang="zh-CN" altLang="en-US" b="1" dirty="0">
                <a:solidFill>
                  <a:srgbClr val="00B0F0"/>
                </a:solidFill>
                <a:latin typeface="微软雅黑" pitchFamily="34" charset="-122"/>
                <a:ea typeface="微软雅黑" pitchFamily="34" charset="-122"/>
              </a:rPr>
              <a:t>“让更多的人认识我自己”。</a:t>
            </a:r>
            <a:r>
              <a:rPr lang="zh-CN" altLang="en-US" dirty="0">
                <a:solidFill>
                  <a:prstClr val="white">
                    <a:lumMod val="50000"/>
                  </a:prstClr>
                </a:solidFill>
                <a:latin typeface="微软雅黑" pitchFamily="34" charset="-122"/>
                <a:ea typeface="微软雅黑" pitchFamily="34" charset="-122"/>
              </a:rPr>
              <a:t>换句话说，</a:t>
            </a:r>
            <a:r>
              <a:rPr lang="zh-CN" altLang="en-US" b="1" dirty="0">
                <a:solidFill>
                  <a:srgbClr val="00B0F0"/>
                </a:solidFill>
                <a:latin typeface="微软雅黑" pitchFamily="34" charset="-122"/>
                <a:ea typeface="微软雅黑" pitchFamily="34" charset="-122"/>
              </a:rPr>
              <a:t>“贵人”不会凭空青睐你，只有你身上具备了某种能够引起“贵人”注意的能力与特质，</a:t>
            </a:r>
            <a:r>
              <a:rPr lang="zh-CN" altLang="en-US" dirty="0">
                <a:solidFill>
                  <a:prstClr val="white">
                    <a:lumMod val="50000"/>
                  </a:prstClr>
                </a:solidFill>
                <a:latin typeface="微软雅黑" pitchFamily="34" charset="-122"/>
                <a:ea typeface="微软雅黑" pitchFamily="34" charset="-122"/>
              </a:rPr>
              <a:t>双方的关系才能难维持下去。</a:t>
            </a:r>
          </a:p>
        </p:txBody>
      </p:sp>
      <p:pic>
        <p:nvPicPr>
          <p:cNvPr id="13" name="Picture 5" descr="C:\Users\user\Desktop\xpic5919.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3142878" y="1592871"/>
            <a:ext cx="3384376" cy="4138048"/>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425579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ppt_x</p:attrName>
                                        </p:attrNameLst>
                                      </p:cBhvr>
                                      <p:tavLst>
                                        <p:tav tm="0">
                                          <p:val>
                                            <p:strVal val="#ppt_x"/>
                                          </p:val>
                                        </p:tav>
                                        <p:tav tm="100000">
                                          <p:val>
                                            <p:strVal val="#ppt_x"/>
                                          </p:val>
                                        </p:tav>
                                      </p:tavLst>
                                    </p:anim>
                                    <p:anim calcmode="lin" valueType="num">
                                      <p:cBhvr>
                                        <p:cTn id="16" dur="1000" fill="hold"/>
                                        <p:tgtEl>
                                          <p:spTgt spid="26"/>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（一）经营人脉的本质：建立并传播你的价值</a:t>
            </a:r>
          </a:p>
        </p:txBody>
      </p:sp>
      <p:sp>
        <p:nvSpPr>
          <p:cNvPr id="21" name="TextBox 20"/>
          <p:cNvSpPr txBox="1"/>
          <p:nvPr/>
        </p:nvSpPr>
        <p:spPr>
          <a:xfrm>
            <a:off x="1961133" y="1412776"/>
            <a:ext cx="461665" cy="3744416"/>
          </a:xfrm>
          <a:prstGeom prst="rect">
            <a:avLst/>
          </a:prstGeom>
          <a:noFill/>
        </p:spPr>
        <p:txBody>
          <a:bodyPr vert="eaVert" wrap="square" rtlCol="0">
            <a:spAutoFit/>
          </a:bodyPr>
          <a:lstStyle/>
          <a:p>
            <a:pPr algn="ctr"/>
            <a:r>
              <a:rPr lang="zh-CN" altLang="en-US" kern="0" spc="200" dirty="0" smtClean="0">
                <a:solidFill>
                  <a:srgbClr val="00B0F0"/>
                </a:solidFill>
                <a:latin typeface="微软雅黑" pitchFamily="34" charset="-122"/>
                <a:ea typeface="微软雅黑" pitchFamily="34" charset="-122"/>
              </a:rPr>
              <a:t>贵人不会</a:t>
            </a:r>
            <a:r>
              <a:rPr lang="zh-CN" altLang="en-US" kern="0" spc="200" dirty="0">
                <a:solidFill>
                  <a:srgbClr val="00B0F0"/>
                </a:solidFill>
                <a:latin typeface="微软雅黑" pitchFamily="34" charset="-122"/>
                <a:ea typeface="微软雅黑" pitchFamily="34" charset="-122"/>
              </a:rPr>
              <a:t>凭空青睐</a:t>
            </a:r>
            <a:r>
              <a:rPr lang="zh-CN" altLang="en-US" kern="0" spc="200" dirty="0" smtClean="0">
                <a:solidFill>
                  <a:srgbClr val="00B0F0"/>
                </a:solidFill>
                <a:latin typeface="微软雅黑" pitchFamily="34" charset="-122"/>
                <a:ea typeface="微软雅黑" pitchFamily="34" charset="-122"/>
              </a:rPr>
              <a:t>你</a:t>
            </a:r>
            <a:endParaRPr lang="zh-CN" altLang="en-US" kern="0" spc="200" dirty="0">
              <a:solidFill>
                <a:srgbClr val="00B0F0"/>
              </a:solidFill>
              <a:latin typeface="微软雅黑" pitchFamily="34" charset="-122"/>
              <a:ea typeface="微软雅黑" pitchFamily="34" charset="-122"/>
            </a:endParaRP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25" name="Text Box 44"/>
          <p:cNvSpPr txBox="1">
            <a:spLocks noChangeArrowheads="1"/>
          </p:cNvSpPr>
          <p:nvPr/>
        </p:nvSpPr>
        <p:spPr bwMode="auto">
          <a:xfrm>
            <a:off x="3120057" y="1412776"/>
            <a:ext cx="8595127" cy="7571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尤其是商务交往的过程中，人们都希望从对方身上得到一点实际的利益。没有谁愿意主动来找你，除非你有与人不一样的地方，你有别人需要的价值。</a:t>
            </a:r>
            <a:endParaRPr lang="en-US" altLang="zh-CN" b="1" dirty="0">
              <a:solidFill>
                <a:srgbClr val="FF0000"/>
              </a:solidFill>
              <a:latin typeface="微软雅黑" pitchFamily="34" charset="-122"/>
              <a:ea typeface="微软雅黑" pitchFamily="34" charset="-122"/>
            </a:endParaRPr>
          </a:p>
        </p:txBody>
      </p:sp>
      <p:sp>
        <p:nvSpPr>
          <p:cNvPr id="26" name="Text Box 44"/>
          <p:cNvSpPr txBox="1">
            <a:spLocks noChangeArrowheads="1"/>
          </p:cNvSpPr>
          <p:nvPr/>
        </p:nvSpPr>
        <p:spPr bwMode="auto">
          <a:xfrm>
            <a:off x="7695225" y="2388944"/>
            <a:ext cx="4019960" cy="341632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所以，如果你想在商务社会场合中被人注意，就必须标注出自己与众不同的特质与能力，把自己打造成一个“有用的”、“有事必找”的人，这样，才能有更多的人愿意认识自己。换句话说，只有自己形成了独特的被利用的价值，才能在人际交往中如鱼得水，游刃有余。任正非有句话说的好：</a:t>
            </a:r>
            <a:r>
              <a:rPr lang="zh-CN" altLang="en-US" b="1" dirty="0">
                <a:solidFill>
                  <a:srgbClr val="00B0F0"/>
                </a:solidFill>
                <a:latin typeface="微软雅黑" pitchFamily="34" charset="-122"/>
                <a:ea typeface="微软雅黑" pitchFamily="34" charset="-122"/>
              </a:rPr>
              <a:t>人若无名，专心练剑；</a:t>
            </a:r>
            <a:r>
              <a:rPr lang="zh-CN" altLang="en-US" dirty="0">
                <a:solidFill>
                  <a:prstClr val="white">
                    <a:lumMod val="50000"/>
                  </a:prstClr>
                </a:solidFill>
                <a:latin typeface="微软雅黑" pitchFamily="34" charset="-122"/>
                <a:ea typeface="微软雅黑" pitchFamily="34" charset="-122"/>
              </a:rPr>
              <a:t>否则，正如胡雪岩所讲，</a:t>
            </a:r>
            <a:r>
              <a:rPr lang="zh-CN" altLang="en-US" b="1" dirty="0">
                <a:solidFill>
                  <a:srgbClr val="FF0000"/>
                </a:solidFill>
                <a:latin typeface="微软雅黑" pitchFamily="34" charset="-122"/>
                <a:ea typeface="微软雅黑" pitchFamily="34" charset="-122"/>
              </a:rPr>
              <a:t>“自己是个半调子，哪里来的朋友？”</a:t>
            </a:r>
          </a:p>
        </p:txBody>
      </p:sp>
      <p:pic>
        <p:nvPicPr>
          <p:cNvPr id="5124" name="Picture 4" descr="C:\Documents and Settings\tdz\桌面\renmai.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3120058" y="2443551"/>
            <a:ext cx="4233994" cy="32873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259033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ppt_x</p:attrName>
                                        </p:attrNameLst>
                                      </p:cBhvr>
                                      <p:tavLst>
                                        <p:tav tm="0">
                                          <p:val>
                                            <p:strVal val="#ppt_x"/>
                                          </p:val>
                                        </p:tav>
                                        <p:tav tm="100000">
                                          <p:val>
                                            <p:strVal val="#ppt_x"/>
                                          </p:val>
                                        </p:tav>
                                      </p:tavLst>
                                    </p:anim>
                                    <p:anim calcmode="lin" valueType="num">
                                      <p:cBhvr>
                                        <p:cTn id="16" dur="1000" fill="hold"/>
                                        <p:tgtEl>
                                          <p:spTgt spid="2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5124"/>
                                        </p:tgtEl>
                                        <p:attrNameLst>
                                          <p:attrName>style.visibility</p:attrName>
                                        </p:attrNameLst>
                                      </p:cBhvr>
                                      <p:to>
                                        <p:strVal val="visible"/>
                                      </p:to>
                                    </p:set>
                                    <p:animEffect transition="in" filter="fade">
                                      <p:cBhvr>
                                        <p:cTn id="20" dur="5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232192" y="1318580"/>
            <a:ext cx="2741960" cy="3810000"/>
            <a:chOff x="3232192" y="1318580"/>
            <a:chExt cx="2741960" cy="3810000"/>
          </a:xfrm>
        </p:grpSpPr>
        <p:pic>
          <p:nvPicPr>
            <p:cNvPr id="2052" name="Picture 4" descr="C:\Users\user\Desktop\1180010071.jpg"/>
            <p:cNvPicPr>
              <a:picLocks noChangeAspect="1" noChangeArrowheads="1"/>
            </p:cNvPicPr>
            <p:nvPr/>
          </p:nvPicPr>
          <p:blipFill>
            <a:blip r:embed="rId2" cstate="emai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a:fillRect/>
            </a:stretch>
          </p:blipFill>
          <p:spPr bwMode="auto">
            <a:xfrm>
              <a:off x="342145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3232192" y="4112580"/>
              <a:ext cx="2349500" cy="1016000"/>
              <a:chOff x="3142878" y="4112580"/>
              <a:chExt cx="2349500" cy="1016000"/>
            </a:xfrm>
          </p:grpSpPr>
          <p:pic>
            <p:nvPicPr>
              <p:cNvPr id="15" name="Picture 22" descr="D:\Teliss_Tong\Copy\定期备份\工作备份\！PPT图片及版面资源\06-PPT精选插图\04-图标\黄色左燕尾.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142878" y="4112580"/>
                <a:ext cx="2349500" cy="101600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a:spLocks noChangeArrowheads="1"/>
              </p:cNvSpPr>
              <p:nvPr/>
            </p:nvSpPr>
            <p:spPr bwMode="auto">
              <a:xfrm>
                <a:off x="3210067" y="4365104"/>
                <a:ext cx="1994279"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人脉是</a:t>
                </a:r>
                <a:r>
                  <a:rPr lang="zh-CN" altLang="en-US" dirty="0">
                    <a:solidFill>
                      <a:schemeClr val="bg1"/>
                    </a:solidFill>
                    <a:latin typeface="微软雅黑" pitchFamily="34" charset="-122"/>
                    <a:ea typeface="微软雅黑" pitchFamily="34" charset="-122"/>
                  </a:rPr>
                  <a:t>啥</a:t>
                </a:r>
                <a:r>
                  <a:rPr lang="zh-CN" altLang="en-US" dirty="0" smtClean="0">
                    <a:solidFill>
                      <a:schemeClr val="bg1"/>
                    </a:solidFill>
                    <a:latin typeface="微软雅黑" pitchFamily="34" charset="-122"/>
                    <a:ea typeface="微软雅黑" pitchFamily="34" charset="-122"/>
                  </a:rPr>
                  <a:t>东东</a:t>
                </a:r>
                <a:endParaRPr lang="zh-CN" altLang="en-US" dirty="0">
                  <a:solidFill>
                    <a:schemeClr val="bg1"/>
                  </a:solidFill>
                  <a:latin typeface="微软雅黑" pitchFamily="34" charset="-122"/>
                  <a:ea typeface="微软雅黑" pitchFamily="34" charset="-122"/>
                </a:endParaRPr>
              </a:p>
            </p:txBody>
          </p:sp>
        </p:grpSp>
      </p:grpSp>
      <p:grpSp>
        <p:nvGrpSpPr>
          <p:cNvPr id="6" name="组合 5"/>
          <p:cNvGrpSpPr/>
          <p:nvPr/>
        </p:nvGrpSpPr>
        <p:grpSpPr>
          <a:xfrm>
            <a:off x="6112512" y="1318580"/>
            <a:ext cx="2741960" cy="3810000"/>
            <a:chOff x="6112512" y="1318580"/>
            <a:chExt cx="2741960" cy="3810000"/>
          </a:xfrm>
        </p:grpSpPr>
        <p:pic>
          <p:nvPicPr>
            <p:cNvPr id="2054" name="Picture 6" descr="C:\Users\user\Desktop\9dc6e09djw1dt6uly63tnj.jpg"/>
            <p:cNvPicPr>
              <a:picLocks noChangeAspect="1" noChangeArrowheads="1"/>
            </p:cNvPicPr>
            <p:nvPr/>
          </p:nvPicPr>
          <p:blipFill>
            <a:blip r:embed="rId5" cstate="email">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rcRect/>
            <a:stretch>
              <a:fillRect/>
            </a:stretch>
          </p:blipFill>
          <p:spPr bwMode="auto">
            <a:xfrm>
              <a:off x="630177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8" name="组合 7"/>
            <p:cNvGrpSpPr/>
            <p:nvPr/>
          </p:nvGrpSpPr>
          <p:grpSpPr>
            <a:xfrm>
              <a:off x="6112512" y="4112580"/>
              <a:ext cx="2349500" cy="1016000"/>
              <a:chOff x="6023197" y="4112580"/>
              <a:chExt cx="2349500" cy="1016000"/>
            </a:xfrm>
          </p:grpSpPr>
          <p:pic>
            <p:nvPicPr>
              <p:cNvPr id="13" name="Picture 9" descr="D:\Teliss_Tong\Copy\定期备份\工作备份\！PPT图片及版面资源\06-PPT精选插图\04-图标\绿色左燕尾.pn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6023197" y="4112580"/>
                <a:ext cx="2349500" cy="10160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6090386" y="4365104"/>
                <a:ext cx="1994279"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人脉的认识误区</a:t>
                </a:r>
                <a:endParaRPr lang="zh-CN" altLang="en-US" dirty="0">
                  <a:solidFill>
                    <a:schemeClr val="bg1"/>
                  </a:solidFill>
                  <a:latin typeface="微软雅黑" pitchFamily="34" charset="-122"/>
                  <a:ea typeface="微软雅黑" pitchFamily="34" charset="-122"/>
                </a:endParaRPr>
              </a:p>
            </p:txBody>
          </p:sp>
        </p:grpSp>
      </p:grpSp>
      <p:grpSp>
        <p:nvGrpSpPr>
          <p:cNvPr id="7" name="组合 6"/>
          <p:cNvGrpSpPr/>
          <p:nvPr/>
        </p:nvGrpSpPr>
        <p:grpSpPr>
          <a:xfrm>
            <a:off x="8966068" y="1318580"/>
            <a:ext cx="2745762" cy="3810000"/>
            <a:chOff x="8966068" y="1318580"/>
            <a:chExt cx="2745762" cy="3810000"/>
          </a:xfrm>
        </p:grpSpPr>
        <p:pic>
          <p:nvPicPr>
            <p:cNvPr id="2053" name="Picture 5" descr="C:\Users\user\Desktop\xpic5919.jpg"/>
            <p:cNvPicPr>
              <a:picLocks noChangeAspect="1" noChangeArrowheads="1"/>
            </p:cNvPicPr>
            <p:nvPr/>
          </p:nvPicPr>
          <p:blipFill>
            <a:blip r:embed="rId8" cstate="email">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a:ext>
              </a:extLst>
            </a:blip>
            <a:srcRect/>
            <a:stretch>
              <a:fillRect/>
            </a:stretch>
          </p:blipFill>
          <p:spPr bwMode="auto">
            <a:xfrm>
              <a:off x="9159130"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9" name="组合 8"/>
            <p:cNvGrpSpPr/>
            <p:nvPr/>
          </p:nvGrpSpPr>
          <p:grpSpPr>
            <a:xfrm>
              <a:off x="8966068" y="4112580"/>
              <a:ext cx="2349500" cy="1016000"/>
              <a:chOff x="8903518" y="4112580"/>
              <a:chExt cx="2349500" cy="1016000"/>
            </a:xfrm>
          </p:grpSpPr>
          <p:pic>
            <p:nvPicPr>
              <p:cNvPr id="16" name="Picture 25" descr="D:\Teliss_Tong\Copy\定期备份\工作备份\！PPT图片及版面资源\06-PPT精选插图\04-图标\蓝色左燕尾.png"/>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8903518" y="4112580"/>
                <a:ext cx="2349500" cy="1016000"/>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17"/>
              <p:cNvSpPr>
                <a:spLocks noChangeArrowheads="1"/>
              </p:cNvSpPr>
              <p:nvPr/>
            </p:nvSpPr>
            <p:spPr bwMode="auto">
              <a:xfrm>
                <a:off x="8975526" y="4365104"/>
                <a:ext cx="1994279"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grpSp>
      <p:grpSp>
        <p:nvGrpSpPr>
          <p:cNvPr id="10" name="组合 9"/>
          <p:cNvGrpSpPr/>
          <p:nvPr/>
        </p:nvGrpSpPr>
        <p:grpSpPr>
          <a:xfrm>
            <a:off x="351872" y="1318580"/>
            <a:ext cx="2741960" cy="3810000"/>
            <a:chOff x="351872" y="1318580"/>
            <a:chExt cx="2741960" cy="3810000"/>
          </a:xfrm>
        </p:grpSpPr>
        <p:pic>
          <p:nvPicPr>
            <p:cNvPr id="2055" name="Picture 7" descr="C:\Users\user\Desktop\3320946_221724437000_2.jp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54113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351872" y="4112580"/>
              <a:ext cx="2349500" cy="1016000"/>
              <a:chOff x="262558" y="4112580"/>
              <a:chExt cx="2349500" cy="1016000"/>
            </a:xfrm>
          </p:grpSpPr>
          <p:pic>
            <p:nvPicPr>
              <p:cNvPr id="14" name="Picture 19" descr="D:\Teliss_Tong\Copy\定期备份\工作备份\！PPT图片及版面资源\06-PPT精选插图\04-图标\红色左燕尾.png"/>
              <p:cNvPicPr>
                <a:picLocks noChangeAspect="1" noChangeArrowheads="1"/>
              </p:cNvPicPr>
              <p:nvPr/>
            </p:nvPicPr>
            <p:blipFill>
              <a:blip r:embed="rId12">
                <a:extLst>
                  <a:ext uri="{28A0092B-C50C-407E-A947-70E740481C1C}">
                    <a14:useLocalDpi xmlns:a14="http://schemas.microsoft.com/office/drawing/2010/main"/>
                  </a:ext>
                </a:extLst>
              </a:blip>
              <a:srcRect/>
              <a:stretch>
                <a:fillRect/>
              </a:stretch>
            </p:blipFill>
            <p:spPr bwMode="auto">
              <a:xfrm>
                <a:off x="262558" y="4112580"/>
                <a:ext cx="2349500" cy="1016000"/>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7"/>
              <p:cNvSpPr>
                <a:spLocks noChangeArrowheads="1"/>
              </p:cNvSpPr>
              <p:nvPr/>
            </p:nvSpPr>
            <p:spPr bwMode="auto">
              <a:xfrm>
                <a:off x="334566" y="4365104"/>
                <a:ext cx="1994279"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为何要经营人脉</a:t>
                </a:r>
                <a:endParaRPr lang="zh-CN" altLang="en-US" dirty="0">
                  <a:solidFill>
                    <a:schemeClr val="bg1"/>
                  </a:solidFill>
                  <a:latin typeface="微软雅黑" pitchFamily="34" charset="-122"/>
                  <a:ea typeface="微软雅黑" pitchFamily="34" charset="-122"/>
                </a:endParaRPr>
              </a:p>
            </p:txBody>
          </p:sp>
        </p:grpSp>
      </p:grpSp>
      <p:grpSp>
        <p:nvGrpSpPr>
          <p:cNvPr id="11" name="组合 10"/>
          <p:cNvGrpSpPr/>
          <p:nvPr/>
        </p:nvGrpSpPr>
        <p:grpSpPr>
          <a:xfrm>
            <a:off x="478088" y="5805264"/>
            <a:ext cx="11305471" cy="253916"/>
            <a:chOff x="478088" y="5805264"/>
            <a:chExt cx="11305471" cy="253916"/>
          </a:xfrm>
        </p:grpSpPr>
        <p:cxnSp>
          <p:nvCxnSpPr>
            <p:cNvPr id="25" name="直接连接符 24"/>
            <p:cNvCxnSpPr/>
            <p:nvPr/>
          </p:nvCxnSpPr>
          <p:spPr bwMode="auto">
            <a:xfrm>
              <a:off x="478088" y="5932264"/>
              <a:ext cx="4969716"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26" name="直接连接符 25"/>
            <p:cNvCxnSpPr/>
            <p:nvPr/>
          </p:nvCxnSpPr>
          <p:spPr bwMode="auto">
            <a:xfrm>
              <a:off x="6959104" y="5932264"/>
              <a:ext cx="4824455" cy="0"/>
            </a:xfrm>
            <a:prstGeom prst="line">
              <a:avLst/>
            </a:prstGeom>
            <a:ln/>
          </p:spPr>
          <p:style>
            <a:lnRef idx="1">
              <a:schemeClr val="accent6"/>
            </a:lnRef>
            <a:fillRef idx="0">
              <a:schemeClr val="accent6"/>
            </a:fillRef>
            <a:effectRef idx="0">
              <a:schemeClr val="accent6"/>
            </a:effectRef>
            <a:fontRef idx="minor">
              <a:schemeClr val="tx1"/>
            </a:fontRef>
          </p:style>
        </p:cxnSp>
        <p:sp>
          <p:nvSpPr>
            <p:cNvPr id="27" name="TextBox 26"/>
            <p:cNvSpPr txBox="1"/>
            <p:nvPr/>
          </p:nvSpPr>
          <p:spPr>
            <a:xfrm>
              <a:off x="5843092" y="5805264"/>
              <a:ext cx="588623" cy="253916"/>
            </a:xfrm>
            <a:prstGeom prst="rect">
              <a:avLst/>
            </a:prstGeom>
            <a:noFill/>
          </p:spPr>
          <p:txBody>
            <a:bodyPr wrap="none">
              <a:spAutoFit/>
            </a:bodyPr>
            <a:lstStyle/>
            <a:p>
              <a:pPr>
                <a:defRPr/>
              </a:pPr>
              <a:r>
                <a:rPr lang="zh-CN" altLang="en-US" sz="1050" b="1" dirty="0" smtClean="0">
                  <a:solidFill>
                    <a:schemeClr val="accent6"/>
                  </a:solidFill>
                  <a:latin typeface="微软雅黑" pitchFamily="34" charset="-122"/>
                  <a:ea typeface="微软雅黑" pitchFamily="34" charset="-122"/>
                </a:rPr>
                <a:t>过渡页</a:t>
              </a:r>
              <a:endParaRPr lang="zh-CN" altLang="en-US" sz="1050" b="1" dirty="0">
                <a:solidFill>
                  <a:schemeClr val="accent6"/>
                </a:solidFill>
                <a:latin typeface="微软雅黑" pitchFamily="34" charset="-122"/>
                <a:ea typeface="微软雅黑" pitchFamily="34" charset="-122"/>
              </a:endParaRPr>
            </a:p>
          </p:txBody>
        </p:sp>
        <p:grpSp>
          <p:nvGrpSpPr>
            <p:cNvPr id="28" name="组合 39"/>
            <p:cNvGrpSpPr>
              <a:grpSpLocks/>
            </p:cNvGrpSpPr>
            <p:nvPr/>
          </p:nvGrpSpPr>
          <p:grpSpPr bwMode="auto">
            <a:xfrm>
              <a:off x="5814517" y="5915164"/>
              <a:ext cx="777875" cy="30162"/>
              <a:chOff x="415265" y="812476"/>
              <a:chExt cx="777680" cy="30360"/>
            </a:xfrm>
          </p:grpSpPr>
          <p:sp>
            <p:nvSpPr>
              <p:cNvPr id="29" name="椭圆 28"/>
              <p:cNvSpPr/>
              <p:nvPr/>
            </p:nvSpPr>
            <p:spPr>
              <a:xfrm>
                <a:off x="415265" y="814073"/>
                <a:ext cx="28568" cy="2876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0" name="椭圆 29"/>
              <p:cNvSpPr/>
              <p:nvPr/>
            </p:nvSpPr>
            <p:spPr>
              <a:xfrm>
                <a:off x="1164377" y="812476"/>
                <a:ext cx="28568" cy="2876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grpSp>
      </p:grpSp>
      <p:sp>
        <p:nvSpPr>
          <p:cNvPr id="2" name="标题 1"/>
          <p:cNvSpPr>
            <a:spLocks noGrp="1"/>
          </p:cNvSpPr>
          <p:nvPr>
            <p:ph type="title"/>
          </p:nvPr>
        </p:nvSpPr>
        <p:spPr/>
        <p:txBody>
          <a:bodyPr>
            <a:normAutofit fontScale="90000"/>
          </a:bodyPr>
          <a:lstStyle/>
          <a:p>
            <a:r>
              <a:rPr lang="zh-CN" altLang="en-US" dirty="0" smtClean="0">
                <a:solidFill>
                  <a:srgbClr val="57D3FF"/>
                </a:solidFill>
              </a:rPr>
              <a:t>过渡页</a:t>
            </a:r>
            <a:endParaRPr lang="en-US" dirty="0">
              <a:solidFill>
                <a:srgbClr val="57D3FF"/>
              </a:solidFill>
            </a:endParaRPr>
          </a:p>
        </p:txBody>
      </p:sp>
      <p:sp>
        <p:nvSpPr>
          <p:cNvPr id="31" name="斜纹 30"/>
          <p:cNvSpPr/>
          <p:nvPr/>
        </p:nvSpPr>
        <p:spPr>
          <a:xfrm>
            <a:off x="0" y="0"/>
            <a:ext cx="1008063" cy="1008063"/>
          </a:xfrm>
          <a:prstGeom prst="diagStripe">
            <a:avLst/>
          </a:prstGeom>
          <a:ln/>
        </p:spPr>
        <p:style>
          <a:lnRef idx="1">
            <a:schemeClr val="accent6"/>
          </a:lnRef>
          <a:fillRef idx="3">
            <a:schemeClr val="accent6"/>
          </a:fillRef>
          <a:effectRef idx="2">
            <a:schemeClr val="accent6"/>
          </a:effectRef>
          <a:fontRef idx="minor">
            <a:schemeClr val="lt1"/>
          </a:fontRef>
        </p:style>
        <p:txBody>
          <a:bodyPr anchor="ctr"/>
          <a:lstStyle/>
          <a:p>
            <a:pPr algn="ctr" defTabSz="914400">
              <a:defRPr/>
            </a:pPr>
            <a:endParaRPr lang="zh-CN" altLang="en-US" sz="1800" kern="0" dirty="0">
              <a:solidFill>
                <a:sysClr val="windowText" lastClr="000000"/>
              </a:solidFill>
              <a:ea typeface="微软雅黑"/>
            </a:endParaRPr>
          </a:p>
        </p:txBody>
      </p:sp>
      <p:sp>
        <p:nvSpPr>
          <p:cNvPr id="32" name="TextBox 31"/>
          <p:cNvSpPr txBox="1"/>
          <p:nvPr/>
        </p:nvSpPr>
        <p:spPr>
          <a:xfrm rot="18928564">
            <a:off x="-128349" y="213644"/>
            <a:ext cx="946093" cy="369332"/>
          </a:xfrm>
          <a:prstGeom prst="rect">
            <a:avLst/>
          </a:prstGeom>
          <a:noFill/>
        </p:spPr>
        <p:txBody>
          <a:bodyPr wrap="none" rtlCol="0">
            <a:spAutoFit/>
          </a:bodyPr>
          <a:lstStyle/>
          <a:p>
            <a:r>
              <a:rPr lang="en-US" altLang="zh-CN" dirty="0">
                <a:solidFill>
                  <a:prstClr val="white"/>
                </a:solidFill>
                <a:latin typeface="微软雅黑" pitchFamily="34" charset="-122"/>
                <a:ea typeface="微软雅黑" pitchFamily="34" charset="-122"/>
              </a:rPr>
              <a:t> </a:t>
            </a:r>
            <a:r>
              <a:rPr lang="zh-CN" altLang="en-US" dirty="0" smtClean="0">
                <a:solidFill>
                  <a:prstClr val="white"/>
                </a:solidFill>
                <a:latin typeface="微软雅黑" pitchFamily="34" charset="-122"/>
                <a:ea typeface="微软雅黑" pitchFamily="34" charset="-122"/>
              </a:rPr>
              <a:t>过渡页</a:t>
            </a:r>
            <a:endParaRPr lang="zh-CN" altLang="en-US" sz="1800" dirty="0">
              <a:solidFill>
                <a:prstClr val="white"/>
              </a:solidFill>
              <a:latin typeface="微软雅黑" pitchFamily="34" charset="-122"/>
              <a:ea typeface="微软雅黑" pitchFamily="34" charset="-122"/>
            </a:endParaRPr>
          </a:p>
        </p:txBody>
      </p:sp>
    </p:spTree>
    <p:extLst>
      <p:ext uri="{BB962C8B-B14F-4D97-AF65-F5344CB8AC3E}">
        <p14:creationId xmlns:p14="http://schemas.microsoft.com/office/powerpoint/2010/main" val="226951496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1.24919E-6 -3.9778E-6 L 0.36473 -0.00161 " pathEditMode="relative" rAng="0" ptsTypes="AA">
                                      <p:cBhvr>
                                        <p:cTn id="6" dur="2000" fill="hold"/>
                                        <p:tgtEl>
                                          <p:spTgt spid="10"/>
                                        </p:tgtEl>
                                        <p:attrNameLst>
                                          <p:attrName>ppt_x</p:attrName>
                                          <p:attrName>ppt_y</p:attrName>
                                        </p:attrNameLst>
                                      </p:cBhvr>
                                      <p:rCtr x="18236" y="-93"/>
                                    </p:animMotion>
                                  </p:childTnLst>
                                </p:cTn>
                              </p:par>
                              <p:par>
                                <p:cTn id="7" presetID="6" presetClass="emph" presetSubtype="0" fill="hold" nodeType="withEffect">
                                  <p:stCondLst>
                                    <p:cond delay="0"/>
                                  </p:stCondLst>
                                  <p:childTnLst>
                                    <p:animScale>
                                      <p:cBhvr>
                                        <p:cTn id="8" dur="2000" fill="hold"/>
                                        <p:tgtEl>
                                          <p:spTgt spid="10"/>
                                        </p:tgtEl>
                                      </p:cBhvr>
                                      <p:by x="150000" y="150000"/>
                                    </p:animScale>
                                  </p:childTnLst>
                                </p:cTn>
                              </p:par>
                              <p:par>
                                <p:cTn id="9" presetID="2" presetClass="exit" presetSubtype="3" fill="hold" nodeType="withEffect">
                                  <p:stCondLst>
                                    <p:cond delay="0"/>
                                  </p:stCondLst>
                                  <p:childTnLst>
                                    <p:anim calcmode="lin" valueType="num">
                                      <p:cBhvr additive="base">
                                        <p:cTn id="10" dur="1000"/>
                                        <p:tgtEl>
                                          <p:spTgt spid="5"/>
                                        </p:tgtEl>
                                        <p:attrNameLst>
                                          <p:attrName>ppt_x</p:attrName>
                                        </p:attrNameLst>
                                      </p:cBhvr>
                                      <p:tavLst>
                                        <p:tav tm="0">
                                          <p:val>
                                            <p:strVal val="ppt_x"/>
                                          </p:val>
                                        </p:tav>
                                        <p:tav tm="100000">
                                          <p:val>
                                            <p:strVal val="1+ppt_w/2"/>
                                          </p:val>
                                        </p:tav>
                                      </p:tavLst>
                                    </p:anim>
                                    <p:anim calcmode="lin" valueType="num">
                                      <p:cBhvr additive="base">
                                        <p:cTn id="11" dur="1000"/>
                                        <p:tgtEl>
                                          <p:spTgt spid="5"/>
                                        </p:tgtEl>
                                        <p:attrNameLst>
                                          <p:attrName>ppt_y</p:attrName>
                                        </p:attrNameLst>
                                      </p:cBhvr>
                                      <p:tavLst>
                                        <p:tav tm="0">
                                          <p:val>
                                            <p:strVal val="ppt_y"/>
                                          </p:val>
                                        </p:tav>
                                        <p:tav tm="100000">
                                          <p:val>
                                            <p:strVal val="0-ppt_h/2"/>
                                          </p:val>
                                        </p:tav>
                                      </p:tavLst>
                                    </p:anim>
                                    <p:set>
                                      <p:cBhvr>
                                        <p:cTn id="12" dur="1" fill="hold">
                                          <p:stCondLst>
                                            <p:cond delay="999"/>
                                          </p:stCondLst>
                                        </p:cTn>
                                        <p:tgtEl>
                                          <p:spTgt spid="5"/>
                                        </p:tgtEl>
                                        <p:attrNameLst>
                                          <p:attrName>style.visibility</p:attrName>
                                        </p:attrNameLst>
                                      </p:cBhvr>
                                      <p:to>
                                        <p:strVal val="hidden"/>
                                      </p:to>
                                    </p:set>
                                  </p:childTnLst>
                                </p:cTn>
                              </p:par>
                              <p:par>
                                <p:cTn id="13" presetID="8" presetClass="emph" presetSubtype="0" fill="hold" nodeType="withEffect">
                                  <p:stCondLst>
                                    <p:cond delay="0"/>
                                  </p:stCondLst>
                                  <p:childTnLst>
                                    <p:animRot by="21600000">
                                      <p:cBhvr>
                                        <p:cTn id="14" dur="1000" fill="hold"/>
                                        <p:tgtEl>
                                          <p:spTgt spid="5"/>
                                        </p:tgtEl>
                                        <p:attrNameLst>
                                          <p:attrName>r</p:attrName>
                                        </p:attrNameLst>
                                      </p:cBhvr>
                                    </p:animRot>
                                  </p:childTnLst>
                                </p:cTn>
                              </p:par>
                              <p:par>
                                <p:cTn id="15" presetID="2" presetClass="exit" presetSubtype="1" fill="hold" nodeType="withEffect">
                                  <p:stCondLst>
                                    <p:cond delay="0"/>
                                  </p:stCondLst>
                                  <p:childTnLst>
                                    <p:anim calcmode="lin" valueType="num">
                                      <p:cBhvr additive="base">
                                        <p:cTn id="16" dur="1000"/>
                                        <p:tgtEl>
                                          <p:spTgt spid="6"/>
                                        </p:tgtEl>
                                        <p:attrNameLst>
                                          <p:attrName>ppt_x</p:attrName>
                                        </p:attrNameLst>
                                      </p:cBhvr>
                                      <p:tavLst>
                                        <p:tav tm="0">
                                          <p:val>
                                            <p:strVal val="ppt_x"/>
                                          </p:val>
                                        </p:tav>
                                        <p:tav tm="100000">
                                          <p:val>
                                            <p:strVal val="ppt_x"/>
                                          </p:val>
                                        </p:tav>
                                      </p:tavLst>
                                    </p:anim>
                                    <p:anim calcmode="lin" valueType="num">
                                      <p:cBhvr additive="base">
                                        <p:cTn id="17" dur="1000"/>
                                        <p:tgtEl>
                                          <p:spTgt spid="6"/>
                                        </p:tgtEl>
                                        <p:attrNameLst>
                                          <p:attrName>ppt_y</p:attrName>
                                        </p:attrNameLst>
                                      </p:cBhvr>
                                      <p:tavLst>
                                        <p:tav tm="0">
                                          <p:val>
                                            <p:strVal val="ppt_y"/>
                                          </p:val>
                                        </p:tav>
                                        <p:tav tm="100000">
                                          <p:val>
                                            <p:strVal val="0-ppt_h/2"/>
                                          </p:val>
                                        </p:tav>
                                      </p:tavLst>
                                    </p:anim>
                                    <p:set>
                                      <p:cBhvr>
                                        <p:cTn id="18" dur="1" fill="hold">
                                          <p:stCondLst>
                                            <p:cond delay="999"/>
                                          </p:stCondLst>
                                        </p:cTn>
                                        <p:tgtEl>
                                          <p:spTgt spid="6"/>
                                        </p:tgtEl>
                                        <p:attrNameLst>
                                          <p:attrName>style.visibility</p:attrName>
                                        </p:attrNameLst>
                                      </p:cBhvr>
                                      <p:to>
                                        <p:strVal val="hidden"/>
                                      </p:to>
                                    </p:set>
                                  </p:childTnLst>
                                </p:cTn>
                              </p:par>
                              <p:par>
                                <p:cTn id="19" presetID="8" presetClass="emph" presetSubtype="0" fill="hold" nodeType="withEffect">
                                  <p:stCondLst>
                                    <p:cond delay="0"/>
                                  </p:stCondLst>
                                  <p:childTnLst>
                                    <p:animRot by="21600000">
                                      <p:cBhvr>
                                        <p:cTn id="20" dur="1000" fill="hold"/>
                                        <p:tgtEl>
                                          <p:spTgt spid="6"/>
                                        </p:tgtEl>
                                        <p:attrNameLst>
                                          <p:attrName>r</p:attrName>
                                        </p:attrNameLst>
                                      </p:cBhvr>
                                    </p:animRot>
                                  </p:childTnLst>
                                </p:cTn>
                              </p:par>
                              <p:par>
                                <p:cTn id="21" presetID="2" presetClass="exit" presetSubtype="9" fill="hold" nodeType="withEffect">
                                  <p:stCondLst>
                                    <p:cond delay="0"/>
                                  </p:stCondLst>
                                  <p:childTnLst>
                                    <p:anim calcmode="lin" valueType="num">
                                      <p:cBhvr additive="base">
                                        <p:cTn id="22" dur="1000"/>
                                        <p:tgtEl>
                                          <p:spTgt spid="7"/>
                                        </p:tgtEl>
                                        <p:attrNameLst>
                                          <p:attrName>ppt_x</p:attrName>
                                        </p:attrNameLst>
                                      </p:cBhvr>
                                      <p:tavLst>
                                        <p:tav tm="0">
                                          <p:val>
                                            <p:strVal val="ppt_x"/>
                                          </p:val>
                                        </p:tav>
                                        <p:tav tm="100000">
                                          <p:val>
                                            <p:strVal val="0-ppt_w/2"/>
                                          </p:val>
                                        </p:tav>
                                      </p:tavLst>
                                    </p:anim>
                                    <p:anim calcmode="lin" valueType="num">
                                      <p:cBhvr additive="base">
                                        <p:cTn id="23" dur="1000"/>
                                        <p:tgtEl>
                                          <p:spTgt spid="7"/>
                                        </p:tgtEl>
                                        <p:attrNameLst>
                                          <p:attrName>ppt_y</p:attrName>
                                        </p:attrNameLst>
                                      </p:cBhvr>
                                      <p:tavLst>
                                        <p:tav tm="0">
                                          <p:val>
                                            <p:strVal val="ppt_y"/>
                                          </p:val>
                                        </p:tav>
                                        <p:tav tm="100000">
                                          <p:val>
                                            <p:strVal val="0-ppt_h/2"/>
                                          </p:val>
                                        </p:tav>
                                      </p:tavLst>
                                    </p:anim>
                                    <p:set>
                                      <p:cBhvr>
                                        <p:cTn id="24" dur="1" fill="hold">
                                          <p:stCondLst>
                                            <p:cond delay="999"/>
                                          </p:stCondLst>
                                        </p:cTn>
                                        <p:tgtEl>
                                          <p:spTgt spid="7"/>
                                        </p:tgtEl>
                                        <p:attrNameLst>
                                          <p:attrName>style.visibility</p:attrName>
                                        </p:attrNameLst>
                                      </p:cBhvr>
                                      <p:to>
                                        <p:strVal val="hidden"/>
                                      </p:to>
                                    </p:set>
                                  </p:childTnLst>
                                </p:cTn>
                              </p:par>
                              <p:par>
                                <p:cTn id="25" presetID="8" presetClass="emph" presetSubtype="0" fill="hold" nodeType="withEffect">
                                  <p:stCondLst>
                                    <p:cond delay="0"/>
                                  </p:stCondLst>
                                  <p:childTnLst>
                                    <p:animRot by="21600000">
                                      <p:cBhvr>
                                        <p:cTn id="26" dur="1000" fill="hold"/>
                                        <p:tgtEl>
                                          <p:spTgt spid="7"/>
                                        </p:tgtEl>
                                        <p:attrNameLst>
                                          <p:attrName>r</p:attrName>
                                        </p:attrNameLst>
                                      </p:cBhvr>
                                    </p:animRot>
                                  </p:childTnLst>
                                </p:cTn>
                              </p:par>
                              <p:par>
                                <p:cTn id="27" presetID="10" presetClass="exit" presetSubtype="0" fill="hold" nodeType="withEffect">
                                  <p:stCondLst>
                                    <p:cond delay="0"/>
                                  </p:stCondLst>
                                  <p:childTnLst>
                                    <p:animEffect transition="out" filter="fade">
                                      <p:cBhvr>
                                        <p:cTn id="28" dur="500"/>
                                        <p:tgtEl>
                                          <p:spTgt spid="11"/>
                                        </p:tgtEl>
                                      </p:cBhvr>
                                    </p:animEffect>
                                    <p:set>
                                      <p:cBhvr>
                                        <p:cTn id="29"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（一）经营人脉的本质：建立并传播你的价值</a:t>
            </a:r>
          </a:p>
        </p:txBody>
      </p:sp>
      <p:sp>
        <p:nvSpPr>
          <p:cNvPr id="21" name="TextBox 20"/>
          <p:cNvSpPr txBox="1"/>
          <p:nvPr/>
        </p:nvSpPr>
        <p:spPr>
          <a:xfrm>
            <a:off x="1961133" y="1412776"/>
            <a:ext cx="461665" cy="3744416"/>
          </a:xfrm>
          <a:prstGeom prst="rect">
            <a:avLst/>
          </a:prstGeom>
          <a:noFill/>
        </p:spPr>
        <p:txBody>
          <a:bodyPr vert="eaVert" wrap="square" rtlCol="0">
            <a:spAutoFit/>
          </a:bodyPr>
          <a:lstStyle/>
          <a:p>
            <a:pPr algn="ctr"/>
            <a:r>
              <a:rPr lang="zh-CN" altLang="en-US" kern="0" spc="200" dirty="0" smtClean="0">
                <a:solidFill>
                  <a:srgbClr val="00B0F0"/>
                </a:solidFill>
                <a:latin typeface="微软雅黑" pitchFamily="34" charset="-122"/>
                <a:ea typeface="微软雅黑" pitchFamily="34" charset="-122"/>
              </a:rPr>
              <a:t>专心</a:t>
            </a:r>
            <a:r>
              <a:rPr lang="zh-CN" altLang="en-US" kern="0" spc="200" dirty="0">
                <a:solidFill>
                  <a:srgbClr val="00B0F0"/>
                </a:solidFill>
                <a:latin typeface="微软雅黑" pitchFamily="34" charset="-122"/>
                <a:ea typeface="微软雅黑" pitchFamily="34" charset="-122"/>
              </a:rPr>
              <a:t>打造自己的价值</a:t>
            </a: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13" name="Text Box 44"/>
          <p:cNvSpPr txBox="1">
            <a:spLocks noChangeArrowheads="1"/>
          </p:cNvSpPr>
          <p:nvPr/>
        </p:nvSpPr>
        <p:spPr bwMode="auto">
          <a:xfrm>
            <a:off x="3142878" y="1331359"/>
            <a:ext cx="8572307"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可以说，人脉是吸引，是缘于你自身价值对目标人脉资源的吸引。因此，一个人与其匆忙花费精力漫无目的地认识朋友，</a:t>
            </a:r>
            <a:r>
              <a:rPr lang="zh-CN" altLang="en-US" b="1" dirty="0">
                <a:solidFill>
                  <a:srgbClr val="00B0F0"/>
                </a:solidFill>
                <a:latin typeface="微软雅黑" pitchFamily="34" charset="-122"/>
                <a:ea typeface="微软雅黑" pitchFamily="34" charset="-122"/>
              </a:rPr>
              <a:t>不如专心打造自己，把自己打造成一个优秀的人，一个有价值的人，这比什么都重要。</a:t>
            </a:r>
            <a:endParaRPr lang="en-US" altLang="zh-CN" b="1" dirty="0">
              <a:solidFill>
                <a:srgbClr val="00B0F0"/>
              </a:solidFill>
              <a:latin typeface="微软雅黑" pitchFamily="34" charset="-122"/>
              <a:ea typeface="微软雅黑" pitchFamily="34" charset="-122"/>
            </a:endParaRPr>
          </a:p>
        </p:txBody>
      </p:sp>
      <p:sp>
        <p:nvSpPr>
          <p:cNvPr id="14" name="Text Box 44"/>
          <p:cNvSpPr txBox="1">
            <a:spLocks noChangeArrowheads="1"/>
          </p:cNvSpPr>
          <p:nvPr/>
        </p:nvSpPr>
        <p:spPr bwMode="auto">
          <a:xfrm>
            <a:off x="3142878" y="2549627"/>
            <a:ext cx="3024336" cy="341632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这里的“价值”，也就是“让别人愿意认识你的原因”。所以，</a:t>
            </a:r>
            <a:r>
              <a:rPr lang="zh-CN" altLang="en-US" b="1" dirty="0">
                <a:solidFill>
                  <a:srgbClr val="FF0000"/>
                </a:solidFill>
                <a:latin typeface="微软雅黑" pitchFamily="34" charset="-122"/>
                <a:ea typeface="微软雅黑" pitchFamily="34" charset="-122"/>
              </a:rPr>
              <a:t>在经营人脉之前，我们</a:t>
            </a:r>
            <a:r>
              <a:rPr lang="zh-CN" altLang="en-US" b="1" dirty="0" smtClean="0">
                <a:solidFill>
                  <a:srgbClr val="FF0000"/>
                </a:solidFill>
                <a:latin typeface="微软雅黑" pitchFamily="34" charset="-122"/>
                <a:ea typeface="微软雅黑" pitchFamily="34" charset="-122"/>
              </a:rPr>
              <a:t>应先</a:t>
            </a:r>
            <a:r>
              <a:rPr lang="zh-CN" altLang="en-US" b="1" dirty="0">
                <a:solidFill>
                  <a:srgbClr val="FF0000"/>
                </a:solidFill>
                <a:latin typeface="微软雅黑" pitchFamily="34" charset="-122"/>
                <a:ea typeface="微软雅黑" pitchFamily="34" charset="-122"/>
              </a:rPr>
              <a:t>冷静地问问自己：“你对别人有用吗？”</a:t>
            </a:r>
            <a:r>
              <a:rPr lang="zh-CN" altLang="en-US" dirty="0">
                <a:solidFill>
                  <a:prstClr val="white">
                    <a:lumMod val="50000"/>
                  </a:prstClr>
                </a:solidFill>
                <a:latin typeface="微软雅黑" pitchFamily="34" charset="-122"/>
                <a:ea typeface="微软雅黑" pitchFamily="34" charset="-122"/>
              </a:rPr>
              <a:t>比如，就算我认识了李嘉诚，</a:t>
            </a:r>
            <a:r>
              <a:rPr lang="zh-CN" altLang="en-US" dirty="0" smtClean="0">
                <a:solidFill>
                  <a:prstClr val="white">
                    <a:lumMod val="50000"/>
                  </a:prstClr>
                </a:solidFill>
                <a:latin typeface="微软雅黑" pitchFamily="34" charset="-122"/>
                <a:ea typeface="微软雅黑" pitchFamily="34" charset="-122"/>
              </a:rPr>
              <a:t>他</a:t>
            </a:r>
            <a:r>
              <a:rPr lang="zh-CN" altLang="en-US" dirty="0">
                <a:solidFill>
                  <a:prstClr val="white">
                    <a:lumMod val="50000"/>
                  </a:prstClr>
                </a:solidFill>
                <a:latin typeface="微软雅黑" pitchFamily="34" charset="-122"/>
                <a:ea typeface="微软雅黑" pitchFamily="34" charset="-122"/>
              </a:rPr>
              <a:t>会</a:t>
            </a:r>
            <a:r>
              <a:rPr lang="zh-CN" altLang="en-US" dirty="0" smtClean="0">
                <a:solidFill>
                  <a:prstClr val="white">
                    <a:lumMod val="50000"/>
                  </a:prstClr>
                </a:solidFill>
                <a:latin typeface="微软雅黑" pitchFamily="34" charset="-122"/>
                <a:ea typeface="微软雅黑" pitchFamily="34" charset="-122"/>
              </a:rPr>
              <a:t>对</a:t>
            </a:r>
            <a:r>
              <a:rPr lang="zh-CN" altLang="en-US" dirty="0">
                <a:solidFill>
                  <a:prstClr val="white">
                    <a:lumMod val="50000"/>
                  </a:prstClr>
                </a:solidFill>
                <a:latin typeface="微软雅黑" pitchFamily="34" charset="-122"/>
                <a:ea typeface="微软雅黑" pitchFamily="34" charset="-122"/>
              </a:rPr>
              <a:t>我</a:t>
            </a:r>
            <a:r>
              <a:rPr lang="zh-CN" altLang="en-US" dirty="0" smtClean="0">
                <a:solidFill>
                  <a:prstClr val="white">
                    <a:lumMod val="50000"/>
                  </a:prstClr>
                </a:solidFill>
                <a:latin typeface="微软雅黑" pitchFamily="34" charset="-122"/>
                <a:ea typeface="微软雅黑" pitchFamily="34" charset="-122"/>
              </a:rPr>
              <a:t>有兴趣吗？人</a:t>
            </a:r>
            <a:r>
              <a:rPr lang="zh-CN" altLang="en-US" dirty="0">
                <a:solidFill>
                  <a:prstClr val="white">
                    <a:lumMod val="50000"/>
                  </a:prstClr>
                </a:solidFill>
                <a:latin typeface="微软雅黑" pitchFamily="34" charset="-122"/>
                <a:ea typeface="微软雅黑" pitchFamily="34" charset="-122"/>
              </a:rPr>
              <a:t>不可能一开始就拥有“被李嘉诚认识”的价值，但每个人，在人生的的每个阶段，都有自己的特有的价值。</a:t>
            </a:r>
            <a:endParaRPr lang="en-US" altLang="zh-CN" b="1" dirty="0">
              <a:solidFill>
                <a:srgbClr val="FF0000"/>
              </a:solidFill>
              <a:latin typeface="微软雅黑" pitchFamily="34" charset="-122"/>
              <a:ea typeface="微软雅黑" pitchFamily="34" charset="-122"/>
            </a:endParaRPr>
          </a:p>
        </p:txBody>
      </p:sp>
      <p:pic>
        <p:nvPicPr>
          <p:cNvPr id="1027" name="Picture 3" descr="C:\Documents and Settings\tdz\桌面\精选38（www.rapidbbs.cn） (19).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6213749" y="2581762"/>
            <a:ext cx="5976664" cy="33520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622496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10" presetClass="entr" presetSubtype="0" fill="hold" nodeType="afterEffect">
                                  <p:stCondLst>
                                    <p:cond delay="0"/>
                                  </p:stCondLst>
                                  <p:childTnLst>
                                    <p:set>
                                      <p:cBhvr>
                                        <p:cTn id="26" dur="1" fill="hold">
                                          <p:stCondLst>
                                            <p:cond delay="0"/>
                                          </p:stCondLst>
                                        </p:cTn>
                                        <p:tgtEl>
                                          <p:spTgt spid="1027"/>
                                        </p:tgtEl>
                                        <p:attrNameLst>
                                          <p:attrName>style.visibility</p:attrName>
                                        </p:attrNameLst>
                                      </p:cBhvr>
                                      <p:to>
                                        <p:strVal val="visible"/>
                                      </p:to>
                                    </p:set>
                                    <p:animEffect transition="in" filter="fade">
                                      <p:cBhvr>
                                        <p:cTn id="27"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3" grpId="0"/>
      <p:bldP spid="1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（一）经营人脉的本质：建立并传播你的价值</a:t>
            </a:r>
          </a:p>
        </p:txBody>
      </p:sp>
      <p:sp>
        <p:nvSpPr>
          <p:cNvPr id="21" name="TextBox 20"/>
          <p:cNvSpPr txBox="1"/>
          <p:nvPr/>
        </p:nvSpPr>
        <p:spPr>
          <a:xfrm>
            <a:off x="1961133" y="1412776"/>
            <a:ext cx="461665" cy="3744416"/>
          </a:xfrm>
          <a:prstGeom prst="rect">
            <a:avLst/>
          </a:prstGeom>
          <a:noFill/>
        </p:spPr>
        <p:txBody>
          <a:bodyPr vert="eaVert" wrap="square" rtlCol="0">
            <a:spAutoFit/>
          </a:bodyPr>
          <a:lstStyle/>
          <a:p>
            <a:pPr algn="ctr"/>
            <a:r>
              <a:rPr lang="zh-CN" altLang="en-US" kern="0" spc="200" dirty="0" smtClean="0">
                <a:solidFill>
                  <a:srgbClr val="00B0F0"/>
                </a:solidFill>
                <a:latin typeface="微软雅黑" pitchFamily="34" charset="-122"/>
                <a:ea typeface="微软雅黑" pitchFamily="34" charset="-122"/>
              </a:rPr>
              <a:t>专心</a:t>
            </a:r>
            <a:r>
              <a:rPr lang="zh-CN" altLang="en-US" kern="0" spc="200" dirty="0">
                <a:solidFill>
                  <a:srgbClr val="00B0F0"/>
                </a:solidFill>
                <a:latin typeface="微软雅黑" pitchFamily="34" charset="-122"/>
                <a:ea typeface="微软雅黑" pitchFamily="34" charset="-122"/>
              </a:rPr>
              <a:t>打造自己的价值</a:t>
            </a: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13" name="Text Box 44"/>
          <p:cNvSpPr txBox="1">
            <a:spLocks noChangeArrowheads="1"/>
          </p:cNvSpPr>
          <p:nvPr/>
        </p:nvSpPr>
        <p:spPr bwMode="auto">
          <a:xfrm>
            <a:off x="8255446" y="1829606"/>
            <a:ext cx="3459739" cy="275152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当你还是一个大学生，你的价值可能在于你成绩很棒，或者是足球踢得特别好，也可能是你长得很帅。工作后，或许你是一个电脑高手，或许是一个品牌营销专家，或者你在生产制造方面很有经验。</a:t>
            </a:r>
            <a:r>
              <a:rPr lang="zh-CN" altLang="en-US" b="1" dirty="0">
                <a:solidFill>
                  <a:srgbClr val="00B0F0"/>
                </a:solidFill>
                <a:latin typeface="微软雅黑" pitchFamily="34" charset="-122"/>
                <a:ea typeface="微软雅黑" pitchFamily="34" charset="-122"/>
              </a:rPr>
              <a:t>而工作后你进行的“职业规划”，无非是提升你的“被雇佣价值”。</a:t>
            </a:r>
            <a:endParaRPr lang="en-US" altLang="zh-CN" b="1" dirty="0">
              <a:solidFill>
                <a:srgbClr val="00B0F0"/>
              </a:solidFill>
              <a:latin typeface="微软雅黑" pitchFamily="34" charset="-122"/>
              <a:ea typeface="微软雅黑" pitchFamily="34" charset="-122"/>
            </a:endParaRPr>
          </a:p>
        </p:txBody>
      </p:sp>
      <p:sp>
        <p:nvSpPr>
          <p:cNvPr id="14" name="Text Box 44"/>
          <p:cNvSpPr txBox="1">
            <a:spLocks noChangeArrowheads="1"/>
          </p:cNvSpPr>
          <p:nvPr/>
        </p:nvSpPr>
        <p:spPr bwMode="auto">
          <a:xfrm>
            <a:off x="3112375" y="4941168"/>
            <a:ext cx="8602810" cy="7571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故而，</a:t>
            </a:r>
            <a:r>
              <a:rPr lang="zh-CN" altLang="en-US" b="1" dirty="0">
                <a:solidFill>
                  <a:srgbClr val="00B0F0"/>
                </a:solidFill>
                <a:latin typeface="微软雅黑" pitchFamily="34" charset="-122"/>
                <a:ea typeface="微软雅黑" pitchFamily="34" charset="-122"/>
              </a:rPr>
              <a:t>建立自己的独特价值，这是经营人脉的第一步，也是最重要的一步。</a:t>
            </a:r>
            <a:r>
              <a:rPr lang="zh-CN" altLang="en-US" dirty="0">
                <a:solidFill>
                  <a:prstClr val="white">
                    <a:lumMod val="50000"/>
                  </a:prstClr>
                </a:solidFill>
                <a:latin typeface="微软雅黑" pitchFamily="34" charset="-122"/>
                <a:ea typeface="微软雅黑" pitchFamily="34" charset="-122"/>
              </a:rPr>
              <a:t>它关系到别人是否乐意认识你，哪一类人乐意认识你。</a:t>
            </a:r>
            <a:endParaRPr lang="en-US" altLang="zh-CN" b="1" dirty="0">
              <a:solidFill>
                <a:srgbClr val="FF0000"/>
              </a:solidFill>
              <a:latin typeface="微软雅黑" pitchFamily="34" charset="-122"/>
              <a:ea typeface="微软雅黑" pitchFamily="34" charset="-122"/>
            </a:endParaRPr>
          </a:p>
        </p:txBody>
      </p:sp>
      <p:pic>
        <p:nvPicPr>
          <p:cNvPr id="2050" name="Picture 2" descr="E:\仝德志文件，勿删！\03-参考文档\！PPT图片及版面资源\06-PPT精选插图\04-图标\112160.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718942" y="1465348"/>
            <a:ext cx="3251200" cy="3251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765815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52" presetClass="entr" presetSubtype="0" fill="hold" nodeType="afterEffect">
                                  <p:stCondLst>
                                    <p:cond delay="0"/>
                                  </p:stCondLst>
                                  <p:childTnLst>
                                    <p:set>
                                      <p:cBhvr>
                                        <p:cTn id="19" dur="1" fill="hold">
                                          <p:stCondLst>
                                            <p:cond delay="0"/>
                                          </p:stCondLst>
                                        </p:cTn>
                                        <p:tgtEl>
                                          <p:spTgt spid="2050"/>
                                        </p:tgtEl>
                                        <p:attrNameLst>
                                          <p:attrName>style.visibility</p:attrName>
                                        </p:attrNameLst>
                                      </p:cBhvr>
                                      <p:to>
                                        <p:strVal val="visible"/>
                                      </p:to>
                                    </p:set>
                                    <p:animScale>
                                      <p:cBhvr>
                                        <p:cTn id="20" dur="1000" decel="50000" fill="hold">
                                          <p:stCondLst>
                                            <p:cond delay="0"/>
                                          </p:stCondLst>
                                        </p:cTn>
                                        <p:tgtEl>
                                          <p:spTgt spid="20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2050"/>
                                        </p:tgtEl>
                                        <p:attrNameLst>
                                          <p:attrName>ppt_x</p:attrName>
                                          <p:attrName>ppt_y</p:attrName>
                                        </p:attrNameLst>
                                      </p:cBhvr>
                                    </p:animMotion>
                                    <p:animEffect transition="in" filter="fade">
                                      <p:cBhvr>
                                        <p:cTn id="22" dur="1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（一）经营人脉的本质：建立并传播你的价值</a:t>
            </a:r>
          </a:p>
        </p:txBody>
      </p:sp>
      <p:sp>
        <p:nvSpPr>
          <p:cNvPr id="21" name="TextBox 20"/>
          <p:cNvSpPr txBox="1"/>
          <p:nvPr/>
        </p:nvSpPr>
        <p:spPr>
          <a:xfrm>
            <a:off x="1961133" y="1412776"/>
            <a:ext cx="461665" cy="3744416"/>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向别人传递你的价值</a:t>
            </a: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15" name="Text Box 44"/>
          <p:cNvSpPr txBox="1">
            <a:spLocks noChangeArrowheads="1"/>
          </p:cNvSpPr>
          <p:nvPr/>
        </p:nvSpPr>
        <p:spPr bwMode="auto">
          <a:xfrm>
            <a:off x="3120058" y="1412776"/>
            <a:ext cx="8595127" cy="7571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人脉经营的目标，就是为自己创造“机遇”。而将自己的能力、价值广泛传播出去，被“关键”人物所了解，这才是获得机遇的关键。</a:t>
            </a:r>
            <a:endParaRPr lang="en-US" altLang="zh-CN" b="1" dirty="0">
              <a:solidFill>
                <a:srgbClr val="FF0000"/>
              </a:solidFill>
              <a:latin typeface="微软雅黑" pitchFamily="34" charset="-122"/>
              <a:ea typeface="微软雅黑" pitchFamily="34" charset="-122"/>
            </a:endParaRPr>
          </a:p>
        </p:txBody>
      </p:sp>
      <p:sp>
        <p:nvSpPr>
          <p:cNvPr id="16" name="Text Box 44"/>
          <p:cNvSpPr txBox="1">
            <a:spLocks noChangeArrowheads="1"/>
          </p:cNvSpPr>
          <p:nvPr/>
        </p:nvSpPr>
        <p:spPr bwMode="auto">
          <a:xfrm>
            <a:off x="3120059" y="2420888"/>
            <a:ext cx="4297562" cy="341632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仔细观察周围，我们会发现：很多有能力、有经验、有业绩、有资源的人士，因为不重视人脉的经营，羞于“传播自己的价值”，所以他们在职场的人际关系中，总是“不起眼”，引不起别人注意，白白浪费了自己的才能。</a:t>
            </a:r>
            <a:r>
              <a:rPr lang="zh-CN" altLang="en-US" b="1" dirty="0">
                <a:solidFill>
                  <a:srgbClr val="00B0F0"/>
                </a:solidFill>
                <a:latin typeface="微软雅黑" pitchFamily="34" charset="-122"/>
                <a:ea typeface="微软雅黑" pitchFamily="34" charset="-122"/>
              </a:rPr>
              <a:t>建立自己的价值并进行广泛传播，也就相当于是个人品牌的建立及营销。这些才是人脉经营的本质</a:t>
            </a:r>
            <a:r>
              <a:rPr lang="zh-CN" altLang="en-US" dirty="0">
                <a:solidFill>
                  <a:prstClr val="white">
                    <a:lumMod val="50000"/>
                  </a:prstClr>
                </a:solidFill>
                <a:latin typeface="微软雅黑" pitchFamily="34" charset="-122"/>
                <a:ea typeface="微软雅黑" pitchFamily="34" charset="-122"/>
              </a:rPr>
              <a:t>，对那些职业履历尚浅、又热切盼望机遇的年轻人来说，明白了经营人脉的实质，就可以少走很多弯路。</a:t>
            </a:r>
            <a:endParaRPr lang="en-US" altLang="zh-CN" b="1" dirty="0">
              <a:solidFill>
                <a:srgbClr val="FF0000"/>
              </a:solidFill>
              <a:latin typeface="微软雅黑" pitchFamily="34" charset="-122"/>
              <a:ea typeface="微软雅黑" pitchFamily="34" charset="-122"/>
            </a:endParaRPr>
          </a:p>
        </p:txBody>
      </p:sp>
      <p:pic>
        <p:nvPicPr>
          <p:cNvPr id="2051" name="Picture 3" descr="E:\仝德志文件，勿删！\03-参考文档\！PPT图片及版面资源\06-PPT精选插图\04-图标\112159.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100590" y="2420888"/>
            <a:ext cx="3251200" cy="3251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426885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52" presetClass="entr" presetSubtype="0" fill="hold" nodeType="afterEffect">
                                  <p:stCondLst>
                                    <p:cond delay="0"/>
                                  </p:stCondLst>
                                  <p:childTnLst>
                                    <p:set>
                                      <p:cBhvr>
                                        <p:cTn id="26" dur="1" fill="hold">
                                          <p:stCondLst>
                                            <p:cond delay="0"/>
                                          </p:stCondLst>
                                        </p:cTn>
                                        <p:tgtEl>
                                          <p:spTgt spid="2051"/>
                                        </p:tgtEl>
                                        <p:attrNameLst>
                                          <p:attrName>style.visibility</p:attrName>
                                        </p:attrNameLst>
                                      </p:cBhvr>
                                      <p:to>
                                        <p:strVal val="visible"/>
                                      </p:to>
                                    </p:set>
                                    <p:animScale>
                                      <p:cBhvr>
                                        <p:cTn id="27" dur="1000" decel="50000" fill="hold">
                                          <p:stCondLst>
                                            <p:cond delay="0"/>
                                          </p:stCondLst>
                                        </p:cTn>
                                        <p:tgtEl>
                                          <p:spTgt spid="20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2051"/>
                                        </p:tgtEl>
                                        <p:attrNameLst>
                                          <p:attrName>ppt_x</p:attrName>
                                          <p:attrName>ppt_y</p:attrName>
                                        </p:attrNameLst>
                                      </p:cBhvr>
                                    </p:animMotion>
                                    <p:animEffect transition="in" filter="fade">
                                      <p:cBhvr>
                                        <p:cTn id="29" dur="10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5" grpId="0"/>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（一）经营人脉的本质：建立并传播你的价值</a:t>
            </a:r>
          </a:p>
        </p:txBody>
      </p:sp>
      <p:sp>
        <p:nvSpPr>
          <p:cNvPr id="21" name="TextBox 20"/>
          <p:cNvSpPr txBox="1"/>
          <p:nvPr/>
        </p:nvSpPr>
        <p:spPr>
          <a:xfrm>
            <a:off x="1961133" y="1412776"/>
            <a:ext cx="461665" cy="3744416"/>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向别人传递你的价值</a:t>
            </a: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15" name="Text Box 44"/>
          <p:cNvSpPr txBox="1">
            <a:spLocks noChangeArrowheads="1"/>
          </p:cNvSpPr>
          <p:nvPr/>
        </p:nvSpPr>
        <p:spPr bwMode="auto">
          <a:xfrm>
            <a:off x="3120058" y="1268760"/>
            <a:ext cx="8595127" cy="72289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所以，真正擅长经营人脉的人，从来不把“人脉”放在嘴边。他们会努力用以下的方法，踏踏实实地去做：</a:t>
            </a:r>
            <a:endParaRPr lang="en-US" altLang="zh-CN" b="1" dirty="0">
              <a:solidFill>
                <a:srgbClr val="FF0000"/>
              </a:solidFill>
              <a:latin typeface="微软雅黑" pitchFamily="34" charset="-122"/>
              <a:ea typeface="微软雅黑" pitchFamily="34" charset="-122"/>
            </a:endParaRPr>
          </a:p>
        </p:txBody>
      </p:sp>
      <p:grpSp>
        <p:nvGrpSpPr>
          <p:cNvPr id="10" name="组合 9"/>
          <p:cNvGrpSpPr/>
          <p:nvPr/>
        </p:nvGrpSpPr>
        <p:grpSpPr>
          <a:xfrm rot="21141998">
            <a:off x="6249145" y="4424393"/>
            <a:ext cx="684727" cy="1052022"/>
            <a:chOff x="3229455" y="3870331"/>
            <a:chExt cx="1247286" cy="1916345"/>
          </a:xfrm>
        </p:grpSpPr>
        <p:sp>
          <p:nvSpPr>
            <p:cNvPr id="11" name="椭圆 3"/>
            <p:cNvSpPr/>
            <p:nvPr/>
          </p:nvSpPr>
          <p:spPr>
            <a:xfrm rot="20475942">
              <a:off x="3229455" y="4115568"/>
              <a:ext cx="1125327" cy="1671108"/>
            </a:xfrm>
            <a:custGeom>
              <a:avLst/>
              <a:gdLst>
                <a:gd name="connsiteX0" fmla="*/ 0 w 1800200"/>
                <a:gd name="connsiteY0" fmla="*/ 936104 h 1872208"/>
                <a:gd name="connsiteX1" fmla="*/ 900100 w 1800200"/>
                <a:gd name="connsiteY1" fmla="*/ 0 h 1872208"/>
                <a:gd name="connsiteX2" fmla="*/ 1800200 w 1800200"/>
                <a:gd name="connsiteY2" fmla="*/ 936104 h 1872208"/>
                <a:gd name="connsiteX3" fmla="*/ 900100 w 1800200"/>
                <a:gd name="connsiteY3" fmla="*/ 1872208 h 1872208"/>
                <a:gd name="connsiteX4" fmla="*/ 0 w 1800200"/>
                <a:gd name="connsiteY4" fmla="*/ 936104 h 1872208"/>
                <a:gd name="connsiteX0" fmla="*/ 0 w 1408314"/>
                <a:gd name="connsiteY0" fmla="*/ 936145 h 1872292"/>
                <a:gd name="connsiteX1" fmla="*/ 900100 w 1408314"/>
                <a:gd name="connsiteY1" fmla="*/ 41 h 1872292"/>
                <a:gd name="connsiteX2" fmla="*/ 1408314 w 1408314"/>
                <a:gd name="connsiteY2" fmla="*/ 965174 h 1872292"/>
                <a:gd name="connsiteX3" fmla="*/ 900100 w 1408314"/>
                <a:gd name="connsiteY3" fmla="*/ 1872249 h 1872292"/>
                <a:gd name="connsiteX4" fmla="*/ 0 w 1408314"/>
                <a:gd name="connsiteY4" fmla="*/ 936145 h 1872292"/>
                <a:gd name="connsiteX0" fmla="*/ 8065 w 1565401"/>
                <a:gd name="connsiteY0" fmla="*/ 790997 h 1727144"/>
                <a:gd name="connsiteX1" fmla="*/ 1474222 w 1565401"/>
                <a:gd name="connsiteY1" fmla="*/ 35 h 1727144"/>
                <a:gd name="connsiteX2" fmla="*/ 1416379 w 1565401"/>
                <a:gd name="connsiteY2" fmla="*/ 820026 h 1727144"/>
                <a:gd name="connsiteX3" fmla="*/ 908165 w 1565401"/>
                <a:gd name="connsiteY3" fmla="*/ 1727101 h 1727144"/>
                <a:gd name="connsiteX4" fmla="*/ 8065 w 1565401"/>
                <a:gd name="connsiteY4" fmla="*/ 790997 h 1727144"/>
                <a:gd name="connsiteX0" fmla="*/ 7672 w 1516692"/>
                <a:gd name="connsiteY0" fmla="*/ 790971 h 1727085"/>
                <a:gd name="connsiteX1" fmla="*/ 1473829 w 1516692"/>
                <a:gd name="connsiteY1" fmla="*/ 9 h 1727085"/>
                <a:gd name="connsiteX2" fmla="*/ 1154729 w 1516692"/>
                <a:gd name="connsiteY2" fmla="*/ 805485 h 1727085"/>
                <a:gd name="connsiteX3" fmla="*/ 907772 w 1516692"/>
                <a:gd name="connsiteY3" fmla="*/ 1727075 h 1727085"/>
                <a:gd name="connsiteX4" fmla="*/ 7672 w 1516692"/>
                <a:gd name="connsiteY4" fmla="*/ 790971 h 1727085"/>
                <a:gd name="connsiteX0" fmla="*/ 17232 w 916832"/>
                <a:gd name="connsiteY0" fmla="*/ 362964 h 1757227"/>
                <a:gd name="connsiteX1" fmla="*/ 902817 w 916832"/>
                <a:gd name="connsiteY1" fmla="*/ 21945 h 1757227"/>
                <a:gd name="connsiteX2" fmla="*/ 583717 w 916832"/>
                <a:gd name="connsiteY2" fmla="*/ 827421 h 1757227"/>
                <a:gd name="connsiteX3" fmla="*/ 336760 w 916832"/>
                <a:gd name="connsiteY3" fmla="*/ 1749011 h 1757227"/>
                <a:gd name="connsiteX4" fmla="*/ 17232 w 916832"/>
                <a:gd name="connsiteY4" fmla="*/ 362964 h 1757227"/>
                <a:gd name="connsiteX0" fmla="*/ 67305 w 966905"/>
                <a:gd name="connsiteY0" fmla="*/ 357294 h 1289288"/>
                <a:gd name="connsiteX1" fmla="*/ 952890 w 966905"/>
                <a:gd name="connsiteY1" fmla="*/ 16275 h 1289288"/>
                <a:gd name="connsiteX2" fmla="*/ 633790 w 966905"/>
                <a:gd name="connsiteY2" fmla="*/ 821751 h 1289288"/>
                <a:gd name="connsiteX3" fmla="*/ 125576 w 966905"/>
                <a:gd name="connsiteY3" fmla="*/ 1249856 h 1289288"/>
                <a:gd name="connsiteX4" fmla="*/ 67305 w 966905"/>
                <a:gd name="connsiteY4" fmla="*/ 357294 h 1289288"/>
                <a:gd name="connsiteX0" fmla="*/ 67305 w 1120923"/>
                <a:gd name="connsiteY0" fmla="*/ 578161 h 1510155"/>
                <a:gd name="connsiteX1" fmla="*/ 952890 w 1120923"/>
                <a:gd name="connsiteY1" fmla="*/ 237142 h 1510155"/>
                <a:gd name="connsiteX2" fmla="*/ 633790 w 1120923"/>
                <a:gd name="connsiteY2" fmla="*/ 1042618 h 1510155"/>
                <a:gd name="connsiteX3" fmla="*/ 125576 w 1120923"/>
                <a:gd name="connsiteY3" fmla="*/ 1470723 h 1510155"/>
                <a:gd name="connsiteX4" fmla="*/ 67305 w 1120923"/>
                <a:gd name="connsiteY4" fmla="*/ 578161 h 1510155"/>
                <a:gd name="connsiteX0" fmla="*/ 67305 w 1082631"/>
                <a:gd name="connsiteY0" fmla="*/ 578161 h 1510155"/>
                <a:gd name="connsiteX1" fmla="*/ 952890 w 1082631"/>
                <a:gd name="connsiteY1" fmla="*/ 237142 h 1510155"/>
                <a:gd name="connsiteX2" fmla="*/ 633790 w 1082631"/>
                <a:gd name="connsiteY2" fmla="*/ 1042618 h 1510155"/>
                <a:gd name="connsiteX3" fmla="*/ 125576 w 1082631"/>
                <a:gd name="connsiteY3" fmla="*/ 1470723 h 1510155"/>
                <a:gd name="connsiteX4" fmla="*/ 67305 w 1082631"/>
                <a:gd name="connsiteY4" fmla="*/ 578161 h 1510155"/>
                <a:gd name="connsiteX0" fmla="*/ 67305 w 1022843"/>
                <a:gd name="connsiteY0" fmla="*/ 597144 h 1529138"/>
                <a:gd name="connsiteX1" fmla="*/ 952890 w 1022843"/>
                <a:gd name="connsiteY1" fmla="*/ 256125 h 1529138"/>
                <a:gd name="connsiteX2" fmla="*/ 633790 w 1022843"/>
                <a:gd name="connsiteY2" fmla="*/ 1061601 h 1529138"/>
                <a:gd name="connsiteX3" fmla="*/ 125576 w 1022843"/>
                <a:gd name="connsiteY3" fmla="*/ 1489706 h 1529138"/>
                <a:gd name="connsiteX4" fmla="*/ 67305 w 1022843"/>
                <a:gd name="connsiteY4" fmla="*/ 597144 h 1529138"/>
                <a:gd name="connsiteX0" fmla="*/ 35178 w 990716"/>
                <a:gd name="connsiteY0" fmla="*/ 706929 h 1638923"/>
                <a:gd name="connsiteX1" fmla="*/ 920763 w 990716"/>
                <a:gd name="connsiteY1" fmla="*/ 365910 h 1638923"/>
                <a:gd name="connsiteX2" fmla="*/ 601663 w 990716"/>
                <a:gd name="connsiteY2" fmla="*/ 1171386 h 1638923"/>
                <a:gd name="connsiteX3" fmla="*/ 93449 w 990716"/>
                <a:gd name="connsiteY3" fmla="*/ 1599491 h 1638923"/>
                <a:gd name="connsiteX4" fmla="*/ 35178 w 990716"/>
                <a:gd name="connsiteY4" fmla="*/ 706929 h 1638923"/>
                <a:gd name="connsiteX0" fmla="*/ 84888 w 1040426"/>
                <a:gd name="connsiteY0" fmla="*/ 595487 h 1483573"/>
                <a:gd name="connsiteX1" fmla="*/ 970473 w 1040426"/>
                <a:gd name="connsiteY1" fmla="*/ 254468 h 1483573"/>
                <a:gd name="connsiteX2" fmla="*/ 651373 w 1040426"/>
                <a:gd name="connsiteY2" fmla="*/ 1059944 h 1483573"/>
                <a:gd name="connsiteX3" fmla="*/ 99616 w 1040426"/>
                <a:gd name="connsiteY3" fmla="*/ 1429992 h 1483573"/>
                <a:gd name="connsiteX4" fmla="*/ 84888 w 1040426"/>
                <a:gd name="connsiteY4" fmla="*/ 595487 h 1483573"/>
                <a:gd name="connsiteX0" fmla="*/ 66779 w 1022317"/>
                <a:gd name="connsiteY0" fmla="*/ 684992 h 1573078"/>
                <a:gd name="connsiteX1" fmla="*/ 952364 w 1022317"/>
                <a:gd name="connsiteY1" fmla="*/ 343973 h 1573078"/>
                <a:gd name="connsiteX2" fmla="*/ 633264 w 1022317"/>
                <a:gd name="connsiteY2" fmla="*/ 1149449 h 1573078"/>
                <a:gd name="connsiteX3" fmla="*/ 81507 w 1022317"/>
                <a:gd name="connsiteY3" fmla="*/ 1519497 h 1573078"/>
                <a:gd name="connsiteX4" fmla="*/ 66779 w 1022317"/>
                <a:gd name="connsiteY4" fmla="*/ 684992 h 1573078"/>
                <a:gd name="connsiteX0" fmla="*/ 88996 w 1099434"/>
                <a:gd name="connsiteY0" fmla="*/ 644350 h 1532436"/>
                <a:gd name="connsiteX1" fmla="*/ 1032638 w 1099434"/>
                <a:gd name="connsiteY1" fmla="*/ 245274 h 1532436"/>
                <a:gd name="connsiteX2" fmla="*/ 655481 w 1099434"/>
                <a:gd name="connsiteY2" fmla="*/ 1108807 h 1532436"/>
                <a:gd name="connsiteX3" fmla="*/ 103724 w 1099434"/>
                <a:gd name="connsiteY3" fmla="*/ 1478855 h 1532436"/>
                <a:gd name="connsiteX4" fmla="*/ 88996 w 1099434"/>
                <a:gd name="connsiteY4" fmla="*/ 644350 h 1532436"/>
                <a:gd name="connsiteX0" fmla="*/ 113991 w 1124429"/>
                <a:gd name="connsiteY0" fmla="*/ 765632 h 1653718"/>
                <a:gd name="connsiteX1" fmla="*/ 1057633 w 1124429"/>
                <a:gd name="connsiteY1" fmla="*/ 366556 h 1653718"/>
                <a:gd name="connsiteX2" fmla="*/ 680476 w 1124429"/>
                <a:gd name="connsiteY2" fmla="*/ 1230089 h 1653718"/>
                <a:gd name="connsiteX3" fmla="*/ 128719 w 1124429"/>
                <a:gd name="connsiteY3" fmla="*/ 1600137 h 1653718"/>
                <a:gd name="connsiteX4" fmla="*/ 113991 w 1124429"/>
                <a:gd name="connsiteY4" fmla="*/ 765632 h 1653718"/>
                <a:gd name="connsiteX0" fmla="*/ 107702 w 1118140"/>
                <a:gd name="connsiteY0" fmla="*/ 761692 h 1649778"/>
                <a:gd name="connsiteX1" fmla="*/ 1051344 w 1118140"/>
                <a:gd name="connsiteY1" fmla="*/ 362616 h 1649778"/>
                <a:gd name="connsiteX2" fmla="*/ 674187 w 1118140"/>
                <a:gd name="connsiteY2" fmla="*/ 1226149 h 1649778"/>
                <a:gd name="connsiteX3" fmla="*/ 122430 w 1118140"/>
                <a:gd name="connsiteY3" fmla="*/ 1596197 h 1649778"/>
                <a:gd name="connsiteX4" fmla="*/ 107702 w 1118140"/>
                <a:gd name="connsiteY4" fmla="*/ 761692 h 1649778"/>
                <a:gd name="connsiteX0" fmla="*/ 89232 w 1114646"/>
                <a:gd name="connsiteY0" fmla="*/ 507116 h 1410789"/>
                <a:gd name="connsiteX1" fmla="*/ 1105445 w 1114646"/>
                <a:gd name="connsiteY1" fmla="*/ 122555 h 1410789"/>
                <a:gd name="connsiteX2" fmla="*/ 728288 w 1114646"/>
                <a:gd name="connsiteY2" fmla="*/ 986088 h 1410789"/>
                <a:gd name="connsiteX3" fmla="*/ 176531 w 1114646"/>
                <a:gd name="connsiteY3" fmla="*/ 1356136 h 1410789"/>
                <a:gd name="connsiteX4" fmla="*/ 89232 w 1114646"/>
                <a:gd name="connsiteY4" fmla="*/ 507116 h 1410789"/>
                <a:gd name="connsiteX0" fmla="*/ 89232 w 1175988"/>
                <a:gd name="connsiteY0" fmla="*/ 721370 h 1625043"/>
                <a:gd name="connsiteX1" fmla="*/ 1105445 w 1175988"/>
                <a:gd name="connsiteY1" fmla="*/ 336809 h 1625043"/>
                <a:gd name="connsiteX2" fmla="*/ 728288 w 1175988"/>
                <a:gd name="connsiteY2" fmla="*/ 1200342 h 1625043"/>
                <a:gd name="connsiteX3" fmla="*/ 176531 w 1175988"/>
                <a:gd name="connsiteY3" fmla="*/ 1570390 h 1625043"/>
                <a:gd name="connsiteX4" fmla="*/ 89232 w 1175988"/>
                <a:gd name="connsiteY4" fmla="*/ 721370 h 1625043"/>
                <a:gd name="connsiteX0" fmla="*/ 38984 w 1125740"/>
                <a:gd name="connsiteY0" fmla="*/ 727644 h 1631317"/>
                <a:gd name="connsiteX1" fmla="*/ 1055197 w 1125740"/>
                <a:gd name="connsiteY1" fmla="*/ 343083 h 1631317"/>
                <a:gd name="connsiteX2" fmla="*/ 678040 w 1125740"/>
                <a:gd name="connsiteY2" fmla="*/ 1206616 h 1631317"/>
                <a:gd name="connsiteX3" fmla="*/ 126283 w 1125740"/>
                <a:gd name="connsiteY3" fmla="*/ 1576664 h 1631317"/>
                <a:gd name="connsiteX4" fmla="*/ 38984 w 1125740"/>
                <a:gd name="connsiteY4" fmla="*/ 727644 h 1631317"/>
                <a:gd name="connsiteX0" fmla="*/ 82819 w 1169575"/>
                <a:gd name="connsiteY0" fmla="*/ 722740 h 1626413"/>
                <a:gd name="connsiteX1" fmla="*/ 1099032 w 1169575"/>
                <a:gd name="connsiteY1" fmla="*/ 338179 h 1626413"/>
                <a:gd name="connsiteX2" fmla="*/ 721875 w 1169575"/>
                <a:gd name="connsiteY2" fmla="*/ 1201712 h 1626413"/>
                <a:gd name="connsiteX3" fmla="*/ 170118 w 1169575"/>
                <a:gd name="connsiteY3" fmla="*/ 1571760 h 1626413"/>
                <a:gd name="connsiteX4" fmla="*/ 82819 w 1169575"/>
                <a:gd name="connsiteY4" fmla="*/ 722740 h 1626413"/>
                <a:gd name="connsiteX0" fmla="*/ 82819 w 1169575"/>
                <a:gd name="connsiteY0" fmla="*/ 722740 h 1626413"/>
                <a:gd name="connsiteX1" fmla="*/ 1099032 w 1169575"/>
                <a:gd name="connsiteY1" fmla="*/ 338179 h 1626413"/>
                <a:gd name="connsiteX2" fmla="*/ 721875 w 1169575"/>
                <a:gd name="connsiteY2" fmla="*/ 1201712 h 1626413"/>
                <a:gd name="connsiteX3" fmla="*/ 170118 w 1169575"/>
                <a:gd name="connsiteY3" fmla="*/ 1571760 h 1626413"/>
                <a:gd name="connsiteX4" fmla="*/ 82819 w 1169575"/>
                <a:gd name="connsiteY4" fmla="*/ 722740 h 1626413"/>
                <a:gd name="connsiteX0" fmla="*/ 124502 w 1211258"/>
                <a:gd name="connsiteY0" fmla="*/ 722740 h 1626413"/>
                <a:gd name="connsiteX1" fmla="*/ 1140715 w 1211258"/>
                <a:gd name="connsiteY1" fmla="*/ 338179 h 1626413"/>
                <a:gd name="connsiteX2" fmla="*/ 763558 w 1211258"/>
                <a:gd name="connsiteY2" fmla="*/ 1201712 h 1626413"/>
                <a:gd name="connsiteX3" fmla="*/ 211801 w 1211258"/>
                <a:gd name="connsiteY3" fmla="*/ 1571760 h 1626413"/>
                <a:gd name="connsiteX4" fmla="*/ 124502 w 1211258"/>
                <a:gd name="connsiteY4" fmla="*/ 722740 h 1626413"/>
                <a:gd name="connsiteX0" fmla="*/ 124502 w 1211258"/>
                <a:gd name="connsiteY0" fmla="*/ 752275 h 1655948"/>
                <a:gd name="connsiteX1" fmla="*/ 1140715 w 1211258"/>
                <a:gd name="connsiteY1" fmla="*/ 367714 h 1655948"/>
                <a:gd name="connsiteX2" fmla="*/ 763558 w 1211258"/>
                <a:gd name="connsiteY2" fmla="*/ 1231247 h 1655948"/>
                <a:gd name="connsiteX3" fmla="*/ 211801 w 1211258"/>
                <a:gd name="connsiteY3" fmla="*/ 1601295 h 1655948"/>
                <a:gd name="connsiteX4" fmla="*/ 124502 w 1211258"/>
                <a:gd name="connsiteY4" fmla="*/ 752275 h 1655948"/>
                <a:gd name="connsiteX0" fmla="*/ 139554 w 1100895"/>
                <a:gd name="connsiteY0" fmla="*/ 558955 h 1431224"/>
                <a:gd name="connsiteX1" fmla="*/ 1093268 w 1100895"/>
                <a:gd name="connsiteY1" fmla="*/ 145151 h 1431224"/>
                <a:gd name="connsiteX2" fmla="*/ 716111 w 1100895"/>
                <a:gd name="connsiteY2" fmla="*/ 1008684 h 1431224"/>
                <a:gd name="connsiteX3" fmla="*/ 164354 w 1100895"/>
                <a:gd name="connsiteY3" fmla="*/ 1378732 h 1431224"/>
                <a:gd name="connsiteX4" fmla="*/ 139554 w 1100895"/>
                <a:gd name="connsiteY4" fmla="*/ 558955 h 1431224"/>
                <a:gd name="connsiteX0" fmla="*/ 139554 w 1143176"/>
                <a:gd name="connsiteY0" fmla="*/ 740395 h 1612664"/>
                <a:gd name="connsiteX1" fmla="*/ 1093268 w 1143176"/>
                <a:gd name="connsiteY1" fmla="*/ 326591 h 1612664"/>
                <a:gd name="connsiteX2" fmla="*/ 716111 w 1143176"/>
                <a:gd name="connsiteY2" fmla="*/ 1190124 h 1612664"/>
                <a:gd name="connsiteX3" fmla="*/ 164354 w 1143176"/>
                <a:gd name="connsiteY3" fmla="*/ 1560172 h 1612664"/>
                <a:gd name="connsiteX4" fmla="*/ 139554 w 1143176"/>
                <a:gd name="connsiteY4" fmla="*/ 740395 h 1612664"/>
                <a:gd name="connsiteX0" fmla="*/ 139554 w 1143176"/>
                <a:gd name="connsiteY0" fmla="*/ 817520 h 1689789"/>
                <a:gd name="connsiteX1" fmla="*/ 1093268 w 1143176"/>
                <a:gd name="connsiteY1" fmla="*/ 403716 h 1689789"/>
                <a:gd name="connsiteX2" fmla="*/ 716111 w 1143176"/>
                <a:gd name="connsiteY2" fmla="*/ 1267249 h 1689789"/>
                <a:gd name="connsiteX3" fmla="*/ 164354 w 1143176"/>
                <a:gd name="connsiteY3" fmla="*/ 1637297 h 1689789"/>
                <a:gd name="connsiteX4" fmla="*/ 139554 w 1143176"/>
                <a:gd name="connsiteY4" fmla="*/ 817520 h 1689789"/>
                <a:gd name="connsiteX0" fmla="*/ 138613 w 1099266"/>
                <a:gd name="connsiteY0" fmla="*/ 652318 h 1530808"/>
                <a:gd name="connsiteX1" fmla="*/ 1092327 w 1099266"/>
                <a:gd name="connsiteY1" fmla="*/ 238514 h 1530808"/>
                <a:gd name="connsiteX2" fmla="*/ 693395 w 1099266"/>
                <a:gd name="connsiteY2" fmla="*/ 1118801 h 1530808"/>
                <a:gd name="connsiteX3" fmla="*/ 163413 w 1099266"/>
                <a:gd name="connsiteY3" fmla="*/ 1472095 h 1530808"/>
                <a:gd name="connsiteX4" fmla="*/ 138613 w 1099266"/>
                <a:gd name="connsiteY4" fmla="*/ 652318 h 1530808"/>
                <a:gd name="connsiteX0" fmla="*/ 138613 w 1099389"/>
                <a:gd name="connsiteY0" fmla="*/ 652318 h 1530808"/>
                <a:gd name="connsiteX1" fmla="*/ 1092327 w 1099389"/>
                <a:gd name="connsiteY1" fmla="*/ 238514 h 1530808"/>
                <a:gd name="connsiteX2" fmla="*/ 693395 w 1099389"/>
                <a:gd name="connsiteY2" fmla="*/ 1118801 h 1530808"/>
                <a:gd name="connsiteX3" fmla="*/ 163413 w 1099389"/>
                <a:gd name="connsiteY3" fmla="*/ 1472095 h 1530808"/>
                <a:gd name="connsiteX4" fmla="*/ 138613 w 1099389"/>
                <a:gd name="connsiteY4" fmla="*/ 652318 h 1530808"/>
                <a:gd name="connsiteX0" fmla="*/ 138613 w 1111719"/>
                <a:gd name="connsiteY0" fmla="*/ 815493 h 1693983"/>
                <a:gd name="connsiteX1" fmla="*/ 1092327 w 1111719"/>
                <a:gd name="connsiteY1" fmla="*/ 401689 h 1693983"/>
                <a:gd name="connsiteX2" fmla="*/ 693395 w 1111719"/>
                <a:gd name="connsiteY2" fmla="*/ 1281976 h 1693983"/>
                <a:gd name="connsiteX3" fmla="*/ 163413 w 1111719"/>
                <a:gd name="connsiteY3" fmla="*/ 1635270 h 1693983"/>
                <a:gd name="connsiteX4" fmla="*/ 138613 w 1111719"/>
                <a:gd name="connsiteY4" fmla="*/ 815493 h 1693983"/>
                <a:gd name="connsiteX0" fmla="*/ 138613 w 1111719"/>
                <a:gd name="connsiteY0" fmla="*/ 815493 h 1676291"/>
                <a:gd name="connsiteX1" fmla="*/ 1092327 w 1111719"/>
                <a:gd name="connsiteY1" fmla="*/ 401689 h 1676291"/>
                <a:gd name="connsiteX2" fmla="*/ 693395 w 1111719"/>
                <a:gd name="connsiteY2" fmla="*/ 1281976 h 1676291"/>
                <a:gd name="connsiteX3" fmla="*/ 163413 w 1111719"/>
                <a:gd name="connsiteY3" fmla="*/ 1635270 h 1676291"/>
                <a:gd name="connsiteX4" fmla="*/ 138613 w 1111719"/>
                <a:gd name="connsiteY4" fmla="*/ 815493 h 1676291"/>
                <a:gd name="connsiteX0" fmla="*/ 134851 w 1093206"/>
                <a:gd name="connsiteY0" fmla="*/ 651050 h 1505647"/>
                <a:gd name="connsiteX1" fmla="*/ 1088565 w 1093206"/>
                <a:gd name="connsiteY1" fmla="*/ 237246 h 1505647"/>
                <a:gd name="connsiteX2" fmla="*/ 600590 w 1093206"/>
                <a:gd name="connsiteY2" fmla="*/ 1095381 h 1505647"/>
                <a:gd name="connsiteX3" fmla="*/ 159651 w 1093206"/>
                <a:gd name="connsiteY3" fmla="*/ 1470827 h 1505647"/>
                <a:gd name="connsiteX4" fmla="*/ 134851 w 1093206"/>
                <a:gd name="connsiteY4" fmla="*/ 651050 h 1505647"/>
                <a:gd name="connsiteX0" fmla="*/ 134851 w 1115875"/>
                <a:gd name="connsiteY0" fmla="*/ 828674 h 1683271"/>
                <a:gd name="connsiteX1" fmla="*/ 1088565 w 1115875"/>
                <a:gd name="connsiteY1" fmla="*/ 414870 h 1683271"/>
                <a:gd name="connsiteX2" fmla="*/ 600590 w 1115875"/>
                <a:gd name="connsiteY2" fmla="*/ 1273005 h 1683271"/>
                <a:gd name="connsiteX3" fmla="*/ 159651 w 1115875"/>
                <a:gd name="connsiteY3" fmla="*/ 1648451 h 1683271"/>
                <a:gd name="connsiteX4" fmla="*/ 134851 w 1115875"/>
                <a:gd name="connsiteY4" fmla="*/ 828674 h 1683271"/>
                <a:gd name="connsiteX0" fmla="*/ 134851 w 1132788"/>
                <a:gd name="connsiteY0" fmla="*/ 828674 h 1683271"/>
                <a:gd name="connsiteX1" fmla="*/ 1088565 w 1132788"/>
                <a:gd name="connsiteY1" fmla="*/ 414870 h 1683271"/>
                <a:gd name="connsiteX2" fmla="*/ 600590 w 1132788"/>
                <a:gd name="connsiteY2" fmla="*/ 1273005 h 1683271"/>
                <a:gd name="connsiteX3" fmla="*/ 159651 w 1132788"/>
                <a:gd name="connsiteY3" fmla="*/ 1648451 h 1683271"/>
                <a:gd name="connsiteX4" fmla="*/ 134851 w 1132788"/>
                <a:gd name="connsiteY4" fmla="*/ 828674 h 1683271"/>
                <a:gd name="connsiteX0" fmla="*/ 134851 w 1122771"/>
                <a:gd name="connsiteY0" fmla="*/ 828674 h 1729682"/>
                <a:gd name="connsiteX1" fmla="*/ 1088565 w 1122771"/>
                <a:gd name="connsiteY1" fmla="*/ 414870 h 1729682"/>
                <a:gd name="connsiteX2" fmla="*/ 600590 w 1122771"/>
                <a:gd name="connsiteY2" fmla="*/ 1273005 h 1729682"/>
                <a:gd name="connsiteX3" fmla="*/ 159651 w 1122771"/>
                <a:gd name="connsiteY3" fmla="*/ 1648451 h 1729682"/>
                <a:gd name="connsiteX4" fmla="*/ 134851 w 1122771"/>
                <a:gd name="connsiteY4" fmla="*/ 828674 h 1729682"/>
                <a:gd name="connsiteX0" fmla="*/ 133733 w 1121653"/>
                <a:gd name="connsiteY0" fmla="*/ 828674 h 1705461"/>
                <a:gd name="connsiteX1" fmla="*/ 1087447 w 1121653"/>
                <a:gd name="connsiteY1" fmla="*/ 414870 h 1705461"/>
                <a:gd name="connsiteX2" fmla="*/ 599472 w 1121653"/>
                <a:gd name="connsiteY2" fmla="*/ 1273005 h 1705461"/>
                <a:gd name="connsiteX3" fmla="*/ 158533 w 1121653"/>
                <a:gd name="connsiteY3" fmla="*/ 1648451 h 1705461"/>
                <a:gd name="connsiteX4" fmla="*/ 133733 w 1121653"/>
                <a:gd name="connsiteY4" fmla="*/ 828674 h 1705461"/>
                <a:gd name="connsiteX0" fmla="*/ 133733 w 1125327"/>
                <a:gd name="connsiteY0" fmla="*/ 828674 h 1671108"/>
                <a:gd name="connsiteX1" fmla="*/ 1087447 w 1125327"/>
                <a:gd name="connsiteY1" fmla="*/ 414870 h 1671108"/>
                <a:gd name="connsiteX2" fmla="*/ 599472 w 1125327"/>
                <a:gd name="connsiteY2" fmla="*/ 1273005 h 1671108"/>
                <a:gd name="connsiteX3" fmla="*/ 158533 w 1125327"/>
                <a:gd name="connsiteY3" fmla="*/ 1648451 h 1671108"/>
                <a:gd name="connsiteX4" fmla="*/ 133733 w 1125327"/>
                <a:gd name="connsiteY4" fmla="*/ 828674 h 16711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5327" h="1671108">
                  <a:moveTo>
                    <a:pt x="133733" y="828674"/>
                  </a:moveTo>
                  <a:cubicBezTo>
                    <a:pt x="239920" y="-273532"/>
                    <a:pt x="879749" y="-129754"/>
                    <a:pt x="1087447" y="414870"/>
                  </a:cubicBezTo>
                  <a:cubicBezTo>
                    <a:pt x="1295145" y="959494"/>
                    <a:pt x="580144" y="765547"/>
                    <a:pt x="599472" y="1273005"/>
                  </a:cubicBezTo>
                  <a:cubicBezTo>
                    <a:pt x="618800" y="1780463"/>
                    <a:pt x="231639" y="1664650"/>
                    <a:pt x="158533" y="1648451"/>
                  </a:cubicBezTo>
                  <a:cubicBezTo>
                    <a:pt x="85427" y="1632252"/>
                    <a:pt x="-144008" y="1558893"/>
                    <a:pt x="133733" y="828674"/>
                  </a:cubicBezTo>
                  <a:close/>
                </a:path>
              </a:pathLst>
            </a:custGeom>
            <a:gradFill>
              <a:gsLst>
                <a:gs pos="100000">
                  <a:srgbClr val="C83C00"/>
                </a:gs>
                <a:gs pos="0">
                  <a:srgbClr val="FFC800">
                    <a:alpha val="85490"/>
                  </a:srgbClr>
                </a:gs>
              </a:gsLst>
              <a:lin ang="5400000" scaled="0"/>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rot="20475942">
              <a:off x="3406806" y="3918384"/>
              <a:ext cx="208252" cy="216024"/>
            </a:xfrm>
            <a:prstGeom prst="ellipse">
              <a:avLst/>
            </a:prstGeom>
            <a:gradFill>
              <a:gsLst>
                <a:gs pos="100000">
                  <a:srgbClr val="C83C00"/>
                </a:gs>
                <a:gs pos="0">
                  <a:srgbClr val="FFC800">
                    <a:alpha val="85490"/>
                  </a:srgbClr>
                </a:gs>
              </a:gsLst>
              <a:lin ang="5400000" scaled="0"/>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椭圆 13"/>
            <p:cNvSpPr/>
            <p:nvPr/>
          </p:nvSpPr>
          <p:spPr>
            <a:xfrm rot="20475942">
              <a:off x="3583475" y="3870331"/>
              <a:ext cx="264856" cy="260431"/>
            </a:xfrm>
            <a:prstGeom prst="ellipse">
              <a:avLst/>
            </a:prstGeom>
            <a:gradFill>
              <a:gsLst>
                <a:gs pos="100000">
                  <a:srgbClr val="C83C00"/>
                </a:gs>
                <a:gs pos="0">
                  <a:srgbClr val="FFC800">
                    <a:alpha val="85490"/>
                  </a:srgbClr>
                </a:gs>
              </a:gsLst>
              <a:lin ang="5400000" scaled="0"/>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p:nvSpPr>
          <p:spPr>
            <a:xfrm rot="20475942">
              <a:off x="3785918" y="3905667"/>
              <a:ext cx="264856" cy="260431"/>
            </a:xfrm>
            <a:prstGeom prst="ellipse">
              <a:avLst/>
            </a:prstGeom>
            <a:gradFill>
              <a:gsLst>
                <a:gs pos="100000">
                  <a:srgbClr val="C83C00"/>
                </a:gs>
                <a:gs pos="0">
                  <a:srgbClr val="FFC800">
                    <a:alpha val="85490"/>
                  </a:srgbClr>
                </a:gs>
              </a:gsLst>
              <a:lin ang="5400000" scaled="0"/>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椭圆 16"/>
            <p:cNvSpPr/>
            <p:nvPr/>
          </p:nvSpPr>
          <p:spPr>
            <a:xfrm rot="20475942">
              <a:off x="3951202" y="4017607"/>
              <a:ext cx="289739" cy="303643"/>
            </a:xfrm>
            <a:prstGeom prst="ellipse">
              <a:avLst/>
            </a:prstGeom>
            <a:gradFill>
              <a:gsLst>
                <a:gs pos="100000">
                  <a:srgbClr val="C83C00"/>
                </a:gs>
                <a:gs pos="0">
                  <a:srgbClr val="FFC800">
                    <a:alpha val="85490"/>
                  </a:srgbClr>
                </a:gs>
              </a:gsLst>
              <a:lin ang="5400000" scaled="0"/>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p:cNvSpPr/>
            <p:nvPr/>
          </p:nvSpPr>
          <p:spPr>
            <a:xfrm rot="20475942">
              <a:off x="4109475" y="4134635"/>
              <a:ext cx="367266" cy="329422"/>
            </a:xfrm>
            <a:prstGeom prst="ellipse">
              <a:avLst/>
            </a:prstGeom>
            <a:gradFill>
              <a:gsLst>
                <a:gs pos="100000">
                  <a:srgbClr val="C83C00"/>
                </a:gs>
                <a:gs pos="0">
                  <a:srgbClr val="FFC800">
                    <a:alpha val="85490"/>
                  </a:srgbClr>
                </a:gs>
              </a:gsLst>
              <a:lin ang="5400000" scaled="0"/>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3" name="组合 22"/>
          <p:cNvGrpSpPr/>
          <p:nvPr/>
        </p:nvGrpSpPr>
        <p:grpSpPr>
          <a:xfrm rot="762989" flipH="1">
            <a:off x="6946732" y="5626884"/>
            <a:ext cx="684727" cy="1052022"/>
            <a:chOff x="3229455" y="3870331"/>
            <a:chExt cx="1247286" cy="1916345"/>
          </a:xfrm>
        </p:grpSpPr>
        <p:sp>
          <p:nvSpPr>
            <p:cNvPr id="24" name="椭圆 3"/>
            <p:cNvSpPr/>
            <p:nvPr/>
          </p:nvSpPr>
          <p:spPr>
            <a:xfrm rot="20475942">
              <a:off x="3229455" y="4115568"/>
              <a:ext cx="1125327" cy="1671108"/>
            </a:xfrm>
            <a:custGeom>
              <a:avLst/>
              <a:gdLst>
                <a:gd name="connsiteX0" fmla="*/ 0 w 1800200"/>
                <a:gd name="connsiteY0" fmla="*/ 936104 h 1872208"/>
                <a:gd name="connsiteX1" fmla="*/ 900100 w 1800200"/>
                <a:gd name="connsiteY1" fmla="*/ 0 h 1872208"/>
                <a:gd name="connsiteX2" fmla="*/ 1800200 w 1800200"/>
                <a:gd name="connsiteY2" fmla="*/ 936104 h 1872208"/>
                <a:gd name="connsiteX3" fmla="*/ 900100 w 1800200"/>
                <a:gd name="connsiteY3" fmla="*/ 1872208 h 1872208"/>
                <a:gd name="connsiteX4" fmla="*/ 0 w 1800200"/>
                <a:gd name="connsiteY4" fmla="*/ 936104 h 1872208"/>
                <a:gd name="connsiteX0" fmla="*/ 0 w 1408314"/>
                <a:gd name="connsiteY0" fmla="*/ 936145 h 1872292"/>
                <a:gd name="connsiteX1" fmla="*/ 900100 w 1408314"/>
                <a:gd name="connsiteY1" fmla="*/ 41 h 1872292"/>
                <a:gd name="connsiteX2" fmla="*/ 1408314 w 1408314"/>
                <a:gd name="connsiteY2" fmla="*/ 965174 h 1872292"/>
                <a:gd name="connsiteX3" fmla="*/ 900100 w 1408314"/>
                <a:gd name="connsiteY3" fmla="*/ 1872249 h 1872292"/>
                <a:gd name="connsiteX4" fmla="*/ 0 w 1408314"/>
                <a:gd name="connsiteY4" fmla="*/ 936145 h 1872292"/>
                <a:gd name="connsiteX0" fmla="*/ 8065 w 1565401"/>
                <a:gd name="connsiteY0" fmla="*/ 790997 h 1727144"/>
                <a:gd name="connsiteX1" fmla="*/ 1474222 w 1565401"/>
                <a:gd name="connsiteY1" fmla="*/ 35 h 1727144"/>
                <a:gd name="connsiteX2" fmla="*/ 1416379 w 1565401"/>
                <a:gd name="connsiteY2" fmla="*/ 820026 h 1727144"/>
                <a:gd name="connsiteX3" fmla="*/ 908165 w 1565401"/>
                <a:gd name="connsiteY3" fmla="*/ 1727101 h 1727144"/>
                <a:gd name="connsiteX4" fmla="*/ 8065 w 1565401"/>
                <a:gd name="connsiteY4" fmla="*/ 790997 h 1727144"/>
                <a:gd name="connsiteX0" fmla="*/ 7672 w 1516692"/>
                <a:gd name="connsiteY0" fmla="*/ 790971 h 1727085"/>
                <a:gd name="connsiteX1" fmla="*/ 1473829 w 1516692"/>
                <a:gd name="connsiteY1" fmla="*/ 9 h 1727085"/>
                <a:gd name="connsiteX2" fmla="*/ 1154729 w 1516692"/>
                <a:gd name="connsiteY2" fmla="*/ 805485 h 1727085"/>
                <a:gd name="connsiteX3" fmla="*/ 907772 w 1516692"/>
                <a:gd name="connsiteY3" fmla="*/ 1727075 h 1727085"/>
                <a:gd name="connsiteX4" fmla="*/ 7672 w 1516692"/>
                <a:gd name="connsiteY4" fmla="*/ 790971 h 1727085"/>
                <a:gd name="connsiteX0" fmla="*/ 17232 w 916832"/>
                <a:gd name="connsiteY0" fmla="*/ 362964 h 1757227"/>
                <a:gd name="connsiteX1" fmla="*/ 902817 w 916832"/>
                <a:gd name="connsiteY1" fmla="*/ 21945 h 1757227"/>
                <a:gd name="connsiteX2" fmla="*/ 583717 w 916832"/>
                <a:gd name="connsiteY2" fmla="*/ 827421 h 1757227"/>
                <a:gd name="connsiteX3" fmla="*/ 336760 w 916832"/>
                <a:gd name="connsiteY3" fmla="*/ 1749011 h 1757227"/>
                <a:gd name="connsiteX4" fmla="*/ 17232 w 916832"/>
                <a:gd name="connsiteY4" fmla="*/ 362964 h 1757227"/>
                <a:gd name="connsiteX0" fmla="*/ 67305 w 966905"/>
                <a:gd name="connsiteY0" fmla="*/ 357294 h 1289288"/>
                <a:gd name="connsiteX1" fmla="*/ 952890 w 966905"/>
                <a:gd name="connsiteY1" fmla="*/ 16275 h 1289288"/>
                <a:gd name="connsiteX2" fmla="*/ 633790 w 966905"/>
                <a:gd name="connsiteY2" fmla="*/ 821751 h 1289288"/>
                <a:gd name="connsiteX3" fmla="*/ 125576 w 966905"/>
                <a:gd name="connsiteY3" fmla="*/ 1249856 h 1289288"/>
                <a:gd name="connsiteX4" fmla="*/ 67305 w 966905"/>
                <a:gd name="connsiteY4" fmla="*/ 357294 h 1289288"/>
                <a:gd name="connsiteX0" fmla="*/ 67305 w 1120923"/>
                <a:gd name="connsiteY0" fmla="*/ 578161 h 1510155"/>
                <a:gd name="connsiteX1" fmla="*/ 952890 w 1120923"/>
                <a:gd name="connsiteY1" fmla="*/ 237142 h 1510155"/>
                <a:gd name="connsiteX2" fmla="*/ 633790 w 1120923"/>
                <a:gd name="connsiteY2" fmla="*/ 1042618 h 1510155"/>
                <a:gd name="connsiteX3" fmla="*/ 125576 w 1120923"/>
                <a:gd name="connsiteY3" fmla="*/ 1470723 h 1510155"/>
                <a:gd name="connsiteX4" fmla="*/ 67305 w 1120923"/>
                <a:gd name="connsiteY4" fmla="*/ 578161 h 1510155"/>
                <a:gd name="connsiteX0" fmla="*/ 67305 w 1082631"/>
                <a:gd name="connsiteY0" fmla="*/ 578161 h 1510155"/>
                <a:gd name="connsiteX1" fmla="*/ 952890 w 1082631"/>
                <a:gd name="connsiteY1" fmla="*/ 237142 h 1510155"/>
                <a:gd name="connsiteX2" fmla="*/ 633790 w 1082631"/>
                <a:gd name="connsiteY2" fmla="*/ 1042618 h 1510155"/>
                <a:gd name="connsiteX3" fmla="*/ 125576 w 1082631"/>
                <a:gd name="connsiteY3" fmla="*/ 1470723 h 1510155"/>
                <a:gd name="connsiteX4" fmla="*/ 67305 w 1082631"/>
                <a:gd name="connsiteY4" fmla="*/ 578161 h 1510155"/>
                <a:gd name="connsiteX0" fmla="*/ 67305 w 1022843"/>
                <a:gd name="connsiteY0" fmla="*/ 597144 h 1529138"/>
                <a:gd name="connsiteX1" fmla="*/ 952890 w 1022843"/>
                <a:gd name="connsiteY1" fmla="*/ 256125 h 1529138"/>
                <a:gd name="connsiteX2" fmla="*/ 633790 w 1022843"/>
                <a:gd name="connsiteY2" fmla="*/ 1061601 h 1529138"/>
                <a:gd name="connsiteX3" fmla="*/ 125576 w 1022843"/>
                <a:gd name="connsiteY3" fmla="*/ 1489706 h 1529138"/>
                <a:gd name="connsiteX4" fmla="*/ 67305 w 1022843"/>
                <a:gd name="connsiteY4" fmla="*/ 597144 h 1529138"/>
                <a:gd name="connsiteX0" fmla="*/ 35178 w 990716"/>
                <a:gd name="connsiteY0" fmla="*/ 706929 h 1638923"/>
                <a:gd name="connsiteX1" fmla="*/ 920763 w 990716"/>
                <a:gd name="connsiteY1" fmla="*/ 365910 h 1638923"/>
                <a:gd name="connsiteX2" fmla="*/ 601663 w 990716"/>
                <a:gd name="connsiteY2" fmla="*/ 1171386 h 1638923"/>
                <a:gd name="connsiteX3" fmla="*/ 93449 w 990716"/>
                <a:gd name="connsiteY3" fmla="*/ 1599491 h 1638923"/>
                <a:gd name="connsiteX4" fmla="*/ 35178 w 990716"/>
                <a:gd name="connsiteY4" fmla="*/ 706929 h 1638923"/>
                <a:gd name="connsiteX0" fmla="*/ 84888 w 1040426"/>
                <a:gd name="connsiteY0" fmla="*/ 595487 h 1483573"/>
                <a:gd name="connsiteX1" fmla="*/ 970473 w 1040426"/>
                <a:gd name="connsiteY1" fmla="*/ 254468 h 1483573"/>
                <a:gd name="connsiteX2" fmla="*/ 651373 w 1040426"/>
                <a:gd name="connsiteY2" fmla="*/ 1059944 h 1483573"/>
                <a:gd name="connsiteX3" fmla="*/ 99616 w 1040426"/>
                <a:gd name="connsiteY3" fmla="*/ 1429992 h 1483573"/>
                <a:gd name="connsiteX4" fmla="*/ 84888 w 1040426"/>
                <a:gd name="connsiteY4" fmla="*/ 595487 h 1483573"/>
                <a:gd name="connsiteX0" fmla="*/ 66779 w 1022317"/>
                <a:gd name="connsiteY0" fmla="*/ 684992 h 1573078"/>
                <a:gd name="connsiteX1" fmla="*/ 952364 w 1022317"/>
                <a:gd name="connsiteY1" fmla="*/ 343973 h 1573078"/>
                <a:gd name="connsiteX2" fmla="*/ 633264 w 1022317"/>
                <a:gd name="connsiteY2" fmla="*/ 1149449 h 1573078"/>
                <a:gd name="connsiteX3" fmla="*/ 81507 w 1022317"/>
                <a:gd name="connsiteY3" fmla="*/ 1519497 h 1573078"/>
                <a:gd name="connsiteX4" fmla="*/ 66779 w 1022317"/>
                <a:gd name="connsiteY4" fmla="*/ 684992 h 1573078"/>
                <a:gd name="connsiteX0" fmla="*/ 88996 w 1099434"/>
                <a:gd name="connsiteY0" fmla="*/ 644350 h 1532436"/>
                <a:gd name="connsiteX1" fmla="*/ 1032638 w 1099434"/>
                <a:gd name="connsiteY1" fmla="*/ 245274 h 1532436"/>
                <a:gd name="connsiteX2" fmla="*/ 655481 w 1099434"/>
                <a:gd name="connsiteY2" fmla="*/ 1108807 h 1532436"/>
                <a:gd name="connsiteX3" fmla="*/ 103724 w 1099434"/>
                <a:gd name="connsiteY3" fmla="*/ 1478855 h 1532436"/>
                <a:gd name="connsiteX4" fmla="*/ 88996 w 1099434"/>
                <a:gd name="connsiteY4" fmla="*/ 644350 h 1532436"/>
                <a:gd name="connsiteX0" fmla="*/ 113991 w 1124429"/>
                <a:gd name="connsiteY0" fmla="*/ 765632 h 1653718"/>
                <a:gd name="connsiteX1" fmla="*/ 1057633 w 1124429"/>
                <a:gd name="connsiteY1" fmla="*/ 366556 h 1653718"/>
                <a:gd name="connsiteX2" fmla="*/ 680476 w 1124429"/>
                <a:gd name="connsiteY2" fmla="*/ 1230089 h 1653718"/>
                <a:gd name="connsiteX3" fmla="*/ 128719 w 1124429"/>
                <a:gd name="connsiteY3" fmla="*/ 1600137 h 1653718"/>
                <a:gd name="connsiteX4" fmla="*/ 113991 w 1124429"/>
                <a:gd name="connsiteY4" fmla="*/ 765632 h 1653718"/>
                <a:gd name="connsiteX0" fmla="*/ 107702 w 1118140"/>
                <a:gd name="connsiteY0" fmla="*/ 761692 h 1649778"/>
                <a:gd name="connsiteX1" fmla="*/ 1051344 w 1118140"/>
                <a:gd name="connsiteY1" fmla="*/ 362616 h 1649778"/>
                <a:gd name="connsiteX2" fmla="*/ 674187 w 1118140"/>
                <a:gd name="connsiteY2" fmla="*/ 1226149 h 1649778"/>
                <a:gd name="connsiteX3" fmla="*/ 122430 w 1118140"/>
                <a:gd name="connsiteY3" fmla="*/ 1596197 h 1649778"/>
                <a:gd name="connsiteX4" fmla="*/ 107702 w 1118140"/>
                <a:gd name="connsiteY4" fmla="*/ 761692 h 1649778"/>
                <a:gd name="connsiteX0" fmla="*/ 89232 w 1114646"/>
                <a:gd name="connsiteY0" fmla="*/ 507116 h 1410789"/>
                <a:gd name="connsiteX1" fmla="*/ 1105445 w 1114646"/>
                <a:gd name="connsiteY1" fmla="*/ 122555 h 1410789"/>
                <a:gd name="connsiteX2" fmla="*/ 728288 w 1114646"/>
                <a:gd name="connsiteY2" fmla="*/ 986088 h 1410789"/>
                <a:gd name="connsiteX3" fmla="*/ 176531 w 1114646"/>
                <a:gd name="connsiteY3" fmla="*/ 1356136 h 1410789"/>
                <a:gd name="connsiteX4" fmla="*/ 89232 w 1114646"/>
                <a:gd name="connsiteY4" fmla="*/ 507116 h 1410789"/>
                <a:gd name="connsiteX0" fmla="*/ 89232 w 1175988"/>
                <a:gd name="connsiteY0" fmla="*/ 721370 h 1625043"/>
                <a:gd name="connsiteX1" fmla="*/ 1105445 w 1175988"/>
                <a:gd name="connsiteY1" fmla="*/ 336809 h 1625043"/>
                <a:gd name="connsiteX2" fmla="*/ 728288 w 1175988"/>
                <a:gd name="connsiteY2" fmla="*/ 1200342 h 1625043"/>
                <a:gd name="connsiteX3" fmla="*/ 176531 w 1175988"/>
                <a:gd name="connsiteY3" fmla="*/ 1570390 h 1625043"/>
                <a:gd name="connsiteX4" fmla="*/ 89232 w 1175988"/>
                <a:gd name="connsiteY4" fmla="*/ 721370 h 1625043"/>
                <a:gd name="connsiteX0" fmla="*/ 38984 w 1125740"/>
                <a:gd name="connsiteY0" fmla="*/ 727644 h 1631317"/>
                <a:gd name="connsiteX1" fmla="*/ 1055197 w 1125740"/>
                <a:gd name="connsiteY1" fmla="*/ 343083 h 1631317"/>
                <a:gd name="connsiteX2" fmla="*/ 678040 w 1125740"/>
                <a:gd name="connsiteY2" fmla="*/ 1206616 h 1631317"/>
                <a:gd name="connsiteX3" fmla="*/ 126283 w 1125740"/>
                <a:gd name="connsiteY3" fmla="*/ 1576664 h 1631317"/>
                <a:gd name="connsiteX4" fmla="*/ 38984 w 1125740"/>
                <a:gd name="connsiteY4" fmla="*/ 727644 h 1631317"/>
                <a:gd name="connsiteX0" fmla="*/ 82819 w 1169575"/>
                <a:gd name="connsiteY0" fmla="*/ 722740 h 1626413"/>
                <a:gd name="connsiteX1" fmla="*/ 1099032 w 1169575"/>
                <a:gd name="connsiteY1" fmla="*/ 338179 h 1626413"/>
                <a:gd name="connsiteX2" fmla="*/ 721875 w 1169575"/>
                <a:gd name="connsiteY2" fmla="*/ 1201712 h 1626413"/>
                <a:gd name="connsiteX3" fmla="*/ 170118 w 1169575"/>
                <a:gd name="connsiteY3" fmla="*/ 1571760 h 1626413"/>
                <a:gd name="connsiteX4" fmla="*/ 82819 w 1169575"/>
                <a:gd name="connsiteY4" fmla="*/ 722740 h 1626413"/>
                <a:gd name="connsiteX0" fmla="*/ 82819 w 1169575"/>
                <a:gd name="connsiteY0" fmla="*/ 722740 h 1626413"/>
                <a:gd name="connsiteX1" fmla="*/ 1099032 w 1169575"/>
                <a:gd name="connsiteY1" fmla="*/ 338179 h 1626413"/>
                <a:gd name="connsiteX2" fmla="*/ 721875 w 1169575"/>
                <a:gd name="connsiteY2" fmla="*/ 1201712 h 1626413"/>
                <a:gd name="connsiteX3" fmla="*/ 170118 w 1169575"/>
                <a:gd name="connsiteY3" fmla="*/ 1571760 h 1626413"/>
                <a:gd name="connsiteX4" fmla="*/ 82819 w 1169575"/>
                <a:gd name="connsiteY4" fmla="*/ 722740 h 1626413"/>
                <a:gd name="connsiteX0" fmla="*/ 124502 w 1211258"/>
                <a:gd name="connsiteY0" fmla="*/ 722740 h 1626413"/>
                <a:gd name="connsiteX1" fmla="*/ 1140715 w 1211258"/>
                <a:gd name="connsiteY1" fmla="*/ 338179 h 1626413"/>
                <a:gd name="connsiteX2" fmla="*/ 763558 w 1211258"/>
                <a:gd name="connsiteY2" fmla="*/ 1201712 h 1626413"/>
                <a:gd name="connsiteX3" fmla="*/ 211801 w 1211258"/>
                <a:gd name="connsiteY3" fmla="*/ 1571760 h 1626413"/>
                <a:gd name="connsiteX4" fmla="*/ 124502 w 1211258"/>
                <a:gd name="connsiteY4" fmla="*/ 722740 h 1626413"/>
                <a:gd name="connsiteX0" fmla="*/ 124502 w 1211258"/>
                <a:gd name="connsiteY0" fmla="*/ 752275 h 1655948"/>
                <a:gd name="connsiteX1" fmla="*/ 1140715 w 1211258"/>
                <a:gd name="connsiteY1" fmla="*/ 367714 h 1655948"/>
                <a:gd name="connsiteX2" fmla="*/ 763558 w 1211258"/>
                <a:gd name="connsiteY2" fmla="*/ 1231247 h 1655948"/>
                <a:gd name="connsiteX3" fmla="*/ 211801 w 1211258"/>
                <a:gd name="connsiteY3" fmla="*/ 1601295 h 1655948"/>
                <a:gd name="connsiteX4" fmla="*/ 124502 w 1211258"/>
                <a:gd name="connsiteY4" fmla="*/ 752275 h 1655948"/>
                <a:gd name="connsiteX0" fmla="*/ 139554 w 1100895"/>
                <a:gd name="connsiteY0" fmla="*/ 558955 h 1431224"/>
                <a:gd name="connsiteX1" fmla="*/ 1093268 w 1100895"/>
                <a:gd name="connsiteY1" fmla="*/ 145151 h 1431224"/>
                <a:gd name="connsiteX2" fmla="*/ 716111 w 1100895"/>
                <a:gd name="connsiteY2" fmla="*/ 1008684 h 1431224"/>
                <a:gd name="connsiteX3" fmla="*/ 164354 w 1100895"/>
                <a:gd name="connsiteY3" fmla="*/ 1378732 h 1431224"/>
                <a:gd name="connsiteX4" fmla="*/ 139554 w 1100895"/>
                <a:gd name="connsiteY4" fmla="*/ 558955 h 1431224"/>
                <a:gd name="connsiteX0" fmla="*/ 139554 w 1143176"/>
                <a:gd name="connsiteY0" fmla="*/ 740395 h 1612664"/>
                <a:gd name="connsiteX1" fmla="*/ 1093268 w 1143176"/>
                <a:gd name="connsiteY1" fmla="*/ 326591 h 1612664"/>
                <a:gd name="connsiteX2" fmla="*/ 716111 w 1143176"/>
                <a:gd name="connsiteY2" fmla="*/ 1190124 h 1612664"/>
                <a:gd name="connsiteX3" fmla="*/ 164354 w 1143176"/>
                <a:gd name="connsiteY3" fmla="*/ 1560172 h 1612664"/>
                <a:gd name="connsiteX4" fmla="*/ 139554 w 1143176"/>
                <a:gd name="connsiteY4" fmla="*/ 740395 h 1612664"/>
                <a:gd name="connsiteX0" fmla="*/ 139554 w 1143176"/>
                <a:gd name="connsiteY0" fmla="*/ 817520 h 1689789"/>
                <a:gd name="connsiteX1" fmla="*/ 1093268 w 1143176"/>
                <a:gd name="connsiteY1" fmla="*/ 403716 h 1689789"/>
                <a:gd name="connsiteX2" fmla="*/ 716111 w 1143176"/>
                <a:gd name="connsiteY2" fmla="*/ 1267249 h 1689789"/>
                <a:gd name="connsiteX3" fmla="*/ 164354 w 1143176"/>
                <a:gd name="connsiteY3" fmla="*/ 1637297 h 1689789"/>
                <a:gd name="connsiteX4" fmla="*/ 139554 w 1143176"/>
                <a:gd name="connsiteY4" fmla="*/ 817520 h 1689789"/>
                <a:gd name="connsiteX0" fmla="*/ 138613 w 1099266"/>
                <a:gd name="connsiteY0" fmla="*/ 652318 h 1530808"/>
                <a:gd name="connsiteX1" fmla="*/ 1092327 w 1099266"/>
                <a:gd name="connsiteY1" fmla="*/ 238514 h 1530808"/>
                <a:gd name="connsiteX2" fmla="*/ 693395 w 1099266"/>
                <a:gd name="connsiteY2" fmla="*/ 1118801 h 1530808"/>
                <a:gd name="connsiteX3" fmla="*/ 163413 w 1099266"/>
                <a:gd name="connsiteY3" fmla="*/ 1472095 h 1530808"/>
                <a:gd name="connsiteX4" fmla="*/ 138613 w 1099266"/>
                <a:gd name="connsiteY4" fmla="*/ 652318 h 1530808"/>
                <a:gd name="connsiteX0" fmla="*/ 138613 w 1099389"/>
                <a:gd name="connsiteY0" fmla="*/ 652318 h 1530808"/>
                <a:gd name="connsiteX1" fmla="*/ 1092327 w 1099389"/>
                <a:gd name="connsiteY1" fmla="*/ 238514 h 1530808"/>
                <a:gd name="connsiteX2" fmla="*/ 693395 w 1099389"/>
                <a:gd name="connsiteY2" fmla="*/ 1118801 h 1530808"/>
                <a:gd name="connsiteX3" fmla="*/ 163413 w 1099389"/>
                <a:gd name="connsiteY3" fmla="*/ 1472095 h 1530808"/>
                <a:gd name="connsiteX4" fmla="*/ 138613 w 1099389"/>
                <a:gd name="connsiteY4" fmla="*/ 652318 h 1530808"/>
                <a:gd name="connsiteX0" fmla="*/ 138613 w 1111719"/>
                <a:gd name="connsiteY0" fmla="*/ 815493 h 1693983"/>
                <a:gd name="connsiteX1" fmla="*/ 1092327 w 1111719"/>
                <a:gd name="connsiteY1" fmla="*/ 401689 h 1693983"/>
                <a:gd name="connsiteX2" fmla="*/ 693395 w 1111719"/>
                <a:gd name="connsiteY2" fmla="*/ 1281976 h 1693983"/>
                <a:gd name="connsiteX3" fmla="*/ 163413 w 1111719"/>
                <a:gd name="connsiteY3" fmla="*/ 1635270 h 1693983"/>
                <a:gd name="connsiteX4" fmla="*/ 138613 w 1111719"/>
                <a:gd name="connsiteY4" fmla="*/ 815493 h 1693983"/>
                <a:gd name="connsiteX0" fmla="*/ 138613 w 1111719"/>
                <a:gd name="connsiteY0" fmla="*/ 815493 h 1676291"/>
                <a:gd name="connsiteX1" fmla="*/ 1092327 w 1111719"/>
                <a:gd name="connsiteY1" fmla="*/ 401689 h 1676291"/>
                <a:gd name="connsiteX2" fmla="*/ 693395 w 1111719"/>
                <a:gd name="connsiteY2" fmla="*/ 1281976 h 1676291"/>
                <a:gd name="connsiteX3" fmla="*/ 163413 w 1111719"/>
                <a:gd name="connsiteY3" fmla="*/ 1635270 h 1676291"/>
                <a:gd name="connsiteX4" fmla="*/ 138613 w 1111719"/>
                <a:gd name="connsiteY4" fmla="*/ 815493 h 1676291"/>
                <a:gd name="connsiteX0" fmla="*/ 134851 w 1093206"/>
                <a:gd name="connsiteY0" fmla="*/ 651050 h 1505647"/>
                <a:gd name="connsiteX1" fmla="*/ 1088565 w 1093206"/>
                <a:gd name="connsiteY1" fmla="*/ 237246 h 1505647"/>
                <a:gd name="connsiteX2" fmla="*/ 600590 w 1093206"/>
                <a:gd name="connsiteY2" fmla="*/ 1095381 h 1505647"/>
                <a:gd name="connsiteX3" fmla="*/ 159651 w 1093206"/>
                <a:gd name="connsiteY3" fmla="*/ 1470827 h 1505647"/>
                <a:gd name="connsiteX4" fmla="*/ 134851 w 1093206"/>
                <a:gd name="connsiteY4" fmla="*/ 651050 h 1505647"/>
                <a:gd name="connsiteX0" fmla="*/ 134851 w 1115875"/>
                <a:gd name="connsiteY0" fmla="*/ 828674 h 1683271"/>
                <a:gd name="connsiteX1" fmla="*/ 1088565 w 1115875"/>
                <a:gd name="connsiteY1" fmla="*/ 414870 h 1683271"/>
                <a:gd name="connsiteX2" fmla="*/ 600590 w 1115875"/>
                <a:gd name="connsiteY2" fmla="*/ 1273005 h 1683271"/>
                <a:gd name="connsiteX3" fmla="*/ 159651 w 1115875"/>
                <a:gd name="connsiteY3" fmla="*/ 1648451 h 1683271"/>
                <a:gd name="connsiteX4" fmla="*/ 134851 w 1115875"/>
                <a:gd name="connsiteY4" fmla="*/ 828674 h 1683271"/>
                <a:gd name="connsiteX0" fmla="*/ 134851 w 1132788"/>
                <a:gd name="connsiteY0" fmla="*/ 828674 h 1683271"/>
                <a:gd name="connsiteX1" fmla="*/ 1088565 w 1132788"/>
                <a:gd name="connsiteY1" fmla="*/ 414870 h 1683271"/>
                <a:gd name="connsiteX2" fmla="*/ 600590 w 1132788"/>
                <a:gd name="connsiteY2" fmla="*/ 1273005 h 1683271"/>
                <a:gd name="connsiteX3" fmla="*/ 159651 w 1132788"/>
                <a:gd name="connsiteY3" fmla="*/ 1648451 h 1683271"/>
                <a:gd name="connsiteX4" fmla="*/ 134851 w 1132788"/>
                <a:gd name="connsiteY4" fmla="*/ 828674 h 1683271"/>
                <a:gd name="connsiteX0" fmla="*/ 134851 w 1122771"/>
                <a:gd name="connsiteY0" fmla="*/ 828674 h 1729682"/>
                <a:gd name="connsiteX1" fmla="*/ 1088565 w 1122771"/>
                <a:gd name="connsiteY1" fmla="*/ 414870 h 1729682"/>
                <a:gd name="connsiteX2" fmla="*/ 600590 w 1122771"/>
                <a:gd name="connsiteY2" fmla="*/ 1273005 h 1729682"/>
                <a:gd name="connsiteX3" fmla="*/ 159651 w 1122771"/>
                <a:gd name="connsiteY3" fmla="*/ 1648451 h 1729682"/>
                <a:gd name="connsiteX4" fmla="*/ 134851 w 1122771"/>
                <a:gd name="connsiteY4" fmla="*/ 828674 h 1729682"/>
                <a:gd name="connsiteX0" fmla="*/ 133733 w 1121653"/>
                <a:gd name="connsiteY0" fmla="*/ 828674 h 1705461"/>
                <a:gd name="connsiteX1" fmla="*/ 1087447 w 1121653"/>
                <a:gd name="connsiteY1" fmla="*/ 414870 h 1705461"/>
                <a:gd name="connsiteX2" fmla="*/ 599472 w 1121653"/>
                <a:gd name="connsiteY2" fmla="*/ 1273005 h 1705461"/>
                <a:gd name="connsiteX3" fmla="*/ 158533 w 1121653"/>
                <a:gd name="connsiteY3" fmla="*/ 1648451 h 1705461"/>
                <a:gd name="connsiteX4" fmla="*/ 133733 w 1121653"/>
                <a:gd name="connsiteY4" fmla="*/ 828674 h 1705461"/>
                <a:gd name="connsiteX0" fmla="*/ 133733 w 1125327"/>
                <a:gd name="connsiteY0" fmla="*/ 828674 h 1671108"/>
                <a:gd name="connsiteX1" fmla="*/ 1087447 w 1125327"/>
                <a:gd name="connsiteY1" fmla="*/ 414870 h 1671108"/>
                <a:gd name="connsiteX2" fmla="*/ 599472 w 1125327"/>
                <a:gd name="connsiteY2" fmla="*/ 1273005 h 1671108"/>
                <a:gd name="connsiteX3" fmla="*/ 158533 w 1125327"/>
                <a:gd name="connsiteY3" fmla="*/ 1648451 h 1671108"/>
                <a:gd name="connsiteX4" fmla="*/ 133733 w 1125327"/>
                <a:gd name="connsiteY4" fmla="*/ 828674 h 16711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5327" h="1671108">
                  <a:moveTo>
                    <a:pt x="133733" y="828674"/>
                  </a:moveTo>
                  <a:cubicBezTo>
                    <a:pt x="239920" y="-273532"/>
                    <a:pt x="879749" y="-129754"/>
                    <a:pt x="1087447" y="414870"/>
                  </a:cubicBezTo>
                  <a:cubicBezTo>
                    <a:pt x="1295145" y="959494"/>
                    <a:pt x="580144" y="765547"/>
                    <a:pt x="599472" y="1273005"/>
                  </a:cubicBezTo>
                  <a:cubicBezTo>
                    <a:pt x="618800" y="1780463"/>
                    <a:pt x="231639" y="1664650"/>
                    <a:pt x="158533" y="1648451"/>
                  </a:cubicBezTo>
                  <a:cubicBezTo>
                    <a:pt x="85427" y="1632252"/>
                    <a:pt x="-144008" y="1558893"/>
                    <a:pt x="133733" y="828674"/>
                  </a:cubicBezTo>
                  <a:close/>
                </a:path>
              </a:pathLst>
            </a:custGeom>
            <a:gradFill>
              <a:gsLst>
                <a:gs pos="100000">
                  <a:srgbClr val="B4E664"/>
                </a:gs>
                <a:gs pos="0">
                  <a:srgbClr val="0F9605">
                    <a:alpha val="85098"/>
                  </a:srgbClr>
                </a:gs>
              </a:gsLst>
              <a:lin ang="16800000" scaled="0"/>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椭圆 24"/>
            <p:cNvSpPr/>
            <p:nvPr/>
          </p:nvSpPr>
          <p:spPr>
            <a:xfrm rot="20475942">
              <a:off x="3406806" y="3918384"/>
              <a:ext cx="208252" cy="216024"/>
            </a:xfrm>
            <a:prstGeom prst="ellipse">
              <a:avLst/>
            </a:prstGeom>
            <a:gradFill>
              <a:gsLst>
                <a:gs pos="100000">
                  <a:srgbClr val="B4E664"/>
                </a:gs>
                <a:gs pos="0">
                  <a:srgbClr val="0F9605">
                    <a:alpha val="85098"/>
                  </a:srgbClr>
                </a:gs>
              </a:gsLst>
              <a:lin ang="16800000" scaled="0"/>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椭圆 25"/>
            <p:cNvSpPr/>
            <p:nvPr/>
          </p:nvSpPr>
          <p:spPr>
            <a:xfrm rot="20475942">
              <a:off x="3583475" y="3870331"/>
              <a:ext cx="264856" cy="260431"/>
            </a:xfrm>
            <a:prstGeom prst="ellipse">
              <a:avLst/>
            </a:prstGeom>
            <a:gradFill>
              <a:gsLst>
                <a:gs pos="100000">
                  <a:srgbClr val="B4E664"/>
                </a:gs>
                <a:gs pos="0">
                  <a:srgbClr val="0F9605">
                    <a:alpha val="85098"/>
                  </a:srgbClr>
                </a:gs>
              </a:gsLst>
              <a:lin ang="16800000" scaled="0"/>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椭圆 26"/>
            <p:cNvSpPr/>
            <p:nvPr/>
          </p:nvSpPr>
          <p:spPr>
            <a:xfrm rot="20475942">
              <a:off x="3785918" y="3905667"/>
              <a:ext cx="264856" cy="260431"/>
            </a:xfrm>
            <a:prstGeom prst="ellipse">
              <a:avLst/>
            </a:prstGeom>
            <a:gradFill>
              <a:gsLst>
                <a:gs pos="100000">
                  <a:srgbClr val="B4E664"/>
                </a:gs>
                <a:gs pos="0">
                  <a:srgbClr val="0F9605">
                    <a:alpha val="85098"/>
                  </a:srgbClr>
                </a:gs>
              </a:gsLst>
              <a:lin ang="16800000" scaled="0"/>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椭圆 27"/>
            <p:cNvSpPr/>
            <p:nvPr/>
          </p:nvSpPr>
          <p:spPr>
            <a:xfrm rot="20475942">
              <a:off x="3951202" y="4017607"/>
              <a:ext cx="289739" cy="303643"/>
            </a:xfrm>
            <a:prstGeom prst="ellipse">
              <a:avLst/>
            </a:prstGeom>
            <a:gradFill>
              <a:gsLst>
                <a:gs pos="100000">
                  <a:srgbClr val="B4E664"/>
                </a:gs>
                <a:gs pos="0">
                  <a:srgbClr val="0F9605">
                    <a:alpha val="85098"/>
                  </a:srgbClr>
                </a:gs>
              </a:gsLst>
              <a:lin ang="16800000" scaled="0"/>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椭圆 28"/>
            <p:cNvSpPr/>
            <p:nvPr/>
          </p:nvSpPr>
          <p:spPr>
            <a:xfrm rot="20475942">
              <a:off x="4109475" y="4134635"/>
              <a:ext cx="367266" cy="329422"/>
            </a:xfrm>
            <a:prstGeom prst="ellipse">
              <a:avLst/>
            </a:prstGeom>
            <a:gradFill>
              <a:gsLst>
                <a:gs pos="100000">
                  <a:srgbClr val="B4E664"/>
                </a:gs>
                <a:gs pos="0">
                  <a:srgbClr val="0F9605">
                    <a:alpha val="85098"/>
                  </a:srgbClr>
                </a:gs>
              </a:gsLst>
              <a:lin ang="16800000" scaled="0"/>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0" name="组合 29"/>
          <p:cNvGrpSpPr/>
          <p:nvPr/>
        </p:nvGrpSpPr>
        <p:grpSpPr>
          <a:xfrm rot="762989" flipH="1">
            <a:off x="7159835" y="3322628"/>
            <a:ext cx="684727" cy="1052022"/>
            <a:chOff x="3229455" y="3870331"/>
            <a:chExt cx="1247286" cy="1916345"/>
          </a:xfrm>
        </p:grpSpPr>
        <p:sp>
          <p:nvSpPr>
            <p:cNvPr id="31" name="椭圆 3"/>
            <p:cNvSpPr/>
            <p:nvPr/>
          </p:nvSpPr>
          <p:spPr>
            <a:xfrm rot="20475942">
              <a:off x="3229455" y="4115568"/>
              <a:ext cx="1125327" cy="1671108"/>
            </a:xfrm>
            <a:custGeom>
              <a:avLst/>
              <a:gdLst>
                <a:gd name="connsiteX0" fmla="*/ 0 w 1800200"/>
                <a:gd name="connsiteY0" fmla="*/ 936104 h 1872208"/>
                <a:gd name="connsiteX1" fmla="*/ 900100 w 1800200"/>
                <a:gd name="connsiteY1" fmla="*/ 0 h 1872208"/>
                <a:gd name="connsiteX2" fmla="*/ 1800200 w 1800200"/>
                <a:gd name="connsiteY2" fmla="*/ 936104 h 1872208"/>
                <a:gd name="connsiteX3" fmla="*/ 900100 w 1800200"/>
                <a:gd name="connsiteY3" fmla="*/ 1872208 h 1872208"/>
                <a:gd name="connsiteX4" fmla="*/ 0 w 1800200"/>
                <a:gd name="connsiteY4" fmla="*/ 936104 h 1872208"/>
                <a:gd name="connsiteX0" fmla="*/ 0 w 1408314"/>
                <a:gd name="connsiteY0" fmla="*/ 936145 h 1872292"/>
                <a:gd name="connsiteX1" fmla="*/ 900100 w 1408314"/>
                <a:gd name="connsiteY1" fmla="*/ 41 h 1872292"/>
                <a:gd name="connsiteX2" fmla="*/ 1408314 w 1408314"/>
                <a:gd name="connsiteY2" fmla="*/ 965174 h 1872292"/>
                <a:gd name="connsiteX3" fmla="*/ 900100 w 1408314"/>
                <a:gd name="connsiteY3" fmla="*/ 1872249 h 1872292"/>
                <a:gd name="connsiteX4" fmla="*/ 0 w 1408314"/>
                <a:gd name="connsiteY4" fmla="*/ 936145 h 1872292"/>
                <a:gd name="connsiteX0" fmla="*/ 8065 w 1565401"/>
                <a:gd name="connsiteY0" fmla="*/ 790997 h 1727144"/>
                <a:gd name="connsiteX1" fmla="*/ 1474222 w 1565401"/>
                <a:gd name="connsiteY1" fmla="*/ 35 h 1727144"/>
                <a:gd name="connsiteX2" fmla="*/ 1416379 w 1565401"/>
                <a:gd name="connsiteY2" fmla="*/ 820026 h 1727144"/>
                <a:gd name="connsiteX3" fmla="*/ 908165 w 1565401"/>
                <a:gd name="connsiteY3" fmla="*/ 1727101 h 1727144"/>
                <a:gd name="connsiteX4" fmla="*/ 8065 w 1565401"/>
                <a:gd name="connsiteY4" fmla="*/ 790997 h 1727144"/>
                <a:gd name="connsiteX0" fmla="*/ 7672 w 1516692"/>
                <a:gd name="connsiteY0" fmla="*/ 790971 h 1727085"/>
                <a:gd name="connsiteX1" fmla="*/ 1473829 w 1516692"/>
                <a:gd name="connsiteY1" fmla="*/ 9 h 1727085"/>
                <a:gd name="connsiteX2" fmla="*/ 1154729 w 1516692"/>
                <a:gd name="connsiteY2" fmla="*/ 805485 h 1727085"/>
                <a:gd name="connsiteX3" fmla="*/ 907772 w 1516692"/>
                <a:gd name="connsiteY3" fmla="*/ 1727075 h 1727085"/>
                <a:gd name="connsiteX4" fmla="*/ 7672 w 1516692"/>
                <a:gd name="connsiteY4" fmla="*/ 790971 h 1727085"/>
                <a:gd name="connsiteX0" fmla="*/ 17232 w 916832"/>
                <a:gd name="connsiteY0" fmla="*/ 362964 h 1757227"/>
                <a:gd name="connsiteX1" fmla="*/ 902817 w 916832"/>
                <a:gd name="connsiteY1" fmla="*/ 21945 h 1757227"/>
                <a:gd name="connsiteX2" fmla="*/ 583717 w 916832"/>
                <a:gd name="connsiteY2" fmla="*/ 827421 h 1757227"/>
                <a:gd name="connsiteX3" fmla="*/ 336760 w 916832"/>
                <a:gd name="connsiteY3" fmla="*/ 1749011 h 1757227"/>
                <a:gd name="connsiteX4" fmla="*/ 17232 w 916832"/>
                <a:gd name="connsiteY4" fmla="*/ 362964 h 1757227"/>
                <a:gd name="connsiteX0" fmla="*/ 67305 w 966905"/>
                <a:gd name="connsiteY0" fmla="*/ 357294 h 1289288"/>
                <a:gd name="connsiteX1" fmla="*/ 952890 w 966905"/>
                <a:gd name="connsiteY1" fmla="*/ 16275 h 1289288"/>
                <a:gd name="connsiteX2" fmla="*/ 633790 w 966905"/>
                <a:gd name="connsiteY2" fmla="*/ 821751 h 1289288"/>
                <a:gd name="connsiteX3" fmla="*/ 125576 w 966905"/>
                <a:gd name="connsiteY3" fmla="*/ 1249856 h 1289288"/>
                <a:gd name="connsiteX4" fmla="*/ 67305 w 966905"/>
                <a:gd name="connsiteY4" fmla="*/ 357294 h 1289288"/>
                <a:gd name="connsiteX0" fmla="*/ 67305 w 1120923"/>
                <a:gd name="connsiteY0" fmla="*/ 578161 h 1510155"/>
                <a:gd name="connsiteX1" fmla="*/ 952890 w 1120923"/>
                <a:gd name="connsiteY1" fmla="*/ 237142 h 1510155"/>
                <a:gd name="connsiteX2" fmla="*/ 633790 w 1120923"/>
                <a:gd name="connsiteY2" fmla="*/ 1042618 h 1510155"/>
                <a:gd name="connsiteX3" fmla="*/ 125576 w 1120923"/>
                <a:gd name="connsiteY3" fmla="*/ 1470723 h 1510155"/>
                <a:gd name="connsiteX4" fmla="*/ 67305 w 1120923"/>
                <a:gd name="connsiteY4" fmla="*/ 578161 h 1510155"/>
                <a:gd name="connsiteX0" fmla="*/ 67305 w 1082631"/>
                <a:gd name="connsiteY0" fmla="*/ 578161 h 1510155"/>
                <a:gd name="connsiteX1" fmla="*/ 952890 w 1082631"/>
                <a:gd name="connsiteY1" fmla="*/ 237142 h 1510155"/>
                <a:gd name="connsiteX2" fmla="*/ 633790 w 1082631"/>
                <a:gd name="connsiteY2" fmla="*/ 1042618 h 1510155"/>
                <a:gd name="connsiteX3" fmla="*/ 125576 w 1082631"/>
                <a:gd name="connsiteY3" fmla="*/ 1470723 h 1510155"/>
                <a:gd name="connsiteX4" fmla="*/ 67305 w 1082631"/>
                <a:gd name="connsiteY4" fmla="*/ 578161 h 1510155"/>
                <a:gd name="connsiteX0" fmla="*/ 67305 w 1022843"/>
                <a:gd name="connsiteY0" fmla="*/ 597144 h 1529138"/>
                <a:gd name="connsiteX1" fmla="*/ 952890 w 1022843"/>
                <a:gd name="connsiteY1" fmla="*/ 256125 h 1529138"/>
                <a:gd name="connsiteX2" fmla="*/ 633790 w 1022843"/>
                <a:gd name="connsiteY2" fmla="*/ 1061601 h 1529138"/>
                <a:gd name="connsiteX3" fmla="*/ 125576 w 1022843"/>
                <a:gd name="connsiteY3" fmla="*/ 1489706 h 1529138"/>
                <a:gd name="connsiteX4" fmla="*/ 67305 w 1022843"/>
                <a:gd name="connsiteY4" fmla="*/ 597144 h 1529138"/>
                <a:gd name="connsiteX0" fmla="*/ 35178 w 990716"/>
                <a:gd name="connsiteY0" fmla="*/ 706929 h 1638923"/>
                <a:gd name="connsiteX1" fmla="*/ 920763 w 990716"/>
                <a:gd name="connsiteY1" fmla="*/ 365910 h 1638923"/>
                <a:gd name="connsiteX2" fmla="*/ 601663 w 990716"/>
                <a:gd name="connsiteY2" fmla="*/ 1171386 h 1638923"/>
                <a:gd name="connsiteX3" fmla="*/ 93449 w 990716"/>
                <a:gd name="connsiteY3" fmla="*/ 1599491 h 1638923"/>
                <a:gd name="connsiteX4" fmla="*/ 35178 w 990716"/>
                <a:gd name="connsiteY4" fmla="*/ 706929 h 1638923"/>
                <a:gd name="connsiteX0" fmla="*/ 84888 w 1040426"/>
                <a:gd name="connsiteY0" fmla="*/ 595487 h 1483573"/>
                <a:gd name="connsiteX1" fmla="*/ 970473 w 1040426"/>
                <a:gd name="connsiteY1" fmla="*/ 254468 h 1483573"/>
                <a:gd name="connsiteX2" fmla="*/ 651373 w 1040426"/>
                <a:gd name="connsiteY2" fmla="*/ 1059944 h 1483573"/>
                <a:gd name="connsiteX3" fmla="*/ 99616 w 1040426"/>
                <a:gd name="connsiteY3" fmla="*/ 1429992 h 1483573"/>
                <a:gd name="connsiteX4" fmla="*/ 84888 w 1040426"/>
                <a:gd name="connsiteY4" fmla="*/ 595487 h 1483573"/>
                <a:gd name="connsiteX0" fmla="*/ 66779 w 1022317"/>
                <a:gd name="connsiteY0" fmla="*/ 684992 h 1573078"/>
                <a:gd name="connsiteX1" fmla="*/ 952364 w 1022317"/>
                <a:gd name="connsiteY1" fmla="*/ 343973 h 1573078"/>
                <a:gd name="connsiteX2" fmla="*/ 633264 w 1022317"/>
                <a:gd name="connsiteY2" fmla="*/ 1149449 h 1573078"/>
                <a:gd name="connsiteX3" fmla="*/ 81507 w 1022317"/>
                <a:gd name="connsiteY3" fmla="*/ 1519497 h 1573078"/>
                <a:gd name="connsiteX4" fmla="*/ 66779 w 1022317"/>
                <a:gd name="connsiteY4" fmla="*/ 684992 h 1573078"/>
                <a:gd name="connsiteX0" fmla="*/ 88996 w 1099434"/>
                <a:gd name="connsiteY0" fmla="*/ 644350 h 1532436"/>
                <a:gd name="connsiteX1" fmla="*/ 1032638 w 1099434"/>
                <a:gd name="connsiteY1" fmla="*/ 245274 h 1532436"/>
                <a:gd name="connsiteX2" fmla="*/ 655481 w 1099434"/>
                <a:gd name="connsiteY2" fmla="*/ 1108807 h 1532436"/>
                <a:gd name="connsiteX3" fmla="*/ 103724 w 1099434"/>
                <a:gd name="connsiteY3" fmla="*/ 1478855 h 1532436"/>
                <a:gd name="connsiteX4" fmla="*/ 88996 w 1099434"/>
                <a:gd name="connsiteY4" fmla="*/ 644350 h 1532436"/>
                <a:gd name="connsiteX0" fmla="*/ 113991 w 1124429"/>
                <a:gd name="connsiteY0" fmla="*/ 765632 h 1653718"/>
                <a:gd name="connsiteX1" fmla="*/ 1057633 w 1124429"/>
                <a:gd name="connsiteY1" fmla="*/ 366556 h 1653718"/>
                <a:gd name="connsiteX2" fmla="*/ 680476 w 1124429"/>
                <a:gd name="connsiteY2" fmla="*/ 1230089 h 1653718"/>
                <a:gd name="connsiteX3" fmla="*/ 128719 w 1124429"/>
                <a:gd name="connsiteY3" fmla="*/ 1600137 h 1653718"/>
                <a:gd name="connsiteX4" fmla="*/ 113991 w 1124429"/>
                <a:gd name="connsiteY4" fmla="*/ 765632 h 1653718"/>
                <a:gd name="connsiteX0" fmla="*/ 107702 w 1118140"/>
                <a:gd name="connsiteY0" fmla="*/ 761692 h 1649778"/>
                <a:gd name="connsiteX1" fmla="*/ 1051344 w 1118140"/>
                <a:gd name="connsiteY1" fmla="*/ 362616 h 1649778"/>
                <a:gd name="connsiteX2" fmla="*/ 674187 w 1118140"/>
                <a:gd name="connsiteY2" fmla="*/ 1226149 h 1649778"/>
                <a:gd name="connsiteX3" fmla="*/ 122430 w 1118140"/>
                <a:gd name="connsiteY3" fmla="*/ 1596197 h 1649778"/>
                <a:gd name="connsiteX4" fmla="*/ 107702 w 1118140"/>
                <a:gd name="connsiteY4" fmla="*/ 761692 h 1649778"/>
                <a:gd name="connsiteX0" fmla="*/ 89232 w 1114646"/>
                <a:gd name="connsiteY0" fmla="*/ 507116 h 1410789"/>
                <a:gd name="connsiteX1" fmla="*/ 1105445 w 1114646"/>
                <a:gd name="connsiteY1" fmla="*/ 122555 h 1410789"/>
                <a:gd name="connsiteX2" fmla="*/ 728288 w 1114646"/>
                <a:gd name="connsiteY2" fmla="*/ 986088 h 1410789"/>
                <a:gd name="connsiteX3" fmla="*/ 176531 w 1114646"/>
                <a:gd name="connsiteY3" fmla="*/ 1356136 h 1410789"/>
                <a:gd name="connsiteX4" fmla="*/ 89232 w 1114646"/>
                <a:gd name="connsiteY4" fmla="*/ 507116 h 1410789"/>
                <a:gd name="connsiteX0" fmla="*/ 89232 w 1175988"/>
                <a:gd name="connsiteY0" fmla="*/ 721370 h 1625043"/>
                <a:gd name="connsiteX1" fmla="*/ 1105445 w 1175988"/>
                <a:gd name="connsiteY1" fmla="*/ 336809 h 1625043"/>
                <a:gd name="connsiteX2" fmla="*/ 728288 w 1175988"/>
                <a:gd name="connsiteY2" fmla="*/ 1200342 h 1625043"/>
                <a:gd name="connsiteX3" fmla="*/ 176531 w 1175988"/>
                <a:gd name="connsiteY3" fmla="*/ 1570390 h 1625043"/>
                <a:gd name="connsiteX4" fmla="*/ 89232 w 1175988"/>
                <a:gd name="connsiteY4" fmla="*/ 721370 h 1625043"/>
                <a:gd name="connsiteX0" fmla="*/ 38984 w 1125740"/>
                <a:gd name="connsiteY0" fmla="*/ 727644 h 1631317"/>
                <a:gd name="connsiteX1" fmla="*/ 1055197 w 1125740"/>
                <a:gd name="connsiteY1" fmla="*/ 343083 h 1631317"/>
                <a:gd name="connsiteX2" fmla="*/ 678040 w 1125740"/>
                <a:gd name="connsiteY2" fmla="*/ 1206616 h 1631317"/>
                <a:gd name="connsiteX3" fmla="*/ 126283 w 1125740"/>
                <a:gd name="connsiteY3" fmla="*/ 1576664 h 1631317"/>
                <a:gd name="connsiteX4" fmla="*/ 38984 w 1125740"/>
                <a:gd name="connsiteY4" fmla="*/ 727644 h 1631317"/>
                <a:gd name="connsiteX0" fmla="*/ 82819 w 1169575"/>
                <a:gd name="connsiteY0" fmla="*/ 722740 h 1626413"/>
                <a:gd name="connsiteX1" fmla="*/ 1099032 w 1169575"/>
                <a:gd name="connsiteY1" fmla="*/ 338179 h 1626413"/>
                <a:gd name="connsiteX2" fmla="*/ 721875 w 1169575"/>
                <a:gd name="connsiteY2" fmla="*/ 1201712 h 1626413"/>
                <a:gd name="connsiteX3" fmla="*/ 170118 w 1169575"/>
                <a:gd name="connsiteY3" fmla="*/ 1571760 h 1626413"/>
                <a:gd name="connsiteX4" fmla="*/ 82819 w 1169575"/>
                <a:gd name="connsiteY4" fmla="*/ 722740 h 1626413"/>
                <a:gd name="connsiteX0" fmla="*/ 82819 w 1169575"/>
                <a:gd name="connsiteY0" fmla="*/ 722740 h 1626413"/>
                <a:gd name="connsiteX1" fmla="*/ 1099032 w 1169575"/>
                <a:gd name="connsiteY1" fmla="*/ 338179 h 1626413"/>
                <a:gd name="connsiteX2" fmla="*/ 721875 w 1169575"/>
                <a:gd name="connsiteY2" fmla="*/ 1201712 h 1626413"/>
                <a:gd name="connsiteX3" fmla="*/ 170118 w 1169575"/>
                <a:gd name="connsiteY3" fmla="*/ 1571760 h 1626413"/>
                <a:gd name="connsiteX4" fmla="*/ 82819 w 1169575"/>
                <a:gd name="connsiteY4" fmla="*/ 722740 h 1626413"/>
                <a:gd name="connsiteX0" fmla="*/ 124502 w 1211258"/>
                <a:gd name="connsiteY0" fmla="*/ 722740 h 1626413"/>
                <a:gd name="connsiteX1" fmla="*/ 1140715 w 1211258"/>
                <a:gd name="connsiteY1" fmla="*/ 338179 h 1626413"/>
                <a:gd name="connsiteX2" fmla="*/ 763558 w 1211258"/>
                <a:gd name="connsiteY2" fmla="*/ 1201712 h 1626413"/>
                <a:gd name="connsiteX3" fmla="*/ 211801 w 1211258"/>
                <a:gd name="connsiteY3" fmla="*/ 1571760 h 1626413"/>
                <a:gd name="connsiteX4" fmla="*/ 124502 w 1211258"/>
                <a:gd name="connsiteY4" fmla="*/ 722740 h 1626413"/>
                <a:gd name="connsiteX0" fmla="*/ 124502 w 1211258"/>
                <a:gd name="connsiteY0" fmla="*/ 752275 h 1655948"/>
                <a:gd name="connsiteX1" fmla="*/ 1140715 w 1211258"/>
                <a:gd name="connsiteY1" fmla="*/ 367714 h 1655948"/>
                <a:gd name="connsiteX2" fmla="*/ 763558 w 1211258"/>
                <a:gd name="connsiteY2" fmla="*/ 1231247 h 1655948"/>
                <a:gd name="connsiteX3" fmla="*/ 211801 w 1211258"/>
                <a:gd name="connsiteY3" fmla="*/ 1601295 h 1655948"/>
                <a:gd name="connsiteX4" fmla="*/ 124502 w 1211258"/>
                <a:gd name="connsiteY4" fmla="*/ 752275 h 1655948"/>
                <a:gd name="connsiteX0" fmla="*/ 139554 w 1100895"/>
                <a:gd name="connsiteY0" fmla="*/ 558955 h 1431224"/>
                <a:gd name="connsiteX1" fmla="*/ 1093268 w 1100895"/>
                <a:gd name="connsiteY1" fmla="*/ 145151 h 1431224"/>
                <a:gd name="connsiteX2" fmla="*/ 716111 w 1100895"/>
                <a:gd name="connsiteY2" fmla="*/ 1008684 h 1431224"/>
                <a:gd name="connsiteX3" fmla="*/ 164354 w 1100895"/>
                <a:gd name="connsiteY3" fmla="*/ 1378732 h 1431224"/>
                <a:gd name="connsiteX4" fmla="*/ 139554 w 1100895"/>
                <a:gd name="connsiteY4" fmla="*/ 558955 h 1431224"/>
                <a:gd name="connsiteX0" fmla="*/ 139554 w 1143176"/>
                <a:gd name="connsiteY0" fmla="*/ 740395 h 1612664"/>
                <a:gd name="connsiteX1" fmla="*/ 1093268 w 1143176"/>
                <a:gd name="connsiteY1" fmla="*/ 326591 h 1612664"/>
                <a:gd name="connsiteX2" fmla="*/ 716111 w 1143176"/>
                <a:gd name="connsiteY2" fmla="*/ 1190124 h 1612664"/>
                <a:gd name="connsiteX3" fmla="*/ 164354 w 1143176"/>
                <a:gd name="connsiteY3" fmla="*/ 1560172 h 1612664"/>
                <a:gd name="connsiteX4" fmla="*/ 139554 w 1143176"/>
                <a:gd name="connsiteY4" fmla="*/ 740395 h 1612664"/>
                <a:gd name="connsiteX0" fmla="*/ 139554 w 1143176"/>
                <a:gd name="connsiteY0" fmla="*/ 817520 h 1689789"/>
                <a:gd name="connsiteX1" fmla="*/ 1093268 w 1143176"/>
                <a:gd name="connsiteY1" fmla="*/ 403716 h 1689789"/>
                <a:gd name="connsiteX2" fmla="*/ 716111 w 1143176"/>
                <a:gd name="connsiteY2" fmla="*/ 1267249 h 1689789"/>
                <a:gd name="connsiteX3" fmla="*/ 164354 w 1143176"/>
                <a:gd name="connsiteY3" fmla="*/ 1637297 h 1689789"/>
                <a:gd name="connsiteX4" fmla="*/ 139554 w 1143176"/>
                <a:gd name="connsiteY4" fmla="*/ 817520 h 1689789"/>
                <a:gd name="connsiteX0" fmla="*/ 138613 w 1099266"/>
                <a:gd name="connsiteY0" fmla="*/ 652318 h 1530808"/>
                <a:gd name="connsiteX1" fmla="*/ 1092327 w 1099266"/>
                <a:gd name="connsiteY1" fmla="*/ 238514 h 1530808"/>
                <a:gd name="connsiteX2" fmla="*/ 693395 w 1099266"/>
                <a:gd name="connsiteY2" fmla="*/ 1118801 h 1530808"/>
                <a:gd name="connsiteX3" fmla="*/ 163413 w 1099266"/>
                <a:gd name="connsiteY3" fmla="*/ 1472095 h 1530808"/>
                <a:gd name="connsiteX4" fmla="*/ 138613 w 1099266"/>
                <a:gd name="connsiteY4" fmla="*/ 652318 h 1530808"/>
                <a:gd name="connsiteX0" fmla="*/ 138613 w 1099389"/>
                <a:gd name="connsiteY0" fmla="*/ 652318 h 1530808"/>
                <a:gd name="connsiteX1" fmla="*/ 1092327 w 1099389"/>
                <a:gd name="connsiteY1" fmla="*/ 238514 h 1530808"/>
                <a:gd name="connsiteX2" fmla="*/ 693395 w 1099389"/>
                <a:gd name="connsiteY2" fmla="*/ 1118801 h 1530808"/>
                <a:gd name="connsiteX3" fmla="*/ 163413 w 1099389"/>
                <a:gd name="connsiteY3" fmla="*/ 1472095 h 1530808"/>
                <a:gd name="connsiteX4" fmla="*/ 138613 w 1099389"/>
                <a:gd name="connsiteY4" fmla="*/ 652318 h 1530808"/>
                <a:gd name="connsiteX0" fmla="*/ 138613 w 1111719"/>
                <a:gd name="connsiteY0" fmla="*/ 815493 h 1693983"/>
                <a:gd name="connsiteX1" fmla="*/ 1092327 w 1111719"/>
                <a:gd name="connsiteY1" fmla="*/ 401689 h 1693983"/>
                <a:gd name="connsiteX2" fmla="*/ 693395 w 1111719"/>
                <a:gd name="connsiteY2" fmla="*/ 1281976 h 1693983"/>
                <a:gd name="connsiteX3" fmla="*/ 163413 w 1111719"/>
                <a:gd name="connsiteY3" fmla="*/ 1635270 h 1693983"/>
                <a:gd name="connsiteX4" fmla="*/ 138613 w 1111719"/>
                <a:gd name="connsiteY4" fmla="*/ 815493 h 1693983"/>
                <a:gd name="connsiteX0" fmla="*/ 138613 w 1111719"/>
                <a:gd name="connsiteY0" fmla="*/ 815493 h 1676291"/>
                <a:gd name="connsiteX1" fmla="*/ 1092327 w 1111719"/>
                <a:gd name="connsiteY1" fmla="*/ 401689 h 1676291"/>
                <a:gd name="connsiteX2" fmla="*/ 693395 w 1111719"/>
                <a:gd name="connsiteY2" fmla="*/ 1281976 h 1676291"/>
                <a:gd name="connsiteX3" fmla="*/ 163413 w 1111719"/>
                <a:gd name="connsiteY3" fmla="*/ 1635270 h 1676291"/>
                <a:gd name="connsiteX4" fmla="*/ 138613 w 1111719"/>
                <a:gd name="connsiteY4" fmla="*/ 815493 h 1676291"/>
                <a:gd name="connsiteX0" fmla="*/ 134851 w 1093206"/>
                <a:gd name="connsiteY0" fmla="*/ 651050 h 1505647"/>
                <a:gd name="connsiteX1" fmla="*/ 1088565 w 1093206"/>
                <a:gd name="connsiteY1" fmla="*/ 237246 h 1505647"/>
                <a:gd name="connsiteX2" fmla="*/ 600590 w 1093206"/>
                <a:gd name="connsiteY2" fmla="*/ 1095381 h 1505647"/>
                <a:gd name="connsiteX3" fmla="*/ 159651 w 1093206"/>
                <a:gd name="connsiteY3" fmla="*/ 1470827 h 1505647"/>
                <a:gd name="connsiteX4" fmla="*/ 134851 w 1093206"/>
                <a:gd name="connsiteY4" fmla="*/ 651050 h 1505647"/>
                <a:gd name="connsiteX0" fmla="*/ 134851 w 1115875"/>
                <a:gd name="connsiteY0" fmla="*/ 828674 h 1683271"/>
                <a:gd name="connsiteX1" fmla="*/ 1088565 w 1115875"/>
                <a:gd name="connsiteY1" fmla="*/ 414870 h 1683271"/>
                <a:gd name="connsiteX2" fmla="*/ 600590 w 1115875"/>
                <a:gd name="connsiteY2" fmla="*/ 1273005 h 1683271"/>
                <a:gd name="connsiteX3" fmla="*/ 159651 w 1115875"/>
                <a:gd name="connsiteY3" fmla="*/ 1648451 h 1683271"/>
                <a:gd name="connsiteX4" fmla="*/ 134851 w 1115875"/>
                <a:gd name="connsiteY4" fmla="*/ 828674 h 1683271"/>
                <a:gd name="connsiteX0" fmla="*/ 134851 w 1132788"/>
                <a:gd name="connsiteY0" fmla="*/ 828674 h 1683271"/>
                <a:gd name="connsiteX1" fmla="*/ 1088565 w 1132788"/>
                <a:gd name="connsiteY1" fmla="*/ 414870 h 1683271"/>
                <a:gd name="connsiteX2" fmla="*/ 600590 w 1132788"/>
                <a:gd name="connsiteY2" fmla="*/ 1273005 h 1683271"/>
                <a:gd name="connsiteX3" fmla="*/ 159651 w 1132788"/>
                <a:gd name="connsiteY3" fmla="*/ 1648451 h 1683271"/>
                <a:gd name="connsiteX4" fmla="*/ 134851 w 1132788"/>
                <a:gd name="connsiteY4" fmla="*/ 828674 h 1683271"/>
                <a:gd name="connsiteX0" fmla="*/ 134851 w 1122771"/>
                <a:gd name="connsiteY0" fmla="*/ 828674 h 1729682"/>
                <a:gd name="connsiteX1" fmla="*/ 1088565 w 1122771"/>
                <a:gd name="connsiteY1" fmla="*/ 414870 h 1729682"/>
                <a:gd name="connsiteX2" fmla="*/ 600590 w 1122771"/>
                <a:gd name="connsiteY2" fmla="*/ 1273005 h 1729682"/>
                <a:gd name="connsiteX3" fmla="*/ 159651 w 1122771"/>
                <a:gd name="connsiteY3" fmla="*/ 1648451 h 1729682"/>
                <a:gd name="connsiteX4" fmla="*/ 134851 w 1122771"/>
                <a:gd name="connsiteY4" fmla="*/ 828674 h 1729682"/>
                <a:gd name="connsiteX0" fmla="*/ 133733 w 1121653"/>
                <a:gd name="connsiteY0" fmla="*/ 828674 h 1705461"/>
                <a:gd name="connsiteX1" fmla="*/ 1087447 w 1121653"/>
                <a:gd name="connsiteY1" fmla="*/ 414870 h 1705461"/>
                <a:gd name="connsiteX2" fmla="*/ 599472 w 1121653"/>
                <a:gd name="connsiteY2" fmla="*/ 1273005 h 1705461"/>
                <a:gd name="connsiteX3" fmla="*/ 158533 w 1121653"/>
                <a:gd name="connsiteY3" fmla="*/ 1648451 h 1705461"/>
                <a:gd name="connsiteX4" fmla="*/ 133733 w 1121653"/>
                <a:gd name="connsiteY4" fmla="*/ 828674 h 1705461"/>
                <a:gd name="connsiteX0" fmla="*/ 133733 w 1125327"/>
                <a:gd name="connsiteY0" fmla="*/ 828674 h 1671108"/>
                <a:gd name="connsiteX1" fmla="*/ 1087447 w 1125327"/>
                <a:gd name="connsiteY1" fmla="*/ 414870 h 1671108"/>
                <a:gd name="connsiteX2" fmla="*/ 599472 w 1125327"/>
                <a:gd name="connsiteY2" fmla="*/ 1273005 h 1671108"/>
                <a:gd name="connsiteX3" fmla="*/ 158533 w 1125327"/>
                <a:gd name="connsiteY3" fmla="*/ 1648451 h 1671108"/>
                <a:gd name="connsiteX4" fmla="*/ 133733 w 1125327"/>
                <a:gd name="connsiteY4" fmla="*/ 828674 h 16711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5327" h="1671108">
                  <a:moveTo>
                    <a:pt x="133733" y="828674"/>
                  </a:moveTo>
                  <a:cubicBezTo>
                    <a:pt x="239920" y="-273532"/>
                    <a:pt x="879749" y="-129754"/>
                    <a:pt x="1087447" y="414870"/>
                  </a:cubicBezTo>
                  <a:cubicBezTo>
                    <a:pt x="1295145" y="959494"/>
                    <a:pt x="580144" y="765547"/>
                    <a:pt x="599472" y="1273005"/>
                  </a:cubicBezTo>
                  <a:cubicBezTo>
                    <a:pt x="618800" y="1780463"/>
                    <a:pt x="231639" y="1664650"/>
                    <a:pt x="158533" y="1648451"/>
                  </a:cubicBezTo>
                  <a:cubicBezTo>
                    <a:pt x="85427" y="1632252"/>
                    <a:pt x="-144008" y="1558893"/>
                    <a:pt x="133733" y="828674"/>
                  </a:cubicBezTo>
                  <a:close/>
                </a:path>
              </a:pathLst>
            </a:custGeom>
            <a:gradFill flip="none" rotWithShape="1">
              <a:gsLst>
                <a:gs pos="100000">
                  <a:srgbClr val="C01248"/>
                </a:gs>
                <a:gs pos="0">
                  <a:srgbClr val="FA9191">
                    <a:alpha val="85882"/>
                  </a:srgbClr>
                </a:gs>
              </a:gsLst>
              <a:lin ang="2400000" scaled="0"/>
              <a:tileRect/>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椭圆 31"/>
            <p:cNvSpPr/>
            <p:nvPr/>
          </p:nvSpPr>
          <p:spPr>
            <a:xfrm rot="20475942">
              <a:off x="3406806" y="3918384"/>
              <a:ext cx="208252" cy="216024"/>
            </a:xfrm>
            <a:prstGeom prst="ellipse">
              <a:avLst/>
            </a:prstGeom>
            <a:gradFill flip="none" rotWithShape="1">
              <a:gsLst>
                <a:gs pos="100000">
                  <a:srgbClr val="C01248"/>
                </a:gs>
                <a:gs pos="0">
                  <a:srgbClr val="FA9191">
                    <a:alpha val="85882"/>
                  </a:srgbClr>
                </a:gs>
              </a:gsLst>
              <a:lin ang="2400000" scaled="0"/>
              <a:tileRect/>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椭圆 32"/>
            <p:cNvSpPr/>
            <p:nvPr/>
          </p:nvSpPr>
          <p:spPr>
            <a:xfrm rot="20475942">
              <a:off x="3583475" y="3870331"/>
              <a:ext cx="264856" cy="260431"/>
            </a:xfrm>
            <a:prstGeom prst="ellipse">
              <a:avLst/>
            </a:prstGeom>
            <a:gradFill flip="none" rotWithShape="1">
              <a:gsLst>
                <a:gs pos="100000">
                  <a:srgbClr val="C01248"/>
                </a:gs>
                <a:gs pos="0">
                  <a:srgbClr val="FA9191">
                    <a:alpha val="85882"/>
                  </a:srgbClr>
                </a:gs>
              </a:gsLst>
              <a:lin ang="2400000" scaled="0"/>
              <a:tileRect/>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椭圆 33"/>
            <p:cNvSpPr/>
            <p:nvPr/>
          </p:nvSpPr>
          <p:spPr>
            <a:xfrm rot="20475942">
              <a:off x="3785918" y="3905667"/>
              <a:ext cx="264856" cy="260431"/>
            </a:xfrm>
            <a:prstGeom prst="ellipse">
              <a:avLst/>
            </a:prstGeom>
            <a:gradFill flip="none" rotWithShape="1">
              <a:gsLst>
                <a:gs pos="100000">
                  <a:srgbClr val="C01248"/>
                </a:gs>
                <a:gs pos="0">
                  <a:srgbClr val="FA9191">
                    <a:alpha val="85882"/>
                  </a:srgbClr>
                </a:gs>
              </a:gsLst>
              <a:lin ang="2400000" scaled="0"/>
              <a:tileRect/>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rot="20475942">
              <a:off x="3951202" y="4017607"/>
              <a:ext cx="289739" cy="303643"/>
            </a:xfrm>
            <a:prstGeom prst="ellipse">
              <a:avLst/>
            </a:prstGeom>
            <a:gradFill flip="none" rotWithShape="1">
              <a:gsLst>
                <a:gs pos="100000">
                  <a:srgbClr val="C01248"/>
                </a:gs>
                <a:gs pos="0">
                  <a:srgbClr val="FA9191">
                    <a:alpha val="85882"/>
                  </a:srgbClr>
                </a:gs>
              </a:gsLst>
              <a:lin ang="2400000" scaled="0"/>
              <a:tileRect/>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rot="20475942">
              <a:off x="4109475" y="4134635"/>
              <a:ext cx="367266" cy="329422"/>
            </a:xfrm>
            <a:prstGeom prst="ellipse">
              <a:avLst/>
            </a:prstGeom>
            <a:gradFill flip="none" rotWithShape="1">
              <a:gsLst>
                <a:gs pos="100000">
                  <a:srgbClr val="C01248"/>
                </a:gs>
                <a:gs pos="0">
                  <a:srgbClr val="FA9191">
                    <a:alpha val="85882"/>
                  </a:srgbClr>
                </a:gs>
              </a:gsLst>
              <a:lin ang="2400000" scaled="0"/>
              <a:tileRect/>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7" name="组合 36"/>
          <p:cNvGrpSpPr/>
          <p:nvPr/>
        </p:nvGrpSpPr>
        <p:grpSpPr>
          <a:xfrm rot="21141998">
            <a:off x="6412488" y="2192145"/>
            <a:ext cx="684727" cy="1052022"/>
            <a:chOff x="3229455" y="3870331"/>
            <a:chExt cx="1247286" cy="1916345"/>
          </a:xfrm>
        </p:grpSpPr>
        <p:sp>
          <p:nvSpPr>
            <p:cNvPr id="38" name="椭圆 3"/>
            <p:cNvSpPr/>
            <p:nvPr/>
          </p:nvSpPr>
          <p:spPr>
            <a:xfrm rot="20475942">
              <a:off x="3229455" y="4115568"/>
              <a:ext cx="1125327" cy="1671108"/>
            </a:xfrm>
            <a:custGeom>
              <a:avLst/>
              <a:gdLst>
                <a:gd name="connsiteX0" fmla="*/ 0 w 1800200"/>
                <a:gd name="connsiteY0" fmla="*/ 936104 h 1872208"/>
                <a:gd name="connsiteX1" fmla="*/ 900100 w 1800200"/>
                <a:gd name="connsiteY1" fmla="*/ 0 h 1872208"/>
                <a:gd name="connsiteX2" fmla="*/ 1800200 w 1800200"/>
                <a:gd name="connsiteY2" fmla="*/ 936104 h 1872208"/>
                <a:gd name="connsiteX3" fmla="*/ 900100 w 1800200"/>
                <a:gd name="connsiteY3" fmla="*/ 1872208 h 1872208"/>
                <a:gd name="connsiteX4" fmla="*/ 0 w 1800200"/>
                <a:gd name="connsiteY4" fmla="*/ 936104 h 1872208"/>
                <a:gd name="connsiteX0" fmla="*/ 0 w 1408314"/>
                <a:gd name="connsiteY0" fmla="*/ 936145 h 1872292"/>
                <a:gd name="connsiteX1" fmla="*/ 900100 w 1408314"/>
                <a:gd name="connsiteY1" fmla="*/ 41 h 1872292"/>
                <a:gd name="connsiteX2" fmla="*/ 1408314 w 1408314"/>
                <a:gd name="connsiteY2" fmla="*/ 965174 h 1872292"/>
                <a:gd name="connsiteX3" fmla="*/ 900100 w 1408314"/>
                <a:gd name="connsiteY3" fmla="*/ 1872249 h 1872292"/>
                <a:gd name="connsiteX4" fmla="*/ 0 w 1408314"/>
                <a:gd name="connsiteY4" fmla="*/ 936145 h 1872292"/>
                <a:gd name="connsiteX0" fmla="*/ 8065 w 1565401"/>
                <a:gd name="connsiteY0" fmla="*/ 790997 h 1727144"/>
                <a:gd name="connsiteX1" fmla="*/ 1474222 w 1565401"/>
                <a:gd name="connsiteY1" fmla="*/ 35 h 1727144"/>
                <a:gd name="connsiteX2" fmla="*/ 1416379 w 1565401"/>
                <a:gd name="connsiteY2" fmla="*/ 820026 h 1727144"/>
                <a:gd name="connsiteX3" fmla="*/ 908165 w 1565401"/>
                <a:gd name="connsiteY3" fmla="*/ 1727101 h 1727144"/>
                <a:gd name="connsiteX4" fmla="*/ 8065 w 1565401"/>
                <a:gd name="connsiteY4" fmla="*/ 790997 h 1727144"/>
                <a:gd name="connsiteX0" fmla="*/ 7672 w 1516692"/>
                <a:gd name="connsiteY0" fmla="*/ 790971 h 1727085"/>
                <a:gd name="connsiteX1" fmla="*/ 1473829 w 1516692"/>
                <a:gd name="connsiteY1" fmla="*/ 9 h 1727085"/>
                <a:gd name="connsiteX2" fmla="*/ 1154729 w 1516692"/>
                <a:gd name="connsiteY2" fmla="*/ 805485 h 1727085"/>
                <a:gd name="connsiteX3" fmla="*/ 907772 w 1516692"/>
                <a:gd name="connsiteY3" fmla="*/ 1727075 h 1727085"/>
                <a:gd name="connsiteX4" fmla="*/ 7672 w 1516692"/>
                <a:gd name="connsiteY4" fmla="*/ 790971 h 1727085"/>
                <a:gd name="connsiteX0" fmla="*/ 17232 w 916832"/>
                <a:gd name="connsiteY0" fmla="*/ 362964 h 1757227"/>
                <a:gd name="connsiteX1" fmla="*/ 902817 w 916832"/>
                <a:gd name="connsiteY1" fmla="*/ 21945 h 1757227"/>
                <a:gd name="connsiteX2" fmla="*/ 583717 w 916832"/>
                <a:gd name="connsiteY2" fmla="*/ 827421 h 1757227"/>
                <a:gd name="connsiteX3" fmla="*/ 336760 w 916832"/>
                <a:gd name="connsiteY3" fmla="*/ 1749011 h 1757227"/>
                <a:gd name="connsiteX4" fmla="*/ 17232 w 916832"/>
                <a:gd name="connsiteY4" fmla="*/ 362964 h 1757227"/>
                <a:gd name="connsiteX0" fmla="*/ 67305 w 966905"/>
                <a:gd name="connsiteY0" fmla="*/ 357294 h 1289288"/>
                <a:gd name="connsiteX1" fmla="*/ 952890 w 966905"/>
                <a:gd name="connsiteY1" fmla="*/ 16275 h 1289288"/>
                <a:gd name="connsiteX2" fmla="*/ 633790 w 966905"/>
                <a:gd name="connsiteY2" fmla="*/ 821751 h 1289288"/>
                <a:gd name="connsiteX3" fmla="*/ 125576 w 966905"/>
                <a:gd name="connsiteY3" fmla="*/ 1249856 h 1289288"/>
                <a:gd name="connsiteX4" fmla="*/ 67305 w 966905"/>
                <a:gd name="connsiteY4" fmla="*/ 357294 h 1289288"/>
                <a:gd name="connsiteX0" fmla="*/ 67305 w 1120923"/>
                <a:gd name="connsiteY0" fmla="*/ 578161 h 1510155"/>
                <a:gd name="connsiteX1" fmla="*/ 952890 w 1120923"/>
                <a:gd name="connsiteY1" fmla="*/ 237142 h 1510155"/>
                <a:gd name="connsiteX2" fmla="*/ 633790 w 1120923"/>
                <a:gd name="connsiteY2" fmla="*/ 1042618 h 1510155"/>
                <a:gd name="connsiteX3" fmla="*/ 125576 w 1120923"/>
                <a:gd name="connsiteY3" fmla="*/ 1470723 h 1510155"/>
                <a:gd name="connsiteX4" fmla="*/ 67305 w 1120923"/>
                <a:gd name="connsiteY4" fmla="*/ 578161 h 1510155"/>
                <a:gd name="connsiteX0" fmla="*/ 67305 w 1082631"/>
                <a:gd name="connsiteY0" fmla="*/ 578161 h 1510155"/>
                <a:gd name="connsiteX1" fmla="*/ 952890 w 1082631"/>
                <a:gd name="connsiteY1" fmla="*/ 237142 h 1510155"/>
                <a:gd name="connsiteX2" fmla="*/ 633790 w 1082631"/>
                <a:gd name="connsiteY2" fmla="*/ 1042618 h 1510155"/>
                <a:gd name="connsiteX3" fmla="*/ 125576 w 1082631"/>
                <a:gd name="connsiteY3" fmla="*/ 1470723 h 1510155"/>
                <a:gd name="connsiteX4" fmla="*/ 67305 w 1082631"/>
                <a:gd name="connsiteY4" fmla="*/ 578161 h 1510155"/>
                <a:gd name="connsiteX0" fmla="*/ 67305 w 1022843"/>
                <a:gd name="connsiteY0" fmla="*/ 597144 h 1529138"/>
                <a:gd name="connsiteX1" fmla="*/ 952890 w 1022843"/>
                <a:gd name="connsiteY1" fmla="*/ 256125 h 1529138"/>
                <a:gd name="connsiteX2" fmla="*/ 633790 w 1022843"/>
                <a:gd name="connsiteY2" fmla="*/ 1061601 h 1529138"/>
                <a:gd name="connsiteX3" fmla="*/ 125576 w 1022843"/>
                <a:gd name="connsiteY3" fmla="*/ 1489706 h 1529138"/>
                <a:gd name="connsiteX4" fmla="*/ 67305 w 1022843"/>
                <a:gd name="connsiteY4" fmla="*/ 597144 h 1529138"/>
                <a:gd name="connsiteX0" fmla="*/ 35178 w 990716"/>
                <a:gd name="connsiteY0" fmla="*/ 706929 h 1638923"/>
                <a:gd name="connsiteX1" fmla="*/ 920763 w 990716"/>
                <a:gd name="connsiteY1" fmla="*/ 365910 h 1638923"/>
                <a:gd name="connsiteX2" fmla="*/ 601663 w 990716"/>
                <a:gd name="connsiteY2" fmla="*/ 1171386 h 1638923"/>
                <a:gd name="connsiteX3" fmla="*/ 93449 w 990716"/>
                <a:gd name="connsiteY3" fmla="*/ 1599491 h 1638923"/>
                <a:gd name="connsiteX4" fmla="*/ 35178 w 990716"/>
                <a:gd name="connsiteY4" fmla="*/ 706929 h 1638923"/>
                <a:gd name="connsiteX0" fmla="*/ 84888 w 1040426"/>
                <a:gd name="connsiteY0" fmla="*/ 595487 h 1483573"/>
                <a:gd name="connsiteX1" fmla="*/ 970473 w 1040426"/>
                <a:gd name="connsiteY1" fmla="*/ 254468 h 1483573"/>
                <a:gd name="connsiteX2" fmla="*/ 651373 w 1040426"/>
                <a:gd name="connsiteY2" fmla="*/ 1059944 h 1483573"/>
                <a:gd name="connsiteX3" fmla="*/ 99616 w 1040426"/>
                <a:gd name="connsiteY3" fmla="*/ 1429992 h 1483573"/>
                <a:gd name="connsiteX4" fmla="*/ 84888 w 1040426"/>
                <a:gd name="connsiteY4" fmla="*/ 595487 h 1483573"/>
                <a:gd name="connsiteX0" fmla="*/ 66779 w 1022317"/>
                <a:gd name="connsiteY0" fmla="*/ 684992 h 1573078"/>
                <a:gd name="connsiteX1" fmla="*/ 952364 w 1022317"/>
                <a:gd name="connsiteY1" fmla="*/ 343973 h 1573078"/>
                <a:gd name="connsiteX2" fmla="*/ 633264 w 1022317"/>
                <a:gd name="connsiteY2" fmla="*/ 1149449 h 1573078"/>
                <a:gd name="connsiteX3" fmla="*/ 81507 w 1022317"/>
                <a:gd name="connsiteY3" fmla="*/ 1519497 h 1573078"/>
                <a:gd name="connsiteX4" fmla="*/ 66779 w 1022317"/>
                <a:gd name="connsiteY4" fmla="*/ 684992 h 1573078"/>
                <a:gd name="connsiteX0" fmla="*/ 88996 w 1099434"/>
                <a:gd name="connsiteY0" fmla="*/ 644350 h 1532436"/>
                <a:gd name="connsiteX1" fmla="*/ 1032638 w 1099434"/>
                <a:gd name="connsiteY1" fmla="*/ 245274 h 1532436"/>
                <a:gd name="connsiteX2" fmla="*/ 655481 w 1099434"/>
                <a:gd name="connsiteY2" fmla="*/ 1108807 h 1532436"/>
                <a:gd name="connsiteX3" fmla="*/ 103724 w 1099434"/>
                <a:gd name="connsiteY3" fmla="*/ 1478855 h 1532436"/>
                <a:gd name="connsiteX4" fmla="*/ 88996 w 1099434"/>
                <a:gd name="connsiteY4" fmla="*/ 644350 h 1532436"/>
                <a:gd name="connsiteX0" fmla="*/ 113991 w 1124429"/>
                <a:gd name="connsiteY0" fmla="*/ 765632 h 1653718"/>
                <a:gd name="connsiteX1" fmla="*/ 1057633 w 1124429"/>
                <a:gd name="connsiteY1" fmla="*/ 366556 h 1653718"/>
                <a:gd name="connsiteX2" fmla="*/ 680476 w 1124429"/>
                <a:gd name="connsiteY2" fmla="*/ 1230089 h 1653718"/>
                <a:gd name="connsiteX3" fmla="*/ 128719 w 1124429"/>
                <a:gd name="connsiteY3" fmla="*/ 1600137 h 1653718"/>
                <a:gd name="connsiteX4" fmla="*/ 113991 w 1124429"/>
                <a:gd name="connsiteY4" fmla="*/ 765632 h 1653718"/>
                <a:gd name="connsiteX0" fmla="*/ 107702 w 1118140"/>
                <a:gd name="connsiteY0" fmla="*/ 761692 h 1649778"/>
                <a:gd name="connsiteX1" fmla="*/ 1051344 w 1118140"/>
                <a:gd name="connsiteY1" fmla="*/ 362616 h 1649778"/>
                <a:gd name="connsiteX2" fmla="*/ 674187 w 1118140"/>
                <a:gd name="connsiteY2" fmla="*/ 1226149 h 1649778"/>
                <a:gd name="connsiteX3" fmla="*/ 122430 w 1118140"/>
                <a:gd name="connsiteY3" fmla="*/ 1596197 h 1649778"/>
                <a:gd name="connsiteX4" fmla="*/ 107702 w 1118140"/>
                <a:gd name="connsiteY4" fmla="*/ 761692 h 1649778"/>
                <a:gd name="connsiteX0" fmla="*/ 89232 w 1114646"/>
                <a:gd name="connsiteY0" fmla="*/ 507116 h 1410789"/>
                <a:gd name="connsiteX1" fmla="*/ 1105445 w 1114646"/>
                <a:gd name="connsiteY1" fmla="*/ 122555 h 1410789"/>
                <a:gd name="connsiteX2" fmla="*/ 728288 w 1114646"/>
                <a:gd name="connsiteY2" fmla="*/ 986088 h 1410789"/>
                <a:gd name="connsiteX3" fmla="*/ 176531 w 1114646"/>
                <a:gd name="connsiteY3" fmla="*/ 1356136 h 1410789"/>
                <a:gd name="connsiteX4" fmla="*/ 89232 w 1114646"/>
                <a:gd name="connsiteY4" fmla="*/ 507116 h 1410789"/>
                <a:gd name="connsiteX0" fmla="*/ 89232 w 1175988"/>
                <a:gd name="connsiteY0" fmla="*/ 721370 h 1625043"/>
                <a:gd name="connsiteX1" fmla="*/ 1105445 w 1175988"/>
                <a:gd name="connsiteY1" fmla="*/ 336809 h 1625043"/>
                <a:gd name="connsiteX2" fmla="*/ 728288 w 1175988"/>
                <a:gd name="connsiteY2" fmla="*/ 1200342 h 1625043"/>
                <a:gd name="connsiteX3" fmla="*/ 176531 w 1175988"/>
                <a:gd name="connsiteY3" fmla="*/ 1570390 h 1625043"/>
                <a:gd name="connsiteX4" fmla="*/ 89232 w 1175988"/>
                <a:gd name="connsiteY4" fmla="*/ 721370 h 1625043"/>
                <a:gd name="connsiteX0" fmla="*/ 38984 w 1125740"/>
                <a:gd name="connsiteY0" fmla="*/ 727644 h 1631317"/>
                <a:gd name="connsiteX1" fmla="*/ 1055197 w 1125740"/>
                <a:gd name="connsiteY1" fmla="*/ 343083 h 1631317"/>
                <a:gd name="connsiteX2" fmla="*/ 678040 w 1125740"/>
                <a:gd name="connsiteY2" fmla="*/ 1206616 h 1631317"/>
                <a:gd name="connsiteX3" fmla="*/ 126283 w 1125740"/>
                <a:gd name="connsiteY3" fmla="*/ 1576664 h 1631317"/>
                <a:gd name="connsiteX4" fmla="*/ 38984 w 1125740"/>
                <a:gd name="connsiteY4" fmla="*/ 727644 h 1631317"/>
                <a:gd name="connsiteX0" fmla="*/ 82819 w 1169575"/>
                <a:gd name="connsiteY0" fmla="*/ 722740 h 1626413"/>
                <a:gd name="connsiteX1" fmla="*/ 1099032 w 1169575"/>
                <a:gd name="connsiteY1" fmla="*/ 338179 h 1626413"/>
                <a:gd name="connsiteX2" fmla="*/ 721875 w 1169575"/>
                <a:gd name="connsiteY2" fmla="*/ 1201712 h 1626413"/>
                <a:gd name="connsiteX3" fmla="*/ 170118 w 1169575"/>
                <a:gd name="connsiteY3" fmla="*/ 1571760 h 1626413"/>
                <a:gd name="connsiteX4" fmla="*/ 82819 w 1169575"/>
                <a:gd name="connsiteY4" fmla="*/ 722740 h 1626413"/>
                <a:gd name="connsiteX0" fmla="*/ 82819 w 1169575"/>
                <a:gd name="connsiteY0" fmla="*/ 722740 h 1626413"/>
                <a:gd name="connsiteX1" fmla="*/ 1099032 w 1169575"/>
                <a:gd name="connsiteY1" fmla="*/ 338179 h 1626413"/>
                <a:gd name="connsiteX2" fmla="*/ 721875 w 1169575"/>
                <a:gd name="connsiteY2" fmla="*/ 1201712 h 1626413"/>
                <a:gd name="connsiteX3" fmla="*/ 170118 w 1169575"/>
                <a:gd name="connsiteY3" fmla="*/ 1571760 h 1626413"/>
                <a:gd name="connsiteX4" fmla="*/ 82819 w 1169575"/>
                <a:gd name="connsiteY4" fmla="*/ 722740 h 1626413"/>
                <a:gd name="connsiteX0" fmla="*/ 124502 w 1211258"/>
                <a:gd name="connsiteY0" fmla="*/ 722740 h 1626413"/>
                <a:gd name="connsiteX1" fmla="*/ 1140715 w 1211258"/>
                <a:gd name="connsiteY1" fmla="*/ 338179 h 1626413"/>
                <a:gd name="connsiteX2" fmla="*/ 763558 w 1211258"/>
                <a:gd name="connsiteY2" fmla="*/ 1201712 h 1626413"/>
                <a:gd name="connsiteX3" fmla="*/ 211801 w 1211258"/>
                <a:gd name="connsiteY3" fmla="*/ 1571760 h 1626413"/>
                <a:gd name="connsiteX4" fmla="*/ 124502 w 1211258"/>
                <a:gd name="connsiteY4" fmla="*/ 722740 h 1626413"/>
                <a:gd name="connsiteX0" fmla="*/ 124502 w 1211258"/>
                <a:gd name="connsiteY0" fmla="*/ 752275 h 1655948"/>
                <a:gd name="connsiteX1" fmla="*/ 1140715 w 1211258"/>
                <a:gd name="connsiteY1" fmla="*/ 367714 h 1655948"/>
                <a:gd name="connsiteX2" fmla="*/ 763558 w 1211258"/>
                <a:gd name="connsiteY2" fmla="*/ 1231247 h 1655948"/>
                <a:gd name="connsiteX3" fmla="*/ 211801 w 1211258"/>
                <a:gd name="connsiteY3" fmla="*/ 1601295 h 1655948"/>
                <a:gd name="connsiteX4" fmla="*/ 124502 w 1211258"/>
                <a:gd name="connsiteY4" fmla="*/ 752275 h 1655948"/>
                <a:gd name="connsiteX0" fmla="*/ 139554 w 1100895"/>
                <a:gd name="connsiteY0" fmla="*/ 558955 h 1431224"/>
                <a:gd name="connsiteX1" fmla="*/ 1093268 w 1100895"/>
                <a:gd name="connsiteY1" fmla="*/ 145151 h 1431224"/>
                <a:gd name="connsiteX2" fmla="*/ 716111 w 1100895"/>
                <a:gd name="connsiteY2" fmla="*/ 1008684 h 1431224"/>
                <a:gd name="connsiteX3" fmla="*/ 164354 w 1100895"/>
                <a:gd name="connsiteY3" fmla="*/ 1378732 h 1431224"/>
                <a:gd name="connsiteX4" fmla="*/ 139554 w 1100895"/>
                <a:gd name="connsiteY4" fmla="*/ 558955 h 1431224"/>
                <a:gd name="connsiteX0" fmla="*/ 139554 w 1143176"/>
                <a:gd name="connsiteY0" fmla="*/ 740395 h 1612664"/>
                <a:gd name="connsiteX1" fmla="*/ 1093268 w 1143176"/>
                <a:gd name="connsiteY1" fmla="*/ 326591 h 1612664"/>
                <a:gd name="connsiteX2" fmla="*/ 716111 w 1143176"/>
                <a:gd name="connsiteY2" fmla="*/ 1190124 h 1612664"/>
                <a:gd name="connsiteX3" fmla="*/ 164354 w 1143176"/>
                <a:gd name="connsiteY3" fmla="*/ 1560172 h 1612664"/>
                <a:gd name="connsiteX4" fmla="*/ 139554 w 1143176"/>
                <a:gd name="connsiteY4" fmla="*/ 740395 h 1612664"/>
                <a:gd name="connsiteX0" fmla="*/ 139554 w 1143176"/>
                <a:gd name="connsiteY0" fmla="*/ 817520 h 1689789"/>
                <a:gd name="connsiteX1" fmla="*/ 1093268 w 1143176"/>
                <a:gd name="connsiteY1" fmla="*/ 403716 h 1689789"/>
                <a:gd name="connsiteX2" fmla="*/ 716111 w 1143176"/>
                <a:gd name="connsiteY2" fmla="*/ 1267249 h 1689789"/>
                <a:gd name="connsiteX3" fmla="*/ 164354 w 1143176"/>
                <a:gd name="connsiteY3" fmla="*/ 1637297 h 1689789"/>
                <a:gd name="connsiteX4" fmla="*/ 139554 w 1143176"/>
                <a:gd name="connsiteY4" fmla="*/ 817520 h 1689789"/>
                <a:gd name="connsiteX0" fmla="*/ 138613 w 1099266"/>
                <a:gd name="connsiteY0" fmla="*/ 652318 h 1530808"/>
                <a:gd name="connsiteX1" fmla="*/ 1092327 w 1099266"/>
                <a:gd name="connsiteY1" fmla="*/ 238514 h 1530808"/>
                <a:gd name="connsiteX2" fmla="*/ 693395 w 1099266"/>
                <a:gd name="connsiteY2" fmla="*/ 1118801 h 1530808"/>
                <a:gd name="connsiteX3" fmla="*/ 163413 w 1099266"/>
                <a:gd name="connsiteY3" fmla="*/ 1472095 h 1530808"/>
                <a:gd name="connsiteX4" fmla="*/ 138613 w 1099266"/>
                <a:gd name="connsiteY4" fmla="*/ 652318 h 1530808"/>
                <a:gd name="connsiteX0" fmla="*/ 138613 w 1099389"/>
                <a:gd name="connsiteY0" fmla="*/ 652318 h 1530808"/>
                <a:gd name="connsiteX1" fmla="*/ 1092327 w 1099389"/>
                <a:gd name="connsiteY1" fmla="*/ 238514 h 1530808"/>
                <a:gd name="connsiteX2" fmla="*/ 693395 w 1099389"/>
                <a:gd name="connsiteY2" fmla="*/ 1118801 h 1530808"/>
                <a:gd name="connsiteX3" fmla="*/ 163413 w 1099389"/>
                <a:gd name="connsiteY3" fmla="*/ 1472095 h 1530808"/>
                <a:gd name="connsiteX4" fmla="*/ 138613 w 1099389"/>
                <a:gd name="connsiteY4" fmla="*/ 652318 h 1530808"/>
                <a:gd name="connsiteX0" fmla="*/ 138613 w 1111719"/>
                <a:gd name="connsiteY0" fmla="*/ 815493 h 1693983"/>
                <a:gd name="connsiteX1" fmla="*/ 1092327 w 1111719"/>
                <a:gd name="connsiteY1" fmla="*/ 401689 h 1693983"/>
                <a:gd name="connsiteX2" fmla="*/ 693395 w 1111719"/>
                <a:gd name="connsiteY2" fmla="*/ 1281976 h 1693983"/>
                <a:gd name="connsiteX3" fmla="*/ 163413 w 1111719"/>
                <a:gd name="connsiteY3" fmla="*/ 1635270 h 1693983"/>
                <a:gd name="connsiteX4" fmla="*/ 138613 w 1111719"/>
                <a:gd name="connsiteY4" fmla="*/ 815493 h 1693983"/>
                <a:gd name="connsiteX0" fmla="*/ 138613 w 1111719"/>
                <a:gd name="connsiteY0" fmla="*/ 815493 h 1676291"/>
                <a:gd name="connsiteX1" fmla="*/ 1092327 w 1111719"/>
                <a:gd name="connsiteY1" fmla="*/ 401689 h 1676291"/>
                <a:gd name="connsiteX2" fmla="*/ 693395 w 1111719"/>
                <a:gd name="connsiteY2" fmla="*/ 1281976 h 1676291"/>
                <a:gd name="connsiteX3" fmla="*/ 163413 w 1111719"/>
                <a:gd name="connsiteY3" fmla="*/ 1635270 h 1676291"/>
                <a:gd name="connsiteX4" fmla="*/ 138613 w 1111719"/>
                <a:gd name="connsiteY4" fmla="*/ 815493 h 1676291"/>
                <a:gd name="connsiteX0" fmla="*/ 134851 w 1093206"/>
                <a:gd name="connsiteY0" fmla="*/ 651050 h 1505647"/>
                <a:gd name="connsiteX1" fmla="*/ 1088565 w 1093206"/>
                <a:gd name="connsiteY1" fmla="*/ 237246 h 1505647"/>
                <a:gd name="connsiteX2" fmla="*/ 600590 w 1093206"/>
                <a:gd name="connsiteY2" fmla="*/ 1095381 h 1505647"/>
                <a:gd name="connsiteX3" fmla="*/ 159651 w 1093206"/>
                <a:gd name="connsiteY3" fmla="*/ 1470827 h 1505647"/>
                <a:gd name="connsiteX4" fmla="*/ 134851 w 1093206"/>
                <a:gd name="connsiteY4" fmla="*/ 651050 h 1505647"/>
                <a:gd name="connsiteX0" fmla="*/ 134851 w 1115875"/>
                <a:gd name="connsiteY0" fmla="*/ 828674 h 1683271"/>
                <a:gd name="connsiteX1" fmla="*/ 1088565 w 1115875"/>
                <a:gd name="connsiteY1" fmla="*/ 414870 h 1683271"/>
                <a:gd name="connsiteX2" fmla="*/ 600590 w 1115875"/>
                <a:gd name="connsiteY2" fmla="*/ 1273005 h 1683271"/>
                <a:gd name="connsiteX3" fmla="*/ 159651 w 1115875"/>
                <a:gd name="connsiteY3" fmla="*/ 1648451 h 1683271"/>
                <a:gd name="connsiteX4" fmla="*/ 134851 w 1115875"/>
                <a:gd name="connsiteY4" fmla="*/ 828674 h 1683271"/>
                <a:gd name="connsiteX0" fmla="*/ 134851 w 1132788"/>
                <a:gd name="connsiteY0" fmla="*/ 828674 h 1683271"/>
                <a:gd name="connsiteX1" fmla="*/ 1088565 w 1132788"/>
                <a:gd name="connsiteY1" fmla="*/ 414870 h 1683271"/>
                <a:gd name="connsiteX2" fmla="*/ 600590 w 1132788"/>
                <a:gd name="connsiteY2" fmla="*/ 1273005 h 1683271"/>
                <a:gd name="connsiteX3" fmla="*/ 159651 w 1132788"/>
                <a:gd name="connsiteY3" fmla="*/ 1648451 h 1683271"/>
                <a:gd name="connsiteX4" fmla="*/ 134851 w 1132788"/>
                <a:gd name="connsiteY4" fmla="*/ 828674 h 1683271"/>
                <a:gd name="connsiteX0" fmla="*/ 134851 w 1122771"/>
                <a:gd name="connsiteY0" fmla="*/ 828674 h 1729682"/>
                <a:gd name="connsiteX1" fmla="*/ 1088565 w 1122771"/>
                <a:gd name="connsiteY1" fmla="*/ 414870 h 1729682"/>
                <a:gd name="connsiteX2" fmla="*/ 600590 w 1122771"/>
                <a:gd name="connsiteY2" fmla="*/ 1273005 h 1729682"/>
                <a:gd name="connsiteX3" fmla="*/ 159651 w 1122771"/>
                <a:gd name="connsiteY3" fmla="*/ 1648451 h 1729682"/>
                <a:gd name="connsiteX4" fmla="*/ 134851 w 1122771"/>
                <a:gd name="connsiteY4" fmla="*/ 828674 h 1729682"/>
                <a:gd name="connsiteX0" fmla="*/ 133733 w 1121653"/>
                <a:gd name="connsiteY0" fmla="*/ 828674 h 1705461"/>
                <a:gd name="connsiteX1" fmla="*/ 1087447 w 1121653"/>
                <a:gd name="connsiteY1" fmla="*/ 414870 h 1705461"/>
                <a:gd name="connsiteX2" fmla="*/ 599472 w 1121653"/>
                <a:gd name="connsiteY2" fmla="*/ 1273005 h 1705461"/>
                <a:gd name="connsiteX3" fmla="*/ 158533 w 1121653"/>
                <a:gd name="connsiteY3" fmla="*/ 1648451 h 1705461"/>
                <a:gd name="connsiteX4" fmla="*/ 133733 w 1121653"/>
                <a:gd name="connsiteY4" fmla="*/ 828674 h 1705461"/>
                <a:gd name="connsiteX0" fmla="*/ 133733 w 1125327"/>
                <a:gd name="connsiteY0" fmla="*/ 828674 h 1671108"/>
                <a:gd name="connsiteX1" fmla="*/ 1087447 w 1125327"/>
                <a:gd name="connsiteY1" fmla="*/ 414870 h 1671108"/>
                <a:gd name="connsiteX2" fmla="*/ 599472 w 1125327"/>
                <a:gd name="connsiteY2" fmla="*/ 1273005 h 1671108"/>
                <a:gd name="connsiteX3" fmla="*/ 158533 w 1125327"/>
                <a:gd name="connsiteY3" fmla="*/ 1648451 h 1671108"/>
                <a:gd name="connsiteX4" fmla="*/ 133733 w 1125327"/>
                <a:gd name="connsiteY4" fmla="*/ 828674 h 16711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5327" h="1671108">
                  <a:moveTo>
                    <a:pt x="133733" y="828674"/>
                  </a:moveTo>
                  <a:cubicBezTo>
                    <a:pt x="239920" y="-273532"/>
                    <a:pt x="879749" y="-129754"/>
                    <a:pt x="1087447" y="414870"/>
                  </a:cubicBezTo>
                  <a:cubicBezTo>
                    <a:pt x="1295145" y="959494"/>
                    <a:pt x="580144" y="765547"/>
                    <a:pt x="599472" y="1273005"/>
                  </a:cubicBezTo>
                  <a:cubicBezTo>
                    <a:pt x="618800" y="1780463"/>
                    <a:pt x="231639" y="1664650"/>
                    <a:pt x="158533" y="1648451"/>
                  </a:cubicBezTo>
                  <a:cubicBezTo>
                    <a:pt x="85427" y="1632252"/>
                    <a:pt x="-144008" y="1558893"/>
                    <a:pt x="133733" y="828674"/>
                  </a:cubicBezTo>
                  <a:close/>
                </a:path>
              </a:pathLst>
            </a:custGeom>
            <a:gradFill>
              <a:gsLst>
                <a:gs pos="100000">
                  <a:srgbClr val="006496"/>
                </a:gs>
                <a:gs pos="0">
                  <a:srgbClr val="00B4FA"/>
                </a:gs>
              </a:gsLst>
              <a:lin ang="48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椭圆 38"/>
            <p:cNvSpPr/>
            <p:nvPr/>
          </p:nvSpPr>
          <p:spPr>
            <a:xfrm rot="20475942">
              <a:off x="3406806" y="3918384"/>
              <a:ext cx="208252" cy="216024"/>
            </a:xfrm>
            <a:prstGeom prst="ellipse">
              <a:avLst/>
            </a:prstGeom>
            <a:gradFill>
              <a:gsLst>
                <a:gs pos="100000">
                  <a:srgbClr val="006496"/>
                </a:gs>
                <a:gs pos="0">
                  <a:srgbClr val="00B4FA"/>
                </a:gs>
              </a:gsLst>
              <a:lin ang="48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椭圆 39"/>
            <p:cNvSpPr/>
            <p:nvPr/>
          </p:nvSpPr>
          <p:spPr>
            <a:xfrm rot="20475942">
              <a:off x="3583475" y="3870331"/>
              <a:ext cx="264856" cy="260431"/>
            </a:xfrm>
            <a:prstGeom prst="ellipse">
              <a:avLst/>
            </a:prstGeom>
            <a:gradFill>
              <a:gsLst>
                <a:gs pos="100000">
                  <a:srgbClr val="006496"/>
                </a:gs>
                <a:gs pos="0">
                  <a:srgbClr val="00B4FA"/>
                </a:gs>
              </a:gsLst>
              <a:lin ang="48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椭圆 40"/>
            <p:cNvSpPr/>
            <p:nvPr/>
          </p:nvSpPr>
          <p:spPr>
            <a:xfrm rot="20475942">
              <a:off x="3785918" y="3905667"/>
              <a:ext cx="264856" cy="260431"/>
            </a:xfrm>
            <a:prstGeom prst="ellipse">
              <a:avLst/>
            </a:prstGeom>
            <a:gradFill>
              <a:gsLst>
                <a:gs pos="100000">
                  <a:srgbClr val="006496"/>
                </a:gs>
                <a:gs pos="0">
                  <a:srgbClr val="00B4FA"/>
                </a:gs>
              </a:gsLst>
              <a:lin ang="48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椭圆 41"/>
            <p:cNvSpPr/>
            <p:nvPr/>
          </p:nvSpPr>
          <p:spPr>
            <a:xfrm rot="20475942">
              <a:off x="3951202" y="4017607"/>
              <a:ext cx="289739" cy="303643"/>
            </a:xfrm>
            <a:prstGeom prst="ellipse">
              <a:avLst/>
            </a:prstGeom>
            <a:gradFill>
              <a:gsLst>
                <a:gs pos="100000">
                  <a:srgbClr val="006496"/>
                </a:gs>
                <a:gs pos="0">
                  <a:srgbClr val="00B4FA"/>
                </a:gs>
              </a:gsLst>
              <a:lin ang="48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椭圆 42"/>
            <p:cNvSpPr/>
            <p:nvPr/>
          </p:nvSpPr>
          <p:spPr>
            <a:xfrm rot="20475942">
              <a:off x="4109475" y="4134635"/>
              <a:ext cx="367266" cy="329422"/>
            </a:xfrm>
            <a:prstGeom prst="ellipse">
              <a:avLst/>
            </a:prstGeom>
            <a:gradFill>
              <a:gsLst>
                <a:gs pos="100000">
                  <a:srgbClr val="006496"/>
                </a:gs>
                <a:gs pos="0">
                  <a:srgbClr val="00B4FA"/>
                </a:gs>
              </a:gsLst>
              <a:lin ang="48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a:off x="7017191" y="1844824"/>
            <a:ext cx="3398494" cy="1080120"/>
            <a:chOff x="7017191" y="1844824"/>
            <a:chExt cx="3398494" cy="1080120"/>
          </a:xfrm>
        </p:grpSpPr>
        <p:sp>
          <p:nvSpPr>
            <p:cNvPr id="46" name="TextBox 11"/>
            <p:cNvSpPr txBox="1">
              <a:spLocks noChangeArrowheads="1"/>
            </p:cNvSpPr>
            <p:nvPr/>
          </p:nvSpPr>
          <p:spPr bwMode="auto">
            <a:xfrm flipH="1">
              <a:off x="7017191" y="2186280"/>
              <a:ext cx="3398494" cy="738664"/>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400" kern="0" dirty="0">
                  <a:solidFill>
                    <a:sysClr val="windowText" lastClr="000000">
                      <a:lumMod val="85000"/>
                      <a:lumOff val="15000"/>
                    </a:sysClr>
                  </a:solidFill>
                  <a:latin typeface="微软雅黑" pitchFamily="34" charset="-122"/>
                  <a:ea typeface="微软雅黑" pitchFamily="34" charset="-122"/>
                </a:rPr>
                <a:t>随着个人品牌的提升和人脉的积累，趁自己处在“人脉上升期”时，主动抓住机遇，实现自己华丽的转身。</a:t>
              </a:r>
            </a:p>
          </p:txBody>
        </p:sp>
        <p:sp>
          <p:nvSpPr>
            <p:cNvPr id="47" name="TextBox 11"/>
            <p:cNvSpPr txBox="1">
              <a:spLocks noChangeArrowheads="1"/>
            </p:cNvSpPr>
            <p:nvPr/>
          </p:nvSpPr>
          <p:spPr bwMode="auto">
            <a:xfrm flipH="1">
              <a:off x="8887092" y="1844824"/>
              <a:ext cx="1523873"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600" b="1" kern="0" dirty="0">
                  <a:solidFill>
                    <a:prstClr val="black"/>
                  </a:solidFill>
                  <a:latin typeface="微软雅黑" pitchFamily="34" charset="-122"/>
                  <a:ea typeface="微软雅黑" pitchFamily="34" charset="-122"/>
                </a:rPr>
                <a:t>华丽转身</a:t>
              </a:r>
            </a:p>
          </p:txBody>
        </p:sp>
      </p:grpSp>
      <p:grpSp>
        <p:nvGrpSpPr>
          <p:cNvPr id="5" name="组合 4"/>
          <p:cNvGrpSpPr/>
          <p:nvPr/>
        </p:nvGrpSpPr>
        <p:grpSpPr>
          <a:xfrm>
            <a:off x="4006974" y="2946430"/>
            <a:ext cx="3230587" cy="1058634"/>
            <a:chOff x="4006974" y="2946430"/>
            <a:chExt cx="3230587" cy="1058634"/>
          </a:xfrm>
        </p:grpSpPr>
        <p:sp>
          <p:nvSpPr>
            <p:cNvPr id="49" name="TextBox 11"/>
            <p:cNvSpPr txBox="1">
              <a:spLocks noChangeArrowheads="1"/>
            </p:cNvSpPr>
            <p:nvPr/>
          </p:nvSpPr>
          <p:spPr bwMode="auto">
            <a:xfrm flipH="1">
              <a:off x="4006974" y="3266400"/>
              <a:ext cx="3230587" cy="738664"/>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ysClr val="windowText" lastClr="000000">
                      <a:lumMod val="85000"/>
                      <a:lumOff val="15000"/>
                    </a:sysClr>
                  </a:solidFill>
                  <a:latin typeface="微软雅黑" pitchFamily="34" charset="-122"/>
                  <a:ea typeface="微软雅黑" pitchFamily="34" charset="-122"/>
                </a:rPr>
                <a:t>根据自己的职业生涯规划，不断培育自己的“个人品牌”，改进、升级自己的价值传播的“关键词”，并持续传播。</a:t>
              </a:r>
            </a:p>
          </p:txBody>
        </p:sp>
        <p:sp>
          <p:nvSpPr>
            <p:cNvPr id="51" name="TextBox 11"/>
            <p:cNvSpPr txBox="1">
              <a:spLocks noChangeArrowheads="1"/>
            </p:cNvSpPr>
            <p:nvPr/>
          </p:nvSpPr>
          <p:spPr bwMode="auto">
            <a:xfrm flipH="1">
              <a:off x="4006974" y="2946430"/>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a:solidFill>
                    <a:prstClr val="black"/>
                  </a:solidFill>
                  <a:latin typeface="微软雅黑" pitchFamily="34" charset="-122"/>
                  <a:ea typeface="微软雅黑" pitchFamily="34" charset="-122"/>
                </a:rPr>
                <a:t>传播价值</a:t>
              </a:r>
            </a:p>
          </p:txBody>
        </p:sp>
      </p:grpSp>
      <p:grpSp>
        <p:nvGrpSpPr>
          <p:cNvPr id="7" name="组合 6"/>
          <p:cNvGrpSpPr/>
          <p:nvPr/>
        </p:nvGrpSpPr>
        <p:grpSpPr>
          <a:xfrm>
            <a:off x="7086157" y="4026550"/>
            <a:ext cx="3408941" cy="1058634"/>
            <a:chOff x="7086157" y="4026550"/>
            <a:chExt cx="3408941" cy="1058634"/>
          </a:xfrm>
        </p:grpSpPr>
        <p:sp>
          <p:nvSpPr>
            <p:cNvPr id="54" name="TextBox 11"/>
            <p:cNvSpPr txBox="1">
              <a:spLocks noChangeArrowheads="1"/>
            </p:cNvSpPr>
            <p:nvPr/>
          </p:nvSpPr>
          <p:spPr bwMode="auto">
            <a:xfrm flipH="1">
              <a:off x="7086157" y="4346520"/>
              <a:ext cx="3408941" cy="738664"/>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400" kern="0" dirty="0">
                  <a:solidFill>
                    <a:sysClr val="windowText" lastClr="000000">
                      <a:lumMod val="85000"/>
                      <a:lumOff val="15000"/>
                    </a:sysClr>
                  </a:solidFill>
                  <a:latin typeface="微软雅黑" pitchFamily="34" charset="-122"/>
                  <a:ea typeface="微软雅黑" pitchFamily="34" charset="-122"/>
                </a:rPr>
                <a:t>努力培育自己的核心价值，并踏实工作，取得相应的成绩，让自己在职场圈子甚至在行业圈子里形成“口碑”。</a:t>
              </a:r>
            </a:p>
          </p:txBody>
        </p:sp>
        <p:sp>
          <p:nvSpPr>
            <p:cNvPr id="55" name="TextBox 11"/>
            <p:cNvSpPr txBox="1">
              <a:spLocks noChangeArrowheads="1"/>
            </p:cNvSpPr>
            <p:nvPr/>
          </p:nvSpPr>
          <p:spPr bwMode="auto">
            <a:xfrm flipH="1">
              <a:off x="8959100" y="4026550"/>
              <a:ext cx="1535998"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600" b="1" kern="0" dirty="0">
                  <a:solidFill>
                    <a:prstClr val="black"/>
                  </a:solidFill>
                  <a:latin typeface="微软雅黑" pitchFamily="34" charset="-122"/>
                  <a:ea typeface="微软雅黑" pitchFamily="34" charset="-122"/>
                </a:rPr>
                <a:t>培育价值</a:t>
              </a:r>
            </a:p>
          </p:txBody>
        </p:sp>
      </p:grpSp>
      <p:grpSp>
        <p:nvGrpSpPr>
          <p:cNvPr id="4" name="组合 3"/>
          <p:cNvGrpSpPr/>
          <p:nvPr/>
        </p:nvGrpSpPr>
        <p:grpSpPr>
          <a:xfrm>
            <a:off x="4011322" y="5142414"/>
            <a:ext cx="3036420" cy="1094898"/>
            <a:chOff x="4011322" y="5142414"/>
            <a:chExt cx="3036420" cy="1094898"/>
          </a:xfrm>
        </p:grpSpPr>
        <p:sp>
          <p:nvSpPr>
            <p:cNvPr id="57" name="TextBox 11"/>
            <p:cNvSpPr txBox="1">
              <a:spLocks noChangeArrowheads="1"/>
            </p:cNvSpPr>
            <p:nvPr/>
          </p:nvSpPr>
          <p:spPr bwMode="auto">
            <a:xfrm flipH="1">
              <a:off x="4011322" y="5498648"/>
              <a:ext cx="3036420" cy="738664"/>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ysClr val="windowText" lastClr="000000">
                      <a:lumMod val="85000"/>
                      <a:lumOff val="15000"/>
                    </a:sysClr>
                  </a:solidFill>
                  <a:latin typeface="微软雅黑" pitchFamily="34" charset="-122"/>
                  <a:ea typeface="微软雅黑" pitchFamily="34" charset="-122"/>
                </a:rPr>
                <a:t>明确自己的价值，也就是找到自己的方向，弄清自己是哪方面的人才，给自己找到最适宜传播的“关键字”。</a:t>
              </a:r>
            </a:p>
          </p:txBody>
        </p:sp>
        <p:sp>
          <p:nvSpPr>
            <p:cNvPr id="59" name="TextBox 11"/>
            <p:cNvSpPr txBox="1">
              <a:spLocks noChangeArrowheads="1"/>
            </p:cNvSpPr>
            <p:nvPr/>
          </p:nvSpPr>
          <p:spPr bwMode="auto">
            <a:xfrm flipH="1">
              <a:off x="4028497" y="5142414"/>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a:solidFill>
                    <a:prstClr val="black"/>
                  </a:solidFill>
                  <a:latin typeface="微软雅黑" pitchFamily="34" charset="-122"/>
                  <a:ea typeface="微软雅黑" pitchFamily="34" charset="-122"/>
                </a:rPr>
                <a:t>明确价值</a:t>
              </a:r>
            </a:p>
          </p:txBody>
        </p:sp>
      </p:grpSp>
      <p:cxnSp>
        <p:nvCxnSpPr>
          <p:cNvPr id="60" name="直接连接符 59"/>
          <p:cNvCxnSpPr/>
          <p:nvPr/>
        </p:nvCxnSpPr>
        <p:spPr>
          <a:xfrm flipH="1">
            <a:off x="6675654" y="2924944"/>
            <a:ext cx="3740032" cy="0"/>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H="1">
            <a:off x="4028497" y="4005064"/>
            <a:ext cx="3534544" cy="0"/>
          </a:xfrm>
          <a:prstGeom prst="line">
            <a:avLst/>
          </a:prstGeom>
          <a:ln w="12700">
            <a:solidFill>
              <a:srgbClr val="BE1247"/>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H="1">
            <a:off x="6522941" y="5085184"/>
            <a:ext cx="3888025" cy="0"/>
          </a:xfrm>
          <a:prstGeom prst="line">
            <a:avLst/>
          </a:prstGeom>
          <a:ln w="12700">
            <a:solidFill>
              <a:srgbClr val="FF980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H="1">
            <a:off x="4028497" y="6237312"/>
            <a:ext cx="3327316" cy="0"/>
          </a:xfrm>
          <a:prstGeom prst="line">
            <a:avLst/>
          </a:prstGeom>
          <a:ln w="12700">
            <a:solidFill>
              <a:srgbClr val="119707"/>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64" name="任意多边形 63"/>
          <p:cNvSpPr/>
          <p:nvPr/>
        </p:nvSpPr>
        <p:spPr>
          <a:xfrm>
            <a:off x="3660495" y="5637222"/>
            <a:ext cx="135112" cy="600090"/>
          </a:xfrm>
          <a:custGeom>
            <a:avLst/>
            <a:gdLst>
              <a:gd name="connsiteX0" fmla="*/ 0 w 752475"/>
              <a:gd name="connsiteY0" fmla="*/ 209550 h 2581275"/>
              <a:gd name="connsiteX1" fmla="*/ 0 w 752475"/>
              <a:gd name="connsiteY1" fmla="*/ 504825 h 2581275"/>
              <a:gd name="connsiteX2" fmla="*/ 219075 w 752475"/>
              <a:gd name="connsiteY2" fmla="*/ 495300 h 2581275"/>
              <a:gd name="connsiteX3" fmla="*/ 190500 w 752475"/>
              <a:gd name="connsiteY3" fmla="*/ 2428875 h 2581275"/>
              <a:gd name="connsiteX4" fmla="*/ 19050 w 752475"/>
              <a:gd name="connsiteY4" fmla="*/ 2581275 h 2581275"/>
              <a:gd name="connsiteX5" fmla="*/ 752475 w 752475"/>
              <a:gd name="connsiteY5" fmla="*/ 2581275 h 2581275"/>
              <a:gd name="connsiteX6" fmla="*/ 561975 w 752475"/>
              <a:gd name="connsiteY6" fmla="*/ 2438400 h 2581275"/>
              <a:gd name="connsiteX7" fmla="*/ 590550 w 752475"/>
              <a:gd name="connsiteY7" fmla="*/ 0 h 2581275"/>
              <a:gd name="connsiteX8" fmla="*/ 361950 w 752475"/>
              <a:gd name="connsiteY8" fmla="*/ 9525 h 2581275"/>
              <a:gd name="connsiteX9" fmla="*/ 0 w 752475"/>
              <a:gd name="connsiteY9" fmla="*/ 209550 h 2581275"/>
              <a:gd name="connsiteX0" fmla="*/ 0 w 752475"/>
              <a:gd name="connsiteY0" fmla="*/ 209550 h 2581275"/>
              <a:gd name="connsiteX1" fmla="*/ 0 w 752475"/>
              <a:gd name="connsiteY1" fmla="*/ 504825 h 2581275"/>
              <a:gd name="connsiteX2" fmla="*/ 198196 w 752475"/>
              <a:gd name="connsiteY2" fmla="*/ 490759 h 2581275"/>
              <a:gd name="connsiteX3" fmla="*/ 190500 w 752475"/>
              <a:gd name="connsiteY3" fmla="*/ 2428875 h 2581275"/>
              <a:gd name="connsiteX4" fmla="*/ 19050 w 752475"/>
              <a:gd name="connsiteY4" fmla="*/ 2581275 h 2581275"/>
              <a:gd name="connsiteX5" fmla="*/ 752475 w 752475"/>
              <a:gd name="connsiteY5" fmla="*/ 2581275 h 2581275"/>
              <a:gd name="connsiteX6" fmla="*/ 561975 w 752475"/>
              <a:gd name="connsiteY6" fmla="*/ 2438400 h 2581275"/>
              <a:gd name="connsiteX7" fmla="*/ 590550 w 752475"/>
              <a:gd name="connsiteY7" fmla="*/ 0 h 2581275"/>
              <a:gd name="connsiteX8" fmla="*/ 361950 w 752475"/>
              <a:gd name="connsiteY8" fmla="*/ 9525 h 2581275"/>
              <a:gd name="connsiteX9" fmla="*/ 0 w 752475"/>
              <a:gd name="connsiteY9" fmla="*/ 209550 h 2581275"/>
              <a:gd name="connsiteX0" fmla="*/ 0 w 752475"/>
              <a:gd name="connsiteY0" fmla="*/ 214091 h 2585816"/>
              <a:gd name="connsiteX1" fmla="*/ 0 w 752475"/>
              <a:gd name="connsiteY1" fmla="*/ 509366 h 2585816"/>
              <a:gd name="connsiteX2" fmla="*/ 198196 w 752475"/>
              <a:gd name="connsiteY2" fmla="*/ 495300 h 2585816"/>
              <a:gd name="connsiteX3" fmla="*/ 190500 w 752475"/>
              <a:gd name="connsiteY3" fmla="*/ 2433416 h 2585816"/>
              <a:gd name="connsiteX4" fmla="*/ 19050 w 752475"/>
              <a:gd name="connsiteY4" fmla="*/ 2585816 h 2585816"/>
              <a:gd name="connsiteX5" fmla="*/ 752475 w 752475"/>
              <a:gd name="connsiteY5" fmla="*/ 2585816 h 2585816"/>
              <a:gd name="connsiteX6" fmla="*/ 561975 w 752475"/>
              <a:gd name="connsiteY6" fmla="*/ 2442941 h 2585816"/>
              <a:gd name="connsiteX7" fmla="*/ 559233 w 752475"/>
              <a:gd name="connsiteY7" fmla="*/ 0 h 2585816"/>
              <a:gd name="connsiteX8" fmla="*/ 361950 w 752475"/>
              <a:gd name="connsiteY8" fmla="*/ 14066 h 2585816"/>
              <a:gd name="connsiteX9" fmla="*/ 0 w 752475"/>
              <a:gd name="connsiteY9" fmla="*/ 214091 h 2585816"/>
              <a:gd name="connsiteX0" fmla="*/ 0 w 752475"/>
              <a:gd name="connsiteY0" fmla="*/ 214091 h 2585816"/>
              <a:gd name="connsiteX1" fmla="*/ 0 w 752475"/>
              <a:gd name="connsiteY1" fmla="*/ 509366 h 2585816"/>
              <a:gd name="connsiteX2" fmla="*/ 198196 w 752475"/>
              <a:gd name="connsiteY2" fmla="*/ 495300 h 2585816"/>
              <a:gd name="connsiteX3" fmla="*/ 190500 w 752475"/>
              <a:gd name="connsiteY3" fmla="*/ 2433416 h 2585816"/>
              <a:gd name="connsiteX4" fmla="*/ 19050 w 752475"/>
              <a:gd name="connsiteY4" fmla="*/ 2585816 h 2585816"/>
              <a:gd name="connsiteX5" fmla="*/ 752475 w 752475"/>
              <a:gd name="connsiteY5" fmla="*/ 2585816 h 2585816"/>
              <a:gd name="connsiteX6" fmla="*/ 561975 w 752475"/>
              <a:gd name="connsiteY6" fmla="*/ 2442941 h 2585816"/>
              <a:gd name="connsiteX7" fmla="*/ 559233 w 752475"/>
              <a:gd name="connsiteY7" fmla="*/ 0 h 2585816"/>
              <a:gd name="connsiteX8" fmla="*/ 361950 w 752475"/>
              <a:gd name="connsiteY8" fmla="*/ 14066 h 2585816"/>
              <a:gd name="connsiteX9" fmla="*/ 0 w 752475"/>
              <a:gd name="connsiteY9" fmla="*/ 214091 h 2585816"/>
              <a:gd name="connsiteX0" fmla="*/ 0 w 752475"/>
              <a:gd name="connsiteY0" fmla="*/ 214091 h 2585816"/>
              <a:gd name="connsiteX1" fmla="*/ 0 w 752475"/>
              <a:gd name="connsiteY1" fmla="*/ 509366 h 2585816"/>
              <a:gd name="connsiteX2" fmla="*/ 198196 w 752475"/>
              <a:gd name="connsiteY2" fmla="*/ 495300 h 2585816"/>
              <a:gd name="connsiteX3" fmla="*/ 190500 w 752475"/>
              <a:gd name="connsiteY3" fmla="*/ 2433416 h 2585816"/>
              <a:gd name="connsiteX4" fmla="*/ 19050 w 752475"/>
              <a:gd name="connsiteY4" fmla="*/ 2585816 h 2585816"/>
              <a:gd name="connsiteX5" fmla="*/ 752475 w 752475"/>
              <a:gd name="connsiteY5" fmla="*/ 2585816 h 2585816"/>
              <a:gd name="connsiteX6" fmla="*/ 561975 w 752475"/>
              <a:gd name="connsiteY6" fmla="*/ 2442941 h 2585816"/>
              <a:gd name="connsiteX7" fmla="*/ 559233 w 752475"/>
              <a:gd name="connsiteY7" fmla="*/ 0 h 2585816"/>
              <a:gd name="connsiteX8" fmla="*/ 361950 w 752475"/>
              <a:gd name="connsiteY8" fmla="*/ 14066 h 2585816"/>
              <a:gd name="connsiteX9" fmla="*/ 0 w 752475"/>
              <a:gd name="connsiteY9" fmla="*/ 214091 h 2585816"/>
              <a:gd name="connsiteX0" fmla="*/ 0 w 752475"/>
              <a:gd name="connsiteY0" fmla="*/ 214091 h 2585816"/>
              <a:gd name="connsiteX1" fmla="*/ 3480 w 752475"/>
              <a:gd name="connsiteY1" fmla="*/ 495745 h 2585816"/>
              <a:gd name="connsiteX2" fmla="*/ 198196 w 752475"/>
              <a:gd name="connsiteY2" fmla="*/ 495300 h 2585816"/>
              <a:gd name="connsiteX3" fmla="*/ 190500 w 752475"/>
              <a:gd name="connsiteY3" fmla="*/ 2433416 h 2585816"/>
              <a:gd name="connsiteX4" fmla="*/ 19050 w 752475"/>
              <a:gd name="connsiteY4" fmla="*/ 2585816 h 2585816"/>
              <a:gd name="connsiteX5" fmla="*/ 752475 w 752475"/>
              <a:gd name="connsiteY5" fmla="*/ 2585816 h 2585816"/>
              <a:gd name="connsiteX6" fmla="*/ 561975 w 752475"/>
              <a:gd name="connsiteY6" fmla="*/ 2442941 h 2585816"/>
              <a:gd name="connsiteX7" fmla="*/ 559233 w 752475"/>
              <a:gd name="connsiteY7" fmla="*/ 0 h 2585816"/>
              <a:gd name="connsiteX8" fmla="*/ 361950 w 752475"/>
              <a:gd name="connsiteY8" fmla="*/ 14066 h 2585816"/>
              <a:gd name="connsiteX9" fmla="*/ 0 w 752475"/>
              <a:gd name="connsiteY9" fmla="*/ 214091 h 2585816"/>
              <a:gd name="connsiteX0" fmla="*/ 0 w 752475"/>
              <a:gd name="connsiteY0" fmla="*/ 200025 h 2571750"/>
              <a:gd name="connsiteX1" fmla="*/ 3480 w 752475"/>
              <a:gd name="connsiteY1" fmla="*/ 481679 h 2571750"/>
              <a:gd name="connsiteX2" fmla="*/ 198196 w 752475"/>
              <a:gd name="connsiteY2" fmla="*/ 481234 h 2571750"/>
              <a:gd name="connsiteX3" fmla="*/ 190500 w 752475"/>
              <a:gd name="connsiteY3" fmla="*/ 2419350 h 2571750"/>
              <a:gd name="connsiteX4" fmla="*/ 19050 w 752475"/>
              <a:gd name="connsiteY4" fmla="*/ 2571750 h 2571750"/>
              <a:gd name="connsiteX5" fmla="*/ 752475 w 752475"/>
              <a:gd name="connsiteY5" fmla="*/ 2571750 h 2571750"/>
              <a:gd name="connsiteX6" fmla="*/ 561975 w 752475"/>
              <a:gd name="connsiteY6" fmla="*/ 2428875 h 2571750"/>
              <a:gd name="connsiteX7" fmla="*/ 566193 w 752475"/>
              <a:gd name="connsiteY7" fmla="*/ 4096 h 2571750"/>
              <a:gd name="connsiteX8" fmla="*/ 361950 w 752475"/>
              <a:gd name="connsiteY8" fmla="*/ 0 h 2571750"/>
              <a:gd name="connsiteX9" fmla="*/ 0 w 752475"/>
              <a:gd name="connsiteY9" fmla="*/ 200025 h 2571750"/>
              <a:gd name="connsiteX0" fmla="*/ 0 w 752475"/>
              <a:gd name="connsiteY0" fmla="*/ 200025 h 2571750"/>
              <a:gd name="connsiteX1" fmla="*/ 3480 w 752475"/>
              <a:gd name="connsiteY1" fmla="*/ 481679 h 2571750"/>
              <a:gd name="connsiteX2" fmla="*/ 198196 w 752475"/>
              <a:gd name="connsiteY2" fmla="*/ 481234 h 2571750"/>
              <a:gd name="connsiteX3" fmla="*/ 190500 w 752475"/>
              <a:gd name="connsiteY3" fmla="*/ 2419350 h 2571750"/>
              <a:gd name="connsiteX4" fmla="*/ 19050 w 752475"/>
              <a:gd name="connsiteY4" fmla="*/ 2571750 h 2571750"/>
              <a:gd name="connsiteX5" fmla="*/ 752475 w 752475"/>
              <a:gd name="connsiteY5" fmla="*/ 2571750 h 2571750"/>
              <a:gd name="connsiteX6" fmla="*/ 561975 w 752475"/>
              <a:gd name="connsiteY6" fmla="*/ 2428875 h 2571750"/>
              <a:gd name="connsiteX7" fmla="*/ 576632 w 752475"/>
              <a:gd name="connsiteY7" fmla="*/ 4096 h 2571750"/>
              <a:gd name="connsiteX8" fmla="*/ 361950 w 752475"/>
              <a:gd name="connsiteY8" fmla="*/ 0 h 2571750"/>
              <a:gd name="connsiteX9" fmla="*/ 0 w 752475"/>
              <a:gd name="connsiteY9" fmla="*/ 200025 h 2571750"/>
              <a:gd name="connsiteX0" fmla="*/ 0 w 752475"/>
              <a:gd name="connsiteY0" fmla="*/ 200025 h 2571750"/>
              <a:gd name="connsiteX1" fmla="*/ 3480 w 752475"/>
              <a:gd name="connsiteY1" fmla="*/ 481679 h 2571750"/>
              <a:gd name="connsiteX2" fmla="*/ 198196 w 752475"/>
              <a:gd name="connsiteY2" fmla="*/ 481234 h 2571750"/>
              <a:gd name="connsiteX3" fmla="*/ 190500 w 752475"/>
              <a:gd name="connsiteY3" fmla="*/ 2419350 h 2571750"/>
              <a:gd name="connsiteX4" fmla="*/ 19050 w 752475"/>
              <a:gd name="connsiteY4" fmla="*/ 2571750 h 2571750"/>
              <a:gd name="connsiteX5" fmla="*/ 752475 w 752475"/>
              <a:gd name="connsiteY5" fmla="*/ 2571750 h 2571750"/>
              <a:gd name="connsiteX6" fmla="*/ 561975 w 752475"/>
              <a:gd name="connsiteY6" fmla="*/ 2410713 h 2571750"/>
              <a:gd name="connsiteX7" fmla="*/ 576632 w 752475"/>
              <a:gd name="connsiteY7" fmla="*/ 4096 h 2571750"/>
              <a:gd name="connsiteX8" fmla="*/ 361950 w 752475"/>
              <a:gd name="connsiteY8" fmla="*/ 0 h 2571750"/>
              <a:gd name="connsiteX9" fmla="*/ 0 w 752475"/>
              <a:gd name="connsiteY9" fmla="*/ 200025 h 2571750"/>
              <a:gd name="connsiteX0" fmla="*/ 0 w 752475"/>
              <a:gd name="connsiteY0" fmla="*/ 200025 h 2571750"/>
              <a:gd name="connsiteX1" fmla="*/ 3480 w 752475"/>
              <a:gd name="connsiteY1" fmla="*/ 481679 h 2571750"/>
              <a:gd name="connsiteX2" fmla="*/ 198196 w 752475"/>
              <a:gd name="connsiteY2" fmla="*/ 481234 h 2571750"/>
              <a:gd name="connsiteX3" fmla="*/ 190500 w 752475"/>
              <a:gd name="connsiteY3" fmla="*/ 2419350 h 2571750"/>
              <a:gd name="connsiteX4" fmla="*/ 83194 w 752475"/>
              <a:gd name="connsiteY4" fmla="*/ 2501907 h 2571750"/>
              <a:gd name="connsiteX5" fmla="*/ 19050 w 752475"/>
              <a:gd name="connsiteY5" fmla="*/ 2571750 h 2571750"/>
              <a:gd name="connsiteX6" fmla="*/ 752475 w 752475"/>
              <a:gd name="connsiteY6" fmla="*/ 2571750 h 2571750"/>
              <a:gd name="connsiteX7" fmla="*/ 561975 w 752475"/>
              <a:gd name="connsiteY7" fmla="*/ 2410713 h 2571750"/>
              <a:gd name="connsiteX8" fmla="*/ 576632 w 752475"/>
              <a:gd name="connsiteY8" fmla="*/ 4096 h 2571750"/>
              <a:gd name="connsiteX9" fmla="*/ 361950 w 752475"/>
              <a:gd name="connsiteY9" fmla="*/ 0 h 2571750"/>
              <a:gd name="connsiteX10" fmla="*/ 0 w 752475"/>
              <a:gd name="connsiteY10" fmla="*/ 200025 h 2571750"/>
              <a:gd name="connsiteX0" fmla="*/ 0 w 752475"/>
              <a:gd name="connsiteY0" fmla="*/ 200025 h 2571750"/>
              <a:gd name="connsiteX1" fmla="*/ 3480 w 752475"/>
              <a:gd name="connsiteY1" fmla="*/ 481679 h 2571750"/>
              <a:gd name="connsiteX2" fmla="*/ 198196 w 752475"/>
              <a:gd name="connsiteY2" fmla="*/ 481234 h 2571750"/>
              <a:gd name="connsiteX3" fmla="*/ 190500 w 752475"/>
              <a:gd name="connsiteY3" fmla="*/ 2419350 h 2571750"/>
              <a:gd name="connsiteX4" fmla="*/ 20559 w 752475"/>
              <a:gd name="connsiteY4" fmla="*/ 2497367 h 2571750"/>
              <a:gd name="connsiteX5" fmla="*/ 19050 w 752475"/>
              <a:gd name="connsiteY5" fmla="*/ 2571750 h 2571750"/>
              <a:gd name="connsiteX6" fmla="*/ 752475 w 752475"/>
              <a:gd name="connsiteY6" fmla="*/ 2571750 h 2571750"/>
              <a:gd name="connsiteX7" fmla="*/ 561975 w 752475"/>
              <a:gd name="connsiteY7" fmla="*/ 2410713 h 2571750"/>
              <a:gd name="connsiteX8" fmla="*/ 576632 w 752475"/>
              <a:gd name="connsiteY8" fmla="*/ 4096 h 2571750"/>
              <a:gd name="connsiteX9" fmla="*/ 361950 w 752475"/>
              <a:gd name="connsiteY9" fmla="*/ 0 h 2571750"/>
              <a:gd name="connsiteX10" fmla="*/ 0 w 752475"/>
              <a:gd name="connsiteY10" fmla="*/ 200025 h 2571750"/>
              <a:gd name="connsiteX0" fmla="*/ 0 w 752475"/>
              <a:gd name="connsiteY0" fmla="*/ 200025 h 2571750"/>
              <a:gd name="connsiteX1" fmla="*/ 3480 w 752475"/>
              <a:gd name="connsiteY1" fmla="*/ 481679 h 2571750"/>
              <a:gd name="connsiteX2" fmla="*/ 198196 w 752475"/>
              <a:gd name="connsiteY2" fmla="*/ 481234 h 2571750"/>
              <a:gd name="connsiteX3" fmla="*/ 190500 w 752475"/>
              <a:gd name="connsiteY3" fmla="*/ 2419350 h 2571750"/>
              <a:gd name="connsiteX4" fmla="*/ 20559 w 752475"/>
              <a:gd name="connsiteY4" fmla="*/ 2497367 h 2571750"/>
              <a:gd name="connsiteX5" fmla="*/ 19050 w 752475"/>
              <a:gd name="connsiteY5" fmla="*/ 2571750 h 2571750"/>
              <a:gd name="connsiteX6" fmla="*/ 752475 w 752475"/>
              <a:gd name="connsiteY6" fmla="*/ 2571750 h 2571750"/>
              <a:gd name="connsiteX7" fmla="*/ 632996 w 752475"/>
              <a:gd name="connsiteY7" fmla="*/ 2470123 h 2571750"/>
              <a:gd name="connsiteX8" fmla="*/ 561975 w 752475"/>
              <a:gd name="connsiteY8" fmla="*/ 2410713 h 2571750"/>
              <a:gd name="connsiteX9" fmla="*/ 576632 w 752475"/>
              <a:gd name="connsiteY9" fmla="*/ 4096 h 2571750"/>
              <a:gd name="connsiteX10" fmla="*/ 361950 w 752475"/>
              <a:gd name="connsiteY10" fmla="*/ 0 h 2571750"/>
              <a:gd name="connsiteX11" fmla="*/ 0 w 752475"/>
              <a:gd name="connsiteY11" fmla="*/ 200025 h 2571750"/>
              <a:gd name="connsiteX0" fmla="*/ 0 w 754788"/>
              <a:gd name="connsiteY0" fmla="*/ 200025 h 2571750"/>
              <a:gd name="connsiteX1" fmla="*/ 3480 w 754788"/>
              <a:gd name="connsiteY1" fmla="*/ 481679 h 2571750"/>
              <a:gd name="connsiteX2" fmla="*/ 198196 w 754788"/>
              <a:gd name="connsiteY2" fmla="*/ 481234 h 2571750"/>
              <a:gd name="connsiteX3" fmla="*/ 190500 w 754788"/>
              <a:gd name="connsiteY3" fmla="*/ 2419350 h 2571750"/>
              <a:gd name="connsiteX4" fmla="*/ 20559 w 754788"/>
              <a:gd name="connsiteY4" fmla="*/ 2497367 h 2571750"/>
              <a:gd name="connsiteX5" fmla="*/ 19050 w 754788"/>
              <a:gd name="connsiteY5" fmla="*/ 2571750 h 2571750"/>
              <a:gd name="connsiteX6" fmla="*/ 752475 w 754788"/>
              <a:gd name="connsiteY6" fmla="*/ 2571750 h 2571750"/>
              <a:gd name="connsiteX7" fmla="*/ 754788 w 754788"/>
              <a:gd name="connsiteY7" fmla="*/ 2492825 h 2571750"/>
              <a:gd name="connsiteX8" fmla="*/ 561975 w 754788"/>
              <a:gd name="connsiteY8" fmla="*/ 2410713 h 2571750"/>
              <a:gd name="connsiteX9" fmla="*/ 576632 w 754788"/>
              <a:gd name="connsiteY9" fmla="*/ 4096 h 2571750"/>
              <a:gd name="connsiteX10" fmla="*/ 361950 w 754788"/>
              <a:gd name="connsiteY10" fmla="*/ 0 h 2571750"/>
              <a:gd name="connsiteX11" fmla="*/ 0 w 754788"/>
              <a:gd name="connsiteY11" fmla="*/ 200025 h 2571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4788" h="2571750">
                <a:moveTo>
                  <a:pt x="0" y="200025"/>
                </a:moveTo>
                <a:lnTo>
                  <a:pt x="3480" y="481679"/>
                </a:lnTo>
                <a:lnTo>
                  <a:pt x="198196" y="481234"/>
                </a:lnTo>
                <a:cubicBezTo>
                  <a:pt x="195631" y="1127273"/>
                  <a:pt x="193065" y="1773311"/>
                  <a:pt x="190500" y="2419350"/>
                </a:cubicBezTo>
                <a:lnTo>
                  <a:pt x="20559" y="2497367"/>
                </a:lnTo>
                <a:lnTo>
                  <a:pt x="19050" y="2571750"/>
                </a:lnTo>
                <a:lnTo>
                  <a:pt x="752475" y="2571750"/>
                </a:lnTo>
                <a:lnTo>
                  <a:pt x="754788" y="2492825"/>
                </a:lnTo>
                <a:lnTo>
                  <a:pt x="561975" y="2410713"/>
                </a:lnTo>
                <a:cubicBezTo>
                  <a:pt x="566861" y="1602453"/>
                  <a:pt x="571746" y="812356"/>
                  <a:pt x="576632" y="4096"/>
                </a:cubicBezTo>
                <a:lnTo>
                  <a:pt x="361950" y="0"/>
                </a:lnTo>
                <a:cubicBezTo>
                  <a:pt x="161266" y="239214"/>
                  <a:pt x="197205" y="174214"/>
                  <a:pt x="0" y="200025"/>
                </a:cubicBezTo>
                <a:close/>
              </a:path>
            </a:pathLst>
          </a:custGeom>
          <a:gradFill>
            <a:gsLst>
              <a:gs pos="100000">
                <a:srgbClr val="B4E664"/>
              </a:gs>
              <a:gs pos="0">
                <a:srgbClr val="0F9605">
                  <a:alpha val="85098"/>
                </a:srgbClr>
              </a:gs>
            </a:gsLst>
            <a:lin ang="16800000" scaled="0"/>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任意多边形 64"/>
          <p:cNvSpPr/>
          <p:nvPr/>
        </p:nvSpPr>
        <p:spPr>
          <a:xfrm>
            <a:off x="10617229" y="4578475"/>
            <a:ext cx="360040" cy="578717"/>
          </a:xfrm>
          <a:custGeom>
            <a:avLst/>
            <a:gdLst>
              <a:gd name="connsiteX0" fmla="*/ 0 w 1257300"/>
              <a:gd name="connsiteY0" fmla="*/ 730250 h 1930400"/>
              <a:gd name="connsiteX1" fmla="*/ 260350 w 1257300"/>
              <a:gd name="connsiteY1" fmla="*/ 730250 h 1930400"/>
              <a:gd name="connsiteX2" fmla="*/ 603250 w 1257300"/>
              <a:gd name="connsiteY2" fmla="*/ 311150 h 1930400"/>
              <a:gd name="connsiteX3" fmla="*/ 977900 w 1257300"/>
              <a:gd name="connsiteY3" fmla="*/ 717550 h 1930400"/>
              <a:gd name="connsiteX4" fmla="*/ 228600 w 1257300"/>
              <a:gd name="connsiteY4" fmla="*/ 1720850 h 1930400"/>
              <a:gd name="connsiteX5" fmla="*/ 228600 w 1257300"/>
              <a:gd name="connsiteY5" fmla="*/ 1930400 h 1930400"/>
              <a:gd name="connsiteX6" fmla="*/ 1244600 w 1257300"/>
              <a:gd name="connsiteY6" fmla="*/ 1911350 h 1930400"/>
              <a:gd name="connsiteX7" fmla="*/ 1238250 w 1257300"/>
              <a:gd name="connsiteY7" fmla="*/ 1600200 h 1930400"/>
              <a:gd name="connsiteX8" fmla="*/ 1085850 w 1257300"/>
              <a:gd name="connsiteY8" fmla="*/ 1600200 h 1930400"/>
              <a:gd name="connsiteX9" fmla="*/ 977900 w 1257300"/>
              <a:gd name="connsiteY9" fmla="*/ 1682750 h 1930400"/>
              <a:gd name="connsiteX10" fmla="*/ 590550 w 1257300"/>
              <a:gd name="connsiteY10" fmla="*/ 1682750 h 1930400"/>
              <a:gd name="connsiteX11" fmla="*/ 1257300 w 1257300"/>
              <a:gd name="connsiteY11" fmla="*/ 730250 h 1930400"/>
              <a:gd name="connsiteX12" fmla="*/ 755650 w 1257300"/>
              <a:gd name="connsiteY12" fmla="*/ 196850 h 1930400"/>
              <a:gd name="connsiteX13" fmla="*/ 660400 w 1257300"/>
              <a:gd name="connsiteY13" fmla="*/ 101600 h 1930400"/>
              <a:gd name="connsiteX14" fmla="*/ 565150 w 1257300"/>
              <a:gd name="connsiteY14" fmla="*/ 0 h 1930400"/>
              <a:gd name="connsiteX15" fmla="*/ 0 w 1257300"/>
              <a:gd name="connsiteY15" fmla="*/ 730250 h 1930400"/>
              <a:gd name="connsiteX0" fmla="*/ 0 w 1257300"/>
              <a:gd name="connsiteY0" fmla="*/ 730250 h 1930400"/>
              <a:gd name="connsiteX1" fmla="*/ 260350 w 1257300"/>
              <a:gd name="connsiteY1" fmla="*/ 730250 h 1930400"/>
              <a:gd name="connsiteX2" fmla="*/ 603250 w 1257300"/>
              <a:gd name="connsiteY2" fmla="*/ 311150 h 1930400"/>
              <a:gd name="connsiteX3" fmla="*/ 977900 w 1257300"/>
              <a:gd name="connsiteY3" fmla="*/ 717550 h 1930400"/>
              <a:gd name="connsiteX4" fmla="*/ 228600 w 1257300"/>
              <a:gd name="connsiteY4" fmla="*/ 1720850 h 1930400"/>
              <a:gd name="connsiteX5" fmla="*/ 228600 w 1257300"/>
              <a:gd name="connsiteY5" fmla="*/ 1930400 h 1930400"/>
              <a:gd name="connsiteX6" fmla="*/ 1244600 w 1257300"/>
              <a:gd name="connsiteY6" fmla="*/ 1911350 h 1930400"/>
              <a:gd name="connsiteX7" fmla="*/ 1238250 w 1257300"/>
              <a:gd name="connsiteY7" fmla="*/ 1600200 h 1930400"/>
              <a:gd name="connsiteX8" fmla="*/ 1085850 w 1257300"/>
              <a:gd name="connsiteY8" fmla="*/ 1600200 h 1930400"/>
              <a:gd name="connsiteX9" fmla="*/ 977900 w 1257300"/>
              <a:gd name="connsiteY9" fmla="*/ 1682750 h 1930400"/>
              <a:gd name="connsiteX10" fmla="*/ 590550 w 1257300"/>
              <a:gd name="connsiteY10" fmla="*/ 1682750 h 1930400"/>
              <a:gd name="connsiteX11" fmla="*/ 1257300 w 1257300"/>
              <a:gd name="connsiteY11" fmla="*/ 730250 h 1930400"/>
              <a:gd name="connsiteX12" fmla="*/ 755650 w 1257300"/>
              <a:gd name="connsiteY12" fmla="*/ 196850 h 1930400"/>
              <a:gd name="connsiteX13" fmla="*/ 565150 w 1257300"/>
              <a:gd name="connsiteY13" fmla="*/ 0 h 1930400"/>
              <a:gd name="connsiteX14" fmla="*/ 0 w 1257300"/>
              <a:gd name="connsiteY14" fmla="*/ 730250 h 1930400"/>
              <a:gd name="connsiteX0" fmla="*/ 0 w 1257300"/>
              <a:gd name="connsiteY0" fmla="*/ 730250 h 1930400"/>
              <a:gd name="connsiteX1" fmla="*/ 260350 w 1257300"/>
              <a:gd name="connsiteY1" fmla="*/ 730250 h 1930400"/>
              <a:gd name="connsiteX2" fmla="*/ 603250 w 1257300"/>
              <a:gd name="connsiteY2" fmla="*/ 311150 h 1930400"/>
              <a:gd name="connsiteX3" fmla="*/ 977900 w 1257300"/>
              <a:gd name="connsiteY3" fmla="*/ 717550 h 1930400"/>
              <a:gd name="connsiteX4" fmla="*/ 228600 w 1257300"/>
              <a:gd name="connsiteY4" fmla="*/ 1720850 h 1930400"/>
              <a:gd name="connsiteX5" fmla="*/ 228600 w 1257300"/>
              <a:gd name="connsiteY5" fmla="*/ 1930400 h 1930400"/>
              <a:gd name="connsiteX6" fmla="*/ 1244600 w 1257300"/>
              <a:gd name="connsiteY6" fmla="*/ 1911350 h 1930400"/>
              <a:gd name="connsiteX7" fmla="*/ 1238250 w 1257300"/>
              <a:gd name="connsiteY7" fmla="*/ 1600200 h 1930400"/>
              <a:gd name="connsiteX8" fmla="*/ 1085850 w 1257300"/>
              <a:gd name="connsiteY8" fmla="*/ 1600200 h 1930400"/>
              <a:gd name="connsiteX9" fmla="*/ 977900 w 1257300"/>
              <a:gd name="connsiteY9" fmla="*/ 1682750 h 1930400"/>
              <a:gd name="connsiteX10" fmla="*/ 590550 w 1257300"/>
              <a:gd name="connsiteY10" fmla="*/ 1682750 h 1930400"/>
              <a:gd name="connsiteX11" fmla="*/ 1257300 w 1257300"/>
              <a:gd name="connsiteY11" fmla="*/ 730250 h 1930400"/>
              <a:gd name="connsiteX12" fmla="*/ 565150 w 1257300"/>
              <a:gd name="connsiteY12" fmla="*/ 0 h 1930400"/>
              <a:gd name="connsiteX13" fmla="*/ 0 w 1257300"/>
              <a:gd name="connsiteY13" fmla="*/ 730250 h 1930400"/>
              <a:gd name="connsiteX0" fmla="*/ 0 w 1257300"/>
              <a:gd name="connsiteY0" fmla="*/ 730250 h 1930400"/>
              <a:gd name="connsiteX1" fmla="*/ 260350 w 1257300"/>
              <a:gd name="connsiteY1" fmla="*/ 730250 h 1930400"/>
              <a:gd name="connsiteX2" fmla="*/ 603250 w 1257300"/>
              <a:gd name="connsiteY2" fmla="*/ 311150 h 1930400"/>
              <a:gd name="connsiteX3" fmla="*/ 977900 w 1257300"/>
              <a:gd name="connsiteY3" fmla="*/ 717550 h 1930400"/>
              <a:gd name="connsiteX4" fmla="*/ 228600 w 1257300"/>
              <a:gd name="connsiteY4" fmla="*/ 1720850 h 1930400"/>
              <a:gd name="connsiteX5" fmla="*/ 228600 w 1257300"/>
              <a:gd name="connsiteY5" fmla="*/ 1930400 h 1930400"/>
              <a:gd name="connsiteX6" fmla="*/ 1244600 w 1257300"/>
              <a:gd name="connsiteY6" fmla="*/ 1911350 h 1930400"/>
              <a:gd name="connsiteX7" fmla="*/ 1238250 w 1257300"/>
              <a:gd name="connsiteY7" fmla="*/ 1600200 h 1930400"/>
              <a:gd name="connsiteX8" fmla="*/ 1085850 w 1257300"/>
              <a:gd name="connsiteY8" fmla="*/ 1600200 h 1930400"/>
              <a:gd name="connsiteX9" fmla="*/ 977900 w 1257300"/>
              <a:gd name="connsiteY9" fmla="*/ 1682750 h 1930400"/>
              <a:gd name="connsiteX10" fmla="*/ 590550 w 1257300"/>
              <a:gd name="connsiteY10" fmla="*/ 1682750 h 1930400"/>
              <a:gd name="connsiteX11" fmla="*/ 1257300 w 1257300"/>
              <a:gd name="connsiteY11" fmla="*/ 730250 h 1930400"/>
              <a:gd name="connsiteX12" fmla="*/ 603250 w 1257300"/>
              <a:gd name="connsiteY12" fmla="*/ 0 h 1930400"/>
              <a:gd name="connsiteX13" fmla="*/ 0 w 1257300"/>
              <a:gd name="connsiteY13" fmla="*/ 730250 h 1930400"/>
              <a:gd name="connsiteX0" fmla="*/ 0 w 1257300"/>
              <a:gd name="connsiteY0" fmla="*/ 730571 h 1930721"/>
              <a:gd name="connsiteX1" fmla="*/ 260350 w 1257300"/>
              <a:gd name="connsiteY1" fmla="*/ 730571 h 1930721"/>
              <a:gd name="connsiteX2" fmla="*/ 603250 w 1257300"/>
              <a:gd name="connsiteY2" fmla="*/ 311471 h 1930721"/>
              <a:gd name="connsiteX3" fmla="*/ 977900 w 1257300"/>
              <a:gd name="connsiteY3" fmla="*/ 717871 h 1930721"/>
              <a:gd name="connsiteX4" fmla="*/ 228600 w 1257300"/>
              <a:gd name="connsiteY4" fmla="*/ 1721171 h 1930721"/>
              <a:gd name="connsiteX5" fmla="*/ 228600 w 1257300"/>
              <a:gd name="connsiteY5" fmla="*/ 1930721 h 1930721"/>
              <a:gd name="connsiteX6" fmla="*/ 1244600 w 1257300"/>
              <a:gd name="connsiteY6" fmla="*/ 1911671 h 1930721"/>
              <a:gd name="connsiteX7" fmla="*/ 1238250 w 1257300"/>
              <a:gd name="connsiteY7" fmla="*/ 1600521 h 1930721"/>
              <a:gd name="connsiteX8" fmla="*/ 1085850 w 1257300"/>
              <a:gd name="connsiteY8" fmla="*/ 1600521 h 1930721"/>
              <a:gd name="connsiteX9" fmla="*/ 977900 w 1257300"/>
              <a:gd name="connsiteY9" fmla="*/ 1683071 h 1930721"/>
              <a:gd name="connsiteX10" fmla="*/ 590550 w 1257300"/>
              <a:gd name="connsiteY10" fmla="*/ 1683071 h 1930721"/>
              <a:gd name="connsiteX11" fmla="*/ 1257300 w 1257300"/>
              <a:gd name="connsiteY11" fmla="*/ 730571 h 1930721"/>
              <a:gd name="connsiteX12" fmla="*/ 603250 w 1257300"/>
              <a:gd name="connsiteY12" fmla="*/ 321 h 1930721"/>
              <a:gd name="connsiteX13" fmla="*/ 0 w 1257300"/>
              <a:gd name="connsiteY13" fmla="*/ 730571 h 1930721"/>
              <a:gd name="connsiteX0" fmla="*/ 0 w 1257300"/>
              <a:gd name="connsiteY0" fmla="*/ 730571 h 1930721"/>
              <a:gd name="connsiteX1" fmla="*/ 260350 w 1257300"/>
              <a:gd name="connsiteY1" fmla="*/ 730571 h 1930721"/>
              <a:gd name="connsiteX2" fmla="*/ 603250 w 1257300"/>
              <a:gd name="connsiteY2" fmla="*/ 311471 h 1930721"/>
              <a:gd name="connsiteX3" fmla="*/ 977900 w 1257300"/>
              <a:gd name="connsiteY3" fmla="*/ 717871 h 1930721"/>
              <a:gd name="connsiteX4" fmla="*/ 228600 w 1257300"/>
              <a:gd name="connsiteY4" fmla="*/ 1721171 h 1930721"/>
              <a:gd name="connsiteX5" fmla="*/ 228600 w 1257300"/>
              <a:gd name="connsiteY5" fmla="*/ 1930721 h 1930721"/>
              <a:gd name="connsiteX6" fmla="*/ 1244600 w 1257300"/>
              <a:gd name="connsiteY6" fmla="*/ 1911671 h 1930721"/>
              <a:gd name="connsiteX7" fmla="*/ 1238250 w 1257300"/>
              <a:gd name="connsiteY7" fmla="*/ 1600521 h 1930721"/>
              <a:gd name="connsiteX8" fmla="*/ 1085850 w 1257300"/>
              <a:gd name="connsiteY8" fmla="*/ 1600521 h 1930721"/>
              <a:gd name="connsiteX9" fmla="*/ 977900 w 1257300"/>
              <a:gd name="connsiteY9" fmla="*/ 1683071 h 1930721"/>
              <a:gd name="connsiteX10" fmla="*/ 590550 w 1257300"/>
              <a:gd name="connsiteY10" fmla="*/ 1683071 h 1930721"/>
              <a:gd name="connsiteX11" fmla="*/ 1257300 w 1257300"/>
              <a:gd name="connsiteY11" fmla="*/ 730571 h 1930721"/>
              <a:gd name="connsiteX12" fmla="*/ 603250 w 1257300"/>
              <a:gd name="connsiteY12" fmla="*/ 321 h 1930721"/>
              <a:gd name="connsiteX13" fmla="*/ 0 w 1257300"/>
              <a:gd name="connsiteY13" fmla="*/ 730571 h 1930721"/>
              <a:gd name="connsiteX0" fmla="*/ 0 w 1261908"/>
              <a:gd name="connsiteY0" fmla="*/ 730571 h 1930721"/>
              <a:gd name="connsiteX1" fmla="*/ 260350 w 1261908"/>
              <a:gd name="connsiteY1" fmla="*/ 730571 h 1930721"/>
              <a:gd name="connsiteX2" fmla="*/ 603250 w 1261908"/>
              <a:gd name="connsiteY2" fmla="*/ 311471 h 1930721"/>
              <a:gd name="connsiteX3" fmla="*/ 977900 w 1261908"/>
              <a:gd name="connsiteY3" fmla="*/ 717871 h 1930721"/>
              <a:gd name="connsiteX4" fmla="*/ 228600 w 1261908"/>
              <a:gd name="connsiteY4" fmla="*/ 1721171 h 1930721"/>
              <a:gd name="connsiteX5" fmla="*/ 228600 w 1261908"/>
              <a:gd name="connsiteY5" fmla="*/ 1930721 h 1930721"/>
              <a:gd name="connsiteX6" fmla="*/ 1244600 w 1261908"/>
              <a:gd name="connsiteY6" fmla="*/ 1911671 h 1930721"/>
              <a:gd name="connsiteX7" fmla="*/ 1238250 w 1261908"/>
              <a:gd name="connsiteY7" fmla="*/ 1600521 h 1930721"/>
              <a:gd name="connsiteX8" fmla="*/ 1085850 w 1261908"/>
              <a:gd name="connsiteY8" fmla="*/ 1600521 h 1930721"/>
              <a:gd name="connsiteX9" fmla="*/ 977900 w 1261908"/>
              <a:gd name="connsiteY9" fmla="*/ 1683071 h 1930721"/>
              <a:gd name="connsiteX10" fmla="*/ 590550 w 1261908"/>
              <a:gd name="connsiteY10" fmla="*/ 1683071 h 1930721"/>
              <a:gd name="connsiteX11" fmla="*/ 1257300 w 1261908"/>
              <a:gd name="connsiteY11" fmla="*/ 730571 h 1930721"/>
              <a:gd name="connsiteX12" fmla="*/ 603250 w 1261908"/>
              <a:gd name="connsiteY12" fmla="*/ 321 h 1930721"/>
              <a:gd name="connsiteX13" fmla="*/ 0 w 1261908"/>
              <a:gd name="connsiteY13" fmla="*/ 730571 h 1930721"/>
              <a:gd name="connsiteX0" fmla="*/ 0 w 1261908"/>
              <a:gd name="connsiteY0" fmla="*/ 730571 h 1930721"/>
              <a:gd name="connsiteX1" fmla="*/ 260350 w 1261908"/>
              <a:gd name="connsiteY1" fmla="*/ 730571 h 1930721"/>
              <a:gd name="connsiteX2" fmla="*/ 603250 w 1261908"/>
              <a:gd name="connsiteY2" fmla="*/ 311471 h 1930721"/>
              <a:gd name="connsiteX3" fmla="*/ 977900 w 1261908"/>
              <a:gd name="connsiteY3" fmla="*/ 717871 h 1930721"/>
              <a:gd name="connsiteX4" fmla="*/ 228600 w 1261908"/>
              <a:gd name="connsiteY4" fmla="*/ 1721171 h 1930721"/>
              <a:gd name="connsiteX5" fmla="*/ 228600 w 1261908"/>
              <a:gd name="connsiteY5" fmla="*/ 1930721 h 1930721"/>
              <a:gd name="connsiteX6" fmla="*/ 1244600 w 1261908"/>
              <a:gd name="connsiteY6" fmla="*/ 1911671 h 1930721"/>
              <a:gd name="connsiteX7" fmla="*/ 1238250 w 1261908"/>
              <a:gd name="connsiteY7" fmla="*/ 1600521 h 1930721"/>
              <a:gd name="connsiteX8" fmla="*/ 1085850 w 1261908"/>
              <a:gd name="connsiteY8" fmla="*/ 1600521 h 1930721"/>
              <a:gd name="connsiteX9" fmla="*/ 977900 w 1261908"/>
              <a:gd name="connsiteY9" fmla="*/ 1683071 h 1930721"/>
              <a:gd name="connsiteX10" fmla="*/ 590550 w 1261908"/>
              <a:gd name="connsiteY10" fmla="*/ 1683071 h 1930721"/>
              <a:gd name="connsiteX11" fmla="*/ 1257300 w 1261908"/>
              <a:gd name="connsiteY11" fmla="*/ 730571 h 1930721"/>
              <a:gd name="connsiteX12" fmla="*/ 603250 w 1261908"/>
              <a:gd name="connsiteY12" fmla="*/ 321 h 1930721"/>
              <a:gd name="connsiteX13" fmla="*/ 0 w 1261908"/>
              <a:gd name="connsiteY13" fmla="*/ 730571 h 1930721"/>
              <a:gd name="connsiteX0" fmla="*/ 0 w 1261908"/>
              <a:gd name="connsiteY0" fmla="*/ 730571 h 1930721"/>
              <a:gd name="connsiteX1" fmla="*/ 260350 w 1261908"/>
              <a:gd name="connsiteY1" fmla="*/ 730571 h 1930721"/>
              <a:gd name="connsiteX2" fmla="*/ 603250 w 1261908"/>
              <a:gd name="connsiteY2" fmla="*/ 311471 h 1930721"/>
              <a:gd name="connsiteX3" fmla="*/ 996950 w 1261908"/>
              <a:gd name="connsiteY3" fmla="*/ 648021 h 1930721"/>
              <a:gd name="connsiteX4" fmla="*/ 228600 w 1261908"/>
              <a:gd name="connsiteY4" fmla="*/ 1721171 h 1930721"/>
              <a:gd name="connsiteX5" fmla="*/ 228600 w 1261908"/>
              <a:gd name="connsiteY5" fmla="*/ 1930721 h 1930721"/>
              <a:gd name="connsiteX6" fmla="*/ 1244600 w 1261908"/>
              <a:gd name="connsiteY6" fmla="*/ 1911671 h 1930721"/>
              <a:gd name="connsiteX7" fmla="*/ 1238250 w 1261908"/>
              <a:gd name="connsiteY7" fmla="*/ 1600521 h 1930721"/>
              <a:gd name="connsiteX8" fmla="*/ 1085850 w 1261908"/>
              <a:gd name="connsiteY8" fmla="*/ 1600521 h 1930721"/>
              <a:gd name="connsiteX9" fmla="*/ 977900 w 1261908"/>
              <a:gd name="connsiteY9" fmla="*/ 1683071 h 1930721"/>
              <a:gd name="connsiteX10" fmla="*/ 590550 w 1261908"/>
              <a:gd name="connsiteY10" fmla="*/ 1683071 h 1930721"/>
              <a:gd name="connsiteX11" fmla="*/ 1257300 w 1261908"/>
              <a:gd name="connsiteY11" fmla="*/ 730571 h 1930721"/>
              <a:gd name="connsiteX12" fmla="*/ 603250 w 1261908"/>
              <a:gd name="connsiteY12" fmla="*/ 321 h 1930721"/>
              <a:gd name="connsiteX13" fmla="*/ 0 w 1261908"/>
              <a:gd name="connsiteY13" fmla="*/ 730571 h 1930721"/>
              <a:gd name="connsiteX0" fmla="*/ 0 w 1261908"/>
              <a:gd name="connsiteY0" fmla="*/ 730626 h 1930776"/>
              <a:gd name="connsiteX1" fmla="*/ 260350 w 1261908"/>
              <a:gd name="connsiteY1" fmla="*/ 730626 h 1930776"/>
              <a:gd name="connsiteX2" fmla="*/ 603250 w 1261908"/>
              <a:gd name="connsiteY2" fmla="*/ 311526 h 1930776"/>
              <a:gd name="connsiteX3" fmla="*/ 996950 w 1261908"/>
              <a:gd name="connsiteY3" fmla="*/ 648076 h 1930776"/>
              <a:gd name="connsiteX4" fmla="*/ 228600 w 1261908"/>
              <a:gd name="connsiteY4" fmla="*/ 1721226 h 1930776"/>
              <a:gd name="connsiteX5" fmla="*/ 228600 w 1261908"/>
              <a:gd name="connsiteY5" fmla="*/ 1930776 h 1930776"/>
              <a:gd name="connsiteX6" fmla="*/ 1244600 w 1261908"/>
              <a:gd name="connsiteY6" fmla="*/ 1911726 h 1930776"/>
              <a:gd name="connsiteX7" fmla="*/ 1238250 w 1261908"/>
              <a:gd name="connsiteY7" fmla="*/ 1600576 h 1930776"/>
              <a:gd name="connsiteX8" fmla="*/ 1085850 w 1261908"/>
              <a:gd name="connsiteY8" fmla="*/ 1600576 h 1930776"/>
              <a:gd name="connsiteX9" fmla="*/ 977900 w 1261908"/>
              <a:gd name="connsiteY9" fmla="*/ 1683126 h 1930776"/>
              <a:gd name="connsiteX10" fmla="*/ 590550 w 1261908"/>
              <a:gd name="connsiteY10" fmla="*/ 1683126 h 1930776"/>
              <a:gd name="connsiteX11" fmla="*/ 1257300 w 1261908"/>
              <a:gd name="connsiteY11" fmla="*/ 730626 h 1930776"/>
              <a:gd name="connsiteX12" fmla="*/ 603250 w 1261908"/>
              <a:gd name="connsiteY12" fmla="*/ 376 h 1930776"/>
              <a:gd name="connsiteX13" fmla="*/ 0 w 1261908"/>
              <a:gd name="connsiteY13" fmla="*/ 730626 h 1930776"/>
              <a:gd name="connsiteX0" fmla="*/ 0 w 1261908"/>
              <a:gd name="connsiteY0" fmla="*/ 730626 h 1930776"/>
              <a:gd name="connsiteX1" fmla="*/ 260350 w 1261908"/>
              <a:gd name="connsiteY1" fmla="*/ 730626 h 1930776"/>
              <a:gd name="connsiteX2" fmla="*/ 603250 w 1261908"/>
              <a:gd name="connsiteY2" fmla="*/ 311526 h 1930776"/>
              <a:gd name="connsiteX3" fmla="*/ 996950 w 1261908"/>
              <a:gd name="connsiteY3" fmla="*/ 648076 h 1930776"/>
              <a:gd name="connsiteX4" fmla="*/ 228600 w 1261908"/>
              <a:gd name="connsiteY4" fmla="*/ 1721226 h 1930776"/>
              <a:gd name="connsiteX5" fmla="*/ 228600 w 1261908"/>
              <a:gd name="connsiteY5" fmla="*/ 1930776 h 1930776"/>
              <a:gd name="connsiteX6" fmla="*/ 1244600 w 1261908"/>
              <a:gd name="connsiteY6" fmla="*/ 1911726 h 1930776"/>
              <a:gd name="connsiteX7" fmla="*/ 1238250 w 1261908"/>
              <a:gd name="connsiteY7" fmla="*/ 1600576 h 1930776"/>
              <a:gd name="connsiteX8" fmla="*/ 1085850 w 1261908"/>
              <a:gd name="connsiteY8" fmla="*/ 1600576 h 1930776"/>
              <a:gd name="connsiteX9" fmla="*/ 977900 w 1261908"/>
              <a:gd name="connsiteY9" fmla="*/ 1683126 h 1930776"/>
              <a:gd name="connsiteX10" fmla="*/ 590550 w 1261908"/>
              <a:gd name="connsiteY10" fmla="*/ 1683126 h 1930776"/>
              <a:gd name="connsiteX11" fmla="*/ 1257300 w 1261908"/>
              <a:gd name="connsiteY11" fmla="*/ 730626 h 1930776"/>
              <a:gd name="connsiteX12" fmla="*/ 603250 w 1261908"/>
              <a:gd name="connsiteY12" fmla="*/ 376 h 1930776"/>
              <a:gd name="connsiteX13" fmla="*/ 0 w 1261908"/>
              <a:gd name="connsiteY13" fmla="*/ 730626 h 1930776"/>
              <a:gd name="connsiteX0" fmla="*/ 0 w 1261908"/>
              <a:gd name="connsiteY0" fmla="*/ 730626 h 1930776"/>
              <a:gd name="connsiteX1" fmla="*/ 260350 w 1261908"/>
              <a:gd name="connsiteY1" fmla="*/ 730626 h 1930776"/>
              <a:gd name="connsiteX2" fmla="*/ 603250 w 1261908"/>
              <a:gd name="connsiteY2" fmla="*/ 279776 h 1930776"/>
              <a:gd name="connsiteX3" fmla="*/ 996950 w 1261908"/>
              <a:gd name="connsiteY3" fmla="*/ 648076 h 1930776"/>
              <a:gd name="connsiteX4" fmla="*/ 228600 w 1261908"/>
              <a:gd name="connsiteY4" fmla="*/ 1721226 h 1930776"/>
              <a:gd name="connsiteX5" fmla="*/ 228600 w 1261908"/>
              <a:gd name="connsiteY5" fmla="*/ 1930776 h 1930776"/>
              <a:gd name="connsiteX6" fmla="*/ 1244600 w 1261908"/>
              <a:gd name="connsiteY6" fmla="*/ 1911726 h 1930776"/>
              <a:gd name="connsiteX7" fmla="*/ 1238250 w 1261908"/>
              <a:gd name="connsiteY7" fmla="*/ 1600576 h 1930776"/>
              <a:gd name="connsiteX8" fmla="*/ 1085850 w 1261908"/>
              <a:gd name="connsiteY8" fmla="*/ 1600576 h 1930776"/>
              <a:gd name="connsiteX9" fmla="*/ 977900 w 1261908"/>
              <a:gd name="connsiteY9" fmla="*/ 1683126 h 1930776"/>
              <a:gd name="connsiteX10" fmla="*/ 590550 w 1261908"/>
              <a:gd name="connsiteY10" fmla="*/ 1683126 h 1930776"/>
              <a:gd name="connsiteX11" fmla="*/ 1257300 w 1261908"/>
              <a:gd name="connsiteY11" fmla="*/ 730626 h 1930776"/>
              <a:gd name="connsiteX12" fmla="*/ 603250 w 1261908"/>
              <a:gd name="connsiteY12" fmla="*/ 376 h 1930776"/>
              <a:gd name="connsiteX13" fmla="*/ 0 w 1261908"/>
              <a:gd name="connsiteY13" fmla="*/ 730626 h 1930776"/>
              <a:gd name="connsiteX0" fmla="*/ 0 w 1261908"/>
              <a:gd name="connsiteY0" fmla="*/ 730626 h 1930776"/>
              <a:gd name="connsiteX1" fmla="*/ 260350 w 1261908"/>
              <a:gd name="connsiteY1" fmla="*/ 730626 h 1930776"/>
              <a:gd name="connsiteX2" fmla="*/ 603250 w 1261908"/>
              <a:gd name="connsiteY2" fmla="*/ 279776 h 1930776"/>
              <a:gd name="connsiteX3" fmla="*/ 996950 w 1261908"/>
              <a:gd name="connsiteY3" fmla="*/ 648076 h 1930776"/>
              <a:gd name="connsiteX4" fmla="*/ 228600 w 1261908"/>
              <a:gd name="connsiteY4" fmla="*/ 1721226 h 1930776"/>
              <a:gd name="connsiteX5" fmla="*/ 228600 w 1261908"/>
              <a:gd name="connsiteY5" fmla="*/ 1930776 h 1930776"/>
              <a:gd name="connsiteX6" fmla="*/ 1244600 w 1261908"/>
              <a:gd name="connsiteY6" fmla="*/ 1911726 h 1930776"/>
              <a:gd name="connsiteX7" fmla="*/ 1238250 w 1261908"/>
              <a:gd name="connsiteY7" fmla="*/ 1600576 h 1930776"/>
              <a:gd name="connsiteX8" fmla="*/ 1085850 w 1261908"/>
              <a:gd name="connsiteY8" fmla="*/ 1600576 h 1930776"/>
              <a:gd name="connsiteX9" fmla="*/ 977900 w 1261908"/>
              <a:gd name="connsiteY9" fmla="*/ 1683126 h 1930776"/>
              <a:gd name="connsiteX10" fmla="*/ 590550 w 1261908"/>
              <a:gd name="connsiteY10" fmla="*/ 1683126 h 1930776"/>
              <a:gd name="connsiteX11" fmla="*/ 1257300 w 1261908"/>
              <a:gd name="connsiteY11" fmla="*/ 730626 h 1930776"/>
              <a:gd name="connsiteX12" fmla="*/ 603250 w 1261908"/>
              <a:gd name="connsiteY12" fmla="*/ 376 h 1930776"/>
              <a:gd name="connsiteX13" fmla="*/ 0 w 1261908"/>
              <a:gd name="connsiteY13" fmla="*/ 730626 h 1930776"/>
              <a:gd name="connsiteX0" fmla="*/ 0 w 1257300"/>
              <a:gd name="connsiteY0" fmla="*/ 730626 h 1930776"/>
              <a:gd name="connsiteX1" fmla="*/ 260350 w 1257300"/>
              <a:gd name="connsiteY1" fmla="*/ 730626 h 1930776"/>
              <a:gd name="connsiteX2" fmla="*/ 603250 w 1257300"/>
              <a:gd name="connsiteY2" fmla="*/ 279776 h 1930776"/>
              <a:gd name="connsiteX3" fmla="*/ 996950 w 1257300"/>
              <a:gd name="connsiteY3" fmla="*/ 648076 h 1930776"/>
              <a:gd name="connsiteX4" fmla="*/ 228600 w 1257300"/>
              <a:gd name="connsiteY4" fmla="*/ 1721226 h 1930776"/>
              <a:gd name="connsiteX5" fmla="*/ 228600 w 1257300"/>
              <a:gd name="connsiteY5" fmla="*/ 1930776 h 1930776"/>
              <a:gd name="connsiteX6" fmla="*/ 1244600 w 1257300"/>
              <a:gd name="connsiteY6" fmla="*/ 1911726 h 1930776"/>
              <a:gd name="connsiteX7" fmla="*/ 1238250 w 1257300"/>
              <a:gd name="connsiteY7" fmla="*/ 1600576 h 1930776"/>
              <a:gd name="connsiteX8" fmla="*/ 1085850 w 1257300"/>
              <a:gd name="connsiteY8" fmla="*/ 1600576 h 1930776"/>
              <a:gd name="connsiteX9" fmla="*/ 977900 w 1257300"/>
              <a:gd name="connsiteY9" fmla="*/ 1683126 h 1930776"/>
              <a:gd name="connsiteX10" fmla="*/ 590550 w 1257300"/>
              <a:gd name="connsiteY10" fmla="*/ 1683126 h 1930776"/>
              <a:gd name="connsiteX11" fmla="*/ 1257300 w 1257300"/>
              <a:gd name="connsiteY11" fmla="*/ 730626 h 1930776"/>
              <a:gd name="connsiteX12" fmla="*/ 603250 w 1257300"/>
              <a:gd name="connsiteY12" fmla="*/ 376 h 1930776"/>
              <a:gd name="connsiteX13" fmla="*/ 0 w 1257300"/>
              <a:gd name="connsiteY13" fmla="*/ 730626 h 1930776"/>
              <a:gd name="connsiteX0" fmla="*/ 0 w 1257300"/>
              <a:gd name="connsiteY0" fmla="*/ 730626 h 1930776"/>
              <a:gd name="connsiteX1" fmla="*/ 260350 w 1257300"/>
              <a:gd name="connsiteY1" fmla="*/ 730626 h 1930776"/>
              <a:gd name="connsiteX2" fmla="*/ 603250 w 1257300"/>
              <a:gd name="connsiteY2" fmla="*/ 279776 h 1930776"/>
              <a:gd name="connsiteX3" fmla="*/ 996950 w 1257300"/>
              <a:gd name="connsiteY3" fmla="*/ 648076 h 1930776"/>
              <a:gd name="connsiteX4" fmla="*/ 63500 w 1257300"/>
              <a:gd name="connsiteY4" fmla="*/ 1727576 h 1930776"/>
              <a:gd name="connsiteX5" fmla="*/ 228600 w 1257300"/>
              <a:gd name="connsiteY5" fmla="*/ 1930776 h 1930776"/>
              <a:gd name="connsiteX6" fmla="*/ 1244600 w 1257300"/>
              <a:gd name="connsiteY6" fmla="*/ 1911726 h 1930776"/>
              <a:gd name="connsiteX7" fmla="*/ 1238250 w 1257300"/>
              <a:gd name="connsiteY7" fmla="*/ 1600576 h 1930776"/>
              <a:gd name="connsiteX8" fmla="*/ 1085850 w 1257300"/>
              <a:gd name="connsiteY8" fmla="*/ 1600576 h 1930776"/>
              <a:gd name="connsiteX9" fmla="*/ 977900 w 1257300"/>
              <a:gd name="connsiteY9" fmla="*/ 1683126 h 1930776"/>
              <a:gd name="connsiteX10" fmla="*/ 590550 w 1257300"/>
              <a:gd name="connsiteY10" fmla="*/ 1683126 h 1930776"/>
              <a:gd name="connsiteX11" fmla="*/ 1257300 w 1257300"/>
              <a:gd name="connsiteY11" fmla="*/ 730626 h 1930776"/>
              <a:gd name="connsiteX12" fmla="*/ 603250 w 1257300"/>
              <a:gd name="connsiteY12" fmla="*/ 376 h 1930776"/>
              <a:gd name="connsiteX13" fmla="*/ 0 w 1257300"/>
              <a:gd name="connsiteY13" fmla="*/ 730626 h 1930776"/>
              <a:gd name="connsiteX0" fmla="*/ 0 w 1257300"/>
              <a:gd name="connsiteY0" fmla="*/ 730626 h 1943476"/>
              <a:gd name="connsiteX1" fmla="*/ 260350 w 1257300"/>
              <a:gd name="connsiteY1" fmla="*/ 730626 h 1943476"/>
              <a:gd name="connsiteX2" fmla="*/ 603250 w 1257300"/>
              <a:gd name="connsiteY2" fmla="*/ 279776 h 1943476"/>
              <a:gd name="connsiteX3" fmla="*/ 996950 w 1257300"/>
              <a:gd name="connsiteY3" fmla="*/ 648076 h 1943476"/>
              <a:gd name="connsiteX4" fmla="*/ 63500 w 1257300"/>
              <a:gd name="connsiteY4" fmla="*/ 1727576 h 1943476"/>
              <a:gd name="connsiteX5" fmla="*/ 63500 w 1257300"/>
              <a:gd name="connsiteY5" fmla="*/ 1943476 h 1943476"/>
              <a:gd name="connsiteX6" fmla="*/ 1244600 w 1257300"/>
              <a:gd name="connsiteY6" fmla="*/ 1911726 h 1943476"/>
              <a:gd name="connsiteX7" fmla="*/ 1238250 w 1257300"/>
              <a:gd name="connsiteY7" fmla="*/ 1600576 h 1943476"/>
              <a:gd name="connsiteX8" fmla="*/ 1085850 w 1257300"/>
              <a:gd name="connsiteY8" fmla="*/ 1600576 h 1943476"/>
              <a:gd name="connsiteX9" fmla="*/ 977900 w 1257300"/>
              <a:gd name="connsiteY9" fmla="*/ 1683126 h 1943476"/>
              <a:gd name="connsiteX10" fmla="*/ 590550 w 1257300"/>
              <a:gd name="connsiteY10" fmla="*/ 1683126 h 1943476"/>
              <a:gd name="connsiteX11" fmla="*/ 1257300 w 1257300"/>
              <a:gd name="connsiteY11" fmla="*/ 730626 h 1943476"/>
              <a:gd name="connsiteX12" fmla="*/ 603250 w 1257300"/>
              <a:gd name="connsiteY12" fmla="*/ 376 h 1943476"/>
              <a:gd name="connsiteX13" fmla="*/ 0 w 1257300"/>
              <a:gd name="connsiteY13" fmla="*/ 730626 h 1943476"/>
              <a:gd name="connsiteX0" fmla="*/ 0 w 1262768"/>
              <a:gd name="connsiteY0" fmla="*/ 730626 h 1943476"/>
              <a:gd name="connsiteX1" fmla="*/ 260350 w 1262768"/>
              <a:gd name="connsiteY1" fmla="*/ 730626 h 1943476"/>
              <a:gd name="connsiteX2" fmla="*/ 603250 w 1262768"/>
              <a:gd name="connsiteY2" fmla="*/ 279776 h 1943476"/>
              <a:gd name="connsiteX3" fmla="*/ 996950 w 1262768"/>
              <a:gd name="connsiteY3" fmla="*/ 648076 h 1943476"/>
              <a:gd name="connsiteX4" fmla="*/ 63500 w 1262768"/>
              <a:gd name="connsiteY4" fmla="*/ 1727576 h 1943476"/>
              <a:gd name="connsiteX5" fmla="*/ 63500 w 1262768"/>
              <a:gd name="connsiteY5" fmla="*/ 1943476 h 1943476"/>
              <a:gd name="connsiteX6" fmla="*/ 1244600 w 1262768"/>
              <a:gd name="connsiteY6" fmla="*/ 1911726 h 1943476"/>
              <a:gd name="connsiteX7" fmla="*/ 1238250 w 1262768"/>
              <a:gd name="connsiteY7" fmla="*/ 1600576 h 1943476"/>
              <a:gd name="connsiteX8" fmla="*/ 1085850 w 1262768"/>
              <a:gd name="connsiteY8" fmla="*/ 1600576 h 1943476"/>
              <a:gd name="connsiteX9" fmla="*/ 977900 w 1262768"/>
              <a:gd name="connsiteY9" fmla="*/ 1683126 h 1943476"/>
              <a:gd name="connsiteX10" fmla="*/ 431800 w 1262768"/>
              <a:gd name="connsiteY10" fmla="*/ 1683126 h 1943476"/>
              <a:gd name="connsiteX11" fmla="*/ 1257300 w 1262768"/>
              <a:gd name="connsiteY11" fmla="*/ 730626 h 1943476"/>
              <a:gd name="connsiteX12" fmla="*/ 603250 w 1262768"/>
              <a:gd name="connsiteY12" fmla="*/ 376 h 1943476"/>
              <a:gd name="connsiteX13" fmla="*/ 0 w 1262768"/>
              <a:gd name="connsiteY13" fmla="*/ 730626 h 1943476"/>
              <a:gd name="connsiteX0" fmla="*/ 0 w 1262768"/>
              <a:gd name="connsiteY0" fmla="*/ 730626 h 1943476"/>
              <a:gd name="connsiteX1" fmla="*/ 260350 w 1262768"/>
              <a:gd name="connsiteY1" fmla="*/ 730626 h 1943476"/>
              <a:gd name="connsiteX2" fmla="*/ 603250 w 1262768"/>
              <a:gd name="connsiteY2" fmla="*/ 279776 h 1943476"/>
              <a:gd name="connsiteX3" fmla="*/ 996950 w 1262768"/>
              <a:gd name="connsiteY3" fmla="*/ 648076 h 1943476"/>
              <a:gd name="connsiteX4" fmla="*/ 63500 w 1262768"/>
              <a:gd name="connsiteY4" fmla="*/ 1727576 h 1943476"/>
              <a:gd name="connsiteX5" fmla="*/ 63500 w 1262768"/>
              <a:gd name="connsiteY5" fmla="*/ 1943476 h 1943476"/>
              <a:gd name="connsiteX6" fmla="*/ 1244600 w 1262768"/>
              <a:gd name="connsiteY6" fmla="*/ 1911726 h 1943476"/>
              <a:gd name="connsiteX7" fmla="*/ 1238250 w 1262768"/>
              <a:gd name="connsiteY7" fmla="*/ 1600576 h 1943476"/>
              <a:gd name="connsiteX8" fmla="*/ 1085850 w 1262768"/>
              <a:gd name="connsiteY8" fmla="*/ 1600576 h 1943476"/>
              <a:gd name="connsiteX9" fmla="*/ 977900 w 1262768"/>
              <a:gd name="connsiteY9" fmla="*/ 1683126 h 1943476"/>
              <a:gd name="connsiteX10" fmla="*/ 431800 w 1262768"/>
              <a:gd name="connsiteY10" fmla="*/ 1683126 h 1943476"/>
              <a:gd name="connsiteX11" fmla="*/ 1257300 w 1262768"/>
              <a:gd name="connsiteY11" fmla="*/ 730626 h 1943476"/>
              <a:gd name="connsiteX12" fmla="*/ 603250 w 1262768"/>
              <a:gd name="connsiteY12" fmla="*/ 376 h 1943476"/>
              <a:gd name="connsiteX13" fmla="*/ 0 w 1262768"/>
              <a:gd name="connsiteY13" fmla="*/ 730626 h 1943476"/>
              <a:gd name="connsiteX0" fmla="*/ 0 w 1262768"/>
              <a:gd name="connsiteY0" fmla="*/ 730626 h 1943476"/>
              <a:gd name="connsiteX1" fmla="*/ 260350 w 1262768"/>
              <a:gd name="connsiteY1" fmla="*/ 730626 h 1943476"/>
              <a:gd name="connsiteX2" fmla="*/ 603250 w 1262768"/>
              <a:gd name="connsiteY2" fmla="*/ 279776 h 1943476"/>
              <a:gd name="connsiteX3" fmla="*/ 996950 w 1262768"/>
              <a:gd name="connsiteY3" fmla="*/ 648076 h 1943476"/>
              <a:gd name="connsiteX4" fmla="*/ 63500 w 1262768"/>
              <a:gd name="connsiteY4" fmla="*/ 1727576 h 1943476"/>
              <a:gd name="connsiteX5" fmla="*/ 63500 w 1262768"/>
              <a:gd name="connsiteY5" fmla="*/ 1943476 h 1943476"/>
              <a:gd name="connsiteX6" fmla="*/ 1244600 w 1262768"/>
              <a:gd name="connsiteY6" fmla="*/ 1911726 h 1943476"/>
              <a:gd name="connsiteX7" fmla="*/ 1238250 w 1262768"/>
              <a:gd name="connsiteY7" fmla="*/ 1600576 h 1943476"/>
              <a:gd name="connsiteX8" fmla="*/ 1085850 w 1262768"/>
              <a:gd name="connsiteY8" fmla="*/ 1600576 h 1943476"/>
              <a:gd name="connsiteX9" fmla="*/ 977900 w 1262768"/>
              <a:gd name="connsiteY9" fmla="*/ 1683126 h 1943476"/>
              <a:gd name="connsiteX10" fmla="*/ 431800 w 1262768"/>
              <a:gd name="connsiteY10" fmla="*/ 1683126 h 1943476"/>
              <a:gd name="connsiteX11" fmla="*/ 1257300 w 1262768"/>
              <a:gd name="connsiteY11" fmla="*/ 730626 h 1943476"/>
              <a:gd name="connsiteX12" fmla="*/ 603250 w 1262768"/>
              <a:gd name="connsiteY12" fmla="*/ 376 h 1943476"/>
              <a:gd name="connsiteX13" fmla="*/ 0 w 1262768"/>
              <a:gd name="connsiteY13" fmla="*/ 730626 h 1943476"/>
              <a:gd name="connsiteX0" fmla="*/ 0 w 1262768"/>
              <a:gd name="connsiteY0" fmla="*/ 730626 h 1943476"/>
              <a:gd name="connsiteX1" fmla="*/ 260350 w 1262768"/>
              <a:gd name="connsiteY1" fmla="*/ 730626 h 1943476"/>
              <a:gd name="connsiteX2" fmla="*/ 603250 w 1262768"/>
              <a:gd name="connsiteY2" fmla="*/ 279776 h 1943476"/>
              <a:gd name="connsiteX3" fmla="*/ 996950 w 1262768"/>
              <a:gd name="connsiteY3" fmla="*/ 648076 h 1943476"/>
              <a:gd name="connsiteX4" fmla="*/ 63500 w 1262768"/>
              <a:gd name="connsiteY4" fmla="*/ 1727576 h 1943476"/>
              <a:gd name="connsiteX5" fmla="*/ 63500 w 1262768"/>
              <a:gd name="connsiteY5" fmla="*/ 1943476 h 1943476"/>
              <a:gd name="connsiteX6" fmla="*/ 1244600 w 1262768"/>
              <a:gd name="connsiteY6" fmla="*/ 1911726 h 1943476"/>
              <a:gd name="connsiteX7" fmla="*/ 1238250 w 1262768"/>
              <a:gd name="connsiteY7" fmla="*/ 1600576 h 1943476"/>
              <a:gd name="connsiteX8" fmla="*/ 1085850 w 1262768"/>
              <a:gd name="connsiteY8" fmla="*/ 1600576 h 1943476"/>
              <a:gd name="connsiteX9" fmla="*/ 977900 w 1262768"/>
              <a:gd name="connsiteY9" fmla="*/ 1683126 h 1943476"/>
              <a:gd name="connsiteX10" fmla="*/ 431800 w 1262768"/>
              <a:gd name="connsiteY10" fmla="*/ 1683126 h 1943476"/>
              <a:gd name="connsiteX11" fmla="*/ 1257300 w 1262768"/>
              <a:gd name="connsiteY11" fmla="*/ 730626 h 1943476"/>
              <a:gd name="connsiteX12" fmla="*/ 603250 w 1262768"/>
              <a:gd name="connsiteY12" fmla="*/ 376 h 1943476"/>
              <a:gd name="connsiteX13" fmla="*/ 0 w 1262768"/>
              <a:gd name="connsiteY13" fmla="*/ 730626 h 1943476"/>
              <a:gd name="connsiteX0" fmla="*/ 0 w 1262768"/>
              <a:gd name="connsiteY0" fmla="*/ 730626 h 1943476"/>
              <a:gd name="connsiteX1" fmla="*/ 260350 w 1262768"/>
              <a:gd name="connsiteY1" fmla="*/ 730626 h 1943476"/>
              <a:gd name="connsiteX2" fmla="*/ 603250 w 1262768"/>
              <a:gd name="connsiteY2" fmla="*/ 279776 h 1943476"/>
              <a:gd name="connsiteX3" fmla="*/ 996950 w 1262768"/>
              <a:gd name="connsiteY3" fmla="*/ 648076 h 1943476"/>
              <a:gd name="connsiteX4" fmla="*/ 63500 w 1262768"/>
              <a:gd name="connsiteY4" fmla="*/ 1727576 h 1943476"/>
              <a:gd name="connsiteX5" fmla="*/ 63500 w 1262768"/>
              <a:gd name="connsiteY5" fmla="*/ 1943476 h 1943476"/>
              <a:gd name="connsiteX6" fmla="*/ 1244600 w 1262768"/>
              <a:gd name="connsiteY6" fmla="*/ 1911726 h 1943476"/>
              <a:gd name="connsiteX7" fmla="*/ 1238250 w 1262768"/>
              <a:gd name="connsiteY7" fmla="*/ 1600576 h 1943476"/>
              <a:gd name="connsiteX8" fmla="*/ 1085850 w 1262768"/>
              <a:gd name="connsiteY8" fmla="*/ 1600576 h 1943476"/>
              <a:gd name="connsiteX9" fmla="*/ 977900 w 1262768"/>
              <a:gd name="connsiteY9" fmla="*/ 1683126 h 1943476"/>
              <a:gd name="connsiteX10" fmla="*/ 431800 w 1262768"/>
              <a:gd name="connsiteY10" fmla="*/ 1683126 h 1943476"/>
              <a:gd name="connsiteX11" fmla="*/ 1257300 w 1262768"/>
              <a:gd name="connsiteY11" fmla="*/ 730626 h 1943476"/>
              <a:gd name="connsiteX12" fmla="*/ 603250 w 1262768"/>
              <a:gd name="connsiteY12" fmla="*/ 376 h 1943476"/>
              <a:gd name="connsiteX13" fmla="*/ 0 w 1262768"/>
              <a:gd name="connsiteY13" fmla="*/ 730626 h 1943476"/>
              <a:gd name="connsiteX0" fmla="*/ 0 w 1262768"/>
              <a:gd name="connsiteY0" fmla="*/ 730626 h 1943476"/>
              <a:gd name="connsiteX1" fmla="*/ 260350 w 1262768"/>
              <a:gd name="connsiteY1" fmla="*/ 730626 h 1943476"/>
              <a:gd name="connsiteX2" fmla="*/ 603250 w 1262768"/>
              <a:gd name="connsiteY2" fmla="*/ 279776 h 1943476"/>
              <a:gd name="connsiteX3" fmla="*/ 996950 w 1262768"/>
              <a:gd name="connsiteY3" fmla="*/ 648076 h 1943476"/>
              <a:gd name="connsiteX4" fmla="*/ 63500 w 1262768"/>
              <a:gd name="connsiteY4" fmla="*/ 1727576 h 1943476"/>
              <a:gd name="connsiteX5" fmla="*/ 63500 w 1262768"/>
              <a:gd name="connsiteY5" fmla="*/ 1943476 h 1943476"/>
              <a:gd name="connsiteX6" fmla="*/ 1244600 w 1262768"/>
              <a:gd name="connsiteY6" fmla="*/ 1911726 h 1943476"/>
              <a:gd name="connsiteX7" fmla="*/ 1238250 w 1262768"/>
              <a:gd name="connsiteY7" fmla="*/ 1600576 h 1943476"/>
              <a:gd name="connsiteX8" fmla="*/ 1085850 w 1262768"/>
              <a:gd name="connsiteY8" fmla="*/ 1600576 h 1943476"/>
              <a:gd name="connsiteX9" fmla="*/ 977900 w 1262768"/>
              <a:gd name="connsiteY9" fmla="*/ 1683126 h 1943476"/>
              <a:gd name="connsiteX10" fmla="*/ 431800 w 1262768"/>
              <a:gd name="connsiteY10" fmla="*/ 1683126 h 1943476"/>
              <a:gd name="connsiteX11" fmla="*/ 1257300 w 1262768"/>
              <a:gd name="connsiteY11" fmla="*/ 730626 h 1943476"/>
              <a:gd name="connsiteX12" fmla="*/ 603250 w 1262768"/>
              <a:gd name="connsiteY12" fmla="*/ 376 h 1943476"/>
              <a:gd name="connsiteX13" fmla="*/ 0 w 1262768"/>
              <a:gd name="connsiteY13" fmla="*/ 730626 h 1943476"/>
              <a:gd name="connsiteX0" fmla="*/ 0 w 1262768"/>
              <a:gd name="connsiteY0" fmla="*/ 730626 h 1943476"/>
              <a:gd name="connsiteX1" fmla="*/ 260350 w 1262768"/>
              <a:gd name="connsiteY1" fmla="*/ 730626 h 1943476"/>
              <a:gd name="connsiteX2" fmla="*/ 603250 w 1262768"/>
              <a:gd name="connsiteY2" fmla="*/ 279776 h 1943476"/>
              <a:gd name="connsiteX3" fmla="*/ 996950 w 1262768"/>
              <a:gd name="connsiteY3" fmla="*/ 648076 h 1943476"/>
              <a:gd name="connsiteX4" fmla="*/ 63500 w 1262768"/>
              <a:gd name="connsiteY4" fmla="*/ 1727576 h 1943476"/>
              <a:gd name="connsiteX5" fmla="*/ 63500 w 1262768"/>
              <a:gd name="connsiteY5" fmla="*/ 1943476 h 1943476"/>
              <a:gd name="connsiteX6" fmla="*/ 1244600 w 1262768"/>
              <a:gd name="connsiteY6" fmla="*/ 1911726 h 1943476"/>
              <a:gd name="connsiteX7" fmla="*/ 1238250 w 1262768"/>
              <a:gd name="connsiteY7" fmla="*/ 1600576 h 1943476"/>
              <a:gd name="connsiteX8" fmla="*/ 1085850 w 1262768"/>
              <a:gd name="connsiteY8" fmla="*/ 1600576 h 1943476"/>
              <a:gd name="connsiteX9" fmla="*/ 977900 w 1262768"/>
              <a:gd name="connsiteY9" fmla="*/ 1683126 h 1943476"/>
              <a:gd name="connsiteX10" fmla="*/ 431800 w 1262768"/>
              <a:gd name="connsiteY10" fmla="*/ 1683126 h 1943476"/>
              <a:gd name="connsiteX11" fmla="*/ 1257300 w 1262768"/>
              <a:gd name="connsiteY11" fmla="*/ 730626 h 1943476"/>
              <a:gd name="connsiteX12" fmla="*/ 603250 w 1262768"/>
              <a:gd name="connsiteY12" fmla="*/ 376 h 1943476"/>
              <a:gd name="connsiteX13" fmla="*/ 0 w 1262768"/>
              <a:gd name="connsiteY13" fmla="*/ 730626 h 1943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62768" h="1943476">
                <a:moveTo>
                  <a:pt x="0" y="730626"/>
                </a:moveTo>
                <a:lnTo>
                  <a:pt x="260350" y="730626"/>
                </a:lnTo>
                <a:cubicBezTo>
                  <a:pt x="247650" y="292476"/>
                  <a:pt x="429683" y="293534"/>
                  <a:pt x="603250" y="279776"/>
                </a:cubicBezTo>
                <a:cubicBezTo>
                  <a:pt x="776817" y="266018"/>
                  <a:pt x="1029758" y="355976"/>
                  <a:pt x="996950" y="648076"/>
                </a:cubicBezTo>
                <a:cubicBezTo>
                  <a:pt x="964142" y="940176"/>
                  <a:pt x="313267" y="1393143"/>
                  <a:pt x="63500" y="1727576"/>
                </a:cubicBezTo>
                <a:lnTo>
                  <a:pt x="63500" y="1943476"/>
                </a:lnTo>
                <a:lnTo>
                  <a:pt x="1244600" y="1911726"/>
                </a:lnTo>
                <a:lnTo>
                  <a:pt x="1238250" y="1600576"/>
                </a:lnTo>
                <a:lnTo>
                  <a:pt x="1085850" y="1600576"/>
                </a:lnTo>
                <a:lnTo>
                  <a:pt x="977900" y="1683126"/>
                </a:lnTo>
                <a:cubicBezTo>
                  <a:pt x="795867" y="1683126"/>
                  <a:pt x="607483" y="1708526"/>
                  <a:pt x="431800" y="1683126"/>
                </a:cubicBezTo>
                <a:cubicBezTo>
                  <a:pt x="742950" y="1365626"/>
                  <a:pt x="1228725" y="1055534"/>
                  <a:pt x="1257300" y="730626"/>
                </a:cubicBezTo>
                <a:cubicBezTo>
                  <a:pt x="1285875" y="405718"/>
                  <a:pt x="1221317" y="15193"/>
                  <a:pt x="603250" y="376"/>
                </a:cubicBezTo>
                <a:cubicBezTo>
                  <a:pt x="-14817" y="-14441"/>
                  <a:pt x="48683" y="411009"/>
                  <a:pt x="0" y="730626"/>
                </a:cubicBezTo>
                <a:close/>
              </a:path>
            </a:pathLst>
          </a:custGeom>
          <a:gradFill>
            <a:gsLst>
              <a:gs pos="100000">
                <a:srgbClr val="C83C00"/>
              </a:gs>
              <a:gs pos="0">
                <a:srgbClr val="FFC800">
                  <a:alpha val="85490"/>
                </a:srgbClr>
              </a:gs>
            </a:gsLst>
            <a:lin ang="5400000" scaled="0"/>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任意多边形 65"/>
          <p:cNvSpPr/>
          <p:nvPr/>
        </p:nvSpPr>
        <p:spPr>
          <a:xfrm>
            <a:off x="3502918" y="3374184"/>
            <a:ext cx="338937" cy="702888"/>
          </a:xfrm>
          <a:custGeom>
            <a:avLst/>
            <a:gdLst>
              <a:gd name="connsiteX0" fmla="*/ 0 w 1120140"/>
              <a:gd name="connsiteY0" fmla="*/ 0 h 2164080"/>
              <a:gd name="connsiteX1" fmla="*/ 0 w 1120140"/>
              <a:gd name="connsiteY1" fmla="*/ 236220 h 2164080"/>
              <a:gd name="connsiteX2" fmla="*/ 967740 w 1120140"/>
              <a:gd name="connsiteY2" fmla="*/ 236220 h 2164080"/>
              <a:gd name="connsiteX3" fmla="*/ 45720 w 1120140"/>
              <a:gd name="connsiteY3" fmla="*/ 861060 h 2164080"/>
              <a:gd name="connsiteX4" fmla="*/ 45720 w 1120140"/>
              <a:gd name="connsiteY4" fmla="*/ 1043940 h 2164080"/>
              <a:gd name="connsiteX5" fmla="*/ 792480 w 1120140"/>
              <a:gd name="connsiteY5" fmla="*/ 1043940 h 2164080"/>
              <a:gd name="connsiteX6" fmla="*/ 60960 w 1120140"/>
              <a:gd name="connsiteY6" fmla="*/ 2049780 h 2164080"/>
              <a:gd name="connsiteX7" fmla="*/ 274320 w 1120140"/>
              <a:gd name="connsiteY7" fmla="*/ 2164080 h 2164080"/>
              <a:gd name="connsiteX8" fmla="*/ 1013460 w 1120140"/>
              <a:gd name="connsiteY8" fmla="*/ 1112520 h 2164080"/>
              <a:gd name="connsiteX9" fmla="*/ 1013460 w 1120140"/>
              <a:gd name="connsiteY9" fmla="*/ 883920 h 2164080"/>
              <a:gd name="connsiteX10" fmla="*/ 381000 w 1120140"/>
              <a:gd name="connsiteY10" fmla="*/ 883920 h 2164080"/>
              <a:gd name="connsiteX11" fmla="*/ 1120140 w 1120140"/>
              <a:gd name="connsiteY11" fmla="*/ 335280 h 2164080"/>
              <a:gd name="connsiteX12" fmla="*/ 1120140 w 1120140"/>
              <a:gd name="connsiteY12" fmla="*/ 7620 h 2164080"/>
              <a:gd name="connsiteX13" fmla="*/ 0 w 1120140"/>
              <a:gd name="connsiteY13" fmla="*/ 0 h 2164080"/>
              <a:gd name="connsiteX0" fmla="*/ 0 w 1120140"/>
              <a:gd name="connsiteY0" fmla="*/ 0 h 2164080"/>
              <a:gd name="connsiteX1" fmla="*/ 0 w 1120140"/>
              <a:gd name="connsiteY1" fmla="*/ 236220 h 2164080"/>
              <a:gd name="connsiteX2" fmla="*/ 922020 w 1120140"/>
              <a:gd name="connsiteY2" fmla="*/ 236220 h 2164080"/>
              <a:gd name="connsiteX3" fmla="*/ 45720 w 1120140"/>
              <a:gd name="connsiteY3" fmla="*/ 861060 h 2164080"/>
              <a:gd name="connsiteX4" fmla="*/ 45720 w 1120140"/>
              <a:gd name="connsiteY4" fmla="*/ 1043940 h 2164080"/>
              <a:gd name="connsiteX5" fmla="*/ 792480 w 1120140"/>
              <a:gd name="connsiteY5" fmla="*/ 1043940 h 2164080"/>
              <a:gd name="connsiteX6" fmla="*/ 60960 w 1120140"/>
              <a:gd name="connsiteY6" fmla="*/ 2049780 h 2164080"/>
              <a:gd name="connsiteX7" fmla="*/ 274320 w 1120140"/>
              <a:gd name="connsiteY7" fmla="*/ 2164080 h 2164080"/>
              <a:gd name="connsiteX8" fmla="*/ 1013460 w 1120140"/>
              <a:gd name="connsiteY8" fmla="*/ 1112520 h 2164080"/>
              <a:gd name="connsiteX9" fmla="*/ 1013460 w 1120140"/>
              <a:gd name="connsiteY9" fmla="*/ 883920 h 2164080"/>
              <a:gd name="connsiteX10" fmla="*/ 381000 w 1120140"/>
              <a:gd name="connsiteY10" fmla="*/ 883920 h 2164080"/>
              <a:gd name="connsiteX11" fmla="*/ 1120140 w 1120140"/>
              <a:gd name="connsiteY11" fmla="*/ 335280 h 2164080"/>
              <a:gd name="connsiteX12" fmla="*/ 1120140 w 1120140"/>
              <a:gd name="connsiteY12" fmla="*/ 7620 h 2164080"/>
              <a:gd name="connsiteX13" fmla="*/ 0 w 1120140"/>
              <a:gd name="connsiteY13" fmla="*/ 0 h 2164080"/>
              <a:gd name="connsiteX0" fmla="*/ 7620 w 1127760"/>
              <a:gd name="connsiteY0" fmla="*/ 0 h 2164080"/>
              <a:gd name="connsiteX1" fmla="*/ 0 w 1127760"/>
              <a:gd name="connsiteY1" fmla="*/ 213360 h 2164080"/>
              <a:gd name="connsiteX2" fmla="*/ 929640 w 1127760"/>
              <a:gd name="connsiteY2" fmla="*/ 236220 h 2164080"/>
              <a:gd name="connsiteX3" fmla="*/ 53340 w 1127760"/>
              <a:gd name="connsiteY3" fmla="*/ 861060 h 2164080"/>
              <a:gd name="connsiteX4" fmla="*/ 53340 w 1127760"/>
              <a:gd name="connsiteY4" fmla="*/ 1043940 h 2164080"/>
              <a:gd name="connsiteX5" fmla="*/ 800100 w 1127760"/>
              <a:gd name="connsiteY5" fmla="*/ 1043940 h 2164080"/>
              <a:gd name="connsiteX6" fmla="*/ 68580 w 1127760"/>
              <a:gd name="connsiteY6" fmla="*/ 2049780 h 2164080"/>
              <a:gd name="connsiteX7" fmla="*/ 281940 w 1127760"/>
              <a:gd name="connsiteY7" fmla="*/ 2164080 h 2164080"/>
              <a:gd name="connsiteX8" fmla="*/ 1021080 w 1127760"/>
              <a:gd name="connsiteY8" fmla="*/ 1112520 h 2164080"/>
              <a:gd name="connsiteX9" fmla="*/ 1021080 w 1127760"/>
              <a:gd name="connsiteY9" fmla="*/ 883920 h 2164080"/>
              <a:gd name="connsiteX10" fmla="*/ 388620 w 1127760"/>
              <a:gd name="connsiteY10" fmla="*/ 883920 h 2164080"/>
              <a:gd name="connsiteX11" fmla="*/ 1127760 w 1127760"/>
              <a:gd name="connsiteY11" fmla="*/ 335280 h 2164080"/>
              <a:gd name="connsiteX12" fmla="*/ 1127760 w 1127760"/>
              <a:gd name="connsiteY12" fmla="*/ 7620 h 2164080"/>
              <a:gd name="connsiteX13" fmla="*/ 7620 w 1127760"/>
              <a:gd name="connsiteY13" fmla="*/ 0 h 2164080"/>
              <a:gd name="connsiteX0" fmla="*/ 7620 w 1127760"/>
              <a:gd name="connsiteY0" fmla="*/ 0 h 2164080"/>
              <a:gd name="connsiteX1" fmla="*/ 0 w 1127760"/>
              <a:gd name="connsiteY1" fmla="*/ 213360 h 2164080"/>
              <a:gd name="connsiteX2" fmla="*/ 914400 w 1127760"/>
              <a:gd name="connsiteY2" fmla="*/ 190500 h 2164080"/>
              <a:gd name="connsiteX3" fmla="*/ 53340 w 1127760"/>
              <a:gd name="connsiteY3" fmla="*/ 861060 h 2164080"/>
              <a:gd name="connsiteX4" fmla="*/ 53340 w 1127760"/>
              <a:gd name="connsiteY4" fmla="*/ 1043940 h 2164080"/>
              <a:gd name="connsiteX5" fmla="*/ 800100 w 1127760"/>
              <a:gd name="connsiteY5" fmla="*/ 1043940 h 2164080"/>
              <a:gd name="connsiteX6" fmla="*/ 68580 w 1127760"/>
              <a:gd name="connsiteY6" fmla="*/ 2049780 h 2164080"/>
              <a:gd name="connsiteX7" fmla="*/ 281940 w 1127760"/>
              <a:gd name="connsiteY7" fmla="*/ 2164080 h 2164080"/>
              <a:gd name="connsiteX8" fmla="*/ 1021080 w 1127760"/>
              <a:gd name="connsiteY8" fmla="*/ 1112520 h 2164080"/>
              <a:gd name="connsiteX9" fmla="*/ 1021080 w 1127760"/>
              <a:gd name="connsiteY9" fmla="*/ 883920 h 2164080"/>
              <a:gd name="connsiteX10" fmla="*/ 388620 w 1127760"/>
              <a:gd name="connsiteY10" fmla="*/ 883920 h 2164080"/>
              <a:gd name="connsiteX11" fmla="*/ 1127760 w 1127760"/>
              <a:gd name="connsiteY11" fmla="*/ 335280 h 2164080"/>
              <a:gd name="connsiteX12" fmla="*/ 1127760 w 1127760"/>
              <a:gd name="connsiteY12" fmla="*/ 7620 h 2164080"/>
              <a:gd name="connsiteX13" fmla="*/ 7620 w 1127760"/>
              <a:gd name="connsiteY13" fmla="*/ 0 h 2164080"/>
              <a:gd name="connsiteX0" fmla="*/ 7620 w 1188720"/>
              <a:gd name="connsiteY0" fmla="*/ 0 h 2164080"/>
              <a:gd name="connsiteX1" fmla="*/ 0 w 1188720"/>
              <a:gd name="connsiteY1" fmla="*/ 213360 h 2164080"/>
              <a:gd name="connsiteX2" fmla="*/ 914400 w 1188720"/>
              <a:gd name="connsiteY2" fmla="*/ 190500 h 2164080"/>
              <a:gd name="connsiteX3" fmla="*/ 53340 w 1188720"/>
              <a:gd name="connsiteY3" fmla="*/ 861060 h 2164080"/>
              <a:gd name="connsiteX4" fmla="*/ 53340 w 1188720"/>
              <a:gd name="connsiteY4" fmla="*/ 1043940 h 2164080"/>
              <a:gd name="connsiteX5" fmla="*/ 800100 w 1188720"/>
              <a:gd name="connsiteY5" fmla="*/ 1043940 h 2164080"/>
              <a:gd name="connsiteX6" fmla="*/ 68580 w 1188720"/>
              <a:gd name="connsiteY6" fmla="*/ 2049780 h 2164080"/>
              <a:gd name="connsiteX7" fmla="*/ 281940 w 1188720"/>
              <a:gd name="connsiteY7" fmla="*/ 2164080 h 2164080"/>
              <a:gd name="connsiteX8" fmla="*/ 1021080 w 1188720"/>
              <a:gd name="connsiteY8" fmla="*/ 1112520 h 2164080"/>
              <a:gd name="connsiteX9" fmla="*/ 1021080 w 1188720"/>
              <a:gd name="connsiteY9" fmla="*/ 883920 h 2164080"/>
              <a:gd name="connsiteX10" fmla="*/ 388620 w 1188720"/>
              <a:gd name="connsiteY10" fmla="*/ 883920 h 2164080"/>
              <a:gd name="connsiteX11" fmla="*/ 1127760 w 1188720"/>
              <a:gd name="connsiteY11" fmla="*/ 335280 h 2164080"/>
              <a:gd name="connsiteX12" fmla="*/ 1127760 w 1188720"/>
              <a:gd name="connsiteY12" fmla="*/ 7620 h 2164080"/>
              <a:gd name="connsiteX13" fmla="*/ 7620 w 1188720"/>
              <a:gd name="connsiteY13" fmla="*/ 0 h 2164080"/>
              <a:gd name="connsiteX0" fmla="*/ 7620 w 1188720"/>
              <a:gd name="connsiteY0" fmla="*/ 0 h 2164080"/>
              <a:gd name="connsiteX1" fmla="*/ 0 w 1188720"/>
              <a:gd name="connsiteY1" fmla="*/ 213360 h 2164080"/>
              <a:gd name="connsiteX2" fmla="*/ 914400 w 1188720"/>
              <a:gd name="connsiteY2" fmla="*/ 190500 h 2164080"/>
              <a:gd name="connsiteX3" fmla="*/ 53340 w 1188720"/>
              <a:gd name="connsiteY3" fmla="*/ 861060 h 2164080"/>
              <a:gd name="connsiteX4" fmla="*/ 53340 w 1188720"/>
              <a:gd name="connsiteY4" fmla="*/ 1043940 h 2164080"/>
              <a:gd name="connsiteX5" fmla="*/ 800100 w 1188720"/>
              <a:gd name="connsiteY5" fmla="*/ 1043940 h 2164080"/>
              <a:gd name="connsiteX6" fmla="*/ 68580 w 1188720"/>
              <a:gd name="connsiteY6" fmla="*/ 2049780 h 2164080"/>
              <a:gd name="connsiteX7" fmla="*/ 281940 w 1188720"/>
              <a:gd name="connsiteY7" fmla="*/ 2164080 h 2164080"/>
              <a:gd name="connsiteX8" fmla="*/ 1021080 w 1188720"/>
              <a:gd name="connsiteY8" fmla="*/ 1112520 h 2164080"/>
              <a:gd name="connsiteX9" fmla="*/ 1021080 w 1188720"/>
              <a:gd name="connsiteY9" fmla="*/ 883920 h 2164080"/>
              <a:gd name="connsiteX10" fmla="*/ 388620 w 1188720"/>
              <a:gd name="connsiteY10" fmla="*/ 883920 h 2164080"/>
              <a:gd name="connsiteX11" fmla="*/ 1127760 w 1188720"/>
              <a:gd name="connsiteY11" fmla="*/ 335280 h 2164080"/>
              <a:gd name="connsiteX12" fmla="*/ 1127760 w 1188720"/>
              <a:gd name="connsiteY12" fmla="*/ 7620 h 2164080"/>
              <a:gd name="connsiteX13" fmla="*/ 7620 w 1188720"/>
              <a:gd name="connsiteY13" fmla="*/ 0 h 2164080"/>
              <a:gd name="connsiteX0" fmla="*/ 7620 w 1188720"/>
              <a:gd name="connsiteY0" fmla="*/ 0 h 2164080"/>
              <a:gd name="connsiteX1" fmla="*/ 0 w 1188720"/>
              <a:gd name="connsiteY1" fmla="*/ 213360 h 2164080"/>
              <a:gd name="connsiteX2" fmla="*/ 914400 w 1188720"/>
              <a:gd name="connsiteY2" fmla="*/ 190500 h 2164080"/>
              <a:gd name="connsiteX3" fmla="*/ 53340 w 1188720"/>
              <a:gd name="connsiteY3" fmla="*/ 861060 h 2164080"/>
              <a:gd name="connsiteX4" fmla="*/ 53340 w 1188720"/>
              <a:gd name="connsiteY4" fmla="*/ 1043940 h 2164080"/>
              <a:gd name="connsiteX5" fmla="*/ 800100 w 1188720"/>
              <a:gd name="connsiteY5" fmla="*/ 1043940 h 2164080"/>
              <a:gd name="connsiteX6" fmla="*/ 68580 w 1188720"/>
              <a:gd name="connsiteY6" fmla="*/ 2049780 h 2164080"/>
              <a:gd name="connsiteX7" fmla="*/ 281940 w 1188720"/>
              <a:gd name="connsiteY7" fmla="*/ 2164080 h 2164080"/>
              <a:gd name="connsiteX8" fmla="*/ 1021080 w 1188720"/>
              <a:gd name="connsiteY8" fmla="*/ 1112520 h 2164080"/>
              <a:gd name="connsiteX9" fmla="*/ 1021080 w 1188720"/>
              <a:gd name="connsiteY9" fmla="*/ 883920 h 2164080"/>
              <a:gd name="connsiteX10" fmla="*/ 388620 w 1188720"/>
              <a:gd name="connsiteY10" fmla="*/ 883920 h 2164080"/>
              <a:gd name="connsiteX11" fmla="*/ 1127760 w 1188720"/>
              <a:gd name="connsiteY11" fmla="*/ 335280 h 2164080"/>
              <a:gd name="connsiteX12" fmla="*/ 1127760 w 1188720"/>
              <a:gd name="connsiteY12" fmla="*/ 7620 h 2164080"/>
              <a:gd name="connsiteX13" fmla="*/ 7620 w 1188720"/>
              <a:gd name="connsiteY13" fmla="*/ 0 h 2164080"/>
              <a:gd name="connsiteX0" fmla="*/ 7620 w 1188720"/>
              <a:gd name="connsiteY0" fmla="*/ 0 h 2164080"/>
              <a:gd name="connsiteX1" fmla="*/ 0 w 1188720"/>
              <a:gd name="connsiteY1" fmla="*/ 213360 h 2164080"/>
              <a:gd name="connsiteX2" fmla="*/ 914400 w 1188720"/>
              <a:gd name="connsiteY2" fmla="*/ 190500 h 2164080"/>
              <a:gd name="connsiteX3" fmla="*/ 53340 w 1188720"/>
              <a:gd name="connsiteY3" fmla="*/ 861060 h 2164080"/>
              <a:gd name="connsiteX4" fmla="*/ 53340 w 1188720"/>
              <a:gd name="connsiteY4" fmla="*/ 1043940 h 2164080"/>
              <a:gd name="connsiteX5" fmla="*/ 800100 w 1188720"/>
              <a:gd name="connsiteY5" fmla="*/ 1043940 h 2164080"/>
              <a:gd name="connsiteX6" fmla="*/ 68580 w 1188720"/>
              <a:gd name="connsiteY6" fmla="*/ 2049780 h 2164080"/>
              <a:gd name="connsiteX7" fmla="*/ 281940 w 1188720"/>
              <a:gd name="connsiteY7" fmla="*/ 2164080 h 2164080"/>
              <a:gd name="connsiteX8" fmla="*/ 1021080 w 1188720"/>
              <a:gd name="connsiteY8" fmla="*/ 1112520 h 2164080"/>
              <a:gd name="connsiteX9" fmla="*/ 1021080 w 1188720"/>
              <a:gd name="connsiteY9" fmla="*/ 883920 h 2164080"/>
              <a:gd name="connsiteX10" fmla="*/ 388620 w 1188720"/>
              <a:gd name="connsiteY10" fmla="*/ 883920 h 2164080"/>
              <a:gd name="connsiteX11" fmla="*/ 1127760 w 1188720"/>
              <a:gd name="connsiteY11" fmla="*/ 335280 h 2164080"/>
              <a:gd name="connsiteX12" fmla="*/ 1127760 w 1188720"/>
              <a:gd name="connsiteY12" fmla="*/ 7620 h 2164080"/>
              <a:gd name="connsiteX13" fmla="*/ 7620 w 1188720"/>
              <a:gd name="connsiteY13" fmla="*/ 0 h 2164080"/>
              <a:gd name="connsiteX0" fmla="*/ 7620 w 1188720"/>
              <a:gd name="connsiteY0" fmla="*/ 0 h 2164080"/>
              <a:gd name="connsiteX1" fmla="*/ 0 w 1188720"/>
              <a:gd name="connsiteY1" fmla="*/ 213360 h 2164080"/>
              <a:gd name="connsiteX2" fmla="*/ 914400 w 1188720"/>
              <a:gd name="connsiteY2" fmla="*/ 190500 h 2164080"/>
              <a:gd name="connsiteX3" fmla="*/ 53340 w 1188720"/>
              <a:gd name="connsiteY3" fmla="*/ 861060 h 2164080"/>
              <a:gd name="connsiteX4" fmla="*/ 53340 w 1188720"/>
              <a:gd name="connsiteY4" fmla="*/ 1043940 h 2164080"/>
              <a:gd name="connsiteX5" fmla="*/ 800100 w 1188720"/>
              <a:gd name="connsiteY5" fmla="*/ 1043940 h 2164080"/>
              <a:gd name="connsiteX6" fmla="*/ 68580 w 1188720"/>
              <a:gd name="connsiteY6" fmla="*/ 2049780 h 2164080"/>
              <a:gd name="connsiteX7" fmla="*/ 281940 w 1188720"/>
              <a:gd name="connsiteY7" fmla="*/ 2164080 h 2164080"/>
              <a:gd name="connsiteX8" fmla="*/ 1021080 w 1188720"/>
              <a:gd name="connsiteY8" fmla="*/ 1112520 h 2164080"/>
              <a:gd name="connsiteX9" fmla="*/ 1021080 w 1188720"/>
              <a:gd name="connsiteY9" fmla="*/ 883920 h 2164080"/>
              <a:gd name="connsiteX10" fmla="*/ 388620 w 1188720"/>
              <a:gd name="connsiteY10" fmla="*/ 883920 h 2164080"/>
              <a:gd name="connsiteX11" fmla="*/ 1127760 w 1188720"/>
              <a:gd name="connsiteY11" fmla="*/ 335280 h 2164080"/>
              <a:gd name="connsiteX12" fmla="*/ 1127760 w 1188720"/>
              <a:gd name="connsiteY12" fmla="*/ 7620 h 2164080"/>
              <a:gd name="connsiteX13" fmla="*/ 7620 w 1188720"/>
              <a:gd name="connsiteY13" fmla="*/ 0 h 2164080"/>
              <a:gd name="connsiteX0" fmla="*/ 7620 w 1188720"/>
              <a:gd name="connsiteY0" fmla="*/ 0 h 2164080"/>
              <a:gd name="connsiteX1" fmla="*/ 0 w 1188720"/>
              <a:gd name="connsiteY1" fmla="*/ 213360 h 2164080"/>
              <a:gd name="connsiteX2" fmla="*/ 914400 w 1188720"/>
              <a:gd name="connsiteY2" fmla="*/ 190500 h 2164080"/>
              <a:gd name="connsiteX3" fmla="*/ 53340 w 1188720"/>
              <a:gd name="connsiteY3" fmla="*/ 861060 h 2164080"/>
              <a:gd name="connsiteX4" fmla="*/ 53340 w 1188720"/>
              <a:gd name="connsiteY4" fmla="*/ 1043940 h 2164080"/>
              <a:gd name="connsiteX5" fmla="*/ 800100 w 1188720"/>
              <a:gd name="connsiteY5" fmla="*/ 1043940 h 2164080"/>
              <a:gd name="connsiteX6" fmla="*/ 68580 w 1188720"/>
              <a:gd name="connsiteY6" fmla="*/ 2049780 h 2164080"/>
              <a:gd name="connsiteX7" fmla="*/ 281940 w 1188720"/>
              <a:gd name="connsiteY7" fmla="*/ 2164080 h 2164080"/>
              <a:gd name="connsiteX8" fmla="*/ 1021080 w 1188720"/>
              <a:gd name="connsiteY8" fmla="*/ 1112520 h 2164080"/>
              <a:gd name="connsiteX9" fmla="*/ 1021080 w 1188720"/>
              <a:gd name="connsiteY9" fmla="*/ 883920 h 2164080"/>
              <a:gd name="connsiteX10" fmla="*/ 388620 w 1188720"/>
              <a:gd name="connsiteY10" fmla="*/ 883920 h 2164080"/>
              <a:gd name="connsiteX11" fmla="*/ 1127760 w 1188720"/>
              <a:gd name="connsiteY11" fmla="*/ 335280 h 2164080"/>
              <a:gd name="connsiteX12" fmla="*/ 1127760 w 1188720"/>
              <a:gd name="connsiteY12" fmla="*/ 7620 h 2164080"/>
              <a:gd name="connsiteX13" fmla="*/ 7620 w 1188720"/>
              <a:gd name="connsiteY13" fmla="*/ 0 h 2164080"/>
              <a:gd name="connsiteX0" fmla="*/ 7620 w 1215655"/>
              <a:gd name="connsiteY0" fmla="*/ 0 h 2164080"/>
              <a:gd name="connsiteX1" fmla="*/ 0 w 1215655"/>
              <a:gd name="connsiteY1" fmla="*/ 213360 h 2164080"/>
              <a:gd name="connsiteX2" fmla="*/ 914400 w 1215655"/>
              <a:gd name="connsiteY2" fmla="*/ 190500 h 2164080"/>
              <a:gd name="connsiteX3" fmla="*/ 53340 w 1215655"/>
              <a:gd name="connsiteY3" fmla="*/ 861060 h 2164080"/>
              <a:gd name="connsiteX4" fmla="*/ 53340 w 1215655"/>
              <a:gd name="connsiteY4" fmla="*/ 1043940 h 2164080"/>
              <a:gd name="connsiteX5" fmla="*/ 800100 w 1215655"/>
              <a:gd name="connsiteY5" fmla="*/ 1043940 h 2164080"/>
              <a:gd name="connsiteX6" fmla="*/ 68580 w 1215655"/>
              <a:gd name="connsiteY6" fmla="*/ 2049780 h 2164080"/>
              <a:gd name="connsiteX7" fmla="*/ 281940 w 1215655"/>
              <a:gd name="connsiteY7" fmla="*/ 2164080 h 2164080"/>
              <a:gd name="connsiteX8" fmla="*/ 1021080 w 1215655"/>
              <a:gd name="connsiteY8" fmla="*/ 1112520 h 2164080"/>
              <a:gd name="connsiteX9" fmla="*/ 1196340 w 1215655"/>
              <a:gd name="connsiteY9" fmla="*/ 883920 h 2164080"/>
              <a:gd name="connsiteX10" fmla="*/ 388620 w 1215655"/>
              <a:gd name="connsiteY10" fmla="*/ 883920 h 2164080"/>
              <a:gd name="connsiteX11" fmla="*/ 1127760 w 1215655"/>
              <a:gd name="connsiteY11" fmla="*/ 335280 h 2164080"/>
              <a:gd name="connsiteX12" fmla="*/ 1127760 w 1215655"/>
              <a:gd name="connsiteY12" fmla="*/ 7620 h 2164080"/>
              <a:gd name="connsiteX13" fmla="*/ 7620 w 1215655"/>
              <a:gd name="connsiteY13" fmla="*/ 0 h 2164080"/>
              <a:gd name="connsiteX0" fmla="*/ 7620 w 1230438"/>
              <a:gd name="connsiteY0" fmla="*/ 0 h 2164080"/>
              <a:gd name="connsiteX1" fmla="*/ 0 w 1230438"/>
              <a:gd name="connsiteY1" fmla="*/ 213360 h 2164080"/>
              <a:gd name="connsiteX2" fmla="*/ 914400 w 1230438"/>
              <a:gd name="connsiteY2" fmla="*/ 190500 h 2164080"/>
              <a:gd name="connsiteX3" fmla="*/ 53340 w 1230438"/>
              <a:gd name="connsiteY3" fmla="*/ 861060 h 2164080"/>
              <a:gd name="connsiteX4" fmla="*/ 53340 w 1230438"/>
              <a:gd name="connsiteY4" fmla="*/ 1043940 h 2164080"/>
              <a:gd name="connsiteX5" fmla="*/ 800100 w 1230438"/>
              <a:gd name="connsiteY5" fmla="*/ 1043940 h 2164080"/>
              <a:gd name="connsiteX6" fmla="*/ 68580 w 1230438"/>
              <a:gd name="connsiteY6" fmla="*/ 2049780 h 2164080"/>
              <a:gd name="connsiteX7" fmla="*/ 281940 w 1230438"/>
              <a:gd name="connsiteY7" fmla="*/ 2164080 h 2164080"/>
              <a:gd name="connsiteX8" fmla="*/ 1143000 w 1230438"/>
              <a:gd name="connsiteY8" fmla="*/ 1127760 h 2164080"/>
              <a:gd name="connsiteX9" fmla="*/ 1196340 w 1230438"/>
              <a:gd name="connsiteY9" fmla="*/ 883920 h 2164080"/>
              <a:gd name="connsiteX10" fmla="*/ 388620 w 1230438"/>
              <a:gd name="connsiteY10" fmla="*/ 883920 h 2164080"/>
              <a:gd name="connsiteX11" fmla="*/ 1127760 w 1230438"/>
              <a:gd name="connsiteY11" fmla="*/ 335280 h 2164080"/>
              <a:gd name="connsiteX12" fmla="*/ 1127760 w 1230438"/>
              <a:gd name="connsiteY12" fmla="*/ 7620 h 2164080"/>
              <a:gd name="connsiteX13" fmla="*/ 7620 w 1230438"/>
              <a:gd name="connsiteY13" fmla="*/ 0 h 2164080"/>
              <a:gd name="connsiteX0" fmla="*/ 7620 w 1230438"/>
              <a:gd name="connsiteY0" fmla="*/ 0 h 2164080"/>
              <a:gd name="connsiteX1" fmla="*/ 0 w 1230438"/>
              <a:gd name="connsiteY1" fmla="*/ 213360 h 2164080"/>
              <a:gd name="connsiteX2" fmla="*/ 914400 w 1230438"/>
              <a:gd name="connsiteY2" fmla="*/ 190500 h 2164080"/>
              <a:gd name="connsiteX3" fmla="*/ 53340 w 1230438"/>
              <a:gd name="connsiteY3" fmla="*/ 861060 h 2164080"/>
              <a:gd name="connsiteX4" fmla="*/ 53340 w 1230438"/>
              <a:gd name="connsiteY4" fmla="*/ 1043940 h 2164080"/>
              <a:gd name="connsiteX5" fmla="*/ 998220 w 1230438"/>
              <a:gd name="connsiteY5" fmla="*/ 1059180 h 2164080"/>
              <a:gd name="connsiteX6" fmla="*/ 68580 w 1230438"/>
              <a:gd name="connsiteY6" fmla="*/ 2049780 h 2164080"/>
              <a:gd name="connsiteX7" fmla="*/ 281940 w 1230438"/>
              <a:gd name="connsiteY7" fmla="*/ 2164080 h 2164080"/>
              <a:gd name="connsiteX8" fmla="*/ 1143000 w 1230438"/>
              <a:gd name="connsiteY8" fmla="*/ 1127760 h 2164080"/>
              <a:gd name="connsiteX9" fmla="*/ 1196340 w 1230438"/>
              <a:gd name="connsiteY9" fmla="*/ 883920 h 2164080"/>
              <a:gd name="connsiteX10" fmla="*/ 388620 w 1230438"/>
              <a:gd name="connsiteY10" fmla="*/ 883920 h 2164080"/>
              <a:gd name="connsiteX11" fmla="*/ 1127760 w 1230438"/>
              <a:gd name="connsiteY11" fmla="*/ 335280 h 2164080"/>
              <a:gd name="connsiteX12" fmla="*/ 1127760 w 1230438"/>
              <a:gd name="connsiteY12" fmla="*/ 7620 h 2164080"/>
              <a:gd name="connsiteX13" fmla="*/ 7620 w 1230438"/>
              <a:gd name="connsiteY13" fmla="*/ 0 h 2164080"/>
              <a:gd name="connsiteX0" fmla="*/ 7620 w 1247239"/>
              <a:gd name="connsiteY0" fmla="*/ 0 h 2164080"/>
              <a:gd name="connsiteX1" fmla="*/ 0 w 1247239"/>
              <a:gd name="connsiteY1" fmla="*/ 213360 h 2164080"/>
              <a:gd name="connsiteX2" fmla="*/ 914400 w 1247239"/>
              <a:gd name="connsiteY2" fmla="*/ 190500 h 2164080"/>
              <a:gd name="connsiteX3" fmla="*/ 53340 w 1247239"/>
              <a:gd name="connsiteY3" fmla="*/ 861060 h 2164080"/>
              <a:gd name="connsiteX4" fmla="*/ 53340 w 1247239"/>
              <a:gd name="connsiteY4" fmla="*/ 1043940 h 2164080"/>
              <a:gd name="connsiteX5" fmla="*/ 998220 w 1247239"/>
              <a:gd name="connsiteY5" fmla="*/ 1059180 h 2164080"/>
              <a:gd name="connsiteX6" fmla="*/ 68580 w 1247239"/>
              <a:gd name="connsiteY6" fmla="*/ 2049780 h 2164080"/>
              <a:gd name="connsiteX7" fmla="*/ 281940 w 1247239"/>
              <a:gd name="connsiteY7" fmla="*/ 2164080 h 2164080"/>
              <a:gd name="connsiteX8" fmla="*/ 1199583 w 1247239"/>
              <a:gd name="connsiteY8" fmla="*/ 1596454 h 2164080"/>
              <a:gd name="connsiteX9" fmla="*/ 1196340 w 1247239"/>
              <a:gd name="connsiteY9" fmla="*/ 883920 h 2164080"/>
              <a:gd name="connsiteX10" fmla="*/ 388620 w 1247239"/>
              <a:gd name="connsiteY10" fmla="*/ 883920 h 2164080"/>
              <a:gd name="connsiteX11" fmla="*/ 1127760 w 1247239"/>
              <a:gd name="connsiteY11" fmla="*/ 335280 h 2164080"/>
              <a:gd name="connsiteX12" fmla="*/ 1127760 w 1247239"/>
              <a:gd name="connsiteY12" fmla="*/ 7620 h 2164080"/>
              <a:gd name="connsiteX13" fmla="*/ 7620 w 1247239"/>
              <a:gd name="connsiteY13" fmla="*/ 0 h 2164080"/>
              <a:gd name="connsiteX0" fmla="*/ 7620 w 1247239"/>
              <a:gd name="connsiteY0" fmla="*/ 0 h 2164080"/>
              <a:gd name="connsiteX1" fmla="*/ 0 w 1247239"/>
              <a:gd name="connsiteY1" fmla="*/ 213360 h 2164080"/>
              <a:gd name="connsiteX2" fmla="*/ 914400 w 1247239"/>
              <a:gd name="connsiteY2" fmla="*/ 190500 h 2164080"/>
              <a:gd name="connsiteX3" fmla="*/ 53340 w 1247239"/>
              <a:gd name="connsiteY3" fmla="*/ 861060 h 2164080"/>
              <a:gd name="connsiteX4" fmla="*/ 53340 w 1247239"/>
              <a:gd name="connsiteY4" fmla="*/ 1043940 h 2164080"/>
              <a:gd name="connsiteX5" fmla="*/ 998220 w 1247239"/>
              <a:gd name="connsiteY5" fmla="*/ 1059180 h 2164080"/>
              <a:gd name="connsiteX6" fmla="*/ 742492 w 1247239"/>
              <a:gd name="connsiteY6" fmla="*/ 1327043 h 2164080"/>
              <a:gd name="connsiteX7" fmla="*/ 68580 w 1247239"/>
              <a:gd name="connsiteY7" fmla="*/ 2049780 h 2164080"/>
              <a:gd name="connsiteX8" fmla="*/ 281940 w 1247239"/>
              <a:gd name="connsiteY8" fmla="*/ 2164080 h 2164080"/>
              <a:gd name="connsiteX9" fmla="*/ 1199583 w 1247239"/>
              <a:gd name="connsiteY9" fmla="*/ 1596454 h 2164080"/>
              <a:gd name="connsiteX10" fmla="*/ 1196340 w 1247239"/>
              <a:gd name="connsiteY10" fmla="*/ 883920 h 2164080"/>
              <a:gd name="connsiteX11" fmla="*/ 388620 w 1247239"/>
              <a:gd name="connsiteY11" fmla="*/ 883920 h 2164080"/>
              <a:gd name="connsiteX12" fmla="*/ 1127760 w 1247239"/>
              <a:gd name="connsiteY12" fmla="*/ 335280 h 2164080"/>
              <a:gd name="connsiteX13" fmla="*/ 1127760 w 1247239"/>
              <a:gd name="connsiteY13" fmla="*/ 7620 h 2164080"/>
              <a:gd name="connsiteX14" fmla="*/ 7620 w 1247239"/>
              <a:gd name="connsiteY14" fmla="*/ 0 h 2164080"/>
              <a:gd name="connsiteX0" fmla="*/ 7620 w 1247239"/>
              <a:gd name="connsiteY0" fmla="*/ 0 h 2164080"/>
              <a:gd name="connsiteX1" fmla="*/ 0 w 1247239"/>
              <a:gd name="connsiteY1" fmla="*/ 213360 h 2164080"/>
              <a:gd name="connsiteX2" fmla="*/ 914400 w 1247239"/>
              <a:gd name="connsiteY2" fmla="*/ 190500 h 2164080"/>
              <a:gd name="connsiteX3" fmla="*/ 53340 w 1247239"/>
              <a:gd name="connsiteY3" fmla="*/ 861060 h 2164080"/>
              <a:gd name="connsiteX4" fmla="*/ 53340 w 1247239"/>
              <a:gd name="connsiteY4" fmla="*/ 1043940 h 2164080"/>
              <a:gd name="connsiteX5" fmla="*/ 998220 w 1247239"/>
              <a:gd name="connsiteY5" fmla="*/ 1059180 h 2164080"/>
              <a:gd name="connsiteX6" fmla="*/ 1009256 w 1247239"/>
              <a:gd name="connsiteY6" fmla="*/ 1544886 h 2164080"/>
              <a:gd name="connsiteX7" fmla="*/ 68580 w 1247239"/>
              <a:gd name="connsiteY7" fmla="*/ 2049780 h 2164080"/>
              <a:gd name="connsiteX8" fmla="*/ 281940 w 1247239"/>
              <a:gd name="connsiteY8" fmla="*/ 2164080 h 2164080"/>
              <a:gd name="connsiteX9" fmla="*/ 1199583 w 1247239"/>
              <a:gd name="connsiteY9" fmla="*/ 1596454 h 2164080"/>
              <a:gd name="connsiteX10" fmla="*/ 1196340 w 1247239"/>
              <a:gd name="connsiteY10" fmla="*/ 883920 h 2164080"/>
              <a:gd name="connsiteX11" fmla="*/ 388620 w 1247239"/>
              <a:gd name="connsiteY11" fmla="*/ 883920 h 2164080"/>
              <a:gd name="connsiteX12" fmla="*/ 1127760 w 1247239"/>
              <a:gd name="connsiteY12" fmla="*/ 335280 h 2164080"/>
              <a:gd name="connsiteX13" fmla="*/ 1127760 w 1247239"/>
              <a:gd name="connsiteY13" fmla="*/ 7620 h 2164080"/>
              <a:gd name="connsiteX14" fmla="*/ 7620 w 1247239"/>
              <a:gd name="connsiteY14" fmla="*/ 0 h 2164080"/>
              <a:gd name="connsiteX0" fmla="*/ 7620 w 1238457"/>
              <a:gd name="connsiteY0" fmla="*/ 0 h 2164080"/>
              <a:gd name="connsiteX1" fmla="*/ 0 w 1238457"/>
              <a:gd name="connsiteY1" fmla="*/ 213360 h 2164080"/>
              <a:gd name="connsiteX2" fmla="*/ 914400 w 1238457"/>
              <a:gd name="connsiteY2" fmla="*/ 190500 h 2164080"/>
              <a:gd name="connsiteX3" fmla="*/ 53340 w 1238457"/>
              <a:gd name="connsiteY3" fmla="*/ 861060 h 2164080"/>
              <a:gd name="connsiteX4" fmla="*/ 53340 w 1238457"/>
              <a:gd name="connsiteY4" fmla="*/ 1043940 h 2164080"/>
              <a:gd name="connsiteX5" fmla="*/ 998220 w 1238457"/>
              <a:gd name="connsiteY5" fmla="*/ 1059180 h 2164080"/>
              <a:gd name="connsiteX6" fmla="*/ 1009256 w 1238457"/>
              <a:gd name="connsiteY6" fmla="*/ 1544886 h 2164080"/>
              <a:gd name="connsiteX7" fmla="*/ 68580 w 1238457"/>
              <a:gd name="connsiteY7" fmla="*/ 2049780 h 2164080"/>
              <a:gd name="connsiteX8" fmla="*/ 281940 w 1238457"/>
              <a:gd name="connsiteY8" fmla="*/ 2164080 h 2164080"/>
              <a:gd name="connsiteX9" fmla="*/ 1199583 w 1238457"/>
              <a:gd name="connsiteY9" fmla="*/ 1596454 h 2164080"/>
              <a:gd name="connsiteX10" fmla="*/ 1180175 w 1238457"/>
              <a:gd name="connsiteY10" fmla="*/ 936731 h 2164080"/>
              <a:gd name="connsiteX11" fmla="*/ 388620 w 1238457"/>
              <a:gd name="connsiteY11" fmla="*/ 883920 h 2164080"/>
              <a:gd name="connsiteX12" fmla="*/ 1127760 w 1238457"/>
              <a:gd name="connsiteY12" fmla="*/ 335280 h 2164080"/>
              <a:gd name="connsiteX13" fmla="*/ 1127760 w 1238457"/>
              <a:gd name="connsiteY13" fmla="*/ 7620 h 2164080"/>
              <a:gd name="connsiteX14" fmla="*/ 7620 w 1238457"/>
              <a:gd name="connsiteY14" fmla="*/ 0 h 2164080"/>
              <a:gd name="connsiteX0" fmla="*/ 7620 w 1238457"/>
              <a:gd name="connsiteY0" fmla="*/ 0 h 2164080"/>
              <a:gd name="connsiteX1" fmla="*/ 0 w 1238457"/>
              <a:gd name="connsiteY1" fmla="*/ 213360 h 2164080"/>
              <a:gd name="connsiteX2" fmla="*/ 914400 w 1238457"/>
              <a:gd name="connsiteY2" fmla="*/ 190500 h 2164080"/>
              <a:gd name="connsiteX3" fmla="*/ 53340 w 1238457"/>
              <a:gd name="connsiteY3" fmla="*/ 861060 h 2164080"/>
              <a:gd name="connsiteX4" fmla="*/ 53340 w 1238457"/>
              <a:gd name="connsiteY4" fmla="*/ 1043940 h 2164080"/>
              <a:gd name="connsiteX5" fmla="*/ 982054 w 1238457"/>
              <a:gd name="connsiteY5" fmla="*/ 1118593 h 2164080"/>
              <a:gd name="connsiteX6" fmla="*/ 1009256 w 1238457"/>
              <a:gd name="connsiteY6" fmla="*/ 1544886 h 2164080"/>
              <a:gd name="connsiteX7" fmla="*/ 68580 w 1238457"/>
              <a:gd name="connsiteY7" fmla="*/ 2049780 h 2164080"/>
              <a:gd name="connsiteX8" fmla="*/ 281940 w 1238457"/>
              <a:gd name="connsiteY8" fmla="*/ 2164080 h 2164080"/>
              <a:gd name="connsiteX9" fmla="*/ 1199583 w 1238457"/>
              <a:gd name="connsiteY9" fmla="*/ 1596454 h 2164080"/>
              <a:gd name="connsiteX10" fmla="*/ 1180175 w 1238457"/>
              <a:gd name="connsiteY10" fmla="*/ 936731 h 2164080"/>
              <a:gd name="connsiteX11" fmla="*/ 388620 w 1238457"/>
              <a:gd name="connsiteY11" fmla="*/ 883920 h 2164080"/>
              <a:gd name="connsiteX12" fmla="*/ 1127760 w 1238457"/>
              <a:gd name="connsiteY12" fmla="*/ 335280 h 2164080"/>
              <a:gd name="connsiteX13" fmla="*/ 1127760 w 1238457"/>
              <a:gd name="connsiteY13" fmla="*/ 7620 h 2164080"/>
              <a:gd name="connsiteX14" fmla="*/ 7620 w 1238457"/>
              <a:gd name="connsiteY14" fmla="*/ 0 h 2164080"/>
              <a:gd name="connsiteX0" fmla="*/ 7620 w 1209245"/>
              <a:gd name="connsiteY0" fmla="*/ 0 h 2164080"/>
              <a:gd name="connsiteX1" fmla="*/ 0 w 1209245"/>
              <a:gd name="connsiteY1" fmla="*/ 213360 h 2164080"/>
              <a:gd name="connsiteX2" fmla="*/ 914400 w 1209245"/>
              <a:gd name="connsiteY2" fmla="*/ 190500 h 2164080"/>
              <a:gd name="connsiteX3" fmla="*/ 53340 w 1209245"/>
              <a:gd name="connsiteY3" fmla="*/ 861060 h 2164080"/>
              <a:gd name="connsiteX4" fmla="*/ 53340 w 1209245"/>
              <a:gd name="connsiteY4" fmla="*/ 1043940 h 2164080"/>
              <a:gd name="connsiteX5" fmla="*/ 982054 w 1209245"/>
              <a:gd name="connsiteY5" fmla="*/ 1118593 h 2164080"/>
              <a:gd name="connsiteX6" fmla="*/ 1009256 w 1209245"/>
              <a:gd name="connsiteY6" fmla="*/ 1544886 h 2164080"/>
              <a:gd name="connsiteX7" fmla="*/ 68580 w 1209245"/>
              <a:gd name="connsiteY7" fmla="*/ 2049780 h 2164080"/>
              <a:gd name="connsiteX8" fmla="*/ 281940 w 1209245"/>
              <a:gd name="connsiteY8" fmla="*/ 2164080 h 2164080"/>
              <a:gd name="connsiteX9" fmla="*/ 1199583 w 1209245"/>
              <a:gd name="connsiteY9" fmla="*/ 1596454 h 2164080"/>
              <a:gd name="connsiteX10" fmla="*/ 1034666 w 1209245"/>
              <a:gd name="connsiteY10" fmla="*/ 897121 h 2164080"/>
              <a:gd name="connsiteX11" fmla="*/ 388620 w 1209245"/>
              <a:gd name="connsiteY11" fmla="*/ 883920 h 2164080"/>
              <a:gd name="connsiteX12" fmla="*/ 1127760 w 1209245"/>
              <a:gd name="connsiteY12" fmla="*/ 335280 h 2164080"/>
              <a:gd name="connsiteX13" fmla="*/ 1127760 w 1209245"/>
              <a:gd name="connsiteY13" fmla="*/ 7620 h 2164080"/>
              <a:gd name="connsiteX14" fmla="*/ 7620 w 1209245"/>
              <a:gd name="connsiteY14" fmla="*/ 0 h 2164080"/>
              <a:gd name="connsiteX0" fmla="*/ 7620 w 1209245"/>
              <a:gd name="connsiteY0" fmla="*/ 0 h 2164080"/>
              <a:gd name="connsiteX1" fmla="*/ 0 w 1209245"/>
              <a:gd name="connsiteY1" fmla="*/ 213360 h 2164080"/>
              <a:gd name="connsiteX2" fmla="*/ 914400 w 1209245"/>
              <a:gd name="connsiteY2" fmla="*/ 190500 h 2164080"/>
              <a:gd name="connsiteX3" fmla="*/ 53340 w 1209245"/>
              <a:gd name="connsiteY3" fmla="*/ 861060 h 2164080"/>
              <a:gd name="connsiteX4" fmla="*/ 53340 w 1209245"/>
              <a:gd name="connsiteY4" fmla="*/ 1043940 h 2164080"/>
              <a:gd name="connsiteX5" fmla="*/ 933550 w 1209245"/>
              <a:gd name="connsiteY5" fmla="*/ 1026176 h 2164080"/>
              <a:gd name="connsiteX6" fmla="*/ 1009256 w 1209245"/>
              <a:gd name="connsiteY6" fmla="*/ 1544886 h 2164080"/>
              <a:gd name="connsiteX7" fmla="*/ 68580 w 1209245"/>
              <a:gd name="connsiteY7" fmla="*/ 2049780 h 2164080"/>
              <a:gd name="connsiteX8" fmla="*/ 281940 w 1209245"/>
              <a:gd name="connsiteY8" fmla="*/ 2164080 h 2164080"/>
              <a:gd name="connsiteX9" fmla="*/ 1199583 w 1209245"/>
              <a:gd name="connsiteY9" fmla="*/ 1596454 h 2164080"/>
              <a:gd name="connsiteX10" fmla="*/ 1034666 w 1209245"/>
              <a:gd name="connsiteY10" fmla="*/ 897121 h 2164080"/>
              <a:gd name="connsiteX11" fmla="*/ 388620 w 1209245"/>
              <a:gd name="connsiteY11" fmla="*/ 883920 h 2164080"/>
              <a:gd name="connsiteX12" fmla="*/ 1127760 w 1209245"/>
              <a:gd name="connsiteY12" fmla="*/ 335280 h 2164080"/>
              <a:gd name="connsiteX13" fmla="*/ 1127760 w 1209245"/>
              <a:gd name="connsiteY13" fmla="*/ 7620 h 2164080"/>
              <a:gd name="connsiteX14" fmla="*/ 7620 w 1209245"/>
              <a:gd name="connsiteY14" fmla="*/ 0 h 2164080"/>
              <a:gd name="connsiteX0" fmla="*/ 7620 w 1209245"/>
              <a:gd name="connsiteY0" fmla="*/ 0 h 2164080"/>
              <a:gd name="connsiteX1" fmla="*/ 0 w 1209245"/>
              <a:gd name="connsiteY1" fmla="*/ 213360 h 2164080"/>
              <a:gd name="connsiteX2" fmla="*/ 914400 w 1209245"/>
              <a:gd name="connsiteY2" fmla="*/ 190500 h 2164080"/>
              <a:gd name="connsiteX3" fmla="*/ 53340 w 1209245"/>
              <a:gd name="connsiteY3" fmla="*/ 861060 h 2164080"/>
              <a:gd name="connsiteX4" fmla="*/ 53340 w 1209245"/>
              <a:gd name="connsiteY4" fmla="*/ 1043940 h 2164080"/>
              <a:gd name="connsiteX5" fmla="*/ 933550 w 1209245"/>
              <a:gd name="connsiteY5" fmla="*/ 1026176 h 2164080"/>
              <a:gd name="connsiteX6" fmla="*/ 944586 w 1209245"/>
              <a:gd name="connsiteY6" fmla="*/ 1544886 h 2164080"/>
              <a:gd name="connsiteX7" fmla="*/ 68580 w 1209245"/>
              <a:gd name="connsiteY7" fmla="*/ 2049780 h 2164080"/>
              <a:gd name="connsiteX8" fmla="*/ 281940 w 1209245"/>
              <a:gd name="connsiteY8" fmla="*/ 2164080 h 2164080"/>
              <a:gd name="connsiteX9" fmla="*/ 1199583 w 1209245"/>
              <a:gd name="connsiteY9" fmla="*/ 1596454 h 2164080"/>
              <a:gd name="connsiteX10" fmla="*/ 1034666 w 1209245"/>
              <a:gd name="connsiteY10" fmla="*/ 897121 h 2164080"/>
              <a:gd name="connsiteX11" fmla="*/ 388620 w 1209245"/>
              <a:gd name="connsiteY11" fmla="*/ 883920 h 2164080"/>
              <a:gd name="connsiteX12" fmla="*/ 1127760 w 1209245"/>
              <a:gd name="connsiteY12" fmla="*/ 335280 h 2164080"/>
              <a:gd name="connsiteX13" fmla="*/ 1127760 w 1209245"/>
              <a:gd name="connsiteY13" fmla="*/ 7620 h 2164080"/>
              <a:gd name="connsiteX14" fmla="*/ 7620 w 1209245"/>
              <a:gd name="connsiteY14" fmla="*/ 0 h 2164080"/>
              <a:gd name="connsiteX0" fmla="*/ 7620 w 1188720"/>
              <a:gd name="connsiteY0" fmla="*/ 0 h 2164080"/>
              <a:gd name="connsiteX1" fmla="*/ 0 w 1188720"/>
              <a:gd name="connsiteY1" fmla="*/ 213360 h 2164080"/>
              <a:gd name="connsiteX2" fmla="*/ 914400 w 1188720"/>
              <a:gd name="connsiteY2" fmla="*/ 190500 h 2164080"/>
              <a:gd name="connsiteX3" fmla="*/ 53340 w 1188720"/>
              <a:gd name="connsiteY3" fmla="*/ 861060 h 2164080"/>
              <a:gd name="connsiteX4" fmla="*/ 53340 w 1188720"/>
              <a:gd name="connsiteY4" fmla="*/ 1043940 h 2164080"/>
              <a:gd name="connsiteX5" fmla="*/ 933550 w 1188720"/>
              <a:gd name="connsiteY5" fmla="*/ 1026176 h 2164080"/>
              <a:gd name="connsiteX6" fmla="*/ 944586 w 1188720"/>
              <a:gd name="connsiteY6" fmla="*/ 1544886 h 2164080"/>
              <a:gd name="connsiteX7" fmla="*/ 68580 w 1188720"/>
              <a:gd name="connsiteY7" fmla="*/ 2049780 h 2164080"/>
              <a:gd name="connsiteX8" fmla="*/ 281940 w 1188720"/>
              <a:gd name="connsiteY8" fmla="*/ 2164080 h 2164080"/>
              <a:gd name="connsiteX9" fmla="*/ 1134913 w 1188720"/>
              <a:gd name="connsiteY9" fmla="*/ 1583253 h 2164080"/>
              <a:gd name="connsiteX10" fmla="*/ 1034666 w 1188720"/>
              <a:gd name="connsiteY10" fmla="*/ 897121 h 2164080"/>
              <a:gd name="connsiteX11" fmla="*/ 388620 w 1188720"/>
              <a:gd name="connsiteY11" fmla="*/ 883920 h 2164080"/>
              <a:gd name="connsiteX12" fmla="*/ 1127760 w 1188720"/>
              <a:gd name="connsiteY12" fmla="*/ 335280 h 2164080"/>
              <a:gd name="connsiteX13" fmla="*/ 1127760 w 1188720"/>
              <a:gd name="connsiteY13" fmla="*/ 7620 h 2164080"/>
              <a:gd name="connsiteX14" fmla="*/ 7620 w 1188720"/>
              <a:gd name="connsiteY14" fmla="*/ 0 h 2164080"/>
              <a:gd name="connsiteX0" fmla="*/ 7620 w 1188720"/>
              <a:gd name="connsiteY0" fmla="*/ 0 h 2164080"/>
              <a:gd name="connsiteX1" fmla="*/ 0 w 1188720"/>
              <a:gd name="connsiteY1" fmla="*/ 213360 h 2164080"/>
              <a:gd name="connsiteX2" fmla="*/ 914400 w 1188720"/>
              <a:gd name="connsiteY2" fmla="*/ 190500 h 2164080"/>
              <a:gd name="connsiteX3" fmla="*/ 53340 w 1188720"/>
              <a:gd name="connsiteY3" fmla="*/ 861060 h 2164080"/>
              <a:gd name="connsiteX4" fmla="*/ 53340 w 1188720"/>
              <a:gd name="connsiteY4" fmla="*/ 1043940 h 2164080"/>
              <a:gd name="connsiteX5" fmla="*/ 933550 w 1188720"/>
              <a:gd name="connsiteY5" fmla="*/ 1026176 h 2164080"/>
              <a:gd name="connsiteX6" fmla="*/ 944586 w 1188720"/>
              <a:gd name="connsiteY6" fmla="*/ 1544886 h 2164080"/>
              <a:gd name="connsiteX7" fmla="*/ 68580 w 1188720"/>
              <a:gd name="connsiteY7" fmla="*/ 2049780 h 2164080"/>
              <a:gd name="connsiteX8" fmla="*/ 281940 w 1188720"/>
              <a:gd name="connsiteY8" fmla="*/ 2164080 h 2164080"/>
              <a:gd name="connsiteX9" fmla="*/ 1134913 w 1188720"/>
              <a:gd name="connsiteY9" fmla="*/ 1583253 h 2164080"/>
              <a:gd name="connsiteX10" fmla="*/ 1099336 w 1188720"/>
              <a:gd name="connsiteY10" fmla="*/ 897121 h 2164080"/>
              <a:gd name="connsiteX11" fmla="*/ 388620 w 1188720"/>
              <a:gd name="connsiteY11" fmla="*/ 883920 h 2164080"/>
              <a:gd name="connsiteX12" fmla="*/ 1127760 w 1188720"/>
              <a:gd name="connsiteY12" fmla="*/ 335280 h 2164080"/>
              <a:gd name="connsiteX13" fmla="*/ 1127760 w 1188720"/>
              <a:gd name="connsiteY13" fmla="*/ 7620 h 2164080"/>
              <a:gd name="connsiteX14" fmla="*/ 7620 w 1188720"/>
              <a:gd name="connsiteY14" fmla="*/ 0 h 2164080"/>
              <a:gd name="connsiteX0" fmla="*/ 7620 w 1226290"/>
              <a:gd name="connsiteY0" fmla="*/ 0 h 2164080"/>
              <a:gd name="connsiteX1" fmla="*/ 0 w 1226290"/>
              <a:gd name="connsiteY1" fmla="*/ 213360 h 2164080"/>
              <a:gd name="connsiteX2" fmla="*/ 914400 w 1226290"/>
              <a:gd name="connsiteY2" fmla="*/ 190500 h 2164080"/>
              <a:gd name="connsiteX3" fmla="*/ 53340 w 1226290"/>
              <a:gd name="connsiteY3" fmla="*/ 861060 h 2164080"/>
              <a:gd name="connsiteX4" fmla="*/ 53340 w 1226290"/>
              <a:gd name="connsiteY4" fmla="*/ 1043940 h 2164080"/>
              <a:gd name="connsiteX5" fmla="*/ 933550 w 1226290"/>
              <a:gd name="connsiteY5" fmla="*/ 1026176 h 2164080"/>
              <a:gd name="connsiteX6" fmla="*/ 944586 w 1226290"/>
              <a:gd name="connsiteY6" fmla="*/ 1544886 h 2164080"/>
              <a:gd name="connsiteX7" fmla="*/ 68580 w 1226290"/>
              <a:gd name="connsiteY7" fmla="*/ 2049780 h 2164080"/>
              <a:gd name="connsiteX8" fmla="*/ 281940 w 1226290"/>
              <a:gd name="connsiteY8" fmla="*/ 2164080 h 2164080"/>
              <a:gd name="connsiteX9" fmla="*/ 1134913 w 1226290"/>
              <a:gd name="connsiteY9" fmla="*/ 1583253 h 2164080"/>
              <a:gd name="connsiteX10" fmla="*/ 1099336 w 1226290"/>
              <a:gd name="connsiteY10" fmla="*/ 897121 h 2164080"/>
              <a:gd name="connsiteX11" fmla="*/ 388620 w 1226290"/>
              <a:gd name="connsiteY11" fmla="*/ 883920 h 2164080"/>
              <a:gd name="connsiteX12" fmla="*/ 1127760 w 1226290"/>
              <a:gd name="connsiteY12" fmla="*/ 335280 h 2164080"/>
              <a:gd name="connsiteX13" fmla="*/ 1127760 w 1226290"/>
              <a:gd name="connsiteY13" fmla="*/ 7620 h 2164080"/>
              <a:gd name="connsiteX14" fmla="*/ 7620 w 1226290"/>
              <a:gd name="connsiteY14" fmla="*/ 0 h 2164080"/>
              <a:gd name="connsiteX0" fmla="*/ 7620 w 1277880"/>
              <a:gd name="connsiteY0" fmla="*/ 0 h 2164080"/>
              <a:gd name="connsiteX1" fmla="*/ 0 w 1277880"/>
              <a:gd name="connsiteY1" fmla="*/ 213360 h 2164080"/>
              <a:gd name="connsiteX2" fmla="*/ 914400 w 1277880"/>
              <a:gd name="connsiteY2" fmla="*/ 190500 h 2164080"/>
              <a:gd name="connsiteX3" fmla="*/ 53340 w 1277880"/>
              <a:gd name="connsiteY3" fmla="*/ 861060 h 2164080"/>
              <a:gd name="connsiteX4" fmla="*/ 53340 w 1277880"/>
              <a:gd name="connsiteY4" fmla="*/ 1043940 h 2164080"/>
              <a:gd name="connsiteX5" fmla="*/ 933550 w 1277880"/>
              <a:gd name="connsiteY5" fmla="*/ 1026176 h 2164080"/>
              <a:gd name="connsiteX6" fmla="*/ 944586 w 1277880"/>
              <a:gd name="connsiteY6" fmla="*/ 1544886 h 2164080"/>
              <a:gd name="connsiteX7" fmla="*/ 68580 w 1277880"/>
              <a:gd name="connsiteY7" fmla="*/ 2049780 h 2164080"/>
              <a:gd name="connsiteX8" fmla="*/ 281940 w 1277880"/>
              <a:gd name="connsiteY8" fmla="*/ 2164080 h 2164080"/>
              <a:gd name="connsiteX9" fmla="*/ 1134913 w 1277880"/>
              <a:gd name="connsiteY9" fmla="*/ 1583253 h 2164080"/>
              <a:gd name="connsiteX10" fmla="*/ 1099336 w 1277880"/>
              <a:gd name="connsiteY10" fmla="*/ 897121 h 2164080"/>
              <a:gd name="connsiteX11" fmla="*/ 388620 w 1277880"/>
              <a:gd name="connsiteY11" fmla="*/ 883920 h 2164080"/>
              <a:gd name="connsiteX12" fmla="*/ 1127760 w 1277880"/>
              <a:gd name="connsiteY12" fmla="*/ 335280 h 2164080"/>
              <a:gd name="connsiteX13" fmla="*/ 1127760 w 1277880"/>
              <a:gd name="connsiteY13" fmla="*/ 7620 h 2164080"/>
              <a:gd name="connsiteX14" fmla="*/ 7620 w 1277880"/>
              <a:gd name="connsiteY14" fmla="*/ 0 h 2164080"/>
              <a:gd name="connsiteX0" fmla="*/ 7620 w 1277880"/>
              <a:gd name="connsiteY0" fmla="*/ 0 h 2164080"/>
              <a:gd name="connsiteX1" fmla="*/ 0 w 1277880"/>
              <a:gd name="connsiteY1" fmla="*/ 213360 h 2164080"/>
              <a:gd name="connsiteX2" fmla="*/ 914400 w 1277880"/>
              <a:gd name="connsiteY2" fmla="*/ 190500 h 2164080"/>
              <a:gd name="connsiteX3" fmla="*/ 53340 w 1277880"/>
              <a:gd name="connsiteY3" fmla="*/ 861060 h 2164080"/>
              <a:gd name="connsiteX4" fmla="*/ 53340 w 1277880"/>
              <a:gd name="connsiteY4" fmla="*/ 1043940 h 2164080"/>
              <a:gd name="connsiteX5" fmla="*/ 933550 w 1277880"/>
              <a:gd name="connsiteY5" fmla="*/ 1026176 h 2164080"/>
              <a:gd name="connsiteX6" fmla="*/ 944586 w 1277880"/>
              <a:gd name="connsiteY6" fmla="*/ 1544886 h 2164080"/>
              <a:gd name="connsiteX7" fmla="*/ 68580 w 1277880"/>
              <a:gd name="connsiteY7" fmla="*/ 2049780 h 2164080"/>
              <a:gd name="connsiteX8" fmla="*/ 281940 w 1277880"/>
              <a:gd name="connsiteY8" fmla="*/ 2164080 h 2164080"/>
              <a:gd name="connsiteX9" fmla="*/ 1134913 w 1277880"/>
              <a:gd name="connsiteY9" fmla="*/ 1583253 h 2164080"/>
              <a:gd name="connsiteX10" fmla="*/ 1099336 w 1277880"/>
              <a:gd name="connsiteY10" fmla="*/ 897121 h 2164080"/>
              <a:gd name="connsiteX11" fmla="*/ 388620 w 1277880"/>
              <a:gd name="connsiteY11" fmla="*/ 883920 h 2164080"/>
              <a:gd name="connsiteX12" fmla="*/ 1127760 w 1277880"/>
              <a:gd name="connsiteY12" fmla="*/ 335280 h 2164080"/>
              <a:gd name="connsiteX13" fmla="*/ 1127760 w 1277880"/>
              <a:gd name="connsiteY13" fmla="*/ 7620 h 2164080"/>
              <a:gd name="connsiteX14" fmla="*/ 7620 w 1277880"/>
              <a:gd name="connsiteY14" fmla="*/ 0 h 2164080"/>
              <a:gd name="connsiteX0" fmla="*/ 7620 w 1277880"/>
              <a:gd name="connsiteY0" fmla="*/ 0 h 2164080"/>
              <a:gd name="connsiteX1" fmla="*/ 0 w 1277880"/>
              <a:gd name="connsiteY1" fmla="*/ 213360 h 2164080"/>
              <a:gd name="connsiteX2" fmla="*/ 914400 w 1277880"/>
              <a:gd name="connsiteY2" fmla="*/ 190500 h 2164080"/>
              <a:gd name="connsiteX3" fmla="*/ 53340 w 1277880"/>
              <a:gd name="connsiteY3" fmla="*/ 861060 h 2164080"/>
              <a:gd name="connsiteX4" fmla="*/ 53340 w 1277880"/>
              <a:gd name="connsiteY4" fmla="*/ 1043940 h 2164080"/>
              <a:gd name="connsiteX5" fmla="*/ 933550 w 1277880"/>
              <a:gd name="connsiteY5" fmla="*/ 1026176 h 2164080"/>
              <a:gd name="connsiteX6" fmla="*/ 944586 w 1277880"/>
              <a:gd name="connsiteY6" fmla="*/ 1544886 h 2164080"/>
              <a:gd name="connsiteX7" fmla="*/ 68580 w 1277880"/>
              <a:gd name="connsiteY7" fmla="*/ 2049780 h 2164080"/>
              <a:gd name="connsiteX8" fmla="*/ 281940 w 1277880"/>
              <a:gd name="connsiteY8" fmla="*/ 2164080 h 2164080"/>
              <a:gd name="connsiteX9" fmla="*/ 1134913 w 1277880"/>
              <a:gd name="connsiteY9" fmla="*/ 1583253 h 2164080"/>
              <a:gd name="connsiteX10" fmla="*/ 1099336 w 1277880"/>
              <a:gd name="connsiteY10" fmla="*/ 897121 h 2164080"/>
              <a:gd name="connsiteX11" fmla="*/ 388620 w 1277880"/>
              <a:gd name="connsiteY11" fmla="*/ 883920 h 2164080"/>
              <a:gd name="connsiteX12" fmla="*/ 1127760 w 1277880"/>
              <a:gd name="connsiteY12" fmla="*/ 335280 h 2164080"/>
              <a:gd name="connsiteX13" fmla="*/ 1127760 w 1277880"/>
              <a:gd name="connsiteY13" fmla="*/ 7620 h 2164080"/>
              <a:gd name="connsiteX14" fmla="*/ 7620 w 1277880"/>
              <a:gd name="connsiteY14" fmla="*/ 0 h 2164080"/>
              <a:gd name="connsiteX0" fmla="*/ 7620 w 1277880"/>
              <a:gd name="connsiteY0" fmla="*/ 0 h 2164080"/>
              <a:gd name="connsiteX1" fmla="*/ 0 w 1277880"/>
              <a:gd name="connsiteY1" fmla="*/ 213360 h 2164080"/>
              <a:gd name="connsiteX2" fmla="*/ 914400 w 1277880"/>
              <a:gd name="connsiteY2" fmla="*/ 190500 h 2164080"/>
              <a:gd name="connsiteX3" fmla="*/ 53340 w 1277880"/>
              <a:gd name="connsiteY3" fmla="*/ 861060 h 2164080"/>
              <a:gd name="connsiteX4" fmla="*/ 53340 w 1277880"/>
              <a:gd name="connsiteY4" fmla="*/ 1043940 h 2164080"/>
              <a:gd name="connsiteX5" fmla="*/ 933550 w 1277880"/>
              <a:gd name="connsiteY5" fmla="*/ 1026176 h 2164080"/>
              <a:gd name="connsiteX6" fmla="*/ 912251 w 1277880"/>
              <a:gd name="connsiteY6" fmla="*/ 1531682 h 2164080"/>
              <a:gd name="connsiteX7" fmla="*/ 68580 w 1277880"/>
              <a:gd name="connsiteY7" fmla="*/ 2049780 h 2164080"/>
              <a:gd name="connsiteX8" fmla="*/ 281940 w 1277880"/>
              <a:gd name="connsiteY8" fmla="*/ 2164080 h 2164080"/>
              <a:gd name="connsiteX9" fmla="*/ 1134913 w 1277880"/>
              <a:gd name="connsiteY9" fmla="*/ 1583253 h 2164080"/>
              <a:gd name="connsiteX10" fmla="*/ 1099336 w 1277880"/>
              <a:gd name="connsiteY10" fmla="*/ 897121 h 2164080"/>
              <a:gd name="connsiteX11" fmla="*/ 388620 w 1277880"/>
              <a:gd name="connsiteY11" fmla="*/ 883920 h 2164080"/>
              <a:gd name="connsiteX12" fmla="*/ 1127760 w 1277880"/>
              <a:gd name="connsiteY12" fmla="*/ 335280 h 2164080"/>
              <a:gd name="connsiteX13" fmla="*/ 1127760 w 1277880"/>
              <a:gd name="connsiteY13" fmla="*/ 7620 h 2164080"/>
              <a:gd name="connsiteX14" fmla="*/ 7620 w 1277880"/>
              <a:gd name="connsiteY14" fmla="*/ 0 h 2164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77880" h="2164080">
                <a:moveTo>
                  <a:pt x="7620" y="0"/>
                </a:moveTo>
                <a:lnTo>
                  <a:pt x="0" y="213360"/>
                </a:lnTo>
                <a:lnTo>
                  <a:pt x="914400" y="190500"/>
                </a:lnTo>
                <a:cubicBezTo>
                  <a:pt x="665480" y="459740"/>
                  <a:pt x="340360" y="637540"/>
                  <a:pt x="53340" y="861060"/>
                </a:cubicBezTo>
                <a:cubicBezTo>
                  <a:pt x="7620" y="960120"/>
                  <a:pt x="0" y="960120"/>
                  <a:pt x="53340" y="1043940"/>
                </a:cubicBezTo>
                <a:lnTo>
                  <a:pt x="933550" y="1026176"/>
                </a:lnTo>
                <a:cubicBezTo>
                  <a:pt x="1098905" y="1258489"/>
                  <a:pt x="1086416" y="1246558"/>
                  <a:pt x="912251" y="1531682"/>
                </a:cubicBezTo>
                <a:lnTo>
                  <a:pt x="68580" y="2049780"/>
                </a:lnTo>
                <a:lnTo>
                  <a:pt x="281940" y="2164080"/>
                </a:lnTo>
                <a:lnTo>
                  <a:pt x="1134913" y="1583253"/>
                </a:lnTo>
                <a:cubicBezTo>
                  <a:pt x="1318057" y="1268386"/>
                  <a:pt x="1344832" y="1169363"/>
                  <a:pt x="1099336" y="897121"/>
                </a:cubicBezTo>
                <a:lnTo>
                  <a:pt x="388620" y="883920"/>
                </a:lnTo>
                <a:lnTo>
                  <a:pt x="1127760" y="335280"/>
                </a:lnTo>
                <a:cubicBezTo>
                  <a:pt x="1264920" y="73660"/>
                  <a:pt x="1127760" y="116840"/>
                  <a:pt x="1127760" y="7620"/>
                </a:cubicBezTo>
                <a:lnTo>
                  <a:pt x="7620" y="0"/>
                </a:lnTo>
                <a:close/>
              </a:path>
            </a:pathLst>
          </a:custGeom>
          <a:gradFill flip="none" rotWithShape="1">
            <a:gsLst>
              <a:gs pos="100000">
                <a:srgbClr val="C01248"/>
              </a:gs>
              <a:gs pos="0">
                <a:srgbClr val="FA9191">
                  <a:alpha val="85882"/>
                </a:srgbClr>
              </a:gs>
            </a:gsLst>
            <a:lin ang="2400000" scaled="0"/>
            <a:tileRect/>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7" name="任意多边形 66"/>
          <p:cNvSpPr/>
          <p:nvPr/>
        </p:nvSpPr>
        <p:spPr>
          <a:xfrm>
            <a:off x="10495099" y="2373998"/>
            <a:ext cx="482170" cy="671561"/>
          </a:xfrm>
          <a:custGeom>
            <a:avLst/>
            <a:gdLst>
              <a:gd name="connsiteX0" fmla="*/ 311150 w 933450"/>
              <a:gd name="connsiteY0" fmla="*/ 0 h 1422400"/>
              <a:gd name="connsiteX1" fmla="*/ 0 w 933450"/>
              <a:gd name="connsiteY1" fmla="*/ 774700 h 1422400"/>
              <a:gd name="connsiteX2" fmla="*/ 431800 w 933450"/>
              <a:gd name="connsiteY2" fmla="*/ 762000 h 1422400"/>
              <a:gd name="connsiteX3" fmla="*/ 323850 w 933450"/>
              <a:gd name="connsiteY3" fmla="*/ 1422400 h 1422400"/>
              <a:gd name="connsiteX4" fmla="*/ 457200 w 933450"/>
              <a:gd name="connsiteY4" fmla="*/ 1422400 h 1422400"/>
              <a:gd name="connsiteX5" fmla="*/ 546100 w 933450"/>
              <a:gd name="connsiteY5" fmla="*/ 768350 h 1422400"/>
              <a:gd name="connsiteX6" fmla="*/ 901700 w 933450"/>
              <a:gd name="connsiteY6" fmla="*/ 762000 h 1422400"/>
              <a:gd name="connsiteX7" fmla="*/ 933450 w 933450"/>
              <a:gd name="connsiteY7" fmla="*/ 660400 h 1422400"/>
              <a:gd name="connsiteX8" fmla="*/ 596900 w 933450"/>
              <a:gd name="connsiteY8" fmla="*/ 666750 h 1422400"/>
              <a:gd name="connsiteX9" fmla="*/ 698500 w 933450"/>
              <a:gd name="connsiteY9" fmla="*/ 114300 h 1422400"/>
              <a:gd name="connsiteX10" fmla="*/ 571500 w 933450"/>
              <a:gd name="connsiteY10" fmla="*/ 107950 h 1422400"/>
              <a:gd name="connsiteX11" fmla="*/ 463550 w 933450"/>
              <a:gd name="connsiteY11" fmla="*/ 641350 h 1422400"/>
              <a:gd name="connsiteX12" fmla="*/ 177800 w 933450"/>
              <a:gd name="connsiteY12" fmla="*/ 647700 h 1422400"/>
              <a:gd name="connsiteX13" fmla="*/ 387350 w 933450"/>
              <a:gd name="connsiteY13" fmla="*/ 31750 h 1422400"/>
              <a:gd name="connsiteX14" fmla="*/ 311150 w 933450"/>
              <a:gd name="connsiteY14" fmla="*/ 0 h 142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3450" h="1422400">
                <a:moveTo>
                  <a:pt x="311150" y="0"/>
                </a:moveTo>
                <a:lnTo>
                  <a:pt x="0" y="774700"/>
                </a:lnTo>
                <a:lnTo>
                  <a:pt x="431800" y="762000"/>
                </a:lnTo>
                <a:lnTo>
                  <a:pt x="323850" y="1422400"/>
                </a:lnTo>
                <a:lnTo>
                  <a:pt x="457200" y="1422400"/>
                </a:lnTo>
                <a:lnTo>
                  <a:pt x="546100" y="768350"/>
                </a:lnTo>
                <a:lnTo>
                  <a:pt x="901700" y="762000"/>
                </a:lnTo>
                <a:lnTo>
                  <a:pt x="933450" y="660400"/>
                </a:lnTo>
                <a:lnTo>
                  <a:pt x="596900" y="666750"/>
                </a:lnTo>
                <a:lnTo>
                  <a:pt x="698500" y="114300"/>
                </a:lnTo>
                <a:lnTo>
                  <a:pt x="571500" y="107950"/>
                </a:lnTo>
                <a:lnTo>
                  <a:pt x="463550" y="641350"/>
                </a:lnTo>
                <a:lnTo>
                  <a:pt x="177800" y="647700"/>
                </a:lnTo>
                <a:lnTo>
                  <a:pt x="387350" y="31750"/>
                </a:lnTo>
                <a:lnTo>
                  <a:pt x="311150" y="0"/>
                </a:lnTo>
                <a:close/>
              </a:path>
            </a:pathLst>
          </a:custGeom>
          <a:gradFill>
            <a:gsLst>
              <a:gs pos="100000">
                <a:srgbClr val="006496"/>
              </a:gs>
              <a:gs pos="0">
                <a:srgbClr val="00B4FA"/>
              </a:gs>
            </a:gsLst>
            <a:lin ang="48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370822271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500"/>
                                        <p:tgtEl>
                                          <p:spTgt spid="3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63"/>
                                        </p:tgtEl>
                                        <p:attrNameLst>
                                          <p:attrName>style.visibility</p:attrName>
                                        </p:attrNameLst>
                                      </p:cBhvr>
                                      <p:to>
                                        <p:strVal val="visible"/>
                                      </p:to>
                                    </p:set>
                                    <p:animEffect transition="in" filter="wipe(right)">
                                      <p:cBhvr>
                                        <p:cTn id="30" dur="500"/>
                                        <p:tgtEl>
                                          <p:spTgt spid="63"/>
                                        </p:tgtEl>
                                      </p:cBhvr>
                                    </p:animEffect>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64"/>
                                        </p:tgtEl>
                                        <p:attrNameLst>
                                          <p:attrName>style.visibility</p:attrName>
                                        </p:attrNameLst>
                                      </p:cBhvr>
                                      <p:to>
                                        <p:strVal val="visible"/>
                                      </p:to>
                                    </p:set>
                                    <p:animEffect transition="in" filter="fade">
                                      <p:cBhvr>
                                        <p:cTn id="34" dur="500"/>
                                        <p:tgtEl>
                                          <p:spTgt spid="64"/>
                                        </p:tgtEl>
                                      </p:cBhvr>
                                    </p:animEffect>
                                  </p:childTnLst>
                                </p:cTn>
                              </p:par>
                            </p:childTnLst>
                          </p:cTn>
                        </p:par>
                        <p:par>
                          <p:cTn id="35" fill="hold">
                            <p:stCondLst>
                              <p:cond delay="1000"/>
                            </p:stCondLst>
                            <p:childTnLst>
                              <p:par>
                                <p:cTn id="36" presetID="14" presetClass="entr" presetSubtype="10" fill="hold"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randombar(horizontal)">
                                      <p:cBhvr>
                                        <p:cTn id="38" dur="500"/>
                                        <p:tgtEl>
                                          <p:spTgt spid="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62"/>
                                        </p:tgtEl>
                                        <p:attrNameLst>
                                          <p:attrName>style.visibility</p:attrName>
                                        </p:attrNameLst>
                                      </p:cBhvr>
                                      <p:to>
                                        <p:strVal val="visible"/>
                                      </p:to>
                                    </p:set>
                                    <p:animEffect transition="in" filter="wipe(left)">
                                      <p:cBhvr>
                                        <p:cTn id="43" dur="500"/>
                                        <p:tgtEl>
                                          <p:spTgt spid="62"/>
                                        </p:tgtEl>
                                      </p:cBhvr>
                                    </p:animEffect>
                                  </p:childTnLst>
                                </p:cTn>
                              </p:par>
                            </p:childTnLst>
                          </p:cTn>
                        </p:par>
                        <p:par>
                          <p:cTn id="44" fill="hold">
                            <p:stCondLst>
                              <p:cond delay="500"/>
                            </p:stCondLst>
                            <p:childTnLst>
                              <p:par>
                                <p:cTn id="45" presetID="10" presetClass="entr" presetSubtype="0" fill="hold" grpId="0" nodeType="after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fade">
                                      <p:cBhvr>
                                        <p:cTn id="47" dur="500"/>
                                        <p:tgtEl>
                                          <p:spTgt spid="65"/>
                                        </p:tgtEl>
                                      </p:cBhvr>
                                    </p:animEffect>
                                  </p:childTnLst>
                                </p:cTn>
                              </p:par>
                            </p:childTnLst>
                          </p:cTn>
                        </p:par>
                        <p:par>
                          <p:cTn id="48" fill="hold">
                            <p:stCondLst>
                              <p:cond delay="1000"/>
                            </p:stCondLst>
                            <p:childTnLst>
                              <p:par>
                                <p:cTn id="49" presetID="14" presetClass="entr" presetSubtype="10"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randombar(horizontal)">
                                      <p:cBhvr>
                                        <p:cTn id="51" dur="500"/>
                                        <p:tgtEl>
                                          <p:spTgt spid="7"/>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2" fill="hold" nodeType="clickEffect">
                                  <p:stCondLst>
                                    <p:cond delay="0"/>
                                  </p:stCondLst>
                                  <p:childTnLst>
                                    <p:set>
                                      <p:cBhvr>
                                        <p:cTn id="55" dur="1" fill="hold">
                                          <p:stCondLst>
                                            <p:cond delay="0"/>
                                          </p:stCondLst>
                                        </p:cTn>
                                        <p:tgtEl>
                                          <p:spTgt spid="61"/>
                                        </p:tgtEl>
                                        <p:attrNameLst>
                                          <p:attrName>style.visibility</p:attrName>
                                        </p:attrNameLst>
                                      </p:cBhvr>
                                      <p:to>
                                        <p:strVal val="visible"/>
                                      </p:to>
                                    </p:set>
                                    <p:animEffect transition="in" filter="wipe(right)">
                                      <p:cBhvr>
                                        <p:cTn id="56" dur="500"/>
                                        <p:tgtEl>
                                          <p:spTgt spid="61"/>
                                        </p:tgtEl>
                                      </p:cBhvr>
                                    </p:animEffect>
                                  </p:childTnLst>
                                </p:cTn>
                              </p:par>
                            </p:childTnLst>
                          </p:cTn>
                        </p:par>
                        <p:par>
                          <p:cTn id="57" fill="hold">
                            <p:stCondLst>
                              <p:cond delay="500"/>
                            </p:stCondLst>
                            <p:childTnLst>
                              <p:par>
                                <p:cTn id="58" presetID="10" presetClass="entr" presetSubtype="0" fill="hold" grpId="0" nodeType="afterEffect">
                                  <p:stCondLst>
                                    <p:cond delay="0"/>
                                  </p:stCondLst>
                                  <p:childTnLst>
                                    <p:set>
                                      <p:cBhvr>
                                        <p:cTn id="59" dur="1" fill="hold">
                                          <p:stCondLst>
                                            <p:cond delay="0"/>
                                          </p:stCondLst>
                                        </p:cTn>
                                        <p:tgtEl>
                                          <p:spTgt spid="66"/>
                                        </p:tgtEl>
                                        <p:attrNameLst>
                                          <p:attrName>style.visibility</p:attrName>
                                        </p:attrNameLst>
                                      </p:cBhvr>
                                      <p:to>
                                        <p:strVal val="visible"/>
                                      </p:to>
                                    </p:set>
                                    <p:animEffect transition="in" filter="fade">
                                      <p:cBhvr>
                                        <p:cTn id="60" dur="500"/>
                                        <p:tgtEl>
                                          <p:spTgt spid="66"/>
                                        </p:tgtEl>
                                      </p:cBhvr>
                                    </p:animEffect>
                                  </p:childTnLst>
                                </p:cTn>
                              </p:par>
                            </p:childTnLst>
                          </p:cTn>
                        </p:par>
                        <p:par>
                          <p:cTn id="61" fill="hold">
                            <p:stCondLst>
                              <p:cond delay="1000"/>
                            </p:stCondLst>
                            <p:childTnLst>
                              <p:par>
                                <p:cTn id="62" presetID="14" presetClass="entr" presetSubtype="10" fill="hold" nodeType="afterEffect">
                                  <p:stCondLst>
                                    <p:cond delay="0"/>
                                  </p:stCondLst>
                                  <p:childTnLst>
                                    <p:set>
                                      <p:cBhvr>
                                        <p:cTn id="63" dur="1" fill="hold">
                                          <p:stCondLst>
                                            <p:cond delay="0"/>
                                          </p:stCondLst>
                                        </p:cTn>
                                        <p:tgtEl>
                                          <p:spTgt spid="5"/>
                                        </p:tgtEl>
                                        <p:attrNameLst>
                                          <p:attrName>style.visibility</p:attrName>
                                        </p:attrNameLst>
                                      </p:cBhvr>
                                      <p:to>
                                        <p:strVal val="visible"/>
                                      </p:to>
                                    </p:set>
                                    <p:animEffect transition="in" filter="randombar(horizontal)">
                                      <p:cBhvr>
                                        <p:cTn id="64" dur="500"/>
                                        <p:tgtEl>
                                          <p:spTgt spid="5"/>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60"/>
                                        </p:tgtEl>
                                        <p:attrNameLst>
                                          <p:attrName>style.visibility</p:attrName>
                                        </p:attrNameLst>
                                      </p:cBhvr>
                                      <p:to>
                                        <p:strVal val="visible"/>
                                      </p:to>
                                    </p:set>
                                    <p:animEffect transition="in" filter="wipe(left)">
                                      <p:cBhvr>
                                        <p:cTn id="69" dur="500"/>
                                        <p:tgtEl>
                                          <p:spTgt spid="60"/>
                                        </p:tgtEl>
                                      </p:cBhvr>
                                    </p:animEffect>
                                  </p:childTnLst>
                                </p:cTn>
                              </p:par>
                            </p:childTnLst>
                          </p:cTn>
                        </p:par>
                        <p:par>
                          <p:cTn id="70" fill="hold">
                            <p:stCondLst>
                              <p:cond delay="500"/>
                            </p:stCondLst>
                            <p:childTnLst>
                              <p:par>
                                <p:cTn id="71" presetID="10" presetClass="entr" presetSubtype="0" fill="hold" grpId="0" nodeType="afterEffect">
                                  <p:stCondLst>
                                    <p:cond delay="0"/>
                                  </p:stCondLst>
                                  <p:childTnLst>
                                    <p:set>
                                      <p:cBhvr>
                                        <p:cTn id="72" dur="1" fill="hold">
                                          <p:stCondLst>
                                            <p:cond delay="0"/>
                                          </p:stCondLst>
                                        </p:cTn>
                                        <p:tgtEl>
                                          <p:spTgt spid="67"/>
                                        </p:tgtEl>
                                        <p:attrNameLst>
                                          <p:attrName>style.visibility</p:attrName>
                                        </p:attrNameLst>
                                      </p:cBhvr>
                                      <p:to>
                                        <p:strVal val="visible"/>
                                      </p:to>
                                    </p:set>
                                    <p:animEffect transition="in" filter="fade">
                                      <p:cBhvr>
                                        <p:cTn id="73" dur="500"/>
                                        <p:tgtEl>
                                          <p:spTgt spid="67"/>
                                        </p:tgtEl>
                                      </p:cBhvr>
                                    </p:animEffect>
                                  </p:childTnLst>
                                </p:cTn>
                              </p:par>
                            </p:childTnLst>
                          </p:cTn>
                        </p:par>
                        <p:par>
                          <p:cTn id="74" fill="hold">
                            <p:stCondLst>
                              <p:cond delay="1000"/>
                            </p:stCondLst>
                            <p:childTnLst>
                              <p:par>
                                <p:cTn id="75" presetID="14" presetClass="entr" presetSubtype="10" fill="hold" nodeType="after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randombar(horizontal)">
                                      <p:cBhvr>
                                        <p:cTn id="7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64" grpId="0" animBg="1"/>
      <p:bldP spid="65" grpId="0" animBg="1"/>
      <p:bldP spid="66" grpId="0" animBg="1"/>
      <p:bldP spid="6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smtClean="0">
                <a:solidFill>
                  <a:prstClr val="white"/>
                </a:solidFill>
                <a:latin typeface="微软雅黑" pitchFamily="34" charset="-122"/>
                <a:ea typeface="微软雅黑" pitchFamily="34" charset="-122"/>
              </a:rPr>
              <a:t>（二）</a:t>
            </a:r>
            <a:r>
              <a:rPr lang="zh-CN" altLang="en-US" sz="1400" dirty="0">
                <a:solidFill>
                  <a:prstClr val="white"/>
                </a:solidFill>
                <a:latin typeface="微软雅黑" pitchFamily="34" charset="-122"/>
                <a:ea typeface="微软雅黑" pitchFamily="34" charset="-122"/>
              </a:rPr>
              <a:t>稳定的关系，必须靠工作来建立</a:t>
            </a:r>
          </a:p>
        </p:txBody>
      </p:sp>
      <p:sp>
        <p:nvSpPr>
          <p:cNvPr id="21" name="TextBox 20"/>
          <p:cNvSpPr txBox="1"/>
          <p:nvPr/>
        </p:nvSpPr>
        <p:spPr>
          <a:xfrm>
            <a:off x="1961133" y="1412776"/>
            <a:ext cx="461665" cy="3744416"/>
          </a:xfrm>
          <a:prstGeom prst="rect">
            <a:avLst/>
          </a:prstGeom>
          <a:noFill/>
        </p:spPr>
        <p:txBody>
          <a:bodyPr vert="eaVert" wrap="square" rtlCol="0">
            <a:spAutoFit/>
          </a:bodyPr>
          <a:lstStyle/>
          <a:p>
            <a:pPr algn="ctr"/>
            <a:r>
              <a:rPr lang="zh-CN" altLang="zh-CN" kern="0" spc="200" dirty="0">
                <a:solidFill>
                  <a:srgbClr val="00B0F0"/>
                </a:solidFill>
                <a:latin typeface="微软雅黑" pitchFamily="34" charset="-122"/>
                <a:ea typeface="微软雅黑" pitchFamily="34" charset="-122"/>
              </a:rPr>
              <a:t>人脉经营不仅仅是</a:t>
            </a:r>
            <a:r>
              <a:rPr lang="zh-CN" altLang="zh-CN" dirty="0"/>
              <a:t>“</a:t>
            </a:r>
            <a:r>
              <a:rPr lang="zh-CN" altLang="zh-CN" kern="0" spc="200" dirty="0">
                <a:solidFill>
                  <a:srgbClr val="00B0F0"/>
                </a:solidFill>
                <a:latin typeface="微软雅黑" pitchFamily="34" charset="-122"/>
                <a:ea typeface="微软雅黑" pitchFamily="34" charset="-122"/>
              </a:rPr>
              <a:t>联络感情</a:t>
            </a:r>
            <a:r>
              <a:rPr lang="zh-CN" altLang="zh-CN" dirty="0"/>
              <a:t>”</a:t>
            </a:r>
            <a:endParaRPr lang="zh-CN" altLang="en-US" kern="0" spc="200" dirty="0">
              <a:solidFill>
                <a:srgbClr val="00B0F0"/>
              </a:solidFill>
              <a:latin typeface="微软雅黑" pitchFamily="34" charset="-122"/>
              <a:ea typeface="微软雅黑" pitchFamily="34" charset="-122"/>
            </a:endParaRP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25" name="Text Box 44"/>
          <p:cNvSpPr txBox="1">
            <a:spLocks noChangeArrowheads="1"/>
          </p:cNvSpPr>
          <p:nvPr/>
        </p:nvSpPr>
        <p:spPr bwMode="auto">
          <a:xfrm>
            <a:off x="2926854" y="1412776"/>
            <a:ext cx="8928992"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关于人脉，有一</a:t>
            </a:r>
            <a:r>
              <a:rPr lang="zh-CN" altLang="en-US" dirty="0" smtClean="0">
                <a:solidFill>
                  <a:prstClr val="white">
                    <a:lumMod val="50000"/>
                  </a:prstClr>
                </a:solidFill>
                <a:latin typeface="微软雅黑" pitchFamily="34" charset="-122"/>
                <a:ea typeface="微软雅黑" pitchFamily="34" charset="-122"/>
              </a:rPr>
              <a:t>个我们</a:t>
            </a:r>
            <a:r>
              <a:rPr lang="zh-CN" altLang="en-US" dirty="0">
                <a:solidFill>
                  <a:prstClr val="white">
                    <a:lumMod val="50000"/>
                  </a:prstClr>
                </a:solidFill>
                <a:latin typeface="微软雅黑" pitchFamily="34" charset="-122"/>
                <a:ea typeface="微软雅黑" pitchFamily="34" charset="-122"/>
              </a:rPr>
              <a:t>必须更新的认识，那就是：现代社会的人脉经营，与</a:t>
            </a:r>
            <a:r>
              <a:rPr lang="zh-CN" altLang="en-US" dirty="0" smtClean="0">
                <a:solidFill>
                  <a:prstClr val="white">
                    <a:lumMod val="50000"/>
                  </a:prstClr>
                </a:solidFill>
                <a:latin typeface="微软雅黑" pitchFamily="34" charset="-122"/>
                <a:ea typeface="微软雅黑" pitchFamily="34" charset="-122"/>
              </a:rPr>
              <a:t>过去所谓</a:t>
            </a:r>
            <a:r>
              <a:rPr lang="zh-CN" altLang="en-US" dirty="0">
                <a:solidFill>
                  <a:prstClr val="white">
                    <a:lumMod val="50000"/>
                  </a:prstClr>
                </a:solidFill>
                <a:latin typeface="微软雅黑" pitchFamily="34" charset="-122"/>
                <a:ea typeface="微软雅黑" pitchFamily="34" charset="-122"/>
              </a:rPr>
              <a:t>的</a:t>
            </a:r>
            <a:r>
              <a:rPr lang="zh-CN" altLang="en-US" dirty="0" smtClean="0">
                <a:solidFill>
                  <a:prstClr val="white">
                    <a:lumMod val="50000"/>
                  </a:prstClr>
                </a:solidFill>
                <a:latin typeface="微软雅黑" pitchFamily="34" charset="-122"/>
                <a:ea typeface="微软雅黑" pitchFamily="34" charset="-122"/>
              </a:rPr>
              <a:t>“人脉”已经</a:t>
            </a:r>
            <a:r>
              <a:rPr lang="zh-CN" altLang="en-US" dirty="0">
                <a:solidFill>
                  <a:prstClr val="white">
                    <a:lumMod val="50000"/>
                  </a:prstClr>
                </a:solidFill>
                <a:latin typeface="微软雅黑" pitchFamily="34" charset="-122"/>
                <a:ea typeface="微软雅黑" pitchFamily="34" charset="-122"/>
              </a:rPr>
              <a:t>有了很大的不同。过去，一提起人脉，人们常说的一个词是“联络感情”。 所谓“打理人脉”，不外乎对同学</a:t>
            </a:r>
            <a:r>
              <a:rPr lang="en-US" altLang="zh-CN" dirty="0">
                <a:solidFill>
                  <a:prstClr val="white">
                    <a:lumMod val="50000"/>
                  </a:prstClr>
                </a:solidFill>
                <a:latin typeface="微软雅黑" pitchFamily="34" charset="-122"/>
                <a:ea typeface="微软雅黑" pitchFamily="34" charset="-122"/>
              </a:rPr>
              <a:t>﹑</a:t>
            </a:r>
            <a:r>
              <a:rPr lang="zh-CN" altLang="en-US" dirty="0">
                <a:solidFill>
                  <a:prstClr val="white">
                    <a:lumMod val="50000"/>
                  </a:prstClr>
                </a:solidFill>
                <a:latin typeface="微软雅黑" pitchFamily="34" charset="-122"/>
                <a:ea typeface="微软雅黑" pitchFamily="34" charset="-122"/>
              </a:rPr>
              <a:t>老乡</a:t>
            </a:r>
            <a:r>
              <a:rPr lang="en-US" altLang="zh-CN" dirty="0">
                <a:solidFill>
                  <a:prstClr val="white">
                    <a:lumMod val="50000"/>
                  </a:prstClr>
                </a:solidFill>
                <a:latin typeface="微软雅黑" pitchFamily="34" charset="-122"/>
                <a:ea typeface="微软雅黑" pitchFamily="34" charset="-122"/>
              </a:rPr>
              <a:t>﹑</a:t>
            </a:r>
            <a:r>
              <a:rPr lang="zh-CN" altLang="en-US" dirty="0">
                <a:solidFill>
                  <a:prstClr val="white">
                    <a:lumMod val="50000"/>
                  </a:prstClr>
                </a:solidFill>
                <a:latin typeface="微软雅黑" pitchFamily="34" charset="-122"/>
                <a:ea typeface="微软雅黑" pitchFamily="34" charset="-122"/>
              </a:rPr>
              <a:t>亲戚等等人士热情款待，或者是与这些人“礼尚往来”。如果对方有事，要积极地为他们效力，为的是一旦自己需要帮助，能大胆地向对方要求支援。</a:t>
            </a:r>
            <a:endParaRPr lang="en-US" altLang="zh-CN" b="1" dirty="0">
              <a:solidFill>
                <a:srgbClr val="FF0000"/>
              </a:solidFill>
              <a:latin typeface="微软雅黑" pitchFamily="34" charset="-122"/>
              <a:ea typeface="微软雅黑" pitchFamily="34" charset="-122"/>
            </a:endParaRPr>
          </a:p>
        </p:txBody>
      </p:sp>
      <p:sp>
        <p:nvSpPr>
          <p:cNvPr id="26" name="Text Box 44"/>
          <p:cNvSpPr txBox="1">
            <a:spLocks noChangeArrowheads="1"/>
          </p:cNvSpPr>
          <p:nvPr/>
        </p:nvSpPr>
        <p:spPr bwMode="auto">
          <a:xfrm>
            <a:off x="7607374" y="3212976"/>
            <a:ext cx="4248472" cy="275152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当然，与亲友、同学、同乡“经常走动”，这是人类天然的感情需要，我们也都需要有几个能在一起</a:t>
            </a:r>
            <a:r>
              <a:rPr lang="zh-CN" altLang="en-US" dirty="0" smtClean="0">
                <a:solidFill>
                  <a:prstClr val="white">
                    <a:lumMod val="50000"/>
                  </a:prstClr>
                </a:solidFill>
                <a:latin typeface="微软雅黑" pitchFamily="34" charset="-122"/>
                <a:ea typeface="微软雅黑" pitchFamily="34" charset="-122"/>
              </a:rPr>
              <a:t>无拘无束地游戏、能“说说知心话”</a:t>
            </a:r>
            <a:r>
              <a:rPr lang="zh-CN" altLang="en-US" dirty="0">
                <a:solidFill>
                  <a:prstClr val="white">
                    <a:lumMod val="50000"/>
                  </a:prstClr>
                </a:solidFill>
                <a:latin typeface="微软雅黑" pitchFamily="34" charset="-122"/>
                <a:ea typeface="微软雅黑" pitchFamily="34" charset="-122"/>
              </a:rPr>
              <a:t>的好朋友。然而</a:t>
            </a:r>
            <a:r>
              <a:rPr lang="zh-CN" altLang="en-US" dirty="0" smtClean="0">
                <a:solidFill>
                  <a:prstClr val="white">
                    <a:lumMod val="50000"/>
                  </a:prstClr>
                </a:solidFill>
                <a:latin typeface="微软雅黑" pitchFamily="34" charset="-122"/>
                <a:ea typeface="微软雅黑" pitchFamily="34" charset="-122"/>
              </a:rPr>
              <a:t>，</a:t>
            </a:r>
            <a:r>
              <a:rPr lang="zh-CN" altLang="en-US" b="1" dirty="0" smtClean="0">
                <a:solidFill>
                  <a:srgbClr val="FF0000"/>
                </a:solidFill>
                <a:latin typeface="微软雅黑" pitchFamily="34" charset="-122"/>
                <a:ea typeface="微软雅黑" pitchFamily="34" charset="-122"/>
              </a:rPr>
              <a:t>作为人脉管理的方法，所谓的“感情联络法”已经过时了。</a:t>
            </a:r>
            <a:r>
              <a:rPr lang="zh-CN" altLang="en-US" dirty="0" smtClean="0">
                <a:solidFill>
                  <a:prstClr val="white">
                    <a:lumMod val="50000"/>
                  </a:prstClr>
                </a:solidFill>
                <a:latin typeface="微软雅黑" pitchFamily="34" charset="-122"/>
                <a:ea typeface="微软雅黑" pitchFamily="34" charset="-122"/>
              </a:rPr>
              <a:t>特别是</a:t>
            </a:r>
            <a:r>
              <a:rPr lang="zh-CN" altLang="en-US" dirty="0">
                <a:solidFill>
                  <a:prstClr val="white">
                    <a:lumMod val="50000"/>
                  </a:prstClr>
                </a:solidFill>
                <a:latin typeface="微软雅黑" pitchFamily="34" charset="-122"/>
                <a:ea typeface="微软雅黑" pitchFamily="34" charset="-122"/>
              </a:rPr>
              <a:t>在工作层面上，如果指望靠这种“交情”，来为自己建立人际关系，不仅合作关系难以长久，而且会有相当严重的副作用。</a:t>
            </a:r>
            <a:endParaRPr lang="en-US" altLang="zh-CN" b="1" dirty="0">
              <a:solidFill>
                <a:srgbClr val="FF0000"/>
              </a:solidFill>
              <a:latin typeface="微软雅黑" pitchFamily="34" charset="-122"/>
              <a:ea typeface="微软雅黑" pitchFamily="34" charset="-122"/>
            </a:endParaRPr>
          </a:p>
        </p:txBody>
      </p:sp>
      <p:pic>
        <p:nvPicPr>
          <p:cNvPr id="1026" name="Picture 2" descr="C:\Documents and Settings\Teliss_Tong\桌面\xp-funny-wallpapers.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3171973" y="3212976"/>
            <a:ext cx="4241863" cy="2752971"/>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1166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800"/>
                                        <p:tgtEl>
                                          <p:spTgt spid="20"/>
                                        </p:tgtEl>
                                      </p:cBhvr>
                                    </p:animEffect>
                                    <p:anim calcmode="lin" valueType="num">
                                      <p:cBhvr>
                                        <p:cTn id="8" dur="800" fill="hold"/>
                                        <p:tgtEl>
                                          <p:spTgt spid="20"/>
                                        </p:tgtEl>
                                        <p:attrNameLst>
                                          <p:attrName>ppt_x</p:attrName>
                                        </p:attrNameLst>
                                      </p:cBhvr>
                                      <p:tavLst>
                                        <p:tav tm="0">
                                          <p:val>
                                            <p:strVal val="#ppt_x"/>
                                          </p:val>
                                        </p:tav>
                                        <p:tav tm="100000">
                                          <p:val>
                                            <p:strVal val="#ppt_x"/>
                                          </p:val>
                                        </p:tav>
                                      </p:tavLst>
                                    </p:anim>
                                    <p:anim calcmode="lin" valueType="num">
                                      <p:cBhvr>
                                        <p:cTn id="9" dur="8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800"/>
                            </p:stCondLst>
                            <p:childTnLst>
                              <p:par>
                                <p:cTn id="11" presetID="22" presetClass="entr" presetSubtype="4"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500"/>
                                        <p:tgtEl>
                                          <p:spTgt spid="22"/>
                                        </p:tgtEl>
                                      </p:cBhvr>
                                    </p:animEffect>
                                  </p:childTnLst>
                                </p:cTn>
                              </p:par>
                            </p:childTnLst>
                          </p:cTn>
                        </p:par>
                        <p:par>
                          <p:cTn id="14" fill="hold">
                            <p:stCondLst>
                              <p:cond delay="1300"/>
                            </p:stCondLst>
                            <p:childTnLst>
                              <p:par>
                                <p:cTn id="15" presetID="47" presetClass="entr" presetSubtype="0"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anim calcmode="lin" valueType="num">
                                      <p:cBhvr>
                                        <p:cTn id="18" dur="500" fill="hold"/>
                                        <p:tgtEl>
                                          <p:spTgt spid="21"/>
                                        </p:tgtEl>
                                        <p:attrNameLst>
                                          <p:attrName>ppt_x</p:attrName>
                                        </p:attrNameLst>
                                      </p:cBhvr>
                                      <p:tavLst>
                                        <p:tav tm="0">
                                          <p:val>
                                            <p:strVal val="#ppt_x"/>
                                          </p:val>
                                        </p:tav>
                                        <p:tav tm="100000">
                                          <p:val>
                                            <p:strVal val="#ppt_x"/>
                                          </p:val>
                                        </p:tav>
                                      </p:tavLst>
                                    </p:anim>
                                    <p:anim calcmode="lin" valueType="num">
                                      <p:cBhvr>
                                        <p:cTn id="19" dur="5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1000"/>
                                        <p:tgtEl>
                                          <p:spTgt spid="25"/>
                                        </p:tgtEl>
                                      </p:cBhvr>
                                    </p:animEffect>
                                    <p:anim calcmode="lin" valueType="num">
                                      <p:cBhvr>
                                        <p:cTn id="25" dur="1000" fill="hold"/>
                                        <p:tgtEl>
                                          <p:spTgt spid="25"/>
                                        </p:tgtEl>
                                        <p:attrNameLst>
                                          <p:attrName>ppt_x</p:attrName>
                                        </p:attrNameLst>
                                      </p:cBhvr>
                                      <p:tavLst>
                                        <p:tav tm="0">
                                          <p:val>
                                            <p:strVal val="#ppt_x"/>
                                          </p:val>
                                        </p:tav>
                                        <p:tav tm="100000">
                                          <p:val>
                                            <p:strVal val="#ppt_x"/>
                                          </p:val>
                                        </p:tav>
                                      </p:tavLst>
                                    </p:anim>
                                    <p:anim calcmode="lin" valueType="num">
                                      <p:cBhvr>
                                        <p:cTn id="2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1000"/>
                                        <p:tgtEl>
                                          <p:spTgt spid="26"/>
                                        </p:tgtEl>
                                      </p:cBhvr>
                                    </p:animEffect>
                                    <p:anim calcmode="lin" valueType="num">
                                      <p:cBhvr>
                                        <p:cTn id="32" dur="1000" fill="hold"/>
                                        <p:tgtEl>
                                          <p:spTgt spid="26"/>
                                        </p:tgtEl>
                                        <p:attrNameLst>
                                          <p:attrName>ppt_x</p:attrName>
                                        </p:attrNameLst>
                                      </p:cBhvr>
                                      <p:tavLst>
                                        <p:tav tm="0">
                                          <p:val>
                                            <p:strVal val="#ppt_x"/>
                                          </p:val>
                                        </p:tav>
                                        <p:tav tm="100000">
                                          <p:val>
                                            <p:strVal val="#ppt_x"/>
                                          </p:val>
                                        </p:tav>
                                      </p:tavLst>
                                    </p:anim>
                                    <p:anim calcmode="lin" valueType="num">
                                      <p:cBhvr>
                                        <p:cTn id="33" dur="1000" fill="hold"/>
                                        <p:tgtEl>
                                          <p:spTgt spid="26"/>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1026"/>
                                        </p:tgtEl>
                                        <p:attrNameLst>
                                          <p:attrName>style.visibility</p:attrName>
                                        </p:attrNameLst>
                                      </p:cBhvr>
                                      <p:to>
                                        <p:strVal val="visible"/>
                                      </p:to>
                                    </p:set>
                                    <p:animEffect transition="in" filter="fade">
                                      <p:cBhvr>
                                        <p:cTn id="36" dur="1000"/>
                                        <p:tgtEl>
                                          <p:spTgt spid="1026"/>
                                        </p:tgtEl>
                                      </p:cBhvr>
                                    </p:animEffect>
                                    <p:anim calcmode="lin" valueType="num">
                                      <p:cBhvr>
                                        <p:cTn id="37" dur="1000" fill="hold"/>
                                        <p:tgtEl>
                                          <p:spTgt spid="1026"/>
                                        </p:tgtEl>
                                        <p:attrNameLst>
                                          <p:attrName>ppt_x</p:attrName>
                                        </p:attrNameLst>
                                      </p:cBhvr>
                                      <p:tavLst>
                                        <p:tav tm="0">
                                          <p:val>
                                            <p:strVal val="#ppt_x"/>
                                          </p:val>
                                        </p:tav>
                                        <p:tav tm="100000">
                                          <p:val>
                                            <p:strVal val="#ppt_x"/>
                                          </p:val>
                                        </p:tav>
                                      </p:tavLst>
                                    </p:anim>
                                    <p:anim calcmode="lin" valueType="num">
                                      <p:cBhvr>
                                        <p:cTn id="38"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5" grpId="0"/>
      <p:bldP spid="2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（二）稳定的关系，必须靠工作来建立</a:t>
            </a:r>
          </a:p>
        </p:txBody>
      </p:sp>
      <p:sp>
        <p:nvSpPr>
          <p:cNvPr id="21" name="TextBox 20"/>
          <p:cNvSpPr txBox="1"/>
          <p:nvPr/>
        </p:nvSpPr>
        <p:spPr>
          <a:xfrm>
            <a:off x="1961133" y="1412776"/>
            <a:ext cx="461665" cy="3888432"/>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真正的</a:t>
            </a:r>
            <a:r>
              <a:rPr lang="zh-CN" altLang="en-US" kern="0" spc="200" dirty="0" smtClean="0">
                <a:solidFill>
                  <a:srgbClr val="00B0F0"/>
                </a:solidFill>
                <a:latin typeface="微软雅黑" pitchFamily="34" charset="-122"/>
                <a:ea typeface="微软雅黑" pitchFamily="34" charset="-122"/>
              </a:rPr>
              <a:t>信赖源自</a:t>
            </a:r>
            <a:r>
              <a:rPr lang="zh-CN" altLang="en-US" kern="0" spc="200" dirty="0">
                <a:solidFill>
                  <a:srgbClr val="00B0F0"/>
                </a:solidFill>
                <a:latin typeface="微软雅黑" pitchFamily="34" charset="-122"/>
                <a:ea typeface="微软雅黑" pitchFamily="34" charset="-122"/>
              </a:rPr>
              <a:t>对你做事的认可</a:t>
            </a: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25" name="Text Box 44"/>
          <p:cNvSpPr txBox="1">
            <a:spLocks noChangeArrowheads="1"/>
          </p:cNvSpPr>
          <p:nvPr/>
        </p:nvSpPr>
        <p:spPr bwMode="auto">
          <a:xfrm>
            <a:off x="6743278" y="1503016"/>
            <a:ext cx="5112568"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在过去的千百年间，因为交通、通讯技术的限制，人们的生活半径很小，认识的人也很少，所以对陌生人会有种本能的恐惧，人们在人际关系上多依赖于熟人、亲戚，所谓“打虎亲兄弟，上阵父子兵”。</a:t>
            </a:r>
            <a:endParaRPr lang="en-US" altLang="zh-CN" b="1" dirty="0">
              <a:solidFill>
                <a:srgbClr val="FF0000"/>
              </a:solidFill>
              <a:latin typeface="微软雅黑" pitchFamily="34" charset="-122"/>
              <a:ea typeface="微软雅黑" pitchFamily="34" charset="-122"/>
            </a:endParaRPr>
          </a:p>
        </p:txBody>
      </p:sp>
      <p:sp>
        <p:nvSpPr>
          <p:cNvPr id="26" name="Text Box 44"/>
          <p:cNvSpPr txBox="1">
            <a:spLocks noChangeArrowheads="1"/>
          </p:cNvSpPr>
          <p:nvPr/>
        </p:nvSpPr>
        <p:spPr bwMode="auto">
          <a:xfrm>
            <a:off x="6743278" y="3413782"/>
            <a:ext cx="5112568" cy="275152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而在现代社会，人们得益于便捷的沟通工具，甚至处在两个半球的人，也可以借助网络技术毫无障碍地交谈。这样一个时代，人们的工作交往更加规范化，</a:t>
            </a:r>
            <a:r>
              <a:rPr lang="zh-CN" altLang="en-US" b="1" dirty="0">
                <a:solidFill>
                  <a:srgbClr val="FF0000"/>
                </a:solidFill>
                <a:latin typeface="微软雅黑" pitchFamily="34" charset="-122"/>
                <a:ea typeface="微软雅黑" pitchFamily="34" charset="-122"/>
              </a:rPr>
              <a:t>在与工作有关的合作中，熟人的“感情”往往是靠不住的，</a:t>
            </a:r>
            <a:r>
              <a:rPr lang="zh-CN" altLang="en-US" b="1" dirty="0">
                <a:solidFill>
                  <a:srgbClr val="00B0F0"/>
                </a:solidFill>
                <a:latin typeface="微软雅黑" pitchFamily="34" charset="-122"/>
                <a:ea typeface="微软雅黑" pitchFamily="34" charset="-122"/>
              </a:rPr>
              <a:t>真正的信赖，是源自对你做事的认可。</a:t>
            </a:r>
            <a:r>
              <a:rPr lang="zh-CN" altLang="en-US" dirty="0">
                <a:solidFill>
                  <a:prstClr val="white">
                    <a:lumMod val="50000"/>
                  </a:prstClr>
                </a:solidFill>
                <a:latin typeface="微软雅黑" pitchFamily="34" charset="-122"/>
                <a:ea typeface="微软雅黑" pitchFamily="34" charset="-122"/>
              </a:rPr>
              <a:t>尤其是在商务型社会中，我们要通过工作来建立信赖，而绝不是通过“人情”。这似乎有些冷酷，可对于想打造自己的职场人脉、商务人脉的人来说，首先必须认清这个事实。</a:t>
            </a:r>
            <a:endParaRPr lang="en-US" altLang="zh-CN" b="1" dirty="0">
              <a:solidFill>
                <a:srgbClr val="FF0000"/>
              </a:solidFill>
              <a:latin typeface="微软雅黑" pitchFamily="34" charset="-122"/>
              <a:ea typeface="微软雅黑" pitchFamily="34" charset="-122"/>
            </a:endParaRPr>
          </a:p>
        </p:txBody>
      </p:sp>
      <p:pic>
        <p:nvPicPr>
          <p:cNvPr id="2050" name="Picture 2" descr="C:\Documents and Settings\Teliss_Tong\My Documents\！PPT图片及版面资源\06-PPT精选插图\09-手势\赞美.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331843" y="1556792"/>
            <a:ext cx="3034576" cy="4538008"/>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686570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1000"/>
                                        <p:tgtEl>
                                          <p:spTgt spid="26"/>
                                        </p:tgtEl>
                                      </p:cBhvr>
                                    </p:animEffect>
                                    <p:anim calcmode="lin" valueType="num">
                                      <p:cBhvr>
                                        <p:cTn id="22" dur="1000" fill="hold"/>
                                        <p:tgtEl>
                                          <p:spTgt spid="26"/>
                                        </p:tgtEl>
                                        <p:attrNameLst>
                                          <p:attrName>ppt_x</p:attrName>
                                        </p:attrNameLst>
                                      </p:cBhvr>
                                      <p:tavLst>
                                        <p:tav tm="0">
                                          <p:val>
                                            <p:strVal val="#ppt_x"/>
                                          </p:val>
                                        </p:tav>
                                        <p:tav tm="100000">
                                          <p:val>
                                            <p:strVal val="#ppt_x"/>
                                          </p:val>
                                        </p:tav>
                                      </p:tavLst>
                                    </p:anim>
                                    <p:anim calcmode="lin" valueType="num">
                                      <p:cBhvr>
                                        <p:cTn id="23" dur="1000" fill="hold"/>
                                        <p:tgtEl>
                                          <p:spTgt spid="26"/>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2050"/>
                                        </p:tgtEl>
                                        <p:attrNameLst>
                                          <p:attrName>style.visibility</p:attrName>
                                        </p:attrNameLst>
                                      </p:cBhvr>
                                      <p:to>
                                        <p:strVal val="visible"/>
                                      </p:to>
                                    </p:set>
                                    <p:animEffect transition="in" filter="fade">
                                      <p:cBhvr>
                                        <p:cTn id="26" dur="1000"/>
                                        <p:tgtEl>
                                          <p:spTgt spid="2050"/>
                                        </p:tgtEl>
                                      </p:cBhvr>
                                    </p:animEffect>
                                    <p:anim calcmode="lin" valueType="num">
                                      <p:cBhvr>
                                        <p:cTn id="27" dur="1000" fill="hold"/>
                                        <p:tgtEl>
                                          <p:spTgt spid="2050"/>
                                        </p:tgtEl>
                                        <p:attrNameLst>
                                          <p:attrName>ppt_x</p:attrName>
                                        </p:attrNameLst>
                                      </p:cBhvr>
                                      <p:tavLst>
                                        <p:tav tm="0">
                                          <p:val>
                                            <p:strVal val="#ppt_x"/>
                                          </p:val>
                                        </p:tav>
                                        <p:tav tm="100000">
                                          <p:val>
                                            <p:strVal val="#ppt_x"/>
                                          </p:val>
                                        </p:tav>
                                      </p:tavLst>
                                    </p:anim>
                                    <p:anim calcmode="lin" valueType="num">
                                      <p:cBhvr>
                                        <p:cTn id="28"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5" grpId="0"/>
      <p:bldP spid="2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（二）稳定的关系，必须靠工作来建立</a:t>
            </a:r>
          </a:p>
        </p:txBody>
      </p:sp>
      <p:sp>
        <p:nvSpPr>
          <p:cNvPr id="21" name="TextBox 20"/>
          <p:cNvSpPr txBox="1"/>
          <p:nvPr/>
        </p:nvSpPr>
        <p:spPr>
          <a:xfrm>
            <a:off x="1961133" y="1412776"/>
            <a:ext cx="461665" cy="3888432"/>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真正的</a:t>
            </a:r>
            <a:r>
              <a:rPr lang="zh-CN" altLang="en-US" kern="0" spc="200" dirty="0" smtClean="0">
                <a:solidFill>
                  <a:srgbClr val="00B0F0"/>
                </a:solidFill>
                <a:latin typeface="微软雅黑" pitchFamily="34" charset="-122"/>
                <a:ea typeface="微软雅黑" pitchFamily="34" charset="-122"/>
              </a:rPr>
              <a:t>信赖源自</a:t>
            </a:r>
            <a:r>
              <a:rPr lang="zh-CN" altLang="en-US" kern="0" spc="200" dirty="0">
                <a:solidFill>
                  <a:srgbClr val="00B0F0"/>
                </a:solidFill>
                <a:latin typeface="微软雅黑" pitchFamily="34" charset="-122"/>
                <a:ea typeface="微软雅黑" pitchFamily="34" charset="-122"/>
              </a:rPr>
              <a:t>对你做事的认可</a:t>
            </a: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25" name="Text Box 44"/>
          <p:cNvSpPr txBox="1">
            <a:spLocks noChangeArrowheads="1"/>
          </p:cNvSpPr>
          <p:nvPr/>
        </p:nvSpPr>
        <p:spPr bwMode="auto">
          <a:xfrm>
            <a:off x="7546924" y="1503016"/>
            <a:ext cx="4308922" cy="24191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可以假设一下，第一种情况是：某个员工在工作上经常出错，使公司受到损失，可是他做人不错，擅长“联络感情”，所以和上司的人际关系很融洽。第二种情况是：有一位上司，工作上一点也不出色，但因为他是个好人，所以下属们都拥护他。大家觉得，这两种情况可能吗？</a:t>
            </a:r>
            <a:endParaRPr lang="en-US" altLang="zh-CN" b="1" dirty="0">
              <a:solidFill>
                <a:srgbClr val="FF0000"/>
              </a:solidFill>
              <a:latin typeface="微软雅黑" pitchFamily="34" charset="-122"/>
              <a:ea typeface="微软雅黑" pitchFamily="34" charset="-122"/>
            </a:endParaRPr>
          </a:p>
        </p:txBody>
      </p:sp>
      <p:sp>
        <p:nvSpPr>
          <p:cNvPr id="26" name="Text Box 44"/>
          <p:cNvSpPr txBox="1">
            <a:spLocks noChangeArrowheads="1"/>
          </p:cNvSpPr>
          <p:nvPr/>
        </p:nvSpPr>
        <p:spPr bwMode="auto">
          <a:xfrm>
            <a:off x="7546924" y="4122946"/>
            <a:ext cx="4308922"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这两种情況在公司中不可能有，就算有，那也不是正常的人际关系。</a:t>
            </a:r>
            <a:r>
              <a:rPr lang="zh-CN" altLang="en-US" b="1" dirty="0">
                <a:solidFill>
                  <a:srgbClr val="00B0F0"/>
                </a:solidFill>
                <a:latin typeface="微软雅黑" pitchFamily="34" charset="-122"/>
                <a:ea typeface="微软雅黑" pitchFamily="34" charset="-122"/>
              </a:rPr>
              <a:t>总之，在工作岗位上良好的人际关系，是指“要是他的话，我可以放心交代工作”这样透过工作能力而建立起来的相互信赖的关系。</a:t>
            </a:r>
            <a:endParaRPr lang="en-US" altLang="zh-CN" b="1" dirty="0">
              <a:solidFill>
                <a:srgbClr val="00B0F0"/>
              </a:solidFill>
              <a:latin typeface="微软雅黑" pitchFamily="34" charset="-122"/>
              <a:ea typeface="微软雅黑" pitchFamily="34" charset="-122"/>
            </a:endParaRPr>
          </a:p>
        </p:txBody>
      </p:sp>
      <p:pic>
        <p:nvPicPr>
          <p:cNvPr id="3076" name="Picture 4" descr="C:\Documents and Settings\Teliss_Tong\桌面\未标题-1 拷贝.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38822" y="2090068"/>
            <a:ext cx="4764087" cy="3859212"/>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直接连接符 12"/>
          <p:cNvCxnSpPr/>
          <p:nvPr/>
        </p:nvCxnSpPr>
        <p:spPr>
          <a:xfrm>
            <a:off x="2998862" y="5949280"/>
            <a:ext cx="8856984" cy="0"/>
          </a:xfrm>
          <a:prstGeom prst="line">
            <a:avLst/>
          </a:prstGeom>
          <a:ln>
            <a:prstDash val="dash"/>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55346804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ppt_x</p:attrName>
                                        </p:attrNameLst>
                                      </p:cBhvr>
                                      <p:tavLst>
                                        <p:tav tm="0">
                                          <p:val>
                                            <p:strVal val="#ppt_x"/>
                                          </p:val>
                                        </p:tav>
                                        <p:tav tm="100000">
                                          <p:val>
                                            <p:strVal val="#ppt_x"/>
                                          </p:val>
                                        </p:tav>
                                      </p:tavLst>
                                    </p:anim>
                                    <p:anim calcmode="lin" valueType="num">
                                      <p:cBhvr>
                                        <p:cTn id="16" dur="1000" fill="hold"/>
                                        <p:tgtEl>
                                          <p:spTgt spid="2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3076"/>
                                        </p:tgtEl>
                                        <p:attrNameLst>
                                          <p:attrName>style.visibility</p:attrName>
                                        </p:attrNameLst>
                                      </p:cBhvr>
                                      <p:to>
                                        <p:strVal val="visible"/>
                                      </p:to>
                                    </p:set>
                                    <p:animEffect transition="in" filter="fade">
                                      <p:cBhvr>
                                        <p:cTn id="20" dur="5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（二）稳定的关系，必须靠工作来建立</a:t>
            </a:r>
          </a:p>
        </p:txBody>
      </p:sp>
      <p:sp>
        <p:nvSpPr>
          <p:cNvPr id="21" name="TextBox 20"/>
          <p:cNvSpPr txBox="1"/>
          <p:nvPr/>
        </p:nvSpPr>
        <p:spPr>
          <a:xfrm>
            <a:off x="1961133" y="1412776"/>
            <a:ext cx="461665" cy="3888432"/>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真正的</a:t>
            </a:r>
            <a:r>
              <a:rPr lang="zh-CN" altLang="en-US" kern="0" spc="200" dirty="0" smtClean="0">
                <a:solidFill>
                  <a:srgbClr val="00B0F0"/>
                </a:solidFill>
                <a:latin typeface="微软雅黑" pitchFamily="34" charset="-122"/>
                <a:ea typeface="微软雅黑" pitchFamily="34" charset="-122"/>
              </a:rPr>
              <a:t>信赖源自</a:t>
            </a:r>
            <a:r>
              <a:rPr lang="zh-CN" altLang="en-US" kern="0" spc="200" dirty="0">
                <a:solidFill>
                  <a:srgbClr val="00B0F0"/>
                </a:solidFill>
                <a:latin typeface="微软雅黑" pitchFamily="34" charset="-122"/>
                <a:ea typeface="微软雅黑" pitchFamily="34" charset="-122"/>
              </a:rPr>
              <a:t>对你做事的认可</a:t>
            </a: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25" name="Text Box 44"/>
          <p:cNvSpPr txBox="1">
            <a:spLocks noChangeArrowheads="1"/>
          </p:cNvSpPr>
          <p:nvPr/>
        </p:nvSpPr>
        <p:spPr bwMode="auto">
          <a:xfrm>
            <a:off x="8399462" y="1484784"/>
            <a:ext cx="3240360" cy="24191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做好工作，首先意味着你拥有“被别人认识”的价值，你对别人有用，可以用自己的专长来为别人服务，</a:t>
            </a:r>
            <a:r>
              <a:rPr lang="zh-CN" altLang="en-US" b="1" dirty="0">
                <a:solidFill>
                  <a:srgbClr val="00B0F0"/>
                </a:solidFill>
                <a:latin typeface="微软雅黑" pitchFamily="34" charset="-122"/>
                <a:ea typeface="微软雅黑" pitchFamily="34" charset="-122"/>
              </a:rPr>
              <a:t>即使你现在人微言轻，人们也会欣赏你的工作态度和你的工作潜质，</a:t>
            </a:r>
            <a:r>
              <a:rPr lang="zh-CN" altLang="en-US" dirty="0">
                <a:solidFill>
                  <a:prstClr val="white">
                    <a:lumMod val="50000"/>
                  </a:prstClr>
                </a:solidFill>
                <a:latin typeface="微软雅黑" pitchFamily="34" charset="-122"/>
                <a:ea typeface="微软雅黑" pitchFamily="34" charset="-122"/>
              </a:rPr>
              <a:t>这样，人们才愿意和你保持长久而密切的工作关系。</a:t>
            </a:r>
            <a:endParaRPr lang="en-US" altLang="zh-CN" b="1" dirty="0">
              <a:solidFill>
                <a:srgbClr val="FF0000"/>
              </a:solidFill>
              <a:latin typeface="微软雅黑" pitchFamily="34" charset="-122"/>
              <a:ea typeface="微软雅黑" pitchFamily="34" charset="-122"/>
            </a:endParaRPr>
          </a:p>
        </p:txBody>
      </p:sp>
      <p:sp>
        <p:nvSpPr>
          <p:cNvPr id="26" name="Text Box 44"/>
          <p:cNvSpPr txBox="1">
            <a:spLocks noChangeArrowheads="1"/>
          </p:cNvSpPr>
          <p:nvPr/>
        </p:nvSpPr>
        <p:spPr bwMode="auto">
          <a:xfrm>
            <a:off x="8399462" y="4194954"/>
            <a:ext cx="3240360"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同样，作为领导来说，仅仅是老好人也几乎是没有任何意义的，</a:t>
            </a:r>
            <a:r>
              <a:rPr lang="zh-CN" altLang="en-US" b="1" dirty="0">
                <a:solidFill>
                  <a:srgbClr val="00B0F0"/>
                </a:solidFill>
                <a:latin typeface="微软雅黑" pitchFamily="34" charset="-122"/>
                <a:ea typeface="微软雅黑" pitchFamily="34" charset="-122"/>
              </a:rPr>
              <a:t>百姓爱戴严肃而有作为的领导，胜过爱戴懦弱无能的领导千百倍，从古到今，皆是如此。</a:t>
            </a:r>
            <a:endParaRPr lang="en-US" altLang="zh-CN" b="1" dirty="0">
              <a:solidFill>
                <a:srgbClr val="00B0F0"/>
              </a:solidFill>
              <a:latin typeface="微软雅黑" pitchFamily="34" charset="-122"/>
              <a:ea typeface="微软雅黑" pitchFamily="34" charset="-122"/>
            </a:endParaRPr>
          </a:p>
        </p:txBody>
      </p:sp>
      <p:pic>
        <p:nvPicPr>
          <p:cNvPr id="4098" name="Picture 2" descr="C:\Documents and Settings\Teliss_Tong\桌面\3DB203137C0F9F3E82666E1259FDA528.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358902" y="441544"/>
            <a:ext cx="4608512" cy="64313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042823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fade">
                                      <p:cBhvr>
                                        <p:cTn id="12" dur="5000"/>
                                        <p:tgtEl>
                                          <p:spTgt spid="4098"/>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人脉经营的理念</a:t>
              </a:r>
              <a:endParaRPr lang="zh-CN" altLang="en-US" dirty="0">
                <a:solidFill>
                  <a:prstClr val="white"/>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（二）稳定的关系，必须靠工作来建立</a:t>
            </a:r>
          </a:p>
        </p:txBody>
      </p:sp>
      <p:sp>
        <p:nvSpPr>
          <p:cNvPr id="21" name="TextBox 20"/>
          <p:cNvSpPr txBox="1"/>
          <p:nvPr/>
        </p:nvSpPr>
        <p:spPr>
          <a:xfrm>
            <a:off x="1961133" y="1340768"/>
            <a:ext cx="461665" cy="4032448"/>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工作上</a:t>
            </a:r>
            <a:r>
              <a:rPr lang="zh-CN" altLang="en-US" kern="0" spc="200" dirty="0" smtClean="0">
                <a:solidFill>
                  <a:srgbClr val="00B0F0"/>
                </a:solidFill>
                <a:latin typeface="微软雅黑" pitchFamily="34" charset="-122"/>
                <a:ea typeface="微软雅黑" pitchFamily="34" charset="-122"/>
              </a:rPr>
              <a:t>的互动</a:t>
            </a:r>
            <a:r>
              <a:rPr lang="zh-CN" altLang="en-US" kern="0" spc="200" dirty="0">
                <a:solidFill>
                  <a:srgbClr val="00B0F0"/>
                </a:solidFill>
                <a:latin typeface="微软雅黑" pitchFamily="34" charset="-122"/>
                <a:ea typeface="微软雅黑" pitchFamily="34" charset="-122"/>
              </a:rPr>
              <a:t>，有助于建立信赖</a:t>
            </a: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25" name="Text Box 44"/>
          <p:cNvSpPr txBox="1">
            <a:spLocks noChangeArrowheads="1"/>
          </p:cNvSpPr>
          <p:nvPr/>
        </p:nvSpPr>
        <p:spPr bwMode="auto">
          <a:xfrm>
            <a:off x="2854846" y="1340768"/>
            <a:ext cx="8784976"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现代社会由于节奏很快，工作很忙。相对于工作来说，我们的业余时间很少，那么，如果我们想通过这有限的闲暇时间建立稳固的、相互信赖的人际关系，无疑是非常困难的。而工作上的互动或商务交往却占用了我们大量的时间，甚至每天与同事或客户在一起的时间有时会大大超过自己的家人，更别说是工作关系之外的朋友了。因此，</a:t>
            </a:r>
            <a:r>
              <a:rPr lang="zh-CN" altLang="en-US" b="1" dirty="0">
                <a:solidFill>
                  <a:srgbClr val="00B0F0"/>
                </a:solidFill>
                <a:latin typeface="微软雅黑" pitchFamily="34" charset="-122"/>
                <a:ea typeface="微软雅黑" pitchFamily="34" charset="-122"/>
              </a:rPr>
              <a:t>正是由于有大量的互动作为基础，我们才更有可能建立相互信赖的人际关系。</a:t>
            </a:r>
            <a:endParaRPr lang="en-US" altLang="zh-CN" b="1" dirty="0">
              <a:solidFill>
                <a:srgbClr val="00B0F0"/>
              </a:solidFill>
              <a:latin typeface="微软雅黑" pitchFamily="34" charset="-122"/>
              <a:ea typeface="微软雅黑" pitchFamily="34" charset="-122"/>
            </a:endParaRPr>
          </a:p>
        </p:txBody>
      </p:sp>
      <p:pic>
        <p:nvPicPr>
          <p:cNvPr id="5122" name="Picture 2" descr="C:\Documents and Settings\Teliss_Tong\桌面\baby03.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078982" y="3212976"/>
            <a:ext cx="8111431" cy="30679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978276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par>
                                <p:cTn id="17" presetID="10" presetClass="entr" presetSubtype="0" fill="hold" nodeType="withEffect">
                                  <p:stCondLst>
                                    <p:cond delay="2000"/>
                                  </p:stCondLst>
                                  <p:childTnLst>
                                    <p:set>
                                      <p:cBhvr>
                                        <p:cTn id="18" dur="1" fill="hold">
                                          <p:stCondLst>
                                            <p:cond delay="0"/>
                                          </p:stCondLst>
                                        </p:cTn>
                                        <p:tgtEl>
                                          <p:spTgt spid="5122"/>
                                        </p:tgtEl>
                                        <p:attrNameLst>
                                          <p:attrName>style.visibility</p:attrName>
                                        </p:attrNameLst>
                                      </p:cBhvr>
                                      <p:to>
                                        <p:strVal val="visible"/>
                                      </p:to>
                                    </p:set>
                                    <p:animEffect transition="in" filter="fade">
                                      <p:cBhvr>
                                        <p:cTn id="19" dur="5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人脉经营的理念</a:t>
              </a:r>
              <a:endParaRPr lang="zh-CN" altLang="en-US" dirty="0">
                <a:solidFill>
                  <a:prstClr val="white"/>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（二）稳定的关系，必须靠工作来建立</a:t>
            </a:r>
          </a:p>
        </p:txBody>
      </p:sp>
      <p:sp>
        <p:nvSpPr>
          <p:cNvPr id="21" name="TextBox 20"/>
          <p:cNvSpPr txBox="1"/>
          <p:nvPr/>
        </p:nvSpPr>
        <p:spPr>
          <a:xfrm>
            <a:off x="2033141" y="1340768"/>
            <a:ext cx="461665" cy="4320480"/>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个人品牌，在工作中建立并产生作用</a:t>
            </a: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25" name="Text Box 44"/>
          <p:cNvSpPr txBox="1">
            <a:spLocks noChangeArrowheads="1"/>
          </p:cNvSpPr>
          <p:nvPr/>
        </p:nvSpPr>
        <p:spPr bwMode="auto">
          <a:xfrm>
            <a:off x="7031310" y="1458650"/>
            <a:ext cx="4536504"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如前所述，人脉经营实际上就是个人品牌的建立与营销。而个人品牌的树立，很大部分来自于工作。工作是每个职场人士的生存方式，而决定生存质量的则是你个人品牌的塑造。</a:t>
            </a:r>
            <a:r>
              <a:rPr lang="zh-CN" altLang="en-US" b="1" dirty="0">
                <a:solidFill>
                  <a:srgbClr val="00B0F0"/>
                </a:solidFill>
                <a:latin typeface="微软雅黑" pitchFamily="34" charset="-122"/>
                <a:ea typeface="微软雅黑" pitchFamily="34" charset="-122"/>
              </a:rPr>
              <a:t>工作的实质就是塑造个人品牌，无论你身居何位。</a:t>
            </a:r>
            <a:endParaRPr lang="en-US" altLang="zh-CN" b="1" dirty="0">
              <a:solidFill>
                <a:srgbClr val="00B0F0"/>
              </a:solidFill>
              <a:latin typeface="微软雅黑" pitchFamily="34" charset="-122"/>
              <a:ea typeface="微软雅黑" pitchFamily="34" charset="-122"/>
            </a:endParaRPr>
          </a:p>
        </p:txBody>
      </p:sp>
      <p:sp>
        <p:nvSpPr>
          <p:cNvPr id="11" name="Text Box 44"/>
          <p:cNvSpPr txBox="1">
            <a:spLocks noChangeArrowheads="1"/>
          </p:cNvSpPr>
          <p:nvPr/>
        </p:nvSpPr>
        <p:spPr bwMode="auto">
          <a:xfrm>
            <a:off x="7031310" y="3906922"/>
            <a:ext cx="4536504"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一个人的工作经历，犹如雕刻个人品牌雕像的过程，美丽还是丑陋，可爱还是可憎，都由他自己创造。此外，</a:t>
            </a:r>
            <a:r>
              <a:rPr lang="zh-CN" altLang="en-US" b="1" dirty="0">
                <a:solidFill>
                  <a:srgbClr val="00B0F0"/>
                </a:solidFill>
                <a:latin typeface="微软雅黑" pitchFamily="34" charset="-122"/>
                <a:ea typeface="微软雅黑" pitchFamily="34" charset="-122"/>
              </a:rPr>
              <a:t>个人品牌的力量，也大多在工作中发挥出来。</a:t>
            </a:r>
            <a:r>
              <a:rPr lang="zh-CN" altLang="en-US" dirty="0">
                <a:solidFill>
                  <a:prstClr val="white">
                    <a:lumMod val="50000"/>
                  </a:prstClr>
                </a:solidFill>
                <a:latin typeface="微软雅黑" pitchFamily="34" charset="-122"/>
                <a:ea typeface="微软雅黑" pitchFamily="34" charset="-122"/>
              </a:rPr>
              <a:t>工作才是我们的立身成事之本，才是我们经营人脉的核心平台。</a:t>
            </a:r>
            <a:endParaRPr lang="en-US" altLang="zh-CN" b="1" dirty="0">
              <a:solidFill>
                <a:srgbClr val="00B0F0"/>
              </a:solidFill>
              <a:latin typeface="微软雅黑" pitchFamily="34" charset="-122"/>
              <a:ea typeface="微软雅黑" pitchFamily="34" charset="-122"/>
            </a:endParaRPr>
          </a:p>
        </p:txBody>
      </p:sp>
      <p:pic>
        <p:nvPicPr>
          <p:cNvPr id="1028" name="Picture 4" descr="C:\Documents and Settings\Teliss_Tong\My Documents\！PPT图片及版面资源\06-PPT精选插图\03-人物\01300000891564130274773644762.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86894" y="1418269"/>
            <a:ext cx="3096344" cy="4643334"/>
          </a:xfrm>
          <a:prstGeom prst="rect">
            <a:avLst/>
          </a:prstGeom>
          <a:noFill/>
          <a:ln>
            <a:solidFill>
              <a:schemeClr val="accent6">
                <a:lumMod val="60000"/>
                <a:lumOff val="40000"/>
              </a:schemeClr>
            </a:solidFill>
          </a:ln>
          <a:effectLst>
            <a:outerShdw blurRad="50800" dist="38100" dir="18900000" algn="bl" rotWithShape="0">
              <a:prstClr val="black">
                <a:alpha val="40000"/>
              </a:prstClr>
            </a:outerShdw>
          </a:effectLst>
          <a:extLst>
            <a:ext uri="{909E8E84-426E-40DD-AFC4-6F175D3DCCD1}">
              <a14:hiddenFill xmlns:a14="http://schemas.microsoft.com/office/drawing/2010/main">
                <a:solidFill>
                  <a:srgbClr val="FFFFFF"/>
                </a:solidFill>
              </a14:hiddenFill>
            </a:ext>
          </a:extLst>
        </p:spPr>
      </p:pic>
      <p:cxnSp>
        <p:nvCxnSpPr>
          <p:cNvPr id="5" name="直接连接符 4"/>
          <p:cNvCxnSpPr/>
          <p:nvPr/>
        </p:nvCxnSpPr>
        <p:spPr>
          <a:xfrm>
            <a:off x="7103318" y="6021288"/>
            <a:ext cx="4896544" cy="0"/>
          </a:xfrm>
          <a:prstGeom prst="line">
            <a:avLst/>
          </a:prstGeom>
          <a:ln>
            <a:prstDash val="dash"/>
          </a:ln>
        </p:spPr>
        <p:style>
          <a:lnRef idx="1">
            <a:schemeClr val="accent6"/>
          </a:lnRef>
          <a:fillRef idx="0">
            <a:schemeClr val="accent6"/>
          </a:fillRef>
          <a:effectRef idx="0">
            <a:schemeClr val="accent6"/>
          </a:effectRef>
          <a:fontRef idx="minor">
            <a:schemeClr val="tx1"/>
          </a:fontRef>
        </p:style>
      </p:cxnSp>
      <p:cxnSp>
        <p:nvCxnSpPr>
          <p:cNvPr id="9" name="直接连接符 8"/>
          <p:cNvCxnSpPr/>
          <p:nvPr/>
        </p:nvCxnSpPr>
        <p:spPr>
          <a:xfrm>
            <a:off x="11711830" y="1458650"/>
            <a:ext cx="0" cy="4811996"/>
          </a:xfrm>
          <a:prstGeom prst="line">
            <a:avLst/>
          </a:prstGeom>
          <a:ln>
            <a:prstDash val="dash"/>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264874013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10" presetClass="entr" presetSubtype="0" fill="hold" nodeType="afterEffect">
                                  <p:stCondLst>
                                    <p:cond delay="1500"/>
                                  </p:stCondLst>
                                  <p:childTnLst>
                                    <p:set>
                                      <p:cBhvr>
                                        <p:cTn id="26" dur="1" fill="hold">
                                          <p:stCondLst>
                                            <p:cond delay="0"/>
                                          </p:stCondLst>
                                        </p:cTn>
                                        <p:tgtEl>
                                          <p:spTgt spid="1028"/>
                                        </p:tgtEl>
                                        <p:attrNameLst>
                                          <p:attrName>style.visibility</p:attrName>
                                        </p:attrNameLst>
                                      </p:cBhvr>
                                      <p:to>
                                        <p:strVal val="visible"/>
                                      </p:to>
                                    </p:set>
                                    <p:animEffect transition="in" filter="fade">
                                      <p:cBhvr>
                                        <p:cTn id="27" dur="50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5"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574" y="1619023"/>
            <a:ext cx="11449272" cy="4554000"/>
          </a:xfrm>
          <a:prstGeom prst="rect">
            <a:avLst/>
          </a:prstGeom>
          <a:solidFill>
            <a:schemeClr val="lt1">
              <a:alpha val="82000"/>
            </a:schemeClr>
          </a:solidFill>
          <a:ln w="3175">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1027" name="Picture 3" descr="C:\Users\user\Desktop\xpic3529.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55874" y="2389465"/>
            <a:ext cx="5675336" cy="3783557"/>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262558" y="332656"/>
            <a:ext cx="5715000" cy="3884429"/>
            <a:chOff x="262558" y="332656"/>
            <a:chExt cx="5715000" cy="3884429"/>
          </a:xfrm>
        </p:grpSpPr>
        <p:pic>
          <p:nvPicPr>
            <p:cNvPr id="3074" name="Picture 2" descr="C:\Users\user\Desktop\未标题-1 拷贝.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262558" y="332656"/>
              <a:ext cx="5715000" cy="996286"/>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rot="231170">
              <a:off x="950079" y="733659"/>
              <a:ext cx="4934393"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为</a:t>
              </a:r>
              <a:r>
                <a:rPr lang="zh-CN" altLang="en-US" dirty="0">
                  <a:solidFill>
                    <a:schemeClr val="bg1"/>
                  </a:solidFill>
                  <a:latin typeface="微软雅黑" pitchFamily="34" charset="-122"/>
                  <a:ea typeface="微软雅黑" pitchFamily="34" charset="-122"/>
                </a:rPr>
                <a:t>何</a:t>
              </a: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要经营人脉</a:t>
              </a:r>
              <a:endParaRPr kumimoji="0" lang="zh-CN" altLang="en-US" sz="1800" b="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grpSp>
      <p:sp>
        <p:nvSpPr>
          <p:cNvPr id="6" name="Text Box 44"/>
          <p:cNvSpPr txBox="1">
            <a:spLocks noChangeArrowheads="1"/>
          </p:cNvSpPr>
          <p:nvPr/>
        </p:nvSpPr>
        <p:spPr bwMode="auto">
          <a:xfrm>
            <a:off x="6383238" y="1844824"/>
            <a:ext cx="5256583"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eaLnBrk="1" hangingPunct="1">
              <a:lnSpc>
                <a:spcPct val="135000"/>
              </a:lnSpc>
            </a:pPr>
            <a:r>
              <a:rPr lang="zh-CN" altLang="en-US" dirty="0">
                <a:solidFill>
                  <a:schemeClr val="tx1">
                    <a:lumMod val="65000"/>
                    <a:lumOff val="35000"/>
                  </a:schemeClr>
                </a:solidFill>
                <a:latin typeface="微软雅黑" pitchFamily="34" charset="-122"/>
                <a:ea typeface="微软雅黑" pitchFamily="34" charset="-122"/>
              </a:rPr>
              <a:t>日本</a:t>
            </a:r>
            <a:r>
              <a:rPr lang="en-US" altLang="zh-CN" dirty="0">
                <a:solidFill>
                  <a:schemeClr val="tx1">
                    <a:lumMod val="65000"/>
                    <a:lumOff val="35000"/>
                  </a:schemeClr>
                </a:solidFill>
                <a:latin typeface="微软雅黑" pitchFamily="34" charset="-122"/>
                <a:ea typeface="微软雅黑" pitchFamily="34" charset="-122"/>
              </a:rPr>
              <a:t>Life Net</a:t>
            </a:r>
            <a:r>
              <a:rPr lang="zh-CN" altLang="en-US" dirty="0">
                <a:solidFill>
                  <a:schemeClr val="tx1">
                    <a:lumMod val="65000"/>
                    <a:lumOff val="35000"/>
                  </a:schemeClr>
                </a:solidFill>
                <a:latin typeface="微软雅黑" pitchFamily="34" charset="-122"/>
                <a:ea typeface="微软雅黑" pitchFamily="34" charset="-122"/>
              </a:rPr>
              <a:t>（生命网）生命保险株式会社的副社长岩濑大辅，原本是一个在人脉方面“一穷二白”的穷学生，但他妙巧地传播自己的价值，通过积累人脉，年纪轻轻就获得了别人意想不到的成功。</a:t>
            </a:r>
            <a:endParaRPr lang="en-US" altLang="zh-CN" dirty="0">
              <a:solidFill>
                <a:schemeClr val="tx1">
                  <a:lumMod val="65000"/>
                  <a:lumOff val="35000"/>
                </a:schemeClr>
              </a:solidFill>
              <a:latin typeface="微软雅黑" pitchFamily="34" charset="-122"/>
              <a:ea typeface="微软雅黑" pitchFamily="34" charset="-122"/>
            </a:endParaRPr>
          </a:p>
        </p:txBody>
      </p:sp>
      <p:grpSp>
        <p:nvGrpSpPr>
          <p:cNvPr id="7" name="Group 45"/>
          <p:cNvGrpSpPr>
            <a:grpSpLocks/>
          </p:cNvGrpSpPr>
          <p:nvPr/>
        </p:nvGrpSpPr>
        <p:grpSpPr bwMode="auto">
          <a:xfrm rot="251784">
            <a:off x="-758825" y="3159125"/>
            <a:ext cx="674687" cy="938213"/>
            <a:chOff x="521" y="391"/>
            <a:chExt cx="2631" cy="3663"/>
          </a:xfrm>
        </p:grpSpPr>
        <p:sp>
          <p:nvSpPr>
            <p:cNvPr id="8" name="Freeform 46"/>
            <p:cNvSpPr>
              <a:spLocks/>
            </p:cNvSpPr>
            <p:nvPr/>
          </p:nvSpPr>
          <p:spPr bwMode="auto">
            <a:xfrm>
              <a:off x="1973" y="1480"/>
              <a:ext cx="409" cy="90"/>
            </a:xfrm>
            <a:custGeom>
              <a:avLst/>
              <a:gdLst>
                <a:gd name="T0" fmla="*/ 0 w 409"/>
                <a:gd name="T1" fmla="*/ 90 h 90"/>
                <a:gd name="T2" fmla="*/ 217 w 409"/>
                <a:gd name="T3" fmla="*/ 62 h 90"/>
                <a:gd name="T4" fmla="*/ 409 w 409"/>
                <a:gd name="T5" fmla="*/ 0 h 90"/>
              </a:gdLst>
              <a:ahLst/>
              <a:cxnLst>
                <a:cxn ang="0">
                  <a:pos x="T0" y="T1"/>
                </a:cxn>
                <a:cxn ang="0">
                  <a:pos x="T2" y="T3"/>
                </a:cxn>
                <a:cxn ang="0">
                  <a:pos x="T4" y="T5"/>
                </a:cxn>
              </a:cxnLst>
              <a:rect l="0" t="0" r="r" b="b"/>
              <a:pathLst>
                <a:path w="409" h="90">
                  <a:moveTo>
                    <a:pt x="0" y="90"/>
                  </a:moveTo>
                  <a:cubicBezTo>
                    <a:pt x="36" y="85"/>
                    <a:pt x="149" y="77"/>
                    <a:pt x="217" y="62"/>
                  </a:cubicBezTo>
                  <a:lnTo>
                    <a:pt x="409" y="0"/>
                  </a:ln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grpSp>
          <p:nvGrpSpPr>
            <p:cNvPr id="9" name="Group 47"/>
            <p:cNvGrpSpPr>
              <a:grpSpLocks/>
            </p:cNvGrpSpPr>
            <p:nvPr/>
          </p:nvGrpSpPr>
          <p:grpSpPr bwMode="auto">
            <a:xfrm>
              <a:off x="521" y="391"/>
              <a:ext cx="2631" cy="3663"/>
              <a:chOff x="1292" y="402"/>
              <a:chExt cx="2631" cy="3663"/>
            </a:xfrm>
          </p:grpSpPr>
          <p:grpSp>
            <p:nvGrpSpPr>
              <p:cNvPr id="10" name="Group 48"/>
              <p:cNvGrpSpPr>
                <a:grpSpLocks/>
              </p:cNvGrpSpPr>
              <p:nvPr/>
            </p:nvGrpSpPr>
            <p:grpSpPr bwMode="auto">
              <a:xfrm>
                <a:off x="2336" y="1434"/>
                <a:ext cx="498" cy="2631"/>
                <a:chOff x="2336" y="1434"/>
                <a:chExt cx="498" cy="2631"/>
              </a:xfrm>
            </p:grpSpPr>
            <p:sp>
              <p:nvSpPr>
                <p:cNvPr id="48" name="AutoShape 49"/>
                <p:cNvSpPr>
                  <a:spLocks noChangeArrowheads="1"/>
                </p:cNvSpPr>
                <p:nvPr/>
              </p:nvSpPr>
              <p:spPr bwMode="auto">
                <a:xfrm>
                  <a:off x="2472" y="1434"/>
                  <a:ext cx="362" cy="317"/>
                </a:xfrm>
                <a:prstGeom prst="irregularSeal1">
                  <a:avLst/>
                </a:prstGeom>
                <a:ln>
                  <a:headEnd/>
                  <a:tailEnd/>
                </a:ln>
              </p:spPr>
              <p:style>
                <a:lnRef idx="1">
                  <a:schemeClr val="accent6"/>
                </a:lnRef>
                <a:fillRef idx="2">
                  <a:schemeClr val="accent6"/>
                </a:fillRef>
                <a:effectRef idx="1">
                  <a:schemeClr val="accent6"/>
                </a:effectRef>
                <a:fontRef idx="minor">
                  <a:schemeClr val="dk1"/>
                </a:fontRef>
              </p:style>
              <p:txBody>
                <a:bodyPr wrap="none" anchor="ctr"/>
                <a:lstStyle/>
                <a:p>
                  <a:endParaRPr lang="en-US">
                    <a:solidFill>
                      <a:srgbClr val="FF0000"/>
                    </a:solidFill>
                  </a:endParaRPr>
                </a:p>
              </p:txBody>
            </p:sp>
            <p:sp>
              <p:nvSpPr>
                <p:cNvPr id="49" name="Freeform 50"/>
                <p:cNvSpPr>
                  <a:spLocks/>
                </p:cNvSpPr>
                <p:nvPr/>
              </p:nvSpPr>
              <p:spPr bwMode="auto">
                <a:xfrm>
                  <a:off x="2472" y="1661"/>
                  <a:ext cx="185" cy="1735"/>
                </a:xfrm>
                <a:custGeom>
                  <a:avLst/>
                  <a:gdLst>
                    <a:gd name="T0" fmla="*/ 185 w 185"/>
                    <a:gd name="T1" fmla="*/ 0 h 1735"/>
                    <a:gd name="T2" fmla="*/ 120 w 185"/>
                    <a:gd name="T3" fmla="*/ 757 h 1735"/>
                    <a:gd name="T4" fmla="*/ 84 w 185"/>
                    <a:gd name="T5" fmla="*/ 1075 h 1735"/>
                    <a:gd name="T6" fmla="*/ 0 w 185"/>
                    <a:gd name="T7" fmla="*/ 1735 h 1735"/>
                  </a:gdLst>
                  <a:ahLst/>
                  <a:cxnLst>
                    <a:cxn ang="0">
                      <a:pos x="T0" y="T1"/>
                    </a:cxn>
                    <a:cxn ang="0">
                      <a:pos x="T2" y="T3"/>
                    </a:cxn>
                    <a:cxn ang="0">
                      <a:pos x="T4" y="T5"/>
                    </a:cxn>
                    <a:cxn ang="0">
                      <a:pos x="T6" y="T7"/>
                    </a:cxn>
                  </a:cxnLst>
                  <a:rect l="0" t="0" r="r" b="b"/>
                  <a:pathLst>
                    <a:path w="185" h="1735">
                      <a:moveTo>
                        <a:pt x="185" y="0"/>
                      </a:moveTo>
                      <a:cubicBezTo>
                        <a:pt x="174" y="126"/>
                        <a:pt x="137" y="578"/>
                        <a:pt x="120" y="757"/>
                      </a:cubicBezTo>
                      <a:lnTo>
                        <a:pt x="84" y="1075"/>
                      </a:lnTo>
                      <a:lnTo>
                        <a:pt x="0" y="1735"/>
                      </a:ln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50" name="Oval 51"/>
                <p:cNvSpPr>
                  <a:spLocks noChangeArrowheads="1"/>
                </p:cNvSpPr>
                <p:nvPr/>
              </p:nvSpPr>
              <p:spPr bwMode="auto">
                <a:xfrm rot="543676">
                  <a:off x="2336" y="3294"/>
                  <a:ext cx="182" cy="771"/>
                </a:xfrm>
                <a:prstGeom prst="ellipse">
                  <a:avLst/>
                </a:prstGeom>
                <a:ln>
                  <a:headEnd/>
                  <a:tailEnd/>
                </a:ln>
              </p:spPr>
              <p:style>
                <a:lnRef idx="1">
                  <a:schemeClr val="accent6"/>
                </a:lnRef>
                <a:fillRef idx="2">
                  <a:schemeClr val="accent6"/>
                </a:fillRef>
                <a:effectRef idx="1">
                  <a:schemeClr val="accent6"/>
                </a:effectRef>
                <a:fontRef idx="minor">
                  <a:schemeClr val="dk1"/>
                </a:fontRef>
              </p:style>
              <p:txBody>
                <a:bodyPr wrap="none" anchor="ctr"/>
                <a:lstStyle/>
                <a:p>
                  <a:endParaRPr lang="en-US">
                    <a:solidFill>
                      <a:srgbClr val="FF0000"/>
                    </a:solidFill>
                  </a:endParaRPr>
                </a:p>
              </p:txBody>
            </p:sp>
          </p:grpSp>
          <p:grpSp>
            <p:nvGrpSpPr>
              <p:cNvPr id="11" name="Group 52"/>
              <p:cNvGrpSpPr>
                <a:grpSpLocks/>
              </p:cNvGrpSpPr>
              <p:nvPr/>
            </p:nvGrpSpPr>
            <p:grpSpPr bwMode="auto">
              <a:xfrm>
                <a:off x="1292" y="402"/>
                <a:ext cx="2631" cy="2121"/>
                <a:chOff x="1292" y="402"/>
                <a:chExt cx="2631" cy="2121"/>
              </a:xfrm>
            </p:grpSpPr>
            <p:sp>
              <p:nvSpPr>
                <p:cNvPr id="12" name="Freeform 53"/>
                <p:cNvSpPr>
                  <a:spLocks/>
                </p:cNvSpPr>
                <p:nvPr/>
              </p:nvSpPr>
              <p:spPr bwMode="auto">
                <a:xfrm>
                  <a:off x="2018" y="1525"/>
                  <a:ext cx="632" cy="303"/>
                </a:xfrm>
                <a:custGeom>
                  <a:avLst/>
                  <a:gdLst>
                    <a:gd name="T0" fmla="*/ 544 w 632"/>
                    <a:gd name="T1" fmla="*/ 303 h 303"/>
                    <a:gd name="T2" fmla="*/ 598 w 632"/>
                    <a:gd name="T3" fmla="*/ 153 h 303"/>
                    <a:gd name="T4" fmla="*/ 574 w 632"/>
                    <a:gd name="T5" fmla="*/ 117 h 303"/>
                    <a:gd name="T6" fmla="*/ 250 w 632"/>
                    <a:gd name="T7" fmla="*/ 31 h 303"/>
                    <a:gd name="T8" fmla="*/ 0 w 632"/>
                    <a:gd name="T9" fmla="*/ 303 h 303"/>
                  </a:gdLst>
                  <a:ahLst/>
                  <a:cxnLst>
                    <a:cxn ang="0">
                      <a:pos x="T0" y="T1"/>
                    </a:cxn>
                    <a:cxn ang="0">
                      <a:pos x="T2" y="T3"/>
                    </a:cxn>
                    <a:cxn ang="0">
                      <a:pos x="T4" y="T5"/>
                    </a:cxn>
                    <a:cxn ang="0">
                      <a:pos x="T6" y="T7"/>
                    </a:cxn>
                    <a:cxn ang="0">
                      <a:pos x="T8" y="T9"/>
                    </a:cxn>
                  </a:cxnLst>
                  <a:rect l="0" t="0" r="r" b="b"/>
                  <a:pathLst>
                    <a:path w="632" h="303">
                      <a:moveTo>
                        <a:pt x="544" y="303"/>
                      </a:moveTo>
                      <a:cubicBezTo>
                        <a:pt x="553" y="278"/>
                        <a:pt x="593" y="184"/>
                        <a:pt x="598" y="153"/>
                      </a:cubicBezTo>
                      <a:cubicBezTo>
                        <a:pt x="603" y="122"/>
                        <a:pt x="632" y="137"/>
                        <a:pt x="574" y="117"/>
                      </a:cubicBezTo>
                      <a:cubicBezTo>
                        <a:pt x="516" y="97"/>
                        <a:pt x="346" y="0"/>
                        <a:pt x="250" y="31"/>
                      </a:cubicBezTo>
                      <a:cubicBezTo>
                        <a:pt x="154" y="62"/>
                        <a:pt x="52" y="245"/>
                        <a:pt x="0" y="303"/>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13" name="Freeform 54"/>
                <p:cNvSpPr>
                  <a:spLocks/>
                </p:cNvSpPr>
                <p:nvPr/>
              </p:nvSpPr>
              <p:spPr bwMode="auto">
                <a:xfrm>
                  <a:off x="1519" y="1616"/>
                  <a:ext cx="1089" cy="272"/>
                </a:xfrm>
                <a:custGeom>
                  <a:avLst/>
                  <a:gdLst>
                    <a:gd name="T0" fmla="*/ 1089 w 1089"/>
                    <a:gd name="T1" fmla="*/ 0 h 272"/>
                    <a:gd name="T2" fmla="*/ 482 w 1089"/>
                    <a:gd name="T3" fmla="*/ 109 h 272"/>
                    <a:gd name="T4" fmla="*/ 0 w 1089"/>
                    <a:gd name="T5" fmla="*/ 272 h 272"/>
                  </a:gdLst>
                  <a:ahLst/>
                  <a:cxnLst>
                    <a:cxn ang="0">
                      <a:pos x="T0" y="T1"/>
                    </a:cxn>
                    <a:cxn ang="0">
                      <a:pos x="T2" y="T3"/>
                    </a:cxn>
                    <a:cxn ang="0">
                      <a:pos x="T4" y="T5"/>
                    </a:cxn>
                  </a:cxnLst>
                  <a:rect l="0" t="0" r="r" b="b"/>
                  <a:pathLst>
                    <a:path w="1089" h="272">
                      <a:moveTo>
                        <a:pt x="1089" y="0"/>
                      </a:moveTo>
                      <a:cubicBezTo>
                        <a:pt x="988" y="18"/>
                        <a:pt x="663" y="64"/>
                        <a:pt x="482" y="109"/>
                      </a:cubicBezTo>
                      <a:cubicBezTo>
                        <a:pt x="301" y="154"/>
                        <a:pt x="100" y="238"/>
                        <a:pt x="0" y="272"/>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14" name="Freeform 55"/>
                <p:cNvSpPr>
                  <a:spLocks/>
                </p:cNvSpPr>
                <p:nvPr/>
              </p:nvSpPr>
              <p:spPr bwMode="auto">
                <a:xfrm>
                  <a:off x="1429" y="1344"/>
                  <a:ext cx="1134" cy="272"/>
                </a:xfrm>
                <a:custGeom>
                  <a:avLst/>
                  <a:gdLst>
                    <a:gd name="T0" fmla="*/ 1134 w 1134"/>
                    <a:gd name="T1" fmla="*/ 272 h 272"/>
                    <a:gd name="T2" fmla="*/ 474 w 1134"/>
                    <a:gd name="T3" fmla="*/ 84 h 272"/>
                    <a:gd name="T4" fmla="*/ 0 w 1134"/>
                    <a:gd name="T5" fmla="*/ 0 h 272"/>
                  </a:gdLst>
                  <a:ahLst/>
                  <a:cxnLst>
                    <a:cxn ang="0">
                      <a:pos x="T0" y="T1"/>
                    </a:cxn>
                    <a:cxn ang="0">
                      <a:pos x="T2" y="T3"/>
                    </a:cxn>
                    <a:cxn ang="0">
                      <a:pos x="T4" y="T5"/>
                    </a:cxn>
                  </a:cxnLst>
                  <a:rect l="0" t="0" r="r" b="b"/>
                  <a:pathLst>
                    <a:path w="1134" h="272">
                      <a:moveTo>
                        <a:pt x="1134" y="272"/>
                      </a:moveTo>
                      <a:cubicBezTo>
                        <a:pt x="1024" y="241"/>
                        <a:pt x="663" y="129"/>
                        <a:pt x="474" y="84"/>
                      </a:cubicBezTo>
                      <a:cubicBezTo>
                        <a:pt x="285" y="39"/>
                        <a:pt x="99" y="17"/>
                        <a:pt x="0"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15" name="Freeform 56"/>
                <p:cNvSpPr>
                  <a:spLocks/>
                </p:cNvSpPr>
                <p:nvPr/>
              </p:nvSpPr>
              <p:spPr bwMode="auto">
                <a:xfrm>
                  <a:off x="1292" y="1208"/>
                  <a:ext cx="1180" cy="363"/>
                </a:xfrm>
                <a:custGeom>
                  <a:avLst/>
                  <a:gdLst>
                    <a:gd name="T0" fmla="*/ 1180 w 1180"/>
                    <a:gd name="T1" fmla="*/ 363 h 363"/>
                    <a:gd name="T2" fmla="*/ 502 w 1180"/>
                    <a:gd name="T3" fmla="*/ 112 h 363"/>
                    <a:gd name="T4" fmla="*/ 0 w 1180"/>
                    <a:gd name="T5" fmla="*/ 0 h 363"/>
                  </a:gdLst>
                  <a:ahLst/>
                  <a:cxnLst>
                    <a:cxn ang="0">
                      <a:pos x="T0" y="T1"/>
                    </a:cxn>
                    <a:cxn ang="0">
                      <a:pos x="T2" y="T3"/>
                    </a:cxn>
                    <a:cxn ang="0">
                      <a:pos x="T4" y="T5"/>
                    </a:cxn>
                  </a:cxnLst>
                  <a:rect l="0" t="0" r="r" b="b"/>
                  <a:pathLst>
                    <a:path w="1180" h="363">
                      <a:moveTo>
                        <a:pt x="1180" y="363"/>
                      </a:moveTo>
                      <a:cubicBezTo>
                        <a:pt x="1067" y="321"/>
                        <a:pt x="699" y="172"/>
                        <a:pt x="502" y="112"/>
                      </a:cubicBezTo>
                      <a:cubicBezTo>
                        <a:pt x="305" y="52"/>
                        <a:pt x="105" y="23"/>
                        <a:pt x="0"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16" name="Freeform 57"/>
                <p:cNvSpPr>
                  <a:spLocks/>
                </p:cNvSpPr>
                <p:nvPr/>
              </p:nvSpPr>
              <p:spPr bwMode="auto">
                <a:xfrm>
                  <a:off x="1383" y="1117"/>
                  <a:ext cx="1173" cy="461"/>
                </a:xfrm>
                <a:custGeom>
                  <a:avLst/>
                  <a:gdLst>
                    <a:gd name="T0" fmla="*/ 1173 w 1173"/>
                    <a:gd name="T1" fmla="*/ 461 h 461"/>
                    <a:gd name="T2" fmla="*/ 666 w 1173"/>
                    <a:gd name="T3" fmla="*/ 246 h 461"/>
                    <a:gd name="T4" fmla="*/ 0 w 1173"/>
                    <a:gd name="T5" fmla="*/ 0 h 461"/>
                  </a:gdLst>
                  <a:ahLst/>
                  <a:cxnLst>
                    <a:cxn ang="0">
                      <a:pos x="T0" y="T1"/>
                    </a:cxn>
                    <a:cxn ang="0">
                      <a:pos x="T2" y="T3"/>
                    </a:cxn>
                    <a:cxn ang="0">
                      <a:pos x="T4" y="T5"/>
                    </a:cxn>
                  </a:cxnLst>
                  <a:rect l="0" t="0" r="r" b="b"/>
                  <a:pathLst>
                    <a:path w="1173" h="461">
                      <a:moveTo>
                        <a:pt x="1173" y="461"/>
                      </a:moveTo>
                      <a:cubicBezTo>
                        <a:pt x="1088" y="425"/>
                        <a:pt x="862" y="323"/>
                        <a:pt x="666" y="246"/>
                      </a:cubicBezTo>
                      <a:cubicBezTo>
                        <a:pt x="470" y="169"/>
                        <a:pt x="139" y="51"/>
                        <a:pt x="0"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17" name="Freeform 58"/>
                <p:cNvSpPr>
                  <a:spLocks/>
                </p:cNvSpPr>
                <p:nvPr/>
              </p:nvSpPr>
              <p:spPr bwMode="auto">
                <a:xfrm>
                  <a:off x="1519" y="1118"/>
                  <a:ext cx="1134" cy="453"/>
                </a:xfrm>
                <a:custGeom>
                  <a:avLst/>
                  <a:gdLst>
                    <a:gd name="T0" fmla="*/ 1134 w 1134"/>
                    <a:gd name="T1" fmla="*/ 453 h 453"/>
                    <a:gd name="T2" fmla="*/ 533 w 1134"/>
                    <a:gd name="T3" fmla="*/ 178 h 453"/>
                    <a:gd name="T4" fmla="*/ 0 w 1134"/>
                    <a:gd name="T5" fmla="*/ 0 h 453"/>
                  </a:gdLst>
                  <a:ahLst/>
                  <a:cxnLst>
                    <a:cxn ang="0">
                      <a:pos x="T0" y="T1"/>
                    </a:cxn>
                    <a:cxn ang="0">
                      <a:pos x="T2" y="T3"/>
                    </a:cxn>
                    <a:cxn ang="0">
                      <a:pos x="T4" y="T5"/>
                    </a:cxn>
                  </a:cxnLst>
                  <a:rect l="0" t="0" r="r" b="b"/>
                  <a:pathLst>
                    <a:path w="1134" h="453">
                      <a:moveTo>
                        <a:pt x="1134" y="453"/>
                      </a:moveTo>
                      <a:cubicBezTo>
                        <a:pt x="1034" y="407"/>
                        <a:pt x="722" y="254"/>
                        <a:pt x="533" y="178"/>
                      </a:cubicBezTo>
                      <a:cubicBezTo>
                        <a:pt x="344" y="102"/>
                        <a:pt x="111" y="37"/>
                        <a:pt x="0"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18" name="Freeform 59"/>
                <p:cNvSpPr>
                  <a:spLocks/>
                </p:cNvSpPr>
                <p:nvPr/>
              </p:nvSpPr>
              <p:spPr bwMode="auto">
                <a:xfrm>
                  <a:off x="1752" y="846"/>
                  <a:ext cx="856" cy="724"/>
                </a:xfrm>
                <a:custGeom>
                  <a:avLst/>
                  <a:gdLst>
                    <a:gd name="T0" fmla="*/ 856 w 856"/>
                    <a:gd name="T1" fmla="*/ 724 h 724"/>
                    <a:gd name="T2" fmla="*/ 372 w 856"/>
                    <a:gd name="T3" fmla="*/ 234 h 724"/>
                    <a:gd name="T4" fmla="*/ 0 w 856"/>
                    <a:gd name="T5" fmla="*/ 0 h 724"/>
                  </a:gdLst>
                  <a:ahLst/>
                  <a:cxnLst>
                    <a:cxn ang="0">
                      <a:pos x="T0" y="T1"/>
                    </a:cxn>
                    <a:cxn ang="0">
                      <a:pos x="T2" y="T3"/>
                    </a:cxn>
                    <a:cxn ang="0">
                      <a:pos x="T4" y="T5"/>
                    </a:cxn>
                  </a:cxnLst>
                  <a:rect l="0" t="0" r="r" b="b"/>
                  <a:pathLst>
                    <a:path w="856" h="724">
                      <a:moveTo>
                        <a:pt x="856" y="724"/>
                      </a:moveTo>
                      <a:lnTo>
                        <a:pt x="372" y="234"/>
                      </a:lnTo>
                      <a:cubicBezTo>
                        <a:pt x="229" y="113"/>
                        <a:pt x="77" y="49"/>
                        <a:pt x="0"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19" name="Freeform 60"/>
                <p:cNvSpPr>
                  <a:spLocks/>
                </p:cNvSpPr>
                <p:nvPr/>
              </p:nvSpPr>
              <p:spPr bwMode="auto">
                <a:xfrm>
                  <a:off x="1610" y="891"/>
                  <a:ext cx="998" cy="635"/>
                </a:xfrm>
                <a:custGeom>
                  <a:avLst/>
                  <a:gdLst>
                    <a:gd name="T0" fmla="*/ 998 w 998"/>
                    <a:gd name="T1" fmla="*/ 635 h 635"/>
                    <a:gd name="T2" fmla="*/ 220 w 998"/>
                    <a:gd name="T3" fmla="*/ 111 h 635"/>
                    <a:gd name="T4" fmla="*/ 0 w 998"/>
                    <a:gd name="T5" fmla="*/ 0 h 635"/>
                  </a:gdLst>
                  <a:ahLst/>
                  <a:cxnLst>
                    <a:cxn ang="0">
                      <a:pos x="T0" y="T1"/>
                    </a:cxn>
                    <a:cxn ang="0">
                      <a:pos x="T2" y="T3"/>
                    </a:cxn>
                    <a:cxn ang="0">
                      <a:pos x="T4" y="T5"/>
                    </a:cxn>
                  </a:cxnLst>
                  <a:rect l="0" t="0" r="r" b="b"/>
                  <a:pathLst>
                    <a:path w="998" h="635">
                      <a:moveTo>
                        <a:pt x="998" y="635"/>
                      </a:moveTo>
                      <a:lnTo>
                        <a:pt x="220" y="111"/>
                      </a:lnTo>
                      <a:lnTo>
                        <a:pt x="0" y="0"/>
                      </a:ln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20" name="Freeform 61"/>
                <p:cNvSpPr>
                  <a:spLocks/>
                </p:cNvSpPr>
                <p:nvPr/>
              </p:nvSpPr>
              <p:spPr bwMode="auto">
                <a:xfrm>
                  <a:off x="1746" y="1027"/>
                  <a:ext cx="998" cy="635"/>
                </a:xfrm>
                <a:custGeom>
                  <a:avLst/>
                  <a:gdLst>
                    <a:gd name="T0" fmla="*/ 998 w 998"/>
                    <a:gd name="T1" fmla="*/ 635 h 635"/>
                    <a:gd name="T2" fmla="*/ 300 w 998"/>
                    <a:gd name="T3" fmla="*/ 149 h 635"/>
                    <a:gd name="T4" fmla="*/ 0 w 998"/>
                    <a:gd name="T5" fmla="*/ 0 h 635"/>
                  </a:gdLst>
                  <a:ahLst/>
                  <a:cxnLst>
                    <a:cxn ang="0">
                      <a:pos x="T0" y="T1"/>
                    </a:cxn>
                    <a:cxn ang="0">
                      <a:pos x="T2" y="T3"/>
                    </a:cxn>
                    <a:cxn ang="0">
                      <a:pos x="T4" y="T5"/>
                    </a:cxn>
                  </a:cxnLst>
                  <a:rect l="0" t="0" r="r" b="b"/>
                  <a:pathLst>
                    <a:path w="998" h="635">
                      <a:moveTo>
                        <a:pt x="998" y="635"/>
                      </a:moveTo>
                      <a:cubicBezTo>
                        <a:pt x="882" y="554"/>
                        <a:pt x="466" y="255"/>
                        <a:pt x="300" y="149"/>
                      </a:cubicBezTo>
                      <a:cubicBezTo>
                        <a:pt x="134" y="43"/>
                        <a:pt x="62" y="31"/>
                        <a:pt x="0"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21" name="Freeform 62"/>
                <p:cNvSpPr>
                  <a:spLocks/>
                </p:cNvSpPr>
                <p:nvPr/>
              </p:nvSpPr>
              <p:spPr bwMode="auto">
                <a:xfrm>
                  <a:off x="1650" y="636"/>
                  <a:ext cx="1050" cy="980"/>
                </a:xfrm>
                <a:custGeom>
                  <a:avLst/>
                  <a:gdLst>
                    <a:gd name="T0" fmla="*/ 1050 w 1050"/>
                    <a:gd name="T1" fmla="*/ 980 h 980"/>
                    <a:gd name="T2" fmla="*/ 378 w 1050"/>
                    <a:gd name="T3" fmla="*/ 234 h 980"/>
                    <a:gd name="T4" fmla="*/ 0 w 1050"/>
                    <a:gd name="T5" fmla="*/ 0 h 980"/>
                  </a:gdLst>
                  <a:ahLst/>
                  <a:cxnLst>
                    <a:cxn ang="0">
                      <a:pos x="T0" y="T1"/>
                    </a:cxn>
                    <a:cxn ang="0">
                      <a:pos x="T2" y="T3"/>
                    </a:cxn>
                    <a:cxn ang="0">
                      <a:pos x="T4" y="T5"/>
                    </a:cxn>
                  </a:cxnLst>
                  <a:rect l="0" t="0" r="r" b="b"/>
                  <a:pathLst>
                    <a:path w="1050" h="980">
                      <a:moveTo>
                        <a:pt x="1050" y="980"/>
                      </a:moveTo>
                      <a:lnTo>
                        <a:pt x="378" y="234"/>
                      </a:lnTo>
                      <a:cubicBezTo>
                        <a:pt x="203" y="71"/>
                        <a:pt x="79" y="49"/>
                        <a:pt x="0"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22" name="Line 63"/>
                <p:cNvSpPr>
                  <a:spLocks noChangeShapeType="1"/>
                </p:cNvSpPr>
                <p:nvPr/>
              </p:nvSpPr>
              <p:spPr bwMode="auto">
                <a:xfrm flipH="1" flipV="1">
                  <a:off x="1973" y="709"/>
                  <a:ext cx="771" cy="997"/>
                </a:xfrm>
                <a:prstGeom prst="line">
                  <a:avLst/>
                </a:prstGeom>
                <a:ln>
                  <a:headEnd/>
                  <a:tailEn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23" name="Freeform 64"/>
                <p:cNvSpPr>
                  <a:spLocks/>
                </p:cNvSpPr>
                <p:nvPr/>
              </p:nvSpPr>
              <p:spPr bwMode="auto">
                <a:xfrm>
                  <a:off x="2065" y="710"/>
                  <a:ext cx="635" cy="997"/>
                </a:xfrm>
                <a:custGeom>
                  <a:avLst/>
                  <a:gdLst>
                    <a:gd name="T0" fmla="*/ 635 w 635"/>
                    <a:gd name="T1" fmla="*/ 997 h 997"/>
                    <a:gd name="T2" fmla="*/ 239 w 635"/>
                    <a:gd name="T3" fmla="*/ 334 h 997"/>
                    <a:gd name="T4" fmla="*/ 0 w 635"/>
                    <a:gd name="T5" fmla="*/ 0 h 997"/>
                  </a:gdLst>
                  <a:ahLst/>
                  <a:cxnLst>
                    <a:cxn ang="0">
                      <a:pos x="T0" y="T1"/>
                    </a:cxn>
                    <a:cxn ang="0">
                      <a:pos x="T2" y="T3"/>
                    </a:cxn>
                    <a:cxn ang="0">
                      <a:pos x="T4" y="T5"/>
                    </a:cxn>
                  </a:cxnLst>
                  <a:rect l="0" t="0" r="r" b="b"/>
                  <a:pathLst>
                    <a:path w="635" h="997">
                      <a:moveTo>
                        <a:pt x="635" y="997"/>
                      </a:moveTo>
                      <a:cubicBezTo>
                        <a:pt x="569" y="887"/>
                        <a:pt x="345" y="500"/>
                        <a:pt x="239" y="334"/>
                      </a:cubicBezTo>
                      <a:cubicBezTo>
                        <a:pt x="133" y="168"/>
                        <a:pt x="50" y="70"/>
                        <a:pt x="0"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24" name="Freeform 65"/>
                <p:cNvSpPr>
                  <a:spLocks/>
                </p:cNvSpPr>
                <p:nvPr/>
              </p:nvSpPr>
              <p:spPr bwMode="auto">
                <a:xfrm>
                  <a:off x="2208" y="636"/>
                  <a:ext cx="492" cy="1026"/>
                </a:xfrm>
                <a:custGeom>
                  <a:avLst/>
                  <a:gdLst>
                    <a:gd name="T0" fmla="*/ 492 w 492"/>
                    <a:gd name="T1" fmla="*/ 1026 h 1026"/>
                    <a:gd name="T2" fmla="*/ 252 w 492"/>
                    <a:gd name="T3" fmla="*/ 414 h 1026"/>
                    <a:gd name="T4" fmla="*/ 0 w 492"/>
                    <a:gd name="T5" fmla="*/ 0 h 1026"/>
                  </a:gdLst>
                  <a:ahLst/>
                  <a:cxnLst>
                    <a:cxn ang="0">
                      <a:pos x="T0" y="T1"/>
                    </a:cxn>
                    <a:cxn ang="0">
                      <a:pos x="T2" y="T3"/>
                    </a:cxn>
                    <a:cxn ang="0">
                      <a:pos x="T4" y="T5"/>
                    </a:cxn>
                  </a:cxnLst>
                  <a:rect l="0" t="0" r="r" b="b"/>
                  <a:pathLst>
                    <a:path w="492" h="1026">
                      <a:moveTo>
                        <a:pt x="492" y="1026"/>
                      </a:moveTo>
                      <a:cubicBezTo>
                        <a:pt x="452" y="924"/>
                        <a:pt x="334" y="585"/>
                        <a:pt x="252" y="414"/>
                      </a:cubicBezTo>
                      <a:cubicBezTo>
                        <a:pt x="170" y="243"/>
                        <a:pt x="53" y="86"/>
                        <a:pt x="0"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25" name="Freeform 66"/>
                <p:cNvSpPr>
                  <a:spLocks/>
                </p:cNvSpPr>
                <p:nvPr/>
              </p:nvSpPr>
              <p:spPr bwMode="auto">
                <a:xfrm>
                  <a:off x="2370" y="576"/>
                  <a:ext cx="330" cy="1086"/>
                </a:xfrm>
                <a:custGeom>
                  <a:avLst/>
                  <a:gdLst>
                    <a:gd name="T0" fmla="*/ 330 w 330"/>
                    <a:gd name="T1" fmla="*/ 1086 h 1086"/>
                    <a:gd name="T2" fmla="*/ 162 w 330"/>
                    <a:gd name="T3" fmla="*/ 366 h 1086"/>
                    <a:gd name="T4" fmla="*/ 0 w 330"/>
                    <a:gd name="T5" fmla="*/ 0 h 1086"/>
                  </a:gdLst>
                  <a:ahLst/>
                  <a:cxnLst>
                    <a:cxn ang="0">
                      <a:pos x="T0" y="T1"/>
                    </a:cxn>
                    <a:cxn ang="0">
                      <a:pos x="T2" y="T3"/>
                    </a:cxn>
                    <a:cxn ang="0">
                      <a:pos x="T4" y="T5"/>
                    </a:cxn>
                  </a:cxnLst>
                  <a:rect l="0" t="0" r="r" b="b"/>
                  <a:pathLst>
                    <a:path w="330" h="1086">
                      <a:moveTo>
                        <a:pt x="330" y="1086"/>
                      </a:moveTo>
                      <a:cubicBezTo>
                        <a:pt x="302" y="966"/>
                        <a:pt x="217" y="547"/>
                        <a:pt x="162" y="366"/>
                      </a:cubicBezTo>
                      <a:cubicBezTo>
                        <a:pt x="107" y="185"/>
                        <a:pt x="34" y="76"/>
                        <a:pt x="0"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26" name="Freeform 67"/>
                <p:cNvSpPr>
                  <a:spLocks/>
                </p:cNvSpPr>
                <p:nvPr/>
              </p:nvSpPr>
              <p:spPr bwMode="auto">
                <a:xfrm>
                  <a:off x="2580" y="546"/>
                  <a:ext cx="164" cy="1160"/>
                </a:xfrm>
                <a:custGeom>
                  <a:avLst/>
                  <a:gdLst>
                    <a:gd name="T0" fmla="*/ 164 w 164"/>
                    <a:gd name="T1" fmla="*/ 1160 h 1160"/>
                    <a:gd name="T2" fmla="*/ 66 w 164"/>
                    <a:gd name="T3" fmla="*/ 246 h 1160"/>
                    <a:gd name="T4" fmla="*/ 0 w 164"/>
                    <a:gd name="T5" fmla="*/ 0 h 1160"/>
                  </a:gdLst>
                  <a:ahLst/>
                  <a:cxnLst>
                    <a:cxn ang="0">
                      <a:pos x="T0" y="T1"/>
                    </a:cxn>
                    <a:cxn ang="0">
                      <a:pos x="T2" y="T3"/>
                    </a:cxn>
                    <a:cxn ang="0">
                      <a:pos x="T4" y="T5"/>
                    </a:cxn>
                  </a:cxnLst>
                  <a:rect l="0" t="0" r="r" b="b"/>
                  <a:pathLst>
                    <a:path w="164" h="1160">
                      <a:moveTo>
                        <a:pt x="164" y="1160"/>
                      </a:moveTo>
                      <a:cubicBezTo>
                        <a:pt x="148" y="1008"/>
                        <a:pt x="93" y="439"/>
                        <a:pt x="66" y="246"/>
                      </a:cubicBezTo>
                      <a:cubicBezTo>
                        <a:pt x="39" y="53"/>
                        <a:pt x="14" y="51"/>
                        <a:pt x="0"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27" name="Freeform 68"/>
                <p:cNvSpPr>
                  <a:spLocks/>
                </p:cNvSpPr>
                <p:nvPr/>
              </p:nvSpPr>
              <p:spPr bwMode="auto">
                <a:xfrm>
                  <a:off x="2604" y="402"/>
                  <a:ext cx="191" cy="1259"/>
                </a:xfrm>
                <a:custGeom>
                  <a:avLst/>
                  <a:gdLst>
                    <a:gd name="T0" fmla="*/ 140 w 191"/>
                    <a:gd name="T1" fmla="*/ 1259 h 1259"/>
                    <a:gd name="T2" fmla="*/ 168 w 191"/>
                    <a:gd name="T3" fmla="*/ 384 h 1259"/>
                    <a:gd name="T4" fmla="*/ 0 w 191"/>
                    <a:gd name="T5" fmla="*/ 0 h 1259"/>
                  </a:gdLst>
                  <a:ahLst/>
                  <a:cxnLst>
                    <a:cxn ang="0">
                      <a:pos x="T0" y="T1"/>
                    </a:cxn>
                    <a:cxn ang="0">
                      <a:pos x="T2" y="T3"/>
                    </a:cxn>
                    <a:cxn ang="0">
                      <a:pos x="T4" y="T5"/>
                    </a:cxn>
                  </a:cxnLst>
                  <a:rect l="0" t="0" r="r" b="b"/>
                  <a:pathLst>
                    <a:path w="191" h="1259">
                      <a:moveTo>
                        <a:pt x="140" y="1259"/>
                      </a:moveTo>
                      <a:cubicBezTo>
                        <a:pt x="145" y="1113"/>
                        <a:pt x="191" y="594"/>
                        <a:pt x="168" y="384"/>
                      </a:cubicBezTo>
                      <a:cubicBezTo>
                        <a:pt x="145" y="174"/>
                        <a:pt x="35" y="80"/>
                        <a:pt x="0"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28" name="Freeform 69"/>
                <p:cNvSpPr>
                  <a:spLocks/>
                </p:cNvSpPr>
                <p:nvPr/>
              </p:nvSpPr>
              <p:spPr bwMode="auto">
                <a:xfrm>
                  <a:off x="2699" y="572"/>
                  <a:ext cx="181" cy="1134"/>
                </a:xfrm>
                <a:custGeom>
                  <a:avLst/>
                  <a:gdLst>
                    <a:gd name="T0" fmla="*/ 0 w 181"/>
                    <a:gd name="T1" fmla="*/ 1134 h 1134"/>
                    <a:gd name="T2" fmla="*/ 115 w 181"/>
                    <a:gd name="T3" fmla="*/ 256 h 1134"/>
                    <a:gd name="T4" fmla="*/ 181 w 181"/>
                    <a:gd name="T5" fmla="*/ 0 h 1134"/>
                  </a:gdLst>
                  <a:ahLst/>
                  <a:cxnLst>
                    <a:cxn ang="0">
                      <a:pos x="T0" y="T1"/>
                    </a:cxn>
                    <a:cxn ang="0">
                      <a:pos x="T2" y="T3"/>
                    </a:cxn>
                    <a:cxn ang="0">
                      <a:pos x="T4" y="T5"/>
                    </a:cxn>
                  </a:cxnLst>
                  <a:rect l="0" t="0" r="r" b="b"/>
                  <a:pathLst>
                    <a:path w="181" h="1134">
                      <a:moveTo>
                        <a:pt x="0" y="1134"/>
                      </a:moveTo>
                      <a:cubicBezTo>
                        <a:pt x="19" y="988"/>
                        <a:pt x="85" y="445"/>
                        <a:pt x="115" y="256"/>
                      </a:cubicBezTo>
                      <a:cubicBezTo>
                        <a:pt x="145" y="67"/>
                        <a:pt x="167" y="53"/>
                        <a:pt x="181"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29" name="Freeform 70"/>
                <p:cNvSpPr>
                  <a:spLocks/>
                </p:cNvSpPr>
                <p:nvPr/>
              </p:nvSpPr>
              <p:spPr bwMode="auto">
                <a:xfrm>
                  <a:off x="2744" y="709"/>
                  <a:ext cx="317" cy="952"/>
                </a:xfrm>
                <a:custGeom>
                  <a:avLst/>
                  <a:gdLst>
                    <a:gd name="T0" fmla="*/ 0 w 317"/>
                    <a:gd name="T1" fmla="*/ 952 h 952"/>
                    <a:gd name="T2" fmla="*/ 256 w 317"/>
                    <a:gd name="T3" fmla="*/ 263 h 952"/>
                    <a:gd name="T4" fmla="*/ 317 w 317"/>
                    <a:gd name="T5" fmla="*/ 0 h 952"/>
                  </a:gdLst>
                  <a:ahLst/>
                  <a:cxnLst>
                    <a:cxn ang="0">
                      <a:pos x="T0" y="T1"/>
                    </a:cxn>
                    <a:cxn ang="0">
                      <a:pos x="T2" y="T3"/>
                    </a:cxn>
                    <a:cxn ang="0">
                      <a:pos x="T4" y="T5"/>
                    </a:cxn>
                  </a:cxnLst>
                  <a:rect l="0" t="0" r="r" b="b"/>
                  <a:pathLst>
                    <a:path w="317" h="952">
                      <a:moveTo>
                        <a:pt x="0" y="952"/>
                      </a:moveTo>
                      <a:cubicBezTo>
                        <a:pt x="43" y="837"/>
                        <a:pt x="203" y="422"/>
                        <a:pt x="256" y="263"/>
                      </a:cubicBezTo>
                      <a:cubicBezTo>
                        <a:pt x="309" y="104"/>
                        <a:pt x="304" y="55"/>
                        <a:pt x="317"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30" name="Freeform 71"/>
                <p:cNvSpPr>
                  <a:spLocks/>
                </p:cNvSpPr>
                <p:nvPr/>
              </p:nvSpPr>
              <p:spPr bwMode="auto">
                <a:xfrm>
                  <a:off x="2699" y="436"/>
                  <a:ext cx="635" cy="1179"/>
                </a:xfrm>
                <a:custGeom>
                  <a:avLst/>
                  <a:gdLst>
                    <a:gd name="T0" fmla="*/ 0 w 635"/>
                    <a:gd name="T1" fmla="*/ 1179 h 1179"/>
                    <a:gd name="T2" fmla="*/ 421 w 635"/>
                    <a:gd name="T3" fmla="*/ 501 h 1179"/>
                    <a:gd name="T4" fmla="*/ 635 w 635"/>
                    <a:gd name="T5" fmla="*/ 0 h 1179"/>
                  </a:gdLst>
                  <a:ahLst/>
                  <a:cxnLst>
                    <a:cxn ang="0">
                      <a:pos x="T0" y="T1"/>
                    </a:cxn>
                    <a:cxn ang="0">
                      <a:pos x="T2" y="T3"/>
                    </a:cxn>
                    <a:cxn ang="0">
                      <a:pos x="T4" y="T5"/>
                    </a:cxn>
                  </a:cxnLst>
                  <a:rect l="0" t="0" r="r" b="b"/>
                  <a:pathLst>
                    <a:path w="635" h="1179">
                      <a:moveTo>
                        <a:pt x="0" y="1179"/>
                      </a:moveTo>
                      <a:cubicBezTo>
                        <a:pt x="70" y="1066"/>
                        <a:pt x="315" y="697"/>
                        <a:pt x="421" y="501"/>
                      </a:cubicBezTo>
                      <a:cubicBezTo>
                        <a:pt x="527" y="305"/>
                        <a:pt x="591" y="105"/>
                        <a:pt x="635"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31" name="Freeform 72"/>
                <p:cNvSpPr>
                  <a:spLocks/>
                </p:cNvSpPr>
                <p:nvPr/>
              </p:nvSpPr>
              <p:spPr bwMode="auto">
                <a:xfrm>
                  <a:off x="2699" y="663"/>
                  <a:ext cx="816" cy="998"/>
                </a:xfrm>
                <a:custGeom>
                  <a:avLst/>
                  <a:gdLst>
                    <a:gd name="T0" fmla="*/ 0 w 816"/>
                    <a:gd name="T1" fmla="*/ 998 h 998"/>
                    <a:gd name="T2" fmla="*/ 613 w 816"/>
                    <a:gd name="T3" fmla="*/ 357 h 998"/>
                    <a:gd name="T4" fmla="*/ 816 w 816"/>
                    <a:gd name="T5" fmla="*/ 0 h 998"/>
                  </a:gdLst>
                  <a:ahLst/>
                  <a:cxnLst>
                    <a:cxn ang="0">
                      <a:pos x="T0" y="T1"/>
                    </a:cxn>
                    <a:cxn ang="0">
                      <a:pos x="T2" y="T3"/>
                    </a:cxn>
                    <a:cxn ang="0">
                      <a:pos x="T4" y="T5"/>
                    </a:cxn>
                  </a:cxnLst>
                  <a:rect l="0" t="0" r="r" b="b"/>
                  <a:pathLst>
                    <a:path w="816" h="998">
                      <a:moveTo>
                        <a:pt x="0" y="998"/>
                      </a:moveTo>
                      <a:cubicBezTo>
                        <a:pt x="102" y="891"/>
                        <a:pt x="477" y="523"/>
                        <a:pt x="613" y="357"/>
                      </a:cubicBezTo>
                      <a:cubicBezTo>
                        <a:pt x="749" y="191"/>
                        <a:pt x="774" y="75"/>
                        <a:pt x="816"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32" name="Freeform 73"/>
                <p:cNvSpPr>
                  <a:spLocks/>
                </p:cNvSpPr>
                <p:nvPr/>
              </p:nvSpPr>
              <p:spPr bwMode="auto">
                <a:xfrm>
                  <a:off x="2744" y="891"/>
                  <a:ext cx="952" cy="771"/>
                </a:xfrm>
                <a:custGeom>
                  <a:avLst/>
                  <a:gdLst>
                    <a:gd name="T0" fmla="*/ 0 w 952"/>
                    <a:gd name="T1" fmla="*/ 771 h 771"/>
                    <a:gd name="T2" fmla="*/ 544 w 952"/>
                    <a:gd name="T3" fmla="*/ 369 h 771"/>
                    <a:gd name="T4" fmla="*/ 952 w 952"/>
                    <a:gd name="T5" fmla="*/ 0 h 771"/>
                  </a:gdLst>
                  <a:ahLst/>
                  <a:cxnLst>
                    <a:cxn ang="0">
                      <a:pos x="T0" y="T1"/>
                    </a:cxn>
                    <a:cxn ang="0">
                      <a:pos x="T2" y="T3"/>
                    </a:cxn>
                    <a:cxn ang="0">
                      <a:pos x="T4" y="T5"/>
                    </a:cxn>
                  </a:cxnLst>
                  <a:rect l="0" t="0" r="r" b="b"/>
                  <a:pathLst>
                    <a:path w="952" h="771">
                      <a:moveTo>
                        <a:pt x="0" y="771"/>
                      </a:moveTo>
                      <a:cubicBezTo>
                        <a:pt x="91" y="704"/>
                        <a:pt x="385" y="497"/>
                        <a:pt x="544" y="369"/>
                      </a:cubicBezTo>
                      <a:cubicBezTo>
                        <a:pt x="703" y="241"/>
                        <a:pt x="867" y="77"/>
                        <a:pt x="952"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33" name="Freeform 74"/>
                <p:cNvSpPr>
                  <a:spLocks/>
                </p:cNvSpPr>
                <p:nvPr/>
              </p:nvSpPr>
              <p:spPr bwMode="auto">
                <a:xfrm>
                  <a:off x="2744" y="1027"/>
                  <a:ext cx="1088" cy="635"/>
                </a:xfrm>
                <a:custGeom>
                  <a:avLst/>
                  <a:gdLst>
                    <a:gd name="T0" fmla="*/ 0 w 1088"/>
                    <a:gd name="T1" fmla="*/ 635 h 635"/>
                    <a:gd name="T2" fmla="*/ 652 w 1088"/>
                    <a:gd name="T3" fmla="*/ 311 h 635"/>
                    <a:gd name="T4" fmla="*/ 1088 w 1088"/>
                    <a:gd name="T5" fmla="*/ 0 h 635"/>
                  </a:gdLst>
                  <a:ahLst/>
                  <a:cxnLst>
                    <a:cxn ang="0">
                      <a:pos x="T0" y="T1"/>
                    </a:cxn>
                    <a:cxn ang="0">
                      <a:pos x="T2" y="T3"/>
                    </a:cxn>
                    <a:cxn ang="0">
                      <a:pos x="T4" y="T5"/>
                    </a:cxn>
                  </a:cxnLst>
                  <a:rect l="0" t="0" r="r" b="b"/>
                  <a:pathLst>
                    <a:path w="1088" h="635">
                      <a:moveTo>
                        <a:pt x="0" y="635"/>
                      </a:moveTo>
                      <a:cubicBezTo>
                        <a:pt x="109" y="581"/>
                        <a:pt x="471" y="417"/>
                        <a:pt x="652" y="311"/>
                      </a:cubicBezTo>
                      <a:cubicBezTo>
                        <a:pt x="833" y="205"/>
                        <a:pt x="997" y="65"/>
                        <a:pt x="1088"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34" name="Freeform 75"/>
                <p:cNvSpPr>
                  <a:spLocks/>
                </p:cNvSpPr>
                <p:nvPr/>
              </p:nvSpPr>
              <p:spPr bwMode="auto">
                <a:xfrm>
                  <a:off x="2653" y="1071"/>
                  <a:ext cx="1270" cy="635"/>
                </a:xfrm>
                <a:custGeom>
                  <a:avLst/>
                  <a:gdLst>
                    <a:gd name="T0" fmla="*/ 0 w 1270"/>
                    <a:gd name="T1" fmla="*/ 635 h 635"/>
                    <a:gd name="T2" fmla="*/ 719 w 1270"/>
                    <a:gd name="T3" fmla="*/ 352 h 635"/>
                    <a:gd name="T4" fmla="*/ 1091 w 1270"/>
                    <a:gd name="T5" fmla="*/ 166 h 635"/>
                    <a:gd name="T6" fmla="*/ 1270 w 1270"/>
                    <a:gd name="T7" fmla="*/ 0 h 635"/>
                  </a:gdLst>
                  <a:ahLst/>
                  <a:cxnLst>
                    <a:cxn ang="0">
                      <a:pos x="T0" y="T1"/>
                    </a:cxn>
                    <a:cxn ang="0">
                      <a:pos x="T2" y="T3"/>
                    </a:cxn>
                    <a:cxn ang="0">
                      <a:pos x="T4" y="T5"/>
                    </a:cxn>
                    <a:cxn ang="0">
                      <a:pos x="T6" y="T7"/>
                    </a:cxn>
                  </a:cxnLst>
                  <a:rect l="0" t="0" r="r" b="b"/>
                  <a:pathLst>
                    <a:path w="1270" h="635">
                      <a:moveTo>
                        <a:pt x="0" y="635"/>
                      </a:moveTo>
                      <a:cubicBezTo>
                        <a:pt x="120" y="588"/>
                        <a:pt x="537" y="430"/>
                        <a:pt x="719" y="352"/>
                      </a:cubicBezTo>
                      <a:cubicBezTo>
                        <a:pt x="901" y="274"/>
                        <a:pt x="999" y="225"/>
                        <a:pt x="1091" y="166"/>
                      </a:cubicBezTo>
                      <a:cubicBezTo>
                        <a:pt x="1183" y="107"/>
                        <a:pt x="1233" y="35"/>
                        <a:pt x="1270"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35" name="Freeform 76"/>
                <p:cNvSpPr>
                  <a:spLocks/>
                </p:cNvSpPr>
                <p:nvPr/>
              </p:nvSpPr>
              <p:spPr bwMode="auto">
                <a:xfrm>
                  <a:off x="2694" y="1686"/>
                  <a:ext cx="776" cy="87"/>
                </a:xfrm>
                <a:custGeom>
                  <a:avLst/>
                  <a:gdLst>
                    <a:gd name="T0" fmla="*/ 0 w 776"/>
                    <a:gd name="T1" fmla="*/ 0 h 87"/>
                    <a:gd name="T2" fmla="*/ 384 w 776"/>
                    <a:gd name="T3" fmla="*/ 84 h 87"/>
                    <a:gd name="T4" fmla="*/ 776 w 776"/>
                    <a:gd name="T5" fmla="*/ 20 h 87"/>
                  </a:gdLst>
                  <a:ahLst/>
                  <a:cxnLst>
                    <a:cxn ang="0">
                      <a:pos x="T0" y="T1"/>
                    </a:cxn>
                    <a:cxn ang="0">
                      <a:pos x="T2" y="T3"/>
                    </a:cxn>
                    <a:cxn ang="0">
                      <a:pos x="T4" y="T5"/>
                    </a:cxn>
                  </a:cxnLst>
                  <a:rect l="0" t="0" r="r" b="b"/>
                  <a:pathLst>
                    <a:path w="776" h="87">
                      <a:moveTo>
                        <a:pt x="0" y="0"/>
                      </a:moveTo>
                      <a:cubicBezTo>
                        <a:pt x="63" y="14"/>
                        <a:pt x="255" y="81"/>
                        <a:pt x="384" y="84"/>
                      </a:cubicBezTo>
                      <a:cubicBezTo>
                        <a:pt x="513" y="87"/>
                        <a:pt x="694" y="33"/>
                        <a:pt x="776" y="2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36" name="Freeform 77"/>
                <p:cNvSpPr>
                  <a:spLocks/>
                </p:cNvSpPr>
                <p:nvPr/>
              </p:nvSpPr>
              <p:spPr bwMode="auto">
                <a:xfrm>
                  <a:off x="2699" y="1707"/>
                  <a:ext cx="544" cy="135"/>
                </a:xfrm>
                <a:custGeom>
                  <a:avLst/>
                  <a:gdLst>
                    <a:gd name="T0" fmla="*/ 0 w 544"/>
                    <a:gd name="T1" fmla="*/ 0 h 135"/>
                    <a:gd name="T2" fmla="*/ 289 w 544"/>
                    <a:gd name="T3" fmla="*/ 99 h 135"/>
                    <a:gd name="T4" fmla="*/ 544 w 544"/>
                    <a:gd name="T5" fmla="*/ 135 h 135"/>
                  </a:gdLst>
                  <a:ahLst/>
                  <a:cxnLst>
                    <a:cxn ang="0">
                      <a:pos x="T0" y="T1"/>
                    </a:cxn>
                    <a:cxn ang="0">
                      <a:pos x="T2" y="T3"/>
                    </a:cxn>
                    <a:cxn ang="0">
                      <a:pos x="T4" y="T5"/>
                    </a:cxn>
                  </a:cxnLst>
                  <a:rect l="0" t="0" r="r" b="b"/>
                  <a:pathLst>
                    <a:path w="544" h="135">
                      <a:moveTo>
                        <a:pt x="0" y="0"/>
                      </a:moveTo>
                      <a:lnTo>
                        <a:pt x="289" y="99"/>
                      </a:lnTo>
                      <a:cubicBezTo>
                        <a:pt x="380" y="121"/>
                        <a:pt x="491" y="128"/>
                        <a:pt x="544" y="135"/>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37" name="Freeform 78"/>
                <p:cNvSpPr>
                  <a:spLocks/>
                </p:cNvSpPr>
                <p:nvPr/>
              </p:nvSpPr>
              <p:spPr bwMode="auto">
                <a:xfrm>
                  <a:off x="2653" y="1752"/>
                  <a:ext cx="363" cy="272"/>
                </a:xfrm>
                <a:custGeom>
                  <a:avLst/>
                  <a:gdLst>
                    <a:gd name="T0" fmla="*/ 0 w 363"/>
                    <a:gd name="T1" fmla="*/ 0 h 272"/>
                    <a:gd name="T2" fmla="*/ 203 w 363"/>
                    <a:gd name="T3" fmla="*/ 192 h 272"/>
                    <a:gd name="T4" fmla="*/ 363 w 363"/>
                    <a:gd name="T5" fmla="*/ 272 h 272"/>
                  </a:gdLst>
                  <a:ahLst/>
                  <a:cxnLst>
                    <a:cxn ang="0">
                      <a:pos x="T0" y="T1"/>
                    </a:cxn>
                    <a:cxn ang="0">
                      <a:pos x="T2" y="T3"/>
                    </a:cxn>
                    <a:cxn ang="0">
                      <a:pos x="T4" y="T5"/>
                    </a:cxn>
                  </a:cxnLst>
                  <a:rect l="0" t="0" r="r" b="b"/>
                  <a:pathLst>
                    <a:path w="363" h="272">
                      <a:moveTo>
                        <a:pt x="0" y="0"/>
                      </a:moveTo>
                      <a:cubicBezTo>
                        <a:pt x="34" y="32"/>
                        <a:pt x="143" y="147"/>
                        <a:pt x="203" y="192"/>
                      </a:cubicBezTo>
                      <a:cubicBezTo>
                        <a:pt x="263" y="237"/>
                        <a:pt x="330" y="255"/>
                        <a:pt x="363" y="272"/>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38" name="Freeform 79"/>
                <p:cNvSpPr>
                  <a:spLocks/>
                </p:cNvSpPr>
                <p:nvPr/>
              </p:nvSpPr>
              <p:spPr bwMode="auto">
                <a:xfrm>
                  <a:off x="2608" y="1752"/>
                  <a:ext cx="260" cy="306"/>
                </a:xfrm>
                <a:custGeom>
                  <a:avLst/>
                  <a:gdLst>
                    <a:gd name="T0" fmla="*/ 0 w 260"/>
                    <a:gd name="T1" fmla="*/ 0 h 306"/>
                    <a:gd name="T2" fmla="*/ 146 w 260"/>
                    <a:gd name="T3" fmla="*/ 198 h 306"/>
                    <a:gd name="T4" fmla="*/ 260 w 260"/>
                    <a:gd name="T5" fmla="*/ 306 h 306"/>
                  </a:gdLst>
                  <a:ahLst/>
                  <a:cxnLst>
                    <a:cxn ang="0">
                      <a:pos x="T0" y="T1"/>
                    </a:cxn>
                    <a:cxn ang="0">
                      <a:pos x="T2" y="T3"/>
                    </a:cxn>
                    <a:cxn ang="0">
                      <a:pos x="T4" y="T5"/>
                    </a:cxn>
                  </a:cxnLst>
                  <a:rect l="0" t="0" r="r" b="b"/>
                  <a:pathLst>
                    <a:path w="260" h="306">
                      <a:moveTo>
                        <a:pt x="0" y="0"/>
                      </a:moveTo>
                      <a:cubicBezTo>
                        <a:pt x="24" y="33"/>
                        <a:pt x="103" y="147"/>
                        <a:pt x="146" y="198"/>
                      </a:cubicBezTo>
                      <a:cubicBezTo>
                        <a:pt x="189" y="249"/>
                        <a:pt x="236" y="284"/>
                        <a:pt x="260" y="306"/>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39" name="Freeform 80"/>
                <p:cNvSpPr>
                  <a:spLocks/>
                </p:cNvSpPr>
                <p:nvPr/>
              </p:nvSpPr>
              <p:spPr bwMode="auto">
                <a:xfrm>
                  <a:off x="1746" y="1570"/>
                  <a:ext cx="907" cy="72"/>
                </a:xfrm>
                <a:custGeom>
                  <a:avLst/>
                  <a:gdLst>
                    <a:gd name="T0" fmla="*/ 0 w 907"/>
                    <a:gd name="T1" fmla="*/ 27 h 72"/>
                    <a:gd name="T2" fmla="*/ 331 w 907"/>
                    <a:gd name="T3" fmla="*/ 7 h 72"/>
                    <a:gd name="T4" fmla="*/ 907 w 907"/>
                    <a:gd name="T5" fmla="*/ 72 h 72"/>
                  </a:gdLst>
                  <a:ahLst/>
                  <a:cxnLst>
                    <a:cxn ang="0">
                      <a:pos x="T0" y="T1"/>
                    </a:cxn>
                    <a:cxn ang="0">
                      <a:pos x="T2" y="T3"/>
                    </a:cxn>
                    <a:cxn ang="0">
                      <a:pos x="T4" y="T5"/>
                    </a:cxn>
                  </a:cxnLst>
                  <a:rect l="0" t="0" r="r" b="b"/>
                  <a:pathLst>
                    <a:path w="907" h="72">
                      <a:moveTo>
                        <a:pt x="0" y="27"/>
                      </a:moveTo>
                      <a:cubicBezTo>
                        <a:pt x="55" y="24"/>
                        <a:pt x="180" y="0"/>
                        <a:pt x="331" y="7"/>
                      </a:cubicBezTo>
                      <a:cubicBezTo>
                        <a:pt x="482" y="14"/>
                        <a:pt x="787" y="59"/>
                        <a:pt x="907" y="72"/>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40" name="Freeform 81"/>
                <p:cNvSpPr>
                  <a:spLocks/>
                </p:cNvSpPr>
                <p:nvPr/>
              </p:nvSpPr>
              <p:spPr bwMode="auto">
                <a:xfrm>
                  <a:off x="2699" y="1661"/>
                  <a:ext cx="907" cy="56"/>
                </a:xfrm>
                <a:custGeom>
                  <a:avLst/>
                  <a:gdLst>
                    <a:gd name="T0" fmla="*/ 0 w 907"/>
                    <a:gd name="T1" fmla="*/ 0 h 56"/>
                    <a:gd name="T2" fmla="*/ 517 w 907"/>
                    <a:gd name="T3" fmla="*/ 49 h 56"/>
                    <a:gd name="T4" fmla="*/ 907 w 907"/>
                    <a:gd name="T5" fmla="*/ 45 h 56"/>
                  </a:gdLst>
                  <a:ahLst/>
                  <a:cxnLst>
                    <a:cxn ang="0">
                      <a:pos x="T0" y="T1"/>
                    </a:cxn>
                    <a:cxn ang="0">
                      <a:pos x="T2" y="T3"/>
                    </a:cxn>
                    <a:cxn ang="0">
                      <a:pos x="T4" y="T5"/>
                    </a:cxn>
                  </a:cxnLst>
                  <a:rect l="0" t="0" r="r" b="b"/>
                  <a:pathLst>
                    <a:path w="907" h="56">
                      <a:moveTo>
                        <a:pt x="0" y="0"/>
                      </a:moveTo>
                      <a:cubicBezTo>
                        <a:pt x="86" y="8"/>
                        <a:pt x="366" y="42"/>
                        <a:pt x="517" y="49"/>
                      </a:cubicBezTo>
                      <a:cubicBezTo>
                        <a:pt x="668" y="56"/>
                        <a:pt x="826" y="46"/>
                        <a:pt x="907" y="45"/>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41" name="Freeform 82"/>
                <p:cNvSpPr>
                  <a:spLocks/>
                </p:cNvSpPr>
                <p:nvPr/>
              </p:nvSpPr>
              <p:spPr bwMode="auto">
                <a:xfrm>
                  <a:off x="2653" y="1706"/>
                  <a:ext cx="635" cy="363"/>
                </a:xfrm>
                <a:custGeom>
                  <a:avLst/>
                  <a:gdLst>
                    <a:gd name="T0" fmla="*/ 0 w 635"/>
                    <a:gd name="T1" fmla="*/ 0 h 363"/>
                    <a:gd name="T2" fmla="*/ 341 w 635"/>
                    <a:gd name="T3" fmla="*/ 238 h 363"/>
                    <a:gd name="T4" fmla="*/ 635 w 635"/>
                    <a:gd name="T5" fmla="*/ 363 h 363"/>
                  </a:gdLst>
                  <a:ahLst/>
                  <a:cxnLst>
                    <a:cxn ang="0">
                      <a:pos x="T0" y="T1"/>
                    </a:cxn>
                    <a:cxn ang="0">
                      <a:pos x="T2" y="T3"/>
                    </a:cxn>
                    <a:cxn ang="0">
                      <a:pos x="T4" y="T5"/>
                    </a:cxn>
                  </a:cxnLst>
                  <a:rect l="0" t="0" r="r" b="b"/>
                  <a:pathLst>
                    <a:path w="635" h="363">
                      <a:moveTo>
                        <a:pt x="0" y="0"/>
                      </a:moveTo>
                      <a:cubicBezTo>
                        <a:pt x="57" y="40"/>
                        <a:pt x="235" y="178"/>
                        <a:pt x="341" y="238"/>
                      </a:cubicBezTo>
                      <a:cubicBezTo>
                        <a:pt x="447" y="298"/>
                        <a:pt x="574" y="337"/>
                        <a:pt x="635" y="363"/>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42" name="Freeform 83"/>
                <p:cNvSpPr>
                  <a:spLocks/>
                </p:cNvSpPr>
                <p:nvPr/>
              </p:nvSpPr>
              <p:spPr bwMode="auto">
                <a:xfrm>
                  <a:off x="2653" y="618"/>
                  <a:ext cx="35" cy="1043"/>
                </a:xfrm>
                <a:custGeom>
                  <a:avLst/>
                  <a:gdLst>
                    <a:gd name="T0" fmla="*/ 0 w 35"/>
                    <a:gd name="T1" fmla="*/ 0 h 1043"/>
                    <a:gd name="T2" fmla="*/ 35 w 35"/>
                    <a:gd name="T3" fmla="*/ 504 h 1043"/>
                    <a:gd name="T4" fmla="*/ 0 w 35"/>
                    <a:gd name="T5" fmla="*/ 1043 h 1043"/>
                  </a:gdLst>
                  <a:ahLst/>
                  <a:cxnLst>
                    <a:cxn ang="0">
                      <a:pos x="T0" y="T1"/>
                    </a:cxn>
                    <a:cxn ang="0">
                      <a:pos x="T2" y="T3"/>
                    </a:cxn>
                    <a:cxn ang="0">
                      <a:pos x="T4" y="T5"/>
                    </a:cxn>
                  </a:cxnLst>
                  <a:rect l="0" t="0" r="r" b="b"/>
                  <a:pathLst>
                    <a:path w="35" h="1043">
                      <a:moveTo>
                        <a:pt x="0" y="0"/>
                      </a:moveTo>
                      <a:cubicBezTo>
                        <a:pt x="6" y="84"/>
                        <a:pt x="35" y="330"/>
                        <a:pt x="35" y="504"/>
                      </a:cubicBezTo>
                      <a:cubicBezTo>
                        <a:pt x="35" y="678"/>
                        <a:pt x="7" y="931"/>
                        <a:pt x="0" y="1043"/>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43" name="Freeform 84"/>
                <p:cNvSpPr>
                  <a:spLocks/>
                </p:cNvSpPr>
                <p:nvPr/>
              </p:nvSpPr>
              <p:spPr bwMode="auto">
                <a:xfrm>
                  <a:off x="2155" y="1570"/>
                  <a:ext cx="544" cy="590"/>
                </a:xfrm>
                <a:custGeom>
                  <a:avLst/>
                  <a:gdLst>
                    <a:gd name="T0" fmla="*/ 544 w 544"/>
                    <a:gd name="T1" fmla="*/ 0 h 590"/>
                    <a:gd name="T2" fmla="*/ 250 w 544"/>
                    <a:gd name="T3" fmla="*/ 271 h 590"/>
                    <a:gd name="T4" fmla="*/ 0 w 544"/>
                    <a:gd name="T5" fmla="*/ 590 h 590"/>
                  </a:gdLst>
                  <a:ahLst/>
                  <a:cxnLst>
                    <a:cxn ang="0">
                      <a:pos x="T0" y="T1"/>
                    </a:cxn>
                    <a:cxn ang="0">
                      <a:pos x="T2" y="T3"/>
                    </a:cxn>
                    <a:cxn ang="0">
                      <a:pos x="T4" y="T5"/>
                    </a:cxn>
                  </a:cxnLst>
                  <a:rect l="0" t="0" r="r" b="b"/>
                  <a:pathLst>
                    <a:path w="544" h="590">
                      <a:moveTo>
                        <a:pt x="544" y="0"/>
                      </a:moveTo>
                      <a:cubicBezTo>
                        <a:pt x="495" y="45"/>
                        <a:pt x="341" y="173"/>
                        <a:pt x="250" y="271"/>
                      </a:cubicBezTo>
                      <a:cubicBezTo>
                        <a:pt x="159" y="369"/>
                        <a:pt x="52" y="524"/>
                        <a:pt x="0" y="59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44" name="Freeform 85"/>
                <p:cNvSpPr>
                  <a:spLocks/>
                </p:cNvSpPr>
                <p:nvPr/>
              </p:nvSpPr>
              <p:spPr bwMode="auto">
                <a:xfrm>
                  <a:off x="2154" y="1706"/>
                  <a:ext cx="498" cy="817"/>
                </a:xfrm>
                <a:custGeom>
                  <a:avLst/>
                  <a:gdLst>
                    <a:gd name="T0" fmla="*/ 498 w 498"/>
                    <a:gd name="T1" fmla="*/ 0 h 817"/>
                    <a:gd name="T2" fmla="*/ 240 w 498"/>
                    <a:gd name="T3" fmla="*/ 346 h 817"/>
                    <a:gd name="T4" fmla="*/ 0 w 498"/>
                    <a:gd name="T5" fmla="*/ 817 h 817"/>
                  </a:gdLst>
                  <a:ahLst/>
                  <a:cxnLst>
                    <a:cxn ang="0">
                      <a:pos x="T0" y="T1"/>
                    </a:cxn>
                    <a:cxn ang="0">
                      <a:pos x="T2" y="T3"/>
                    </a:cxn>
                    <a:cxn ang="0">
                      <a:pos x="T4" y="T5"/>
                    </a:cxn>
                  </a:cxnLst>
                  <a:rect l="0" t="0" r="r" b="b"/>
                  <a:pathLst>
                    <a:path w="498" h="817">
                      <a:moveTo>
                        <a:pt x="498" y="0"/>
                      </a:moveTo>
                      <a:cubicBezTo>
                        <a:pt x="455" y="58"/>
                        <a:pt x="323" y="210"/>
                        <a:pt x="240" y="346"/>
                      </a:cubicBezTo>
                      <a:cubicBezTo>
                        <a:pt x="157" y="482"/>
                        <a:pt x="50" y="719"/>
                        <a:pt x="0" y="817"/>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45" name="Freeform 86"/>
                <p:cNvSpPr>
                  <a:spLocks/>
                </p:cNvSpPr>
                <p:nvPr/>
              </p:nvSpPr>
              <p:spPr bwMode="auto">
                <a:xfrm>
                  <a:off x="2700" y="1752"/>
                  <a:ext cx="317" cy="680"/>
                </a:xfrm>
                <a:custGeom>
                  <a:avLst/>
                  <a:gdLst>
                    <a:gd name="T0" fmla="*/ 0 w 317"/>
                    <a:gd name="T1" fmla="*/ 0 h 680"/>
                    <a:gd name="T2" fmla="*/ 164 w 317"/>
                    <a:gd name="T3" fmla="*/ 288 h 680"/>
                    <a:gd name="T4" fmla="*/ 264 w 317"/>
                    <a:gd name="T5" fmla="*/ 456 h 680"/>
                    <a:gd name="T6" fmla="*/ 317 w 317"/>
                    <a:gd name="T7" fmla="*/ 680 h 680"/>
                  </a:gdLst>
                  <a:ahLst/>
                  <a:cxnLst>
                    <a:cxn ang="0">
                      <a:pos x="T0" y="T1"/>
                    </a:cxn>
                    <a:cxn ang="0">
                      <a:pos x="T2" y="T3"/>
                    </a:cxn>
                    <a:cxn ang="0">
                      <a:pos x="T4" y="T5"/>
                    </a:cxn>
                    <a:cxn ang="0">
                      <a:pos x="T6" y="T7"/>
                    </a:cxn>
                  </a:cxnLst>
                  <a:rect l="0" t="0" r="r" b="b"/>
                  <a:pathLst>
                    <a:path w="317" h="680">
                      <a:moveTo>
                        <a:pt x="0" y="0"/>
                      </a:moveTo>
                      <a:cubicBezTo>
                        <a:pt x="27" y="48"/>
                        <a:pt x="120" y="212"/>
                        <a:pt x="164" y="288"/>
                      </a:cubicBezTo>
                      <a:cubicBezTo>
                        <a:pt x="208" y="364"/>
                        <a:pt x="238" y="391"/>
                        <a:pt x="264" y="456"/>
                      </a:cubicBezTo>
                      <a:cubicBezTo>
                        <a:pt x="290" y="521"/>
                        <a:pt x="306" y="633"/>
                        <a:pt x="317" y="68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46" name="Freeform 87"/>
                <p:cNvSpPr>
                  <a:spLocks/>
                </p:cNvSpPr>
                <p:nvPr/>
              </p:nvSpPr>
              <p:spPr bwMode="auto">
                <a:xfrm rot="681217">
                  <a:off x="2835" y="1570"/>
                  <a:ext cx="409" cy="90"/>
                </a:xfrm>
                <a:custGeom>
                  <a:avLst/>
                  <a:gdLst>
                    <a:gd name="T0" fmla="*/ 0 w 409"/>
                    <a:gd name="T1" fmla="*/ 90 h 90"/>
                    <a:gd name="T2" fmla="*/ 217 w 409"/>
                    <a:gd name="T3" fmla="*/ 62 h 90"/>
                    <a:gd name="T4" fmla="*/ 409 w 409"/>
                    <a:gd name="T5" fmla="*/ 0 h 90"/>
                  </a:gdLst>
                  <a:ahLst/>
                  <a:cxnLst>
                    <a:cxn ang="0">
                      <a:pos x="T0" y="T1"/>
                    </a:cxn>
                    <a:cxn ang="0">
                      <a:pos x="T2" y="T3"/>
                    </a:cxn>
                    <a:cxn ang="0">
                      <a:pos x="T4" y="T5"/>
                    </a:cxn>
                  </a:cxnLst>
                  <a:rect l="0" t="0" r="r" b="b"/>
                  <a:pathLst>
                    <a:path w="409" h="90">
                      <a:moveTo>
                        <a:pt x="0" y="90"/>
                      </a:moveTo>
                      <a:cubicBezTo>
                        <a:pt x="36" y="85"/>
                        <a:pt x="149" y="77"/>
                        <a:pt x="217" y="62"/>
                      </a:cubicBezTo>
                      <a:lnTo>
                        <a:pt x="409" y="0"/>
                      </a:ln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47" name="Freeform 88"/>
                <p:cNvSpPr>
                  <a:spLocks/>
                </p:cNvSpPr>
                <p:nvPr/>
              </p:nvSpPr>
              <p:spPr bwMode="auto">
                <a:xfrm>
                  <a:off x="2653" y="935"/>
                  <a:ext cx="273" cy="726"/>
                </a:xfrm>
                <a:custGeom>
                  <a:avLst/>
                  <a:gdLst>
                    <a:gd name="T0" fmla="*/ 0 w 317"/>
                    <a:gd name="T1" fmla="*/ 952 h 952"/>
                    <a:gd name="T2" fmla="*/ 256 w 317"/>
                    <a:gd name="T3" fmla="*/ 263 h 952"/>
                    <a:gd name="T4" fmla="*/ 317 w 317"/>
                    <a:gd name="T5" fmla="*/ 0 h 952"/>
                  </a:gdLst>
                  <a:ahLst/>
                  <a:cxnLst>
                    <a:cxn ang="0">
                      <a:pos x="T0" y="T1"/>
                    </a:cxn>
                    <a:cxn ang="0">
                      <a:pos x="T2" y="T3"/>
                    </a:cxn>
                    <a:cxn ang="0">
                      <a:pos x="T4" y="T5"/>
                    </a:cxn>
                  </a:cxnLst>
                  <a:rect l="0" t="0" r="r" b="b"/>
                  <a:pathLst>
                    <a:path w="317" h="952">
                      <a:moveTo>
                        <a:pt x="0" y="952"/>
                      </a:moveTo>
                      <a:cubicBezTo>
                        <a:pt x="43" y="837"/>
                        <a:pt x="203" y="422"/>
                        <a:pt x="256" y="263"/>
                      </a:cubicBezTo>
                      <a:cubicBezTo>
                        <a:pt x="309" y="104"/>
                        <a:pt x="304" y="55"/>
                        <a:pt x="317"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grpSp>
        </p:grpSp>
      </p:grpSp>
      <p:grpSp>
        <p:nvGrpSpPr>
          <p:cNvPr id="52" name="组合 51"/>
          <p:cNvGrpSpPr/>
          <p:nvPr/>
        </p:nvGrpSpPr>
        <p:grpSpPr>
          <a:xfrm>
            <a:off x="554981" y="1515120"/>
            <a:ext cx="1092200" cy="1193800"/>
            <a:chOff x="10740732" y="1514604"/>
            <a:chExt cx="1092200" cy="1193800"/>
          </a:xfrm>
        </p:grpSpPr>
        <p:pic>
          <p:nvPicPr>
            <p:cNvPr id="54" name="Picture 17" descr="D:\Teliss_Tong\Copy\定期备份\工作备份\！PPT图片及版面资源\06-PPT精选插图\04-图标\红色坎肩.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0740732" y="1514604"/>
              <a:ext cx="1092200" cy="1193800"/>
            </a:xfrm>
            <a:prstGeom prst="rect">
              <a:avLst/>
            </a:prstGeom>
            <a:noFill/>
            <a:extLst>
              <a:ext uri="{909E8E84-426E-40DD-AFC4-6F175D3DCCD1}">
                <a14:hiddenFill xmlns:a14="http://schemas.microsoft.com/office/drawing/2010/main">
                  <a:solidFill>
                    <a:srgbClr val="FFFFFF"/>
                  </a:solidFill>
                </a14:hiddenFill>
              </a:ext>
            </a:extLst>
          </p:spPr>
        </p:pic>
        <p:sp>
          <p:nvSpPr>
            <p:cNvPr id="55" name="Rectangle 17"/>
            <p:cNvSpPr>
              <a:spLocks noChangeArrowheads="1"/>
            </p:cNvSpPr>
            <p:nvPr/>
          </p:nvSpPr>
          <p:spPr bwMode="auto">
            <a:xfrm>
              <a:off x="10919742" y="1735766"/>
              <a:ext cx="720080" cy="757130"/>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开篇案例</a:t>
              </a:r>
              <a:endParaRPr lang="zh-CN" altLang="en-US" dirty="0">
                <a:solidFill>
                  <a:schemeClr val="bg1"/>
                </a:solidFill>
                <a:latin typeface="微软雅黑" pitchFamily="34" charset="-122"/>
                <a:ea typeface="微软雅黑" pitchFamily="34" charset="-122"/>
              </a:endParaRPr>
            </a:p>
          </p:txBody>
        </p:sp>
      </p:grpSp>
      <p:sp>
        <p:nvSpPr>
          <p:cNvPr id="57" name="Text Box 44"/>
          <p:cNvSpPr txBox="1">
            <a:spLocks noChangeArrowheads="1"/>
          </p:cNvSpPr>
          <p:nvPr/>
        </p:nvSpPr>
        <p:spPr bwMode="auto">
          <a:xfrm>
            <a:off x="6383238" y="3544326"/>
            <a:ext cx="5256582" cy="24191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eaLnBrk="1" hangingPunct="1">
              <a:lnSpc>
                <a:spcPct val="135000"/>
              </a:lnSpc>
            </a:pPr>
            <a:r>
              <a:rPr lang="zh-CN" altLang="en-US" dirty="0">
                <a:solidFill>
                  <a:schemeClr val="tx1">
                    <a:lumMod val="65000"/>
                    <a:lumOff val="35000"/>
                  </a:schemeClr>
                </a:solidFill>
                <a:latin typeface="微软雅黑" pitchFamily="34" charset="-122"/>
                <a:ea typeface="微软雅黑" pitchFamily="34" charset="-122"/>
              </a:rPr>
              <a:t>岩濑大辅早年在哈佛大学攻读</a:t>
            </a:r>
            <a:r>
              <a:rPr lang="en-US" altLang="zh-CN" dirty="0">
                <a:solidFill>
                  <a:schemeClr val="tx1">
                    <a:lumMod val="65000"/>
                    <a:lumOff val="35000"/>
                  </a:schemeClr>
                </a:solidFill>
                <a:latin typeface="微软雅黑" pitchFamily="34" charset="-122"/>
                <a:ea typeface="微软雅黑" pitchFamily="34" charset="-122"/>
              </a:rPr>
              <a:t>MBA</a:t>
            </a:r>
            <a:r>
              <a:rPr lang="zh-CN" altLang="en-US" dirty="0">
                <a:solidFill>
                  <a:schemeClr val="tx1">
                    <a:lumMod val="65000"/>
                    <a:lumOff val="35000"/>
                  </a:schemeClr>
                </a:solidFill>
                <a:latin typeface="微软雅黑" pitchFamily="34" charset="-122"/>
                <a:ea typeface="微软雅黑" pitchFamily="34" charset="-122"/>
              </a:rPr>
              <a:t>。那时，他就养成了一个习惯，把自己的学习心得都撰写到博客上。他在博客上勇敢地介绍自己，比如“在哈佛名列前</a:t>
            </a:r>
            <a:r>
              <a:rPr lang="en-US" altLang="zh-CN" dirty="0">
                <a:solidFill>
                  <a:schemeClr val="tx1">
                    <a:lumMod val="65000"/>
                    <a:lumOff val="35000"/>
                  </a:schemeClr>
                </a:solidFill>
                <a:latin typeface="微软雅黑" pitchFamily="34" charset="-122"/>
                <a:ea typeface="微软雅黑" pitchFamily="34" charset="-122"/>
              </a:rPr>
              <a:t>5%</a:t>
            </a:r>
            <a:r>
              <a:rPr lang="zh-CN" altLang="en-US" dirty="0">
                <a:solidFill>
                  <a:schemeClr val="tx1">
                    <a:lumMod val="65000"/>
                    <a:lumOff val="35000"/>
                  </a:schemeClr>
                </a:solidFill>
                <a:latin typeface="微软雅黑" pitchFamily="34" charset="-122"/>
                <a:ea typeface="微软雅黑" pitchFamily="34" charset="-122"/>
              </a:rPr>
              <a:t>的优异成绩”。很快，他便成为一名备受瞩目的博客撰写人。</a:t>
            </a:r>
            <a:r>
              <a:rPr lang="en-US" altLang="zh-CN" dirty="0">
                <a:solidFill>
                  <a:schemeClr val="tx1">
                    <a:lumMod val="65000"/>
                    <a:lumOff val="35000"/>
                  </a:schemeClr>
                </a:solidFill>
                <a:latin typeface="微软雅黑" pitchFamily="34" charset="-122"/>
                <a:ea typeface="微软雅黑" pitchFamily="34" charset="-122"/>
              </a:rPr>
              <a:t>MBA</a:t>
            </a:r>
            <a:r>
              <a:rPr lang="zh-CN" altLang="en-US" dirty="0">
                <a:solidFill>
                  <a:schemeClr val="tx1">
                    <a:lumMod val="65000"/>
                    <a:lumOff val="35000"/>
                  </a:schemeClr>
                </a:solidFill>
                <a:latin typeface="微软雅黑" pitchFamily="34" charset="-122"/>
                <a:ea typeface="微软雅黑" pitchFamily="34" charset="-122"/>
              </a:rPr>
              <a:t>毕业以后，岩濑大辅把他的博客集结成一本名为</a:t>
            </a:r>
            <a:r>
              <a:rPr lang="en-US" altLang="zh-CN" dirty="0">
                <a:solidFill>
                  <a:schemeClr val="tx1">
                    <a:lumMod val="65000"/>
                    <a:lumOff val="35000"/>
                  </a:schemeClr>
                </a:solidFill>
                <a:latin typeface="微软雅黑" pitchFamily="34" charset="-122"/>
                <a:ea typeface="微软雅黑" pitchFamily="34" charset="-122"/>
              </a:rPr>
              <a:t>《</a:t>
            </a:r>
            <a:r>
              <a:rPr lang="zh-CN" altLang="en-US" dirty="0">
                <a:solidFill>
                  <a:schemeClr val="tx1">
                    <a:lumMod val="65000"/>
                    <a:lumOff val="35000"/>
                  </a:schemeClr>
                </a:solidFill>
                <a:latin typeface="微软雅黑" pitchFamily="34" charset="-122"/>
                <a:ea typeface="微软雅黑" pitchFamily="34" charset="-122"/>
              </a:rPr>
              <a:t>哈佛</a:t>
            </a:r>
            <a:r>
              <a:rPr lang="en-US" altLang="zh-CN" dirty="0">
                <a:solidFill>
                  <a:schemeClr val="tx1">
                    <a:lumMod val="65000"/>
                    <a:lumOff val="35000"/>
                  </a:schemeClr>
                </a:solidFill>
                <a:latin typeface="微软雅黑" pitchFamily="34" charset="-122"/>
                <a:ea typeface="微软雅黑" pitchFamily="34" charset="-122"/>
              </a:rPr>
              <a:t>MBA</a:t>
            </a:r>
            <a:r>
              <a:rPr lang="zh-CN" altLang="en-US" dirty="0">
                <a:solidFill>
                  <a:schemeClr val="tx1">
                    <a:lumMod val="65000"/>
                    <a:lumOff val="35000"/>
                  </a:schemeClr>
                </a:solidFill>
                <a:latin typeface="微软雅黑" pitchFamily="34" charset="-122"/>
                <a:ea typeface="微软雅黑" pitchFamily="34" charset="-122"/>
              </a:rPr>
              <a:t>留学记</a:t>
            </a:r>
            <a:r>
              <a:rPr lang="en-US" altLang="zh-CN" dirty="0">
                <a:solidFill>
                  <a:schemeClr val="tx1">
                    <a:lumMod val="65000"/>
                    <a:lumOff val="35000"/>
                  </a:schemeClr>
                </a:solidFill>
                <a:latin typeface="微软雅黑" pitchFamily="34" charset="-122"/>
                <a:ea typeface="微软雅黑" pitchFamily="34" charset="-122"/>
              </a:rPr>
              <a:t>》</a:t>
            </a:r>
            <a:r>
              <a:rPr lang="zh-CN" altLang="en-US" dirty="0">
                <a:solidFill>
                  <a:schemeClr val="tx1">
                    <a:lumMod val="65000"/>
                    <a:lumOff val="35000"/>
                  </a:schemeClr>
                </a:solidFill>
                <a:latin typeface="微软雅黑" pitchFamily="34" charset="-122"/>
                <a:ea typeface="微软雅黑" pitchFamily="34" charset="-122"/>
              </a:rPr>
              <a:t>的书，并很快成为日本国内的畅销书。通过这本书，岩濑大辅又结识了很多企业精英。</a:t>
            </a:r>
            <a:endParaRPr lang="en-US" altLang="zh-CN" dirty="0">
              <a:solidFill>
                <a:schemeClr val="tx1">
                  <a:lumMod val="65000"/>
                  <a:lumOff val="35000"/>
                </a:schemeClr>
              </a:solidFill>
              <a:latin typeface="微软雅黑" pitchFamily="34" charset="-122"/>
              <a:ea typeface="微软雅黑" pitchFamily="34" charset="-122"/>
            </a:endParaRPr>
          </a:p>
        </p:txBody>
      </p:sp>
      <p:sp>
        <p:nvSpPr>
          <p:cNvPr id="58"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a:solidFill>
                  <a:srgbClr val="57D3FF"/>
                </a:solidFill>
              </a:rPr>
              <a:t>第一章</a:t>
            </a:r>
            <a:endParaRPr lang="en-US" dirty="0">
              <a:solidFill>
                <a:srgbClr val="57D3FF"/>
              </a:solidFill>
            </a:endParaRPr>
          </a:p>
        </p:txBody>
      </p:sp>
    </p:spTree>
    <p:extLst>
      <p:ext uri="{BB962C8B-B14F-4D97-AF65-F5344CB8AC3E}">
        <p14:creationId xmlns:p14="http://schemas.microsoft.com/office/powerpoint/2010/main" val="3778813298"/>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0" presetClass="path" presetSubtype="0" accel="50000" decel="50000" fill="hold" nodeType="withEffect">
                                  <p:stCondLst>
                                    <p:cond delay="0"/>
                                  </p:stCondLst>
                                  <p:childTnLst>
                                    <p:animMotion origin="layout" path="M 2.98945E-6 4.25532E-6 C 0.08024 0.00231 0.28005 0.06891 0.4813 0.01387 C 0.68216 -0.04117 1.0551 -0.25925 1.2062 -0.33118 " pathEditMode="relative" rAng="0" ptsTypes="aaa">
                                      <p:cBhvr>
                                        <p:cTn id="10" dur="5000" fill="hold"/>
                                        <p:tgtEl>
                                          <p:spTgt spid="7"/>
                                        </p:tgtEl>
                                        <p:attrNameLst>
                                          <p:attrName>ppt_x</p:attrName>
                                          <p:attrName>ppt_y</p:attrName>
                                        </p:attrNameLst>
                                      </p:cBhvr>
                                      <p:rCtr x="60310" y="-13113"/>
                                    </p:animMotion>
                                  </p:childTnLst>
                                </p:cTn>
                              </p:par>
                              <p:par>
                                <p:cTn id="11" presetID="42"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fade">
                                      <p:cBhvr>
                                        <p:cTn id="20" dur="1000"/>
                                        <p:tgtEl>
                                          <p:spTgt spid="57"/>
                                        </p:tgtEl>
                                      </p:cBhvr>
                                    </p:animEffect>
                                    <p:anim calcmode="lin" valueType="num">
                                      <p:cBhvr>
                                        <p:cTn id="21" dur="1000" fill="hold"/>
                                        <p:tgtEl>
                                          <p:spTgt spid="57"/>
                                        </p:tgtEl>
                                        <p:attrNameLst>
                                          <p:attrName>ppt_x</p:attrName>
                                        </p:attrNameLst>
                                      </p:cBhvr>
                                      <p:tavLst>
                                        <p:tav tm="0">
                                          <p:val>
                                            <p:strVal val="#ppt_x"/>
                                          </p:val>
                                        </p:tav>
                                        <p:tav tm="100000">
                                          <p:val>
                                            <p:strVal val="#ppt_x"/>
                                          </p:val>
                                        </p:tav>
                                      </p:tavLst>
                                    </p:anim>
                                    <p:anim calcmode="lin" valueType="num">
                                      <p:cBhvr>
                                        <p:cTn id="22" dur="1000" fill="hold"/>
                                        <p:tgtEl>
                                          <p:spTgt spid="57"/>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0"/>
                                  </p:stCondLst>
                                  <p:childTnLst>
                                    <p:set>
                                      <p:cBhvr>
                                        <p:cTn id="24" dur="1" fill="hold">
                                          <p:stCondLst>
                                            <p:cond delay="0"/>
                                          </p:stCondLst>
                                        </p:cTn>
                                        <p:tgtEl>
                                          <p:spTgt spid="1027"/>
                                        </p:tgtEl>
                                        <p:attrNameLst>
                                          <p:attrName>style.visibility</p:attrName>
                                        </p:attrNameLst>
                                      </p:cBhvr>
                                      <p:to>
                                        <p:strVal val="visible"/>
                                      </p:to>
                                    </p:set>
                                    <p:animEffect transition="in" filter="fade">
                                      <p:cBhvr>
                                        <p:cTn id="25" dur="1000"/>
                                        <p:tgtEl>
                                          <p:spTgt spid="1027"/>
                                        </p:tgtEl>
                                      </p:cBhvr>
                                    </p:animEffect>
                                    <p:anim calcmode="lin" valueType="num">
                                      <p:cBhvr>
                                        <p:cTn id="26" dur="1000" fill="hold"/>
                                        <p:tgtEl>
                                          <p:spTgt spid="1027"/>
                                        </p:tgtEl>
                                        <p:attrNameLst>
                                          <p:attrName>ppt_x</p:attrName>
                                        </p:attrNameLst>
                                      </p:cBhvr>
                                      <p:tavLst>
                                        <p:tav tm="0">
                                          <p:val>
                                            <p:strVal val="#ppt_x"/>
                                          </p:val>
                                        </p:tav>
                                        <p:tav tm="100000">
                                          <p:val>
                                            <p:strVal val="#ppt_x"/>
                                          </p:val>
                                        </p:tav>
                                      </p:tavLst>
                                    </p:anim>
                                    <p:anim calcmode="lin" valueType="num">
                                      <p:cBhvr>
                                        <p:cTn id="27"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E:\仝德志文件，勿删！\03-参考文档\！PPT图片及版面资源\06-PPT精选插图\03-人物\barrister-1.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6719140" y="2858315"/>
            <a:ext cx="4992690" cy="3227903"/>
          </a:xfrm>
          <a:prstGeom prst="rect">
            <a:avLst/>
          </a:prstGeom>
          <a:noFill/>
          <a:extLst>
            <a:ext uri="{909E8E84-426E-40DD-AFC4-6F175D3DCCD1}">
              <a14:hiddenFill xmlns:a14="http://schemas.microsoft.com/office/drawing/2010/main">
                <a:solidFill>
                  <a:srgbClr val="FFFFFF"/>
                </a:solidFill>
              </a14:hiddenFill>
            </a:ext>
          </a:extLst>
        </p:spPr>
      </p:pic>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人脉经营的理念</a:t>
              </a:r>
              <a:endParaRPr lang="zh-CN" altLang="en-US" dirty="0">
                <a:solidFill>
                  <a:prstClr val="white"/>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（二）稳定的关系，必须靠工作来建立</a:t>
            </a:r>
          </a:p>
        </p:txBody>
      </p:sp>
      <p:sp>
        <p:nvSpPr>
          <p:cNvPr id="14" name="Text Box 44"/>
          <p:cNvSpPr txBox="1">
            <a:spLocks noChangeArrowheads="1"/>
          </p:cNvSpPr>
          <p:nvPr/>
        </p:nvSpPr>
        <p:spPr bwMode="auto">
          <a:xfrm>
            <a:off x="2998862" y="1484784"/>
            <a:ext cx="8519195"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综上所述，我们看到：职场，才是最有利于建立人脉网的地方，才是培育人脉圈最自然最重要的渠道。提升人脉，重在“做事”，</a:t>
            </a:r>
            <a:r>
              <a:rPr lang="zh-CN" altLang="en-US" b="1" dirty="0">
                <a:solidFill>
                  <a:srgbClr val="FF0000"/>
                </a:solidFill>
                <a:latin typeface="微软雅黑" pitchFamily="34" charset="-122"/>
                <a:ea typeface="微软雅黑" pitchFamily="34" charset="-122"/>
              </a:rPr>
              <a:t>如果你不好好做本职工作，每天只顾着和别人沟通感情，那可就是舍本逐末了</a:t>
            </a:r>
            <a:r>
              <a:rPr lang="zh-CN" altLang="en-US" b="1" dirty="0" smtClean="0">
                <a:solidFill>
                  <a:srgbClr val="FF0000"/>
                </a:solidFill>
                <a:latin typeface="微软雅黑" pitchFamily="34" charset="-122"/>
                <a:ea typeface="微软雅黑" pitchFamily="34" charset="-122"/>
              </a:rPr>
              <a:t>。</a:t>
            </a:r>
            <a:endParaRPr lang="en-US" altLang="zh-CN" b="1" dirty="0">
              <a:solidFill>
                <a:srgbClr val="FF0000"/>
              </a:solidFill>
              <a:latin typeface="微软雅黑" pitchFamily="34" charset="-122"/>
              <a:ea typeface="微软雅黑" pitchFamily="34" charset="-122"/>
            </a:endParaRPr>
          </a:p>
        </p:txBody>
      </p:sp>
      <p:sp>
        <p:nvSpPr>
          <p:cNvPr id="15" name="Text Box 44"/>
          <p:cNvSpPr txBox="1">
            <a:spLocks noChangeArrowheads="1"/>
          </p:cNvSpPr>
          <p:nvPr/>
        </p:nvSpPr>
        <p:spPr bwMode="auto">
          <a:xfrm>
            <a:off x="2998862" y="2721343"/>
            <a:ext cx="3744416" cy="308392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而做好本职本作，与经营自己的人脉，本来就是分不开的一件事。没有哪个在先，哪个在后，也分不清哪个是因，哪个是果。</a:t>
            </a:r>
            <a:r>
              <a:rPr lang="zh-CN" altLang="en-US" b="1" dirty="0">
                <a:solidFill>
                  <a:srgbClr val="00B0F0"/>
                </a:solidFill>
                <a:latin typeface="微软雅黑" pitchFamily="34" charset="-122"/>
                <a:ea typeface="微软雅黑" pitchFamily="34" charset="-122"/>
              </a:rPr>
              <a:t>建立人脉圈，必须要与干工作、做事业“捆绑”在一起。</a:t>
            </a:r>
            <a:r>
              <a:rPr lang="zh-CN" altLang="en-US" dirty="0">
                <a:solidFill>
                  <a:prstClr val="white">
                    <a:lumMod val="50000"/>
                  </a:prstClr>
                </a:solidFill>
                <a:latin typeface="微软雅黑" pitchFamily="34" charset="-122"/>
                <a:ea typeface="微软雅黑" pitchFamily="34" charset="-122"/>
              </a:rPr>
              <a:t>一个人能力品级的提升，与人脉品级的提升是互动的。因工作环境而快速形成的人际关系网，质量高、稳固性好、实用性强，更实在，更靠谱，值得你我信赖。</a:t>
            </a:r>
          </a:p>
        </p:txBody>
      </p:sp>
      <p:sp>
        <p:nvSpPr>
          <p:cNvPr id="10" name="矩形 4"/>
          <p:cNvSpPr/>
          <p:nvPr/>
        </p:nvSpPr>
        <p:spPr>
          <a:xfrm>
            <a:off x="2782838" y="1340768"/>
            <a:ext cx="8928992" cy="4745450"/>
          </a:xfrm>
          <a:custGeom>
            <a:avLst/>
            <a:gdLst>
              <a:gd name="connsiteX0" fmla="*/ 0 w 3096344"/>
              <a:gd name="connsiteY0" fmla="*/ 0 h 2088232"/>
              <a:gd name="connsiteX1" fmla="*/ 3096344 w 3096344"/>
              <a:gd name="connsiteY1" fmla="*/ 0 h 2088232"/>
              <a:gd name="connsiteX2" fmla="*/ 3096344 w 3096344"/>
              <a:gd name="connsiteY2" fmla="*/ 2088232 h 2088232"/>
              <a:gd name="connsiteX3" fmla="*/ 0 w 3096344"/>
              <a:gd name="connsiteY3" fmla="*/ 2088232 h 2088232"/>
              <a:gd name="connsiteX4" fmla="*/ 0 w 3096344"/>
              <a:gd name="connsiteY4" fmla="*/ 0 h 2088232"/>
              <a:gd name="connsiteX0" fmla="*/ 1905 w 3098249"/>
              <a:gd name="connsiteY0" fmla="*/ 0 h 2088232"/>
              <a:gd name="connsiteX1" fmla="*/ 3098249 w 3098249"/>
              <a:gd name="connsiteY1" fmla="*/ 0 h 2088232"/>
              <a:gd name="connsiteX2" fmla="*/ 3098249 w 3098249"/>
              <a:gd name="connsiteY2" fmla="*/ 2088232 h 2088232"/>
              <a:gd name="connsiteX3" fmla="*/ 1905 w 3098249"/>
              <a:gd name="connsiteY3" fmla="*/ 2088232 h 2088232"/>
              <a:gd name="connsiteX4" fmla="*/ 0 w 3098249"/>
              <a:gd name="connsiteY4" fmla="*/ 1752809 h 2088232"/>
              <a:gd name="connsiteX5" fmla="*/ 1905 w 3098249"/>
              <a:gd name="connsiteY5" fmla="*/ 0 h 2088232"/>
              <a:gd name="connsiteX0" fmla="*/ 1905 w 3098249"/>
              <a:gd name="connsiteY0" fmla="*/ 0 h 2088232"/>
              <a:gd name="connsiteX1" fmla="*/ 3098249 w 3098249"/>
              <a:gd name="connsiteY1" fmla="*/ 0 h 2088232"/>
              <a:gd name="connsiteX2" fmla="*/ 3098249 w 3098249"/>
              <a:gd name="connsiteY2" fmla="*/ 2088232 h 2088232"/>
              <a:gd name="connsiteX3" fmla="*/ 490195 w 3098249"/>
              <a:gd name="connsiteY3" fmla="*/ 2082747 h 2088232"/>
              <a:gd name="connsiteX4" fmla="*/ 1905 w 3098249"/>
              <a:gd name="connsiteY4" fmla="*/ 2088232 h 2088232"/>
              <a:gd name="connsiteX5" fmla="*/ 0 w 3098249"/>
              <a:gd name="connsiteY5" fmla="*/ 1752809 h 2088232"/>
              <a:gd name="connsiteX6" fmla="*/ 1905 w 3098249"/>
              <a:gd name="connsiteY6" fmla="*/ 0 h 2088232"/>
              <a:gd name="connsiteX0" fmla="*/ 273377 w 3369721"/>
              <a:gd name="connsiteY0" fmla="*/ 0 h 3624801"/>
              <a:gd name="connsiteX1" fmla="*/ 3369721 w 3369721"/>
              <a:gd name="connsiteY1" fmla="*/ 0 h 3624801"/>
              <a:gd name="connsiteX2" fmla="*/ 3369721 w 3369721"/>
              <a:gd name="connsiteY2" fmla="*/ 2088232 h 3624801"/>
              <a:gd name="connsiteX3" fmla="*/ 761667 w 3369721"/>
              <a:gd name="connsiteY3" fmla="*/ 2082747 h 3624801"/>
              <a:gd name="connsiteX4" fmla="*/ 0 w 3369721"/>
              <a:gd name="connsiteY4" fmla="*/ 3624801 h 3624801"/>
              <a:gd name="connsiteX5" fmla="*/ 271472 w 3369721"/>
              <a:gd name="connsiteY5" fmla="*/ 1752809 h 3624801"/>
              <a:gd name="connsiteX6" fmla="*/ 273377 w 3369721"/>
              <a:gd name="connsiteY6" fmla="*/ 0 h 3624801"/>
              <a:gd name="connsiteX0" fmla="*/ 0 w 3369721"/>
              <a:gd name="connsiteY0" fmla="*/ 3624801 h 3716241"/>
              <a:gd name="connsiteX1" fmla="*/ 271472 w 3369721"/>
              <a:gd name="connsiteY1" fmla="*/ 1752809 h 3716241"/>
              <a:gd name="connsiteX2" fmla="*/ 273377 w 3369721"/>
              <a:gd name="connsiteY2" fmla="*/ 0 h 3716241"/>
              <a:gd name="connsiteX3" fmla="*/ 3369721 w 3369721"/>
              <a:gd name="connsiteY3" fmla="*/ 0 h 3716241"/>
              <a:gd name="connsiteX4" fmla="*/ 3369721 w 3369721"/>
              <a:gd name="connsiteY4" fmla="*/ 2088232 h 3716241"/>
              <a:gd name="connsiteX5" fmla="*/ 761667 w 3369721"/>
              <a:gd name="connsiteY5" fmla="*/ 2082747 h 3716241"/>
              <a:gd name="connsiteX6" fmla="*/ 91440 w 3369721"/>
              <a:gd name="connsiteY6" fmla="*/ 3716241 h 3716241"/>
              <a:gd name="connsiteX0" fmla="*/ 0 w 3369721"/>
              <a:gd name="connsiteY0" fmla="*/ 3624801 h 3624801"/>
              <a:gd name="connsiteX1" fmla="*/ 271472 w 3369721"/>
              <a:gd name="connsiteY1" fmla="*/ 1752809 h 3624801"/>
              <a:gd name="connsiteX2" fmla="*/ 273377 w 3369721"/>
              <a:gd name="connsiteY2" fmla="*/ 0 h 3624801"/>
              <a:gd name="connsiteX3" fmla="*/ 3369721 w 3369721"/>
              <a:gd name="connsiteY3" fmla="*/ 0 h 3624801"/>
              <a:gd name="connsiteX4" fmla="*/ 3369721 w 3369721"/>
              <a:gd name="connsiteY4" fmla="*/ 2088232 h 3624801"/>
              <a:gd name="connsiteX5" fmla="*/ 761667 w 3369721"/>
              <a:gd name="connsiteY5" fmla="*/ 2082747 h 3624801"/>
              <a:gd name="connsiteX6" fmla="*/ 751317 w 3369721"/>
              <a:gd name="connsiteY6" fmla="*/ 2104257 h 3624801"/>
              <a:gd name="connsiteX0" fmla="*/ 0 w 3124624"/>
              <a:gd name="connsiteY0" fmla="*/ 1786575 h 2316912"/>
              <a:gd name="connsiteX1" fmla="*/ 26375 w 3124624"/>
              <a:gd name="connsiteY1" fmla="*/ 1752809 h 2316912"/>
              <a:gd name="connsiteX2" fmla="*/ 28280 w 3124624"/>
              <a:gd name="connsiteY2" fmla="*/ 0 h 2316912"/>
              <a:gd name="connsiteX3" fmla="*/ 3124624 w 3124624"/>
              <a:gd name="connsiteY3" fmla="*/ 0 h 2316912"/>
              <a:gd name="connsiteX4" fmla="*/ 3124624 w 3124624"/>
              <a:gd name="connsiteY4" fmla="*/ 2088232 h 2316912"/>
              <a:gd name="connsiteX5" fmla="*/ 516570 w 3124624"/>
              <a:gd name="connsiteY5" fmla="*/ 2082747 h 2316912"/>
              <a:gd name="connsiteX6" fmla="*/ 506220 w 3124624"/>
              <a:gd name="connsiteY6" fmla="*/ 2104257 h 2316912"/>
              <a:gd name="connsiteX0" fmla="*/ 0 w 3124624"/>
              <a:gd name="connsiteY0" fmla="*/ 1786575 h 2088232"/>
              <a:gd name="connsiteX1" fmla="*/ 26375 w 3124624"/>
              <a:gd name="connsiteY1" fmla="*/ 1752809 h 2088232"/>
              <a:gd name="connsiteX2" fmla="*/ 28280 w 3124624"/>
              <a:gd name="connsiteY2" fmla="*/ 0 h 2088232"/>
              <a:gd name="connsiteX3" fmla="*/ 3124624 w 3124624"/>
              <a:gd name="connsiteY3" fmla="*/ 0 h 2088232"/>
              <a:gd name="connsiteX4" fmla="*/ 3124624 w 3124624"/>
              <a:gd name="connsiteY4" fmla="*/ 2088232 h 2088232"/>
              <a:gd name="connsiteX5" fmla="*/ 516570 w 3124624"/>
              <a:gd name="connsiteY5" fmla="*/ 2082747 h 2088232"/>
              <a:gd name="connsiteX0" fmla="*/ 0 w 3098249"/>
              <a:gd name="connsiteY0" fmla="*/ 1752809 h 2088232"/>
              <a:gd name="connsiteX1" fmla="*/ 1905 w 3098249"/>
              <a:gd name="connsiteY1" fmla="*/ 0 h 2088232"/>
              <a:gd name="connsiteX2" fmla="*/ 3098249 w 3098249"/>
              <a:gd name="connsiteY2" fmla="*/ 0 h 2088232"/>
              <a:gd name="connsiteX3" fmla="*/ 3098249 w 3098249"/>
              <a:gd name="connsiteY3" fmla="*/ 2088232 h 2088232"/>
              <a:gd name="connsiteX4" fmla="*/ 490195 w 3098249"/>
              <a:gd name="connsiteY4" fmla="*/ 2082747 h 2088232"/>
              <a:gd name="connsiteX0" fmla="*/ 0 w 3098249"/>
              <a:gd name="connsiteY0" fmla="*/ 1752809 h 2088564"/>
              <a:gd name="connsiteX1" fmla="*/ 1905 w 3098249"/>
              <a:gd name="connsiteY1" fmla="*/ 0 h 2088564"/>
              <a:gd name="connsiteX2" fmla="*/ 3098249 w 3098249"/>
              <a:gd name="connsiteY2" fmla="*/ 0 h 2088564"/>
              <a:gd name="connsiteX3" fmla="*/ 3098249 w 3098249"/>
              <a:gd name="connsiteY3" fmla="*/ 2088232 h 2088564"/>
              <a:gd name="connsiteX4" fmla="*/ 220650 w 3098249"/>
              <a:gd name="connsiteY4" fmla="*/ 2088564 h 2088564"/>
              <a:gd name="connsiteX0" fmla="*/ 0 w 3098249"/>
              <a:gd name="connsiteY0" fmla="*/ 1857506 h 2088564"/>
              <a:gd name="connsiteX1" fmla="*/ 1905 w 3098249"/>
              <a:gd name="connsiteY1" fmla="*/ 0 h 2088564"/>
              <a:gd name="connsiteX2" fmla="*/ 3098249 w 3098249"/>
              <a:gd name="connsiteY2" fmla="*/ 0 h 2088564"/>
              <a:gd name="connsiteX3" fmla="*/ 3098249 w 3098249"/>
              <a:gd name="connsiteY3" fmla="*/ 2088232 h 2088564"/>
              <a:gd name="connsiteX4" fmla="*/ 220650 w 3098249"/>
              <a:gd name="connsiteY4" fmla="*/ 2088564 h 2088564"/>
              <a:gd name="connsiteX0" fmla="*/ 0 w 3098249"/>
              <a:gd name="connsiteY0" fmla="*/ 1857506 h 2088564"/>
              <a:gd name="connsiteX1" fmla="*/ 1905 w 3098249"/>
              <a:gd name="connsiteY1" fmla="*/ 0 h 2088564"/>
              <a:gd name="connsiteX2" fmla="*/ 3098249 w 3098249"/>
              <a:gd name="connsiteY2" fmla="*/ 0 h 2088564"/>
              <a:gd name="connsiteX3" fmla="*/ 3098249 w 3098249"/>
              <a:gd name="connsiteY3" fmla="*/ 2088232 h 2088564"/>
              <a:gd name="connsiteX4" fmla="*/ 220650 w 3098249"/>
              <a:gd name="connsiteY4" fmla="*/ 2088564 h 2088564"/>
              <a:gd name="connsiteX0" fmla="*/ 0 w 3271165"/>
              <a:gd name="connsiteY0" fmla="*/ 1857506 h 2088564"/>
              <a:gd name="connsiteX1" fmla="*/ 174821 w 3271165"/>
              <a:gd name="connsiteY1" fmla="*/ 0 h 2088564"/>
              <a:gd name="connsiteX2" fmla="*/ 3271165 w 3271165"/>
              <a:gd name="connsiteY2" fmla="*/ 0 h 2088564"/>
              <a:gd name="connsiteX3" fmla="*/ 3271165 w 3271165"/>
              <a:gd name="connsiteY3" fmla="*/ 2088232 h 2088564"/>
              <a:gd name="connsiteX4" fmla="*/ 393566 w 3271165"/>
              <a:gd name="connsiteY4" fmla="*/ 2088564 h 2088564"/>
              <a:gd name="connsiteX0" fmla="*/ 0 w 3098249"/>
              <a:gd name="connsiteY0" fmla="*/ 1857506 h 2088564"/>
              <a:gd name="connsiteX1" fmla="*/ 1905 w 3098249"/>
              <a:gd name="connsiteY1" fmla="*/ 0 h 2088564"/>
              <a:gd name="connsiteX2" fmla="*/ 3098249 w 3098249"/>
              <a:gd name="connsiteY2" fmla="*/ 0 h 2088564"/>
              <a:gd name="connsiteX3" fmla="*/ 3098249 w 3098249"/>
              <a:gd name="connsiteY3" fmla="*/ 2088232 h 2088564"/>
              <a:gd name="connsiteX4" fmla="*/ 220650 w 3098249"/>
              <a:gd name="connsiteY4" fmla="*/ 2088564 h 2088564"/>
              <a:gd name="connsiteX0" fmla="*/ 0 w 3098249"/>
              <a:gd name="connsiteY0" fmla="*/ 1863323 h 2088564"/>
              <a:gd name="connsiteX1" fmla="*/ 1905 w 3098249"/>
              <a:gd name="connsiteY1" fmla="*/ 0 h 2088564"/>
              <a:gd name="connsiteX2" fmla="*/ 3098249 w 3098249"/>
              <a:gd name="connsiteY2" fmla="*/ 0 h 2088564"/>
              <a:gd name="connsiteX3" fmla="*/ 3098249 w 3098249"/>
              <a:gd name="connsiteY3" fmla="*/ 2088232 h 2088564"/>
              <a:gd name="connsiteX4" fmla="*/ 220650 w 3098249"/>
              <a:gd name="connsiteY4" fmla="*/ 2088564 h 20885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8249" h="2088564">
                <a:moveTo>
                  <a:pt x="0" y="1863323"/>
                </a:moveTo>
                <a:lnTo>
                  <a:pt x="1905" y="0"/>
                </a:lnTo>
                <a:lnTo>
                  <a:pt x="3098249" y="0"/>
                </a:lnTo>
                <a:lnTo>
                  <a:pt x="3098249" y="2088232"/>
                </a:lnTo>
                <a:lnTo>
                  <a:pt x="220650" y="2088564"/>
                </a:lnTo>
              </a:path>
            </a:pathLst>
          </a:cu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5318089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人脉经营的理念</a:t>
              </a:r>
              <a:endParaRPr lang="zh-CN" altLang="en-US" dirty="0">
                <a:solidFill>
                  <a:prstClr val="white"/>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（二）稳定的关系，必须靠工作来建立</a:t>
            </a:r>
          </a:p>
        </p:txBody>
      </p:sp>
      <p:sp>
        <p:nvSpPr>
          <p:cNvPr id="16" name="Line 1598"/>
          <p:cNvSpPr>
            <a:spLocks noChangeShapeType="1"/>
          </p:cNvSpPr>
          <p:nvPr/>
        </p:nvSpPr>
        <p:spPr bwMode="auto">
          <a:xfrm>
            <a:off x="6111325" y="1565176"/>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17" name="Line 1599"/>
          <p:cNvSpPr>
            <a:spLocks noChangeShapeType="1"/>
          </p:cNvSpPr>
          <p:nvPr/>
        </p:nvSpPr>
        <p:spPr bwMode="auto">
          <a:xfrm>
            <a:off x="6111325" y="1565176"/>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18" name="Line 1600"/>
          <p:cNvSpPr>
            <a:spLocks noChangeShapeType="1"/>
          </p:cNvSpPr>
          <p:nvPr/>
        </p:nvSpPr>
        <p:spPr bwMode="auto">
          <a:xfrm>
            <a:off x="6098625" y="1479451"/>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1" name="Line 1601"/>
          <p:cNvSpPr>
            <a:spLocks noChangeShapeType="1"/>
          </p:cNvSpPr>
          <p:nvPr/>
        </p:nvSpPr>
        <p:spPr bwMode="auto">
          <a:xfrm>
            <a:off x="6098625" y="1479451"/>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2" name="Line 1602"/>
          <p:cNvSpPr>
            <a:spLocks noChangeShapeType="1"/>
          </p:cNvSpPr>
          <p:nvPr/>
        </p:nvSpPr>
        <p:spPr bwMode="auto">
          <a:xfrm>
            <a:off x="6085925" y="1412776"/>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3" name="Line 1603"/>
          <p:cNvSpPr>
            <a:spLocks noChangeShapeType="1"/>
          </p:cNvSpPr>
          <p:nvPr/>
        </p:nvSpPr>
        <p:spPr bwMode="auto">
          <a:xfrm>
            <a:off x="6085925" y="1412776"/>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4" name="Line 1598"/>
          <p:cNvSpPr>
            <a:spLocks noChangeShapeType="1"/>
          </p:cNvSpPr>
          <p:nvPr/>
        </p:nvSpPr>
        <p:spPr bwMode="auto">
          <a:xfrm>
            <a:off x="6168632" y="1565176"/>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5" name="Line 1599"/>
          <p:cNvSpPr>
            <a:spLocks noChangeShapeType="1"/>
          </p:cNvSpPr>
          <p:nvPr/>
        </p:nvSpPr>
        <p:spPr bwMode="auto">
          <a:xfrm>
            <a:off x="6168632" y="1565176"/>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6" name="Line 1600"/>
          <p:cNvSpPr>
            <a:spLocks noChangeShapeType="1"/>
          </p:cNvSpPr>
          <p:nvPr/>
        </p:nvSpPr>
        <p:spPr bwMode="auto">
          <a:xfrm>
            <a:off x="6155932" y="1479451"/>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7" name="Line 1601"/>
          <p:cNvSpPr>
            <a:spLocks noChangeShapeType="1"/>
          </p:cNvSpPr>
          <p:nvPr/>
        </p:nvSpPr>
        <p:spPr bwMode="auto">
          <a:xfrm>
            <a:off x="6155932" y="1479451"/>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8" name="Line 1602"/>
          <p:cNvSpPr>
            <a:spLocks noChangeShapeType="1"/>
          </p:cNvSpPr>
          <p:nvPr/>
        </p:nvSpPr>
        <p:spPr bwMode="auto">
          <a:xfrm>
            <a:off x="6143232" y="1412776"/>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9" name="Line 1603"/>
          <p:cNvSpPr>
            <a:spLocks noChangeShapeType="1"/>
          </p:cNvSpPr>
          <p:nvPr/>
        </p:nvSpPr>
        <p:spPr bwMode="auto">
          <a:xfrm>
            <a:off x="6143232" y="1412776"/>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0" name="Line 1600"/>
          <p:cNvSpPr>
            <a:spLocks noChangeShapeType="1"/>
          </p:cNvSpPr>
          <p:nvPr/>
        </p:nvSpPr>
        <p:spPr bwMode="auto">
          <a:xfrm>
            <a:off x="6098625" y="1479451"/>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1" name="Line 1601"/>
          <p:cNvSpPr>
            <a:spLocks noChangeShapeType="1"/>
          </p:cNvSpPr>
          <p:nvPr/>
        </p:nvSpPr>
        <p:spPr bwMode="auto">
          <a:xfrm>
            <a:off x="6098625" y="1479451"/>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2" name="Line 1602"/>
          <p:cNvSpPr>
            <a:spLocks noChangeShapeType="1"/>
          </p:cNvSpPr>
          <p:nvPr/>
        </p:nvSpPr>
        <p:spPr bwMode="auto">
          <a:xfrm>
            <a:off x="6085925" y="1412776"/>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3" name="Line 1603"/>
          <p:cNvSpPr>
            <a:spLocks noChangeShapeType="1"/>
          </p:cNvSpPr>
          <p:nvPr/>
        </p:nvSpPr>
        <p:spPr bwMode="auto">
          <a:xfrm>
            <a:off x="6085925" y="1412776"/>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5" name="矩形 4"/>
          <p:cNvSpPr>
            <a:spLocks noChangeArrowheads="1"/>
          </p:cNvSpPr>
          <p:nvPr/>
        </p:nvSpPr>
        <p:spPr bwMode="auto">
          <a:xfrm>
            <a:off x="2302185" y="1479451"/>
            <a:ext cx="3193973" cy="553998"/>
          </a:xfrm>
          <a:prstGeom prst="rect">
            <a:avLst/>
          </a:prstGeom>
          <a:noFill/>
          <a:ln w="9525">
            <a:noFill/>
            <a:miter lim="800000"/>
            <a:headEnd/>
            <a:tailEnd/>
          </a:ln>
          <a:effectLst/>
        </p:spPr>
        <p:txBody>
          <a:bodyPr wrap="square">
            <a:spAutoFit/>
          </a:bodyPr>
          <a:lstStyle/>
          <a:p>
            <a:pPr>
              <a:lnSpc>
                <a:spcPct val="150000"/>
              </a:lnSpc>
            </a:pPr>
            <a:r>
              <a:rPr lang="zh-CN" altLang="en-US" sz="2000" b="1" dirty="0" smtClean="0">
                <a:solidFill>
                  <a:srgbClr val="00B0F0"/>
                </a:solidFill>
                <a:effectLst>
                  <a:reflection blurRad="6350" stA="60000" endA="900" endPos="60000" dist="60007" dir="5400000" sy="-100000" algn="bl" rotWithShape="0"/>
                </a:effectLst>
                <a:latin typeface="微软雅黑" pitchFamily="34" charset="-122"/>
                <a:ea typeface="微软雅黑" pitchFamily="34" charset="-122"/>
              </a:rPr>
              <a:t>我们进一步总结得出：</a:t>
            </a:r>
            <a:endParaRPr lang="zh-CN" altLang="en-US" sz="2000" b="1" dirty="0">
              <a:solidFill>
                <a:srgbClr val="00B0F0"/>
              </a:solidFill>
              <a:effectLst>
                <a:reflection blurRad="6350" stA="60000" endA="900" endPos="60000" dist="60007" dir="5400000" sy="-100000" algn="bl" rotWithShape="0"/>
              </a:effectLst>
              <a:latin typeface="微软雅黑" pitchFamily="34" charset="-122"/>
              <a:ea typeface="微软雅黑" pitchFamily="34" charset="-122"/>
            </a:endParaRPr>
          </a:p>
        </p:txBody>
      </p:sp>
      <p:cxnSp>
        <p:nvCxnSpPr>
          <p:cNvPr id="36" name="直接连接符 35"/>
          <p:cNvCxnSpPr/>
          <p:nvPr/>
        </p:nvCxnSpPr>
        <p:spPr>
          <a:xfrm>
            <a:off x="2255797" y="2100566"/>
            <a:ext cx="3240361"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37" name="直接连接符 36"/>
          <p:cNvCxnSpPr/>
          <p:nvPr/>
        </p:nvCxnSpPr>
        <p:spPr>
          <a:xfrm>
            <a:off x="2255797" y="2135841"/>
            <a:ext cx="3240361" cy="0"/>
          </a:xfrm>
          <a:prstGeom prst="line">
            <a:avLst/>
          </a:prstGeom>
        </p:spPr>
        <p:style>
          <a:lnRef idx="1">
            <a:schemeClr val="accent6"/>
          </a:lnRef>
          <a:fillRef idx="0">
            <a:schemeClr val="accent6"/>
          </a:fillRef>
          <a:effectRef idx="0">
            <a:schemeClr val="accent6"/>
          </a:effectRef>
          <a:fontRef idx="minor">
            <a:schemeClr val="tx1"/>
          </a:fontRef>
        </p:style>
      </p:cxnSp>
      <p:grpSp>
        <p:nvGrpSpPr>
          <p:cNvPr id="38" name="文本1"/>
          <p:cNvGrpSpPr/>
          <p:nvPr/>
        </p:nvGrpSpPr>
        <p:grpSpPr>
          <a:xfrm>
            <a:off x="4360382" y="2564904"/>
            <a:ext cx="6271328" cy="1087458"/>
            <a:chOff x="4716016" y="4267288"/>
            <a:chExt cx="3915511" cy="678956"/>
          </a:xfrm>
        </p:grpSpPr>
        <p:sp>
          <p:nvSpPr>
            <p:cNvPr id="39" name="任意多边形 38"/>
            <p:cNvSpPr/>
            <p:nvPr/>
          </p:nvSpPr>
          <p:spPr>
            <a:xfrm>
              <a:off x="4716016" y="4267288"/>
              <a:ext cx="3915511" cy="678956"/>
            </a:xfrm>
            <a:custGeom>
              <a:avLst/>
              <a:gdLst>
                <a:gd name="connsiteX0" fmla="*/ 0 w 6096000"/>
                <a:gd name="connsiteY0" fmla="*/ 127000 h 1269999"/>
                <a:gd name="connsiteX1" fmla="*/ 127000 w 6096000"/>
                <a:gd name="connsiteY1" fmla="*/ 0 h 1269999"/>
                <a:gd name="connsiteX2" fmla="*/ 5969000 w 6096000"/>
                <a:gd name="connsiteY2" fmla="*/ 0 h 1269999"/>
                <a:gd name="connsiteX3" fmla="*/ 6096000 w 6096000"/>
                <a:gd name="connsiteY3" fmla="*/ 127000 h 1269999"/>
                <a:gd name="connsiteX4" fmla="*/ 6096000 w 6096000"/>
                <a:gd name="connsiteY4" fmla="*/ 1142999 h 1269999"/>
                <a:gd name="connsiteX5" fmla="*/ 5969000 w 6096000"/>
                <a:gd name="connsiteY5" fmla="*/ 1269999 h 1269999"/>
                <a:gd name="connsiteX6" fmla="*/ 127000 w 6096000"/>
                <a:gd name="connsiteY6" fmla="*/ 1269999 h 1269999"/>
                <a:gd name="connsiteX7" fmla="*/ 0 w 6096000"/>
                <a:gd name="connsiteY7" fmla="*/ 1142999 h 1269999"/>
                <a:gd name="connsiteX8" fmla="*/ 0 w 6096000"/>
                <a:gd name="connsiteY8" fmla="*/ 127000 h 1269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1269999">
                  <a:moveTo>
                    <a:pt x="0" y="127000"/>
                  </a:moveTo>
                  <a:cubicBezTo>
                    <a:pt x="0" y="56860"/>
                    <a:pt x="56860" y="0"/>
                    <a:pt x="127000" y="0"/>
                  </a:cubicBezTo>
                  <a:lnTo>
                    <a:pt x="5969000" y="0"/>
                  </a:lnTo>
                  <a:cubicBezTo>
                    <a:pt x="6039140" y="0"/>
                    <a:pt x="6096000" y="56860"/>
                    <a:pt x="6096000" y="127000"/>
                  </a:cubicBezTo>
                  <a:lnTo>
                    <a:pt x="6096000" y="1142999"/>
                  </a:lnTo>
                  <a:cubicBezTo>
                    <a:pt x="6096000" y="1213139"/>
                    <a:pt x="6039140" y="1269999"/>
                    <a:pt x="5969000" y="1269999"/>
                  </a:cubicBezTo>
                  <a:lnTo>
                    <a:pt x="127000" y="1269999"/>
                  </a:lnTo>
                  <a:cubicBezTo>
                    <a:pt x="56860" y="1269999"/>
                    <a:pt x="0" y="1213139"/>
                    <a:pt x="0" y="1142999"/>
                  </a:cubicBezTo>
                  <a:lnTo>
                    <a:pt x="0" y="12700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a:p>
              <a:pPr marL="0" marR="0" lvl="1"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ndParaRPr>
            </a:p>
            <a:p>
              <a:pPr marL="0" marR="0" lvl="1"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ndParaRPr>
            </a:p>
          </p:txBody>
        </p:sp>
        <p:sp>
          <p:nvSpPr>
            <p:cNvPr id="40" name="任意多边形 39"/>
            <p:cNvSpPr/>
            <p:nvPr/>
          </p:nvSpPr>
          <p:spPr>
            <a:xfrm>
              <a:off x="4732331" y="4277472"/>
              <a:ext cx="3882882" cy="658587"/>
            </a:xfrm>
            <a:custGeom>
              <a:avLst/>
              <a:gdLst>
                <a:gd name="connsiteX0" fmla="*/ 0 w 6096000"/>
                <a:gd name="connsiteY0" fmla="*/ 127000 h 1269999"/>
                <a:gd name="connsiteX1" fmla="*/ 127000 w 6096000"/>
                <a:gd name="connsiteY1" fmla="*/ 0 h 1269999"/>
                <a:gd name="connsiteX2" fmla="*/ 5969000 w 6096000"/>
                <a:gd name="connsiteY2" fmla="*/ 0 h 1269999"/>
                <a:gd name="connsiteX3" fmla="*/ 6096000 w 6096000"/>
                <a:gd name="connsiteY3" fmla="*/ 127000 h 1269999"/>
                <a:gd name="connsiteX4" fmla="*/ 6096000 w 6096000"/>
                <a:gd name="connsiteY4" fmla="*/ 1142999 h 1269999"/>
                <a:gd name="connsiteX5" fmla="*/ 5969000 w 6096000"/>
                <a:gd name="connsiteY5" fmla="*/ 1269999 h 1269999"/>
                <a:gd name="connsiteX6" fmla="*/ 127000 w 6096000"/>
                <a:gd name="connsiteY6" fmla="*/ 1269999 h 1269999"/>
                <a:gd name="connsiteX7" fmla="*/ 0 w 6096000"/>
                <a:gd name="connsiteY7" fmla="*/ 1142999 h 1269999"/>
                <a:gd name="connsiteX8" fmla="*/ 0 w 6096000"/>
                <a:gd name="connsiteY8" fmla="*/ 127000 h 1269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1269999">
                  <a:moveTo>
                    <a:pt x="0" y="127000"/>
                  </a:moveTo>
                  <a:cubicBezTo>
                    <a:pt x="0" y="56860"/>
                    <a:pt x="56860" y="0"/>
                    <a:pt x="127000" y="0"/>
                  </a:cubicBezTo>
                  <a:lnTo>
                    <a:pt x="5969000" y="0"/>
                  </a:lnTo>
                  <a:cubicBezTo>
                    <a:pt x="6039140" y="0"/>
                    <a:pt x="6096000" y="56860"/>
                    <a:pt x="6096000" y="127000"/>
                  </a:cubicBezTo>
                  <a:lnTo>
                    <a:pt x="6096000" y="1142999"/>
                  </a:lnTo>
                  <a:cubicBezTo>
                    <a:pt x="6096000" y="1213139"/>
                    <a:pt x="6039140" y="1269999"/>
                    <a:pt x="5969000" y="1269999"/>
                  </a:cubicBezTo>
                  <a:lnTo>
                    <a:pt x="127000" y="1269999"/>
                  </a:lnTo>
                  <a:cubicBezTo>
                    <a:pt x="56860" y="1269999"/>
                    <a:pt x="0" y="1213139"/>
                    <a:pt x="0" y="1142999"/>
                  </a:cubicBezTo>
                  <a:lnTo>
                    <a:pt x="0" y="12700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marL="9525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grpSp>
      <p:grpSp>
        <p:nvGrpSpPr>
          <p:cNvPr id="41" name="深色1"/>
          <p:cNvGrpSpPr/>
          <p:nvPr/>
        </p:nvGrpSpPr>
        <p:grpSpPr>
          <a:xfrm>
            <a:off x="6768626" y="2657338"/>
            <a:ext cx="1043961" cy="869967"/>
            <a:chOff x="1650999" y="1523999"/>
            <a:chExt cx="1219200" cy="1015999"/>
          </a:xfrm>
        </p:grpSpPr>
        <p:sp>
          <p:nvSpPr>
            <p:cNvPr id="42" name="圆角矩形 41"/>
            <p:cNvSpPr/>
            <p:nvPr/>
          </p:nvSpPr>
          <p:spPr>
            <a:xfrm>
              <a:off x="1650999" y="1523999"/>
              <a:ext cx="1219200" cy="1015999"/>
            </a:xfrm>
            <a:prstGeom prst="roundRect">
              <a:avLst>
                <a:gd name="adj" fmla="val 10000"/>
              </a:avLst>
            </a:prstGeom>
            <a:gradFill>
              <a:gsLst>
                <a:gs pos="100000">
                  <a:srgbClr val="2676FF">
                    <a:lumMod val="20000"/>
                    <a:lumOff val="80000"/>
                  </a:srgbClr>
                </a:gs>
                <a:gs pos="51657">
                  <a:srgbClr val="2676FF">
                    <a:lumMod val="60000"/>
                    <a:lumOff val="40000"/>
                  </a:srgbClr>
                </a:gs>
                <a:gs pos="0">
                  <a:srgbClr val="2676FF">
                    <a:lumMod val="20000"/>
                    <a:lumOff val="80000"/>
                  </a:srgbClr>
                </a:gs>
              </a:gsLst>
              <a:lin ang="5400000" scaled="1"/>
            </a:gradFill>
            <a:ln w="9525">
              <a:solidFill>
                <a:srgbClr val="2676FF">
                  <a:lumMod val="60000"/>
                  <a:lumOff val="40000"/>
                </a:srgbClr>
              </a:solidFill>
              <a:round/>
              <a:headEnd/>
              <a:tailEnd/>
            </a:ln>
            <a:effectLst>
              <a:outerShdw blurRad="63500" sx="101000" sy="101000" algn="ctr" rotWithShape="0">
                <a:prstClr val="black">
                  <a:alpha val="18000"/>
                </a:prstClr>
              </a:outerShdw>
            </a:effectLst>
          </p:spPr>
        </p:sp>
        <p:sp>
          <p:nvSpPr>
            <p:cNvPr id="43" name="圆角矩形 42"/>
            <p:cNvSpPr/>
            <p:nvPr/>
          </p:nvSpPr>
          <p:spPr>
            <a:xfrm>
              <a:off x="1676399" y="1543049"/>
              <a:ext cx="1168400" cy="977899"/>
            </a:xfrm>
            <a:prstGeom prst="roundRect">
              <a:avLst>
                <a:gd name="adj" fmla="val 10000"/>
              </a:avLst>
            </a:prstGeom>
            <a:gradFill rotWithShape="1">
              <a:gsLst>
                <a:gs pos="98000">
                  <a:srgbClr val="2676FF">
                    <a:lumMod val="60000"/>
                    <a:lumOff val="40000"/>
                  </a:srgbClr>
                </a:gs>
                <a:gs pos="100000">
                  <a:srgbClr val="2676FF">
                    <a:lumMod val="40000"/>
                    <a:lumOff val="60000"/>
                  </a:srgbClr>
                </a:gs>
                <a:gs pos="51657">
                  <a:srgbClr val="2676FF"/>
                </a:gs>
                <a:gs pos="50000">
                  <a:srgbClr val="2676FF">
                    <a:alpha val="70000"/>
                  </a:srgbClr>
                </a:gs>
                <a:gs pos="8000">
                  <a:srgbClr val="2676FF">
                    <a:lumMod val="60000"/>
                    <a:lumOff val="40000"/>
                  </a:srgbClr>
                </a:gs>
              </a:gsLst>
              <a:lin ang="5400000" scaled="1"/>
            </a:gra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rgbClr val="FFFFFF"/>
                  </a:solidFill>
                  <a:effectLst/>
                  <a:uLnTx/>
                  <a:uFillTx/>
                  <a:latin typeface="Impact" pitchFamily="34" charset="0"/>
                  <a:ea typeface="微软雅黑" pitchFamily="34" charset="-122"/>
                  <a:cs typeface="Arial" charset="0"/>
                </a:rPr>
                <a:t>1</a:t>
              </a:r>
              <a:endParaRPr kumimoji="0" lang="zh-CN" altLang="en-US" sz="3600" b="0" i="0" u="none" strike="noStrike" kern="0" cap="none" spc="0" normalizeH="0" baseline="0" noProof="0" dirty="0">
                <a:ln>
                  <a:noFill/>
                </a:ln>
                <a:solidFill>
                  <a:srgbClr val="FFFFFF"/>
                </a:solidFill>
                <a:effectLst/>
                <a:uLnTx/>
                <a:uFillTx/>
                <a:latin typeface="Impact" pitchFamily="34" charset="0"/>
                <a:ea typeface="微软雅黑" pitchFamily="34" charset="-122"/>
                <a:cs typeface="Arial" charset="0"/>
              </a:endParaRPr>
            </a:p>
          </p:txBody>
        </p:sp>
      </p:grpSp>
      <p:grpSp>
        <p:nvGrpSpPr>
          <p:cNvPr id="44" name="文本2"/>
          <p:cNvGrpSpPr/>
          <p:nvPr/>
        </p:nvGrpSpPr>
        <p:grpSpPr>
          <a:xfrm>
            <a:off x="4338633" y="3744794"/>
            <a:ext cx="6271328" cy="1087458"/>
            <a:chOff x="4702437" y="5003954"/>
            <a:chExt cx="3915511" cy="678956"/>
          </a:xfrm>
        </p:grpSpPr>
        <p:sp>
          <p:nvSpPr>
            <p:cNvPr id="45" name="任意多边形 44"/>
            <p:cNvSpPr/>
            <p:nvPr/>
          </p:nvSpPr>
          <p:spPr>
            <a:xfrm>
              <a:off x="4702437" y="5003954"/>
              <a:ext cx="3915511" cy="678956"/>
            </a:xfrm>
            <a:custGeom>
              <a:avLst/>
              <a:gdLst>
                <a:gd name="connsiteX0" fmla="*/ 0 w 6096000"/>
                <a:gd name="connsiteY0" fmla="*/ 127000 h 1269999"/>
                <a:gd name="connsiteX1" fmla="*/ 127000 w 6096000"/>
                <a:gd name="connsiteY1" fmla="*/ 0 h 1269999"/>
                <a:gd name="connsiteX2" fmla="*/ 5969000 w 6096000"/>
                <a:gd name="connsiteY2" fmla="*/ 0 h 1269999"/>
                <a:gd name="connsiteX3" fmla="*/ 6096000 w 6096000"/>
                <a:gd name="connsiteY3" fmla="*/ 127000 h 1269999"/>
                <a:gd name="connsiteX4" fmla="*/ 6096000 w 6096000"/>
                <a:gd name="connsiteY4" fmla="*/ 1142999 h 1269999"/>
                <a:gd name="connsiteX5" fmla="*/ 5969000 w 6096000"/>
                <a:gd name="connsiteY5" fmla="*/ 1269999 h 1269999"/>
                <a:gd name="connsiteX6" fmla="*/ 127000 w 6096000"/>
                <a:gd name="connsiteY6" fmla="*/ 1269999 h 1269999"/>
                <a:gd name="connsiteX7" fmla="*/ 0 w 6096000"/>
                <a:gd name="connsiteY7" fmla="*/ 1142999 h 1269999"/>
                <a:gd name="connsiteX8" fmla="*/ 0 w 6096000"/>
                <a:gd name="connsiteY8" fmla="*/ 127000 h 1269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1269999">
                  <a:moveTo>
                    <a:pt x="0" y="127000"/>
                  </a:moveTo>
                  <a:cubicBezTo>
                    <a:pt x="0" y="56860"/>
                    <a:pt x="56860" y="0"/>
                    <a:pt x="127000" y="0"/>
                  </a:cubicBezTo>
                  <a:lnTo>
                    <a:pt x="5969000" y="0"/>
                  </a:lnTo>
                  <a:cubicBezTo>
                    <a:pt x="6039140" y="0"/>
                    <a:pt x="6096000" y="56860"/>
                    <a:pt x="6096000" y="127000"/>
                  </a:cubicBezTo>
                  <a:lnTo>
                    <a:pt x="6096000" y="1142999"/>
                  </a:lnTo>
                  <a:cubicBezTo>
                    <a:pt x="6096000" y="1213139"/>
                    <a:pt x="6039140" y="1269999"/>
                    <a:pt x="5969000" y="1269999"/>
                  </a:cubicBezTo>
                  <a:lnTo>
                    <a:pt x="127000" y="1269999"/>
                  </a:lnTo>
                  <a:cubicBezTo>
                    <a:pt x="56860" y="1269999"/>
                    <a:pt x="0" y="1213139"/>
                    <a:pt x="0" y="1142999"/>
                  </a:cubicBezTo>
                  <a:lnTo>
                    <a:pt x="0" y="12700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pitchFamily="34" charset="-122"/>
              </a:endParaRPr>
            </a:p>
            <a:p>
              <a:pPr marL="0" marR="0" lvl="1"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a:p>
              <a:pPr marL="0" marR="0" lvl="1"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 name="任意多边形 45"/>
            <p:cNvSpPr/>
            <p:nvPr/>
          </p:nvSpPr>
          <p:spPr>
            <a:xfrm>
              <a:off x="4718752" y="5014138"/>
              <a:ext cx="3882882" cy="658587"/>
            </a:xfrm>
            <a:custGeom>
              <a:avLst/>
              <a:gdLst>
                <a:gd name="connsiteX0" fmla="*/ 0 w 6096000"/>
                <a:gd name="connsiteY0" fmla="*/ 127000 h 1269999"/>
                <a:gd name="connsiteX1" fmla="*/ 127000 w 6096000"/>
                <a:gd name="connsiteY1" fmla="*/ 0 h 1269999"/>
                <a:gd name="connsiteX2" fmla="*/ 5969000 w 6096000"/>
                <a:gd name="connsiteY2" fmla="*/ 0 h 1269999"/>
                <a:gd name="connsiteX3" fmla="*/ 6096000 w 6096000"/>
                <a:gd name="connsiteY3" fmla="*/ 127000 h 1269999"/>
                <a:gd name="connsiteX4" fmla="*/ 6096000 w 6096000"/>
                <a:gd name="connsiteY4" fmla="*/ 1142999 h 1269999"/>
                <a:gd name="connsiteX5" fmla="*/ 5969000 w 6096000"/>
                <a:gd name="connsiteY5" fmla="*/ 1269999 h 1269999"/>
                <a:gd name="connsiteX6" fmla="*/ 127000 w 6096000"/>
                <a:gd name="connsiteY6" fmla="*/ 1269999 h 1269999"/>
                <a:gd name="connsiteX7" fmla="*/ 0 w 6096000"/>
                <a:gd name="connsiteY7" fmla="*/ 1142999 h 1269999"/>
                <a:gd name="connsiteX8" fmla="*/ 0 w 6096000"/>
                <a:gd name="connsiteY8" fmla="*/ 127000 h 1269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1269999">
                  <a:moveTo>
                    <a:pt x="0" y="127000"/>
                  </a:moveTo>
                  <a:cubicBezTo>
                    <a:pt x="0" y="56860"/>
                    <a:pt x="56860" y="0"/>
                    <a:pt x="127000" y="0"/>
                  </a:cubicBezTo>
                  <a:lnTo>
                    <a:pt x="5969000" y="0"/>
                  </a:lnTo>
                  <a:cubicBezTo>
                    <a:pt x="6039140" y="0"/>
                    <a:pt x="6096000" y="56860"/>
                    <a:pt x="6096000" y="127000"/>
                  </a:cubicBezTo>
                  <a:lnTo>
                    <a:pt x="6096000" y="1142999"/>
                  </a:lnTo>
                  <a:cubicBezTo>
                    <a:pt x="6096000" y="1213139"/>
                    <a:pt x="6039140" y="1269999"/>
                    <a:pt x="5969000" y="1269999"/>
                  </a:cubicBezTo>
                  <a:lnTo>
                    <a:pt x="127000" y="1269999"/>
                  </a:lnTo>
                  <a:cubicBezTo>
                    <a:pt x="56860" y="1269999"/>
                    <a:pt x="0" y="1213139"/>
                    <a:pt x="0" y="1142999"/>
                  </a:cubicBezTo>
                  <a:lnTo>
                    <a:pt x="0" y="12700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marL="9525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grpSp>
      <p:grpSp>
        <p:nvGrpSpPr>
          <p:cNvPr id="47" name="深色2"/>
          <p:cNvGrpSpPr/>
          <p:nvPr/>
        </p:nvGrpSpPr>
        <p:grpSpPr>
          <a:xfrm>
            <a:off x="6790375" y="3824591"/>
            <a:ext cx="1043961" cy="869967"/>
            <a:chOff x="1650999" y="2920999"/>
            <a:chExt cx="1219200" cy="1015999"/>
          </a:xfrm>
        </p:grpSpPr>
        <p:sp>
          <p:nvSpPr>
            <p:cNvPr id="48" name="圆角矩形 47"/>
            <p:cNvSpPr/>
            <p:nvPr/>
          </p:nvSpPr>
          <p:spPr>
            <a:xfrm>
              <a:off x="1650999" y="2920999"/>
              <a:ext cx="1219200" cy="1015999"/>
            </a:xfrm>
            <a:prstGeom prst="roundRect">
              <a:avLst>
                <a:gd name="adj" fmla="val 10000"/>
              </a:avLst>
            </a:prstGeom>
            <a:gradFill>
              <a:gsLst>
                <a:gs pos="100000">
                  <a:srgbClr val="2676FF">
                    <a:lumMod val="20000"/>
                    <a:lumOff val="80000"/>
                  </a:srgbClr>
                </a:gs>
                <a:gs pos="51657">
                  <a:srgbClr val="2676FF">
                    <a:lumMod val="60000"/>
                    <a:lumOff val="40000"/>
                  </a:srgbClr>
                </a:gs>
                <a:gs pos="0">
                  <a:srgbClr val="2676FF">
                    <a:lumMod val="20000"/>
                    <a:lumOff val="80000"/>
                  </a:srgbClr>
                </a:gs>
              </a:gsLst>
              <a:lin ang="5400000" scaled="1"/>
            </a:gradFill>
            <a:ln w="9525">
              <a:solidFill>
                <a:srgbClr val="2676FF">
                  <a:lumMod val="60000"/>
                  <a:lumOff val="40000"/>
                </a:srgbClr>
              </a:solidFill>
              <a:round/>
              <a:headEnd/>
              <a:tailEnd/>
            </a:ln>
            <a:effectLst>
              <a:outerShdw blurRad="63500" sx="101000" sy="101000" algn="ctr" rotWithShape="0">
                <a:prstClr val="black">
                  <a:alpha val="18000"/>
                </a:prstClr>
              </a:outerShdw>
            </a:effectLst>
          </p:spPr>
        </p:sp>
        <p:sp>
          <p:nvSpPr>
            <p:cNvPr id="49" name="圆角矩形 48"/>
            <p:cNvSpPr/>
            <p:nvPr/>
          </p:nvSpPr>
          <p:spPr>
            <a:xfrm>
              <a:off x="1676399" y="2940049"/>
              <a:ext cx="1168400" cy="977899"/>
            </a:xfrm>
            <a:prstGeom prst="roundRect">
              <a:avLst>
                <a:gd name="adj" fmla="val 10000"/>
              </a:avLst>
            </a:prstGeom>
            <a:gradFill rotWithShape="1">
              <a:gsLst>
                <a:gs pos="98000">
                  <a:srgbClr val="2676FF">
                    <a:lumMod val="60000"/>
                    <a:lumOff val="40000"/>
                  </a:srgbClr>
                </a:gs>
                <a:gs pos="100000">
                  <a:srgbClr val="2676FF">
                    <a:lumMod val="40000"/>
                    <a:lumOff val="60000"/>
                  </a:srgbClr>
                </a:gs>
                <a:gs pos="51657">
                  <a:srgbClr val="2676FF"/>
                </a:gs>
                <a:gs pos="50000">
                  <a:srgbClr val="2676FF">
                    <a:alpha val="70000"/>
                  </a:srgbClr>
                </a:gs>
                <a:gs pos="8000">
                  <a:srgbClr val="2676FF">
                    <a:lumMod val="60000"/>
                    <a:lumOff val="40000"/>
                  </a:srgbClr>
                </a:gs>
              </a:gsLst>
              <a:lin ang="5400000" scaled="1"/>
            </a:gra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rgbClr val="FFFFFF"/>
                  </a:solidFill>
                  <a:effectLst/>
                  <a:uLnTx/>
                  <a:uFillTx/>
                  <a:latin typeface="Impact" pitchFamily="34" charset="0"/>
                  <a:ea typeface="微软雅黑" pitchFamily="34" charset="-122"/>
                  <a:cs typeface="Arial" charset="0"/>
                </a:rPr>
                <a:t>2</a:t>
              </a:r>
              <a:endParaRPr kumimoji="0" lang="zh-CN" altLang="en-US" sz="3600" b="0" i="0" u="none" strike="noStrike" kern="0" cap="none" spc="0" normalizeH="0" baseline="0" noProof="0" dirty="0">
                <a:ln>
                  <a:noFill/>
                </a:ln>
                <a:solidFill>
                  <a:srgbClr val="FFFFFF"/>
                </a:solidFill>
                <a:effectLst/>
                <a:uLnTx/>
                <a:uFillTx/>
                <a:latin typeface="Impact" pitchFamily="34" charset="0"/>
                <a:ea typeface="微软雅黑" pitchFamily="34" charset="-122"/>
                <a:cs typeface="Arial" charset="0"/>
              </a:endParaRPr>
            </a:p>
          </p:txBody>
        </p:sp>
      </p:grpSp>
      <p:grpSp>
        <p:nvGrpSpPr>
          <p:cNvPr id="50" name="文本3"/>
          <p:cNvGrpSpPr/>
          <p:nvPr/>
        </p:nvGrpSpPr>
        <p:grpSpPr>
          <a:xfrm>
            <a:off x="4316884" y="4931844"/>
            <a:ext cx="6271328" cy="1087458"/>
            <a:chOff x="4688858" y="5745091"/>
            <a:chExt cx="3915511" cy="678956"/>
          </a:xfrm>
        </p:grpSpPr>
        <p:sp>
          <p:nvSpPr>
            <p:cNvPr id="51" name="任意多边形 50"/>
            <p:cNvSpPr/>
            <p:nvPr/>
          </p:nvSpPr>
          <p:spPr>
            <a:xfrm>
              <a:off x="4688858" y="5745091"/>
              <a:ext cx="3915511" cy="678956"/>
            </a:xfrm>
            <a:custGeom>
              <a:avLst/>
              <a:gdLst>
                <a:gd name="connsiteX0" fmla="*/ 0 w 6096000"/>
                <a:gd name="connsiteY0" fmla="*/ 127000 h 1269999"/>
                <a:gd name="connsiteX1" fmla="*/ 127000 w 6096000"/>
                <a:gd name="connsiteY1" fmla="*/ 0 h 1269999"/>
                <a:gd name="connsiteX2" fmla="*/ 5969000 w 6096000"/>
                <a:gd name="connsiteY2" fmla="*/ 0 h 1269999"/>
                <a:gd name="connsiteX3" fmla="*/ 6096000 w 6096000"/>
                <a:gd name="connsiteY3" fmla="*/ 127000 h 1269999"/>
                <a:gd name="connsiteX4" fmla="*/ 6096000 w 6096000"/>
                <a:gd name="connsiteY4" fmla="*/ 1142999 h 1269999"/>
                <a:gd name="connsiteX5" fmla="*/ 5969000 w 6096000"/>
                <a:gd name="connsiteY5" fmla="*/ 1269999 h 1269999"/>
                <a:gd name="connsiteX6" fmla="*/ 127000 w 6096000"/>
                <a:gd name="connsiteY6" fmla="*/ 1269999 h 1269999"/>
                <a:gd name="connsiteX7" fmla="*/ 0 w 6096000"/>
                <a:gd name="connsiteY7" fmla="*/ 1142999 h 1269999"/>
                <a:gd name="connsiteX8" fmla="*/ 0 w 6096000"/>
                <a:gd name="connsiteY8" fmla="*/ 127000 h 1269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1269999">
                  <a:moveTo>
                    <a:pt x="0" y="127000"/>
                  </a:moveTo>
                  <a:cubicBezTo>
                    <a:pt x="0" y="56860"/>
                    <a:pt x="56860" y="0"/>
                    <a:pt x="127000" y="0"/>
                  </a:cubicBezTo>
                  <a:lnTo>
                    <a:pt x="5969000" y="0"/>
                  </a:lnTo>
                  <a:cubicBezTo>
                    <a:pt x="6039140" y="0"/>
                    <a:pt x="6096000" y="56860"/>
                    <a:pt x="6096000" y="127000"/>
                  </a:cubicBezTo>
                  <a:lnTo>
                    <a:pt x="6096000" y="1142999"/>
                  </a:lnTo>
                  <a:cubicBezTo>
                    <a:pt x="6096000" y="1213139"/>
                    <a:pt x="6039140" y="1269999"/>
                    <a:pt x="5969000" y="1269999"/>
                  </a:cubicBezTo>
                  <a:lnTo>
                    <a:pt x="127000" y="1269999"/>
                  </a:lnTo>
                  <a:cubicBezTo>
                    <a:pt x="56860" y="1269999"/>
                    <a:pt x="0" y="1213139"/>
                    <a:pt x="0" y="1142999"/>
                  </a:cubicBezTo>
                  <a:lnTo>
                    <a:pt x="0" y="12700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pitchFamily="34" charset="-122"/>
              </a:endParaRPr>
            </a:p>
            <a:p>
              <a:pPr marL="0" marR="0" lvl="1"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a:p>
              <a:pPr marL="0" marR="0" lvl="1"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 name="任意多边形 51"/>
            <p:cNvSpPr/>
            <p:nvPr/>
          </p:nvSpPr>
          <p:spPr>
            <a:xfrm>
              <a:off x="4705173" y="5755275"/>
              <a:ext cx="3882882" cy="658587"/>
            </a:xfrm>
            <a:custGeom>
              <a:avLst/>
              <a:gdLst>
                <a:gd name="connsiteX0" fmla="*/ 0 w 6096000"/>
                <a:gd name="connsiteY0" fmla="*/ 127000 h 1269999"/>
                <a:gd name="connsiteX1" fmla="*/ 127000 w 6096000"/>
                <a:gd name="connsiteY1" fmla="*/ 0 h 1269999"/>
                <a:gd name="connsiteX2" fmla="*/ 5969000 w 6096000"/>
                <a:gd name="connsiteY2" fmla="*/ 0 h 1269999"/>
                <a:gd name="connsiteX3" fmla="*/ 6096000 w 6096000"/>
                <a:gd name="connsiteY3" fmla="*/ 127000 h 1269999"/>
                <a:gd name="connsiteX4" fmla="*/ 6096000 w 6096000"/>
                <a:gd name="connsiteY4" fmla="*/ 1142999 h 1269999"/>
                <a:gd name="connsiteX5" fmla="*/ 5969000 w 6096000"/>
                <a:gd name="connsiteY5" fmla="*/ 1269999 h 1269999"/>
                <a:gd name="connsiteX6" fmla="*/ 127000 w 6096000"/>
                <a:gd name="connsiteY6" fmla="*/ 1269999 h 1269999"/>
                <a:gd name="connsiteX7" fmla="*/ 0 w 6096000"/>
                <a:gd name="connsiteY7" fmla="*/ 1142999 h 1269999"/>
                <a:gd name="connsiteX8" fmla="*/ 0 w 6096000"/>
                <a:gd name="connsiteY8" fmla="*/ 127000 h 1269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1269999">
                  <a:moveTo>
                    <a:pt x="0" y="127000"/>
                  </a:moveTo>
                  <a:cubicBezTo>
                    <a:pt x="0" y="56860"/>
                    <a:pt x="56860" y="0"/>
                    <a:pt x="127000" y="0"/>
                  </a:cubicBezTo>
                  <a:lnTo>
                    <a:pt x="5969000" y="0"/>
                  </a:lnTo>
                  <a:cubicBezTo>
                    <a:pt x="6039140" y="0"/>
                    <a:pt x="6096000" y="56860"/>
                    <a:pt x="6096000" y="127000"/>
                  </a:cubicBezTo>
                  <a:lnTo>
                    <a:pt x="6096000" y="1142999"/>
                  </a:lnTo>
                  <a:cubicBezTo>
                    <a:pt x="6096000" y="1213139"/>
                    <a:pt x="6039140" y="1269999"/>
                    <a:pt x="5969000" y="1269999"/>
                  </a:cubicBezTo>
                  <a:lnTo>
                    <a:pt x="127000" y="1269999"/>
                  </a:lnTo>
                  <a:cubicBezTo>
                    <a:pt x="56860" y="1269999"/>
                    <a:pt x="0" y="1213139"/>
                    <a:pt x="0" y="1142999"/>
                  </a:cubicBezTo>
                  <a:lnTo>
                    <a:pt x="0" y="12700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marL="9525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grpSp>
      <p:grpSp>
        <p:nvGrpSpPr>
          <p:cNvPr id="53" name="深色3"/>
          <p:cNvGrpSpPr/>
          <p:nvPr/>
        </p:nvGrpSpPr>
        <p:grpSpPr>
          <a:xfrm>
            <a:off x="6790375" y="5040588"/>
            <a:ext cx="1043961" cy="869967"/>
            <a:chOff x="1650999" y="4317999"/>
            <a:chExt cx="1219200" cy="1015999"/>
          </a:xfrm>
        </p:grpSpPr>
        <p:sp>
          <p:nvSpPr>
            <p:cNvPr id="54" name="圆角矩形 53"/>
            <p:cNvSpPr/>
            <p:nvPr/>
          </p:nvSpPr>
          <p:spPr>
            <a:xfrm>
              <a:off x="1650999" y="4317999"/>
              <a:ext cx="1219200" cy="1015999"/>
            </a:xfrm>
            <a:prstGeom prst="roundRect">
              <a:avLst>
                <a:gd name="adj" fmla="val 10000"/>
              </a:avLst>
            </a:prstGeom>
            <a:gradFill>
              <a:gsLst>
                <a:gs pos="100000">
                  <a:srgbClr val="2676FF">
                    <a:lumMod val="20000"/>
                    <a:lumOff val="80000"/>
                  </a:srgbClr>
                </a:gs>
                <a:gs pos="51657">
                  <a:srgbClr val="2676FF">
                    <a:lumMod val="60000"/>
                    <a:lumOff val="40000"/>
                  </a:srgbClr>
                </a:gs>
                <a:gs pos="0">
                  <a:srgbClr val="2676FF">
                    <a:lumMod val="20000"/>
                    <a:lumOff val="80000"/>
                  </a:srgbClr>
                </a:gs>
              </a:gsLst>
              <a:lin ang="5400000" scaled="1"/>
            </a:gradFill>
            <a:ln w="9525">
              <a:solidFill>
                <a:srgbClr val="2676FF">
                  <a:lumMod val="60000"/>
                  <a:lumOff val="40000"/>
                </a:srgbClr>
              </a:solidFill>
              <a:round/>
              <a:headEnd/>
              <a:tailEnd/>
            </a:ln>
            <a:effectLst>
              <a:outerShdw blurRad="63500" sx="101000" sy="101000" algn="ctr" rotWithShape="0">
                <a:prstClr val="black">
                  <a:alpha val="18000"/>
                </a:prstClr>
              </a:outerShdw>
            </a:effectLst>
          </p:spPr>
        </p:sp>
        <p:sp>
          <p:nvSpPr>
            <p:cNvPr id="55" name="圆角矩形 54"/>
            <p:cNvSpPr/>
            <p:nvPr/>
          </p:nvSpPr>
          <p:spPr>
            <a:xfrm>
              <a:off x="1676399" y="4337049"/>
              <a:ext cx="1168400" cy="977899"/>
            </a:xfrm>
            <a:prstGeom prst="roundRect">
              <a:avLst>
                <a:gd name="adj" fmla="val 10000"/>
              </a:avLst>
            </a:prstGeom>
            <a:gradFill rotWithShape="1">
              <a:gsLst>
                <a:gs pos="98000">
                  <a:srgbClr val="2676FF">
                    <a:lumMod val="60000"/>
                    <a:lumOff val="40000"/>
                  </a:srgbClr>
                </a:gs>
                <a:gs pos="100000">
                  <a:srgbClr val="2676FF">
                    <a:lumMod val="40000"/>
                    <a:lumOff val="60000"/>
                  </a:srgbClr>
                </a:gs>
                <a:gs pos="51657">
                  <a:srgbClr val="2676FF"/>
                </a:gs>
                <a:gs pos="50000">
                  <a:srgbClr val="2676FF">
                    <a:alpha val="70000"/>
                  </a:srgbClr>
                </a:gs>
                <a:gs pos="8000">
                  <a:srgbClr val="2676FF">
                    <a:lumMod val="60000"/>
                    <a:lumOff val="40000"/>
                  </a:srgbClr>
                </a:gs>
              </a:gsLst>
              <a:lin ang="5400000" scaled="1"/>
            </a:gra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rgbClr val="FFFFFF"/>
                  </a:solidFill>
                  <a:effectLst/>
                  <a:uLnTx/>
                  <a:uFillTx/>
                  <a:latin typeface="Impact" pitchFamily="34" charset="0"/>
                  <a:ea typeface="微软雅黑" pitchFamily="34" charset="-122"/>
                  <a:cs typeface="Arial" charset="0"/>
                </a:rPr>
                <a:t>3</a:t>
              </a:r>
              <a:endParaRPr kumimoji="0" lang="zh-CN" altLang="en-US" sz="3600" b="0" i="0" u="none" strike="noStrike" kern="0" cap="none" spc="0" normalizeH="0" baseline="0" noProof="0" dirty="0">
                <a:ln>
                  <a:noFill/>
                </a:ln>
                <a:solidFill>
                  <a:srgbClr val="FFFFFF"/>
                </a:solidFill>
                <a:effectLst/>
                <a:uLnTx/>
                <a:uFillTx/>
                <a:latin typeface="Impact" pitchFamily="34" charset="0"/>
                <a:ea typeface="微软雅黑" pitchFamily="34" charset="-122"/>
                <a:cs typeface="Arial" charset="0"/>
              </a:endParaRPr>
            </a:p>
          </p:txBody>
        </p:sp>
      </p:grpSp>
      <p:sp>
        <p:nvSpPr>
          <p:cNvPr id="56" name="Text Box 44"/>
          <p:cNvSpPr txBox="1">
            <a:spLocks noChangeArrowheads="1"/>
          </p:cNvSpPr>
          <p:nvPr/>
        </p:nvSpPr>
        <p:spPr bwMode="auto">
          <a:xfrm>
            <a:off x="4871071" y="2680145"/>
            <a:ext cx="5691012" cy="96487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eaLnBrk="1" hangingPunct="1">
              <a:lnSpc>
                <a:spcPct val="135000"/>
              </a:lnSpc>
            </a:pPr>
            <a:r>
              <a:rPr lang="zh-CN" altLang="en-US" sz="1400" dirty="0">
                <a:solidFill>
                  <a:schemeClr val="tx1">
                    <a:lumMod val="65000"/>
                    <a:lumOff val="35000"/>
                  </a:schemeClr>
                </a:solidFill>
                <a:latin typeface="微软雅黑" pitchFamily="34" charset="-122"/>
                <a:ea typeface="微软雅黑" pitchFamily="34" charset="-122"/>
              </a:rPr>
              <a:t>人脉的经营，与“做事”绝不能分开。一个没有某方面业绩的人，不可能凭空结交众多“能帮得上忙的朋友”。所谓经营人脉，与做好自己的工作、事业，其实就是一回事。</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57" name="Text Box 44"/>
          <p:cNvSpPr txBox="1">
            <a:spLocks noChangeArrowheads="1"/>
          </p:cNvSpPr>
          <p:nvPr/>
        </p:nvSpPr>
        <p:spPr bwMode="auto">
          <a:xfrm>
            <a:off x="4871070" y="3789040"/>
            <a:ext cx="5691012" cy="96488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eaLnBrk="1" hangingPunct="1">
              <a:lnSpc>
                <a:spcPct val="135000"/>
              </a:lnSpc>
            </a:pPr>
            <a:r>
              <a:rPr lang="zh-CN" altLang="en-US" sz="1400" dirty="0">
                <a:solidFill>
                  <a:schemeClr val="tx1">
                    <a:lumMod val="65000"/>
                    <a:lumOff val="35000"/>
                  </a:schemeClr>
                </a:solidFill>
                <a:latin typeface="微软雅黑" pitchFamily="34" charset="-122"/>
                <a:ea typeface="微软雅黑" pitchFamily="34" charset="-122"/>
              </a:rPr>
              <a:t>人脉的经营，离不开一个</a:t>
            </a:r>
            <a:r>
              <a:rPr lang="zh-CN" altLang="en-US" sz="1400" dirty="0" smtClean="0">
                <a:solidFill>
                  <a:schemeClr val="tx1">
                    <a:lumMod val="65000"/>
                    <a:lumOff val="35000"/>
                  </a:schemeClr>
                </a:solidFill>
                <a:latin typeface="微软雅黑" pitchFamily="34" charset="-122"/>
                <a:ea typeface="微软雅黑" pitchFamily="34" charset="-122"/>
              </a:rPr>
              <a:t>良好的事业或工作</a:t>
            </a:r>
            <a:r>
              <a:rPr lang="zh-CN" altLang="en-US" sz="1400" dirty="0">
                <a:solidFill>
                  <a:schemeClr val="tx1">
                    <a:lumMod val="65000"/>
                    <a:lumOff val="35000"/>
                  </a:schemeClr>
                </a:solidFill>
                <a:latin typeface="微软雅黑" pitchFamily="34" charset="-122"/>
                <a:ea typeface="微软雅黑" pitchFamily="34" charset="-122"/>
              </a:rPr>
              <a:t>平台。通过工作，才能丰富你在交际圈中为他人所用的“价值”，</a:t>
            </a:r>
            <a:r>
              <a:rPr lang="zh-CN" altLang="en-US" sz="1400" dirty="0" smtClean="0">
                <a:solidFill>
                  <a:schemeClr val="tx1">
                    <a:lumMod val="65000"/>
                    <a:lumOff val="35000"/>
                  </a:schemeClr>
                </a:solidFill>
                <a:latin typeface="微软雅黑" pitchFamily="34" charset="-122"/>
                <a:ea typeface="微软雅黑" pitchFamily="34" charset="-122"/>
              </a:rPr>
              <a:t>让你成为</a:t>
            </a:r>
            <a:r>
              <a:rPr lang="zh-CN" altLang="en-US" sz="1400" dirty="0">
                <a:solidFill>
                  <a:schemeClr val="tx1">
                    <a:lumMod val="65000"/>
                    <a:lumOff val="35000"/>
                  </a:schemeClr>
                </a:solidFill>
                <a:latin typeface="微软雅黑" pitchFamily="34" charset="-122"/>
                <a:ea typeface="微软雅黑" pitchFamily="34" charset="-122"/>
              </a:rPr>
              <a:t>“别人都愿意认识”的人。</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58" name="Text Box 44"/>
          <p:cNvSpPr txBox="1">
            <a:spLocks noChangeArrowheads="1"/>
          </p:cNvSpPr>
          <p:nvPr/>
        </p:nvSpPr>
        <p:spPr bwMode="auto">
          <a:xfrm>
            <a:off x="4871070" y="5157192"/>
            <a:ext cx="5691012" cy="64402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eaLnBrk="1" hangingPunct="1">
              <a:lnSpc>
                <a:spcPct val="135000"/>
              </a:lnSpc>
            </a:pPr>
            <a:r>
              <a:rPr lang="zh-CN" altLang="en-US" sz="1400" dirty="0">
                <a:solidFill>
                  <a:schemeClr val="tx1">
                    <a:lumMod val="65000"/>
                    <a:lumOff val="35000"/>
                  </a:schemeClr>
                </a:solidFill>
                <a:latin typeface="微软雅黑" pitchFamily="34" charset="-122"/>
                <a:ea typeface="微软雅黑" pitchFamily="34" charset="-122"/>
              </a:rPr>
              <a:t>人脉的经营，绝对不是投机，而是持续不断地通过工作的平台来打造自己的良好口碑。</a:t>
            </a:r>
            <a:endParaRPr lang="en-US" altLang="zh-CN" sz="1400"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00546010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par>
                          <p:cTn id="10" fill="hold">
                            <p:stCondLst>
                              <p:cond delay="500"/>
                            </p:stCondLst>
                            <p:childTnLst>
                              <p:par>
                                <p:cTn id="11" presetID="35" presetClass="path" presetSubtype="0" accel="50000" decel="50000" fill="hold" nodeType="afterEffect">
                                  <p:stCondLst>
                                    <p:cond delay="0"/>
                                  </p:stCondLst>
                                  <p:childTnLst>
                                    <p:animMotion origin="layout" path="M -1.66667E-6 2.22222E-6 L -0.25 2.22222E-6 " pathEditMode="relative" rAng="0" ptsTypes="AA">
                                      <p:cBhvr>
                                        <p:cTn id="12" dur="1000" fill="hold"/>
                                        <p:tgtEl>
                                          <p:spTgt spid="41"/>
                                        </p:tgtEl>
                                        <p:attrNameLst>
                                          <p:attrName>ppt_x</p:attrName>
                                          <p:attrName>ppt_y</p:attrName>
                                        </p:attrNameLst>
                                      </p:cBhvr>
                                      <p:rCtr x="-12500" y="0"/>
                                    </p:animMotion>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left)">
                                      <p:cBhvr>
                                        <p:cTn id="16" dur="500"/>
                                        <p:tgtEl>
                                          <p:spTgt spid="38"/>
                                        </p:tgtEl>
                                      </p:cBhvr>
                                    </p:animEffect>
                                  </p:childTnLst>
                                </p:cTn>
                              </p:par>
                              <p:par>
                                <p:cTn id="17" presetID="42" presetClass="entr" presetSubtype="0" fill="hold" grpId="0" nodeType="withEffect">
                                  <p:stCondLst>
                                    <p:cond delay="0"/>
                                  </p:stCondLst>
                                  <p:childTnLst>
                                    <p:set>
                                      <p:cBhvr>
                                        <p:cTn id="18" dur="1" fill="hold">
                                          <p:stCondLst>
                                            <p:cond delay="0"/>
                                          </p:stCondLst>
                                        </p:cTn>
                                        <p:tgtEl>
                                          <p:spTgt spid="56"/>
                                        </p:tgtEl>
                                        <p:attrNameLst>
                                          <p:attrName>style.visibility</p:attrName>
                                        </p:attrNameLst>
                                      </p:cBhvr>
                                      <p:to>
                                        <p:strVal val="visible"/>
                                      </p:to>
                                    </p:set>
                                    <p:animEffect transition="in" filter="fade">
                                      <p:cBhvr>
                                        <p:cTn id="19" dur="1000"/>
                                        <p:tgtEl>
                                          <p:spTgt spid="56"/>
                                        </p:tgtEl>
                                      </p:cBhvr>
                                    </p:animEffect>
                                    <p:anim calcmode="lin" valueType="num">
                                      <p:cBhvr>
                                        <p:cTn id="20" dur="1000" fill="hold"/>
                                        <p:tgtEl>
                                          <p:spTgt spid="56"/>
                                        </p:tgtEl>
                                        <p:attrNameLst>
                                          <p:attrName>ppt_x</p:attrName>
                                        </p:attrNameLst>
                                      </p:cBhvr>
                                      <p:tavLst>
                                        <p:tav tm="0">
                                          <p:val>
                                            <p:strVal val="#ppt_x"/>
                                          </p:val>
                                        </p:tav>
                                        <p:tav tm="100000">
                                          <p:val>
                                            <p:strVal val="#ppt_x"/>
                                          </p:val>
                                        </p:tav>
                                      </p:tavLst>
                                    </p:anim>
                                    <p:anim calcmode="lin" valueType="num">
                                      <p:cBhvr>
                                        <p:cTn id="21"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47"/>
                                        </p:tgtEl>
                                        <p:attrNameLst>
                                          <p:attrName>style.visibility</p:attrName>
                                        </p:attrNameLst>
                                      </p:cBhvr>
                                      <p:to>
                                        <p:strVal val="visible"/>
                                      </p:to>
                                    </p:set>
                                    <p:anim calcmode="lin" valueType="num">
                                      <p:cBhvr>
                                        <p:cTn id="26" dur="500" fill="hold"/>
                                        <p:tgtEl>
                                          <p:spTgt spid="47"/>
                                        </p:tgtEl>
                                        <p:attrNameLst>
                                          <p:attrName>ppt_w</p:attrName>
                                        </p:attrNameLst>
                                      </p:cBhvr>
                                      <p:tavLst>
                                        <p:tav tm="0">
                                          <p:val>
                                            <p:fltVal val="0"/>
                                          </p:val>
                                        </p:tav>
                                        <p:tav tm="100000">
                                          <p:val>
                                            <p:strVal val="#ppt_w"/>
                                          </p:val>
                                        </p:tav>
                                      </p:tavLst>
                                    </p:anim>
                                    <p:anim calcmode="lin" valueType="num">
                                      <p:cBhvr>
                                        <p:cTn id="27" dur="500" fill="hold"/>
                                        <p:tgtEl>
                                          <p:spTgt spid="47"/>
                                        </p:tgtEl>
                                        <p:attrNameLst>
                                          <p:attrName>ppt_h</p:attrName>
                                        </p:attrNameLst>
                                      </p:cBhvr>
                                      <p:tavLst>
                                        <p:tav tm="0">
                                          <p:val>
                                            <p:fltVal val="0"/>
                                          </p:val>
                                        </p:tav>
                                        <p:tav tm="100000">
                                          <p:val>
                                            <p:strVal val="#ppt_h"/>
                                          </p:val>
                                        </p:tav>
                                      </p:tavLst>
                                    </p:anim>
                                    <p:animEffect transition="in" filter="fade">
                                      <p:cBhvr>
                                        <p:cTn id="28" dur="500"/>
                                        <p:tgtEl>
                                          <p:spTgt spid="47"/>
                                        </p:tgtEl>
                                      </p:cBhvr>
                                    </p:animEffect>
                                  </p:childTnLst>
                                </p:cTn>
                              </p:par>
                            </p:childTnLst>
                          </p:cTn>
                        </p:par>
                        <p:par>
                          <p:cTn id="29" fill="hold">
                            <p:stCondLst>
                              <p:cond delay="500"/>
                            </p:stCondLst>
                            <p:childTnLst>
                              <p:par>
                                <p:cTn id="30" presetID="35" presetClass="path" presetSubtype="0" accel="50000" decel="50000" fill="hold" nodeType="afterEffect">
                                  <p:stCondLst>
                                    <p:cond delay="0"/>
                                  </p:stCondLst>
                                  <p:childTnLst>
                                    <p:animMotion origin="layout" path="M 1.38889E-6 1.85185E-6 L -0.25 1.85185E-6 " pathEditMode="relative" rAng="0" ptsTypes="AA">
                                      <p:cBhvr>
                                        <p:cTn id="31" dur="1000" fill="hold"/>
                                        <p:tgtEl>
                                          <p:spTgt spid="47"/>
                                        </p:tgtEl>
                                        <p:attrNameLst>
                                          <p:attrName>ppt_x</p:attrName>
                                          <p:attrName>ppt_y</p:attrName>
                                        </p:attrNameLst>
                                      </p:cBhvr>
                                      <p:rCtr x="-12500" y="0"/>
                                    </p:animMotion>
                                  </p:childTnLst>
                                </p:cTn>
                              </p:par>
                            </p:childTnLst>
                          </p:cTn>
                        </p:par>
                        <p:par>
                          <p:cTn id="32" fill="hold">
                            <p:stCondLst>
                              <p:cond delay="1500"/>
                            </p:stCondLst>
                            <p:childTnLst>
                              <p:par>
                                <p:cTn id="33" presetID="22" presetClass="entr" presetSubtype="8" fill="hold"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wipe(left)">
                                      <p:cBhvr>
                                        <p:cTn id="35" dur="500"/>
                                        <p:tgtEl>
                                          <p:spTgt spid="44"/>
                                        </p:tgtEl>
                                      </p:cBhvr>
                                    </p:animEffect>
                                  </p:childTnLst>
                                </p:cTn>
                              </p:par>
                              <p:par>
                                <p:cTn id="36" presetID="42" presetClass="entr" presetSubtype="0" fill="hold" grpId="0" nodeType="withEffect">
                                  <p:stCondLst>
                                    <p:cond delay="0"/>
                                  </p:stCondLst>
                                  <p:childTnLst>
                                    <p:set>
                                      <p:cBhvr>
                                        <p:cTn id="37" dur="1" fill="hold">
                                          <p:stCondLst>
                                            <p:cond delay="0"/>
                                          </p:stCondLst>
                                        </p:cTn>
                                        <p:tgtEl>
                                          <p:spTgt spid="57"/>
                                        </p:tgtEl>
                                        <p:attrNameLst>
                                          <p:attrName>style.visibility</p:attrName>
                                        </p:attrNameLst>
                                      </p:cBhvr>
                                      <p:to>
                                        <p:strVal val="visible"/>
                                      </p:to>
                                    </p:set>
                                    <p:animEffect transition="in" filter="fade">
                                      <p:cBhvr>
                                        <p:cTn id="38" dur="1000"/>
                                        <p:tgtEl>
                                          <p:spTgt spid="57"/>
                                        </p:tgtEl>
                                      </p:cBhvr>
                                    </p:animEffect>
                                    <p:anim calcmode="lin" valueType="num">
                                      <p:cBhvr>
                                        <p:cTn id="39" dur="1000" fill="hold"/>
                                        <p:tgtEl>
                                          <p:spTgt spid="57"/>
                                        </p:tgtEl>
                                        <p:attrNameLst>
                                          <p:attrName>ppt_x</p:attrName>
                                        </p:attrNameLst>
                                      </p:cBhvr>
                                      <p:tavLst>
                                        <p:tav tm="0">
                                          <p:val>
                                            <p:strVal val="#ppt_x"/>
                                          </p:val>
                                        </p:tav>
                                        <p:tav tm="100000">
                                          <p:val>
                                            <p:strVal val="#ppt_x"/>
                                          </p:val>
                                        </p:tav>
                                      </p:tavLst>
                                    </p:anim>
                                    <p:anim calcmode="lin" valueType="num">
                                      <p:cBhvr>
                                        <p:cTn id="40"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nodeType="clickEffect">
                                  <p:stCondLst>
                                    <p:cond delay="0"/>
                                  </p:stCondLst>
                                  <p:childTnLst>
                                    <p:set>
                                      <p:cBhvr>
                                        <p:cTn id="44" dur="1" fill="hold">
                                          <p:stCondLst>
                                            <p:cond delay="0"/>
                                          </p:stCondLst>
                                        </p:cTn>
                                        <p:tgtEl>
                                          <p:spTgt spid="53"/>
                                        </p:tgtEl>
                                        <p:attrNameLst>
                                          <p:attrName>style.visibility</p:attrName>
                                        </p:attrNameLst>
                                      </p:cBhvr>
                                      <p:to>
                                        <p:strVal val="visible"/>
                                      </p:to>
                                    </p:set>
                                    <p:anim calcmode="lin" valueType="num">
                                      <p:cBhvr>
                                        <p:cTn id="45" dur="500" fill="hold"/>
                                        <p:tgtEl>
                                          <p:spTgt spid="53"/>
                                        </p:tgtEl>
                                        <p:attrNameLst>
                                          <p:attrName>ppt_w</p:attrName>
                                        </p:attrNameLst>
                                      </p:cBhvr>
                                      <p:tavLst>
                                        <p:tav tm="0">
                                          <p:val>
                                            <p:fltVal val="0"/>
                                          </p:val>
                                        </p:tav>
                                        <p:tav tm="100000">
                                          <p:val>
                                            <p:strVal val="#ppt_w"/>
                                          </p:val>
                                        </p:tav>
                                      </p:tavLst>
                                    </p:anim>
                                    <p:anim calcmode="lin" valueType="num">
                                      <p:cBhvr>
                                        <p:cTn id="46" dur="500" fill="hold"/>
                                        <p:tgtEl>
                                          <p:spTgt spid="53"/>
                                        </p:tgtEl>
                                        <p:attrNameLst>
                                          <p:attrName>ppt_h</p:attrName>
                                        </p:attrNameLst>
                                      </p:cBhvr>
                                      <p:tavLst>
                                        <p:tav tm="0">
                                          <p:val>
                                            <p:fltVal val="0"/>
                                          </p:val>
                                        </p:tav>
                                        <p:tav tm="100000">
                                          <p:val>
                                            <p:strVal val="#ppt_h"/>
                                          </p:val>
                                        </p:tav>
                                      </p:tavLst>
                                    </p:anim>
                                    <p:animEffect transition="in" filter="fade">
                                      <p:cBhvr>
                                        <p:cTn id="47" dur="500"/>
                                        <p:tgtEl>
                                          <p:spTgt spid="53"/>
                                        </p:tgtEl>
                                      </p:cBhvr>
                                    </p:animEffect>
                                  </p:childTnLst>
                                </p:cTn>
                              </p:par>
                            </p:childTnLst>
                          </p:cTn>
                        </p:par>
                        <p:par>
                          <p:cTn id="48" fill="hold">
                            <p:stCondLst>
                              <p:cond delay="500"/>
                            </p:stCondLst>
                            <p:childTnLst>
                              <p:par>
                                <p:cTn id="49" presetID="35" presetClass="path" presetSubtype="0" accel="50000" decel="50000" fill="hold" nodeType="afterEffect">
                                  <p:stCondLst>
                                    <p:cond delay="0"/>
                                  </p:stCondLst>
                                  <p:childTnLst>
                                    <p:animMotion origin="layout" path="M 1.38889E-6 -1.48148E-6 L -0.25 -1.48148E-6 " pathEditMode="relative" rAng="0" ptsTypes="AA">
                                      <p:cBhvr>
                                        <p:cTn id="50" dur="1000" fill="hold"/>
                                        <p:tgtEl>
                                          <p:spTgt spid="53"/>
                                        </p:tgtEl>
                                        <p:attrNameLst>
                                          <p:attrName>ppt_x</p:attrName>
                                          <p:attrName>ppt_y</p:attrName>
                                        </p:attrNameLst>
                                      </p:cBhvr>
                                      <p:rCtr x="-12500" y="0"/>
                                    </p:animMotion>
                                  </p:childTnLst>
                                </p:cTn>
                              </p:par>
                            </p:childTnLst>
                          </p:cTn>
                        </p:par>
                        <p:par>
                          <p:cTn id="51" fill="hold">
                            <p:stCondLst>
                              <p:cond delay="1500"/>
                            </p:stCondLst>
                            <p:childTnLst>
                              <p:par>
                                <p:cTn id="52" presetID="22" presetClass="entr" presetSubtype="8" fill="hold" nodeType="after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wipe(left)">
                                      <p:cBhvr>
                                        <p:cTn id="54" dur="500"/>
                                        <p:tgtEl>
                                          <p:spTgt spid="50"/>
                                        </p:tgtEl>
                                      </p:cBhvr>
                                    </p:animEffect>
                                  </p:childTnLst>
                                </p:cTn>
                              </p:par>
                              <p:par>
                                <p:cTn id="55" presetID="42" presetClass="entr" presetSubtype="0" fill="hold" grpId="0" nodeType="withEffect">
                                  <p:stCondLst>
                                    <p:cond delay="0"/>
                                  </p:stCondLst>
                                  <p:childTnLst>
                                    <p:set>
                                      <p:cBhvr>
                                        <p:cTn id="56" dur="1" fill="hold">
                                          <p:stCondLst>
                                            <p:cond delay="0"/>
                                          </p:stCondLst>
                                        </p:cTn>
                                        <p:tgtEl>
                                          <p:spTgt spid="58"/>
                                        </p:tgtEl>
                                        <p:attrNameLst>
                                          <p:attrName>style.visibility</p:attrName>
                                        </p:attrNameLst>
                                      </p:cBhvr>
                                      <p:to>
                                        <p:strVal val="visible"/>
                                      </p:to>
                                    </p:set>
                                    <p:animEffect transition="in" filter="fade">
                                      <p:cBhvr>
                                        <p:cTn id="57" dur="1000"/>
                                        <p:tgtEl>
                                          <p:spTgt spid="58"/>
                                        </p:tgtEl>
                                      </p:cBhvr>
                                    </p:animEffect>
                                    <p:anim calcmode="lin" valueType="num">
                                      <p:cBhvr>
                                        <p:cTn id="58" dur="1000" fill="hold"/>
                                        <p:tgtEl>
                                          <p:spTgt spid="58"/>
                                        </p:tgtEl>
                                        <p:attrNameLst>
                                          <p:attrName>ppt_x</p:attrName>
                                        </p:attrNameLst>
                                      </p:cBhvr>
                                      <p:tavLst>
                                        <p:tav tm="0">
                                          <p:val>
                                            <p:strVal val="#ppt_x"/>
                                          </p:val>
                                        </p:tav>
                                        <p:tav tm="100000">
                                          <p:val>
                                            <p:strVal val="#ppt_x"/>
                                          </p:val>
                                        </p:tav>
                                      </p:tavLst>
                                    </p:anim>
                                    <p:anim calcmode="lin" valueType="num">
                                      <p:cBhvr>
                                        <p:cTn id="59"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4"/>
          <p:cNvSpPr/>
          <p:nvPr/>
        </p:nvSpPr>
        <p:spPr>
          <a:xfrm>
            <a:off x="3053830" y="1340768"/>
            <a:ext cx="8658000" cy="4815856"/>
          </a:xfrm>
          <a:custGeom>
            <a:avLst/>
            <a:gdLst>
              <a:gd name="connsiteX0" fmla="*/ 0 w 3096344"/>
              <a:gd name="connsiteY0" fmla="*/ 0 h 2088232"/>
              <a:gd name="connsiteX1" fmla="*/ 3096344 w 3096344"/>
              <a:gd name="connsiteY1" fmla="*/ 0 h 2088232"/>
              <a:gd name="connsiteX2" fmla="*/ 3096344 w 3096344"/>
              <a:gd name="connsiteY2" fmla="*/ 2088232 h 2088232"/>
              <a:gd name="connsiteX3" fmla="*/ 0 w 3096344"/>
              <a:gd name="connsiteY3" fmla="*/ 2088232 h 2088232"/>
              <a:gd name="connsiteX4" fmla="*/ 0 w 3096344"/>
              <a:gd name="connsiteY4" fmla="*/ 0 h 2088232"/>
              <a:gd name="connsiteX0" fmla="*/ 1905 w 3098249"/>
              <a:gd name="connsiteY0" fmla="*/ 0 h 2088232"/>
              <a:gd name="connsiteX1" fmla="*/ 3098249 w 3098249"/>
              <a:gd name="connsiteY1" fmla="*/ 0 h 2088232"/>
              <a:gd name="connsiteX2" fmla="*/ 3098249 w 3098249"/>
              <a:gd name="connsiteY2" fmla="*/ 2088232 h 2088232"/>
              <a:gd name="connsiteX3" fmla="*/ 1905 w 3098249"/>
              <a:gd name="connsiteY3" fmla="*/ 2088232 h 2088232"/>
              <a:gd name="connsiteX4" fmla="*/ 0 w 3098249"/>
              <a:gd name="connsiteY4" fmla="*/ 1752809 h 2088232"/>
              <a:gd name="connsiteX5" fmla="*/ 1905 w 3098249"/>
              <a:gd name="connsiteY5" fmla="*/ 0 h 2088232"/>
              <a:gd name="connsiteX0" fmla="*/ 1905 w 3098249"/>
              <a:gd name="connsiteY0" fmla="*/ 0 h 2088232"/>
              <a:gd name="connsiteX1" fmla="*/ 3098249 w 3098249"/>
              <a:gd name="connsiteY1" fmla="*/ 0 h 2088232"/>
              <a:gd name="connsiteX2" fmla="*/ 3098249 w 3098249"/>
              <a:gd name="connsiteY2" fmla="*/ 2088232 h 2088232"/>
              <a:gd name="connsiteX3" fmla="*/ 490195 w 3098249"/>
              <a:gd name="connsiteY3" fmla="*/ 2082747 h 2088232"/>
              <a:gd name="connsiteX4" fmla="*/ 1905 w 3098249"/>
              <a:gd name="connsiteY4" fmla="*/ 2088232 h 2088232"/>
              <a:gd name="connsiteX5" fmla="*/ 0 w 3098249"/>
              <a:gd name="connsiteY5" fmla="*/ 1752809 h 2088232"/>
              <a:gd name="connsiteX6" fmla="*/ 1905 w 3098249"/>
              <a:gd name="connsiteY6" fmla="*/ 0 h 2088232"/>
              <a:gd name="connsiteX0" fmla="*/ 273377 w 3369721"/>
              <a:gd name="connsiteY0" fmla="*/ 0 h 3624801"/>
              <a:gd name="connsiteX1" fmla="*/ 3369721 w 3369721"/>
              <a:gd name="connsiteY1" fmla="*/ 0 h 3624801"/>
              <a:gd name="connsiteX2" fmla="*/ 3369721 w 3369721"/>
              <a:gd name="connsiteY2" fmla="*/ 2088232 h 3624801"/>
              <a:gd name="connsiteX3" fmla="*/ 761667 w 3369721"/>
              <a:gd name="connsiteY3" fmla="*/ 2082747 h 3624801"/>
              <a:gd name="connsiteX4" fmla="*/ 0 w 3369721"/>
              <a:gd name="connsiteY4" fmla="*/ 3624801 h 3624801"/>
              <a:gd name="connsiteX5" fmla="*/ 271472 w 3369721"/>
              <a:gd name="connsiteY5" fmla="*/ 1752809 h 3624801"/>
              <a:gd name="connsiteX6" fmla="*/ 273377 w 3369721"/>
              <a:gd name="connsiteY6" fmla="*/ 0 h 3624801"/>
              <a:gd name="connsiteX0" fmla="*/ 0 w 3369721"/>
              <a:gd name="connsiteY0" fmla="*/ 3624801 h 3716241"/>
              <a:gd name="connsiteX1" fmla="*/ 271472 w 3369721"/>
              <a:gd name="connsiteY1" fmla="*/ 1752809 h 3716241"/>
              <a:gd name="connsiteX2" fmla="*/ 273377 w 3369721"/>
              <a:gd name="connsiteY2" fmla="*/ 0 h 3716241"/>
              <a:gd name="connsiteX3" fmla="*/ 3369721 w 3369721"/>
              <a:gd name="connsiteY3" fmla="*/ 0 h 3716241"/>
              <a:gd name="connsiteX4" fmla="*/ 3369721 w 3369721"/>
              <a:gd name="connsiteY4" fmla="*/ 2088232 h 3716241"/>
              <a:gd name="connsiteX5" fmla="*/ 761667 w 3369721"/>
              <a:gd name="connsiteY5" fmla="*/ 2082747 h 3716241"/>
              <a:gd name="connsiteX6" fmla="*/ 91440 w 3369721"/>
              <a:gd name="connsiteY6" fmla="*/ 3716241 h 3716241"/>
              <a:gd name="connsiteX0" fmla="*/ 0 w 3369721"/>
              <a:gd name="connsiteY0" fmla="*/ 3624801 h 3624801"/>
              <a:gd name="connsiteX1" fmla="*/ 271472 w 3369721"/>
              <a:gd name="connsiteY1" fmla="*/ 1752809 h 3624801"/>
              <a:gd name="connsiteX2" fmla="*/ 273377 w 3369721"/>
              <a:gd name="connsiteY2" fmla="*/ 0 h 3624801"/>
              <a:gd name="connsiteX3" fmla="*/ 3369721 w 3369721"/>
              <a:gd name="connsiteY3" fmla="*/ 0 h 3624801"/>
              <a:gd name="connsiteX4" fmla="*/ 3369721 w 3369721"/>
              <a:gd name="connsiteY4" fmla="*/ 2088232 h 3624801"/>
              <a:gd name="connsiteX5" fmla="*/ 761667 w 3369721"/>
              <a:gd name="connsiteY5" fmla="*/ 2082747 h 3624801"/>
              <a:gd name="connsiteX6" fmla="*/ 751317 w 3369721"/>
              <a:gd name="connsiteY6" fmla="*/ 2104257 h 3624801"/>
              <a:gd name="connsiteX0" fmla="*/ 0 w 3124624"/>
              <a:gd name="connsiteY0" fmla="*/ 1786575 h 2316912"/>
              <a:gd name="connsiteX1" fmla="*/ 26375 w 3124624"/>
              <a:gd name="connsiteY1" fmla="*/ 1752809 h 2316912"/>
              <a:gd name="connsiteX2" fmla="*/ 28280 w 3124624"/>
              <a:gd name="connsiteY2" fmla="*/ 0 h 2316912"/>
              <a:gd name="connsiteX3" fmla="*/ 3124624 w 3124624"/>
              <a:gd name="connsiteY3" fmla="*/ 0 h 2316912"/>
              <a:gd name="connsiteX4" fmla="*/ 3124624 w 3124624"/>
              <a:gd name="connsiteY4" fmla="*/ 2088232 h 2316912"/>
              <a:gd name="connsiteX5" fmla="*/ 516570 w 3124624"/>
              <a:gd name="connsiteY5" fmla="*/ 2082747 h 2316912"/>
              <a:gd name="connsiteX6" fmla="*/ 506220 w 3124624"/>
              <a:gd name="connsiteY6" fmla="*/ 2104257 h 2316912"/>
              <a:gd name="connsiteX0" fmla="*/ 0 w 3124624"/>
              <a:gd name="connsiteY0" fmla="*/ 1786575 h 2088232"/>
              <a:gd name="connsiteX1" fmla="*/ 26375 w 3124624"/>
              <a:gd name="connsiteY1" fmla="*/ 1752809 h 2088232"/>
              <a:gd name="connsiteX2" fmla="*/ 28280 w 3124624"/>
              <a:gd name="connsiteY2" fmla="*/ 0 h 2088232"/>
              <a:gd name="connsiteX3" fmla="*/ 3124624 w 3124624"/>
              <a:gd name="connsiteY3" fmla="*/ 0 h 2088232"/>
              <a:gd name="connsiteX4" fmla="*/ 3124624 w 3124624"/>
              <a:gd name="connsiteY4" fmla="*/ 2088232 h 2088232"/>
              <a:gd name="connsiteX5" fmla="*/ 516570 w 3124624"/>
              <a:gd name="connsiteY5" fmla="*/ 2082747 h 2088232"/>
              <a:gd name="connsiteX0" fmla="*/ 0 w 3098249"/>
              <a:gd name="connsiteY0" fmla="*/ 1752809 h 2088232"/>
              <a:gd name="connsiteX1" fmla="*/ 1905 w 3098249"/>
              <a:gd name="connsiteY1" fmla="*/ 0 h 2088232"/>
              <a:gd name="connsiteX2" fmla="*/ 3098249 w 3098249"/>
              <a:gd name="connsiteY2" fmla="*/ 0 h 2088232"/>
              <a:gd name="connsiteX3" fmla="*/ 3098249 w 3098249"/>
              <a:gd name="connsiteY3" fmla="*/ 2088232 h 2088232"/>
              <a:gd name="connsiteX4" fmla="*/ 490195 w 3098249"/>
              <a:gd name="connsiteY4" fmla="*/ 2082747 h 2088232"/>
              <a:gd name="connsiteX0" fmla="*/ 0 w 3098249"/>
              <a:gd name="connsiteY0" fmla="*/ 1752809 h 2088564"/>
              <a:gd name="connsiteX1" fmla="*/ 1905 w 3098249"/>
              <a:gd name="connsiteY1" fmla="*/ 0 h 2088564"/>
              <a:gd name="connsiteX2" fmla="*/ 3098249 w 3098249"/>
              <a:gd name="connsiteY2" fmla="*/ 0 h 2088564"/>
              <a:gd name="connsiteX3" fmla="*/ 3098249 w 3098249"/>
              <a:gd name="connsiteY3" fmla="*/ 2088232 h 2088564"/>
              <a:gd name="connsiteX4" fmla="*/ 220650 w 3098249"/>
              <a:gd name="connsiteY4" fmla="*/ 2088564 h 2088564"/>
              <a:gd name="connsiteX0" fmla="*/ 0 w 3098249"/>
              <a:gd name="connsiteY0" fmla="*/ 1857506 h 2088564"/>
              <a:gd name="connsiteX1" fmla="*/ 1905 w 3098249"/>
              <a:gd name="connsiteY1" fmla="*/ 0 h 2088564"/>
              <a:gd name="connsiteX2" fmla="*/ 3098249 w 3098249"/>
              <a:gd name="connsiteY2" fmla="*/ 0 h 2088564"/>
              <a:gd name="connsiteX3" fmla="*/ 3098249 w 3098249"/>
              <a:gd name="connsiteY3" fmla="*/ 2088232 h 2088564"/>
              <a:gd name="connsiteX4" fmla="*/ 220650 w 3098249"/>
              <a:gd name="connsiteY4" fmla="*/ 2088564 h 2088564"/>
              <a:gd name="connsiteX0" fmla="*/ 0 w 3098249"/>
              <a:gd name="connsiteY0" fmla="*/ 1857506 h 2088564"/>
              <a:gd name="connsiteX1" fmla="*/ 1905 w 3098249"/>
              <a:gd name="connsiteY1" fmla="*/ 0 h 2088564"/>
              <a:gd name="connsiteX2" fmla="*/ 3098249 w 3098249"/>
              <a:gd name="connsiteY2" fmla="*/ 0 h 2088564"/>
              <a:gd name="connsiteX3" fmla="*/ 3098249 w 3098249"/>
              <a:gd name="connsiteY3" fmla="*/ 2088232 h 2088564"/>
              <a:gd name="connsiteX4" fmla="*/ 220650 w 3098249"/>
              <a:gd name="connsiteY4" fmla="*/ 2088564 h 2088564"/>
              <a:gd name="connsiteX0" fmla="*/ 0 w 3271165"/>
              <a:gd name="connsiteY0" fmla="*/ 1857506 h 2088564"/>
              <a:gd name="connsiteX1" fmla="*/ 174821 w 3271165"/>
              <a:gd name="connsiteY1" fmla="*/ 0 h 2088564"/>
              <a:gd name="connsiteX2" fmla="*/ 3271165 w 3271165"/>
              <a:gd name="connsiteY2" fmla="*/ 0 h 2088564"/>
              <a:gd name="connsiteX3" fmla="*/ 3271165 w 3271165"/>
              <a:gd name="connsiteY3" fmla="*/ 2088232 h 2088564"/>
              <a:gd name="connsiteX4" fmla="*/ 393566 w 3271165"/>
              <a:gd name="connsiteY4" fmla="*/ 2088564 h 2088564"/>
              <a:gd name="connsiteX0" fmla="*/ 0 w 3098249"/>
              <a:gd name="connsiteY0" fmla="*/ 1857506 h 2088564"/>
              <a:gd name="connsiteX1" fmla="*/ 1905 w 3098249"/>
              <a:gd name="connsiteY1" fmla="*/ 0 h 2088564"/>
              <a:gd name="connsiteX2" fmla="*/ 3098249 w 3098249"/>
              <a:gd name="connsiteY2" fmla="*/ 0 h 2088564"/>
              <a:gd name="connsiteX3" fmla="*/ 3098249 w 3098249"/>
              <a:gd name="connsiteY3" fmla="*/ 2088232 h 2088564"/>
              <a:gd name="connsiteX4" fmla="*/ 220650 w 3098249"/>
              <a:gd name="connsiteY4" fmla="*/ 2088564 h 2088564"/>
              <a:gd name="connsiteX0" fmla="*/ 0 w 3098249"/>
              <a:gd name="connsiteY0" fmla="*/ 1863323 h 2088564"/>
              <a:gd name="connsiteX1" fmla="*/ 1905 w 3098249"/>
              <a:gd name="connsiteY1" fmla="*/ 0 h 2088564"/>
              <a:gd name="connsiteX2" fmla="*/ 3098249 w 3098249"/>
              <a:gd name="connsiteY2" fmla="*/ 0 h 2088564"/>
              <a:gd name="connsiteX3" fmla="*/ 3098249 w 3098249"/>
              <a:gd name="connsiteY3" fmla="*/ 2088232 h 2088564"/>
              <a:gd name="connsiteX4" fmla="*/ 220650 w 3098249"/>
              <a:gd name="connsiteY4" fmla="*/ 2088564 h 2088564"/>
              <a:gd name="connsiteX0" fmla="*/ 3566 w 3096344"/>
              <a:gd name="connsiteY0" fmla="*/ 1800875 h 2088564"/>
              <a:gd name="connsiteX1" fmla="*/ 0 w 3096344"/>
              <a:gd name="connsiteY1" fmla="*/ 0 h 2088564"/>
              <a:gd name="connsiteX2" fmla="*/ 3096344 w 3096344"/>
              <a:gd name="connsiteY2" fmla="*/ 0 h 2088564"/>
              <a:gd name="connsiteX3" fmla="*/ 3096344 w 3096344"/>
              <a:gd name="connsiteY3" fmla="*/ 2088232 h 2088564"/>
              <a:gd name="connsiteX4" fmla="*/ 218745 w 3096344"/>
              <a:gd name="connsiteY4" fmla="*/ 2088564 h 2088564"/>
              <a:gd name="connsiteX0" fmla="*/ 3566 w 3096344"/>
              <a:gd name="connsiteY0" fmla="*/ 1800875 h 2088564"/>
              <a:gd name="connsiteX1" fmla="*/ 0 w 3096344"/>
              <a:gd name="connsiteY1" fmla="*/ 0 h 2088564"/>
              <a:gd name="connsiteX2" fmla="*/ 3096344 w 3096344"/>
              <a:gd name="connsiteY2" fmla="*/ 0 h 2088564"/>
              <a:gd name="connsiteX3" fmla="*/ 3096344 w 3096344"/>
              <a:gd name="connsiteY3" fmla="*/ 2088232 h 2088564"/>
              <a:gd name="connsiteX4" fmla="*/ 218745 w 3096344"/>
              <a:gd name="connsiteY4" fmla="*/ 2088564 h 2088564"/>
              <a:gd name="connsiteX0" fmla="*/ 3566 w 3096344"/>
              <a:gd name="connsiteY0" fmla="*/ 1724550 h 2088564"/>
              <a:gd name="connsiteX1" fmla="*/ 0 w 3096344"/>
              <a:gd name="connsiteY1" fmla="*/ 0 h 2088564"/>
              <a:gd name="connsiteX2" fmla="*/ 3096344 w 3096344"/>
              <a:gd name="connsiteY2" fmla="*/ 0 h 2088564"/>
              <a:gd name="connsiteX3" fmla="*/ 3096344 w 3096344"/>
              <a:gd name="connsiteY3" fmla="*/ 2088232 h 2088564"/>
              <a:gd name="connsiteX4" fmla="*/ 218745 w 3096344"/>
              <a:gd name="connsiteY4" fmla="*/ 2088564 h 20885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6344" h="2088564">
                <a:moveTo>
                  <a:pt x="3566" y="1724550"/>
                </a:moveTo>
                <a:cubicBezTo>
                  <a:pt x="2377" y="1124258"/>
                  <a:pt x="1189" y="600292"/>
                  <a:pt x="0" y="0"/>
                </a:cubicBezTo>
                <a:lnTo>
                  <a:pt x="3096344" y="0"/>
                </a:lnTo>
                <a:lnTo>
                  <a:pt x="3096344" y="2088232"/>
                </a:lnTo>
                <a:lnTo>
                  <a:pt x="218745" y="2088564"/>
                </a:lnTo>
              </a:path>
            </a:pathLst>
          </a:cu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764360"/>
            <a:ext cx="2448272" cy="328936"/>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（三）“储蓄”人脉要趁早</a:t>
            </a:r>
          </a:p>
        </p:txBody>
      </p:sp>
      <p:pic>
        <p:nvPicPr>
          <p:cNvPr id="28" name="Picture 4" descr="C:\Documents and Settings\tdz\桌面\未标题-1 拷贝.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72655" y="260648"/>
            <a:ext cx="8639175" cy="5895976"/>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44"/>
          <p:cNvSpPr txBox="1">
            <a:spLocks noChangeArrowheads="1"/>
          </p:cNvSpPr>
          <p:nvPr/>
        </p:nvSpPr>
        <p:spPr bwMode="auto">
          <a:xfrm>
            <a:off x="8183438" y="3458148"/>
            <a:ext cx="3404406" cy="24191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smtClean="0">
                <a:solidFill>
                  <a:prstClr val="white">
                    <a:lumMod val="50000"/>
                  </a:prstClr>
                </a:solidFill>
                <a:latin typeface="微软雅黑" pitchFamily="34" charset="-122"/>
                <a:ea typeface="微软雅黑" pitchFamily="34" charset="-122"/>
              </a:rPr>
              <a:t>如果</a:t>
            </a:r>
            <a:r>
              <a:rPr lang="zh-CN" altLang="en-US" dirty="0">
                <a:solidFill>
                  <a:prstClr val="white">
                    <a:lumMod val="50000"/>
                  </a:prstClr>
                </a:solidFill>
                <a:latin typeface="微软雅黑" pitchFamily="34" charset="-122"/>
                <a:ea typeface="微软雅黑" pitchFamily="34" charset="-122"/>
              </a:rPr>
              <a:t>想等到“以后”或“有需要时”再“找关系”，注定为时已晚。因此，马克</a:t>
            </a:r>
            <a:r>
              <a:rPr lang="en-US" altLang="zh-CN" dirty="0">
                <a:solidFill>
                  <a:prstClr val="white">
                    <a:lumMod val="50000"/>
                  </a:prstClr>
                </a:solidFill>
                <a:latin typeface="微软雅黑" pitchFamily="34" charset="-122"/>
                <a:ea typeface="微软雅黑" pitchFamily="34" charset="-122"/>
              </a:rPr>
              <a:t>.</a:t>
            </a:r>
            <a:r>
              <a:rPr lang="zh-CN" altLang="en-US" dirty="0">
                <a:solidFill>
                  <a:prstClr val="white">
                    <a:lumMod val="50000"/>
                  </a:prstClr>
                </a:solidFill>
                <a:latin typeface="微软雅黑" pitchFamily="34" charset="-122"/>
                <a:ea typeface="微软雅黑" pitchFamily="34" charset="-122"/>
              </a:rPr>
              <a:t>吐温说：</a:t>
            </a:r>
            <a:r>
              <a:rPr lang="zh-CN" altLang="en-US" b="1" dirty="0">
                <a:solidFill>
                  <a:srgbClr val="00B050"/>
                </a:solidFill>
                <a:latin typeface="微软雅黑" pitchFamily="34" charset="-122"/>
                <a:ea typeface="微软雅黑" pitchFamily="34" charset="-122"/>
              </a:rPr>
              <a:t>“结交朋友最恰当的时期，是在你感到需要朋友之前”。</a:t>
            </a:r>
            <a:r>
              <a:rPr lang="zh-CN" altLang="en-US" dirty="0">
                <a:solidFill>
                  <a:prstClr val="white">
                    <a:lumMod val="50000"/>
                  </a:prstClr>
                </a:solidFill>
                <a:latin typeface="微软雅黑" pitchFamily="34" charset="-122"/>
                <a:ea typeface="微软雅黑" pitchFamily="34" charset="-122"/>
              </a:rPr>
              <a:t>故而，想创建自己的人脉网，一定要记住“宜早不宜迟”的原则。</a:t>
            </a:r>
          </a:p>
        </p:txBody>
      </p:sp>
      <p:sp>
        <p:nvSpPr>
          <p:cNvPr id="17" name="Text Box 44"/>
          <p:cNvSpPr txBox="1">
            <a:spLocks noChangeArrowheads="1"/>
          </p:cNvSpPr>
          <p:nvPr/>
        </p:nvSpPr>
        <p:spPr bwMode="auto">
          <a:xfrm>
            <a:off x="3286894" y="3519240"/>
            <a:ext cx="4536504"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近年来，职场上流行这样一句话：“十几岁拼智力，二十几岁拼体力，三十几岁拼专业，四十几岁拼人脉。”然而我们要知道的是，</a:t>
            </a:r>
            <a:r>
              <a:rPr lang="zh-CN" altLang="en-US" b="1" dirty="0">
                <a:solidFill>
                  <a:srgbClr val="00B0F0"/>
                </a:solidFill>
                <a:latin typeface="微软雅黑" pitchFamily="34" charset="-122"/>
                <a:ea typeface="微软雅黑" pitchFamily="34" charset="-122"/>
              </a:rPr>
              <a:t>四十岁的人脉，</a:t>
            </a:r>
            <a:r>
              <a:rPr lang="zh-CN" altLang="en-US" b="1" dirty="0" smtClean="0">
                <a:solidFill>
                  <a:srgbClr val="00B0F0"/>
                </a:solidFill>
                <a:latin typeface="微软雅黑" pitchFamily="34" charset="-122"/>
                <a:ea typeface="微软雅黑" pitchFamily="34" charset="-122"/>
              </a:rPr>
              <a:t>要从</a:t>
            </a:r>
            <a:r>
              <a:rPr lang="zh-CN" altLang="en-US" b="1" dirty="0">
                <a:solidFill>
                  <a:srgbClr val="00B0F0"/>
                </a:solidFill>
                <a:latin typeface="微软雅黑" pitchFamily="34" charset="-122"/>
                <a:ea typeface="微软雅黑" pitchFamily="34" charset="-122"/>
              </a:rPr>
              <a:t>二十</a:t>
            </a:r>
            <a:r>
              <a:rPr lang="zh-CN" altLang="en-US" b="1" dirty="0" smtClean="0">
                <a:solidFill>
                  <a:srgbClr val="00B0F0"/>
                </a:solidFill>
                <a:latin typeface="微软雅黑" pitchFamily="34" charset="-122"/>
                <a:ea typeface="微软雅黑" pitchFamily="34" charset="-122"/>
              </a:rPr>
              <a:t>岁</a:t>
            </a:r>
            <a:r>
              <a:rPr lang="zh-CN" altLang="en-US" b="1" dirty="0">
                <a:solidFill>
                  <a:srgbClr val="00B0F0"/>
                </a:solidFill>
                <a:latin typeface="微软雅黑" pitchFamily="34" charset="-122"/>
                <a:ea typeface="微软雅黑" pitchFamily="34" charset="-122"/>
              </a:rPr>
              <a:t>就</a:t>
            </a:r>
            <a:r>
              <a:rPr lang="zh-CN" altLang="en-US" b="1" dirty="0" smtClean="0">
                <a:solidFill>
                  <a:srgbClr val="00B0F0"/>
                </a:solidFill>
                <a:latin typeface="微软雅黑" pitchFamily="34" charset="-122"/>
                <a:ea typeface="微软雅黑" pitchFamily="34" charset="-122"/>
              </a:rPr>
              <a:t>开始</a:t>
            </a:r>
            <a:r>
              <a:rPr lang="zh-CN" altLang="en-US" b="1" dirty="0">
                <a:solidFill>
                  <a:srgbClr val="00B0F0"/>
                </a:solidFill>
                <a:latin typeface="微软雅黑" pitchFamily="34" charset="-122"/>
                <a:ea typeface="微软雅黑" pitchFamily="34" charset="-122"/>
              </a:rPr>
              <a:t>积累。</a:t>
            </a:r>
            <a:endParaRPr lang="en-US" altLang="zh-CN" b="1" dirty="0">
              <a:solidFill>
                <a:srgbClr val="00B0F0"/>
              </a:solidFill>
              <a:latin typeface="微软雅黑" pitchFamily="34" charset="-122"/>
              <a:ea typeface="微软雅黑" pitchFamily="34" charset="-122"/>
            </a:endParaRPr>
          </a:p>
        </p:txBody>
      </p:sp>
      <p:sp>
        <p:nvSpPr>
          <p:cNvPr id="29" name="Text Box 44"/>
          <p:cNvSpPr txBox="1">
            <a:spLocks noChangeArrowheads="1"/>
          </p:cNvSpPr>
          <p:nvPr/>
        </p:nvSpPr>
        <p:spPr bwMode="auto">
          <a:xfrm>
            <a:off x="3286894" y="5085184"/>
            <a:ext cx="4536504" cy="7571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有人把人脉比作“存折”，这是因为，人脉和资金的储蓄一样，都是为了将来做准备的。</a:t>
            </a:r>
            <a:endParaRPr lang="en-US" altLang="zh-CN" b="1" dirty="0">
              <a:solidFill>
                <a:srgbClr val="00B0F0"/>
              </a:solidFill>
              <a:latin typeface="微软雅黑" pitchFamily="34" charset="-122"/>
              <a:ea typeface="微软雅黑" pitchFamily="34" charset="-122"/>
            </a:endParaRPr>
          </a:p>
        </p:txBody>
      </p:sp>
    </p:spTree>
    <p:extLst>
      <p:ext uri="{BB962C8B-B14F-4D97-AF65-F5344CB8AC3E}">
        <p14:creationId xmlns:p14="http://schemas.microsoft.com/office/powerpoint/2010/main" val="281845115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800"/>
                                        <p:tgtEl>
                                          <p:spTgt spid="20"/>
                                        </p:tgtEl>
                                      </p:cBhvr>
                                    </p:animEffect>
                                    <p:anim calcmode="lin" valueType="num">
                                      <p:cBhvr>
                                        <p:cTn id="8" dur="800" fill="hold"/>
                                        <p:tgtEl>
                                          <p:spTgt spid="20"/>
                                        </p:tgtEl>
                                        <p:attrNameLst>
                                          <p:attrName>ppt_x</p:attrName>
                                        </p:attrNameLst>
                                      </p:cBhvr>
                                      <p:tavLst>
                                        <p:tav tm="0">
                                          <p:val>
                                            <p:strVal val="#ppt_x"/>
                                          </p:val>
                                        </p:tav>
                                        <p:tav tm="100000">
                                          <p:val>
                                            <p:strVal val="#ppt_x"/>
                                          </p:val>
                                        </p:tav>
                                      </p:tavLst>
                                    </p:anim>
                                    <p:anim calcmode="lin" valueType="num">
                                      <p:cBhvr>
                                        <p:cTn id="9" dur="8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4" grpId="0"/>
      <p:bldP spid="17" grpId="0"/>
      <p:bldP spid="2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764360"/>
            <a:ext cx="2448272" cy="328936"/>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（三）“储蓄”人脉要趁早</a:t>
            </a:r>
          </a:p>
        </p:txBody>
      </p:sp>
      <p:sp>
        <p:nvSpPr>
          <p:cNvPr id="21" name="TextBox 20"/>
          <p:cNvSpPr txBox="1"/>
          <p:nvPr/>
        </p:nvSpPr>
        <p:spPr>
          <a:xfrm>
            <a:off x="1961133" y="1412776"/>
            <a:ext cx="461665" cy="3744416"/>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原始股，投资低，获利多</a:t>
            </a: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9" name="Text Box 44"/>
          <p:cNvSpPr txBox="1">
            <a:spLocks noChangeArrowheads="1"/>
          </p:cNvSpPr>
          <p:nvPr/>
        </p:nvSpPr>
        <p:spPr bwMode="auto">
          <a:xfrm>
            <a:off x="3120058" y="1412776"/>
            <a:ext cx="8519764" cy="7571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这样写，似乎太功利化，但实际上的确就这么回事。基本上，越早结交朋友，成本越低。同时，因为是长线投资的原因，将来获利也越高</a:t>
            </a:r>
            <a:r>
              <a:rPr lang="zh-CN" altLang="en-US" dirty="0" smtClean="0">
                <a:solidFill>
                  <a:prstClr val="white">
                    <a:lumMod val="50000"/>
                  </a:prstClr>
                </a:solidFill>
                <a:latin typeface="微软雅黑" pitchFamily="34" charset="-122"/>
                <a:ea typeface="微软雅黑" pitchFamily="34" charset="-122"/>
              </a:rPr>
              <a:t>。</a:t>
            </a:r>
            <a:endParaRPr lang="en-US" altLang="zh-CN" b="1" dirty="0">
              <a:solidFill>
                <a:srgbClr val="00B0F0"/>
              </a:solidFill>
              <a:latin typeface="微软雅黑" pitchFamily="34" charset="-122"/>
              <a:ea typeface="微软雅黑" pitchFamily="34" charset="-122"/>
            </a:endParaRPr>
          </a:p>
        </p:txBody>
      </p:sp>
      <p:pic>
        <p:nvPicPr>
          <p:cNvPr id="3074" name="Picture 2" descr="E:\仝德志文件，勿删！\03-参考文档\！PPT图片及版面资源\06-PPT精选插图\03-人物\xpic4236.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239222" y="2634937"/>
            <a:ext cx="5256584" cy="3503308"/>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 name="矩形 2"/>
          <p:cNvSpPr/>
          <p:nvPr/>
        </p:nvSpPr>
        <p:spPr>
          <a:xfrm>
            <a:off x="3120058" y="2549686"/>
            <a:ext cx="2759174" cy="2751522"/>
          </a:xfrm>
          <a:prstGeom prst="rect">
            <a:avLst/>
          </a:prstGeom>
        </p:spPr>
        <p:txBody>
          <a:bodyPr wrap="square">
            <a:spAutoFit/>
          </a:bodyPr>
          <a:lstStyle/>
          <a:p>
            <a:pPr indent="457200" defTabSz="720725">
              <a:lnSpc>
                <a:spcPct val="135000"/>
              </a:lnSpc>
            </a:pPr>
            <a:r>
              <a:rPr lang="zh-CN" altLang="en-US" sz="1600" dirty="0" smtClean="0">
                <a:solidFill>
                  <a:prstClr val="white">
                    <a:lumMod val="50000"/>
                  </a:prstClr>
                </a:solidFill>
                <a:latin typeface="微软雅黑" pitchFamily="34" charset="-122"/>
                <a:ea typeface="微软雅黑" pitchFamily="34" charset="-122"/>
              </a:rPr>
              <a:t>而且，越早拓展的人脉，随着时间的推移，</a:t>
            </a:r>
            <a:r>
              <a:rPr lang="zh-CN" altLang="en-US" sz="1600" b="1" dirty="0" smtClean="0">
                <a:solidFill>
                  <a:srgbClr val="00B0F0"/>
                </a:solidFill>
                <a:latin typeface="微软雅黑" pitchFamily="34" charset="-122"/>
                <a:ea typeface="微软雅黑" pitchFamily="34" charset="-122"/>
              </a:rPr>
              <a:t>每个朋友的发展轨迹的发散化，将来形成的圈子也越广阔</a:t>
            </a:r>
            <a:r>
              <a:rPr lang="zh-CN" altLang="en-US" sz="1600" dirty="0" smtClean="0">
                <a:solidFill>
                  <a:prstClr val="white">
                    <a:lumMod val="50000"/>
                  </a:prstClr>
                </a:solidFill>
                <a:latin typeface="微软雅黑" pitchFamily="34" charset="-122"/>
                <a:ea typeface="微软雅黑" pitchFamily="34" charset="-122"/>
              </a:rPr>
              <a:t>；起步越晚，则越容易变成走不出小天地的“井底之蛙”，交往圈子往往会呈逐渐变窄的趋势。</a:t>
            </a:r>
            <a:endParaRPr lang="en-US" altLang="zh-CN" sz="1600" dirty="0">
              <a:solidFill>
                <a:prstClr val="white">
                  <a:lumMod val="50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val="205862806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anim calcmode="lin" valueType="num">
                                      <p:cBhvr>
                                        <p:cTn id="12" dur="500" fill="hold"/>
                                        <p:tgtEl>
                                          <p:spTgt spid="21"/>
                                        </p:tgtEl>
                                        <p:attrNameLst>
                                          <p:attrName>ppt_x</p:attrName>
                                        </p:attrNameLst>
                                      </p:cBhvr>
                                      <p:tavLst>
                                        <p:tav tm="0">
                                          <p:val>
                                            <p:strVal val="#ppt_x"/>
                                          </p:val>
                                        </p:tav>
                                        <p:tav tm="100000">
                                          <p:val>
                                            <p:strVal val="#ppt_x"/>
                                          </p:val>
                                        </p:tav>
                                      </p:tavLst>
                                    </p:anim>
                                    <p:anim calcmode="lin" valueType="num">
                                      <p:cBhvr>
                                        <p:cTn id="13" dur="5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3074"/>
                                        </p:tgtEl>
                                        <p:attrNameLst>
                                          <p:attrName>style.visibility</p:attrName>
                                        </p:attrNameLst>
                                      </p:cBhvr>
                                      <p:to>
                                        <p:strVal val="visible"/>
                                      </p:to>
                                    </p:set>
                                    <p:animEffect transition="in" filter="fade">
                                      <p:cBhvr>
                                        <p:cTn id="23" dur="1000"/>
                                        <p:tgtEl>
                                          <p:spTgt spid="3074"/>
                                        </p:tgtEl>
                                      </p:cBhvr>
                                    </p:animEffect>
                                    <p:anim calcmode="lin" valueType="num">
                                      <p:cBhvr>
                                        <p:cTn id="24" dur="1000" fill="hold"/>
                                        <p:tgtEl>
                                          <p:spTgt spid="3074"/>
                                        </p:tgtEl>
                                        <p:attrNameLst>
                                          <p:attrName>ppt_x</p:attrName>
                                        </p:attrNameLst>
                                      </p:cBhvr>
                                      <p:tavLst>
                                        <p:tav tm="0">
                                          <p:val>
                                            <p:strVal val="#ppt_x"/>
                                          </p:val>
                                        </p:tav>
                                        <p:tav tm="100000">
                                          <p:val>
                                            <p:strVal val="#ppt_x"/>
                                          </p:val>
                                        </p:tav>
                                      </p:tavLst>
                                    </p:anim>
                                    <p:anim calcmode="lin" valueType="num">
                                      <p:cBhvr>
                                        <p:cTn id="25"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1000"/>
                                        <p:tgtEl>
                                          <p:spTgt spid="3"/>
                                        </p:tgtEl>
                                      </p:cBhvr>
                                    </p:animEffect>
                                    <p:anim calcmode="lin" valueType="num">
                                      <p:cBhvr>
                                        <p:cTn id="31" dur="1000" fill="hold"/>
                                        <p:tgtEl>
                                          <p:spTgt spid="3"/>
                                        </p:tgtEl>
                                        <p:attrNameLst>
                                          <p:attrName>ppt_x</p:attrName>
                                        </p:attrNameLst>
                                      </p:cBhvr>
                                      <p:tavLst>
                                        <p:tav tm="0">
                                          <p:val>
                                            <p:strVal val="#ppt_x"/>
                                          </p:val>
                                        </p:tav>
                                        <p:tav tm="100000">
                                          <p:val>
                                            <p:strVal val="#ppt_x"/>
                                          </p:val>
                                        </p:tav>
                                      </p:tavLst>
                                    </p:anim>
                                    <p:anim calcmode="lin" valueType="num">
                                      <p:cBhvr>
                                        <p:cTn id="3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9" grpId="0"/>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78800" y="1340768"/>
            <a:ext cx="7662328" cy="4815856"/>
          </a:xfrm>
          <a:prstGeom prst="rect">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764360"/>
            <a:ext cx="2448272" cy="328936"/>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（三）“储蓄”人脉要趁早</a:t>
            </a:r>
          </a:p>
        </p:txBody>
      </p:sp>
      <p:sp>
        <p:nvSpPr>
          <p:cNvPr id="21" name="TextBox 20"/>
          <p:cNvSpPr txBox="1"/>
          <p:nvPr/>
        </p:nvSpPr>
        <p:spPr>
          <a:xfrm>
            <a:off x="1961133" y="1412776"/>
            <a:ext cx="461665" cy="3744416"/>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越早建立的人脉，越牢靠</a:t>
            </a:r>
            <a:r>
              <a:rPr lang="zh-CN" altLang="en-US" kern="0" spc="200" dirty="0" smtClean="0">
                <a:solidFill>
                  <a:srgbClr val="00B0F0"/>
                </a:solidFill>
                <a:latin typeface="微软雅黑" pitchFamily="34" charset="-122"/>
                <a:ea typeface="微软雅黑" pitchFamily="34" charset="-122"/>
              </a:rPr>
              <a:t>，可信</a:t>
            </a:r>
            <a:endParaRPr lang="zh-CN" altLang="en-US" kern="0" spc="200" dirty="0">
              <a:solidFill>
                <a:srgbClr val="00B0F0"/>
              </a:solidFill>
              <a:latin typeface="微软雅黑" pitchFamily="34" charset="-122"/>
              <a:ea typeface="微软雅黑" pitchFamily="34" charset="-122"/>
            </a:endParaRP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pic>
        <p:nvPicPr>
          <p:cNvPr id="4098" name="Picture 2" descr="C:\Documents and Settings\tdz\桌面\未标题-1 拷贝.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086000" y="0"/>
            <a:ext cx="3326082" cy="6156624"/>
          </a:xfrm>
          <a:prstGeom prst="rect">
            <a:avLst/>
          </a:prstGeom>
          <a:noFill/>
          <a:extLst>
            <a:ext uri="{909E8E84-426E-40DD-AFC4-6F175D3DCCD1}">
              <a14:hiddenFill xmlns:a14="http://schemas.microsoft.com/office/drawing/2010/main">
                <a:solidFill>
                  <a:srgbClr val="FFFFFF"/>
                </a:solidFill>
              </a14:hiddenFill>
            </a:ext>
          </a:extLst>
        </p:spPr>
      </p:pic>
      <p:sp>
        <p:nvSpPr>
          <p:cNvPr id="15" name="Text Box 44"/>
          <p:cNvSpPr txBox="1">
            <a:spLocks noChangeArrowheads="1"/>
          </p:cNvSpPr>
          <p:nvPr/>
        </p:nvSpPr>
        <p:spPr bwMode="auto">
          <a:xfrm>
            <a:off x="7463358" y="1647032"/>
            <a:ext cx="4073696"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年轻时做人脉，有年轻人特有的优势。一般说来，</a:t>
            </a:r>
            <a:r>
              <a:rPr lang="en-US" altLang="zh-CN" dirty="0">
                <a:solidFill>
                  <a:prstClr val="white">
                    <a:lumMod val="50000"/>
                  </a:prstClr>
                </a:solidFill>
                <a:latin typeface="微软雅黑" pitchFamily="34" charset="-122"/>
                <a:ea typeface="微软雅黑" pitchFamily="34" charset="-122"/>
              </a:rPr>
              <a:t>20</a:t>
            </a:r>
            <a:r>
              <a:rPr lang="zh-CN" altLang="en-US" dirty="0">
                <a:solidFill>
                  <a:prstClr val="white">
                    <a:lumMod val="50000"/>
                  </a:prstClr>
                </a:solidFill>
                <a:latin typeface="微软雅黑" pitchFamily="34" charset="-122"/>
                <a:ea typeface="微软雅黑" pitchFamily="34" charset="-122"/>
              </a:rPr>
              <a:t>多岁的年轻人，一般不会太计较名利得失，更容易与人真诚交往，也更容易结交下“铁哥们”。</a:t>
            </a:r>
            <a:endParaRPr lang="en-US" altLang="zh-CN" b="1" dirty="0">
              <a:solidFill>
                <a:srgbClr val="00B0F0"/>
              </a:solidFill>
              <a:latin typeface="微软雅黑" pitchFamily="34" charset="-122"/>
              <a:ea typeface="微软雅黑" pitchFamily="34" charset="-122"/>
            </a:endParaRPr>
          </a:p>
        </p:txBody>
      </p:sp>
      <p:sp>
        <p:nvSpPr>
          <p:cNvPr id="16" name="矩形 15"/>
          <p:cNvSpPr/>
          <p:nvPr/>
        </p:nvSpPr>
        <p:spPr>
          <a:xfrm>
            <a:off x="7463358" y="3790547"/>
            <a:ext cx="4073696" cy="2086725"/>
          </a:xfrm>
          <a:prstGeom prst="rect">
            <a:avLst/>
          </a:prstGeom>
        </p:spPr>
        <p:txBody>
          <a:bodyPr wrap="square">
            <a:spAutoFit/>
          </a:bodyPr>
          <a:lstStyle/>
          <a:p>
            <a:pPr indent="457200" defTabSz="720725">
              <a:lnSpc>
                <a:spcPct val="135000"/>
              </a:lnSpc>
            </a:pPr>
            <a:r>
              <a:rPr lang="zh-CN" altLang="en-US" sz="1600" dirty="0">
                <a:solidFill>
                  <a:prstClr val="white">
                    <a:lumMod val="50000"/>
                  </a:prstClr>
                </a:solidFill>
                <a:latin typeface="微软雅黑" pitchFamily="34" charset="-122"/>
                <a:ea typeface="微软雅黑" pitchFamily="34" charset="-122"/>
              </a:rPr>
              <a:t>而</a:t>
            </a:r>
            <a:r>
              <a:rPr lang="en-US" altLang="zh-CN" sz="1600" dirty="0">
                <a:solidFill>
                  <a:prstClr val="white">
                    <a:lumMod val="50000"/>
                  </a:prstClr>
                </a:solidFill>
                <a:latin typeface="微软雅黑" pitchFamily="34" charset="-122"/>
                <a:ea typeface="微软雅黑" pitchFamily="34" charset="-122"/>
              </a:rPr>
              <a:t>30﹑40</a:t>
            </a:r>
            <a:r>
              <a:rPr lang="zh-CN" altLang="en-US" sz="1600" dirty="0">
                <a:solidFill>
                  <a:prstClr val="white">
                    <a:lumMod val="50000"/>
                  </a:prstClr>
                </a:solidFill>
                <a:latin typeface="微软雅黑" pitchFamily="34" charset="-122"/>
                <a:ea typeface="微软雅黑" pitchFamily="34" charset="-122"/>
              </a:rPr>
              <a:t>岁的人们，在这个冷峻的社会里摸爬打滚</a:t>
            </a:r>
            <a:r>
              <a:rPr lang="en-US" altLang="zh-CN" sz="1600" dirty="0">
                <a:solidFill>
                  <a:prstClr val="white">
                    <a:lumMod val="50000"/>
                  </a:prstClr>
                </a:solidFill>
                <a:latin typeface="微软雅黑" pitchFamily="34" charset="-122"/>
                <a:ea typeface="微软雅黑" pitchFamily="34" charset="-122"/>
              </a:rPr>
              <a:t>10</a:t>
            </a:r>
            <a:r>
              <a:rPr lang="zh-CN" altLang="en-US" sz="1600" dirty="0">
                <a:solidFill>
                  <a:prstClr val="white">
                    <a:lumMod val="50000"/>
                  </a:prstClr>
                </a:solidFill>
                <a:latin typeface="微软雅黑" pitchFamily="34" charset="-122"/>
                <a:ea typeface="微软雅黑" pitchFamily="34" charset="-122"/>
              </a:rPr>
              <a:t>多年后，不知不觉地便被磨平了棱角，善于掩藏自己，且名利心也更重一些，反而很难处到知心的朋友。因此，</a:t>
            </a:r>
            <a:r>
              <a:rPr lang="zh-CN" altLang="en-US" sz="1600" b="1" dirty="0">
                <a:solidFill>
                  <a:srgbClr val="00B0F0"/>
                </a:solidFill>
                <a:latin typeface="微软雅黑" pitchFamily="34" charset="-122"/>
                <a:ea typeface="微软雅黑" pitchFamily="34" charset="-122"/>
              </a:rPr>
              <a:t>越是青年时代结交下的朋友，越是自己一生的珍贵财富。</a:t>
            </a:r>
            <a:endParaRPr lang="en-US" altLang="zh-CN" sz="1600" b="1" dirty="0">
              <a:solidFill>
                <a:srgbClr val="00B0F0"/>
              </a:solidFill>
              <a:latin typeface="微软雅黑" pitchFamily="34" charset="-122"/>
              <a:ea typeface="微软雅黑" pitchFamily="34" charset="-122"/>
            </a:endParaRPr>
          </a:p>
        </p:txBody>
      </p:sp>
    </p:spTree>
    <p:extLst>
      <p:ext uri="{BB962C8B-B14F-4D97-AF65-F5344CB8AC3E}">
        <p14:creationId xmlns:p14="http://schemas.microsoft.com/office/powerpoint/2010/main" val="329566788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5" grpId="0"/>
      <p:bldP spid="1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764360"/>
            <a:ext cx="2448272" cy="328936"/>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（三）“储蓄”人脉要趁早</a:t>
            </a:r>
          </a:p>
        </p:txBody>
      </p:sp>
      <p:sp>
        <p:nvSpPr>
          <p:cNvPr id="21" name="TextBox 20"/>
          <p:cNvSpPr txBox="1"/>
          <p:nvPr/>
        </p:nvSpPr>
        <p:spPr>
          <a:xfrm>
            <a:off x="1961133" y="1412776"/>
            <a:ext cx="461665" cy="3744416"/>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越早建立的人脉，越牢靠</a:t>
            </a:r>
            <a:r>
              <a:rPr lang="zh-CN" altLang="en-US" kern="0" spc="200" dirty="0" smtClean="0">
                <a:solidFill>
                  <a:srgbClr val="00B0F0"/>
                </a:solidFill>
                <a:latin typeface="微软雅黑" pitchFamily="34" charset="-122"/>
                <a:ea typeface="微软雅黑" pitchFamily="34" charset="-122"/>
              </a:rPr>
              <a:t>，可信</a:t>
            </a:r>
            <a:endParaRPr lang="zh-CN" altLang="en-US" kern="0" spc="200" dirty="0">
              <a:solidFill>
                <a:srgbClr val="00B0F0"/>
              </a:solidFill>
              <a:latin typeface="微软雅黑" pitchFamily="34" charset="-122"/>
              <a:ea typeface="微软雅黑" pitchFamily="34" charset="-122"/>
            </a:endParaRP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15" name="Text Box 44"/>
          <p:cNvSpPr txBox="1">
            <a:spLocks noChangeArrowheads="1"/>
          </p:cNvSpPr>
          <p:nvPr/>
        </p:nvSpPr>
        <p:spPr bwMode="auto">
          <a:xfrm>
            <a:off x="8111430" y="1484784"/>
            <a:ext cx="3672408"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可是，很多职场新人会觉得：自己人微言轻，“要人”凭什么认识自己呢？还是等着自己有一些工作业绩，成为独当一面的“专家”，这时再拓展“人脉”更方便些。</a:t>
            </a:r>
            <a:endParaRPr lang="en-US" altLang="zh-CN" b="1" dirty="0">
              <a:solidFill>
                <a:srgbClr val="00B0F0"/>
              </a:solidFill>
              <a:latin typeface="微软雅黑" pitchFamily="34" charset="-122"/>
              <a:ea typeface="微软雅黑" pitchFamily="34" charset="-122"/>
            </a:endParaRPr>
          </a:p>
        </p:txBody>
      </p:sp>
      <p:sp>
        <p:nvSpPr>
          <p:cNvPr id="16" name="矩形 15"/>
          <p:cNvSpPr/>
          <p:nvPr/>
        </p:nvSpPr>
        <p:spPr>
          <a:xfrm>
            <a:off x="8111430" y="3413782"/>
            <a:ext cx="3816424" cy="2751522"/>
          </a:xfrm>
          <a:prstGeom prst="rect">
            <a:avLst/>
          </a:prstGeom>
        </p:spPr>
        <p:txBody>
          <a:bodyPr wrap="square">
            <a:spAutoFit/>
          </a:bodyPr>
          <a:lstStyle/>
          <a:p>
            <a:pPr indent="457200" defTabSz="720725">
              <a:lnSpc>
                <a:spcPct val="135000"/>
              </a:lnSpc>
            </a:pPr>
            <a:r>
              <a:rPr lang="zh-CN" altLang="en-US" sz="1600" dirty="0">
                <a:solidFill>
                  <a:prstClr val="white">
                    <a:lumMod val="50000"/>
                  </a:prstClr>
                </a:solidFill>
                <a:latin typeface="微软雅黑" pitchFamily="34" charset="-122"/>
                <a:ea typeface="微软雅黑" pitchFamily="34" charset="-122"/>
              </a:rPr>
              <a:t>其实不然，每个人都</a:t>
            </a:r>
            <a:r>
              <a:rPr lang="zh-CN" altLang="en-US" sz="1600" dirty="0" smtClean="0">
                <a:solidFill>
                  <a:prstClr val="white">
                    <a:lumMod val="50000"/>
                  </a:prstClr>
                </a:solidFill>
                <a:latin typeface="微软雅黑" pitchFamily="34" charset="-122"/>
                <a:ea typeface="微软雅黑" pitchFamily="34" charset="-122"/>
              </a:rPr>
              <a:t>有别人</a:t>
            </a:r>
            <a:r>
              <a:rPr lang="zh-CN" altLang="en-US" sz="1600" dirty="0">
                <a:solidFill>
                  <a:prstClr val="white">
                    <a:lumMod val="50000"/>
                  </a:prstClr>
                </a:solidFill>
                <a:latin typeface="微软雅黑" pitchFamily="34" charset="-122"/>
                <a:ea typeface="微软雅黑" pitchFamily="34" charset="-122"/>
              </a:rPr>
              <a:t>不能替代的价值，对他人来讲，就是具有“可交往性”。如果一个人有专长、有业绩，这是一种可以为别人服务的价值；</a:t>
            </a:r>
            <a:r>
              <a:rPr lang="zh-CN" altLang="en-US" sz="1600" b="1" dirty="0">
                <a:solidFill>
                  <a:srgbClr val="00B0F0"/>
                </a:solidFill>
                <a:latin typeface="微软雅黑" pitchFamily="34" charset="-122"/>
                <a:ea typeface="微软雅黑" pitchFamily="34" charset="-122"/>
              </a:rPr>
              <a:t>而一个人年轻、有潜质、有干劲，更是一种珍贵的价值。</a:t>
            </a:r>
            <a:r>
              <a:rPr lang="zh-CN" altLang="en-US" sz="1600" dirty="0">
                <a:solidFill>
                  <a:prstClr val="white">
                    <a:lumMod val="50000"/>
                  </a:prstClr>
                </a:solidFill>
                <a:latin typeface="微软雅黑" pitchFamily="34" charset="-122"/>
                <a:ea typeface="微软雅黑" pitchFamily="34" charset="-122"/>
              </a:rPr>
              <a:t>因此，如果你还年轻，在努力学习、</a:t>
            </a:r>
            <a:r>
              <a:rPr lang="zh-CN" altLang="en-US" sz="1600" dirty="0" smtClean="0">
                <a:solidFill>
                  <a:prstClr val="white">
                    <a:lumMod val="50000"/>
                  </a:prstClr>
                </a:solidFill>
                <a:latin typeface="微软雅黑" pitchFamily="34" charset="-122"/>
                <a:ea typeface="微软雅黑" pitchFamily="34" charset="-122"/>
              </a:rPr>
              <a:t>不断充电</a:t>
            </a:r>
            <a:r>
              <a:rPr lang="zh-CN" altLang="en-US" sz="1600" dirty="0">
                <a:solidFill>
                  <a:prstClr val="white">
                    <a:lumMod val="50000"/>
                  </a:prstClr>
                </a:solidFill>
                <a:latin typeface="微软雅黑" pitchFamily="34" charset="-122"/>
                <a:ea typeface="微软雅黑" pitchFamily="34" charset="-122"/>
              </a:rPr>
              <a:t>的同时，你是否想到：人脉</a:t>
            </a:r>
            <a:r>
              <a:rPr lang="zh-CN" altLang="en-US" sz="1600" dirty="0" smtClean="0">
                <a:solidFill>
                  <a:prstClr val="white">
                    <a:lumMod val="50000"/>
                  </a:prstClr>
                </a:solidFill>
                <a:latin typeface="微软雅黑" pitchFamily="34" charset="-122"/>
                <a:ea typeface="微软雅黑" pitchFamily="34" charset="-122"/>
              </a:rPr>
              <a:t>，</a:t>
            </a:r>
            <a:r>
              <a:rPr lang="zh-CN" altLang="en-US" sz="1600" dirty="0">
                <a:solidFill>
                  <a:prstClr val="white">
                    <a:lumMod val="50000"/>
                  </a:prstClr>
                </a:solidFill>
                <a:latin typeface="微软雅黑" pitchFamily="34" charset="-122"/>
                <a:ea typeface="微软雅黑" pitchFamily="34" charset="-122"/>
              </a:rPr>
              <a:t>也</a:t>
            </a:r>
            <a:r>
              <a:rPr lang="zh-CN" altLang="en-US" sz="1600" dirty="0" smtClean="0">
                <a:solidFill>
                  <a:prstClr val="white">
                    <a:lumMod val="50000"/>
                  </a:prstClr>
                </a:solidFill>
                <a:latin typeface="微软雅黑" pitchFamily="34" charset="-122"/>
                <a:ea typeface="微软雅黑" pitchFamily="34" charset="-122"/>
              </a:rPr>
              <a:t>应该</a:t>
            </a:r>
            <a:r>
              <a:rPr lang="zh-CN" altLang="en-US" sz="1600" dirty="0">
                <a:solidFill>
                  <a:prstClr val="white">
                    <a:lumMod val="50000"/>
                  </a:prstClr>
                </a:solidFill>
                <a:latin typeface="微软雅黑" pitchFamily="34" charset="-122"/>
                <a:ea typeface="微软雅黑" pitchFamily="34" charset="-122"/>
              </a:rPr>
              <a:t>抓紧了！</a:t>
            </a:r>
            <a:endParaRPr lang="en-US" altLang="zh-CN" sz="1600" b="1" dirty="0">
              <a:solidFill>
                <a:srgbClr val="00B0F0"/>
              </a:solidFill>
              <a:latin typeface="微软雅黑" pitchFamily="34" charset="-122"/>
              <a:ea typeface="微软雅黑" pitchFamily="34" charset="-122"/>
            </a:endParaRPr>
          </a:p>
        </p:txBody>
      </p:sp>
      <p:grpSp>
        <p:nvGrpSpPr>
          <p:cNvPr id="13" name="组合 12"/>
          <p:cNvGrpSpPr/>
          <p:nvPr/>
        </p:nvGrpSpPr>
        <p:grpSpPr>
          <a:xfrm>
            <a:off x="3120058" y="1386642"/>
            <a:ext cx="8799027" cy="4778662"/>
            <a:chOff x="3120058" y="1412776"/>
            <a:chExt cx="8799027" cy="4752528"/>
          </a:xfrm>
        </p:grpSpPr>
        <p:cxnSp>
          <p:nvCxnSpPr>
            <p:cNvPr id="5" name="直接连接符 4"/>
            <p:cNvCxnSpPr/>
            <p:nvPr/>
          </p:nvCxnSpPr>
          <p:spPr>
            <a:xfrm>
              <a:off x="3120058" y="1412776"/>
              <a:ext cx="8799027" cy="0"/>
            </a:xfrm>
            <a:prstGeom prst="line">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p:cNvCxnSpPr/>
            <p:nvPr/>
          </p:nvCxnSpPr>
          <p:spPr>
            <a:xfrm>
              <a:off x="11919085" y="1412776"/>
              <a:ext cx="0" cy="4752528"/>
            </a:xfrm>
            <a:prstGeom prst="line">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24" name="直接连接符 23"/>
            <p:cNvCxnSpPr/>
            <p:nvPr/>
          </p:nvCxnSpPr>
          <p:spPr>
            <a:xfrm>
              <a:off x="3121799" y="1412776"/>
              <a:ext cx="0" cy="4318143"/>
            </a:xfrm>
            <a:prstGeom prst="line">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25" name="直接连接符 24"/>
            <p:cNvCxnSpPr/>
            <p:nvPr/>
          </p:nvCxnSpPr>
          <p:spPr>
            <a:xfrm>
              <a:off x="3121799" y="6165304"/>
              <a:ext cx="8797286" cy="0"/>
            </a:xfrm>
            <a:prstGeom prst="line">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grpSp>
      <p:pic>
        <p:nvPicPr>
          <p:cNvPr id="1029" name="Picture 5" descr="C:\Documents and Settings\tdz\桌面\未标题-1 拷贝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120058" y="1173932"/>
            <a:ext cx="4991372" cy="49913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67775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1029"/>
                                        </p:tgtEl>
                                        <p:attrNameLst>
                                          <p:attrName>style.visibility</p:attrName>
                                        </p:attrNameLst>
                                      </p:cBhvr>
                                      <p:to>
                                        <p:strVal val="visible"/>
                                      </p:to>
                                    </p:set>
                                    <p:animEffect transition="in" filter="fade">
                                      <p:cBhvr>
                                        <p:cTn id="26" dur="1000"/>
                                        <p:tgtEl>
                                          <p:spTgt spid="1029"/>
                                        </p:tgtEl>
                                      </p:cBhvr>
                                    </p:animEffect>
                                    <p:anim calcmode="lin" valueType="num">
                                      <p:cBhvr>
                                        <p:cTn id="27" dur="1000" fill="hold"/>
                                        <p:tgtEl>
                                          <p:spTgt spid="1029"/>
                                        </p:tgtEl>
                                        <p:attrNameLst>
                                          <p:attrName>ppt_x</p:attrName>
                                        </p:attrNameLst>
                                      </p:cBhvr>
                                      <p:tavLst>
                                        <p:tav tm="0">
                                          <p:val>
                                            <p:strVal val="#ppt_x"/>
                                          </p:val>
                                        </p:tav>
                                        <p:tav tm="100000">
                                          <p:val>
                                            <p:strVal val="#ppt_x"/>
                                          </p:val>
                                        </p:tav>
                                      </p:tavLst>
                                    </p:anim>
                                    <p:anim calcmode="lin" valueType="num">
                                      <p:cBhvr>
                                        <p:cTn id="28" dur="1000" fill="hold"/>
                                        <p:tgtEl>
                                          <p:spTgt spid="10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5" grpId="0"/>
      <p:bldP spid="1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664296"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（四）拜冷庙、烧冷灶，交落难英雄</a:t>
            </a:r>
          </a:p>
        </p:txBody>
      </p:sp>
      <p:sp>
        <p:nvSpPr>
          <p:cNvPr id="17" name="Text Box 44"/>
          <p:cNvSpPr txBox="1">
            <a:spLocks noChangeArrowheads="1"/>
          </p:cNvSpPr>
          <p:nvPr/>
        </p:nvSpPr>
        <p:spPr bwMode="auto">
          <a:xfrm>
            <a:off x="3214887" y="1380764"/>
            <a:ext cx="8280920"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zh-CN" b="1" dirty="0">
                <a:solidFill>
                  <a:srgbClr val="00B0F0"/>
                </a:solidFill>
                <a:latin typeface="微软雅黑" pitchFamily="34" charset="-122"/>
                <a:ea typeface="微软雅黑" pitchFamily="34" charset="-122"/>
              </a:rPr>
              <a:t>雪中送炭胜过锦上添花，一个人在困难的时候，你拉他一把，他会终生铭记。</a:t>
            </a:r>
            <a:r>
              <a:rPr lang="zh-CN" altLang="zh-CN" dirty="0">
                <a:solidFill>
                  <a:prstClr val="white">
                    <a:lumMod val="50000"/>
                  </a:prstClr>
                </a:solidFill>
                <a:latin typeface="微软雅黑" pitchFamily="34" charset="-122"/>
                <a:ea typeface="微软雅黑" pitchFamily="34" charset="-122"/>
              </a:rPr>
              <a:t>千万不要怀着一份过于势利的短浅眼光经营人脉，别人现在富贵，出金入银，就一副小人嘴脸伺候着，别人现在是个潦倒的小人物就忽视、轻视、鄙视之</a:t>
            </a:r>
            <a:r>
              <a:rPr lang="zh-CN" altLang="zh-CN" dirty="0" smtClean="0">
                <a:solidFill>
                  <a:prstClr val="white">
                    <a:lumMod val="50000"/>
                  </a:prstClr>
                </a:solidFill>
                <a:latin typeface="微软雅黑" pitchFamily="34" charset="-122"/>
                <a:ea typeface="微软雅黑" pitchFamily="34" charset="-122"/>
              </a:rPr>
              <a:t>。</a:t>
            </a:r>
            <a:endParaRPr lang="en-US" altLang="zh-CN" dirty="0">
              <a:solidFill>
                <a:prstClr val="white">
                  <a:lumMod val="50000"/>
                </a:prstClr>
              </a:solidFill>
              <a:latin typeface="微软雅黑" pitchFamily="34" charset="-122"/>
              <a:ea typeface="微软雅黑" pitchFamily="34" charset="-122"/>
            </a:endParaRPr>
          </a:p>
        </p:txBody>
      </p:sp>
      <p:sp>
        <p:nvSpPr>
          <p:cNvPr id="29" name="Text Box 44"/>
          <p:cNvSpPr txBox="1">
            <a:spLocks noChangeArrowheads="1"/>
          </p:cNvSpPr>
          <p:nvPr/>
        </p:nvSpPr>
        <p:spPr bwMode="auto">
          <a:xfrm>
            <a:off x="6959302" y="2708920"/>
            <a:ext cx="4536504" cy="338208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zh-CN" dirty="0">
                <a:solidFill>
                  <a:prstClr val="white">
                    <a:lumMod val="50000"/>
                  </a:prstClr>
                </a:solidFill>
                <a:latin typeface="微软雅黑" pitchFamily="34" charset="-122"/>
                <a:ea typeface="微软雅黑" pitchFamily="34" charset="-122"/>
              </a:rPr>
              <a:t>历史小说家高阳笔下的《红顶商人》胡雪岩，其高超的交际手腕总让读者大为叹服，对胡雪岩有深入研究的学者曾仕强分析，胡雪岩的过人之处是“对事情看的透，眼光够远，从</a:t>
            </a:r>
            <a:r>
              <a:rPr lang="zh-CN" altLang="zh-CN" dirty="0" smtClean="0">
                <a:solidFill>
                  <a:prstClr val="white">
                    <a:lumMod val="50000"/>
                  </a:prstClr>
                </a:solidFill>
                <a:latin typeface="微软雅黑" pitchFamily="34" charset="-122"/>
                <a:ea typeface="微软雅黑" pitchFamily="34" charset="-122"/>
              </a:rPr>
              <a:t>不会</a:t>
            </a:r>
            <a:r>
              <a:rPr lang="zh-CN" altLang="en-US" dirty="0">
                <a:solidFill>
                  <a:prstClr val="white">
                    <a:lumMod val="50000"/>
                  </a:prstClr>
                </a:solidFill>
                <a:latin typeface="微软雅黑" pitchFamily="34" charset="-122"/>
                <a:ea typeface="微软雅黑" pitchFamily="34" charset="-122"/>
              </a:rPr>
              <a:t>轻视</a:t>
            </a:r>
            <a:r>
              <a:rPr lang="zh-CN" altLang="zh-CN" dirty="0" smtClean="0">
                <a:solidFill>
                  <a:prstClr val="white">
                    <a:lumMod val="50000"/>
                  </a:prstClr>
                </a:solidFill>
                <a:latin typeface="微软雅黑" pitchFamily="34" charset="-122"/>
                <a:ea typeface="微软雅黑" pitchFamily="34" charset="-122"/>
              </a:rPr>
              <a:t>小人物</a:t>
            </a:r>
            <a:r>
              <a:rPr lang="zh-CN" altLang="zh-CN" dirty="0">
                <a:solidFill>
                  <a:prstClr val="white">
                    <a:lumMod val="50000"/>
                  </a:prstClr>
                </a:solidFill>
                <a:latin typeface="微软雅黑" pitchFamily="34" charset="-122"/>
                <a:ea typeface="微软雅黑" pitchFamily="34" charset="-122"/>
              </a:rPr>
              <a:t>”。读</a:t>
            </a:r>
            <a:r>
              <a:rPr lang="zh-CN" altLang="zh-CN" dirty="0" smtClean="0">
                <a:solidFill>
                  <a:prstClr val="white">
                    <a:lumMod val="50000"/>
                  </a:prstClr>
                </a:solidFill>
                <a:latin typeface="微软雅黑" pitchFamily="34" charset="-122"/>
                <a:ea typeface="微软雅黑" pitchFamily="34" charset="-122"/>
              </a:rPr>
              <a:t>过</a:t>
            </a:r>
            <a:r>
              <a:rPr lang="en-US" altLang="zh-CN" dirty="0" smtClean="0">
                <a:solidFill>
                  <a:prstClr val="white">
                    <a:lumMod val="50000"/>
                  </a:prstClr>
                </a:solidFill>
                <a:latin typeface="微软雅黑" pitchFamily="34" charset="-122"/>
                <a:ea typeface="微软雅黑" pitchFamily="34" charset="-122"/>
              </a:rPr>
              <a:t>《</a:t>
            </a:r>
            <a:r>
              <a:rPr lang="zh-CN" altLang="zh-CN" dirty="0" smtClean="0">
                <a:solidFill>
                  <a:prstClr val="white">
                    <a:lumMod val="50000"/>
                  </a:prstClr>
                </a:solidFill>
                <a:latin typeface="微软雅黑" pitchFamily="34" charset="-122"/>
                <a:ea typeface="微软雅黑" pitchFamily="34" charset="-122"/>
              </a:rPr>
              <a:t>红</a:t>
            </a:r>
            <a:r>
              <a:rPr lang="zh-CN" altLang="zh-CN" dirty="0">
                <a:solidFill>
                  <a:prstClr val="white">
                    <a:lumMod val="50000"/>
                  </a:prstClr>
                </a:solidFill>
                <a:latin typeface="微软雅黑" pitchFamily="34" charset="-122"/>
                <a:ea typeface="微软雅黑" pitchFamily="34" charset="-122"/>
              </a:rPr>
              <a:t>顶</a:t>
            </a:r>
            <a:r>
              <a:rPr lang="zh-CN" altLang="zh-CN" dirty="0" smtClean="0">
                <a:solidFill>
                  <a:prstClr val="white">
                    <a:lumMod val="50000"/>
                  </a:prstClr>
                </a:solidFill>
                <a:latin typeface="微软雅黑" pitchFamily="34" charset="-122"/>
                <a:ea typeface="微软雅黑" pitchFamily="34" charset="-122"/>
              </a:rPr>
              <a:t>商人</a:t>
            </a:r>
            <a:r>
              <a:rPr lang="en-US" altLang="zh-CN" dirty="0" smtClean="0">
                <a:solidFill>
                  <a:prstClr val="white">
                    <a:lumMod val="50000"/>
                  </a:prstClr>
                </a:solidFill>
                <a:latin typeface="微软雅黑" pitchFamily="34" charset="-122"/>
                <a:ea typeface="微软雅黑" pitchFamily="34" charset="-122"/>
              </a:rPr>
              <a:t>》</a:t>
            </a:r>
            <a:r>
              <a:rPr lang="zh-CN" altLang="zh-CN" dirty="0" smtClean="0">
                <a:solidFill>
                  <a:prstClr val="white">
                    <a:lumMod val="50000"/>
                  </a:prstClr>
                </a:solidFill>
                <a:latin typeface="微软雅黑" pitchFamily="34" charset="-122"/>
                <a:ea typeface="微软雅黑" pitchFamily="34" charset="-122"/>
              </a:rPr>
              <a:t>一</a:t>
            </a:r>
            <a:r>
              <a:rPr lang="zh-CN" altLang="zh-CN" dirty="0">
                <a:solidFill>
                  <a:prstClr val="white">
                    <a:lumMod val="50000"/>
                  </a:prstClr>
                </a:solidFill>
                <a:latin typeface="微软雅黑" pitchFamily="34" charset="-122"/>
                <a:ea typeface="微软雅黑" pitchFamily="34" charset="-122"/>
              </a:rPr>
              <a:t>书的都知道，浙江巡抚王有龄对胡雪岩的发迹有着绝对影响，而当初，王有龄不过一介穷书生，但胡雪岩就全力相助，等同投资一笔交情生意。另外袁世凯投资徐世昌（《走向共和》中的那个“菊人兄”），也是一个经典案例（百度可搜）。</a:t>
            </a:r>
            <a:endParaRPr lang="en-US" altLang="zh-CN" dirty="0">
              <a:solidFill>
                <a:prstClr val="white">
                  <a:lumMod val="50000"/>
                </a:prstClr>
              </a:solidFill>
              <a:latin typeface="微软雅黑" pitchFamily="34" charset="-122"/>
              <a:ea typeface="微软雅黑" pitchFamily="34" charset="-122"/>
            </a:endParaRPr>
          </a:p>
        </p:txBody>
      </p:sp>
      <p:grpSp>
        <p:nvGrpSpPr>
          <p:cNvPr id="4" name="组合 3"/>
          <p:cNvGrpSpPr/>
          <p:nvPr/>
        </p:nvGrpSpPr>
        <p:grpSpPr>
          <a:xfrm>
            <a:off x="3315382" y="2845378"/>
            <a:ext cx="2978850" cy="3319926"/>
            <a:chOff x="3315382" y="2845378"/>
            <a:chExt cx="2978850" cy="3319926"/>
          </a:xfrm>
        </p:grpSpPr>
        <p:pic>
          <p:nvPicPr>
            <p:cNvPr id="1026" name="Picture 2" descr="http://dahan.66298.com/UpFiles/Article/20118310534413334.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454313" y="2845378"/>
              <a:ext cx="2839919" cy="324562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D:\Teliss_Tong\Copy\定期备份\工作备份\！PPT图片及版面资源\06-PPT精选插图\04-图标\右边角-蓝1.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flipH="1" flipV="1">
              <a:off x="3358902" y="5063255"/>
              <a:ext cx="1107105" cy="1102049"/>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rot="2668566">
              <a:off x="3315382" y="5519709"/>
              <a:ext cx="877163" cy="369332"/>
            </a:xfrm>
            <a:prstGeom prst="rect">
              <a:avLst/>
            </a:prstGeom>
            <a:noFill/>
          </p:spPr>
          <p:txBody>
            <a:bodyPr wrap="none" rtlCol="0">
              <a:spAutoFit/>
            </a:bodyPr>
            <a:lstStyle/>
            <a:p>
              <a:r>
                <a:rPr lang="zh-CN" altLang="en-US" sz="1800" dirty="0" smtClean="0">
                  <a:solidFill>
                    <a:prstClr val="white"/>
                  </a:solidFill>
                  <a:latin typeface="微软雅黑" pitchFamily="34" charset="-122"/>
                  <a:ea typeface="微软雅黑" pitchFamily="34" charset="-122"/>
                </a:rPr>
                <a:t>胡雪岩</a:t>
              </a:r>
              <a:endParaRPr lang="zh-CN" altLang="en-US" sz="1800" dirty="0">
                <a:solidFill>
                  <a:prstClr val="white"/>
                </a:solidFill>
                <a:latin typeface="微软雅黑" pitchFamily="34" charset="-122"/>
                <a:ea typeface="微软雅黑" pitchFamily="34" charset="-122"/>
              </a:endParaRPr>
            </a:p>
          </p:txBody>
        </p:sp>
      </p:grpSp>
    </p:spTree>
    <p:extLst>
      <p:ext uri="{BB962C8B-B14F-4D97-AF65-F5344CB8AC3E}">
        <p14:creationId xmlns:p14="http://schemas.microsoft.com/office/powerpoint/2010/main" val="41455292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800"/>
                                        <p:tgtEl>
                                          <p:spTgt spid="20"/>
                                        </p:tgtEl>
                                      </p:cBhvr>
                                    </p:animEffect>
                                    <p:anim calcmode="lin" valueType="num">
                                      <p:cBhvr>
                                        <p:cTn id="8" dur="800" fill="hold"/>
                                        <p:tgtEl>
                                          <p:spTgt spid="20"/>
                                        </p:tgtEl>
                                        <p:attrNameLst>
                                          <p:attrName>ppt_x</p:attrName>
                                        </p:attrNameLst>
                                      </p:cBhvr>
                                      <p:tavLst>
                                        <p:tav tm="0">
                                          <p:val>
                                            <p:strVal val="#ppt_x"/>
                                          </p:val>
                                        </p:tav>
                                        <p:tav tm="100000">
                                          <p:val>
                                            <p:strVal val="#ppt_x"/>
                                          </p:val>
                                        </p:tav>
                                      </p:tavLst>
                                    </p:anim>
                                    <p:anim calcmode="lin" valueType="num">
                                      <p:cBhvr>
                                        <p:cTn id="9" dur="8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1000" fill="hold"/>
                                        <p:tgtEl>
                                          <p:spTgt spid="29"/>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7" grpId="0"/>
      <p:bldP spid="2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664296"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（四）拜冷庙、烧冷灶，交落难英雄</a:t>
            </a:r>
          </a:p>
        </p:txBody>
      </p:sp>
      <p:sp>
        <p:nvSpPr>
          <p:cNvPr id="17" name="Text Box 44"/>
          <p:cNvSpPr txBox="1">
            <a:spLocks noChangeArrowheads="1"/>
          </p:cNvSpPr>
          <p:nvPr/>
        </p:nvSpPr>
        <p:spPr bwMode="auto">
          <a:xfrm>
            <a:off x="7391350" y="1757598"/>
            <a:ext cx="4133675" cy="275152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古人云，人生结交在终始，莫以升沉中路分。朋友之义，在于始终相与，不因死生贵贱而易其心。而今朋友二字，已远不如昔日那般珍贵。不过也难怪。在古人看来，交际以礼为重，交友以情为主。如今交友，多半以利为先，有贪其财而交，有慕其势而交，有爱其色而交。是以初隆而后薄，始密而终疏，焉能长久。</a:t>
            </a:r>
            <a:endParaRPr lang="en-US" altLang="zh-CN" dirty="0">
              <a:solidFill>
                <a:prstClr val="white">
                  <a:lumMod val="50000"/>
                </a:prstClr>
              </a:solidFill>
              <a:latin typeface="微软雅黑" pitchFamily="34" charset="-122"/>
              <a:ea typeface="微软雅黑" pitchFamily="34" charset="-122"/>
            </a:endParaRPr>
          </a:p>
        </p:txBody>
      </p:sp>
      <p:sp>
        <p:nvSpPr>
          <p:cNvPr id="29" name="Text Box 44"/>
          <p:cNvSpPr txBox="1">
            <a:spLocks noChangeArrowheads="1"/>
          </p:cNvSpPr>
          <p:nvPr/>
        </p:nvSpPr>
        <p:spPr bwMode="auto">
          <a:xfrm>
            <a:off x="7391163" y="4725144"/>
            <a:ext cx="4133675" cy="105528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b="1" dirty="0">
                <a:solidFill>
                  <a:srgbClr val="00B0F0"/>
                </a:solidFill>
                <a:latin typeface="微软雅黑" pitchFamily="34" charset="-122"/>
                <a:ea typeface="微软雅黑" pitchFamily="34" charset="-122"/>
              </a:rPr>
              <a:t>我们总是和那些不如我们健康、美丽或聪明的人保持距离。然而，感谢上帝，有些人却不会对我们如此残酷。</a:t>
            </a:r>
            <a:endParaRPr lang="en-US" altLang="zh-CN" b="1" dirty="0">
              <a:solidFill>
                <a:srgbClr val="00B0F0"/>
              </a:solidFill>
              <a:latin typeface="微软雅黑" pitchFamily="34" charset="-122"/>
              <a:ea typeface="微软雅黑" pitchFamily="34" charset="-122"/>
            </a:endParaRPr>
          </a:p>
        </p:txBody>
      </p:sp>
      <p:pic>
        <p:nvPicPr>
          <p:cNvPr id="2050" name="Picture 2" descr="C:\Documents and Settings\Teliss_Tong\My Documents\！PPT图片及版面资源\06-PPT精选插图\02-商务\73278D3D07FE3A33B70F44EE9E764ED7.jp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3502918" y="1513887"/>
            <a:ext cx="3536726" cy="4440656"/>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3502918" y="1513932"/>
            <a:ext cx="8238210" cy="4440611"/>
          </a:xfrm>
          <a:prstGeom prst="rect">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6435926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fade">
                                      <p:cBhvr>
                                        <p:cTn id="12" dur="1000"/>
                                        <p:tgtEl>
                                          <p:spTgt spid="2050"/>
                                        </p:tgtEl>
                                      </p:cBhvr>
                                    </p:animEffect>
                                    <p:anim calcmode="lin" valueType="num">
                                      <p:cBhvr>
                                        <p:cTn id="13" dur="1000" fill="hold"/>
                                        <p:tgtEl>
                                          <p:spTgt spid="2050"/>
                                        </p:tgtEl>
                                        <p:attrNameLst>
                                          <p:attrName>ppt_x</p:attrName>
                                        </p:attrNameLst>
                                      </p:cBhvr>
                                      <p:tavLst>
                                        <p:tav tm="0">
                                          <p:val>
                                            <p:strVal val="#ppt_x"/>
                                          </p:val>
                                        </p:tav>
                                        <p:tav tm="100000">
                                          <p:val>
                                            <p:strVal val="#ppt_x"/>
                                          </p:val>
                                        </p:tav>
                                      </p:tavLst>
                                    </p:anim>
                                    <p:anim calcmode="lin" valueType="num">
                                      <p:cBhvr>
                                        <p:cTn id="14"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664296"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（五）创造机会，主动拓展人脉</a:t>
            </a:r>
          </a:p>
        </p:txBody>
      </p:sp>
      <p:sp>
        <p:nvSpPr>
          <p:cNvPr id="17" name="Text Box 44"/>
          <p:cNvSpPr txBox="1">
            <a:spLocks noChangeArrowheads="1"/>
          </p:cNvSpPr>
          <p:nvPr/>
        </p:nvSpPr>
        <p:spPr bwMode="auto">
          <a:xfrm>
            <a:off x="2638822" y="1380764"/>
            <a:ext cx="9073008"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人脉不是被动拥有，而是主动出击。人际交往最忌讳被动等待，假如大家都在想等着对方主动过来说话，这个世界上的朋友就太少了，试想一下</a:t>
            </a:r>
            <a:r>
              <a:rPr lang="zh-CN" altLang="en-US" dirty="0" smtClean="0">
                <a:solidFill>
                  <a:prstClr val="white">
                    <a:lumMod val="50000"/>
                  </a:prstClr>
                </a:solidFill>
                <a:latin typeface="微软雅黑" pitchFamily="34" charset="-122"/>
                <a:ea typeface="微软雅黑" pitchFamily="34" charset="-122"/>
              </a:rPr>
              <a:t>，</a:t>
            </a:r>
            <a:r>
              <a:rPr lang="zh-CN" altLang="en-US" b="1" dirty="0">
                <a:solidFill>
                  <a:srgbClr val="00B0F0"/>
                </a:solidFill>
                <a:latin typeface="微软雅黑" pitchFamily="34" charset="-122"/>
                <a:ea typeface="微软雅黑" pitchFamily="34" charset="-122"/>
              </a:rPr>
              <a:t>如果</a:t>
            </a:r>
            <a:r>
              <a:rPr lang="zh-CN" altLang="en-US" b="1" dirty="0" smtClean="0">
                <a:solidFill>
                  <a:srgbClr val="00B0F0"/>
                </a:solidFill>
                <a:latin typeface="微软雅黑" pitchFamily="34" charset="-122"/>
                <a:ea typeface="微软雅黑" pitchFamily="34" charset="-122"/>
              </a:rPr>
              <a:t>谈恋爱</a:t>
            </a:r>
            <a:r>
              <a:rPr lang="zh-CN" altLang="en-US" b="1" dirty="0">
                <a:solidFill>
                  <a:srgbClr val="00B0F0"/>
                </a:solidFill>
                <a:latin typeface="微软雅黑" pitchFamily="34" charset="-122"/>
                <a:ea typeface="微软雅黑" pitchFamily="34" charset="-122"/>
              </a:rPr>
              <a:t>的时候大家都等着</a:t>
            </a:r>
            <a:r>
              <a:rPr lang="zh-CN" altLang="en-US" b="1" dirty="0" smtClean="0">
                <a:solidFill>
                  <a:srgbClr val="00B0F0"/>
                </a:solidFill>
                <a:latin typeface="微软雅黑" pitchFamily="34" charset="-122"/>
                <a:ea typeface="微软雅黑" pitchFamily="34" charset="-122"/>
              </a:rPr>
              <a:t>对方主动，</a:t>
            </a:r>
            <a:r>
              <a:rPr lang="zh-CN" altLang="en-US" b="1" dirty="0">
                <a:solidFill>
                  <a:srgbClr val="00B0F0"/>
                </a:solidFill>
                <a:latin typeface="微软雅黑" pitchFamily="34" charset="-122"/>
                <a:ea typeface="微软雅黑" pitchFamily="34" charset="-122"/>
              </a:rPr>
              <a:t>注定遇不到你的真爱。</a:t>
            </a:r>
            <a:endParaRPr lang="en-US" altLang="zh-CN" b="1" dirty="0">
              <a:solidFill>
                <a:srgbClr val="00B0F0"/>
              </a:solidFill>
              <a:latin typeface="微软雅黑" pitchFamily="34" charset="-122"/>
              <a:ea typeface="微软雅黑" pitchFamily="34" charset="-122"/>
            </a:endParaRPr>
          </a:p>
        </p:txBody>
      </p:sp>
      <p:sp>
        <p:nvSpPr>
          <p:cNvPr id="29" name="Text Box 44"/>
          <p:cNvSpPr txBox="1">
            <a:spLocks noChangeArrowheads="1"/>
          </p:cNvSpPr>
          <p:nvPr/>
        </p:nvSpPr>
        <p:spPr bwMode="auto">
          <a:xfrm>
            <a:off x="8183438" y="2708920"/>
            <a:ext cx="3528392" cy="308392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有的人性格内向，不喜欢与人交往，对谁都爱理不理的，甚至于是自己的父母。有的人清高孤傲，自视甚高，在社交场合，常常这样想：“你有什么了不起的，为什么我要主动和你说话交朋友？”有的人内心不够强大，虽然有主动的愿望，但是不敢去行动，害怕唐突，非常在意别人的态度并患得患失。</a:t>
            </a:r>
            <a:endParaRPr lang="en-US" altLang="zh-CN" dirty="0">
              <a:solidFill>
                <a:prstClr val="white">
                  <a:lumMod val="50000"/>
                </a:prstClr>
              </a:solidFill>
              <a:latin typeface="微软雅黑" pitchFamily="34" charset="-122"/>
              <a:ea typeface="微软雅黑" pitchFamily="34" charset="-122"/>
            </a:endParaRPr>
          </a:p>
        </p:txBody>
      </p:sp>
      <p:pic>
        <p:nvPicPr>
          <p:cNvPr id="3074" name="Picture 2" descr="C:\Documents and Settings\Teliss_Tong\My Documents\！PPT图片及版面资源\06-PPT精选插图\02-商务\30231_funny-cat-wallpaper__yvt2.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3120058" y="2745203"/>
            <a:ext cx="4731991" cy="3047638"/>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537070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800"/>
                                        <p:tgtEl>
                                          <p:spTgt spid="20"/>
                                        </p:tgtEl>
                                      </p:cBhvr>
                                    </p:animEffect>
                                    <p:anim calcmode="lin" valueType="num">
                                      <p:cBhvr>
                                        <p:cTn id="8" dur="800" fill="hold"/>
                                        <p:tgtEl>
                                          <p:spTgt spid="20"/>
                                        </p:tgtEl>
                                        <p:attrNameLst>
                                          <p:attrName>ppt_x</p:attrName>
                                        </p:attrNameLst>
                                      </p:cBhvr>
                                      <p:tavLst>
                                        <p:tav tm="0">
                                          <p:val>
                                            <p:strVal val="#ppt_x"/>
                                          </p:val>
                                        </p:tav>
                                        <p:tav tm="100000">
                                          <p:val>
                                            <p:strVal val="#ppt_x"/>
                                          </p:val>
                                        </p:tav>
                                      </p:tavLst>
                                    </p:anim>
                                    <p:anim calcmode="lin" valueType="num">
                                      <p:cBhvr>
                                        <p:cTn id="9" dur="8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1000" fill="hold"/>
                                        <p:tgtEl>
                                          <p:spTgt spid="29"/>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3074"/>
                                        </p:tgtEl>
                                        <p:attrNameLst>
                                          <p:attrName>style.visibility</p:attrName>
                                        </p:attrNameLst>
                                      </p:cBhvr>
                                      <p:to>
                                        <p:strVal val="visible"/>
                                      </p:to>
                                    </p:set>
                                    <p:animEffect transition="in" filter="fade">
                                      <p:cBhvr>
                                        <p:cTn id="26" dur="1000"/>
                                        <p:tgtEl>
                                          <p:spTgt spid="3074"/>
                                        </p:tgtEl>
                                      </p:cBhvr>
                                    </p:animEffect>
                                    <p:anim calcmode="lin" valueType="num">
                                      <p:cBhvr>
                                        <p:cTn id="27" dur="1000" fill="hold"/>
                                        <p:tgtEl>
                                          <p:spTgt spid="3074"/>
                                        </p:tgtEl>
                                        <p:attrNameLst>
                                          <p:attrName>ppt_x</p:attrName>
                                        </p:attrNameLst>
                                      </p:cBhvr>
                                      <p:tavLst>
                                        <p:tav tm="0">
                                          <p:val>
                                            <p:strVal val="#ppt_x"/>
                                          </p:val>
                                        </p:tav>
                                        <p:tav tm="100000">
                                          <p:val>
                                            <p:strVal val="#ppt_x"/>
                                          </p:val>
                                        </p:tav>
                                      </p:tavLst>
                                    </p:anim>
                                    <p:anim calcmode="lin" valueType="num">
                                      <p:cBhvr>
                                        <p:cTn id="28"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7" grpId="0"/>
      <p:bldP spid="2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664296"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（五）创造机会，主动拓展人脉</a:t>
            </a:r>
          </a:p>
        </p:txBody>
      </p:sp>
      <p:sp>
        <p:nvSpPr>
          <p:cNvPr id="17" name="Text Box 44"/>
          <p:cNvSpPr txBox="1">
            <a:spLocks noChangeArrowheads="1"/>
          </p:cNvSpPr>
          <p:nvPr/>
        </p:nvSpPr>
        <p:spPr bwMode="auto">
          <a:xfrm>
            <a:off x="6455246" y="1674674"/>
            <a:ext cx="5328592"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要知道，别人是不会无缘无故对我们感兴趣的。我们只有主动地认识别人，才渐渐有了展示自己的机会，才能让自己的价值去吸引别人，才有可能相互成为彼此的人脉资源。实际上，甚至可以说，</a:t>
            </a:r>
            <a:r>
              <a:rPr lang="zh-CN" altLang="en-US" b="1" dirty="0">
                <a:solidFill>
                  <a:srgbClr val="00B0F0"/>
                </a:solidFill>
                <a:latin typeface="微软雅黑" pitchFamily="34" charset="-122"/>
                <a:ea typeface="微软雅黑" pitchFamily="34" charset="-122"/>
              </a:rPr>
              <a:t>交际并没有什么技巧，惟一要做的，就是主动、主动、再主动。</a:t>
            </a:r>
            <a:endParaRPr lang="en-US" altLang="zh-CN" b="1" dirty="0">
              <a:solidFill>
                <a:srgbClr val="00B0F0"/>
              </a:solidFill>
              <a:latin typeface="微软雅黑" pitchFamily="34" charset="-122"/>
              <a:ea typeface="微软雅黑" pitchFamily="34" charset="-122"/>
            </a:endParaRPr>
          </a:p>
        </p:txBody>
      </p:sp>
      <p:sp>
        <p:nvSpPr>
          <p:cNvPr id="29" name="Text Box 44"/>
          <p:cNvSpPr txBox="1">
            <a:spLocks noChangeArrowheads="1"/>
          </p:cNvSpPr>
          <p:nvPr/>
        </p:nvSpPr>
        <p:spPr bwMode="auto">
          <a:xfrm>
            <a:off x="6455246" y="3790547"/>
            <a:ext cx="5328592" cy="208672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因此，当我们对意向中的人脉拓展对象感兴趣时，千万别犹豫当个首先开口说话的人，并主动介绍自己，说出自己的名字（一些欧美的电影，常见这种镜头，握手，互相介绍）。对于人脉关系的维护上，也需要积极主动。正像有一句职场名言说的好：</a:t>
            </a:r>
            <a:r>
              <a:rPr lang="zh-CN" altLang="en-US" b="1" dirty="0">
                <a:solidFill>
                  <a:srgbClr val="00B050"/>
                </a:solidFill>
                <a:latin typeface="微软雅黑" pitchFamily="34" charset="-122"/>
                <a:ea typeface="微软雅黑" pitchFamily="34" charset="-122"/>
              </a:rPr>
              <a:t>“若电话老是不响，你该打出去。很多时候，这些电话会给你带来意想不到的收获。</a:t>
            </a:r>
            <a:r>
              <a:rPr lang="zh-CN" altLang="en-US" dirty="0">
                <a:solidFill>
                  <a:prstClr val="white">
                    <a:lumMod val="50000"/>
                  </a:prstClr>
                </a:solidFill>
                <a:latin typeface="微软雅黑" pitchFamily="34" charset="-122"/>
                <a:ea typeface="微软雅黑" pitchFamily="34" charset="-122"/>
              </a:rPr>
              <a:t>”</a:t>
            </a:r>
            <a:endParaRPr lang="en-US" altLang="zh-CN" dirty="0">
              <a:solidFill>
                <a:prstClr val="white">
                  <a:lumMod val="50000"/>
                </a:prstClr>
              </a:solidFill>
              <a:latin typeface="微软雅黑" pitchFamily="34" charset="-122"/>
              <a:ea typeface="微软雅黑" pitchFamily="34" charset="-122"/>
            </a:endParaRPr>
          </a:p>
        </p:txBody>
      </p:sp>
      <p:pic>
        <p:nvPicPr>
          <p:cNvPr id="4098" name="Picture 2" descr="C:\Documents and Settings\Teliss_Tong\My Documents\！PPT图片及版面资源\06-PPT精选插图\03-人物\50EA01FF01E479C11DDC2C57C3D9327F.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142878" y="1462855"/>
            <a:ext cx="2991761" cy="4486425"/>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3142878" y="1462855"/>
            <a:ext cx="8712968" cy="4486426"/>
          </a:xfrm>
          <a:prstGeom prst="rect">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6276107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1000"/>
                                        <p:tgtEl>
                                          <p:spTgt spid="29"/>
                                        </p:tgtEl>
                                      </p:cBhvr>
                                    </p:animEffect>
                                    <p:anim calcmode="lin" valueType="num">
                                      <p:cBhvr>
                                        <p:cTn id="15" dur="1000" fill="hold"/>
                                        <p:tgtEl>
                                          <p:spTgt spid="29"/>
                                        </p:tgtEl>
                                        <p:attrNameLst>
                                          <p:attrName>ppt_x</p:attrName>
                                        </p:attrNameLst>
                                      </p:cBhvr>
                                      <p:tavLst>
                                        <p:tav tm="0">
                                          <p:val>
                                            <p:strVal val="#ppt_x"/>
                                          </p:val>
                                        </p:tav>
                                        <p:tav tm="100000">
                                          <p:val>
                                            <p:strVal val="#ppt_x"/>
                                          </p:val>
                                        </p:tav>
                                      </p:tavLst>
                                    </p:anim>
                                    <p:anim calcmode="lin" valueType="num">
                                      <p:cBhvr>
                                        <p:cTn id="16" dur="1000" fill="hold"/>
                                        <p:tgtEl>
                                          <p:spTgt spid="29"/>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4098"/>
                                        </p:tgtEl>
                                        <p:attrNameLst>
                                          <p:attrName>style.visibility</p:attrName>
                                        </p:attrNameLst>
                                      </p:cBhvr>
                                      <p:to>
                                        <p:strVal val="visible"/>
                                      </p:to>
                                    </p:set>
                                    <p:animEffect transition="in" filter="fade">
                                      <p:cBhvr>
                                        <p:cTn id="19" dur="1000"/>
                                        <p:tgtEl>
                                          <p:spTgt spid="4098"/>
                                        </p:tgtEl>
                                      </p:cBhvr>
                                    </p:animEffect>
                                    <p:anim calcmode="lin" valueType="num">
                                      <p:cBhvr>
                                        <p:cTn id="20" dur="1000" fill="hold"/>
                                        <p:tgtEl>
                                          <p:spTgt spid="4098"/>
                                        </p:tgtEl>
                                        <p:attrNameLst>
                                          <p:attrName>ppt_x</p:attrName>
                                        </p:attrNameLst>
                                      </p:cBhvr>
                                      <p:tavLst>
                                        <p:tav tm="0">
                                          <p:val>
                                            <p:strVal val="#ppt_x"/>
                                          </p:val>
                                        </p:tav>
                                        <p:tav tm="100000">
                                          <p:val>
                                            <p:strVal val="#ppt_x"/>
                                          </p:val>
                                        </p:tav>
                                      </p:tavLst>
                                    </p:anim>
                                    <p:anim calcmode="lin" valueType="num">
                                      <p:cBhvr>
                                        <p:cTn id="21"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574" y="1619023"/>
            <a:ext cx="11449272" cy="4554000"/>
          </a:xfrm>
          <a:prstGeom prst="rect">
            <a:avLst/>
          </a:prstGeom>
          <a:solidFill>
            <a:schemeClr val="lt1">
              <a:alpha val="82000"/>
            </a:schemeClr>
          </a:solidFill>
          <a:ln w="3175">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6" name="Text Box 44"/>
          <p:cNvSpPr txBox="1">
            <a:spLocks noChangeArrowheads="1"/>
          </p:cNvSpPr>
          <p:nvPr/>
        </p:nvSpPr>
        <p:spPr bwMode="auto">
          <a:xfrm>
            <a:off x="6383238" y="1844824"/>
            <a:ext cx="5256583" cy="172008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schemeClr val="bg1">
                    <a:lumMod val="50000"/>
                  </a:schemeClr>
                </a:solidFill>
                <a:latin typeface="微软雅黑" pitchFamily="34" charset="-122"/>
                <a:ea typeface="微软雅黑" pitchFamily="34" charset="-122"/>
              </a:rPr>
              <a:t>岩濑大辅有志于创立一个“革命性的行业”</a:t>
            </a:r>
            <a:r>
              <a:rPr lang="en-US" altLang="zh-CN" dirty="0">
                <a:solidFill>
                  <a:schemeClr val="bg1">
                    <a:lumMod val="50000"/>
                  </a:schemeClr>
                </a:solidFill>
                <a:latin typeface="微软雅黑" pitchFamily="34" charset="-122"/>
                <a:ea typeface="微软雅黑" pitchFamily="34" charset="-122"/>
              </a:rPr>
              <a:t>——</a:t>
            </a:r>
            <a:r>
              <a:rPr lang="zh-CN" altLang="en-US" dirty="0">
                <a:solidFill>
                  <a:schemeClr val="bg1">
                    <a:lumMod val="50000"/>
                  </a:schemeClr>
                </a:solidFill>
                <a:latin typeface="微软雅黑" pitchFamily="34" charset="-122"/>
                <a:ea typeface="微软雅黑" pitchFamily="34" charset="-122"/>
              </a:rPr>
              <a:t>网上销售的生命保险公司。这是一种需要大量的资本金以及极高信誉的商务投资类型，是风险投资行业中最有挑战性的领域。不过，因为自己的人脉“越做越大”，岩濑大辅获得了越来越多的支持者。</a:t>
            </a:r>
            <a:endParaRPr lang="en-US" altLang="zh-CN" dirty="0">
              <a:solidFill>
                <a:schemeClr val="bg1">
                  <a:lumMod val="50000"/>
                </a:schemeClr>
              </a:solidFill>
              <a:latin typeface="微软雅黑" pitchFamily="34" charset="-122"/>
              <a:ea typeface="微软雅黑" pitchFamily="34" charset="-122"/>
            </a:endParaRPr>
          </a:p>
        </p:txBody>
      </p:sp>
      <p:sp>
        <p:nvSpPr>
          <p:cNvPr id="57" name="Text Box 44"/>
          <p:cNvSpPr txBox="1">
            <a:spLocks noChangeArrowheads="1"/>
          </p:cNvSpPr>
          <p:nvPr/>
        </p:nvSpPr>
        <p:spPr bwMode="auto">
          <a:xfrm>
            <a:off x="6383238" y="3708412"/>
            <a:ext cx="5256582" cy="238488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schemeClr val="bg1">
                    <a:lumMod val="50000"/>
                  </a:schemeClr>
                </a:solidFill>
                <a:latin typeface="微软雅黑" pitchFamily="34" charset="-122"/>
                <a:ea typeface="微软雅黑" pitchFamily="34" charset="-122"/>
              </a:rPr>
              <a:t>据说日本大型独立投资顾问公司“飞鸟资产经营管理有限公司”的</a:t>
            </a:r>
            <a:r>
              <a:rPr lang="en-US" altLang="zh-CN" dirty="0">
                <a:solidFill>
                  <a:schemeClr val="bg1">
                    <a:lumMod val="50000"/>
                  </a:schemeClr>
                </a:solidFill>
                <a:latin typeface="微软雅黑" pitchFamily="34" charset="-122"/>
                <a:ea typeface="微软雅黑" pitchFamily="34" charset="-122"/>
              </a:rPr>
              <a:t>CEO</a:t>
            </a:r>
            <a:r>
              <a:rPr lang="zh-CN" altLang="en-US" dirty="0">
                <a:solidFill>
                  <a:schemeClr val="bg1">
                    <a:lumMod val="50000"/>
                  </a:schemeClr>
                </a:solidFill>
                <a:latin typeface="微软雅黑" pitchFamily="34" charset="-122"/>
                <a:ea typeface="微软雅黑" pitchFamily="34" charset="-122"/>
              </a:rPr>
              <a:t>谷家卫先生，就非常赏识岩濑大辅，他曾对岩濑说：“你如果从事风险投资的话绝对会取得成功，资金由我来出！”谷家卫又向岩濑大辅介绍了保险业的舆论领袖出口治明。谷家卫和出口治明都成了岩濑大辅的贵人。与所以创业故事一样，人脉运筹的最终结果，必然是志同道合的人走到了一起。</a:t>
            </a:r>
            <a:endParaRPr lang="en-US" altLang="zh-CN" dirty="0">
              <a:solidFill>
                <a:schemeClr val="bg1">
                  <a:lumMod val="50000"/>
                </a:schemeClr>
              </a:solidFill>
              <a:latin typeface="微软雅黑" pitchFamily="34" charset="-122"/>
              <a:ea typeface="微软雅黑" pitchFamily="34" charset="-122"/>
            </a:endParaRPr>
          </a:p>
        </p:txBody>
      </p:sp>
      <p:pic>
        <p:nvPicPr>
          <p:cNvPr id="205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38622" y="1844824"/>
            <a:ext cx="5223440" cy="423085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58"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a:solidFill>
                  <a:srgbClr val="57D3FF"/>
                </a:solidFill>
              </a:rPr>
              <a:t>第一章</a:t>
            </a:r>
            <a:endParaRPr lang="en-US" dirty="0">
              <a:solidFill>
                <a:srgbClr val="57D3FF"/>
              </a:solidFill>
            </a:endParaRPr>
          </a:p>
        </p:txBody>
      </p:sp>
      <p:grpSp>
        <p:nvGrpSpPr>
          <p:cNvPr id="52" name="组合 51"/>
          <p:cNvGrpSpPr/>
          <p:nvPr/>
        </p:nvGrpSpPr>
        <p:grpSpPr>
          <a:xfrm>
            <a:off x="554981" y="1515120"/>
            <a:ext cx="1092200" cy="1193800"/>
            <a:chOff x="10740732" y="1514604"/>
            <a:chExt cx="1092200" cy="1193800"/>
          </a:xfrm>
        </p:grpSpPr>
        <p:pic>
          <p:nvPicPr>
            <p:cNvPr id="54" name="Picture 17" descr="D:\Teliss_Tong\Copy\定期备份\工作备份\！PPT图片及版面资源\06-PPT精选插图\04-图标\红色坎肩.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740732" y="1514604"/>
              <a:ext cx="1092200" cy="1193800"/>
            </a:xfrm>
            <a:prstGeom prst="rect">
              <a:avLst/>
            </a:prstGeom>
            <a:noFill/>
            <a:extLst>
              <a:ext uri="{909E8E84-426E-40DD-AFC4-6F175D3DCCD1}">
                <a14:hiddenFill xmlns:a14="http://schemas.microsoft.com/office/drawing/2010/main">
                  <a:solidFill>
                    <a:srgbClr val="FFFFFF"/>
                  </a:solidFill>
                </a14:hiddenFill>
              </a:ext>
            </a:extLst>
          </p:spPr>
        </p:pic>
        <p:sp>
          <p:nvSpPr>
            <p:cNvPr id="55" name="Rectangle 17"/>
            <p:cNvSpPr>
              <a:spLocks noChangeArrowheads="1"/>
            </p:cNvSpPr>
            <p:nvPr/>
          </p:nvSpPr>
          <p:spPr bwMode="auto">
            <a:xfrm>
              <a:off x="10919742" y="1735766"/>
              <a:ext cx="720080" cy="757130"/>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开篇案例</a:t>
              </a:r>
              <a:endParaRPr lang="zh-CN" altLang="en-US" dirty="0">
                <a:solidFill>
                  <a:schemeClr val="bg1"/>
                </a:solidFill>
                <a:latin typeface="微软雅黑" pitchFamily="34" charset="-122"/>
                <a:ea typeface="微软雅黑" pitchFamily="34" charset="-122"/>
              </a:endParaRPr>
            </a:p>
          </p:txBody>
        </p:sp>
      </p:grpSp>
      <p:grpSp>
        <p:nvGrpSpPr>
          <p:cNvPr id="10" name="组合 9"/>
          <p:cNvGrpSpPr/>
          <p:nvPr/>
        </p:nvGrpSpPr>
        <p:grpSpPr>
          <a:xfrm>
            <a:off x="262558" y="332656"/>
            <a:ext cx="5715000" cy="3884429"/>
            <a:chOff x="262558" y="332656"/>
            <a:chExt cx="5715000" cy="3884429"/>
          </a:xfrm>
        </p:grpSpPr>
        <p:pic>
          <p:nvPicPr>
            <p:cNvPr id="11" name="Picture 2" descr="C:\Users\user\Desktop\未标题-1 拷贝.pn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262558" y="332656"/>
              <a:ext cx="5715000" cy="996286"/>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rot="231170">
              <a:off x="950079" y="733659"/>
              <a:ext cx="4934393"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lgn="ctr">
                <a:defRPr/>
              </a:pP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为</a:t>
              </a:r>
              <a:r>
                <a:rPr lang="zh-CN" altLang="en-US" dirty="0">
                  <a:solidFill>
                    <a:schemeClr val="bg1"/>
                  </a:solidFill>
                  <a:latin typeface="微软雅黑" pitchFamily="34" charset="-122"/>
                  <a:ea typeface="微软雅黑" pitchFamily="34" charset="-122"/>
                </a:rPr>
                <a:t>何</a:t>
              </a: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要经营人脉</a:t>
              </a:r>
              <a:endParaRPr kumimoji="0" lang="zh-CN" altLang="en-US" sz="1800" b="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176491537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1000"/>
                                        <p:tgtEl>
                                          <p:spTgt spid="57"/>
                                        </p:tgtEl>
                                      </p:cBhvr>
                                    </p:animEffect>
                                    <p:anim calcmode="lin" valueType="num">
                                      <p:cBhvr>
                                        <p:cTn id="14" dur="1000" fill="hold"/>
                                        <p:tgtEl>
                                          <p:spTgt spid="57"/>
                                        </p:tgtEl>
                                        <p:attrNameLst>
                                          <p:attrName>ppt_x</p:attrName>
                                        </p:attrNameLst>
                                      </p:cBhvr>
                                      <p:tavLst>
                                        <p:tav tm="0">
                                          <p:val>
                                            <p:strVal val="#ppt_x"/>
                                          </p:val>
                                        </p:tav>
                                        <p:tav tm="100000">
                                          <p:val>
                                            <p:strVal val="#ppt_x"/>
                                          </p:val>
                                        </p:tav>
                                      </p:tavLst>
                                    </p:anim>
                                    <p:anim calcmode="lin" valueType="num">
                                      <p:cBhvr>
                                        <p:cTn id="15" dur="1000" fill="hold"/>
                                        <p:tgtEl>
                                          <p:spTgt spid="57"/>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2050"/>
                                        </p:tgtEl>
                                        <p:attrNameLst>
                                          <p:attrName>style.visibility</p:attrName>
                                        </p:attrNameLst>
                                      </p:cBhvr>
                                      <p:to>
                                        <p:strVal val="visible"/>
                                      </p:to>
                                    </p:set>
                                    <p:animEffect transition="in" filter="fade">
                                      <p:cBhvr>
                                        <p:cTn id="18" dur="1000"/>
                                        <p:tgtEl>
                                          <p:spTgt spid="2050"/>
                                        </p:tgtEl>
                                      </p:cBhvr>
                                    </p:animEffect>
                                    <p:anim calcmode="lin" valueType="num">
                                      <p:cBhvr>
                                        <p:cTn id="19" dur="1000" fill="hold"/>
                                        <p:tgtEl>
                                          <p:spTgt spid="2050"/>
                                        </p:tgtEl>
                                        <p:attrNameLst>
                                          <p:attrName>ppt_x</p:attrName>
                                        </p:attrNameLst>
                                      </p:cBhvr>
                                      <p:tavLst>
                                        <p:tav tm="0">
                                          <p:val>
                                            <p:strVal val="#ppt_x"/>
                                          </p:val>
                                        </p:tav>
                                        <p:tav tm="100000">
                                          <p:val>
                                            <p:strVal val="#ppt_x"/>
                                          </p:val>
                                        </p:tav>
                                      </p:tavLst>
                                    </p:anim>
                                    <p:anim calcmode="lin" valueType="num">
                                      <p:cBhvr>
                                        <p:cTn id="20"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664296"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（六）用“二八”原理整理人脉</a:t>
            </a:r>
          </a:p>
        </p:txBody>
      </p:sp>
      <p:sp>
        <p:nvSpPr>
          <p:cNvPr id="17" name="Text Box 44"/>
          <p:cNvSpPr txBox="1">
            <a:spLocks noChangeArrowheads="1"/>
          </p:cNvSpPr>
          <p:nvPr/>
        </p:nvSpPr>
        <p:spPr bwMode="auto">
          <a:xfrm>
            <a:off x="2638822" y="1380764"/>
            <a:ext cx="9073008"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企业经营管理中有一个著名的“二八”理论，通常的意义是说，在企业中</a:t>
            </a:r>
            <a:r>
              <a:rPr lang="en-US" altLang="zh-CN" dirty="0">
                <a:solidFill>
                  <a:prstClr val="white">
                    <a:lumMod val="50000"/>
                  </a:prstClr>
                </a:solidFill>
                <a:latin typeface="微软雅黑" pitchFamily="34" charset="-122"/>
                <a:ea typeface="微软雅黑" pitchFamily="34" charset="-122"/>
              </a:rPr>
              <a:t>20%</a:t>
            </a:r>
            <a:r>
              <a:rPr lang="zh-CN" altLang="en-US" dirty="0">
                <a:solidFill>
                  <a:prstClr val="white">
                    <a:lumMod val="50000"/>
                  </a:prstClr>
                </a:solidFill>
                <a:latin typeface="微软雅黑" pitchFamily="34" charset="-122"/>
                <a:ea typeface="微软雅黑" pitchFamily="34" charset="-122"/>
              </a:rPr>
              <a:t>的产品在创造企业</a:t>
            </a:r>
            <a:r>
              <a:rPr lang="en-US" altLang="zh-CN" dirty="0">
                <a:solidFill>
                  <a:prstClr val="white">
                    <a:lumMod val="50000"/>
                  </a:prstClr>
                </a:solidFill>
                <a:latin typeface="微软雅黑" pitchFamily="34" charset="-122"/>
                <a:ea typeface="微软雅黑" pitchFamily="34" charset="-122"/>
              </a:rPr>
              <a:t>80%</a:t>
            </a:r>
            <a:r>
              <a:rPr lang="zh-CN" altLang="en-US" dirty="0">
                <a:solidFill>
                  <a:prstClr val="white">
                    <a:lumMod val="50000"/>
                  </a:prstClr>
                </a:solidFill>
                <a:latin typeface="微软雅黑" pitchFamily="34" charset="-122"/>
                <a:ea typeface="微软雅黑" pitchFamily="34" charset="-122"/>
              </a:rPr>
              <a:t>的利润，</a:t>
            </a:r>
            <a:r>
              <a:rPr lang="en-US" altLang="zh-CN" dirty="0">
                <a:solidFill>
                  <a:prstClr val="white">
                    <a:lumMod val="50000"/>
                  </a:prstClr>
                </a:solidFill>
                <a:latin typeface="微软雅黑" pitchFamily="34" charset="-122"/>
                <a:ea typeface="微软雅黑" pitchFamily="34" charset="-122"/>
              </a:rPr>
              <a:t>20%</a:t>
            </a:r>
            <a:r>
              <a:rPr lang="zh-CN" altLang="en-US" dirty="0">
                <a:solidFill>
                  <a:prstClr val="white">
                    <a:lumMod val="50000"/>
                  </a:prstClr>
                </a:solidFill>
                <a:latin typeface="微软雅黑" pitchFamily="34" charset="-122"/>
                <a:ea typeface="微软雅黑" pitchFamily="34" charset="-122"/>
              </a:rPr>
              <a:t>的顾客为企业带来</a:t>
            </a:r>
            <a:r>
              <a:rPr lang="en-US" altLang="zh-CN" dirty="0">
                <a:solidFill>
                  <a:prstClr val="white">
                    <a:lumMod val="50000"/>
                  </a:prstClr>
                </a:solidFill>
                <a:latin typeface="微软雅黑" pitchFamily="34" charset="-122"/>
                <a:ea typeface="微软雅黑" pitchFamily="34" charset="-122"/>
              </a:rPr>
              <a:t>80%</a:t>
            </a:r>
            <a:r>
              <a:rPr lang="zh-CN" altLang="en-US" dirty="0">
                <a:solidFill>
                  <a:prstClr val="white">
                    <a:lumMod val="50000"/>
                  </a:prstClr>
                </a:solidFill>
                <a:latin typeface="微软雅黑" pitchFamily="34" charset="-122"/>
                <a:ea typeface="微软雅黑" pitchFamily="34" charset="-122"/>
              </a:rPr>
              <a:t>的收入。</a:t>
            </a:r>
            <a:r>
              <a:rPr lang="zh-CN" altLang="en-US" b="1" dirty="0">
                <a:solidFill>
                  <a:srgbClr val="00B0F0"/>
                </a:solidFill>
                <a:latin typeface="微软雅黑" pitchFamily="34" charset="-122"/>
                <a:ea typeface="微软雅黑" pitchFamily="34" charset="-122"/>
              </a:rPr>
              <a:t>“二八”原理告诉我们，要抓住那些决定事物命运和本质的关键的少数。</a:t>
            </a:r>
            <a:endParaRPr lang="en-US" altLang="zh-CN" b="1" dirty="0">
              <a:solidFill>
                <a:srgbClr val="00B0F0"/>
              </a:solidFill>
              <a:latin typeface="微软雅黑" pitchFamily="34" charset="-122"/>
              <a:ea typeface="微软雅黑" pitchFamily="34" charset="-122"/>
            </a:endParaRPr>
          </a:p>
        </p:txBody>
      </p:sp>
      <p:sp>
        <p:nvSpPr>
          <p:cNvPr id="29" name="Text Box 44"/>
          <p:cNvSpPr txBox="1">
            <a:spLocks noChangeArrowheads="1"/>
          </p:cNvSpPr>
          <p:nvPr/>
        </p:nvSpPr>
        <p:spPr bwMode="auto">
          <a:xfrm>
            <a:off x="8183438" y="2708920"/>
            <a:ext cx="3528392" cy="271728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经营人脉资源也是如此。也许，对你一生的前途命运起重大影响和决定作用的，也就是那么几个重要人物，甚至只是一个人。所以，我们不能平均使用我们的时间、精力和资源，我们必须区别对待，我们必须对影响或可能影响我们前途、命运的</a:t>
            </a:r>
            <a:r>
              <a:rPr lang="en-US" altLang="zh-CN" dirty="0">
                <a:solidFill>
                  <a:prstClr val="white">
                    <a:lumMod val="50000"/>
                  </a:prstClr>
                </a:solidFill>
                <a:latin typeface="微软雅黑" pitchFamily="34" charset="-122"/>
                <a:ea typeface="微软雅黑" pitchFamily="34" charset="-122"/>
              </a:rPr>
              <a:t>20%</a:t>
            </a:r>
            <a:r>
              <a:rPr lang="zh-CN" altLang="en-US" dirty="0">
                <a:solidFill>
                  <a:prstClr val="white">
                    <a:lumMod val="50000"/>
                  </a:prstClr>
                </a:solidFill>
                <a:latin typeface="微软雅黑" pitchFamily="34" charset="-122"/>
                <a:ea typeface="微软雅黑" pitchFamily="34" charset="-122"/>
              </a:rPr>
              <a:t>的贵人花费</a:t>
            </a:r>
            <a:r>
              <a:rPr lang="en-US" altLang="zh-CN" dirty="0">
                <a:solidFill>
                  <a:prstClr val="white">
                    <a:lumMod val="50000"/>
                  </a:prstClr>
                </a:solidFill>
                <a:latin typeface="微软雅黑" pitchFamily="34" charset="-122"/>
                <a:ea typeface="微软雅黑" pitchFamily="34" charset="-122"/>
              </a:rPr>
              <a:t>80%</a:t>
            </a:r>
            <a:r>
              <a:rPr lang="zh-CN" altLang="en-US" dirty="0">
                <a:solidFill>
                  <a:prstClr val="white">
                    <a:lumMod val="50000"/>
                  </a:prstClr>
                </a:solidFill>
                <a:latin typeface="微软雅黑" pitchFamily="34" charset="-122"/>
                <a:ea typeface="微软雅黑" pitchFamily="34" charset="-122"/>
              </a:rPr>
              <a:t>的时间、精力和资源。</a:t>
            </a:r>
            <a:endParaRPr lang="en-US" altLang="zh-CN" dirty="0">
              <a:solidFill>
                <a:prstClr val="white">
                  <a:lumMod val="50000"/>
                </a:prstClr>
              </a:solidFill>
              <a:latin typeface="微软雅黑" pitchFamily="34" charset="-122"/>
              <a:ea typeface="微软雅黑" pitchFamily="34" charset="-122"/>
            </a:endParaRPr>
          </a:p>
        </p:txBody>
      </p:sp>
      <p:grpSp>
        <p:nvGrpSpPr>
          <p:cNvPr id="4" name="组合 3"/>
          <p:cNvGrpSpPr/>
          <p:nvPr/>
        </p:nvGrpSpPr>
        <p:grpSpPr>
          <a:xfrm>
            <a:off x="3142878" y="2853216"/>
            <a:ext cx="4009045" cy="2520000"/>
            <a:chOff x="3142878" y="2853216"/>
            <a:chExt cx="4009045" cy="2520000"/>
          </a:xfrm>
        </p:grpSpPr>
        <p:sp>
          <p:nvSpPr>
            <p:cNvPr id="11" name="Oval 37"/>
            <p:cNvSpPr>
              <a:spLocks noChangeArrowheads="1"/>
            </p:cNvSpPr>
            <p:nvPr/>
          </p:nvSpPr>
          <p:spPr bwMode="auto">
            <a:xfrm>
              <a:off x="4599413" y="2853216"/>
              <a:ext cx="2520000" cy="2520000"/>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a:extLst/>
          </p:spPr>
          <p:txBody>
            <a:bodyPr anchor="ctr"/>
            <a:lstStyle/>
            <a:p>
              <a:pPr algn="ctr" fontAlgn="base">
                <a:spcBef>
                  <a:spcPct val="0"/>
                </a:spcBef>
                <a:spcAft>
                  <a:spcPct val="0"/>
                </a:spcAft>
              </a:pPr>
              <a:endParaRPr lang="zh-CN" altLang="en-US" b="1" kern="0">
                <a:solidFill>
                  <a:srgbClr val="FFFFFF"/>
                </a:solidFill>
                <a:latin typeface="微软雅黑" pitchFamily="34" charset="-122"/>
                <a:ea typeface="微软雅黑" pitchFamily="34" charset="-122"/>
                <a:cs typeface="宋体" pitchFamily="2" charset="-122"/>
              </a:endParaRPr>
            </a:p>
          </p:txBody>
        </p:sp>
        <p:sp>
          <p:nvSpPr>
            <p:cNvPr id="3" name="右箭头 2"/>
            <p:cNvSpPr/>
            <p:nvPr/>
          </p:nvSpPr>
          <p:spPr>
            <a:xfrm>
              <a:off x="3142878" y="3127896"/>
              <a:ext cx="2418201" cy="1970639"/>
            </a:xfrm>
            <a:prstGeom prst="rightArrow">
              <a:avLst>
                <a:gd name="adj1" fmla="val 50000"/>
                <a:gd name="adj2" fmla="val 61200"/>
              </a:avLst>
            </a:prstGeom>
            <a:gradFill>
              <a:gsLst>
                <a:gs pos="33000">
                  <a:srgbClr val="6DAA2D">
                    <a:lumMod val="60000"/>
                    <a:lumOff val="40000"/>
                  </a:srgbClr>
                </a:gs>
                <a:gs pos="100000">
                  <a:srgbClr val="6DAA2D"/>
                </a:gs>
              </a:gsLst>
              <a:lin ang="5400000" scaled="0"/>
            </a:gradFill>
            <a:ln w="57150" cap="flat" cmpd="sng" algn="ctr">
              <a:solidFill>
                <a:schemeClr val="bg1"/>
              </a:solidFill>
              <a:prstDash val="solid"/>
            </a:ln>
            <a:effectLst/>
          </p:spPr>
          <p:txBody>
            <a:bodyPr rIns="90000" anchor="ctr"/>
            <a:lstStyle/>
            <a:p>
              <a:pPr algn="ctr">
                <a:lnSpc>
                  <a:spcPct val="120000"/>
                </a:lnSpc>
                <a:spcBef>
                  <a:spcPts val="600"/>
                </a:spcBef>
                <a:spcAft>
                  <a:spcPts val="600"/>
                </a:spcAft>
              </a:pPr>
              <a:endParaRPr lang="zh-CN" altLang="en-US" b="1" kern="0">
                <a:solidFill>
                  <a:sysClr val="window" lastClr="FFFFFF"/>
                </a:solidFill>
                <a:latin typeface="微软雅黑" pitchFamily="34" charset="-122"/>
                <a:ea typeface="微软雅黑" pitchFamily="34" charset="-122"/>
              </a:endParaRPr>
            </a:p>
          </p:txBody>
        </p:sp>
        <p:sp>
          <p:nvSpPr>
            <p:cNvPr id="13" name="Rectangle 17"/>
            <p:cNvSpPr>
              <a:spLocks noChangeArrowheads="1"/>
            </p:cNvSpPr>
            <p:nvPr/>
          </p:nvSpPr>
          <p:spPr bwMode="auto">
            <a:xfrm>
              <a:off x="3289396" y="3908377"/>
              <a:ext cx="1776797" cy="430374"/>
            </a:xfrm>
            <a:prstGeom prst="rect">
              <a:avLst/>
            </a:prstGeom>
            <a:noFill/>
            <a:ln w="9525">
              <a:noFill/>
              <a:miter lim="800000"/>
              <a:headEnd/>
              <a:tailEnd/>
            </a:ln>
            <a:effectLst/>
          </p:spPr>
          <p:txBody>
            <a:bodyPr wrap="square">
              <a:spAutoFit/>
            </a:bodyPr>
            <a:lstStyle/>
            <a:p>
              <a:pPr algn="ctr">
                <a:lnSpc>
                  <a:spcPct val="120000"/>
                </a:lnSpc>
                <a:defRPr/>
              </a:pPr>
              <a:r>
                <a:rPr lang="en-US" altLang="zh-CN" sz="2000" dirty="0" smtClean="0">
                  <a:solidFill>
                    <a:prstClr val="white"/>
                  </a:solidFill>
                  <a:latin typeface="微软雅黑" pitchFamily="34" charset="-122"/>
                  <a:ea typeface="微软雅黑" pitchFamily="34" charset="-122"/>
                </a:rPr>
                <a:t>20% EFFORT </a:t>
              </a:r>
              <a:endParaRPr lang="zh-CN" altLang="en-US" sz="2000" dirty="0">
                <a:solidFill>
                  <a:prstClr val="white"/>
                </a:solidFill>
                <a:latin typeface="微软雅黑" pitchFamily="34" charset="-122"/>
                <a:ea typeface="微软雅黑" pitchFamily="34" charset="-122"/>
              </a:endParaRPr>
            </a:p>
          </p:txBody>
        </p:sp>
        <p:sp>
          <p:nvSpPr>
            <p:cNvPr id="14" name="Rectangle 17"/>
            <p:cNvSpPr>
              <a:spLocks noChangeArrowheads="1"/>
            </p:cNvSpPr>
            <p:nvPr/>
          </p:nvSpPr>
          <p:spPr bwMode="auto">
            <a:xfrm>
              <a:off x="5375126" y="3575918"/>
              <a:ext cx="1776797" cy="1077218"/>
            </a:xfrm>
            <a:prstGeom prst="rect">
              <a:avLst/>
            </a:prstGeom>
            <a:noFill/>
            <a:ln w="9525">
              <a:noFill/>
              <a:miter lim="800000"/>
              <a:headEnd/>
              <a:tailEnd/>
            </a:ln>
            <a:effectLst/>
          </p:spPr>
          <p:txBody>
            <a:bodyPr wrap="square">
              <a:spAutoFit/>
            </a:bodyPr>
            <a:lstStyle/>
            <a:p>
              <a:pPr algn="ctr">
                <a:defRPr/>
              </a:pPr>
              <a:r>
                <a:rPr lang="en-US" altLang="zh-CN" sz="4000" b="1" dirty="0" smtClean="0">
                  <a:solidFill>
                    <a:prstClr val="white"/>
                  </a:solidFill>
                  <a:latin typeface="微软雅黑" pitchFamily="34" charset="-122"/>
                  <a:ea typeface="微软雅黑" pitchFamily="34" charset="-122"/>
                </a:rPr>
                <a:t>80%</a:t>
              </a:r>
            </a:p>
            <a:p>
              <a:pPr algn="ctr">
                <a:lnSpc>
                  <a:spcPct val="120000"/>
                </a:lnSpc>
                <a:defRPr/>
              </a:pPr>
              <a:r>
                <a:rPr lang="en-US" altLang="zh-CN" sz="2000" dirty="0" smtClean="0">
                  <a:solidFill>
                    <a:prstClr val="white"/>
                  </a:solidFill>
                  <a:latin typeface="微软雅黑" pitchFamily="34" charset="-122"/>
                  <a:ea typeface="微软雅黑" pitchFamily="34" charset="-122"/>
                </a:rPr>
                <a:t>RESULTS</a:t>
              </a:r>
              <a:endParaRPr lang="zh-CN" altLang="en-US" sz="2000" dirty="0">
                <a:solidFill>
                  <a:prstClr val="white"/>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946199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800"/>
                                        <p:tgtEl>
                                          <p:spTgt spid="20"/>
                                        </p:tgtEl>
                                      </p:cBhvr>
                                    </p:animEffect>
                                    <p:anim calcmode="lin" valueType="num">
                                      <p:cBhvr>
                                        <p:cTn id="8" dur="800" fill="hold"/>
                                        <p:tgtEl>
                                          <p:spTgt spid="20"/>
                                        </p:tgtEl>
                                        <p:attrNameLst>
                                          <p:attrName>ppt_x</p:attrName>
                                        </p:attrNameLst>
                                      </p:cBhvr>
                                      <p:tavLst>
                                        <p:tav tm="0">
                                          <p:val>
                                            <p:strVal val="#ppt_x"/>
                                          </p:val>
                                        </p:tav>
                                        <p:tav tm="100000">
                                          <p:val>
                                            <p:strVal val="#ppt_x"/>
                                          </p:val>
                                        </p:tav>
                                      </p:tavLst>
                                    </p:anim>
                                    <p:anim calcmode="lin" valueType="num">
                                      <p:cBhvr>
                                        <p:cTn id="9" dur="8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1000"/>
                                        <p:tgtEl>
                                          <p:spTgt spid="29"/>
                                        </p:tgtEl>
                                      </p:cBhvr>
                                    </p:animEffect>
                                    <p:anim calcmode="lin" valueType="num">
                                      <p:cBhvr>
                                        <p:cTn id="27" dur="1000" fill="hold"/>
                                        <p:tgtEl>
                                          <p:spTgt spid="29"/>
                                        </p:tgtEl>
                                        <p:attrNameLst>
                                          <p:attrName>ppt_x</p:attrName>
                                        </p:attrNameLst>
                                      </p:cBhvr>
                                      <p:tavLst>
                                        <p:tav tm="0">
                                          <p:val>
                                            <p:strVal val="#ppt_x"/>
                                          </p:val>
                                        </p:tav>
                                        <p:tav tm="100000">
                                          <p:val>
                                            <p:strVal val="#ppt_x"/>
                                          </p:val>
                                        </p:tav>
                                      </p:tavLst>
                                    </p:anim>
                                    <p:anim calcmode="lin" valueType="num">
                                      <p:cBhvr>
                                        <p:cTn id="28"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7" grpId="0"/>
      <p:bldP spid="2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Downloads\pic\kefu4.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3142878" y="2708919"/>
            <a:ext cx="4919976" cy="3382081"/>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664296"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（六）用“二八”原理整理人脉</a:t>
            </a:r>
          </a:p>
        </p:txBody>
      </p:sp>
      <p:sp>
        <p:nvSpPr>
          <p:cNvPr id="17" name="Text Box 44"/>
          <p:cNvSpPr txBox="1">
            <a:spLocks noChangeArrowheads="1"/>
          </p:cNvSpPr>
          <p:nvPr/>
        </p:nvSpPr>
        <p:spPr bwMode="auto">
          <a:xfrm>
            <a:off x="2638822" y="1380764"/>
            <a:ext cx="9073008"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融洽的人际关系有时候并不是和人人都融洽。恰恰是和一些人的不融洽表示了你的成熟。你会明白，有一些人出现在你的核心圈子里，你可以信赖他们；还有一些人稍微远一些，你愿意接触他们，与他们共事，但并没有打算把他们当朋友；更值得注意的是，还有一些人注定不是你的朋友。</a:t>
            </a:r>
            <a:endParaRPr lang="en-US" altLang="zh-CN" b="1" dirty="0">
              <a:solidFill>
                <a:srgbClr val="00B0F0"/>
              </a:solidFill>
              <a:latin typeface="微软雅黑" pitchFamily="34" charset="-122"/>
              <a:ea typeface="微软雅黑" pitchFamily="34" charset="-122"/>
            </a:endParaRPr>
          </a:p>
        </p:txBody>
      </p:sp>
      <p:sp>
        <p:nvSpPr>
          <p:cNvPr id="29" name="Text Box 44"/>
          <p:cNvSpPr txBox="1">
            <a:spLocks noChangeArrowheads="1"/>
          </p:cNvSpPr>
          <p:nvPr/>
        </p:nvSpPr>
        <p:spPr bwMode="auto">
          <a:xfrm>
            <a:off x="8183438" y="2708920"/>
            <a:ext cx="3528392" cy="338208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人生中想要交的朋友无非两类，一种是我们喜欢的，由于他能与我们分享快乐（知心朋友）；一种是我们不喜欢的，是由于他能在关键时刻帮你一把，或者是自己将来的可用的之才。因此，人脉资源的结构要科学合理，人脉资源要兼顾事业和生活的需要，要平衡物质和精神方面的需要，</a:t>
            </a:r>
            <a:r>
              <a:rPr lang="zh-CN" altLang="en-US" b="1" dirty="0">
                <a:solidFill>
                  <a:srgbClr val="FF0000"/>
                </a:solidFill>
                <a:latin typeface="微软雅黑" pitchFamily="34" charset="-122"/>
                <a:ea typeface="微软雅黑" pitchFamily="34" charset="-122"/>
              </a:rPr>
              <a:t>你不能一头扎进追求名利的陷阱，而忘却了生命追求快乐和幸福的本义。</a:t>
            </a:r>
            <a:endParaRPr lang="en-US" altLang="zh-CN" b="1" dirty="0">
              <a:solidFill>
                <a:srgbClr val="FF0000"/>
              </a:solidFill>
              <a:latin typeface="微软雅黑" pitchFamily="34" charset="-122"/>
              <a:ea typeface="微软雅黑" pitchFamily="34" charset="-122"/>
            </a:endParaRPr>
          </a:p>
        </p:txBody>
      </p:sp>
      <p:sp>
        <p:nvSpPr>
          <p:cNvPr id="15" name="TextBox 14"/>
          <p:cNvSpPr txBox="1"/>
          <p:nvPr/>
        </p:nvSpPr>
        <p:spPr>
          <a:xfrm>
            <a:off x="2033141" y="1412775"/>
            <a:ext cx="461665" cy="4237067"/>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人脉资源要兼顾事业和生活的需要</a:t>
            </a:r>
          </a:p>
        </p:txBody>
      </p:sp>
      <p:cxnSp>
        <p:nvCxnSpPr>
          <p:cNvPr id="16" name="直接箭头连接符 15"/>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39867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anim calcmode="lin" valueType="num">
                                      <p:cBhvr>
                                        <p:cTn id="12" dur="500" fill="hold"/>
                                        <p:tgtEl>
                                          <p:spTgt spid="15"/>
                                        </p:tgtEl>
                                        <p:attrNameLst>
                                          <p:attrName>ppt_x</p:attrName>
                                        </p:attrNameLst>
                                      </p:cBhvr>
                                      <p:tavLst>
                                        <p:tav tm="0">
                                          <p:val>
                                            <p:strVal val="#ppt_x"/>
                                          </p:val>
                                        </p:tav>
                                        <p:tav tm="100000">
                                          <p:val>
                                            <p:strVal val="#ppt_x"/>
                                          </p:val>
                                        </p:tav>
                                      </p:tavLst>
                                    </p:anim>
                                    <p:anim calcmode="lin" valueType="num">
                                      <p:cBhvr>
                                        <p:cTn id="13"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1000"/>
                                        <p:tgtEl>
                                          <p:spTgt spid="17"/>
                                        </p:tgtEl>
                                      </p:cBhvr>
                                    </p:animEffect>
                                    <p:anim calcmode="lin" valueType="num">
                                      <p:cBhvr>
                                        <p:cTn id="19" dur="1000" fill="hold"/>
                                        <p:tgtEl>
                                          <p:spTgt spid="17"/>
                                        </p:tgtEl>
                                        <p:attrNameLst>
                                          <p:attrName>ppt_x</p:attrName>
                                        </p:attrNameLst>
                                      </p:cBhvr>
                                      <p:tavLst>
                                        <p:tav tm="0">
                                          <p:val>
                                            <p:strVal val="#ppt_x"/>
                                          </p:val>
                                        </p:tav>
                                        <p:tav tm="100000">
                                          <p:val>
                                            <p:strVal val="#ppt_x"/>
                                          </p:val>
                                        </p:tav>
                                      </p:tavLst>
                                    </p:anim>
                                    <p:anim calcmode="lin" valueType="num">
                                      <p:cBhvr>
                                        <p:cTn id="2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1000"/>
                                        <p:tgtEl>
                                          <p:spTgt spid="29"/>
                                        </p:tgtEl>
                                      </p:cBhvr>
                                    </p:animEffect>
                                    <p:anim calcmode="lin" valueType="num">
                                      <p:cBhvr>
                                        <p:cTn id="26" dur="1000" fill="hold"/>
                                        <p:tgtEl>
                                          <p:spTgt spid="29"/>
                                        </p:tgtEl>
                                        <p:attrNameLst>
                                          <p:attrName>ppt_x</p:attrName>
                                        </p:attrNameLst>
                                      </p:cBhvr>
                                      <p:tavLst>
                                        <p:tav tm="0">
                                          <p:val>
                                            <p:strVal val="#ppt_x"/>
                                          </p:val>
                                        </p:tav>
                                        <p:tav tm="100000">
                                          <p:val>
                                            <p:strVal val="#ppt_x"/>
                                          </p:val>
                                        </p:tav>
                                      </p:tavLst>
                                    </p:anim>
                                    <p:anim calcmode="lin" valueType="num">
                                      <p:cBhvr>
                                        <p:cTn id="27" dur="1000" fill="hold"/>
                                        <p:tgtEl>
                                          <p:spTgt spid="29"/>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6146"/>
                                        </p:tgtEl>
                                        <p:attrNameLst>
                                          <p:attrName>style.visibility</p:attrName>
                                        </p:attrNameLst>
                                      </p:cBhvr>
                                      <p:to>
                                        <p:strVal val="visible"/>
                                      </p:to>
                                    </p:set>
                                    <p:animEffect transition="in" filter="fade">
                                      <p:cBhvr>
                                        <p:cTn id="30" dur="1000"/>
                                        <p:tgtEl>
                                          <p:spTgt spid="6146"/>
                                        </p:tgtEl>
                                      </p:cBhvr>
                                    </p:animEffect>
                                    <p:anim calcmode="lin" valueType="num">
                                      <p:cBhvr>
                                        <p:cTn id="31" dur="1000" fill="hold"/>
                                        <p:tgtEl>
                                          <p:spTgt spid="6146"/>
                                        </p:tgtEl>
                                        <p:attrNameLst>
                                          <p:attrName>ppt_x</p:attrName>
                                        </p:attrNameLst>
                                      </p:cBhvr>
                                      <p:tavLst>
                                        <p:tav tm="0">
                                          <p:val>
                                            <p:strVal val="#ppt_x"/>
                                          </p:val>
                                        </p:tav>
                                        <p:tav tm="100000">
                                          <p:val>
                                            <p:strVal val="#ppt_x"/>
                                          </p:val>
                                        </p:tav>
                                      </p:tavLst>
                                    </p:anim>
                                    <p:anim calcmode="lin" valueType="num">
                                      <p:cBhvr>
                                        <p:cTn id="32" dur="1000" fill="hold"/>
                                        <p:tgtEl>
                                          <p:spTgt spid="61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9" grpId="0"/>
      <p:bldP spid="1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664296"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（六）用“二八”原理整理人脉</a:t>
            </a:r>
          </a:p>
        </p:txBody>
      </p:sp>
      <p:sp>
        <p:nvSpPr>
          <p:cNvPr id="17" name="Text Box 44"/>
          <p:cNvSpPr txBox="1">
            <a:spLocks noChangeArrowheads="1"/>
          </p:cNvSpPr>
          <p:nvPr/>
        </p:nvSpPr>
        <p:spPr bwMode="auto">
          <a:xfrm>
            <a:off x="7463358" y="1380764"/>
            <a:ext cx="4248472"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“物以类聚，人以群分”。在现实生活中，你和一位赌徒在一起，就会认识更多的赌徒；和一位白领在一起，就会认识更多的白领；和一位商界精英在一起，就会认识更多的商界精英</a:t>
            </a:r>
            <a:r>
              <a:rPr lang="en-US" altLang="zh-CN" dirty="0">
                <a:solidFill>
                  <a:prstClr val="white">
                    <a:lumMod val="50000"/>
                  </a:prstClr>
                </a:solidFill>
                <a:latin typeface="微软雅黑" pitchFamily="34" charset="-122"/>
                <a:ea typeface="微软雅黑" pitchFamily="34" charset="-122"/>
              </a:rPr>
              <a:t>——</a:t>
            </a:r>
            <a:r>
              <a:rPr lang="zh-CN" altLang="en-US" dirty="0">
                <a:solidFill>
                  <a:prstClr val="white">
                    <a:lumMod val="50000"/>
                  </a:prstClr>
                </a:solidFill>
                <a:latin typeface="微软雅黑" pitchFamily="34" charset="-122"/>
                <a:ea typeface="微软雅黑" pitchFamily="34" charset="-122"/>
              </a:rPr>
              <a:t>人脉的神奇就在于此。</a:t>
            </a:r>
            <a:endParaRPr lang="en-US" altLang="zh-CN" b="1" dirty="0">
              <a:solidFill>
                <a:srgbClr val="00B0F0"/>
              </a:solidFill>
              <a:latin typeface="微软雅黑" pitchFamily="34" charset="-122"/>
              <a:ea typeface="微软雅黑" pitchFamily="34" charset="-122"/>
            </a:endParaRPr>
          </a:p>
        </p:txBody>
      </p:sp>
      <p:sp>
        <p:nvSpPr>
          <p:cNvPr id="29" name="Text Box 44"/>
          <p:cNvSpPr txBox="1">
            <a:spLocks noChangeArrowheads="1"/>
          </p:cNvSpPr>
          <p:nvPr/>
        </p:nvSpPr>
        <p:spPr bwMode="auto">
          <a:xfrm>
            <a:off x="7463358" y="3458148"/>
            <a:ext cx="4248472" cy="24191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孔子曾经说过：“与善人居，如入芝兰之室，久而不闻其香，即与之化矣。与不善人居，如入鲍鱼之肆，久而不闻其臭，亦与之化矣。丹之所藏者赤，漆之所藏者黑，是以君子必慎其所与处者焉。”因此， </a:t>
            </a:r>
            <a:r>
              <a:rPr lang="zh-CN" altLang="en-US" b="1" dirty="0">
                <a:solidFill>
                  <a:srgbClr val="00B0F0"/>
                </a:solidFill>
                <a:latin typeface="微软雅黑" pitchFamily="34" charset="-122"/>
                <a:ea typeface="微软雅黑" pitchFamily="34" charset="-122"/>
              </a:rPr>
              <a:t>我们选择朋友作为自己人脉中的节点，必须要有所甄别，千万不可鱼龙混杂，泥沙俱下</a:t>
            </a:r>
            <a:r>
              <a:rPr lang="zh-CN" altLang="en-US" dirty="0">
                <a:solidFill>
                  <a:prstClr val="white">
                    <a:lumMod val="50000"/>
                  </a:prstClr>
                </a:solidFill>
                <a:latin typeface="微软雅黑" pitchFamily="34" charset="-122"/>
                <a:ea typeface="微软雅黑" pitchFamily="34" charset="-122"/>
              </a:rPr>
              <a:t>。</a:t>
            </a:r>
            <a:endParaRPr lang="en-US" altLang="zh-CN" b="1" dirty="0">
              <a:solidFill>
                <a:srgbClr val="FF0000"/>
              </a:solidFill>
              <a:latin typeface="微软雅黑" pitchFamily="34" charset="-122"/>
              <a:ea typeface="微软雅黑" pitchFamily="34" charset="-122"/>
            </a:endParaRPr>
          </a:p>
        </p:txBody>
      </p:sp>
      <p:sp>
        <p:nvSpPr>
          <p:cNvPr id="15" name="TextBox 14"/>
          <p:cNvSpPr txBox="1"/>
          <p:nvPr/>
        </p:nvSpPr>
        <p:spPr>
          <a:xfrm>
            <a:off x="2033141" y="1188697"/>
            <a:ext cx="461665" cy="4542222"/>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近朱者赤、近墨者黑，拓展人脉要甄别</a:t>
            </a:r>
          </a:p>
        </p:txBody>
      </p:sp>
      <p:cxnSp>
        <p:nvCxnSpPr>
          <p:cNvPr id="16" name="直接箭头连接符 15"/>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pic>
        <p:nvPicPr>
          <p:cNvPr id="7170" name="Picture 2" descr="C:\Downloads\pic\res16_attpic_brief.jp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3430910" y="1380764"/>
            <a:ext cx="3533492" cy="45961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366736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1000" fill="hold"/>
                                        <p:tgtEl>
                                          <p:spTgt spid="29"/>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7170"/>
                                        </p:tgtEl>
                                        <p:attrNameLst>
                                          <p:attrName>style.visibility</p:attrName>
                                        </p:attrNameLst>
                                      </p:cBhvr>
                                      <p:to>
                                        <p:strVal val="visible"/>
                                      </p:to>
                                    </p:set>
                                    <p:animEffect transition="in" filter="fade">
                                      <p:cBhvr>
                                        <p:cTn id="26" dur="1000"/>
                                        <p:tgtEl>
                                          <p:spTgt spid="7170"/>
                                        </p:tgtEl>
                                      </p:cBhvr>
                                    </p:animEffect>
                                    <p:anim calcmode="lin" valueType="num">
                                      <p:cBhvr>
                                        <p:cTn id="27" dur="1000" fill="hold"/>
                                        <p:tgtEl>
                                          <p:spTgt spid="7170"/>
                                        </p:tgtEl>
                                        <p:attrNameLst>
                                          <p:attrName>ppt_x</p:attrName>
                                        </p:attrNameLst>
                                      </p:cBhvr>
                                      <p:tavLst>
                                        <p:tav tm="0">
                                          <p:val>
                                            <p:strVal val="#ppt_x"/>
                                          </p:val>
                                        </p:tav>
                                        <p:tav tm="100000">
                                          <p:val>
                                            <p:strVal val="#ppt_x"/>
                                          </p:val>
                                        </p:tav>
                                      </p:tavLst>
                                    </p:anim>
                                    <p:anim calcmode="lin" valueType="num">
                                      <p:cBhvr>
                                        <p:cTn id="28"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9" grpId="0"/>
      <p:bldP spid="1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664296"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（六）用“二八”原理整理人脉</a:t>
            </a:r>
          </a:p>
        </p:txBody>
      </p:sp>
      <p:sp>
        <p:nvSpPr>
          <p:cNvPr id="17" name="Text Box 44"/>
          <p:cNvSpPr txBox="1">
            <a:spLocks noChangeArrowheads="1"/>
          </p:cNvSpPr>
          <p:nvPr/>
        </p:nvSpPr>
        <p:spPr bwMode="auto">
          <a:xfrm>
            <a:off x="7463358" y="1556792"/>
            <a:ext cx="4248472"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坦率地说，随着职位的上升，我们的社交圈也需要升级。并不是说将过去的朋友都疏远，而是一定要加入一些更加精英的人士。</a:t>
            </a:r>
            <a:r>
              <a:rPr lang="zh-CN" altLang="en-US" b="1" dirty="0">
                <a:solidFill>
                  <a:srgbClr val="00B0F0"/>
                </a:solidFill>
                <a:latin typeface="微软雅黑" pitchFamily="34" charset="-122"/>
                <a:ea typeface="微软雅黑" pitchFamily="34" charset="-122"/>
              </a:rPr>
              <a:t>如果朋友不能和你一起成长，你要学会将事业和友谊分开。</a:t>
            </a:r>
            <a:endParaRPr lang="en-US" altLang="zh-CN" b="1" dirty="0">
              <a:solidFill>
                <a:srgbClr val="00B0F0"/>
              </a:solidFill>
              <a:latin typeface="微软雅黑" pitchFamily="34" charset="-122"/>
              <a:ea typeface="微软雅黑" pitchFamily="34" charset="-122"/>
            </a:endParaRPr>
          </a:p>
        </p:txBody>
      </p:sp>
      <p:sp>
        <p:nvSpPr>
          <p:cNvPr id="29" name="Text Box 44"/>
          <p:cNvSpPr txBox="1">
            <a:spLocks noChangeArrowheads="1"/>
          </p:cNvSpPr>
          <p:nvPr/>
        </p:nvSpPr>
        <p:spPr bwMode="auto">
          <a:xfrm>
            <a:off x="7463358" y="3602164"/>
            <a:ext cx="4248472" cy="24191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管理学大师彼得</a:t>
            </a:r>
            <a:r>
              <a:rPr lang="en-US" altLang="zh-CN" dirty="0">
                <a:solidFill>
                  <a:prstClr val="white">
                    <a:lumMod val="50000"/>
                  </a:prstClr>
                </a:solidFill>
                <a:latin typeface="微软雅黑" pitchFamily="34" charset="-122"/>
                <a:ea typeface="微软雅黑" pitchFamily="34" charset="-122"/>
              </a:rPr>
              <a:t>.</a:t>
            </a:r>
            <a:r>
              <a:rPr lang="zh-CN" altLang="en-US" dirty="0">
                <a:solidFill>
                  <a:prstClr val="white">
                    <a:lumMod val="50000"/>
                  </a:prstClr>
                </a:solidFill>
                <a:latin typeface="微软雅黑" pitchFamily="34" charset="-122"/>
                <a:ea typeface="微软雅黑" pitchFamily="34" charset="-122"/>
              </a:rPr>
              <a:t>德鲁克曾提出一个有趣的比喻：</a:t>
            </a:r>
            <a:r>
              <a:rPr lang="zh-CN" altLang="en-US" b="1" dirty="0">
                <a:solidFill>
                  <a:srgbClr val="00B050"/>
                </a:solidFill>
                <a:latin typeface="微软雅黑" pitchFamily="34" charset="-122"/>
                <a:ea typeface="微软雅黑" pitchFamily="34" charset="-122"/>
              </a:rPr>
              <a:t>“要清理你的人脉就像清理你的衣橱一样</a:t>
            </a:r>
            <a:r>
              <a:rPr lang="zh-CN" altLang="en-US" b="1" dirty="0" smtClean="0">
                <a:solidFill>
                  <a:srgbClr val="00B050"/>
                </a:solidFill>
                <a:latin typeface="微软雅黑" pitchFamily="34" charset="-122"/>
                <a:ea typeface="微软雅黑" pitchFamily="34" charset="-122"/>
              </a:rPr>
              <a:t>。</a:t>
            </a:r>
            <a:r>
              <a:rPr lang="en-US" altLang="zh-CN" b="1" dirty="0" smtClean="0">
                <a:solidFill>
                  <a:srgbClr val="00B050"/>
                </a:solidFill>
                <a:latin typeface="微软雅黑" pitchFamily="34" charset="-122"/>
                <a:ea typeface="微软雅黑" pitchFamily="34" charset="-122"/>
              </a:rPr>
              <a:t>”</a:t>
            </a:r>
            <a:r>
              <a:rPr lang="zh-CN" altLang="en-US" dirty="0" smtClean="0">
                <a:solidFill>
                  <a:prstClr val="white">
                    <a:lumMod val="50000"/>
                  </a:prstClr>
                </a:solidFill>
                <a:latin typeface="微软雅黑" pitchFamily="34" charset="-122"/>
                <a:ea typeface="微软雅黑" pitchFamily="34" charset="-122"/>
              </a:rPr>
              <a:t>这</a:t>
            </a:r>
            <a:r>
              <a:rPr lang="zh-CN" altLang="en-US" dirty="0">
                <a:solidFill>
                  <a:prstClr val="white">
                    <a:lumMod val="50000"/>
                  </a:prstClr>
                </a:solidFill>
                <a:latin typeface="微软雅黑" pitchFamily="34" charset="-122"/>
                <a:ea typeface="微软雅黑" pitchFamily="34" charset="-122"/>
              </a:rPr>
              <a:t>句话有两层含意，一方面强调人脉的重要性，它就像衣橱一样，与每天的生活都息息相关；另一方面说明了人脉的经营方法，要每天整理衣橱，将不适合的衣服清出衣橱，将更多的新衣服放入衣橱。”</a:t>
            </a:r>
            <a:endParaRPr lang="en-US" altLang="zh-CN" b="1" dirty="0">
              <a:solidFill>
                <a:srgbClr val="FF0000"/>
              </a:solidFill>
              <a:latin typeface="微软雅黑" pitchFamily="34" charset="-122"/>
              <a:ea typeface="微软雅黑" pitchFamily="34" charset="-122"/>
            </a:endParaRPr>
          </a:p>
        </p:txBody>
      </p:sp>
      <p:sp>
        <p:nvSpPr>
          <p:cNvPr id="15" name="TextBox 14"/>
          <p:cNvSpPr txBox="1"/>
          <p:nvPr/>
        </p:nvSpPr>
        <p:spPr>
          <a:xfrm>
            <a:off x="1961133" y="1188697"/>
            <a:ext cx="461665" cy="4542222"/>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人脉资源需要不断升级</a:t>
            </a:r>
          </a:p>
        </p:txBody>
      </p:sp>
      <p:cxnSp>
        <p:nvCxnSpPr>
          <p:cNvPr id="16" name="直接箭头连接符 15"/>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pic>
        <p:nvPicPr>
          <p:cNvPr id="8194" name="Picture 2" descr="http://img0.liveinternet.ru/images/attach/c/2/83/100/83100306_AI_cd0001_00686.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22566" y="1380764"/>
            <a:ext cx="3742887" cy="4784540"/>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p:nvSpPr>
        <p:spPr>
          <a:xfrm>
            <a:off x="7247334" y="1380764"/>
            <a:ext cx="4608512" cy="4784540"/>
          </a:xfrm>
          <a:prstGeom prst="rect">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1107166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1000" fill="hold"/>
                                        <p:tgtEl>
                                          <p:spTgt spid="29"/>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8194"/>
                                        </p:tgtEl>
                                        <p:attrNameLst>
                                          <p:attrName>style.visibility</p:attrName>
                                        </p:attrNameLst>
                                      </p:cBhvr>
                                      <p:to>
                                        <p:strVal val="visible"/>
                                      </p:to>
                                    </p:set>
                                    <p:animEffect transition="in" filter="fade">
                                      <p:cBhvr>
                                        <p:cTn id="26" dur="1000"/>
                                        <p:tgtEl>
                                          <p:spTgt spid="8194"/>
                                        </p:tgtEl>
                                      </p:cBhvr>
                                    </p:animEffect>
                                    <p:anim calcmode="lin" valueType="num">
                                      <p:cBhvr>
                                        <p:cTn id="27" dur="1000" fill="hold"/>
                                        <p:tgtEl>
                                          <p:spTgt spid="8194"/>
                                        </p:tgtEl>
                                        <p:attrNameLst>
                                          <p:attrName>ppt_x</p:attrName>
                                        </p:attrNameLst>
                                      </p:cBhvr>
                                      <p:tavLst>
                                        <p:tav tm="0">
                                          <p:val>
                                            <p:strVal val="#ppt_x"/>
                                          </p:val>
                                        </p:tav>
                                        <p:tav tm="100000">
                                          <p:val>
                                            <p:strVal val="#ppt_x"/>
                                          </p:val>
                                        </p:tav>
                                      </p:tavLst>
                                    </p:anim>
                                    <p:anim calcmode="lin" valueType="num">
                                      <p:cBhvr>
                                        <p:cTn id="28" dur="1000" fill="hold"/>
                                        <p:tgtEl>
                                          <p:spTgt spid="81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9" grpId="0"/>
      <p:bldP spid="1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664296"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（七）持续维护、积累信赖、加深感情</a:t>
            </a:r>
          </a:p>
        </p:txBody>
      </p:sp>
      <p:sp>
        <p:nvSpPr>
          <p:cNvPr id="15" name="TextBox 14"/>
          <p:cNvSpPr txBox="1"/>
          <p:nvPr/>
        </p:nvSpPr>
        <p:spPr>
          <a:xfrm>
            <a:off x="1990750" y="1412775"/>
            <a:ext cx="461665" cy="4237067"/>
          </a:xfrm>
          <a:prstGeom prst="rect">
            <a:avLst/>
          </a:prstGeom>
          <a:noFill/>
        </p:spPr>
        <p:txBody>
          <a:bodyPr vert="eaVert" wrap="square" rtlCol="0">
            <a:spAutoFit/>
          </a:bodyPr>
          <a:lstStyle/>
          <a:p>
            <a:pPr algn="ctr"/>
            <a:r>
              <a:rPr lang="zh-CN" altLang="zh-CN" dirty="0" smtClean="0"/>
              <a:t>“</a:t>
            </a:r>
            <a:r>
              <a:rPr lang="zh-CN" altLang="en-US" kern="0" spc="200" dirty="0" smtClean="0">
                <a:solidFill>
                  <a:srgbClr val="00B0F0"/>
                </a:solidFill>
                <a:latin typeface="微软雅黑" pitchFamily="34" charset="-122"/>
                <a:ea typeface="微软雅黑" pitchFamily="34" charset="-122"/>
              </a:rPr>
              <a:t>临时抱佛脚</a:t>
            </a:r>
            <a:r>
              <a:rPr lang="zh-CN" altLang="zh-CN" dirty="0"/>
              <a:t>”</a:t>
            </a:r>
            <a:r>
              <a:rPr lang="zh-CN" altLang="en-US" kern="0" spc="200" dirty="0" smtClean="0">
                <a:solidFill>
                  <a:srgbClr val="00B0F0"/>
                </a:solidFill>
                <a:latin typeface="微软雅黑" pitchFamily="34" charset="-122"/>
                <a:ea typeface="微软雅黑" pitchFamily="34" charset="-122"/>
              </a:rPr>
              <a:t>是</a:t>
            </a:r>
            <a:r>
              <a:rPr lang="zh-CN" altLang="en-US" kern="0" spc="200" dirty="0">
                <a:solidFill>
                  <a:srgbClr val="00B0F0"/>
                </a:solidFill>
                <a:latin typeface="微软雅黑" pitchFamily="34" charset="-122"/>
                <a:ea typeface="微软雅黑" pitchFamily="34" charset="-122"/>
              </a:rPr>
              <a:t>不靠谱的</a:t>
            </a:r>
          </a:p>
        </p:txBody>
      </p:sp>
      <p:cxnSp>
        <p:nvCxnSpPr>
          <p:cNvPr id="16" name="直接箭头连接符 15"/>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18" name="Text Box 44"/>
          <p:cNvSpPr txBox="1">
            <a:spLocks noChangeArrowheads="1"/>
          </p:cNvSpPr>
          <p:nvPr/>
        </p:nvSpPr>
        <p:spPr bwMode="auto">
          <a:xfrm>
            <a:off x="6959302" y="1340768"/>
            <a:ext cx="4968552" cy="208672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eaLnBrk="1" hangingPunct="1">
              <a:lnSpc>
                <a:spcPct val="135000"/>
              </a:lnSpc>
            </a:pPr>
            <a:r>
              <a:rPr lang="zh-CN" altLang="en-US" dirty="0">
                <a:solidFill>
                  <a:schemeClr val="tx1">
                    <a:lumMod val="65000"/>
                    <a:lumOff val="35000"/>
                  </a:schemeClr>
                </a:solidFill>
                <a:latin typeface="微软雅黑" pitchFamily="34" charset="-122"/>
                <a:ea typeface="微软雅黑" pitchFamily="34" charset="-122"/>
              </a:rPr>
              <a:t>俗话说：“平时不烧香，临时抱佛脚”。那样的菩萨虽灵，也不会帮助你。因为你平常心中就没有佛祖，有事才来恳求，佛祖怎会当你的工具呢？所以我们求神自应在平时烧香。</a:t>
            </a:r>
            <a:r>
              <a:rPr lang="zh-CN" altLang="en-US" b="1" dirty="0">
                <a:solidFill>
                  <a:srgbClr val="00B0F0"/>
                </a:solidFill>
                <a:latin typeface="微软雅黑" pitchFamily="34" charset="-122"/>
                <a:ea typeface="微软雅黑" pitchFamily="34" charset="-122"/>
              </a:rPr>
              <a:t>而平时烧香也表明自己别无希求，完全出于敬意，绝不是买卖</a:t>
            </a:r>
            <a:r>
              <a:rPr lang="zh-CN" altLang="en-US" dirty="0">
                <a:solidFill>
                  <a:prstClr val="white">
                    <a:lumMod val="50000"/>
                  </a:prstClr>
                </a:solidFill>
                <a:latin typeface="微软雅黑" pitchFamily="34" charset="-122"/>
                <a:ea typeface="微软雅黑" pitchFamily="34" charset="-122"/>
              </a:rPr>
              <a:t>，</a:t>
            </a:r>
            <a:r>
              <a:rPr lang="zh-CN" altLang="en-US" dirty="0">
                <a:solidFill>
                  <a:schemeClr val="tx1">
                    <a:lumMod val="65000"/>
                    <a:lumOff val="35000"/>
                  </a:schemeClr>
                </a:solidFill>
                <a:latin typeface="微软雅黑" pitchFamily="34" charset="-122"/>
                <a:ea typeface="微软雅黑" pitchFamily="34" charset="-122"/>
              </a:rPr>
              <a:t>一旦有事，你去求他，他念在平日你的烧香热忱也不致拒绝。</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21" name="Text Box 44"/>
          <p:cNvSpPr txBox="1">
            <a:spLocks noChangeArrowheads="1"/>
          </p:cNvSpPr>
          <p:nvPr/>
        </p:nvSpPr>
        <p:spPr bwMode="auto">
          <a:xfrm>
            <a:off x="6959302" y="3645024"/>
            <a:ext cx="4968552" cy="275152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eaLnBrk="1" hangingPunct="1">
              <a:lnSpc>
                <a:spcPct val="135000"/>
              </a:lnSpc>
            </a:pPr>
            <a:r>
              <a:rPr lang="zh-CN" altLang="en-US" dirty="0">
                <a:solidFill>
                  <a:schemeClr val="tx1">
                    <a:lumMod val="65000"/>
                    <a:lumOff val="35000"/>
                  </a:schemeClr>
                </a:solidFill>
                <a:latin typeface="微软雅黑" pitchFamily="34" charset="-122"/>
                <a:ea typeface="微软雅黑" pitchFamily="34" charset="-122"/>
              </a:rPr>
              <a:t>袁世凯为了结交李莲英，连续多年给李莲英送去贵重的礼物，却从来不提要求。等李莲英派人去问，袁世凯只说：</a:t>
            </a:r>
            <a:r>
              <a:rPr lang="zh-CN" altLang="en-US" b="1" dirty="0">
                <a:solidFill>
                  <a:srgbClr val="00B050"/>
                </a:solidFill>
                <a:latin typeface="微软雅黑" pitchFamily="34" charset="-122"/>
                <a:ea typeface="微软雅黑" pitchFamily="34" charset="-122"/>
              </a:rPr>
              <a:t>“仰慕公公为人，并无一事相求”</a:t>
            </a:r>
            <a:r>
              <a:rPr lang="zh-CN" altLang="en-US" dirty="0">
                <a:solidFill>
                  <a:schemeClr val="tx1">
                    <a:lumMod val="65000"/>
                    <a:lumOff val="35000"/>
                  </a:schemeClr>
                </a:solidFill>
                <a:latin typeface="微软雅黑" pitchFamily="34" charset="-122"/>
                <a:ea typeface="微软雅黑" pitchFamily="34" charset="-122"/>
              </a:rPr>
              <a:t>，搞得李莲英都不好意思了，主动到袁府来拜访，最后两人竟然拜了把兄弟。袁世凯对李莲英的手下人也很客气，太监历来是最被人看不起的，袁世凯能够对他们彬彬有礼。当然了，最后由于李莲英的帮助，袁世凯获得了负责小站练兵的资格。</a:t>
            </a:r>
            <a:endParaRPr lang="en-US" altLang="zh-CN" b="1" dirty="0">
              <a:solidFill>
                <a:schemeClr val="tx1">
                  <a:lumMod val="65000"/>
                  <a:lumOff val="35000"/>
                </a:schemeClr>
              </a:solidFill>
              <a:latin typeface="微软雅黑" pitchFamily="34" charset="-122"/>
              <a:ea typeface="微软雅黑" pitchFamily="34" charset="-122"/>
            </a:endParaRPr>
          </a:p>
        </p:txBody>
      </p:sp>
      <p:grpSp>
        <p:nvGrpSpPr>
          <p:cNvPr id="7" name="组合 6"/>
          <p:cNvGrpSpPr/>
          <p:nvPr/>
        </p:nvGrpSpPr>
        <p:grpSpPr>
          <a:xfrm>
            <a:off x="3144381" y="1355046"/>
            <a:ext cx="3553204" cy="5082524"/>
            <a:chOff x="3144381" y="1355046"/>
            <a:chExt cx="3553204" cy="5082524"/>
          </a:xfrm>
        </p:grpSpPr>
        <p:pic>
          <p:nvPicPr>
            <p:cNvPr id="10242" name="Picture 2" descr="http://i1.sinaimg.cn/ent/2010/0928/2010928164242.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86895" y="1355046"/>
              <a:ext cx="3410690" cy="49962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1" descr="D:\Teliss_Tong\Copy\定期备份\工作备份\！PPT图片及版面资源\06-PPT精选插图\04-图标\右边角-黄1.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flipH="1" flipV="1">
              <a:off x="3186206" y="5333833"/>
              <a:ext cx="1108800" cy="1103737"/>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rot="2668566">
              <a:off x="3144381" y="5807741"/>
              <a:ext cx="877163" cy="369332"/>
            </a:xfrm>
            <a:prstGeom prst="rect">
              <a:avLst/>
            </a:prstGeom>
            <a:noFill/>
          </p:spPr>
          <p:txBody>
            <a:bodyPr wrap="none" rtlCol="0">
              <a:spAutoFit/>
            </a:bodyPr>
            <a:lstStyle/>
            <a:p>
              <a:r>
                <a:rPr lang="zh-CN" altLang="en-US" sz="1800" dirty="0" smtClean="0">
                  <a:solidFill>
                    <a:prstClr val="white"/>
                  </a:solidFill>
                  <a:latin typeface="微软雅黑" pitchFamily="34" charset="-122"/>
                  <a:ea typeface="微软雅黑" pitchFamily="34" charset="-122"/>
                </a:rPr>
                <a:t>袁世凯</a:t>
              </a:r>
              <a:endParaRPr lang="zh-CN" altLang="en-US" sz="1800" dirty="0">
                <a:solidFill>
                  <a:prstClr val="white"/>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55162368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800"/>
                                        <p:tgtEl>
                                          <p:spTgt spid="20"/>
                                        </p:tgtEl>
                                      </p:cBhvr>
                                    </p:animEffect>
                                    <p:anim calcmode="lin" valueType="num">
                                      <p:cBhvr>
                                        <p:cTn id="8" dur="800" fill="hold"/>
                                        <p:tgtEl>
                                          <p:spTgt spid="20"/>
                                        </p:tgtEl>
                                        <p:attrNameLst>
                                          <p:attrName>ppt_x</p:attrName>
                                        </p:attrNameLst>
                                      </p:cBhvr>
                                      <p:tavLst>
                                        <p:tav tm="0">
                                          <p:val>
                                            <p:strVal val="#ppt_x"/>
                                          </p:val>
                                        </p:tav>
                                        <p:tav tm="100000">
                                          <p:val>
                                            <p:strVal val="#ppt_x"/>
                                          </p:val>
                                        </p:tav>
                                      </p:tavLst>
                                    </p:anim>
                                    <p:anim calcmode="lin" valueType="num">
                                      <p:cBhvr>
                                        <p:cTn id="9" dur="8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800"/>
                            </p:stCondLst>
                            <p:childTnLst>
                              <p:par>
                                <p:cTn id="11" presetID="22" presetClass="entr" presetSubtype="4"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childTnLst>
                          </p:cTn>
                        </p:par>
                        <p:par>
                          <p:cTn id="14" fill="hold">
                            <p:stCondLst>
                              <p:cond delay="1300"/>
                            </p:stCondLst>
                            <p:childTnLst>
                              <p:par>
                                <p:cTn id="15" presetID="47"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anim calcmode="lin" valueType="num">
                                      <p:cBhvr>
                                        <p:cTn id="18" dur="500" fill="hold"/>
                                        <p:tgtEl>
                                          <p:spTgt spid="15"/>
                                        </p:tgtEl>
                                        <p:attrNameLst>
                                          <p:attrName>ppt_x</p:attrName>
                                        </p:attrNameLst>
                                      </p:cBhvr>
                                      <p:tavLst>
                                        <p:tav tm="0">
                                          <p:val>
                                            <p:strVal val="#ppt_x"/>
                                          </p:val>
                                        </p:tav>
                                        <p:tav tm="100000">
                                          <p:val>
                                            <p:strVal val="#ppt_x"/>
                                          </p:val>
                                        </p:tav>
                                      </p:tavLst>
                                    </p:anim>
                                    <p:anim calcmode="lin" valueType="num">
                                      <p:cBhvr>
                                        <p:cTn id="1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1000" fill="hold"/>
                                        <p:tgtEl>
                                          <p:spTgt spid="21"/>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1000"/>
                                        <p:tgtEl>
                                          <p:spTgt spid="7"/>
                                        </p:tgtEl>
                                      </p:cBhvr>
                                    </p:animEffect>
                                    <p:anim calcmode="lin" valueType="num">
                                      <p:cBhvr>
                                        <p:cTn id="37" dur="1000" fill="hold"/>
                                        <p:tgtEl>
                                          <p:spTgt spid="7"/>
                                        </p:tgtEl>
                                        <p:attrNameLst>
                                          <p:attrName>ppt_x</p:attrName>
                                        </p:attrNameLst>
                                      </p:cBhvr>
                                      <p:tavLst>
                                        <p:tav tm="0">
                                          <p:val>
                                            <p:strVal val="#ppt_x"/>
                                          </p:val>
                                        </p:tav>
                                        <p:tav tm="100000">
                                          <p:val>
                                            <p:strVal val="#ppt_x"/>
                                          </p:val>
                                        </p:tav>
                                      </p:tavLst>
                                    </p:anim>
                                    <p:anim calcmode="lin" valueType="num">
                                      <p:cBhvr>
                                        <p:cTn id="3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5" grpId="0"/>
      <p:bldP spid="18" grpId="0"/>
      <p:bldP spid="21"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664296"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（七）持续维护、积累信赖、加深感情</a:t>
            </a:r>
          </a:p>
        </p:txBody>
      </p:sp>
      <p:sp>
        <p:nvSpPr>
          <p:cNvPr id="15" name="TextBox 14"/>
          <p:cNvSpPr txBox="1"/>
          <p:nvPr/>
        </p:nvSpPr>
        <p:spPr>
          <a:xfrm>
            <a:off x="1990750" y="1412775"/>
            <a:ext cx="461665" cy="4237067"/>
          </a:xfrm>
          <a:prstGeom prst="rect">
            <a:avLst/>
          </a:prstGeom>
          <a:noFill/>
        </p:spPr>
        <p:txBody>
          <a:bodyPr vert="eaVert" wrap="square" rtlCol="0">
            <a:spAutoFit/>
          </a:bodyPr>
          <a:lstStyle/>
          <a:p>
            <a:pPr algn="ctr"/>
            <a:r>
              <a:rPr lang="zh-CN" altLang="en-US" kern="0" spc="200" dirty="0" smtClean="0">
                <a:solidFill>
                  <a:srgbClr val="00B0F0"/>
                </a:solidFill>
                <a:latin typeface="微软雅黑" pitchFamily="34" charset="-122"/>
                <a:ea typeface="微软雅黑" pitchFamily="34" charset="-122"/>
              </a:rPr>
              <a:t>值</a:t>
            </a:r>
            <a:r>
              <a:rPr lang="zh-CN" altLang="en-US" kern="0" spc="200" dirty="0">
                <a:solidFill>
                  <a:srgbClr val="00B0F0"/>
                </a:solidFill>
                <a:latin typeface="微软雅黑" pitchFamily="34" charset="-122"/>
                <a:ea typeface="微软雅黑" pitchFamily="34" charset="-122"/>
              </a:rPr>
              <a:t>不值得信赖，要从考验中来</a:t>
            </a:r>
          </a:p>
        </p:txBody>
      </p:sp>
      <p:cxnSp>
        <p:nvCxnSpPr>
          <p:cNvPr id="16" name="直接箭头连接符 15"/>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18" name="Text Box 44"/>
          <p:cNvSpPr txBox="1">
            <a:spLocks noChangeArrowheads="1"/>
          </p:cNvSpPr>
          <p:nvPr/>
        </p:nvSpPr>
        <p:spPr bwMode="auto">
          <a:xfrm>
            <a:off x="3443494" y="1547383"/>
            <a:ext cx="8340344"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一个人值不值得你的信赖，既不要看相，也不要看生辰八字，那都是不可靠的，只有一件事情最可靠</a:t>
            </a:r>
            <a:r>
              <a:rPr lang="zh-CN" altLang="en-US" b="1" dirty="0">
                <a:solidFill>
                  <a:srgbClr val="00B0F0"/>
                </a:solidFill>
                <a:latin typeface="微软雅黑" pitchFamily="34" charset="-122"/>
                <a:ea typeface="微软雅黑" pitchFamily="34" charset="-122"/>
              </a:rPr>
              <a:t>，从考验中得来信任。</a:t>
            </a:r>
            <a:r>
              <a:rPr lang="zh-CN" altLang="en-US" dirty="0">
                <a:solidFill>
                  <a:prstClr val="white">
                    <a:lumMod val="50000"/>
                  </a:prstClr>
                </a:solidFill>
                <a:latin typeface="微软雅黑" pitchFamily="34" charset="-122"/>
                <a:ea typeface="微软雅黑" pitchFamily="34" charset="-122"/>
              </a:rPr>
              <a:t>如何才能有相互考验的机会呢，这就需要彼此之间有交集，常互动。因此，名单不一定是人脉，有互动、有价值，才是人脉。</a:t>
            </a:r>
            <a:endParaRPr lang="en-US" altLang="zh-CN" b="1" dirty="0">
              <a:solidFill>
                <a:srgbClr val="00B0F0"/>
              </a:solidFill>
              <a:latin typeface="微软雅黑" pitchFamily="34" charset="-122"/>
              <a:ea typeface="微软雅黑" pitchFamily="34" charset="-122"/>
            </a:endParaRPr>
          </a:p>
        </p:txBody>
      </p:sp>
      <p:pic>
        <p:nvPicPr>
          <p:cNvPr id="11266" name="Picture 2" descr="C:\Documents and Settings\Teliss_Tong\My Documents\！PPT图片及版面资源\06-PPT精选插图\12-杂烩包\创意商务图片\12.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3443493" y="3110013"/>
            <a:ext cx="8237537" cy="2831511"/>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584307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11266"/>
                                        </p:tgtEl>
                                        <p:attrNameLst>
                                          <p:attrName>style.visibility</p:attrName>
                                        </p:attrNameLst>
                                      </p:cBhvr>
                                      <p:to>
                                        <p:strVal val="visible"/>
                                      </p:to>
                                    </p:set>
                                    <p:animEffect transition="in" filter="fade">
                                      <p:cBhvr>
                                        <p:cTn id="19" dur="1000"/>
                                        <p:tgtEl>
                                          <p:spTgt spid="11266"/>
                                        </p:tgtEl>
                                      </p:cBhvr>
                                    </p:animEffect>
                                    <p:anim calcmode="lin" valueType="num">
                                      <p:cBhvr>
                                        <p:cTn id="20" dur="1000" fill="hold"/>
                                        <p:tgtEl>
                                          <p:spTgt spid="11266"/>
                                        </p:tgtEl>
                                        <p:attrNameLst>
                                          <p:attrName>ppt_x</p:attrName>
                                        </p:attrNameLst>
                                      </p:cBhvr>
                                      <p:tavLst>
                                        <p:tav tm="0">
                                          <p:val>
                                            <p:strVal val="#ppt_x"/>
                                          </p:val>
                                        </p:tav>
                                        <p:tav tm="100000">
                                          <p:val>
                                            <p:strVal val="#ppt_x"/>
                                          </p:val>
                                        </p:tav>
                                      </p:tavLst>
                                    </p:anim>
                                    <p:anim calcmode="lin" valueType="num">
                                      <p:cBhvr>
                                        <p:cTn id="21" dur="1000" fill="hold"/>
                                        <p:tgtEl>
                                          <p:spTgt spid="112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664296"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（七）持续维护、积累信赖、加深感情</a:t>
            </a:r>
          </a:p>
        </p:txBody>
      </p:sp>
      <p:sp>
        <p:nvSpPr>
          <p:cNvPr id="15" name="TextBox 14"/>
          <p:cNvSpPr txBox="1"/>
          <p:nvPr/>
        </p:nvSpPr>
        <p:spPr>
          <a:xfrm>
            <a:off x="1990750" y="1412775"/>
            <a:ext cx="461665" cy="4237067"/>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感情投资需要点滴的积累</a:t>
            </a:r>
          </a:p>
        </p:txBody>
      </p:sp>
      <p:cxnSp>
        <p:nvCxnSpPr>
          <p:cNvPr id="16" name="直接箭头连接符 15"/>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18" name="Text Box 44"/>
          <p:cNvSpPr txBox="1">
            <a:spLocks noChangeArrowheads="1"/>
          </p:cNvSpPr>
          <p:nvPr/>
        </p:nvSpPr>
        <p:spPr bwMode="auto">
          <a:xfrm>
            <a:off x="2998862" y="1556792"/>
            <a:ext cx="8877870" cy="7571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毫无诚意的点头之交等于零，人脉需要长时间的积累和沉淀。因此，需要想办法不断加深朋友之间的感情</a:t>
            </a:r>
            <a:r>
              <a:rPr lang="zh-CN" altLang="en-US" dirty="0" smtClean="0">
                <a:solidFill>
                  <a:prstClr val="white">
                    <a:lumMod val="50000"/>
                  </a:prstClr>
                </a:solidFill>
                <a:latin typeface="微软雅黑" pitchFamily="34" charset="-122"/>
                <a:ea typeface="微软雅黑" pitchFamily="34" charset="-122"/>
              </a:rPr>
              <a:t>。</a:t>
            </a:r>
            <a:endParaRPr lang="en-US" altLang="zh-CN" b="1" dirty="0">
              <a:solidFill>
                <a:srgbClr val="00B0F0"/>
              </a:solidFill>
              <a:latin typeface="微软雅黑" pitchFamily="34" charset="-122"/>
              <a:ea typeface="微软雅黑" pitchFamily="34" charset="-122"/>
            </a:endParaRPr>
          </a:p>
        </p:txBody>
      </p:sp>
      <p:sp>
        <p:nvSpPr>
          <p:cNvPr id="11" name="Text Box 44"/>
          <p:cNvSpPr txBox="1">
            <a:spLocks noChangeArrowheads="1"/>
          </p:cNvSpPr>
          <p:nvPr/>
        </p:nvSpPr>
        <p:spPr bwMode="auto">
          <a:xfrm>
            <a:off x="3070870" y="2780928"/>
            <a:ext cx="3384376" cy="275152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所谓“感情投资”，就是在平时交往之外多了一层相知和沟通，能够在人情世故上多一份关心，多一份相助。</a:t>
            </a:r>
            <a:r>
              <a:rPr lang="zh-CN" altLang="en-US" b="1" dirty="0">
                <a:solidFill>
                  <a:srgbClr val="FF0000"/>
                </a:solidFill>
                <a:latin typeface="微软雅黑" pitchFamily="34" charset="-122"/>
                <a:ea typeface="微软雅黑" pitchFamily="34" charset="-122"/>
              </a:rPr>
              <a:t>人生最愚蠢的事情之一就是：“忙”得没工夫联系朋友。</a:t>
            </a:r>
            <a:r>
              <a:rPr lang="zh-CN" altLang="en-US" dirty="0">
                <a:solidFill>
                  <a:prstClr val="white">
                    <a:lumMod val="50000"/>
                  </a:prstClr>
                </a:solidFill>
                <a:latin typeface="微软雅黑" pitchFamily="34" charset="-122"/>
                <a:ea typeface="微软雅黑" pitchFamily="34" charset="-122"/>
              </a:rPr>
              <a:t>朋友关系的维系来自于自己的努力，在与朋友分开之后并没有经常的联系，那关系之好无从谈起。</a:t>
            </a:r>
          </a:p>
        </p:txBody>
      </p:sp>
      <p:pic>
        <p:nvPicPr>
          <p:cNvPr id="12290" name="Picture 2" descr="C:\Documents and Settings\Teliss_Tong\桌面\20081017140939651[1].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6815286" y="2337201"/>
            <a:ext cx="4813803" cy="3326904"/>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2854846" y="1386642"/>
            <a:ext cx="9064239" cy="4567900"/>
            <a:chOff x="3120058" y="1412776"/>
            <a:chExt cx="8799027" cy="4752528"/>
          </a:xfrm>
        </p:grpSpPr>
        <p:cxnSp>
          <p:nvCxnSpPr>
            <p:cNvPr id="14" name="直接连接符 13"/>
            <p:cNvCxnSpPr/>
            <p:nvPr/>
          </p:nvCxnSpPr>
          <p:spPr>
            <a:xfrm>
              <a:off x="3120058" y="1412776"/>
              <a:ext cx="8799027" cy="0"/>
            </a:xfrm>
            <a:prstGeom prst="line">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p:cNvCxnSpPr/>
            <p:nvPr/>
          </p:nvCxnSpPr>
          <p:spPr>
            <a:xfrm>
              <a:off x="11919085" y="1412776"/>
              <a:ext cx="0" cy="4752528"/>
            </a:xfrm>
            <a:prstGeom prst="line">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p:cNvCxnSpPr/>
            <p:nvPr/>
          </p:nvCxnSpPr>
          <p:spPr>
            <a:xfrm>
              <a:off x="3121799" y="1412776"/>
              <a:ext cx="0" cy="4318143"/>
            </a:xfrm>
            <a:prstGeom prst="line">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22" name="直接连接符 21"/>
            <p:cNvCxnSpPr/>
            <p:nvPr/>
          </p:nvCxnSpPr>
          <p:spPr>
            <a:xfrm>
              <a:off x="3576339" y="6165304"/>
              <a:ext cx="8342746" cy="0"/>
            </a:xfrm>
            <a:prstGeom prst="line">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val="17788787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12290"/>
                                        </p:tgtEl>
                                        <p:attrNameLst>
                                          <p:attrName>style.visibility</p:attrName>
                                        </p:attrNameLst>
                                      </p:cBhvr>
                                      <p:to>
                                        <p:strVal val="visible"/>
                                      </p:to>
                                    </p:set>
                                    <p:animEffect transition="in" filter="fade">
                                      <p:cBhvr>
                                        <p:cTn id="26" dur="1000"/>
                                        <p:tgtEl>
                                          <p:spTgt spid="12290"/>
                                        </p:tgtEl>
                                      </p:cBhvr>
                                    </p:animEffect>
                                    <p:anim calcmode="lin" valueType="num">
                                      <p:cBhvr>
                                        <p:cTn id="27" dur="1000" fill="hold"/>
                                        <p:tgtEl>
                                          <p:spTgt spid="12290"/>
                                        </p:tgtEl>
                                        <p:attrNameLst>
                                          <p:attrName>ppt_x</p:attrName>
                                        </p:attrNameLst>
                                      </p:cBhvr>
                                      <p:tavLst>
                                        <p:tav tm="0">
                                          <p:val>
                                            <p:strVal val="#ppt_x"/>
                                          </p:val>
                                        </p:tav>
                                        <p:tav tm="100000">
                                          <p:val>
                                            <p:strVal val="#ppt_x"/>
                                          </p:val>
                                        </p:tav>
                                      </p:tavLst>
                                    </p:anim>
                                    <p:anim calcmode="lin" valueType="num">
                                      <p:cBhvr>
                                        <p:cTn id="28" dur="1000" fill="hold"/>
                                        <p:tgtEl>
                                          <p:spTgt spid="122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P spid="11"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664296"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（七）持续维护、积累信赖、加深感情</a:t>
            </a:r>
          </a:p>
        </p:txBody>
      </p:sp>
      <p:sp>
        <p:nvSpPr>
          <p:cNvPr id="15" name="TextBox 14"/>
          <p:cNvSpPr txBox="1"/>
          <p:nvPr/>
        </p:nvSpPr>
        <p:spPr>
          <a:xfrm>
            <a:off x="2033141" y="1412775"/>
            <a:ext cx="461665" cy="4237067"/>
          </a:xfrm>
          <a:prstGeom prst="rect">
            <a:avLst/>
          </a:prstGeom>
          <a:noFill/>
        </p:spPr>
        <p:txBody>
          <a:bodyPr vert="eaVert" wrap="square" rtlCol="0">
            <a:spAutoFit/>
          </a:bodyPr>
          <a:lstStyle/>
          <a:p>
            <a:pPr algn="ctr"/>
            <a:r>
              <a:rPr lang="zh-CN" altLang="en-US" kern="0" spc="200" dirty="0" smtClean="0">
                <a:solidFill>
                  <a:srgbClr val="00B0F0"/>
                </a:solidFill>
                <a:latin typeface="微软雅黑" pitchFamily="34" charset="-122"/>
                <a:ea typeface="微软雅黑" pitchFamily="34" charset="-122"/>
              </a:rPr>
              <a:t>若不</a:t>
            </a:r>
            <a:r>
              <a:rPr lang="zh-CN" altLang="en-US" kern="0" spc="200" dirty="0">
                <a:solidFill>
                  <a:srgbClr val="00B0F0"/>
                </a:solidFill>
                <a:latin typeface="微软雅黑" pitchFamily="34" charset="-122"/>
                <a:ea typeface="微软雅黑" pitchFamily="34" charset="-122"/>
              </a:rPr>
              <a:t>维护，</a:t>
            </a:r>
            <a:r>
              <a:rPr lang="zh-CN" altLang="en-US" kern="0" spc="200" dirty="0" smtClean="0">
                <a:solidFill>
                  <a:srgbClr val="00B0F0"/>
                </a:solidFill>
                <a:latin typeface="微软雅黑" pitchFamily="34" charset="-122"/>
                <a:ea typeface="微软雅黑" pitchFamily="34" charset="-122"/>
              </a:rPr>
              <a:t>亲密关系</a:t>
            </a:r>
            <a:r>
              <a:rPr lang="zh-CN" altLang="en-US" kern="0" spc="200" dirty="0">
                <a:solidFill>
                  <a:srgbClr val="00B0F0"/>
                </a:solidFill>
                <a:latin typeface="微软雅黑" pitchFamily="34" charset="-122"/>
                <a:ea typeface="微软雅黑" pitchFamily="34" charset="-122"/>
              </a:rPr>
              <a:t>也将慢慢淡化</a:t>
            </a:r>
          </a:p>
        </p:txBody>
      </p:sp>
      <p:cxnSp>
        <p:nvCxnSpPr>
          <p:cNvPr id="16" name="直接箭头连接符 15"/>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18" name="Text Box 44"/>
          <p:cNvSpPr txBox="1">
            <a:spLocks noChangeArrowheads="1"/>
          </p:cNvSpPr>
          <p:nvPr/>
        </p:nvSpPr>
        <p:spPr bwMode="auto">
          <a:xfrm>
            <a:off x="2998862" y="1556792"/>
            <a:ext cx="8496944" cy="105528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smtClean="0">
                <a:solidFill>
                  <a:prstClr val="white">
                    <a:lumMod val="50000"/>
                  </a:prstClr>
                </a:solidFill>
                <a:latin typeface="微软雅黑" pitchFamily="34" charset="-122"/>
                <a:ea typeface="微软雅黑" pitchFamily="34" charset="-122"/>
              </a:rPr>
              <a:t>关系不是古玩，不能收藏和观赏，一定得用起来，原本亲密的关系几年不联络，也将慢慢淡化，这是用进废退的道理（百度可搜）。人际关系在使用中加深和巩固，用得多未来才能创造更多的价值，就像不腐的流水，用起来的关系才不会生锈、消亡。</a:t>
            </a:r>
            <a:endParaRPr lang="en-US" altLang="zh-CN" dirty="0" smtClean="0">
              <a:solidFill>
                <a:prstClr val="white">
                  <a:lumMod val="50000"/>
                </a:prstClr>
              </a:solidFill>
              <a:latin typeface="微软雅黑" pitchFamily="34" charset="-122"/>
              <a:ea typeface="微软雅黑" pitchFamily="34" charset="-122"/>
            </a:endParaRPr>
          </a:p>
        </p:txBody>
      </p:sp>
      <p:grpSp>
        <p:nvGrpSpPr>
          <p:cNvPr id="17" name="组合 16"/>
          <p:cNvGrpSpPr/>
          <p:nvPr/>
        </p:nvGrpSpPr>
        <p:grpSpPr>
          <a:xfrm>
            <a:off x="6309634" y="3212976"/>
            <a:ext cx="4897342" cy="978946"/>
            <a:chOff x="323528" y="1844824"/>
            <a:chExt cx="4897342" cy="978946"/>
          </a:xfrm>
        </p:grpSpPr>
        <p:sp>
          <p:nvSpPr>
            <p:cNvPr id="21" name="圆角矩形 20"/>
            <p:cNvSpPr/>
            <p:nvPr/>
          </p:nvSpPr>
          <p:spPr>
            <a:xfrm>
              <a:off x="1026388" y="1879891"/>
              <a:ext cx="4194482" cy="908812"/>
            </a:xfrm>
            <a:prstGeom prst="roundRect">
              <a:avLst/>
            </a:prstGeom>
            <a:ln w="3175">
              <a:solidFill>
                <a:srgbClr val="FF9900"/>
              </a:solidFill>
              <a:prstDash val="dash"/>
              <a:headEnd type="oval"/>
              <a:tailEnd type="diamond" w="lg" len="lg"/>
            </a:ln>
          </p:spPr>
          <p:style>
            <a:lnRef idx="2">
              <a:schemeClr val="accent5"/>
            </a:lnRef>
            <a:fillRef idx="0">
              <a:schemeClr val="accent5"/>
            </a:fillRef>
            <a:effectRef idx="1">
              <a:schemeClr val="accent5"/>
            </a:effectRef>
            <a:fontRef idx="minor">
              <a:schemeClr val="tx1"/>
            </a:fontRef>
          </p:style>
          <p:txBody>
            <a:bodyPr rtlCol="0" anchor="ctr"/>
            <a:lstStyle/>
            <a:p>
              <a:pPr algn="r"/>
              <a:endParaRPr lang="zh-CN" altLang="en-US" b="1" dirty="0">
                <a:solidFill>
                  <a:srgbClr val="00B050"/>
                </a:solidFill>
                <a:latin typeface="微软雅黑" pitchFamily="34" charset="-122"/>
                <a:ea typeface="微软雅黑" pitchFamily="34" charset="-122"/>
              </a:endParaRPr>
            </a:p>
          </p:txBody>
        </p:sp>
        <p:pic>
          <p:nvPicPr>
            <p:cNvPr id="22" name="Picture 5" descr="E:\仝德志文件，勿删！\03-参考文档\！PPT图片及版面资源\06-PPT精选插图\04-图标\0A00FD685F33D4567FF67D077A412FC4.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323528" y="1844824"/>
              <a:ext cx="1405719" cy="978946"/>
            </a:xfrm>
            <a:prstGeom prst="rect">
              <a:avLst/>
            </a:prstGeom>
            <a:noFill/>
            <a:extLst>
              <a:ext uri="{909E8E84-426E-40DD-AFC4-6F175D3DCCD1}">
                <a14:hiddenFill xmlns:a14="http://schemas.microsoft.com/office/drawing/2010/main">
                  <a:solidFill>
                    <a:srgbClr val="FFFFFF"/>
                  </a:solidFill>
                </a14:hiddenFill>
              </a:ext>
            </a:extLst>
          </p:spPr>
        </p:pic>
        <p:sp>
          <p:nvSpPr>
            <p:cNvPr id="23" name="矩形 22"/>
            <p:cNvSpPr/>
            <p:nvPr/>
          </p:nvSpPr>
          <p:spPr>
            <a:xfrm>
              <a:off x="1980509" y="2076873"/>
              <a:ext cx="2953122" cy="584775"/>
            </a:xfrm>
            <a:prstGeom prst="rect">
              <a:avLst/>
            </a:prstGeom>
            <a:noFill/>
          </p:spPr>
          <p:txBody>
            <a:bodyPr wrap="square" lIns="91440" tIns="45720" rIns="91440" bIns="45720">
              <a:spAutoFit/>
            </a:bodyPr>
            <a:lstStyle/>
            <a:p>
              <a:r>
                <a:rPr lang="zh-CN" altLang="en-US" sz="1600" dirty="0">
                  <a:solidFill>
                    <a:prstClr val="white">
                      <a:lumMod val="50000"/>
                    </a:prstClr>
                  </a:solidFill>
                  <a:latin typeface="微软雅黑" pitchFamily="34" charset="-122"/>
                  <a:ea typeface="微软雅黑" pitchFamily="34" charset="-122"/>
                </a:rPr>
                <a:t>寻找合作机会或者有事相商，这是于事的，是外在的；</a:t>
              </a:r>
            </a:p>
          </p:txBody>
        </p:sp>
      </p:grpSp>
      <p:grpSp>
        <p:nvGrpSpPr>
          <p:cNvPr id="3" name="组合 2"/>
          <p:cNvGrpSpPr/>
          <p:nvPr/>
        </p:nvGrpSpPr>
        <p:grpSpPr>
          <a:xfrm>
            <a:off x="6339445" y="4874096"/>
            <a:ext cx="4868329" cy="1219200"/>
            <a:chOff x="4828075" y="4741154"/>
            <a:chExt cx="4868329" cy="1219200"/>
          </a:xfrm>
        </p:grpSpPr>
        <p:grpSp>
          <p:nvGrpSpPr>
            <p:cNvPr id="24" name="组合 23"/>
            <p:cNvGrpSpPr/>
            <p:nvPr/>
          </p:nvGrpSpPr>
          <p:grpSpPr>
            <a:xfrm>
              <a:off x="5501922" y="4861385"/>
              <a:ext cx="4194482" cy="908812"/>
              <a:chOff x="1026388" y="1879891"/>
              <a:chExt cx="4194482" cy="908812"/>
            </a:xfrm>
          </p:grpSpPr>
          <p:sp>
            <p:nvSpPr>
              <p:cNvPr id="25" name="圆角矩形 24"/>
              <p:cNvSpPr/>
              <p:nvPr/>
            </p:nvSpPr>
            <p:spPr>
              <a:xfrm>
                <a:off x="1026388" y="1879891"/>
                <a:ext cx="4194482" cy="908812"/>
              </a:xfrm>
              <a:prstGeom prst="roundRect">
                <a:avLst/>
              </a:prstGeom>
              <a:ln w="3175">
                <a:solidFill>
                  <a:srgbClr val="FF9900"/>
                </a:solidFill>
                <a:prstDash val="dash"/>
                <a:headEnd type="oval"/>
                <a:tailEnd type="diamond" w="lg" len="lg"/>
              </a:ln>
            </p:spPr>
            <p:style>
              <a:lnRef idx="2">
                <a:schemeClr val="accent5"/>
              </a:lnRef>
              <a:fillRef idx="0">
                <a:schemeClr val="accent5"/>
              </a:fillRef>
              <a:effectRef idx="1">
                <a:schemeClr val="accent5"/>
              </a:effectRef>
              <a:fontRef idx="minor">
                <a:schemeClr val="tx1"/>
              </a:fontRef>
            </p:style>
            <p:txBody>
              <a:bodyPr rtlCol="0" anchor="ctr"/>
              <a:lstStyle/>
              <a:p>
                <a:pPr algn="r"/>
                <a:endParaRPr lang="zh-CN" altLang="en-US" b="1" dirty="0">
                  <a:solidFill>
                    <a:srgbClr val="00B050"/>
                  </a:solidFill>
                  <a:latin typeface="微软雅黑" pitchFamily="34" charset="-122"/>
                  <a:ea typeface="微软雅黑" pitchFamily="34" charset="-122"/>
                </a:endParaRPr>
              </a:p>
            </p:txBody>
          </p:sp>
          <p:sp>
            <p:nvSpPr>
              <p:cNvPr id="27" name="矩形 26"/>
              <p:cNvSpPr/>
              <p:nvPr/>
            </p:nvSpPr>
            <p:spPr>
              <a:xfrm>
                <a:off x="1980509" y="2076873"/>
                <a:ext cx="2953122" cy="584775"/>
              </a:xfrm>
              <a:prstGeom prst="rect">
                <a:avLst/>
              </a:prstGeom>
              <a:noFill/>
            </p:spPr>
            <p:txBody>
              <a:bodyPr wrap="square" lIns="91440" tIns="45720" rIns="91440" bIns="45720">
                <a:spAutoFit/>
              </a:bodyPr>
              <a:lstStyle/>
              <a:p>
                <a:r>
                  <a:rPr lang="zh-CN" altLang="en-US" sz="1600" dirty="0">
                    <a:solidFill>
                      <a:prstClr val="white">
                        <a:lumMod val="50000"/>
                      </a:prstClr>
                    </a:solidFill>
                    <a:latin typeface="微软雅黑" pitchFamily="34" charset="-122"/>
                    <a:ea typeface="微软雅黑" pitchFamily="34" charset="-122"/>
                  </a:rPr>
                  <a:t>思想、精神、心灵交流，这是于心的，是人的内在需求。</a:t>
                </a:r>
              </a:p>
            </p:txBody>
          </p:sp>
        </p:grpSp>
        <p:pic>
          <p:nvPicPr>
            <p:cNvPr id="1027" name="Picture 3" descr="E:\仝德志文件，勿删！\03-参考文档\！PPT图片及版面资源\06-PPT精选插图\04-图标\8D20FB722D2664403F12CB29F9938DED.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828075" y="4741154"/>
              <a:ext cx="1219200" cy="1219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 name="组合 12"/>
          <p:cNvGrpSpPr/>
          <p:nvPr/>
        </p:nvGrpSpPr>
        <p:grpSpPr>
          <a:xfrm>
            <a:off x="5591150" y="3176686"/>
            <a:ext cx="792088" cy="2783668"/>
            <a:chOff x="5591150" y="3176686"/>
            <a:chExt cx="792088" cy="2783668"/>
          </a:xfrm>
        </p:grpSpPr>
        <p:cxnSp>
          <p:nvCxnSpPr>
            <p:cNvPr id="36" name="直接连接符 35"/>
            <p:cNvCxnSpPr/>
            <p:nvPr/>
          </p:nvCxnSpPr>
          <p:spPr>
            <a:xfrm>
              <a:off x="5807174" y="3176686"/>
              <a:ext cx="0" cy="2783668"/>
            </a:xfrm>
            <a:prstGeom prst="line">
              <a:avLst/>
            </a:prstGeom>
            <a:ln w="3175">
              <a:solidFill>
                <a:srgbClr val="FF9900"/>
              </a:solidFill>
              <a:prstDash val="dash"/>
              <a:headEnd type="none"/>
              <a:tailEnd type="none" w="lg" len="lg"/>
            </a:ln>
          </p:spPr>
          <p:style>
            <a:lnRef idx="2">
              <a:schemeClr val="accent5"/>
            </a:lnRef>
            <a:fillRef idx="0">
              <a:schemeClr val="accent5"/>
            </a:fillRef>
            <a:effectRef idx="1">
              <a:schemeClr val="accent5"/>
            </a:effectRef>
            <a:fontRef idx="minor">
              <a:schemeClr val="tx1"/>
            </a:fontRef>
          </p:style>
        </p:cxnSp>
        <p:sp>
          <p:nvSpPr>
            <p:cNvPr id="37" name="右箭头 36"/>
            <p:cNvSpPr/>
            <p:nvPr/>
          </p:nvSpPr>
          <p:spPr>
            <a:xfrm>
              <a:off x="5591150" y="4058414"/>
              <a:ext cx="792088" cy="954762"/>
            </a:xfrm>
            <a:prstGeom prst="rightArrow">
              <a:avLst/>
            </a:prstGeom>
            <a:noFill/>
            <a:ln>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00"/>
                </a:solidFill>
              </a:endParaRPr>
            </a:p>
          </p:txBody>
        </p:sp>
      </p:grpSp>
      <p:grpSp>
        <p:nvGrpSpPr>
          <p:cNvPr id="10" name="组合 9"/>
          <p:cNvGrpSpPr/>
          <p:nvPr/>
        </p:nvGrpSpPr>
        <p:grpSpPr>
          <a:xfrm>
            <a:off x="4221906" y="3140968"/>
            <a:ext cx="865188" cy="2808312"/>
            <a:chOff x="4221906" y="3140968"/>
            <a:chExt cx="865188" cy="2808312"/>
          </a:xfrm>
        </p:grpSpPr>
        <p:grpSp>
          <p:nvGrpSpPr>
            <p:cNvPr id="29" name="Group 12"/>
            <p:cNvGrpSpPr>
              <a:grpSpLocks/>
            </p:cNvGrpSpPr>
            <p:nvPr/>
          </p:nvGrpSpPr>
          <p:grpSpPr bwMode="auto">
            <a:xfrm>
              <a:off x="4221906" y="3140968"/>
              <a:ext cx="792163" cy="287338"/>
              <a:chOff x="4921" y="209"/>
              <a:chExt cx="499" cy="181"/>
            </a:xfrm>
            <a:solidFill>
              <a:srgbClr val="98442C"/>
            </a:solidFill>
          </p:grpSpPr>
          <p:sp>
            <p:nvSpPr>
              <p:cNvPr id="30" name="Rectangle 13"/>
              <p:cNvSpPr>
                <a:spLocks noChangeArrowheads="1"/>
              </p:cNvSpPr>
              <p:nvPr/>
            </p:nvSpPr>
            <p:spPr bwMode="auto">
              <a:xfrm>
                <a:off x="4921" y="209"/>
                <a:ext cx="46" cy="181"/>
              </a:xfrm>
              <a:prstGeom prst="rect">
                <a:avLst/>
              </a:prstGeom>
              <a:solidFill>
                <a:schemeClr val="accent6">
                  <a:lumMod val="75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 name="Rectangle 14"/>
              <p:cNvSpPr>
                <a:spLocks noChangeArrowheads="1"/>
              </p:cNvSpPr>
              <p:nvPr/>
            </p:nvSpPr>
            <p:spPr bwMode="auto">
              <a:xfrm rot="-5400000">
                <a:off x="5148" y="-18"/>
                <a:ext cx="46" cy="499"/>
              </a:xfrm>
              <a:prstGeom prst="rect">
                <a:avLst/>
              </a:prstGeom>
              <a:solidFill>
                <a:schemeClr val="accent6">
                  <a:lumMod val="75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32" name="Group 16"/>
            <p:cNvGrpSpPr>
              <a:grpSpLocks/>
            </p:cNvGrpSpPr>
            <p:nvPr/>
          </p:nvGrpSpPr>
          <p:grpSpPr bwMode="auto">
            <a:xfrm>
              <a:off x="4294931" y="4941217"/>
              <a:ext cx="792163" cy="1008063"/>
              <a:chOff x="4967" y="1207"/>
              <a:chExt cx="499" cy="635"/>
            </a:xfrm>
            <a:solidFill>
              <a:srgbClr val="98442C"/>
            </a:solidFill>
          </p:grpSpPr>
          <p:sp>
            <p:nvSpPr>
              <p:cNvPr id="33" name="Line 17"/>
              <p:cNvSpPr>
                <a:spLocks noChangeShapeType="1"/>
              </p:cNvSpPr>
              <p:nvPr/>
            </p:nvSpPr>
            <p:spPr bwMode="auto">
              <a:xfrm>
                <a:off x="4967" y="1842"/>
                <a:ext cx="499" cy="0"/>
              </a:xfrm>
              <a:prstGeom prst="line">
                <a:avLst/>
              </a:prstGeom>
              <a:grpFill/>
              <a:ln w="9525">
                <a:solidFill>
                  <a:schemeClr val="accent6">
                    <a:lumMod val="75000"/>
                  </a:scheme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4" name="Line 18"/>
              <p:cNvSpPr>
                <a:spLocks noChangeShapeType="1"/>
              </p:cNvSpPr>
              <p:nvPr/>
            </p:nvSpPr>
            <p:spPr bwMode="auto">
              <a:xfrm flipV="1">
                <a:off x="5466" y="1207"/>
                <a:ext cx="0" cy="635"/>
              </a:xfrm>
              <a:prstGeom prst="line">
                <a:avLst/>
              </a:prstGeom>
              <a:grpFill/>
              <a:ln w="9525">
                <a:solidFill>
                  <a:schemeClr val="accent6">
                    <a:lumMod val="75000"/>
                  </a:scheme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7" name="矩形 6"/>
            <p:cNvSpPr/>
            <p:nvPr/>
          </p:nvSpPr>
          <p:spPr>
            <a:xfrm>
              <a:off x="4311497" y="3284637"/>
              <a:ext cx="775597" cy="2664643"/>
            </a:xfrm>
            <a:prstGeom prst="rect">
              <a:avLst/>
            </a:prstGeom>
          </p:spPr>
          <p:txBody>
            <a:bodyPr vert="eaVert" wrap="square">
              <a:spAutoFit/>
            </a:bodyPr>
            <a:lstStyle/>
            <a:p>
              <a:pPr indent="457200">
                <a:lnSpc>
                  <a:spcPct val="120000"/>
                </a:lnSpc>
              </a:pPr>
              <a:r>
                <a:rPr lang="zh-CN" altLang="en-US" sz="1600" dirty="0">
                  <a:solidFill>
                    <a:prstClr val="white">
                      <a:lumMod val="50000"/>
                    </a:prstClr>
                  </a:solidFill>
                  <a:latin typeface="微软雅黑" pitchFamily="34" charset="-122"/>
                  <a:ea typeface="微软雅黑" pitchFamily="34" charset="-122"/>
                </a:rPr>
                <a:t>职场人忙中偷闲，约见谈天，不外乎两个原因：</a:t>
              </a:r>
              <a:endParaRPr lang="en-US" altLang="zh-CN" sz="1600" b="1" dirty="0">
                <a:solidFill>
                  <a:srgbClr val="00B0F0"/>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59694108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100" fill="hold"/>
                                        <p:tgtEl>
                                          <p:spTgt spid="10"/>
                                        </p:tgtEl>
                                        <p:attrNameLst>
                                          <p:attrName>ppt_x</p:attrName>
                                        </p:attrNameLst>
                                      </p:cBhvr>
                                      <p:tavLst>
                                        <p:tav tm="0">
                                          <p:val>
                                            <p:strVal val="#ppt_x"/>
                                          </p:val>
                                        </p:tav>
                                        <p:tav tm="100000">
                                          <p:val>
                                            <p:strVal val="#ppt_x"/>
                                          </p:val>
                                        </p:tav>
                                      </p:tavLst>
                                    </p:anim>
                                    <p:anim calcmode="lin" valueType="num">
                                      <p:cBhvr additive="base">
                                        <p:cTn id="22" dur="100" fill="hold"/>
                                        <p:tgtEl>
                                          <p:spTgt spid="10"/>
                                        </p:tgtEl>
                                        <p:attrNameLst>
                                          <p:attrName>ppt_y</p:attrName>
                                        </p:attrNameLst>
                                      </p:cBhvr>
                                      <p:tavLst>
                                        <p:tav tm="0">
                                          <p:val>
                                            <p:strVal val="1+#ppt_h/2"/>
                                          </p:val>
                                        </p:tav>
                                        <p:tav tm="100000">
                                          <p:val>
                                            <p:strVal val="#ppt_y"/>
                                          </p:val>
                                        </p:tav>
                                      </p:tavLst>
                                    </p:anim>
                                  </p:childTnLst>
                                </p:cTn>
                              </p:par>
                            </p:childTnLst>
                          </p:cTn>
                        </p:par>
                        <p:par>
                          <p:cTn id="23" fill="hold">
                            <p:stCondLst>
                              <p:cond delay="100"/>
                            </p:stCondLst>
                            <p:childTnLst>
                              <p:par>
                                <p:cTn id="24" presetID="10" presetClass="entr" presetSubtype="0"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1000"/>
                                        <p:tgtEl>
                                          <p:spTgt spid="17"/>
                                        </p:tgtEl>
                                      </p:cBhvr>
                                    </p:animEffect>
                                    <p:anim calcmode="lin" valueType="num">
                                      <p:cBhvr>
                                        <p:cTn id="32" dur="1000" fill="hold"/>
                                        <p:tgtEl>
                                          <p:spTgt spid="17"/>
                                        </p:tgtEl>
                                        <p:attrNameLst>
                                          <p:attrName>ppt_x</p:attrName>
                                        </p:attrNameLst>
                                      </p:cBhvr>
                                      <p:tavLst>
                                        <p:tav tm="0">
                                          <p:val>
                                            <p:strVal val="#ppt_x"/>
                                          </p:val>
                                        </p:tav>
                                        <p:tav tm="100000">
                                          <p:val>
                                            <p:strVal val="#ppt_x"/>
                                          </p:val>
                                        </p:tav>
                                      </p:tavLst>
                                    </p:anim>
                                    <p:anim calcmode="lin" valueType="num">
                                      <p:cBhvr>
                                        <p:cTn id="3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1000"/>
                                        <p:tgtEl>
                                          <p:spTgt spid="3"/>
                                        </p:tgtEl>
                                      </p:cBhvr>
                                    </p:animEffect>
                                    <p:anim calcmode="lin" valueType="num">
                                      <p:cBhvr>
                                        <p:cTn id="39" dur="1000" fill="hold"/>
                                        <p:tgtEl>
                                          <p:spTgt spid="3"/>
                                        </p:tgtEl>
                                        <p:attrNameLst>
                                          <p:attrName>ppt_x</p:attrName>
                                        </p:attrNameLst>
                                      </p:cBhvr>
                                      <p:tavLst>
                                        <p:tav tm="0">
                                          <p:val>
                                            <p:strVal val="#ppt_x"/>
                                          </p:val>
                                        </p:tav>
                                        <p:tav tm="100000">
                                          <p:val>
                                            <p:strVal val="#ppt_x"/>
                                          </p:val>
                                        </p:tav>
                                      </p:tavLst>
                                    </p:anim>
                                    <p:anim calcmode="lin" valueType="num">
                                      <p:cBhvr>
                                        <p:cTn id="4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664296"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（七）持续维护、积累信赖、加深感情</a:t>
            </a:r>
          </a:p>
        </p:txBody>
      </p:sp>
      <p:sp>
        <p:nvSpPr>
          <p:cNvPr id="15" name="TextBox 14"/>
          <p:cNvSpPr txBox="1"/>
          <p:nvPr/>
        </p:nvSpPr>
        <p:spPr>
          <a:xfrm>
            <a:off x="2033141" y="1412775"/>
            <a:ext cx="461665" cy="4237067"/>
          </a:xfrm>
          <a:prstGeom prst="rect">
            <a:avLst/>
          </a:prstGeom>
          <a:noFill/>
        </p:spPr>
        <p:txBody>
          <a:bodyPr vert="eaVert" wrap="square" rtlCol="0">
            <a:spAutoFit/>
          </a:bodyPr>
          <a:lstStyle/>
          <a:p>
            <a:pPr algn="ctr"/>
            <a:r>
              <a:rPr lang="zh-CN" altLang="en-US" kern="0" spc="200" dirty="0" smtClean="0">
                <a:solidFill>
                  <a:srgbClr val="00B0F0"/>
                </a:solidFill>
                <a:latin typeface="微软雅黑" pitchFamily="34" charset="-122"/>
                <a:ea typeface="微软雅黑" pitchFamily="34" charset="-122"/>
              </a:rPr>
              <a:t>若不</a:t>
            </a:r>
            <a:r>
              <a:rPr lang="zh-CN" altLang="en-US" kern="0" spc="200" dirty="0">
                <a:solidFill>
                  <a:srgbClr val="00B0F0"/>
                </a:solidFill>
                <a:latin typeface="微软雅黑" pitchFamily="34" charset="-122"/>
                <a:ea typeface="微软雅黑" pitchFamily="34" charset="-122"/>
              </a:rPr>
              <a:t>维护，</a:t>
            </a:r>
            <a:r>
              <a:rPr lang="zh-CN" altLang="en-US" kern="0" spc="200" dirty="0" smtClean="0">
                <a:solidFill>
                  <a:srgbClr val="00B0F0"/>
                </a:solidFill>
                <a:latin typeface="微软雅黑" pitchFamily="34" charset="-122"/>
                <a:ea typeface="微软雅黑" pitchFamily="34" charset="-122"/>
              </a:rPr>
              <a:t>亲密关系</a:t>
            </a:r>
            <a:r>
              <a:rPr lang="zh-CN" altLang="en-US" kern="0" spc="200" dirty="0">
                <a:solidFill>
                  <a:srgbClr val="00B0F0"/>
                </a:solidFill>
                <a:latin typeface="微软雅黑" pitchFamily="34" charset="-122"/>
                <a:ea typeface="微软雅黑" pitchFamily="34" charset="-122"/>
              </a:rPr>
              <a:t>也将慢慢淡化</a:t>
            </a:r>
          </a:p>
        </p:txBody>
      </p:sp>
      <p:cxnSp>
        <p:nvCxnSpPr>
          <p:cNvPr id="16" name="直接箭头连接符 15"/>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18" name="Text Box 44"/>
          <p:cNvSpPr txBox="1">
            <a:spLocks noChangeArrowheads="1"/>
          </p:cNvSpPr>
          <p:nvPr/>
        </p:nvSpPr>
        <p:spPr bwMode="auto">
          <a:xfrm>
            <a:off x="7823538" y="1674674"/>
            <a:ext cx="4104316"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那么，如何去维护人脉呢？要学会“本能”地关心别人。</a:t>
            </a:r>
            <a:r>
              <a:rPr lang="zh-CN" altLang="en-US" b="1" dirty="0">
                <a:solidFill>
                  <a:srgbClr val="FF0000"/>
                </a:solidFill>
                <a:latin typeface="微软雅黑" pitchFamily="34" charset="-122"/>
                <a:ea typeface="微软雅黑" pitchFamily="34" charset="-122"/>
              </a:rPr>
              <a:t>如果抱着某种目的去“关心”别人，肯定会使别人感觉很不舒服。</a:t>
            </a:r>
            <a:r>
              <a:rPr lang="zh-CN" altLang="en-US" dirty="0">
                <a:solidFill>
                  <a:prstClr val="white">
                    <a:lumMod val="50000"/>
                  </a:prstClr>
                </a:solidFill>
                <a:latin typeface="微软雅黑" pitchFamily="34" charset="-122"/>
                <a:ea typeface="微软雅黑" pitchFamily="34" charset="-122"/>
              </a:rPr>
              <a:t>只有那种发自内心的、真诚的关心，才能与别人建议长久的朋友关系。</a:t>
            </a:r>
            <a:endParaRPr lang="en-US" altLang="zh-CN" dirty="0" smtClean="0">
              <a:solidFill>
                <a:prstClr val="white">
                  <a:lumMod val="50000"/>
                </a:prstClr>
              </a:solidFill>
              <a:latin typeface="微软雅黑" pitchFamily="34" charset="-122"/>
              <a:ea typeface="微软雅黑" pitchFamily="34" charset="-122"/>
            </a:endParaRPr>
          </a:p>
        </p:txBody>
      </p:sp>
      <p:sp>
        <p:nvSpPr>
          <p:cNvPr id="35" name="Text Box 44"/>
          <p:cNvSpPr txBox="1">
            <a:spLocks noChangeArrowheads="1"/>
          </p:cNvSpPr>
          <p:nvPr/>
        </p:nvSpPr>
        <p:spPr bwMode="auto">
          <a:xfrm>
            <a:off x="7823538" y="3546882"/>
            <a:ext cx="4104316"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天生擅长经营人脉的人，他们天性中有种喜欢帮助别人的“本能”，他们对别人的关心、帮忙纯粹发自内心，毫不做作。希望每一位想成为“人脉达人”的朋友，都能学会这种“本能”关心的本领。</a:t>
            </a:r>
          </a:p>
        </p:txBody>
      </p:sp>
      <p:pic>
        <p:nvPicPr>
          <p:cNvPr id="2050" name="Picture 2" descr="E:\仝德志文件，勿删！\03-参考文档\！PPT图片及版面资源\06-PPT精选插图\10-综合\宽恕.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2926854" y="1812967"/>
            <a:ext cx="4556235" cy="3358055"/>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40508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1000"/>
                                        <p:tgtEl>
                                          <p:spTgt spid="35"/>
                                        </p:tgtEl>
                                      </p:cBhvr>
                                    </p:animEffect>
                                    <p:anim calcmode="lin" valueType="num">
                                      <p:cBhvr>
                                        <p:cTn id="15" dur="1000" fill="hold"/>
                                        <p:tgtEl>
                                          <p:spTgt spid="35"/>
                                        </p:tgtEl>
                                        <p:attrNameLst>
                                          <p:attrName>ppt_x</p:attrName>
                                        </p:attrNameLst>
                                      </p:cBhvr>
                                      <p:tavLst>
                                        <p:tav tm="0">
                                          <p:val>
                                            <p:strVal val="#ppt_x"/>
                                          </p:val>
                                        </p:tav>
                                        <p:tav tm="100000">
                                          <p:val>
                                            <p:strVal val="#ppt_x"/>
                                          </p:val>
                                        </p:tav>
                                      </p:tavLst>
                                    </p:anim>
                                    <p:anim calcmode="lin" valueType="num">
                                      <p:cBhvr>
                                        <p:cTn id="16" dur="1000" fill="hold"/>
                                        <p:tgtEl>
                                          <p:spTgt spid="35"/>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2050"/>
                                        </p:tgtEl>
                                        <p:attrNameLst>
                                          <p:attrName>style.visibility</p:attrName>
                                        </p:attrNameLst>
                                      </p:cBhvr>
                                      <p:to>
                                        <p:strVal val="visible"/>
                                      </p:to>
                                    </p:set>
                                    <p:animEffect transition="in" filter="fade">
                                      <p:cBhvr>
                                        <p:cTn id="19" dur="1000"/>
                                        <p:tgtEl>
                                          <p:spTgt spid="2050"/>
                                        </p:tgtEl>
                                      </p:cBhvr>
                                    </p:animEffect>
                                    <p:anim calcmode="lin" valueType="num">
                                      <p:cBhvr>
                                        <p:cTn id="20" dur="1000" fill="hold"/>
                                        <p:tgtEl>
                                          <p:spTgt spid="2050"/>
                                        </p:tgtEl>
                                        <p:attrNameLst>
                                          <p:attrName>ppt_x</p:attrName>
                                        </p:attrNameLst>
                                      </p:cBhvr>
                                      <p:tavLst>
                                        <p:tav tm="0">
                                          <p:val>
                                            <p:strVal val="#ppt_x"/>
                                          </p:val>
                                        </p:tav>
                                        <p:tav tm="100000">
                                          <p:val>
                                            <p:strVal val="#ppt_x"/>
                                          </p:val>
                                        </p:tav>
                                      </p:tavLst>
                                    </p:anim>
                                    <p:anim calcmode="lin" valueType="num">
                                      <p:cBhvr>
                                        <p:cTn id="21"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Documents and Settings\tdz\桌面\未标题-1 拷贝.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452415" y="1206971"/>
            <a:ext cx="5667375" cy="4886325"/>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477889"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（八）让人脉经营插上互联网的翅膀</a:t>
            </a:r>
          </a:p>
        </p:txBody>
      </p:sp>
      <p:sp>
        <p:nvSpPr>
          <p:cNvPr id="15" name="TextBox 14"/>
          <p:cNvSpPr txBox="1"/>
          <p:nvPr/>
        </p:nvSpPr>
        <p:spPr>
          <a:xfrm>
            <a:off x="1990750" y="1188697"/>
            <a:ext cx="461665" cy="4461146"/>
          </a:xfrm>
          <a:prstGeom prst="rect">
            <a:avLst/>
          </a:prstGeom>
          <a:noFill/>
        </p:spPr>
        <p:txBody>
          <a:bodyPr vert="eaVert" wrap="square" rtlCol="0">
            <a:spAutoFit/>
          </a:bodyPr>
          <a:lstStyle/>
          <a:p>
            <a:pPr algn="ctr"/>
            <a:r>
              <a:rPr lang="zh-CN" altLang="en-US" kern="0" spc="200" dirty="0" smtClean="0">
                <a:solidFill>
                  <a:srgbClr val="00B0F0"/>
                </a:solidFill>
                <a:latin typeface="微软雅黑" pitchFamily="34" charset="-122"/>
                <a:ea typeface="微软雅黑" pitchFamily="34" charset="-122"/>
              </a:rPr>
              <a:t>网络</a:t>
            </a:r>
            <a:r>
              <a:rPr lang="zh-CN" altLang="en-US" kern="0" spc="200" dirty="0">
                <a:solidFill>
                  <a:srgbClr val="00B0F0"/>
                </a:solidFill>
                <a:latin typeface="微软雅黑" pitchFamily="34" charset="-122"/>
                <a:ea typeface="微软雅黑" pitchFamily="34" charset="-122"/>
              </a:rPr>
              <a:t>时代</a:t>
            </a:r>
            <a:r>
              <a:rPr lang="zh-CN" altLang="en-US" kern="0" spc="200" dirty="0" smtClean="0">
                <a:solidFill>
                  <a:srgbClr val="00B0F0"/>
                </a:solidFill>
                <a:latin typeface="微软雅黑" pitchFamily="34" charset="-122"/>
                <a:ea typeface="微软雅黑" pitchFamily="34" charset="-122"/>
              </a:rPr>
              <a:t>，人</a:t>
            </a:r>
            <a:r>
              <a:rPr lang="zh-CN" altLang="en-US" kern="0" spc="200" dirty="0">
                <a:solidFill>
                  <a:srgbClr val="00B0F0"/>
                </a:solidFill>
                <a:latin typeface="微软雅黑" pitchFamily="34" charset="-122"/>
                <a:ea typeface="微软雅黑" pitchFamily="34" charset="-122"/>
              </a:rPr>
              <a:t>脉拓展</a:t>
            </a:r>
            <a:r>
              <a:rPr lang="zh-CN" altLang="en-US" kern="0" spc="200" dirty="0" smtClean="0">
                <a:solidFill>
                  <a:srgbClr val="00B0F0"/>
                </a:solidFill>
                <a:latin typeface="微软雅黑" pitchFamily="34" charset="-122"/>
                <a:ea typeface="微软雅黑" pitchFamily="34" charset="-122"/>
              </a:rPr>
              <a:t>更方便</a:t>
            </a:r>
            <a:endParaRPr lang="zh-CN" altLang="en-US" kern="0" spc="200" dirty="0">
              <a:solidFill>
                <a:srgbClr val="00B0F0"/>
              </a:solidFill>
              <a:latin typeface="微软雅黑" pitchFamily="34" charset="-122"/>
              <a:ea typeface="微软雅黑" pitchFamily="34" charset="-122"/>
            </a:endParaRPr>
          </a:p>
        </p:txBody>
      </p:sp>
      <p:cxnSp>
        <p:nvCxnSpPr>
          <p:cNvPr id="16" name="直接箭头连接符 15"/>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17" name="Text Box 44"/>
          <p:cNvSpPr txBox="1">
            <a:spLocks noChangeArrowheads="1"/>
          </p:cNvSpPr>
          <p:nvPr/>
        </p:nvSpPr>
        <p:spPr bwMode="auto">
          <a:xfrm>
            <a:off x="8327454" y="1196752"/>
            <a:ext cx="3600400" cy="275152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smtClean="0">
                <a:solidFill>
                  <a:prstClr val="white">
                    <a:lumMod val="50000"/>
                  </a:prstClr>
                </a:solidFill>
                <a:latin typeface="微软雅黑" pitchFamily="34" charset="-122"/>
                <a:ea typeface="微软雅黑" pitchFamily="34" charset="-122"/>
              </a:rPr>
              <a:t>没有互联网时，</a:t>
            </a:r>
            <a:r>
              <a:rPr lang="zh-CN" altLang="en-US" dirty="0">
                <a:solidFill>
                  <a:prstClr val="white">
                    <a:lumMod val="50000"/>
                  </a:prstClr>
                </a:solidFill>
                <a:latin typeface="微软雅黑" pitchFamily="34" charset="-122"/>
                <a:ea typeface="微软雅黑" pitchFamily="34" charset="-122"/>
              </a:rPr>
              <a:t>人们的</a:t>
            </a:r>
            <a:r>
              <a:rPr lang="zh-CN" altLang="en-US" dirty="0" smtClean="0">
                <a:solidFill>
                  <a:prstClr val="white">
                    <a:lumMod val="50000"/>
                  </a:prstClr>
                </a:solidFill>
                <a:latin typeface="微软雅黑" pitchFamily="34" charset="-122"/>
                <a:ea typeface="微软雅黑" pitchFamily="34" charset="-122"/>
              </a:rPr>
              <a:t>社交行为</a:t>
            </a:r>
            <a:r>
              <a:rPr lang="zh-CN" altLang="en-US" dirty="0">
                <a:solidFill>
                  <a:prstClr val="white">
                    <a:lumMod val="50000"/>
                  </a:prstClr>
                </a:solidFill>
                <a:latin typeface="微软雅黑" pitchFamily="34" charset="-122"/>
                <a:ea typeface="微软雅黑" pitchFamily="34" charset="-122"/>
              </a:rPr>
              <a:t>是通过人际关系来进行的，比如亲戚、朋友、同事、同学</a:t>
            </a:r>
            <a:r>
              <a:rPr lang="zh-CN" altLang="en-US" dirty="0" smtClean="0">
                <a:solidFill>
                  <a:prstClr val="white">
                    <a:lumMod val="50000"/>
                  </a:prstClr>
                </a:solidFill>
                <a:latin typeface="微软雅黑" pitchFamily="34" charset="-122"/>
                <a:ea typeface="微软雅黑" pitchFamily="34" charset="-122"/>
              </a:rPr>
              <a:t>、客户</a:t>
            </a:r>
            <a:r>
              <a:rPr lang="zh-CN" altLang="en-US" dirty="0">
                <a:solidFill>
                  <a:prstClr val="white">
                    <a:lumMod val="50000"/>
                  </a:prstClr>
                </a:solidFill>
                <a:latin typeface="微软雅黑" pitchFamily="34" charset="-122"/>
                <a:ea typeface="微软雅黑" pitchFamily="34" charset="-122"/>
              </a:rPr>
              <a:t>、</a:t>
            </a:r>
            <a:r>
              <a:rPr lang="zh-CN" altLang="en-US" dirty="0" smtClean="0">
                <a:solidFill>
                  <a:prstClr val="white">
                    <a:lumMod val="50000"/>
                  </a:prstClr>
                </a:solidFill>
                <a:latin typeface="微软雅黑" pitchFamily="34" charset="-122"/>
                <a:ea typeface="微软雅黑" pitchFamily="34" charset="-122"/>
              </a:rPr>
              <a:t>伙伴等</a:t>
            </a:r>
            <a:r>
              <a:rPr lang="zh-CN" altLang="en-US" dirty="0">
                <a:solidFill>
                  <a:prstClr val="white">
                    <a:lumMod val="50000"/>
                  </a:prstClr>
                </a:solidFill>
                <a:latin typeface="微软雅黑" pitchFamily="34" charset="-122"/>
                <a:ea typeface="微软雅黑" pitchFamily="34" charset="-122"/>
              </a:rPr>
              <a:t>。</a:t>
            </a:r>
            <a:r>
              <a:rPr lang="zh-CN" altLang="en-US" dirty="0" smtClean="0">
                <a:solidFill>
                  <a:prstClr val="white">
                    <a:lumMod val="50000"/>
                  </a:prstClr>
                </a:solidFill>
                <a:latin typeface="微软雅黑" pitchFamily="34" charset="-122"/>
                <a:ea typeface="微软雅黑" pitchFamily="34" charset="-122"/>
              </a:rPr>
              <a:t>有些如</a:t>
            </a:r>
            <a:r>
              <a:rPr lang="zh-CN" altLang="en-US" dirty="0">
                <a:solidFill>
                  <a:prstClr val="white">
                    <a:lumMod val="50000"/>
                  </a:prstClr>
                </a:solidFill>
                <a:latin typeface="微软雅黑" pitchFamily="34" charset="-122"/>
                <a:ea typeface="微软雅黑" pitchFamily="34" charset="-122"/>
              </a:rPr>
              <a:t>亲戚，是天生就有的；</a:t>
            </a:r>
            <a:r>
              <a:rPr lang="zh-CN" altLang="en-US" dirty="0" smtClean="0">
                <a:solidFill>
                  <a:prstClr val="white">
                    <a:lumMod val="50000"/>
                  </a:prstClr>
                </a:solidFill>
                <a:latin typeface="微软雅黑" pitchFamily="34" charset="-122"/>
                <a:ea typeface="微软雅黑" pitchFamily="34" charset="-122"/>
              </a:rPr>
              <a:t>有些如</a:t>
            </a:r>
            <a:r>
              <a:rPr lang="zh-CN" altLang="en-US" dirty="0">
                <a:solidFill>
                  <a:prstClr val="white">
                    <a:lumMod val="50000"/>
                  </a:prstClr>
                </a:solidFill>
                <a:latin typeface="微软雅黑" pitchFamily="34" charset="-122"/>
                <a:ea typeface="微软雅黑" pitchFamily="34" charset="-122"/>
              </a:rPr>
              <a:t>朋友，是后天培育而形成；再</a:t>
            </a:r>
            <a:r>
              <a:rPr lang="zh-CN" altLang="en-US" dirty="0" smtClean="0">
                <a:solidFill>
                  <a:prstClr val="white">
                    <a:lumMod val="50000"/>
                  </a:prstClr>
                </a:solidFill>
                <a:latin typeface="微软雅黑" pitchFamily="34" charset="-122"/>
                <a:ea typeface="微软雅黑" pitchFamily="34" charset="-122"/>
              </a:rPr>
              <a:t>有些是</a:t>
            </a:r>
            <a:r>
              <a:rPr lang="zh-CN" altLang="en-US" dirty="0">
                <a:solidFill>
                  <a:prstClr val="white">
                    <a:lumMod val="50000"/>
                  </a:prstClr>
                </a:solidFill>
                <a:latin typeface="微软雅黑" pitchFamily="34" charset="-122"/>
                <a:ea typeface="微软雅黑" pitchFamily="34" charset="-122"/>
              </a:rPr>
              <a:t>默认开放的，</a:t>
            </a:r>
            <a:r>
              <a:rPr lang="zh-CN" altLang="en-US" dirty="0" smtClean="0">
                <a:solidFill>
                  <a:prstClr val="white">
                    <a:lumMod val="50000"/>
                  </a:prstClr>
                </a:solidFill>
                <a:latin typeface="微软雅黑" pitchFamily="34" charset="-122"/>
                <a:ea typeface="微软雅黑" pitchFamily="34" charset="-122"/>
              </a:rPr>
              <a:t>比如客户</a:t>
            </a:r>
            <a:r>
              <a:rPr lang="zh-CN" altLang="en-US" dirty="0">
                <a:solidFill>
                  <a:prstClr val="white">
                    <a:lumMod val="50000"/>
                  </a:prstClr>
                </a:solidFill>
                <a:latin typeface="微软雅黑" pitchFamily="34" charset="-122"/>
                <a:ea typeface="微软雅黑" pitchFamily="34" charset="-122"/>
              </a:rPr>
              <a:t>关系。而且，做事情，需要由人际关系中</a:t>
            </a:r>
            <a:r>
              <a:rPr lang="zh-CN" altLang="en-US" dirty="0" smtClean="0">
                <a:solidFill>
                  <a:prstClr val="white">
                    <a:lumMod val="50000"/>
                  </a:prstClr>
                </a:solidFill>
                <a:latin typeface="微软雅黑" pitchFamily="34" charset="-122"/>
                <a:ea typeface="微软雅黑" pitchFamily="34" charset="-122"/>
              </a:rPr>
              <a:t>的人</a:t>
            </a:r>
            <a:r>
              <a:rPr lang="zh-CN" altLang="en-US" dirty="0">
                <a:solidFill>
                  <a:prstClr val="white">
                    <a:lumMod val="50000"/>
                  </a:prstClr>
                </a:solidFill>
                <a:latin typeface="微软雅黑" pitchFamily="34" charset="-122"/>
                <a:ea typeface="微软雅黑" pitchFamily="34" charset="-122"/>
              </a:rPr>
              <a:t>与人的交互行动来完成。</a:t>
            </a:r>
            <a:endParaRPr lang="en-US" altLang="zh-CN" b="1" dirty="0">
              <a:solidFill>
                <a:srgbClr val="00B0F0"/>
              </a:solidFill>
              <a:latin typeface="微软雅黑" pitchFamily="34" charset="-122"/>
              <a:ea typeface="微软雅黑" pitchFamily="34" charset="-122"/>
            </a:endParaRPr>
          </a:p>
        </p:txBody>
      </p:sp>
      <p:sp>
        <p:nvSpPr>
          <p:cNvPr id="22" name="Text Box 44"/>
          <p:cNvSpPr txBox="1">
            <a:spLocks noChangeArrowheads="1"/>
          </p:cNvSpPr>
          <p:nvPr/>
        </p:nvSpPr>
        <p:spPr bwMode="auto">
          <a:xfrm>
            <a:off x="8327454" y="4293096"/>
            <a:ext cx="3600400"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随着网络时代的来临，形形色色的网络工具逐渐的改变了传统的交友与互动模式，利用网络交友已经是相当普及的一项活动，网络使得人际接触打破了空间以及时间上的限制。</a:t>
            </a:r>
          </a:p>
        </p:txBody>
      </p:sp>
    </p:spTree>
    <p:extLst>
      <p:ext uri="{BB962C8B-B14F-4D97-AF65-F5344CB8AC3E}">
        <p14:creationId xmlns:p14="http://schemas.microsoft.com/office/powerpoint/2010/main" val="332346689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800"/>
                                        <p:tgtEl>
                                          <p:spTgt spid="20"/>
                                        </p:tgtEl>
                                      </p:cBhvr>
                                    </p:animEffect>
                                    <p:anim calcmode="lin" valueType="num">
                                      <p:cBhvr>
                                        <p:cTn id="8" dur="800" fill="hold"/>
                                        <p:tgtEl>
                                          <p:spTgt spid="20"/>
                                        </p:tgtEl>
                                        <p:attrNameLst>
                                          <p:attrName>ppt_x</p:attrName>
                                        </p:attrNameLst>
                                      </p:cBhvr>
                                      <p:tavLst>
                                        <p:tav tm="0">
                                          <p:val>
                                            <p:strVal val="#ppt_x"/>
                                          </p:val>
                                        </p:tav>
                                        <p:tav tm="100000">
                                          <p:val>
                                            <p:strVal val="#ppt_x"/>
                                          </p:val>
                                        </p:tav>
                                      </p:tavLst>
                                    </p:anim>
                                    <p:anim calcmode="lin" valueType="num">
                                      <p:cBhvr>
                                        <p:cTn id="9" dur="8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800"/>
                            </p:stCondLst>
                            <p:childTnLst>
                              <p:par>
                                <p:cTn id="11" presetID="22" presetClass="entr" presetSubtype="4"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childTnLst>
                          </p:cTn>
                        </p:par>
                        <p:par>
                          <p:cTn id="14" fill="hold">
                            <p:stCondLst>
                              <p:cond delay="1300"/>
                            </p:stCondLst>
                            <p:childTnLst>
                              <p:par>
                                <p:cTn id="15" presetID="47"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anim calcmode="lin" valueType="num">
                                      <p:cBhvr>
                                        <p:cTn id="18" dur="500" fill="hold"/>
                                        <p:tgtEl>
                                          <p:spTgt spid="15"/>
                                        </p:tgtEl>
                                        <p:attrNameLst>
                                          <p:attrName>ppt_x</p:attrName>
                                        </p:attrNameLst>
                                      </p:cBhvr>
                                      <p:tavLst>
                                        <p:tav tm="0">
                                          <p:val>
                                            <p:strVal val="#ppt_x"/>
                                          </p:val>
                                        </p:tav>
                                        <p:tav tm="100000">
                                          <p:val>
                                            <p:strVal val="#ppt_x"/>
                                          </p:val>
                                        </p:tav>
                                      </p:tavLst>
                                    </p:anim>
                                    <p:anim calcmode="lin" valueType="num">
                                      <p:cBhvr>
                                        <p:cTn id="1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1000"/>
                                        <p:tgtEl>
                                          <p:spTgt spid="17"/>
                                        </p:tgtEl>
                                      </p:cBhvr>
                                    </p:animEffect>
                                    <p:anim calcmode="lin" valueType="num">
                                      <p:cBhvr>
                                        <p:cTn id="25" dur="1000" fill="hold"/>
                                        <p:tgtEl>
                                          <p:spTgt spid="17"/>
                                        </p:tgtEl>
                                        <p:attrNameLst>
                                          <p:attrName>ppt_x</p:attrName>
                                        </p:attrNameLst>
                                      </p:cBhvr>
                                      <p:tavLst>
                                        <p:tav tm="0">
                                          <p:val>
                                            <p:strVal val="#ppt_x"/>
                                          </p:val>
                                        </p:tav>
                                        <p:tav tm="100000">
                                          <p:val>
                                            <p:strVal val="#ppt_x"/>
                                          </p:val>
                                        </p:tav>
                                      </p:tavLst>
                                    </p:anim>
                                    <p:anim calcmode="lin" valueType="num">
                                      <p:cBhvr>
                                        <p:cTn id="2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000"/>
                                        <p:tgtEl>
                                          <p:spTgt spid="22"/>
                                        </p:tgtEl>
                                      </p:cBhvr>
                                    </p:animEffect>
                                    <p:anim calcmode="lin" valueType="num">
                                      <p:cBhvr>
                                        <p:cTn id="32" dur="1000" fill="hold"/>
                                        <p:tgtEl>
                                          <p:spTgt spid="22"/>
                                        </p:tgtEl>
                                        <p:attrNameLst>
                                          <p:attrName>ppt_x</p:attrName>
                                        </p:attrNameLst>
                                      </p:cBhvr>
                                      <p:tavLst>
                                        <p:tav tm="0">
                                          <p:val>
                                            <p:strVal val="#ppt_x"/>
                                          </p:val>
                                        </p:tav>
                                        <p:tav tm="100000">
                                          <p:val>
                                            <p:strVal val="#ppt_x"/>
                                          </p:val>
                                        </p:tav>
                                      </p:tavLst>
                                    </p:anim>
                                    <p:anim calcmode="lin" valueType="num">
                                      <p:cBhvr>
                                        <p:cTn id="33" dur="1000" fill="hold"/>
                                        <p:tgtEl>
                                          <p:spTgt spid="22"/>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10" presetClass="entr" presetSubtype="0" fill="hold" nodeType="afterEffect">
                                  <p:stCondLst>
                                    <p:cond delay="0"/>
                                  </p:stCondLst>
                                  <p:childTnLst>
                                    <p:set>
                                      <p:cBhvr>
                                        <p:cTn id="36" dur="1" fill="hold">
                                          <p:stCondLst>
                                            <p:cond delay="0"/>
                                          </p:stCondLst>
                                        </p:cTn>
                                        <p:tgtEl>
                                          <p:spTgt spid="3075"/>
                                        </p:tgtEl>
                                        <p:attrNameLst>
                                          <p:attrName>style.visibility</p:attrName>
                                        </p:attrNameLst>
                                      </p:cBhvr>
                                      <p:to>
                                        <p:strVal val="visible"/>
                                      </p:to>
                                    </p:set>
                                    <p:animEffect transition="in" filter="fade">
                                      <p:cBhvr>
                                        <p:cTn id="37" dur="50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5" grpId="0"/>
      <p:bldP spid="17"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574" y="1619023"/>
            <a:ext cx="11449272" cy="4554000"/>
          </a:xfrm>
          <a:prstGeom prst="rect">
            <a:avLst/>
          </a:prstGeom>
          <a:solidFill>
            <a:schemeClr val="lt1">
              <a:alpha val="82000"/>
            </a:schemeClr>
          </a:solidFill>
          <a:ln w="3175">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57" name="Text Box 44"/>
          <p:cNvSpPr txBox="1">
            <a:spLocks noChangeArrowheads="1"/>
          </p:cNvSpPr>
          <p:nvPr/>
        </p:nvSpPr>
        <p:spPr bwMode="auto">
          <a:xfrm>
            <a:off x="8255448" y="1916832"/>
            <a:ext cx="3456382" cy="408111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schemeClr val="bg1">
                    <a:lumMod val="50000"/>
                  </a:schemeClr>
                </a:solidFill>
                <a:latin typeface="微软雅黑" pitchFamily="34" charset="-122"/>
                <a:ea typeface="微软雅黑" pitchFamily="34" charset="-122"/>
              </a:rPr>
              <a:t>说起来有些不可思议，岩濑大辅这一切的成就，起源仅仅是一个小小的博客。不过，应该说岩濑大辅的一切都是有准备的。在他没有任何投资者支持的时候，他能利用的，仅仅是互联网的传播广度、还有自己“哈佛</a:t>
            </a:r>
            <a:r>
              <a:rPr lang="en-US" altLang="zh-CN" dirty="0">
                <a:solidFill>
                  <a:schemeClr val="bg1">
                    <a:lumMod val="50000"/>
                  </a:schemeClr>
                </a:solidFill>
                <a:latin typeface="微软雅黑" pitchFamily="34" charset="-122"/>
                <a:ea typeface="微软雅黑" pitchFamily="34" charset="-122"/>
              </a:rPr>
              <a:t>MBA”</a:t>
            </a:r>
            <a:r>
              <a:rPr lang="zh-CN" altLang="en-US" dirty="0">
                <a:solidFill>
                  <a:schemeClr val="bg1">
                    <a:lumMod val="50000"/>
                  </a:schemeClr>
                </a:solidFill>
                <a:latin typeface="微软雅黑" pitchFamily="34" charset="-122"/>
                <a:ea typeface="微软雅黑" pitchFamily="34" charset="-122"/>
              </a:rPr>
              <a:t>的身份。而他“战略性”的构筑人脉，为了得到绝好的提拔机会而努力，以此为契机，遇到了一个又一个贵人：比如博客的支持者、出版商，并最终遇到了改变他命运的“大人物”</a:t>
            </a:r>
            <a:r>
              <a:rPr lang="en-US" altLang="zh-CN" dirty="0">
                <a:solidFill>
                  <a:schemeClr val="bg1">
                    <a:lumMod val="50000"/>
                  </a:schemeClr>
                </a:solidFill>
                <a:latin typeface="微软雅黑" pitchFamily="34" charset="-122"/>
                <a:ea typeface="微软雅黑" pitchFamily="34" charset="-122"/>
              </a:rPr>
              <a:t>——</a:t>
            </a:r>
            <a:r>
              <a:rPr lang="zh-CN" altLang="en-US" dirty="0">
                <a:solidFill>
                  <a:schemeClr val="bg1">
                    <a:lumMod val="50000"/>
                  </a:schemeClr>
                </a:solidFill>
                <a:latin typeface="微软雅黑" pitchFamily="34" charset="-122"/>
                <a:ea typeface="微软雅黑" pitchFamily="34" charset="-122"/>
              </a:rPr>
              <a:t>谷家卫。</a:t>
            </a:r>
            <a:endParaRPr lang="en-US" altLang="zh-CN" dirty="0">
              <a:solidFill>
                <a:schemeClr val="bg1">
                  <a:lumMod val="50000"/>
                </a:schemeClr>
              </a:solidFill>
              <a:latin typeface="微软雅黑" pitchFamily="34" charset="-122"/>
              <a:ea typeface="微软雅黑" pitchFamily="34" charset="-122"/>
            </a:endParaRPr>
          </a:p>
        </p:txBody>
      </p:sp>
      <p:sp>
        <p:nvSpPr>
          <p:cNvPr id="58"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a:solidFill>
                  <a:srgbClr val="57D3FF"/>
                </a:solidFill>
              </a:rPr>
              <a:t>第一章</a:t>
            </a:r>
            <a:endParaRPr lang="en-US" dirty="0">
              <a:solidFill>
                <a:srgbClr val="57D3FF"/>
              </a:solidFill>
            </a:endParaRPr>
          </a:p>
        </p:txBody>
      </p:sp>
      <p:grpSp>
        <p:nvGrpSpPr>
          <p:cNvPr id="52" name="组合 51"/>
          <p:cNvGrpSpPr/>
          <p:nvPr/>
        </p:nvGrpSpPr>
        <p:grpSpPr>
          <a:xfrm>
            <a:off x="554981" y="1515120"/>
            <a:ext cx="1092200" cy="1193800"/>
            <a:chOff x="10740732" y="1514604"/>
            <a:chExt cx="1092200" cy="1193800"/>
          </a:xfrm>
        </p:grpSpPr>
        <p:pic>
          <p:nvPicPr>
            <p:cNvPr id="54" name="Picture 17" descr="D:\Teliss_Tong\Copy\定期备份\工作备份\！PPT图片及版面资源\06-PPT精选插图\04-图标\红色坎肩.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0740732" y="1514604"/>
              <a:ext cx="1092200" cy="1193800"/>
            </a:xfrm>
            <a:prstGeom prst="rect">
              <a:avLst/>
            </a:prstGeom>
            <a:noFill/>
            <a:extLst>
              <a:ext uri="{909E8E84-426E-40DD-AFC4-6F175D3DCCD1}">
                <a14:hiddenFill xmlns:a14="http://schemas.microsoft.com/office/drawing/2010/main">
                  <a:solidFill>
                    <a:srgbClr val="FFFFFF"/>
                  </a:solidFill>
                </a14:hiddenFill>
              </a:ext>
            </a:extLst>
          </p:spPr>
        </p:pic>
        <p:sp>
          <p:nvSpPr>
            <p:cNvPr id="55" name="Rectangle 17"/>
            <p:cNvSpPr>
              <a:spLocks noChangeArrowheads="1"/>
            </p:cNvSpPr>
            <p:nvPr/>
          </p:nvSpPr>
          <p:spPr bwMode="auto">
            <a:xfrm>
              <a:off x="10919742" y="1735766"/>
              <a:ext cx="720080" cy="757130"/>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开篇案例</a:t>
              </a:r>
              <a:endParaRPr lang="zh-CN" altLang="en-US" dirty="0">
                <a:solidFill>
                  <a:schemeClr val="bg1"/>
                </a:solidFill>
                <a:latin typeface="微软雅黑" pitchFamily="34" charset="-122"/>
                <a:ea typeface="微软雅黑" pitchFamily="34" charset="-122"/>
              </a:endParaRPr>
            </a:p>
          </p:txBody>
        </p:sp>
      </p:grpSp>
      <p:pic>
        <p:nvPicPr>
          <p:cNvPr id="3076" name="Picture 4" descr="Blog Images"/>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582277" y="3287616"/>
            <a:ext cx="3784738" cy="2620203"/>
          </a:xfrm>
          <a:prstGeom prst="rect">
            <a:avLst/>
          </a:prstGeom>
          <a:noFill/>
          <a:extLst>
            <a:ext uri="{909E8E84-426E-40DD-AFC4-6F175D3DCCD1}">
              <a14:hiddenFill xmlns:a14="http://schemas.microsoft.com/office/drawing/2010/main">
                <a:solidFill>
                  <a:srgbClr val="FFFFFF"/>
                </a:solidFill>
              </a14:hiddenFill>
            </a:ext>
          </a:extLst>
        </p:spPr>
      </p:pic>
      <p:sp>
        <p:nvSpPr>
          <p:cNvPr id="6" name="Text Box 44"/>
          <p:cNvSpPr txBox="1">
            <a:spLocks noChangeArrowheads="1"/>
          </p:cNvSpPr>
          <p:nvPr/>
        </p:nvSpPr>
        <p:spPr bwMode="auto">
          <a:xfrm>
            <a:off x="4439023" y="1916832"/>
            <a:ext cx="3744415" cy="408111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en-US" altLang="zh-CN" dirty="0">
                <a:solidFill>
                  <a:schemeClr val="bg1">
                    <a:lumMod val="50000"/>
                  </a:schemeClr>
                </a:solidFill>
                <a:latin typeface="微软雅黑" pitchFamily="34" charset="-122"/>
                <a:ea typeface="微软雅黑" pitchFamily="34" charset="-122"/>
              </a:rPr>
              <a:t>2006</a:t>
            </a:r>
            <a:r>
              <a:rPr lang="zh-CN" altLang="en-US" dirty="0">
                <a:solidFill>
                  <a:schemeClr val="bg1">
                    <a:lumMod val="50000"/>
                  </a:schemeClr>
                </a:solidFill>
                <a:latin typeface="微软雅黑" pitchFamily="34" charset="-122"/>
                <a:ea typeface="微软雅黑" pitchFamily="34" charset="-122"/>
              </a:rPr>
              <a:t>年，三人成立了预备公司。在一年的时间里成功地筹集了大约</a:t>
            </a:r>
            <a:r>
              <a:rPr lang="en-US" altLang="zh-CN" dirty="0">
                <a:solidFill>
                  <a:schemeClr val="bg1">
                    <a:lumMod val="50000"/>
                  </a:schemeClr>
                </a:solidFill>
                <a:latin typeface="微软雅黑" pitchFamily="34" charset="-122"/>
                <a:ea typeface="微软雅黑" pitchFamily="34" charset="-122"/>
              </a:rPr>
              <a:t>130</a:t>
            </a:r>
            <a:r>
              <a:rPr lang="zh-CN" altLang="en-US" dirty="0">
                <a:solidFill>
                  <a:schemeClr val="bg1">
                    <a:lumMod val="50000"/>
                  </a:schemeClr>
                </a:solidFill>
                <a:latin typeface="微软雅黑" pitchFamily="34" charset="-122"/>
                <a:ea typeface="微软雅黑" pitchFamily="34" charset="-122"/>
              </a:rPr>
              <a:t>亿日元资金。在日本，没有大企业作为后盾，白手起家的风险投资者能筹集到</a:t>
            </a:r>
            <a:r>
              <a:rPr lang="en-US" altLang="zh-CN" dirty="0">
                <a:solidFill>
                  <a:schemeClr val="bg1">
                    <a:lumMod val="50000"/>
                  </a:schemeClr>
                </a:solidFill>
                <a:latin typeface="微软雅黑" pitchFamily="34" charset="-122"/>
                <a:ea typeface="微软雅黑" pitchFamily="34" charset="-122"/>
              </a:rPr>
              <a:t>130</a:t>
            </a:r>
            <a:r>
              <a:rPr lang="zh-CN" altLang="en-US" dirty="0">
                <a:solidFill>
                  <a:schemeClr val="bg1">
                    <a:lumMod val="50000"/>
                  </a:schemeClr>
                </a:solidFill>
                <a:latin typeface="微软雅黑" pitchFamily="34" charset="-122"/>
                <a:ea typeface="微软雅黑" pitchFamily="34" charset="-122"/>
              </a:rPr>
              <a:t>亿日元资金，这几乎是史无前例的。这一点，无疑是岩濑大辅人脉经营的结果。这之后，岩濑大辅还进一步拓展新的人脉资源，获得了越来越多的支持者和拥护者，比如证券界叱咤风云的摩乃科斯集团公司的大力支持。他灵活运用这些人际关系，使之成为本公司发展壮大的助推器。</a:t>
            </a:r>
            <a:endParaRPr lang="en-US" altLang="zh-CN" dirty="0">
              <a:solidFill>
                <a:schemeClr val="bg1">
                  <a:lumMod val="50000"/>
                </a:schemeClr>
              </a:solidFill>
              <a:latin typeface="微软雅黑" pitchFamily="34" charset="-122"/>
              <a:ea typeface="微软雅黑" pitchFamily="34" charset="-122"/>
            </a:endParaRPr>
          </a:p>
        </p:txBody>
      </p:sp>
      <p:grpSp>
        <p:nvGrpSpPr>
          <p:cNvPr id="10" name="组合 9"/>
          <p:cNvGrpSpPr/>
          <p:nvPr/>
        </p:nvGrpSpPr>
        <p:grpSpPr>
          <a:xfrm>
            <a:off x="262558" y="332656"/>
            <a:ext cx="5715000" cy="3884429"/>
            <a:chOff x="262558" y="332656"/>
            <a:chExt cx="5715000" cy="3884429"/>
          </a:xfrm>
        </p:grpSpPr>
        <p:pic>
          <p:nvPicPr>
            <p:cNvPr id="11" name="Picture 2" descr="C:\Users\user\Desktop\未标题-1 拷贝.pn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262558" y="332656"/>
              <a:ext cx="5715000" cy="996286"/>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rot="231170">
              <a:off x="950079" y="733659"/>
              <a:ext cx="4934393"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lgn="ctr">
                <a:defRPr/>
              </a:pP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为</a:t>
              </a:r>
              <a:r>
                <a:rPr lang="zh-CN" altLang="en-US" dirty="0">
                  <a:solidFill>
                    <a:schemeClr val="bg1"/>
                  </a:solidFill>
                  <a:latin typeface="微软雅黑" pitchFamily="34" charset="-122"/>
                  <a:ea typeface="微软雅黑" pitchFamily="34" charset="-122"/>
                </a:rPr>
                <a:t>何</a:t>
              </a: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要经营人脉</a:t>
              </a:r>
              <a:endParaRPr kumimoji="0" lang="zh-CN" altLang="en-US" sz="1800" b="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292983541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1000"/>
                                        <p:tgtEl>
                                          <p:spTgt spid="57"/>
                                        </p:tgtEl>
                                      </p:cBhvr>
                                    </p:animEffect>
                                    <p:anim calcmode="lin" valueType="num">
                                      <p:cBhvr>
                                        <p:cTn id="14" dur="1000" fill="hold"/>
                                        <p:tgtEl>
                                          <p:spTgt spid="57"/>
                                        </p:tgtEl>
                                        <p:attrNameLst>
                                          <p:attrName>ppt_x</p:attrName>
                                        </p:attrNameLst>
                                      </p:cBhvr>
                                      <p:tavLst>
                                        <p:tav tm="0">
                                          <p:val>
                                            <p:strVal val="#ppt_x"/>
                                          </p:val>
                                        </p:tav>
                                        <p:tav tm="100000">
                                          <p:val>
                                            <p:strVal val="#ppt_x"/>
                                          </p:val>
                                        </p:tav>
                                      </p:tavLst>
                                    </p:anim>
                                    <p:anim calcmode="lin" valueType="num">
                                      <p:cBhvr>
                                        <p:cTn id="15" dur="1000" fill="hold"/>
                                        <p:tgtEl>
                                          <p:spTgt spid="57"/>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3076"/>
                                        </p:tgtEl>
                                        <p:attrNameLst>
                                          <p:attrName>style.visibility</p:attrName>
                                        </p:attrNameLst>
                                      </p:cBhvr>
                                      <p:to>
                                        <p:strVal val="visible"/>
                                      </p:to>
                                    </p:set>
                                    <p:animEffect transition="in" filter="fade">
                                      <p:cBhvr>
                                        <p:cTn id="18" dur="2000"/>
                                        <p:tgtEl>
                                          <p:spTgt spid="3076"/>
                                        </p:tgtEl>
                                      </p:cBhvr>
                                    </p:animEffect>
                                    <p:anim calcmode="lin" valueType="num">
                                      <p:cBhvr>
                                        <p:cTn id="19" dur="2000" fill="hold"/>
                                        <p:tgtEl>
                                          <p:spTgt spid="3076"/>
                                        </p:tgtEl>
                                        <p:attrNameLst>
                                          <p:attrName>ppt_x</p:attrName>
                                        </p:attrNameLst>
                                      </p:cBhvr>
                                      <p:tavLst>
                                        <p:tav tm="0">
                                          <p:val>
                                            <p:strVal val="#ppt_x"/>
                                          </p:val>
                                        </p:tav>
                                        <p:tav tm="100000">
                                          <p:val>
                                            <p:strVal val="#ppt_x"/>
                                          </p:val>
                                        </p:tav>
                                      </p:tavLst>
                                    </p:anim>
                                    <p:anim calcmode="lin" valueType="num">
                                      <p:cBhvr>
                                        <p:cTn id="20" dur="2000" fill="hold"/>
                                        <p:tgtEl>
                                          <p:spTgt spid="30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6"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477889"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（八）让人脉经营插上互联网的翅膀</a:t>
            </a:r>
          </a:p>
        </p:txBody>
      </p:sp>
      <p:sp>
        <p:nvSpPr>
          <p:cNvPr id="15" name="TextBox 14"/>
          <p:cNvSpPr txBox="1"/>
          <p:nvPr/>
        </p:nvSpPr>
        <p:spPr>
          <a:xfrm>
            <a:off x="1990750" y="1188697"/>
            <a:ext cx="461665" cy="4461146"/>
          </a:xfrm>
          <a:prstGeom prst="rect">
            <a:avLst/>
          </a:prstGeom>
          <a:noFill/>
        </p:spPr>
        <p:txBody>
          <a:bodyPr vert="eaVert" wrap="square" rtlCol="0">
            <a:spAutoFit/>
          </a:bodyPr>
          <a:lstStyle/>
          <a:p>
            <a:pPr algn="ctr"/>
            <a:r>
              <a:rPr lang="zh-CN" altLang="en-US" kern="0" spc="200" dirty="0" smtClean="0">
                <a:solidFill>
                  <a:srgbClr val="00B0F0"/>
                </a:solidFill>
                <a:latin typeface="微软雅黑" pitchFamily="34" charset="-122"/>
                <a:ea typeface="微软雅黑" pitchFamily="34" charset="-122"/>
              </a:rPr>
              <a:t>网络让人</a:t>
            </a:r>
            <a:r>
              <a:rPr lang="zh-CN" altLang="en-US" kern="0" spc="200" dirty="0">
                <a:solidFill>
                  <a:srgbClr val="00B0F0"/>
                </a:solidFill>
                <a:latin typeface="微软雅黑" pitchFamily="34" charset="-122"/>
                <a:ea typeface="微软雅黑" pitchFamily="34" charset="-122"/>
              </a:rPr>
              <a:t>脉维护和价值</a:t>
            </a:r>
            <a:r>
              <a:rPr lang="zh-CN" altLang="en-US" kern="0" spc="200" dirty="0" smtClean="0">
                <a:solidFill>
                  <a:srgbClr val="00B0F0"/>
                </a:solidFill>
                <a:latin typeface="微软雅黑" pitchFamily="34" charset="-122"/>
                <a:ea typeface="微软雅黑" pitchFamily="34" charset="-122"/>
              </a:rPr>
              <a:t>传播成本</a:t>
            </a:r>
            <a:r>
              <a:rPr lang="zh-CN" altLang="en-US" kern="0" spc="200" dirty="0">
                <a:solidFill>
                  <a:srgbClr val="00B0F0"/>
                </a:solidFill>
                <a:latin typeface="微软雅黑" pitchFamily="34" charset="-122"/>
                <a:ea typeface="微软雅黑" pitchFamily="34" charset="-122"/>
              </a:rPr>
              <a:t>更低</a:t>
            </a:r>
          </a:p>
        </p:txBody>
      </p:sp>
      <p:cxnSp>
        <p:nvCxnSpPr>
          <p:cNvPr id="16" name="直接箭头连接符 15"/>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17" name="Text Box 44"/>
          <p:cNvSpPr txBox="1">
            <a:spLocks noChangeArrowheads="1"/>
          </p:cNvSpPr>
          <p:nvPr/>
        </p:nvSpPr>
        <p:spPr bwMode="auto">
          <a:xfrm>
            <a:off x="2840658" y="1196752"/>
            <a:ext cx="9087196"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eaLnBrk="1" hangingPunct="1">
              <a:lnSpc>
                <a:spcPct val="135000"/>
              </a:lnSpc>
            </a:pPr>
            <a:r>
              <a:rPr lang="zh-CN" altLang="en-US" dirty="0">
                <a:solidFill>
                  <a:schemeClr val="tx1">
                    <a:lumMod val="65000"/>
                    <a:lumOff val="35000"/>
                  </a:schemeClr>
                </a:solidFill>
                <a:latin typeface="微软雅黑" pitchFamily="34" charset="-122"/>
                <a:ea typeface="微软雅黑" pitchFamily="34" charset="-122"/>
              </a:rPr>
              <a:t>网络时代，社交网络的功能本质是降低传递信息的成本，即减轻信息的流动成本，降低人们获取信息的成本。因此，我们可以利用这廉价的信息互动渠道，维系原有的人脉网络。同时，充分展现并传播自己的价值，开拓新的人脉资源。</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22" name="Text Box 44"/>
          <p:cNvSpPr txBox="1">
            <a:spLocks noChangeArrowheads="1"/>
          </p:cNvSpPr>
          <p:nvPr/>
        </p:nvSpPr>
        <p:spPr bwMode="auto">
          <a:xfrm>
            <a:off x="8327454" y="2388944"/>
            <a:ext cx="3600400" cy="341632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eaLnBrk="1" hangingPunct="1">
              <a:lnSpc>
                <a:spcPct val="135000"/>
              </a:lnSpc>
            </a:pPr>
            <a:r>
              <a:rPr lang="zh-CN" altLang="en-US" dirty="0">
                <a:solidFill>
                  <a:schemeClr val="tx1">
                    <a:lumMod val="65000"/>
                    <a:lumOff val="35000"/>
                  </a:schemeClr>
                </a:solidFill>
                <a:latin typeface="微软雅黑" pitchFamily="34" charset="-122"/>
                <a:ea typeface="微软雅黑" pitchFamily="34" charset="-122"/>
              </a:rPr>
              <a:t>因而，在网络上，</a:t>
            </a:r>
            <a:r>
              <a:rPr lang="zh-CN" altLang="en-US" dirty="0" smtClean="0">
                <a:solidFill>
                  <a:schemeClr val="tx1">
                    <a:lumMod val="65000"/>
                    <a:lumOff val="35000"/>
                  </a:schemeClr>
                </a:solidFill>
                <a:latin typeface="微软雅黑" pitchFamily="34" charset="-122"/>
                <a:ea typeface="微软雅黑" pitchFamily="34" charset="-122"/>
              </a:rPr>
              <a:t>我们要</a:t>
            </a:r>
            <a:r>
              <a:rPr lang="zh-CN" altLang="en-US" b="1" dirty="0" smtClean="0">
                <a:solidFill>
                  <a:srgbClr val="00B0F0"/>
                </a:solidFill>
                <a:latin typeface="微软雅黑" pitchFamily="34" charset="-122"/>
                <a:ea typeface="微软雅黑" pitchFamily="34" charset="-122"/>
              </a:rPr>
              <a:t>放下或</a:t>
            </a:r>
            <a:r>
              <a:rPr lang="zh-CN" altLang="en-US" b="1" dirty="0">
                <a:solidFill>
                  <a:srgbClr val="00B0F0"/>
                </a:solidFill>
                <a:latin typeface="微软雅黑" pitchFamily="34" charset="-122"/>
                <a:ea typeface="微软雅黑" pitchFamily="34" charset="-122"/>
              </a:rPr>
              <a:t>清高、或自卑的情绪，热情一点，活跃一点。</a:t>
            </a:r>
            <a:r>
              <a:rPr lang="zh-CN" altLang="en-US" dirty="0">
                <a:solidFill>
                  <a:schemeClr val="tx1">
                    <a:lumMod val="65000"/>
                    <a:lumOff val="35000"/>
                  </a:schemeClr>
                </a:solidFill>
                <a:latin typeface="微软雅黑" pitchFamily="34" charset="-122"/>
                <a:ea typeface="微软雅黑" pitchFamily="34" charset="-122"/>
              </a:rPr>
              <a:t>无论是在</a:t>
            </a:r>
            <a:r>
              <a:rPr lang="en-US" altLang="zh-CN" dirty="0">
                <a:solidFill>
                  <a:schemeClr val="tx1">
                    <a:lumMod val="65000"/>
                    <a:lumOff val="35000"/>
                  </a:schemeClr>
                </a:solidFill>
                <a:latin typeface="微软雅黑" pitchFamily="34" charset="-122"/>
                <a:ea typeface="微软雅黑" pitchFamily="34" charset="-122"/>
              </a:rPr>
              <a:t>QQ</a:t>
            </a:r>
            <a:r>
              <a:rPr lang="zh-CN" altLang="en-US" dirty="0">
                <a:solidFill>
                  <a:schemeClr val="tx1">
                    <a:lumMod val="65000"/>
                    <a:lumOff val="35000"/>
                  </a:schemeClr>
                </a:solidFill>
                <a:latin typeface="微软雅黑" pitchFamily="34" charset="-122"/>
                <a:ea typeface="微软雅黑" pitchFamily="34" charset="-122"/>
              </a:rPr>
              <a:t>群、论坛、微博、各种</a:t>
            </a:r>
            <a:r>
              <a:rPr lang="en-US" altLang="zh-CN" dirty="0">
                <a:solidFill>
                  <a:schemeClr val="tx1">
                    <a:lumMod val="65000"/>
                    <a:lumOff val="35000"/>
                  </a:schemeClr>
                </a:solidFill>
                <a:latin typeface="微软雅黑" pitchFamily="34" charset="-122"/>
                <a:ea typeface="微软雅黑" pitchFamily="34" charset="-122"/>
              </a:rPr>
              <a:t>SNS</a:t>
            </a:r>
            <a:r>
              <a:rPr lang="zh-CN" altLang="en-US" dirty="0">
                <a:solidFill>
                  <a:schemeClr val="tx1">
                    <a:lumMod val="65000"/>
                    <a:lumOff val="35000"/>
                  </a:schemeClr>
                </a:solidFill>
                <a:latin typeface="微软雅黑" pitchFamily="34" charset="-122"/>
                <a:ea typeface="微软雅黑" pitchFamily="34" charset="-122"/>
              </a:rPr>
              <a:t>社区，都尽量不要</a:t>
            </a:r>
            <a:r>
              <a:rPr lang="zh-CN" altLang="en-US" dirty="0" smtClean="0">
                <a:solidFill>
                  <a:schemeClr val="tx1">
                    <a:lumMod val="65000"/>
                    <a:lumOff val="35000"/>
                  </a:schemeClr>
                </a:solidFill>
                <a:latin typeface="微软雅黑" pitchFamily="34" charset="-122"/>
                <a:ea typeface="微软雅黑" pitchFamily="34" charset="-122"/>
              </a:rPr>
              <a:t>总潜水</a:t>
            </a:r>
            <a:r>
              <a:rPr lang="zh-CN" altLang="en-US" dirty="0">
                <a:solidFill>
                  <a:schemeClr val="tx1">
                    <a:lumMod val="65000"/>
                    <a:lumOff val="35000"/>
                  </a:schemeClr>
                </a:solidFill>
                <a:latin typeface="微软雅黑" pitchFamily="34" charset="-122"/>
                <a:ea typeface="微软雅黑" pitchFamily="34" charset="-122"/>
              </a:rPr>
              <a:t>，多分享自己的观点，多参与各种互动交流，主动关注别人</a:t>
            </a:r>
            <a:r>
              <a:rPr lang="zh-CN" altLang="en-US" dirty="0" smtClean="0">
                <a:solidFill>
                  <a:schemeClr val="tx1">
                    <a:lumMod val="65000"/>
                    <a:lumOff val="35000"/>
                  </a:schemeClr>
                </a:solidFill>
                <a:latin typeface="微软雅黑" pitchFamily="34" charset="-122"/>
                <a:ea typeface="微软雅黑" pitchFamily="34" charset="-122"/>
              </a:rPr>
              <a:t>、评论</a:t>
            </a:r>
            <a:r>
              <a:rPr lang="zh-CN" altLang="en-US" dirty="0">
                <a:solidFill>
                  <a:schemeClr val="tx1">
                    <a:lumMod val="65000"/>
                    <a:lumOff val="35000"/>
                  </a:schemeClr>
                </a:solidFill>
                <a:latin typeface="微软雅黑" pitchFamily="34" charset="-122"/>
                <a:ea typeface="微软雅黑" pitchFamily="34" charset="-122"/>
              </a:rPr>
              <a:t>或转发微博，并对任何人的转发和评论都给予诚恳的回复或感谢。这样</a:t>
            </a:r>
            <a:r>
              <a:rPr lang="zh-CN" altLang="en-US" dirty="0">
                <a:solidFill>
                  <a:prstClr val="white">
                    <a:lumMod val="50000"/>
                  </a:prstClr>
                </a:solidFill>
                <a:latin typeface="微软雅黑" pitchFamily="34" charset="-122"/>
                <a:ea typeface="微软雅黑" pitchFamily="34" charset="-122"/>
              </a:rPr>
              <a:t>，</a:t>
            </a:r>
            <a:r>
              <a:rPr lang="zh-CN" altLang="en-US" b="1" dirty="0">
                <a:solidFill>
                  <a:srgbClr val="00B0F0"/>
                </a:solidFill>
                <a:latin typeface="微软雅黑" pitchFamily="34" charset="-122"/>
                <a:ea typeface="微软雅黑" pitchFamily="34" charset="-122"/>
              </a:rPr>
              <a:t>举手之劳，就可以维系人脉网络，开拓人脉资源，何乐而不为呢？</a:t>
            </a:r>
          </a:p>
        </p:txBody>
      </p:sp>
      <p:pic>
        <p:nvPicPr>
          <p:cNvPr id="4098" name="Picture 2" descr="E:\仝德志文件，勿删！\03-参考文档\！个人PPT作品@teliss\人脉经营图\19300001049826130673608085061_950.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999422" y="2708920"/>
            <a:ext cx="5040000" cy="2970688"/>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530885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4098"/>
                                        </p:tgtEl>
                                        <p:attrNameLst>
                                          <p:attrName>style.visibility</p:attrName>
                                        </p:attrNameLst>
                                      </p:cBhvr>
                                      <p:to>
                                        <p:strVal val="visible"/>
                                      </p:to>
                                    </p:set>
                                    <p:animEffect transition="in" filter="fade">
                                      <p:cBhvr>
                                        <p:cTn id="26" dur="1000"/>
                                        <p:tgtEl>
                                          <p:spTgt spid="4098"/>
                                        </p:tgtEl>
                                      </p:cBhvr>
                                    </p:animEffect>
                                    <p:anim calcmode="lin" valueType="num">
                                      <p:cBhvr>
                                        <p:cTn id="27" dur="1000" fill="hold"/>
                                        <p:tgtEl>
                                          <p:spTgt spid="4098"/>
                                        </p:tgtEl>
                                        <p:attrNameLst>
                                          <p:attrName>ppt_x</p:attrName>
                                        </p:attrNameLst>
                                      </p:cBhvr>
                                      <p:tavLst>
                                        <p:tav tm="0">
                                          <p:val>
                                            <p:strVal val="#ppt_x"/>
                                          </p:val>
                                        </p:tav>
                                        <p:tav tm="100000">
                                          <p:val>
                                            <p:strVal val="#ppt_x"/>
                                          </p:val>
                                        </p:tav>
                                      </p:tavLst>
                                    </p:anim>
                                    <p:anim calcmode="lin" valueType="num">
                                      <p:cBhvr>
                                        <p:cTn id="28"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2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477889"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（八）让人脉经营插上互联网的翅膀</a:t>
            </a:r>
          </a:p>
        </p:txBody>
      </p:sp>
      <p:sp>
        <p:nvSpPr>
          <p:cNvPr id="15" name="TextBox 14"/>
          <p:cNvSpPr txBox="1"/>
          <p:nvPr/>
        </p:nvSpPr>
        <p:spPr>
          <a:xfrm>
            <a:off x="1990750" y="1188697"/>
            <a:ext cx="461665" cy="4461146"/>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网络时代，整理人脉资源更为方便</a:t>
            </a:r>
          </a:p>
        </p:txBody>
      </p:sp>
      <p:cxnSp>
        <p:nvCxnSpPr>
          <p:cNvPr id="16" name="直接箭头连接符 15"/>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17" name="Text Box 44"/>
          <p:cNvSpPr txBox="1">
            <a:spLocks noChangeArrowheads="1"/>
          </p:cNvSpPr>
          <p:nvPr/>
        </p:nvSpPr>
        <p:spPr bwMode="auto">
          <a:xfrm>
            <a:off x="2840658" y="1196752"/>
            <a:ext cx="9015188" cy="7571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各种</a:t>
            </a:r>
            <a:r>
              <a:rPr lang="en-US" altLang="zh-CN" dirty="0">
                <a:solidFill>
                  <a:prstClr val="white">
                    <a:lumMod val="50000"/>
                  </a:prstClr>
                </a:solidFill>
                <a:latin typeface="微软雅黑" pitchFamily="34" charset="-122"/>
                <a:ea typeface="微软雅黑" pitchFamily="34" charset="-122"/>
              </a:rPr>
              <a:t>SNS</a:t>
            </a:r>
            <a:r>
              <a:rPr lang="zh-CN" altLang="en-US" dirty="0">
                <a:solidFill>
                  <a:prstClr val="white">
                    <a:lumMod val="50000"/>
                  </a:prstClr>
                </a:solidFill>
                <a:latin typeface="微软雅黑" pitchFamily="34" charset="-122"/>
                <a:ea typeface="微软雅黑" pitchFamily="34" charset="-122"/>
              </a:rPr>
              <a:t>社区，</a:t>
            </a:r>
            <a:r>
              <a:rPr lang="zh-CN" altLang="en-US" dirty="0" smtClean="0">
                <a:solidFill>
                  <a:prstClr val="white">
                    <a:lumMod val="50000"/>
                  </a:prstClr>
                </a:solidFill>
                <a:latin typeface="微软雅黑" pitchFamily="34" charset="-122"/>
                <a:ea typeface="微软雅黑" pitchFamily="34" charset="-122"/>
              </a:rPr>
              <a:t>实质上就是</a:t>
            </a:r>
            <a:r>
              <a:rPr lang="zh-CN" altLang="en-US" dirty="0">
                <a:solidFill>
                  <a:prstClr val="white">
                    <a:lumMod val="50000"/>
                  </a:prstClr>
                </a:solidFill>
                <a:latin typeface="微软雅黑" pitchFamily="34" charset="-122"/>
                <a:ea typeface="微软雅黑" pitchFamily="34" charset="-122"/>
              </a:rPr>
              <a:t>一个人脉资源的拓展、维护和整理的平台。比如人人网、腾讯朋友网、新浪微博等等。</a:t>
            </a:r>
            <a:endParaRPr lang="en-US" altLang="zh-CN" b="1" dirty="0">
              <a:solidFill>
                <a:srgbClr val="00B0F0"/>
              </a:solidFill>
              <a:latin typeface="微软雅黑" pitchFamily="34" charset="-122"/>
              <a:ea typeface="微软雅黑" pitchFamily="34" charset="-122"/>
            </a:endParaRPr>
          </a:p>
        </p:txBody>
      </p:sp>
      <p:sp>
        <p:nvSpPr>
          <p:cNvPr id="22" name="Text Box 44"/>
          <p:cNvSpPr txBox="1">
            <a:spLocks noChangeArrowheads="1"/>
          </p:cNvSpPr>
          <p:nvPr/>
        </p:nvSpPr>
        <p:spPr bwMode="auto">
          <a:xfrm>
            <a:off x="2840658" y="2194577"/>
            <a:ext cx="3600400" cy="341632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en-US" altLang="zh-CN" dirty="0">
                <a:solidFill>
                  <a:prstClr val="white">
                    <a:lumMod val="50000"/>
                  </a:prstClr>
                </a:solidFill>
                <a:latin typeface="微软雅黑" pitchFamily="34" charset="-122"/>
                <a:ea typeface="微软雅黑" pitchFamily="34" charset="-122"/>
              </a:rPr>
              <a:t>2012</a:t>
            </a:r>
            <a:r>
              <a:rPr lang="zh-CN" altLang="en-US" dirty="0">
                <a:solidFill>
                  <a:prstClr val="white">
                    <a:lumMod val="50000"/>
                  </a:prstClr>
                </a:solidFill>
                <a:latin typeface="微软雅黑" pitchFamily="34" charset="-122"/>
                <a:ea typeface="微软雅黑" pitchFamily="34" charset="-122"/>
              </a:rPr>
              <a:t>年</a:t>
            </a:r>
            <a:r>
              <a:rPr lang="en-US" altLang="zh-CN" dirty="0">
                <a:solidFill>
                  <a:prstClr val="white">
                    <a:lumMod val="50000"/>
                  </a:prstClr>
                </a:solidFill>
                <a:latin typeface="微软雅黑" pitchFamily="34" charset="-122"/>
                <a:ea typeface="微软雅黑" pitchFamily="34" charset="-122"/>
              </a:rPr>
              <a:t>3 </a:t>
            </a:r>
            <a:r>
              <a:rPr lang="zh-CN" altLang="en-US" dirty="0">
                <a:solidFill>
                  <a:prstClr val="white">
                    <a:lumMod val="50000"/>
                  </a:prstClr>
                </a:solidFill>
                <a:latin typeface="微软雅黑" pitchFamily="34" charset="-122"/>
                <a:ea typeface="微软雅黑" pitchFamily="34" charset="-122"/>
              </a:rPr>
              <a:t>月 </a:t>
            </a:r>
            <a:r>
              <a:rPr lang="en-US" altLang="zh-CN" dirty="0">
                <a:solidFill>
                  <a:prstClr val="white">
                    <a:lumMod val="50000"/>
                  </a:prstClr>
                </a:solidFill>
                <a:latin typeface="微软雅黑" pitchFamily="34" charset="-122"/>
                <a:ea typeface="微软雅黑" pitchFamily="34" charset="-122"/>
              </a:rPr>
              <a:t>21 </a:t>
            </a:r>
            <a:r>
              <a:rPr lang="zh-CN" altLang="en-US" dirty="0">
                <a:solidFill>
                  <a:prstClr val="white">
                    <a:lumMod val="50000"/>
                  </a:prstClr>
                </a:solidFill>
                <a:latin typeface="微软雅黑" pitchFamily="34" charset="-122"/>
                <a:ea typeface="微软雅黑" pitchFamily="34" charset="-122"/>
              </a:rPr>
              <a:t>日，腾讯体验中心推出名为“</a:t>
            </a:r>
            <a:r>
              <a:rPr lang="en-US" altLang="zh-CN" dirty="0">
                <a:solidFill>
                  <a:prstClr val="white">
                    <a:lumMod val="50000"/>
                  </a:prstClr>
                </a:solidFill>
                <a:latin typeface="微软雅黑" pitchFamily="34" charset="-122"/>
                <a:ea typeface="微软雅黑" pitchFamily="34" charset="-122"/>
              </a:rPr>
              <a:t>QQ </a:t>
            </a:r>
            <a:r>
              <a:rPr lang="zh-CN" altLang="en-US" dirty="0">
                <a:solidFill>
                  <a:prstClr val="white">
                    <a:lumMod val="50000"/>
                  </a:prstClr>
                </a:solidFill>
                <a:latin typeface="微软雅黑" pitchFamily="34" charset="-122"/>
                <a:ea typeface="微软雅黑" pitchFamily="34" charset="-122"/>
              </a:rPr>
              <a:t>圈子”的功能使用体验，被称为是“实名社交的潘多拉魔盒”。它可以智能化地整合自己的人脉资源，将各个存在相互交互关系的人脉节点，自动整合成一个圈子，非常方便自己去维护人脉网络。根据腾</a:t>
            </a:r>
            <a:r>
              <a:rPr lang="zh-CN" altLang="en-US" dirty="0" smtClean="0">
                <a:solidFill>
                  <a:prstClr val="white">
                    <a:lumMod val="50000"/>
                  </a:prstClr>
                </a:solidFill>
                <a:latin typeface="微软雅黑" pitchFamily="34" charset="-122"/>
                <a:ea typeface="微软雅黑" pitchFamily="34" charset="-122"/>
              </a:rPr>
              <a:t>讯自己的</a:t>
            </a:r>
            <a:r>
              <a:rPr lang="zh-CN" altLang="en-US" dirty="0">
                <a:solidFill>
                  <a:prstClr val="white">
                    <a:lumMod val="50000"/>
                  </a:prstClr>
                </a:solidFill>
                <a:latin typeface="微软雅黑" pitchFamily="34" charset="-122"/>
                <a:ea typeface="微软雅黑" pitchFamily="34" charset="-122"/>
              </a:rPr>
              <a:t>宣传，</a:t>
            </a:r>
            <a:r>
              <a:rPr lang="en-US" altLang="zh-CN" dirty="0">
                <a:solidFill>
                  <a:prstClr val="white">
                    <a:lumMod val="50000"/>
                  </a:prstClr>
                </a:solidFill>
                <a:latin typeface="微软雅黑" pitchFamily="34" charset="-122"/>
                <a:ea typeface="微软雅黑" pitchFamily="34" charset="-122"/>
              </a:rPr>
              <a:t>QQ</a:t>
            </a:r>
            <a:r>
              <a:rPr lang="zh-CN" altLang="en-US" dirty="0">
                <a:solidFill>
                  <a:prstClr val="white">
                    <a:lumMod val="50000"/>
                  </a:prstClr>
                </a:solidFill>
                <a:latin typeface="微软雅黑" pitchFamily="34" charset="-122"/>
                <a:ea typeface="微软雅黑" pitchFamily="34" charset="-122"/>
              </a:rPr>
              <a:t>圈子对于其他基于人际关系的网站来说，将是终结性的产品</a:t>
            </a:r>
            <a:r>
              <a:rPr lang="zh-CN" altLang="en-US" dirty="0" smtClean="0">
                <a:solidFill>
                  <a:prstClr val="white">
                    <a:lumMod val="50000"/>
                  </a:prstClr>
                </a:solidFill>
                <a:latin typeface="微软雅黑" pitchFamily="34" charset="-122"/>
                <a:ea typeface="微软雅黑" pitchFamily="34" charset="-122"/>
              </a:rPr>
              <a:t>。</a:t>
            </a:r>
            <a:endParaRPr lang="zh-CN" altLang="en-US" sz="1200" b="1" dirty="0">
              <a:solidFill>
                <a:srgbClr val="00B0F0"/>
              </a:solidFill>
              <a:latin typeface="微软雅黑" pitchFamily="34" charset="-122"/>
              <a:ea typeface="微软雅黑" pitchFamily="34" charset="-122"/>
            </a:endParaRPr>
          </a:p>
        </p:txBody>
      </p:sp>
      <p:grpSp>
        <p:nvGrpSpPr>
          <p:cNvPr id="7" name="组合 6"/>
          <p:cNvGrpSpPr/>
          <p:nvPr/>
        </p:nvGrpSpPr>
        <p:grpSpPr>
          <a:xfrm>
            <a:off x="4085560" y="2258913"/>
            <a:ext cx="7777723" cy="3762375"/>
            <a:chOff x="4085560" y="2258913"/>
            <a:chExt cx="7777723" cy="3762375"/>
          </a:xfrm>
        </p:grpSpPr>
        <p:pic>
          <p:nvPicPr>
            <p:cNvPr id="5122" name="Picture 2" descr="C:\Documents and Settings\tdz\桌面\18123.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548333" y="2258913"/>
              <a:ext cx="5314950" cy="3762375"/>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4085560" y="5652348"/>
              <a:ext cx="2441694" cy="353174"/>
            </a:xfrm>
            <a:prstGeom prst="rect">
              <a:avLst/>
            </a:prstGeom>
          </p:spPr>
          <p:txBody>
            <a:bodyPr wrap="none">
              <a:spAutoFit/>
            </a:bodyPr>
            <a:lstStyle/>
            <a:p>
              <a:pPr indent="457200" algn="r">
                <a:lnSpc>
                  <a:spcPct val="135000"/>
                </a:lnSpc>
              </a:pPr>
              <a:r>
                <a:rPr lang="zh-CN" altLang="en-US" sz="1400" dirty="0" smtClean="0">
                  <a:solidFill>
                    <a:srgbClr val="00B0F0"/>
                  </a:solidFill>
                  <a:latin typeface="微软雅黑" pitchFamily="34" charset="-122"/>
                  <a:ea typeface="微软雅黑" pitchFamily="34" charset="-122"/>
                </a:rPr>
                <a:t>此处</a:t>
              </a:r>
              <a:r>
                <a:rPr lang="zh-CN" altLang="en-US" sz="1400" dirty="0">
                  <a:solidFill>
                    <a:srgbClr val="00B0F0"/>
                  </a:solidFill>
                  <a:latin typeface="微软雅黑" pitchFamily="34" charset="-122"/>
                  <a:ea typeface="微软雅黑" pitchFamily="34" charset="-122"/>
                </a:rPr>
                <a:t>非广告，特此</a:t>
              </a:r>
              <a:r>
                <a:rPr lang="zh-CN" altLang="en-US" sz="1400" dirty="0" smtClean="0">
                  <a:solidFill>
                    <a:srgbClr val="00B0F0"/>
                  </a:solidFill>
                  <a:latin typeface="微软雅黑" pitchFamily="34" charset="-122"/>
                  <a:ea typeface="微软雅黑" pitchFamily="34" charset="-122"/>
                </a:rPr>
                <a:t>说明</a:t>
              </a:r>
              <a:endParaRPr lang="zh-CN" altLang="en-US" sz="1400" b="1" dirty="0">
                <a:solidFill>
                  <a:srgbClr val="00B0F0"/>
                </a:solidFill>
                <a:latin typeface="微软雅黑" pitchFamily="34" charset="-122"/>
                <a:ea typeface="微软雅黑" pitchFamily="34" charset="-122"/>
              </a:endParaRPr>
            </a:p>
          </p:txBody>
        </p:sp>
        <p:cxnSp>
          <p:nvCxnSpPr>
            <p:cNvPr id="5" name="直接连接符 4"/>
            <p:cNvCxnSpPr/>
            <p:nvPr/>
          </p:nvCxnSpPr>
          <p:spPr>
            <a:xfrm>
              <a:off x="4326538" y="5989756"/>
              <a:ext cx="225332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7051147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2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477889"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（八）让人脉经营插上互联网的翅膀</a:t>
            </a:r>
          </a:p>
        </p:txBody>
      </p:sp>
      <p:sp>
        <p:nvSpPr>
          <p:cNvPr id="15" name="TextBox 14"/>
          <p:cNvSpPr txBox="1"/>
          <p:nvPr/>
        </p:nvSpPr>
        <p:spPr>
          <a:xfrm>
            <a:off x="1990750" y="1188697"/>
            <a:ext cx="461665" cy="4461146"/>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谨防网络稀释了我们原有的人脉网络</a:t>
            </a:r>
          </a:p>
        </p:txBody>
      </p:sp>
      <p:cxnSp>
        <p:nvCxnSpPr>
          <p:cNvPr id="16" name="直接箭头连接符 15"/>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17" name="Text Box 44"/>
          <p:cNvSpPr txBox="1">
            <a:spLocks noChangeArrowheads="1"/>
          </p:cNvSpPr>
          <p:nvPr/>
        </p:nvSpPr>
        <p:spPr bwMode="auto">
          <a:xfrm>
            <a:off x="2840658" y="1196752"/>
            <a:ext cx="9015188"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然而，过度依赖科技与刻意忽略科技，都会面临与社会脱节的现象。网络毕竟是虚拟的，人脉拓展不</a:t>
            </a:r>
            <a:r>
              <a:rPr lang="zh-CN" altLang="en-US" dirty="0" smtClean="0">
                <a:solidFill>
                  <a:prstClr val="white">
                    <a:lumMod val="50000"/>
                  </a:prstClr>
                </a:solidFill>
                <a:latin typeface="微软雅黑" pitchFamily="34" charset="-122"/>
                <a:ea typeface="微软雅黑" pitchFamily="34" charset="-122"/>
              </a:rPr>
              <a:t>可以仅</a:t>
            </a:r>
            <a:r>
              <a:rPr lang="zh-CN" altLang="en-US" dirty="0">
                <a:solidFill>
                  <a:prstClr val="white">
                    <a:lumMod val="50000"/>
                  </a:prstClr>
                </a:solidFill>
                <a:latin typeface="微软雅黑" pitchFamily="34" charset="-122"/>
                <a:ea typeface="微软雅黑" pitchFamily="34" charset="-122"/>
              </a:rPr>
              <a:t>止于虚拟社交。因此，我们不能因为沉迷于虚拟网络而忽略身边真实的人际交往。同时，如果虚拟的人脉资源逐渐熟悉并可靠的话，可以引入线下交流，这样，从虚拟走向现实的人脉资源才是真实的、靠谱的。</a:t>
            </a:r>
            <a:endParaRPr lang="en-US" altLang="zh-CN" b="1" dirty="0">
              <a:solidFill>
                <a:srgbClr val="00B0F0"/>
              </a:solidFill>
              <a:latin typeface="微软雅黑" pitchFamily="34" charset="-122"/>
              <a:ea typeface="微软雅黑" pitchFamily="34" charset="-122"/>
            </a:endParaRPr>
          </a:p>
        </p:txBody>
      </p:sp>
      <p:sp>
        <p:nvSpPr>
          <p:cNvPr id="22" name="Text Box 44"/>
          <p:cNvSpPr txBox="1">
            <a:spLocks noChangeArrowheads="1"/>
          </p:cNvSpPr>
          <p:nvPr/>
        </p:nvSpPr>
        <p:spPr bwMode="auto">
          <a:xfrm>
            <a:off x="3027772" y="2909726"/>
            <a:ext cx="4507594" cy="275152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另外，我们还要定期整理我们的网络人脉资源，谨防网络人脉资源稀释了我们原有的人脉网络。网络的世界是平的，</a:t>
            </a:r>
            <a:r>
              <a:rPr lang="zh-CN" altLang="en-US" dirty="0" smtClean="0">
                <a:solidFill>
                  <a:prstClr val="white">
                    <a:lumMod val="50000"/>
                  </a:prstClr>
                </a:solidFill>
                <a:latin typeface="微软雅黑" pitchFamily="34" charset="-122"/>
                <a:ea typeface="微软雅黑" pitchFamily="34" charset="-122"/>
              </a:rPr>
              <a:t>但</a:t>
            </a:r>
            <a:r>
              <a:rPr lang="zh-CN" altLang="en-US" b="1" dirty="0">
                <a:solidFill>
                  <a:srgbClr val="00B0F0"/>
                </a:solidFill>
                <a:latin typeface="微软雅黑" pitchFamily="34" charset="-122"/>
                <a:ea typeface="微软雅黑" pitchFamily="34" charset="-122"/>
              </a:rPr>
              <a:t>一</a:t>
            </a:r>
            <a:r>
              <a:rPr lang="zh-CN" altLang="en-US" b="1" dirty="0" smtClean="0">
                <a:solidFill>
                  <a:srgbClr val="00B0F0"/>
                </a:solidFill>
                <a:latin typeface="微软雅黑" pitchFamily="34" charset="-122"/>
                <a:ea typeface="微软雅黑" pitchFamily="34" charset="-122"/>
              </a:rPr>
              <a:t>个人</a:t>
            </a:r>
            <a:r>
              <a:rPr lang="zh-CN" altLang="en-US" b="1" dirty="0">
                <a:solidFill>
                  <a:srgbClr val="00B0F0"/>
                </a:solidFill>
                <a:latin typeface="微软雅黑" pitchFamily="34" charset="-122"/>
                <a:ea typeface="微软雅黑" pitchFamily="34" charset="-122"/>
              </a:rPr>
              <a:t>的时间是有限的，无止境的人脉展扩，成千上万的浅浅的人际互动，会减少你对重要人脉的专注时间</a:t>
            </a:r>
            <a:r>
              <a:rPr lang="zh-CN" altLang="en-US" dirty="0">
                <a:solidFill>
                  <a:prstClr val="white">
                    <a:lumMod val="50000"/>
                  </a:prstClr>
                </a:solidFill>
                <a:latin typeface="微软雅黑" pitchFamily="34" charset="-122"/>
                <a:ea typeface="微软雅黑" pitchFamily="34" charset="-122"/>
              </a:rPr>
              <a:t>，就像油滴在无边的水面上，原本可以形成一个圆圈，后来也会因为面积的无线扩大，最后完全被稀释而无法专注形成图型。</a:t>
            </a:r>
            <a:endParaRPr lang="zh-CN" altLang="en-US" sz="1200" b="1" dirty="0">
              <a:solidFill>
                <a:srgbClr val="00B0F0"/>
              </a:solidFill>
              <a:latin typeface="微软雅黑" pitchFamily="34" charset="-122"/>
              <a:ea typeface="微软雅黑" pitchFamily="34" charset="-122"/>
            </a:endParaRPr>
          </a:p>
        </p:txBody>
      </p:sp>
      <p:grpSp>
        <p:nvGrpSpPr>
          <p:cNvPr id="8" name="组合 7"/>
          <p:cNvGrpSpPr/>
          <p:nvPr/>
        </p:nvGrpSpPr>
        <p:grpSpPr>
          <a:xfrm>
            <a:off x="2840658" y="2691716"/>
            <a:ext cx="8871172" cy="3041540"/>
            <a:chOff x="2840658" y="2691716"/>
            <a:chExt cx="8871172" cy="3041540"/>
          </a:xfrm>
        </p:grpSpPr>
        <p:pic>
          <p:nvPicPr>
            <p:cNvPr id="6149" name="Picture 5" descr="C:\Documents and Settings\tdz\桌面\2223425_093207037_2.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7751390" y="2691716"/>
              <a:ext cx="3960440" cy="3041540"/>
            </a:xfrm>
            <a:prstGeom prst="rect">
              <a:avLst/>
            </a:prstGeom>
            <a:noFill/>
            <a:extLst>
              <a:ext uri="{909E8E84-426E-40DD-AFC4-6F175D3DCCD1}">
                <a14:hiddenFill xmlns:a14="http://schemas.microsoft.com/office/drawing/2010/main">
                  <a:solidFill>
                    <a:srgbClr val="FFFFFF"/>
                  </a:solidFill>
                </a14:hiddenFill>
              </a:ext>
            </a:extLst>
          </p:spPr>
        </p:pic>
        <p:grpSp>
          <p:nvGrpSpPr>
            <p:cNvPr id="21" name="组合 20"/>
            <p:cNvGrpSpPr/>
            <p:nvPr/>
          </p:nvGrpSpPr>
          <p:grpSpPr>
            <a:xfrm>
              <a:off x="2840658" y="2703651"/>
              <a:ext cx="8871172" cy="3027267"/>
              <a:chOff x="3120058" y="1412776"/>
              <a:chExt cx="8799027" cy="4752528"/>
            </a:xfrm>
          </p:grpSpPr>
          <p:cxnSp>
            <p:nvCxnSpPr>
              <p:cNvPr id="23" name="直接连接符 22"/>
              <p:cNvCxnSpPr/>
              <p:nvPr/>
            </p:nvCxnSpPr>
            <p:spPr>
              <a:xfrm>
                <a:off x="3120058" y="1412776"/>
                <a:ext cx="8799027" cy="0"/>
              </a:xfrm>
              <a:prstGeom prst="line">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24" name="直接连接符 23"/>
              <p:cNvCxnSpPr/>
              <p:nvPr/>
            </p:nvCxnSpPr>
            <p:spPr>
              <a:xfrm>
                <a:off x="11919085" y="1412776"/>
                <a:ext cx="0" cy="4752528"/>
              </a:xfrm>
              <a:prstGeom prst="line">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25" name="直接连接符 24"/>
              <p:cNvCxnSpPr/>
              <p:nvPr/>
            </p:nvCxnSpPr>
            <p:spPr>
              <a:xfrm>
                <a:off x="3121799" y="1412776"/>
                <a:ext cx="0" cy="4318143"/>
              </a:xfrm>
              <a:prstGeom prst="line">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p:nvPr/>
            </p:nvCxnSpPr>
            <p:spPr>
              <a:xfrm>
                <a:off x="3576339" y="6165304"/>
                <a:ext cx="8342746" cy="0"/>
              </a:xfrm>
              <a:prstGeom prst="line">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grpSp>
      </p:grpSp>
      <p:grpSp>
        <p:nvGrpSpPr>
          <p:cNvPr id="4" name="组合 3"/>
          <p:cNvGrpSpPr/>
          <p:nvPr/>
        </p:nvGrpSpPr>
        <p:grpSpPr>
          <a:xfrm>
            <a:off x="10755154" y="4829396"/>
            <a:ext cx="1123708" cy="1000578"/>
            <a:chOff x="10755154" y="4829396"/>
            <a:chExt cx="1123708" cy="1000578"/>
          </a:xfrm>
        </p:grpSpPr>
        <p:pic>
          <p:nvPicPr>
            <p:cNvPr id="27" name="Picture 11" descr="D:\Teliss_Tong\Copy\定期备份\工作备份\！PPT图片及版面资源\06-PPT精选插图\04-图标\右边角-黄1.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flipV="1">
              <a:off x="10755154" y="4829396"/>
              <a:ext cx="1040373" cy="1000578"/>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p:cNvSpPr txBox="1"/>
            <p:nvPr/>
          </p:nvSpPr>
          <p:spPr>
            <a:xfrm rot="18906238">
              <a:off x="10976051" y="5246437"/>
              <a:ext cx="902811" cy="307777"/>
            </a:xfrm>
            <a:prstGeom prst="rect">
              <a:avLst/>
            </a:prstGeom>
            <a:noFill/>
          </p:spPr>
          <p:txBody>
            <a:bodyPr wrap="none" rtlCol="0">
              <a:spAutoFit/>
            </a:bodyPr>
            <a:lstStyle/>
            <a:p>
              <a:r>
                <a:rPr lang="zh-CN" altLang="en-US" sz="1400" dirty="0" smtClean="0">
                  <a:solidFill>
                    <a:prstClr val="white"/>
                  </a:solidFill>
                  <a:latin typeface="微软雅黑" pitchFamily="34" charset="-122"/>
                  <a:ea typeface="微软雅黑" pitchFamily="34" charset="-122"/>
                </a:rPr>
                <a:t>油滴稀释</a:t>
              </a:r>
              <a:endParaRPr lang="zh-CN" altLang="en-US" sz="1400" dirty="0">
                <a:solidFill>
                  <a:prstClr val="white"/>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85253427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10"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0"/>
                                        <p:tgtEl>
                                          <p:spTgt spid="8"/>
                                        </p:tgtEl>
                                      </p:cBhvr>
                                    </p:animEffect>
                                  </p:childTnLst>
                                </p:cTn>
                              </p:par>
                            </p:childTnLst>
                          </p:cTn>
                        </p:par>
                        <p:par>
                          <p:cTn id="28" fill="hold">
                            <p:stCondLst>
                              <p:cond delay="6000"/>
                            </p:stCondLst>
                            <p:childTnLst>
                              <p:par>
                                <p:cTn id="29" presetID="10"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2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Picture 2" descr="C:\Documents and Settings\tdz\桌面\新建文件夹\为高手鼓掌.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9024" y="4635336"/>
            <a:ext cx="2908800" cy="18180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8" name="Picture 3" descr="C:\Documents and Settings\tdz\桌面\新建文件夹\20121281732304920306.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126207" y="4635336"/>
            <a:ext cx="2908800" cy="18180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9" name="Picture 4" descr="C:\Documents and Settings\tdz\桌面\新建文件夹\2012511855371554.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56177" y="4635336"/>
            <a:ext cx="2908800" cy="18180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0" name="Oval 60">
            <a:hlinkClick r:id="rId5"/>
          </p:cNvPr>
          <p:cNvSpPr>
            <a:spLocks noChangeArrowheads="1"/>
          </p:cNvSpPr>
          <p:nvPr/>
        </p:nvSpPr>
        <p:spPr bwMode="auto">
          <a:xfrm>
            <a:off x="5967477" y="2757243"/>
            <a:ext cx="444010" cy="523875"/>
          </a:xfrm>
          <a:prstGeom prst="ellipse">
            <a:avLst/>
          </a:prstGeom>
          <a:solidFill>
            <a:srgbClr val="0079C5">
              <a:alpha val="0"/>
            </a:srgbClr>
          </a:solidFill>
          <a:ln w="33338">
            <a:noFill/>
            <a:miter lim="800000"/>
            <a:headEnd/>
            <a:tailEnd/>
          </a:ln>
        </p:spPr>
        <p:txBody>
          <a:bodyPr lIns="91417" tIns="45708" rIns="91417" bIns="45708"/>
          <a:lstStyle/>
          <a:p>
            <a:pPr fontAlgn="base">
              <a:spcBef>
                <a:spcPct val="0"/>
              </a:spcBef>
              <a:spcAft>
                <a:spcPct val="0"/>
              </a:spcAft>
            </a:pPr>
            <a:endParaRPr lang="zh-CN" altLang="en-US" smtClean="0">
              <a:solidFill>
                <a:srgbClr val="000000"/>
              </a:solidFill>
              <a:latin typeface="Arial" pitchFamily="34" charset="0"/>
            </a:endParaRPr>
          </a:p>
        </p:txBody>
      </p:sp>
      <p:sp>
        <p:nvSpPr>
          <p:cNvPr id="61" name="Oval 61">
            <a:hlinkClick r:id="rId6"/>
          </p:cNvPr>
          <p:cNvSpPr>
            <a:spLocks noChangeArrowheads="1"/>
          </p:cNvSpPr>
          <p:nvPr/>
        </p:nvSpPr>
        <p:spPr bwMode="auto">
          <a:xfrm>
            <a:off x="5979439" y="3565675"/>
            <a:ext cx="420086" cy="521494"/>
          </a:xfrm>
          <a:prstGeom prst="ellipse">
            <a:avLst/>
          </a:prstGeom>
          <a:solidFill>
            <a:srgbClr val="0079C5">
              <a:alpha val="0"/>
            </a:srgbClr>
          </a:solidFill>
          <a:ln w="33338">
            <a:noFill/>
            <a:miter lim="800000"/>
            <a:headEnd/>
            <a:tailEnd/>
          </a:ln>
        </p:spPr>
        <p:txBody>
          <a:bodyPr lIns="91417" tIns="45708" rIns="91417" bIns="45708"/>
          <a:lstStyle/>
          <a:p>
            <a:pPr fontAlgn="base">
              <a:spcBef>
                <a:spcPct val="0"/>
              </a:spcBef>
              <a:spcAft>
                <a:spcPct val="0"/>
              </a:spcAft>
            </a:pPr>
            <a:endParaRPr lang="zh-CN" altLang="en-US" smtClean="0">
              <a:solidFill>
                <a:srgbClr val="000000"/>
              </a:solidFill>
              <a:latin typeface="Arial" pitchFamily="34" charset="0"/>
            </a:endParaRPr>
          </a:p>
        </p:txBody>
      </p:sp>
      <p:sp>
        <p:nvSpPr>
          <p:cNvPr id="62" name="矩形​​ 5"/>
          <p:cNvSpPr>
            <a:spLocks noChangeArrowheads="1"/>
          </p:cNvSpPr>
          <p:nvPr/>
        </p:nvSpPr>
        <p:spPr bwMode="auto">
          <a:xfrm>
            <a:off x="1" y="405460"/>
            <a:ext cx="12190412" cy="4079229"/>
          </a:xfrm>
          <a:prstGeom prst="rect">
            <a:avLst/>
          </a:prstGeom>
          <a:solidFill>
            <a:srgbClr val="00ADDC"/>
          </a:solidFill>
          <a:ln w="9525" cmpd="sng">
            <a:noFill/>
            <a:miter lim="800000"/>
            <a:headEnd/>
            <a:tailEnd/>
          </a:ln>
        </p:spPr>
        <p:txBody>
          <a:bodyPr lIns="287926" tIns="45708" rIns="91417" bIns="45708" anchor="b"/>
          <a:lstStyle/>
          <a:p>
            <a:pPr fontAlgn="base">
              <a:spcBef>
                <a:spcPct val="0"/>
              </a:spcBef>
              <a:spcAft>
                <a:spcPct val="0"/>
              </a:spcAft>
            </a:pPr>
            <a:endParaRPr lang="zh-CN" altLang="zh-CN" sz="2800" dirty="0">
              <a:solidFill>
                <a:prstClr val="white"/>
              </a:solidFill>
              <a:latin typeface="微软雅黑" pitchFamily="34" charset="-122"/>
              <a:ea typeface="微软雅黑" pitchFamily="34" charset="-122"/>
              <a:sym typeface="Arial" pitchFamily="34" charset="0"/>
            </a:endParaRPr>
          </a:p>
        </p:txBody>
      </p:sp>
      <p:sp>
        <p:nvSpPr>
          <p:cNvPr id="63" name="Line 33"/>
          <p:cNvSpPr>
            <a:spLocks noChangeShapeType="1"/>
          </p:cNvSpPr>
          <p:nvPr/>
        </p:nvSpPr>
        <p:spPr bwMode="auto">
          <a:xfrm flipV="1">
            <a:off x="6187893" y="1671390"/>
            <a:ext cx="1587" cy="2700338"/>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64" name="Line 5"/>
          <p:cNvSpPr>
            <a:spLocks noChangeShapeType="1"/>
          </p:cNvSpPr>
          <p:nvPr/>
        </p:nvSpPr>
        <p:spPr bwMode="auto">
          <a:xfrm>
            <a:off x="0" y="3913340"/>
            <a:ext cx="1922980" cy="15477"/>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65" name="Line 19"/>
          <p:cNvSpPr>
            <a:spLocks noChangeShapeType="1"/>
          </p:cNvSpPr>
          <p:nvPr/>
        </p:nvSpPr>
        <p:spPr bwMode="auto">
          <a:xfrm flipH="1">
            <a:off x="1922979" y="2740573"/>
            <a:ext cx="200025" cy="1188244"/>
          </a:xfrm>
          <a:prstGeom prst="line">
            <a:avLst/>
          </a:prstGeom>
          <a:noFill/>
          <a:ln w="33338">
            <a:solidFill>
              <a:schemeClr val="bg1"/>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66" name="Line 21"/>
          <p:cNvSpPr>
            <a:spLocks noChangeShapeType="1"/>
          </p:cNvSpPr>
          <p:nvPr/>
        </p:nvSpPr>
        <p:spPr bwMode="auto">
          <a:xfrm>
            <a:off x="3135827" y="2561978"/>
            <a:ext cx="7938" cy="1806178"/>
          </a:xfrm>
          <a:prstGeom prst="line">
            <a:avLst/>
          </a:prstGeom>
          <a:noFill/>
          <a:ln w="33338">
            <a:solidFill>
              <a:schemeClr val="bg1"/>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67" name="Oval 22"/>
          <p:cNvSpPr>
            <a:spLocks noChangeArrowheads="1"/>
          </p:cNvSpPr>
          <p:nvPr/>
        </p:nvSpPr>
        <p:spPr bwMode="auto">
          <a:xfrm>
            <a:off x="5679445" y="692696"/>
            <a:ext cx="1008109" cy="978694"/>
          </a:xfrm>
          <a:prstGeom prst="ellipse">
            <a:avLst/>
          </a:prstGeom>
          <a:noFill/>
          <a:ln w="33338">
            <a:solidFill>
              <a:srgbClr val="FFFFFF"/>
            </a:solidFill>
            <a:miter lim="800000"/>
            <a:headEnd/>
            <a:tailEnd/>
          </a:ln>
        </p:spPr>
        <p:txBody>
          <a:bodyPr lIns="91417" tIns="45708" rIns="91417" bIns="45708"/>
          <a:lstStyle/>
          <a:p>
            <a:pPr fontAlgn="base">
              <a:spcBef>
                <a:spcPct val="0"/>
              </a:spcBef>
              <a:spcAft>
                <a:spcPct val="0"/>
              </a:spcAft>
            </a:pPr>
            <a:r>
              <a:rPr lang="zh-CN" altLang="en-US" sz="2000" b="1" dirty="0">
                <a:solidFill>
                  <a:prstClr val="white"/>
                </a:solidFill>
                <a:latin typeface="微软雅黑" pitchFamily="34" charset="-122"/>
                <a:ea typeface="微软雅黑" pitchFamily="34" charset="-122"/>
              </a:rPr>
              <a:t>课件制作</a:t>
            </a:r>
          </a:p>
        </p:txBody>
      </p:sp>
      <p:grpSp>
        <p:nvGrpSpPr>
          <p:cNvPr id="71" name="Group 63"/>
          <p:cNvGrpSpPr>
            <a:grpSpLocks/>
          </p:cNvGrpSpPr>
          <p:nvPr/>
        </p:nvGrpSpPr>
        <p:grpSpPr bwMode="auto">
          <a:xfrm>
            <a:off x="5907430" y="2757243"/>
            <a:ext cx="564100" cy="523875"/>
            <a:chOff x="3073" y="2610"/>
            <a:chExt cx="438" cy="440"/>
          </a:xfrm>
        </p:grpSpPr>
        <p:sp>
          <p:nvSpPr>
            <p:cNvPr id="72" name="Rectangle 28"/>
            <p:cNvSpPr>
              <a:spLocks noChangeArrowheads="1"/>
            </p:cNvSpPr>
            <p:nvPr/>
          </p:nvSpPr>
          <p:spPr bwMode="auto">
            <a:xfrm>
              <a:off x="3181" y="2748"/>
              <a:ext cx="222" cy="164"/>
            </a:xfrm>
            <a:prstGeom prst="rect">
              <a:avLst/>
            </a:prstGeom>
            <a:solidFill>
              <a:srgbClr val="FFFFFF"/>
            </a:solidFill>
            <a:ln w="11113">
              <a:no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sp>
          <p:nvSpPr>
            <p:cNvPr id="73" name="Freeform 29"/>
            <p:cNvSpPr>
              <a:spLocks/>
            </p:cNvSpPr>
            <p:nvPr/>
          </p:nvSpPr>
          <p:spPr bwMode="auto">
            <a:xfrm>
              <a:off x="3182" y="2748"/>
              <a:ext cx="220" cy="110"/>
            </a:xfrm>
            <a:custGeom>
              <a:avLst/>
              <a:gdLst>
                <a:gd name="T0" fmla="*/ 0 w 278"/>
                <a:gd name="T1" fmla="*/ 0 h 140"/>
                <a:gd name="T2" fmla="*/ 138 w 278"/>
                <a:gd name="T3" fmla="*/ 140 h 140"/>
                <a:gd name="T4" fmla="*/ 278 w 278"/>
                <a:gd name="T5" fmla="*/ 0 h 140"/>
                <a:gd name="T6" fmla="*/ 0 w 278"/>
                <a:gd name="T7" fmla="*/ 0 h 140"/>
                <a:gd name="T8" fmla="*/ 0 60000 65536"/>
                <a:gd name="T9" fmla="*/ 0 60000 65536"/>
                <a:gd name="T10" fmla="*/ 0 60000 65536"/>
                <a:gd name="T11" fmla="*/ 0 60000 65536"/>
                <a:gd name="T12" fmla="*/ 0 w 278"/>
                <a:gd name="T13" fmla="*/ 0 h 140"/>
                <a:gd name="T14" fmla="*/ 278 w 278"/>
                <a:gd name="T15" fmla="*/ 140 h 140"/>
              </a:gdLst>
              <a:ahLst/>
              <a:cxnLst>
                <a:cxn ang="T8">
                  <a:pos x="T0" y="T1"/>
                </a:cxn>
                <a:cxn ang="T9">
                  <a:pos x="T2" y="T3"/>
                </a:cxn>
                <a:cxn ang="T10">
                  <a:pos x="T4" y="T5"/>
                </a:cxn>
                <a:cxn ang="T11">
                  <a:pos x="T6" y="T7"/>
                </a:cxn>
              </a:cxnLst>
              <a:rect l="T12" t="T13" r="T14" b="T15"/>
              <a:pathLst>
                <a:path w="278" h="140">
                  <a:moveTo>
                    <a:pt x="0" y="0"/>
                  </a:moveTo>
                  <a:lnTo>
                    <a:pt x="138" y="140"/>
                  </a:lnTo>
                  <a:lnTo>
                    <a:pt x="278" y="0"/>
                  </a:lnTo>
                  <a:lnTo>
                    <a:pt x="0" y="0"/>
                  </a:lnTo>
                  <a:close/>
                </a:path>
              </a:pathLst>
            </a:custGeom>
            <a:solidFill>
              <a:srgbClr val="FFFFFF"/>
            </a:solidFill>
            <a:ln w="19050" cap="flat" cmpd="sng">
              <a:solidFill>
                <a:schemeClr val="accent1"/>
              </a:solidFill>
              <a:prstDash val="solid"/>
              <a:miter lim="800000"/>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74" name="Oval 27"/>
            <p:cNvSpPr>
              <a:spLocks noChangeArrowheads="1"/>
            </p:cNvSpPr>
            <p:nvPr/>
          </p:nvSpPr>
          <p:spPr bwMode="auto">
            <a:xfrm>
              <a:off x="3073" y="2610"/>
              <a:ext cx="438" cy="440"/>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grpSp>
      <p:grpSp>
        <p:nvGrpSpPr>
          <p:cNvPr id="75" name="Group 64"/>
          <p:cNvGrpSpPr>
            <a:grpSpLocks/>
          </p:cNvGrpSpPr>
          <p:nvPr/>
        </p:nvGrpSpPr>
        <p:grpSpPr bwMode="auto">
          <a:xfrm>
            <a:off x="5907430" y="3565675"/>
            <a:ext cx="564100" cy="521494"/>
            <a:chOff x="3073" y="3289"/>
            <a:chExt cx="438" cy="438"/>
          </a:xfrm>
        </p:grpSpPr>
        <p:sp>
          <p:nvSpPr>
            <p:cNvPr id="76" name="Freeform 32"/>
            <p:cNvSpPr>
              <a:spLocks/>
            </p:cNvSpPr>
            <p:nvPr/>
          </p:nvSpPr>
          <p:spPr bwMode="auto">
            <a:xfrm>
              <a:off x="3173" y="3389"/>
              <a:ext cx="240" cy="241"/>
            </a:xfrm>
            <a:custGeom>
              <a:avLst/>
              <a:gdLst>
                <a:gd name="T0" fmla="*/ 303 w 303"/>
                <a:gd name="T1" fmla="*/ 263 h 305"/>
                <a:gd name="T2" fmla="*/ 171 w 303"/>
                <a:gd name="T3" fmla="*/ 131 h 305"/>
                <a:gd name="T4" fmla="*/ 223 w 303"/>
                <a:gd name="T5" fmla="*/ 77 h 305"/>
                <a:gd name="T6" fmla="*/ 0 w 303"/>
                <a:gd name="T7" fmla="*/ 0 h 305"/>
                <a:gd name="T8" fmla="*/ 76 w 303"/>
                <a:gd name="T9" fmla="*/ 224 h 305"/>
                <a:gd name="T10" fmla="*/ 129 w 303"/>
                <a:gd name="T11" fmla="*/ 170 h 305"/>
                <a:gd name="T12" fmla="*/ 262 w 303"/>
                <a:gd name="T13" fmla="*/ 305 h 305"/>
                <a:gd name="T14" fmla="*/ 303 w 303"/>
                <a:gd name="T15" fmla="*/ 263 h 305"/>
                <a:gd name="T16" fmla="*/ 0 60000 65536"/>
                <a:gd name="T17" fmla="*/ 0 60000 65536"/>
                <a:gd name="T18" fmla="*/ 0 60000 65536"/>
                <a:gd name="T19" fmla="*/ 0 60000 65536"/>
                <a:gd name="T20" fmla="*/ 0 60000 65536"/>
                <a:gd name="T21" fmla="*/ 0 60000 65536"/>
                <a:gd name="T22" fmla="*/ 0 60000 65536"/>
                <a:gd name="T23" fmla="*/ 0 60000 65536"/>
                <a:gd name="T24" fmla="*/ 0 w 303"/>
                <a:gd name="T25" fmla="*/ 0 h 305"/>
                <a:gd name="T26" fmla="*/ 303 w 303"/>
                <a:gd name="T27" fmla="*/ 305 h 30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3" h="305">
                  <a:moveTo>
                    <a:pt x="303" y="263"/>
                  </a:moveTo>
                  <a:lnTo>
                    <a:pt x="171" y="131"/>
                  </a:lnTo>
                  <a:lnTo>
                    <a:pt x="223" y="77"/>
                  </a:lnTo>
                  <a:lnTo>
                    <a:pt x="0" y="0"/>
                  </a:lnTo>
                  <a:lnTo>
                    <a:pt x="76" y="224"/>
                  </a:lnTo>
                  <a:lnTo>
                    <a:pt x="129" y="170"/>
                  </a:lnTo>
                  <a:lnTo>
                    <a:pt x="262" y="305"/>
                  </a:lnTo>
                  <a:lnTo>
                    <a:pt x="303" y="263"/>
                  </a:lnTo>
                  <a:close/>
                </a:path>
              </a:pathLst>
            </a:custGeom>
            <a:solidFill>
              <a:schemeClr val="bg1"/>
            </a:solidFill>
            <a:ln w="11113" cap="flat">
              <a:noFill/>
              <a:prstDash val="solid"/>
              <a:miter lim="800000"/>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77" name="Oval 30"/>
            <p:cNvSpPr>
              <a:spLocks noChangeArrowheads="1"/>
            </p:cNvSpPr>
            <p:nvPr/>
          </p:nvSpPr>
          <p:spPr bwMode="auto">
            <a:xfrm>
              <a:off x="3073" y="3289"/>
              <a:ext cx="438" cy="438"/>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grpSp>
      <p:sp>
        <p:nvSpPr>
          <p:cNvPr id="78" name="Freeform 11"/>
          <p:cNvSpPr>
            <a:spLocks/>
          </p:cNvSpPr>
          <p:nvPr/>
        </p:nvSpPr>
        <p:spPr bwMode="auto">
          <a:xfrm>
            <a:off x="1154632" y="2738190"/>
            <a:ext cx="981075" cy="198834"/>
          </a:xfrm>
          <a:custGeom>
            <a:avLst/>
            <a:gdLst>
              <a:gd name="T0" fmla="*/ 0 w 618"/>
              <a:gd name="T1" fmla="*/ 167 h 167"/>
              <a:gd name="T2" fmla="*/ 616 w 618"/>
              <a:gd name="T3" fmla="*/ 20 h 167"/>
              <a:gd name="T4" fmla="*/ 618 w 618"/>
              <a:gd name="T5" fmla="*/ 0 h 167"/>
              <a:gd name="T6" fmla="*/ 2 w 618"/>
              <a:gd name="T7" fmla="*/ 153 h 167"/>
              <a:gd name="T8" fmla="*/ 0 60000 65536"/>
              <a:gd name="T9" fmla="*/ 0 60000 65536"/>
              <a:gd name="T10" fmla="*/ 0 60000 65536"/>
              <a:gd name="T11" fmla="*/ 0 60000 65536"/>
              <a:gd name="T12" fmla="*/ 0 w 618"/>
              <a:gd name="T13" fmla="*/ 0 h 167"/>
              <a:gd name="T14" fmla="*/ 618 w 618"/>
              <a:gd name="T15" fmla="*/ 167 h 167"/>
            </a:gdLst>
            <a:ahLst/>
            <a:cxnLst>
              <a:cxn ang="T8">
                <a:pos x="T0" y="T1"/>
              </a:cxn>
              <a:cxn ang="T9">
                <a:pos x="T2" y="T3"/>
              </a:cxn>
              <a:cxn ang="T10">
                <a:pos x="T4" y="T5"/>
              </a:cxn>
              <a:cxn ang="T11">
                <a:pos x="T6" y="T7"/>
              </a:cxn>
            </a:cxnLst>
            <a:rect l="T12" t="T13" r="T14" b="T15"/>
            <a:pathLst>
              <a:path w="618" h="167">
                <a:moveTo>
                  <a:pt x="0" y="167"/>
                </a:moveTo>
                <a:lnTo>
                  <a:pt x="616" y="20"/>
                </a:lnTo>
                <a:lnTo>
                  <a:pt x="618" y="0"/>
                </a:lnTo>
                <a:lnTo>
                  <a:pt x="2" y="153"/>
                </a:lnTo>
              </a:path>
            </a:pathLst>
          </a:custGeom>
          <a:solidFill>
            <a:schemeClr val="bg1"/>
          </a:solidFill>
          <a:ln w="11113" cap="flat">
            <a:solidFill>
              <a:schemeClr val="bg1"/>
            </a:solidFill>
            <a:prstDash val="solid"/>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79" name="Freeform 13"/>
          <p:cNvSpPr>
            <a:spLocks/>
          </p:cNvSpPr>
          <p:nvPr/>
        </p:nvSpPr>
        <p:spPr bwMode="auto">
          <a:xfrm>
            <a:off x="2103952" y="2459586"/>
            <a:ext cx="1566863" cy="309563"/>
          </a:xfrm>
          <a:custGeom>
            <a:avLst/>
            <a:gdLst>
              <a:gd name="T0" fmla="*/ 0 w 987"/>
              <a:gd name="T1" fmla="*/ 260 h 260"/>
              <a:gd name="T2" fmla="*/ 985 w 987"/>
              <a:gd name="T3" fmla="*/ 19 h 260"/>
              <a:gd name="T4" fmla="*/ 987 w 987"/>
              <a:gd name="T5" fmla="*/ 0 h 260"/>
              <a:gd name="T6" fmla="*/ 8 w 987"/>
              <a:gd name="T7" fmla="*/ 238 h 260"/>
              <a:gd name="T8" fmla="*/ 0 60000 65536"/>
              <a:gd name="T9" fmla="*/ 0 60000 65536"/>
              <a:gd name="T10" fmla="*/ 0 60000 65536"/>
              <a:gd name="T11" fmla="*/ 0 60000 65536"/>
              <a:gd name="T12" fmla="*/ 0 w 987"/>
              <a:gd name="T13" fmla="*/ 0 h 260"/>
              <a:gd name="T14" fmla="*/ 987 w 987"/>
              <a:gd name="T15" fmla="*/ 260 h 260"/>
            </a:gdLst>
            <a:ahLst/>
            <a:cxnLst>
              <a:cxn ang="T8">
                <a:pos x="T0" y="T1"/>
              </a:cxn>
              <a:cxn ang="T9">
                <a:pos x="T2" y="T3"/>
              </a:cxn>
              <a:cxn ang="T10">
                <a:pos x="T4" y="T5"/>
              </a:cxn>
              <a:cxn ang="T11">
                <a:pos x="T6" y="T7"/>
              </a:cxn>
            </a:cxnLst>
            <a:rect l="T12" t="T13" r="T14" b="T15"/>
            <a:pathLst>
              <a:path w="987" h="260">
                <a:moveTo>
                  <a:pt x="0" y="260"/>
                </a:moveTo>
                <a:lnTo>
                  <a:pt x="985" y="19"/>
                </a:lnTo>
                <a:lnTo>
                  <a:pt x="987" y="0"/>
                </a:lnTo>
                <a:lnTo>
                  <a:pt x="8" y="238"/>
                </a:lnTo>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80" name="Freeform 15"/>
          <p:cNvSpPr>
            <a:spLocks/>
          </p:cNvSpPr>
          <p:nvPr/>
        </p:nvSpPr>
        <p:spPr bwMode="auto">
          <a:xfrm>
            <a:off x="1260995" y="946300"/>
            <a:ext cx="2541587" cy="845344"/>
          </a:xfrm>
          <a:custGeom>
            <a:avLst/>
            <a:gdLst>
              <a:gd name="T0" fmla="*/ 1002 w 1002"/>
              <a:gd name="T1" fmla="*/ 3 h 396"/>
              <a:gd name="T2" fmla="*/ 997 w 1002"/>
              <a:gd name="T3" fmla="*/ 12 h 396"/>
              <a:gd name="T4" fmla="*/ 993 w 1002"/>
              <a:gd name="T5" fmla="*/ 11 h 396"/>
              <a:gd name="T6" fmla="*/ 982 w 1002"/>
              <a:gd name="T7" fmla="*/ 9 h 396"/>
              <a:gd name="T8" fmla="*/ 967 w 1002"/>
              <a:gd name="T9" fmla="*/ 9 h 396"/>
              <a:gd name="T10" fmla="*/ 953 w 1002"/>
              <a:gd name="T11" fmla="*/ 11 h 396"/>
              <a:gd name="T12" fmla="*/ 939 w 1002"/>
              <a:gd name="T13" fmla="*/ 16 h 396"/>
              <a:gd name="T14" fmla="*/ 424 w 1002"/>
              <a:gd name="T15" fmla="*/ 224 h 396"/>
              <a:gd name="T16" fmla="*/ 376 w 1002"/>
              <a:gd name="T17" fmla="*/ 244 h 396"/>
              <a:gd name="T18" fmla="*/ 1 w 1002"/>
              <a:gd name="T19" fmla="*/ 396 h 396"/>
              <a:gd name="T20" fmla="*/ 0 w 1002"/>
              <a:gd name="T21" fmla="*/ 390 h 396"/>
              <a:gd name="T22" fmla="*/ 377 w 1002"/>
              <a:gd name="T23" fmla="*/ 237 h 396"/>
              <a:gd name="T24" fmla="*/ 424 w 1002"/>
              <a:gd name="T25" fmla="*/ 218 h 396"/>
              <a:gd name="T26" fmla="*/ 938 w 1002"/>
              <a:gd name="T27" fmla="*/ 8 h 396"/>
              <a:gd name="T28" fmla="*/ 954 w 1002"/>
              <a:gd name="T29" fmla="*/ 3 h 396"/>
              <a:gd name="T30" fmla="*/ 971 w 1002"/>
              <a:gd name="T31" fmla="*/ 1 h 396"/>
              <a:gd name="T32" fmla="*/ 987 w 1002"/>
              <a:gd name="T33" fmla="*/ 0 h 396"/>
              <a:gd name="T34" fmla="*/ 1000 w 1002"/>
              <a:gd name="T35" fmla="*/ 3 h 396"/>
              <a:gd name="T36" fmla="*/ 1002 w 1002"/>
              <a:gd name="T37" fmla="*/ 3 h 3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2"/>
              <a:gd name="T58" fmla="*/ 0 h 396"/>
              <a:gd name="T59" fmla="*/ 1002 w 1002"/>
              <a:gd name="T60" fmla="*/ 396 h 3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81" name="Freeform 16"/>
          <p:cNvSpPr>
            <a:spLocks/>
          </p:cNvSpPr>
          <p:nvPr/>
        </p:nvSpPr>
        <p:spPr bwMode="auto">
          <a:xfrm>
            <a:off x="938727" y="1778549"/>
            <a:ext cx="325438" cy="1190625"/>
          </a:xfrm>
          <a:custGeom>
            <a:avLst/>
            <a:gdLst>
              <a:gd name="T0" fmla="*/ 128 w 128"/>
              <a:gd name="T1" fmla="*/ 6 h 558"/>
              <a:gd name="T2" fmla="*/ 124 w 128"/>
              <a:gd name="T3" fmla="*/ 7 h 558"/>
              <a:gd name="T4" fmla="*/ 118 w 128"/>
              <a:gd name="T5" fmla="*/ 11 h 558"/>
              <a:gd name="T6" fmla="*/ 112 w 128"/>
              <a:gd name="T7" fmla="*/ 17 h 558"/>
              <a:gd name="T8" fmla="*/ 108 w 128"/>
              <a:gd name="T9" fmla="*/ 24 h 558"/>
              <a:gd name="T10" fmla="*/ 106 w 128"/>
              <a:gd name="T11" fmla="*/ 31 h 558"/>
              <a:gd name="T12" fmla="*/ 64 w 128"/>
              <a:gd name="T13" fmla="*/ 240 h 558"/>
              <a:gd name="T14" fmla="*/ 55 w 128"/>
              <a:gd name="T15" fmla="*/ 287 h 558"/>
              <a:gd name="T16" fmla="*/ 7 w 128"/>
              <a:gd name="T17" fmla="*/ 530 h 558"/>
              <a:gd name="T18" fmla="*/ 6 w 128"/>
              <a:gd name="T19" fmla="*/ 539 h 558"/>
              <a:gd name="T20" fmla="*/ 8 w 128"/>
              <a:gd name="T21" fmla="*/ 545 h 558"/>
              <a:gd name="T22" fmla="*/ 13 w 128"/>
              <a:gd name="T23" fmla="*/ 549 h 558"/>
              <a:gd name="T24" fmla="*/ 19 w 128"/>
              <a:gd name="T25" fmla="*/ 550 h 558"/>
              <a:gd name="T26" fmla="*/ 86 w 128"/>
              <a:gd name="T27" fmla="*/ 535 h 558"/>
              <a:gd name="T28" fmla="*/ 85 w 128"/>
              <a:gd name="T29" fmla="*/ 543 h 558"/>
              <a:gd name="T30" fmla="*/ 17 w 128"/>
              <a:gd name="T31" fmla="*/ 558 h 558"/>
              <a:gd name="T32" fmla="*/ 9 w 128"/>
              <a:gd name="T33" fmla="*/ 557 h 558"/>
              <a:gd name="T34" fmla="*/ 3 w 128"/>
              <a:gd name="T35" fmla="*/ 552 h 558"/>
              <a:gd name="T36" fmla="*/ 0 w 128"/>
              <a:gd name="T37" fmla="*/ 543 h 558"/>
              <a:gd name="T38" fmla="*/ 1 w 128"/>
              <a:gd name="T39" fmla="*/ 531 h 558"/>
              <a:gd name="T40" fmla="*/ 49 w 128"/>
              <a:gd name="T41" fmla="*/ 289 h 558"/>
              <a:gd name="T42" fmla="*/ 58 w 128"/>
              <a:gd name="T43" fmla="*/ 242 h 558"/>
              <a:gd name="T44" fmla="*/ 100 w 128"/>
              <a:gd name="T45" fmla="*/ 33 h 558"/>
              <a:gd name="T46" fmla="*/ 104 w 128"/>
              <a:gd name="T47" fmla="*/ 23 h 558"/>
              <a:gd name="T48" fmla="*/ 110 w 128"/>
              <a:gd name="T49" fmla="*/ 14 h 558"/>
              <a:gd name="T50" fmla="*/ 117 w 128"/>
              <a:gd name="T51" fmla="*/ 6 h 558"/>
              <a:gd name="T52" fmla="*/ 126 w 128"/>
              <a:gd name="T53" fmla="*/ 1 h 558"/>
              <a:gd name="T54" fmla="*/ 127 w 128"/>
              <a:gd name="T55" fmla="*/ 0 h 558"/>
              <a:gd name="T56" fmla="*/ 128 w 128"/>
              <a:gd name="T57" fmla="*/ 6 h 5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558"/>
              <a:gd name="T89" fmla="*/ 128 w 128"/>
              <a:gd name="T90" fmla="*/ 558 h 55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a:solidFill>
              <a:schemeClr val="bg1"/>
            </a:solidFill>
            <a:prstDash val="solid"/>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82" name="Freeform 17"/>
          <p:cNvSpPr>
            <a:spLocks/>
          </p:cNvSpPr>
          <p:nvPr/>
        </p:nvSpPr>
        <p:spPr bwMode="auto">
          <a:xfrm>
            <a:off x="3673990" y="952253"/>
            <a:ext cx="1308100" cy="1528763"/>
          </a:xfrm>
          <a:custGeom>
            <a:avLst/>
            <a:gdLst>
              <a:gd name="T0" fmla="*/ 46 w 516"/>
              <a:gd name="T1" fmla="*/ 9 h 716"/>
              <a:gd name="T2" fmla="*/ 485 w 516"/>
              <a:gd name="T3" fmla="*/ 148 h 716"/>
              <a:gd name="T4" fmla="*/ 496 w 516"/>
              <a:gd name="T5" fmla="*/ 154 h 716"/>
              <a:gd name="T6" fmla="*/ 501 w 516"/>
              <a:gd name="T7" fmla="*/ 164 h 716"/>
              <a:gd name="T8" fmla="*/ 501 w 516"/>
              <a:gd name="T9" fmla="*/ 175 h 716"/>
              <a:gd name="T10" fmla="*/ 494 w 516"/>
              <a:gd name="T11" fmla="*/ 187 h 716"/>
              <a:gd name="T12" fmla="*/ 113 w 516"/>
              <a:gd name="T13" fmla="*/ 656 h 716"/>
              <a:gd name="T14" fmla="*/ 100 w 516"/>
              <a:gd name="T15" fmla="*/ 668 h 716"/>
              <a:gd name="T16" fmla="*/ 84 w 516"/>
              <a:gd name="T17" fmla="*/ 679 h 716"/>
              <a:gd name="T18" fmla="*/ 66 w 516"/>
              <a:gd name="T19" fmla="*/ 689 h 716"/>
              <a:gd name="T20" fmla="*/ 49 w 516"/>
              <a:gd name="T21" fmla="*/ 694 h 716"/>
              <a:gd name="T22" fmla="*/ 0 w 516"/>
              <a:gd name="T23" fmla="*/ 705 h 716"/>
              <a:gd name="T24" fmla="*/ 0 w 516"/>
              <a:gd name="T25" fmla="*/ 716 h 716"/>
              <a:gd name="T26" fmla="*/ 50 w 516"/>
              <a:gd name="T27" fmla="*/ 705 h 716"/>
              <a:gd name="T28" fmla="*/ 69 w 516"/>
              <a:gd name="T29" fmla="*/ 699 h 716"/>
              <a:gd name="T30" fmla="*/ 89 w 516"/>
              <a:gd name="T31" fmla="*/ 689 h 716"/>
              <a:gd name="T32" fmla="*/ 108 w 516"/>
              <a:gd name="T33" fmla="*/ 676 h 716"/>
              <a:gd name="T34" fmla="*/ 122 w 516"/>
              <a:gd name="T35" fmla="*/ 661 h 716"/>
              <a:gd name="T36" fmla="*/ 506 w 516"/>
              <a:gd name="T37" fmla="*/ 190 h 716"/>
              <a:gd name="T38" fmla="*/ 515 w 516"/>
              <a:gd name="T39" fmla="*/ 174 h 716"/>
              <a:gd name="T40" fmla="*/ 515 w 516"/>
              <a:gd name="T41" fmla="*/ 159 h 716"/>
              <a:gd name="T42" fmla="*/ 508 w 516"/>
              <a:gd name="T43" fmla="*/ 147 h 716"/>
              <a:gd name="T44" fmla="*/ 493 w 516"/>
              <a:gd name="T45" fmla="*/ 138 h 716"/>
              <a:gd name="T46" fmla="*/ 51 w 516"/>
              <a:gd name="T47" fmla="*/ 0 h 716"/>
              <a:gd name="T48" fmla="*/ 46 w 516"/>
              <a:gd name="T49" fmla="*/ 9 h 7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6"/>
              <a:gd name="T76" fmla="*/ 0 h 716"/>
              <a:gd name="T77" fmla="*/ 516 w 516"/>
              <a:gd name="T78" fmla="*/ 716 h 7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83" name="Line 51"/>
          <p:cNvSpPr>
            <a:spLocks noChangeShapeType="1"/>
          </p:cNvSpPr>
          <p:nvPr/>
        </p:nvSpPr>
        <p:spPr bwMode="auto">
          <a:xfrm>
            <a:off x="3129479" y="4365776"/>
            <a:ext cx="3071203" cy="2380"/>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84" name="Text Box 52"/>
          <p:cNvSpPr txBox="1">
            <a:spLocks noChangeArrowheads="1"/>
          </p:cNvSpPr>
          <p:nvPr/>
        </p:nvSpPr>
        <p:spPr bwMode="auto">
          <a:xfrm>
            <a:off x="6787424" y="2060709"/>
            <a:ext cx="4619550" cy="351235"/>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200" dirty="0">
                <a:solidFill>
                  <a:srgbClr val="FFFFFF"/>
                </a:solidFill>
                <a:latin typeface="Arial" pitchFamily="34" charset="0"/>
              </a:rPr>
              <a:t>http://t.qq.com/teliss</a:t>
            </a:r>
            <a:endParaRPr lang="en-GB" altLang="zh-CN" sz="2200" dirty="0">
              <a:solidFill>
                <a:srgbClr val="FFFFFF"/>
              </a:solidFill>
              <a:latin typeface="Arial" pitchFamily="34" charset="0"/>
            </a:endParaRPr>
          </a:p>
        </p:txBody>
      </p:sp>
      <p:sp>
        <p:nvSpPr>
          <p:cNvPr id="85" name="Text Box 54"/>
          <p:cNvSpPr txBox="1">
            <a:spLocks noChangeArrowheads="1"/>
          </p:cNvSpPr>
          <p:nvPr/>
        </p:nvSpPr>
        <p:spPr bwMode="auto">
          <a:xfrm>
            <a:off x="6786000" y="2845942"/>
            <a:ext cx="4475534" cy="351234"/>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200" dirty="0">
                <a:solidFill>
                  <a:srgbClr val="FFFFFF"/>
                </a:solidFill>
                <a:latin typeface="Arial" pitchFamily="34" charset="0"/>
              </a:rPr>
              <a:t>http://teliss.blog.163.com</a:t>
            </a:r>
          </a:p>
        </p:txBody>
      </p:sp>
      <p:sp>
        <p:nvSpPr>
          <p:cNvPr id="86" name="Text Box 59"/>
          <p:cNvSpPr txBox="1">
            <a:spLocks noChangeArrowheads="1"/>
          </p:cNvSpPr>
          <p:nvPr/>
        </p:nvSpPr>
        <p:spPr bwMode="auto">
          <a:xfrm>
            <a:off x="6787424" y="3662448"/>
            <a:ext cx="4996414" cy="351235"/>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200" dirty="0">
                <a:solidFill>
                  <a:srgbClr val="FFFFFF"/>
                </a:solidFill>
                <a:latin typeface="Arial" pitchFamily="34" charset="0"/>
              </a:rPr>
              <a:t>http</a:t>
            </a:r>
            <a:r>
              <a:rPr lang="en-US" altLang="zh-CN" sz="2200" dirty="0" smtClean="0">
                <a:solidFill>
                  <a:srgbClr val="FFFFFF"/>
                </a:solidFill>
                <a:latin typeface="Arial" pitchFamily="34" charset="0"/>
              </a:rPr>
              <a:t>://weibo.com/teliss</a:t>
            </a:r>
            <a:endParaRPr lang="en-GB" altLang="zh-CN" sz="2200" dirty="0">
              <a:solidFill>
                <a:srgbClr val="FFFFFF"/>
              </a:solidFill>
              <a:latin typeface="Arial" pitchFamily="34" charset="0"/>
            </a:endParaRPr>
          </a:p>
        </p:txBody>
      </p:sp>
      <p:sp>
        <p:nvSpPr>
          <p:cNvPr id="87" name="Text Box 62"/>
          <p:cNvSpPr txBox="1">
            <a:spLocks noChangeArrowheads="1"/>
          </p:cNvSpPr>
          <p:nvPr/>
        </p:nvSpPr>
        <p:spPr bwMode="auto">
          <a:xfrm>
            <a:off x="6787424" y="882557"/>
            <a:ext cx="4763566" cy="598975"/>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zh-CN" altLang="en-US" sz="2200" dirty="0">
                <a:solidFill>
                  <a:srgbClr val="FFFFFF"/>
                </a:solidFill>
                <a:latin typeface="微软雅黑" pitchFamily="34" charset="-122"/>
                <a:ea typeface="微软雅黑" pitchFamily="34" charset="-122"/>
              </a:rPr>
              <a:t>课件制作：布衣公子</a:t>
            </a:r>
            <a:r>
              <a:rPr lang="en-US" altLang="zh-CN" sz="2200" dirty="0">
                <a:solidFill>
                  <a:srgbClr val="FFFFFF"/>
                </a:solidFill>
                <a:latin typeface="微软雅黑" pitchFamily="34" charset="-122"/>
                <a:ea typeface="微软雅黑" pitchFamily="34" charset="-122"/>
              </a:rPr>
              <a:t>/@</a:t>
            </a:r>
            <a:r>
              <a:rPr lang="en-US" altLang="zh-CN" sz="2200" dirty="0" err="1">
                <a:solidFill>
                  <a:srgbClr val="FFFFFF"/>
                </a:solidFill>
                <a:latin typeface="微软雅黑" pitchFamily="34" charset="-122"/>
                <a:ea typeface="微软雅黑" pitchFamily="34" charset="-122"/>
              </a:rPr>
              <a:t>teliss</a:t>
            </a:r>
            <a:endParaRPr lang="en-GB" altLang="zh-CN" sz="2200" dirty="0">
              <a:solidFill>
                <a:srgbClr val="FFFFFF"/>
              </a:solidFill>
              <a:latin typeface="微软雅黑" pitchFamily="34" charset="-122"/>
              <a:ea typeface="微软雅黑" pitchFamily="34" charset="-122"/>
            </a:endParaRPr>
          </a:p>
        </p:txBody>
      </p:sp>
      <p:sp>
        <p:nvSpPr>
          <p:cNvPr id="88" name="TextBox 87"/>
          <p:cNvSpPr txBox="1"/>
          <p:nvPr/>
        </p:nvSpPr>
        <p:spPr>
          <a:xfrm rot="20445248">
            <a:off x="1391032" y="1491918"/>
            <a:ext cx="2954609" cy="923305"/>
          </a:xfrm>
          <a:prstGeom prst="rect">
            <a:avLst/>
          </a:prstGeom>
          <a:noFill/>
        </p:spPr>
        <p:txBody>
          <a:bodyPr wrap="none" lIns="91417" tIns="45708" rIns="91417" bIns="45708">
            <a:spAutoFit/>
          </a:bodyPr>
          <a:lstStyle/>
          <a:p>
            <a:pPr fontAlgn="base">
              <a:spcBef>
                <a:spcPct val="0"/>
              </a:spcBef>
              <a:spcAft>
                <a:spcPct val="0"/>
              </a:spcAft>
              <a:defRPr/>
            </a:pPr>
            <a:r>
              <a:rPr lang="zh-CN" altLang="en-US" sz="5400" b="1" dirty="0">
                <a:solidFill>
                  <a:srgbClr val="FFFFFF"/>
                </a:solidFill>
                <a:latin typeface="微软雅黑" pitchFamily="34" charset="-122"/>
                <a:ea typeface="微软雅黑" pitchFamily="34" charset="-122"/>
              </a:rPr>
              <a:t>谢谢观看</a:t>
            </a:r>
          </a:p>
        </p:txBody>
      </p:sp>
      <p:pic>
        <p:nvPicPr>
          <p:cNvPr id="90" name="Picture 3" descr="C:\Documents and Settings\tdz\桌面\未标题-2.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972110" y="3632352"/>
            <a:ext cx="457143" cy="411428"/>
          </a:xfrm>
          <a:prstGeom prst="rect">
            <a:avLst/>
          </a:prstGeom>
          <a:noFill/>
          <a:extLst>
            <a:ext uri="{909E8E84-426E-40DD-AFC4-6F175D3DCCD1}">
              <a14:hiddenFill xmlns:a14="http://schemas.microsoft.com/office/drawing/2010/main">
                <a:solidFill>
                  <a:srgbClr val="FFFFFF"/>
                </a:solidFill>
              </a14:hiddenFill>
            </a:ext>
          </a:extLst>
        </p:spPr>
      </p:pic>
      <p:pic>
        <p:nvPicPr>
          <p:cNvPr id="92" name="Picture 9" descr="E:\仝德志文件，勿删！\03-参考文档\！PPT图片及版面资源\06-PPT精选插图\05-头像\嘿嘿.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5754186" y="728321"/>
            <a:ext cx="853334" cy="853334"/>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4" descr="C:\Documents and Settings\tdz\桌面\新建文件夹\欢迎02.jp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9194135" y="4635336"/>
            <a:ext cx="2908800" cy="18180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4" name="Picture 3" descr="C:\Users\user\Desktop\未标题-4 拷贝.png"/>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6012568" y="2794759"/>
            <a:ext cx="356400" cy="453600"/>
          </a:xfrm>
          <a:prstGeom prst="rect">
            <a:avLst/>
          </a:prstGeom>
          <a:noFill/>
          <a:extLst>
            <a:ext uri="{909E8E84-426E-40DD-AFC4-6F175D3DCCD1}">
              <a14:hiddenFill xmlns:a14="http://schemas.microsoft.com/office/drawing/2010/main">
                <a:solidFill>
                  <a:srgbClr val="FFFFFF"/>
                </a:solidFill>
              </a14:hiddenFill>
            </a:ext>
          </a:extLst>
        </p:spPr>
      </p:pic>
      <p:grpSp>
        <p:nvGrpSpPr>
          <p:cNvPr id="96" name="组合 95"/>
          <p:cNvGrpSpPr/>
          <p:nvPr/>
        </p:nvGrpSpPr>
        <p:grpSpPr>
          <a:xfrm>
            <a:off x="5907429" y="1965479"/>
            <a:ext cx="564102" cy="523876"/>
            <a:chOff x="5907429" y="1965479"/>
            <a:chExt cx="564102" cy="523876"/>
          </a:xfrm>
        </p:grpSpPr>
        <p:sp>
          <p:nvSpPr>
            <p:cNvPr id="69" name="Oval 25"/>
            <p:cNvSpPr>
              <a:spLocks noChangeArrowheads="1"/>
            </p:cNvSpPr>
            <p:nvPr/>
          </p:nvSpPr>
          <p:spPr bwMode="auto">
            <a:xfrm>
              <a:off x="5907429" y="1965479"/>
              <a:ext cx="564102" cy="523876"/>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pic>
          <p:nvPicPr>
            <p:cNvPr id="95" name="Picture 4" descr="C:\Users\user\Desktop\未标题-5 拷贝.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6007082" y="2021384"/>
              <a:ext cx="448164" cy="40126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62338158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1300"/>
                                        <p:tgtEl>
                                          <p:spTgt spid="62"/>
                                        </p:tgtEl>
                                      </p:cBhvr>
                                    </p:animEffect>
                                  </p:childTnLst>
                                </p:cTn>
                              </p:par>
                              <p:par>
                                <p:cTn id="8" presetID="2" presetClass="entr" presetSubtype="9" fill="hold" grpId="1" nodeType="withEffect">
                                  <p:stCondLst>
                                    <p:cond delay="0"/>
                                  </p:stCondLst>
                                  <p:childTnLst>
                                    <p:set>
                                      <p:cBhvr>
                                        <p:cTn id="9" dur="1" fill="hold">
                                          <p:stCondLst>
                                            <p:cond delay="0"/>
                                          </p:stCondLst>
                                        </p:cTn>
                                        <p:tgtEl>
                                          <p:spTgt spid="62"/>
                                        </p:tgtEl>
                                        <p:attrNameLst>
                                          <p:attrName>style.visibility</p:attrName>
                                        </p:attrNameLst>
                                      </p:cBhvr>
                                      <p:to>
                                        <p:strVal val="visible"/>
                                      </p:to>
                                    </p:set>
                                    <p:anim calcmode="lin" valueType="num">
                                      <p:cBhvr additive="base">
                                        <p:cTn id="10" dur="1000" fill="hold"/>
                                        <p:tgtEl>
                                          <p:spTgt spid="62"/>
                                        </p:tgtEl>
                                        <p:attrNameLst>
                                          <p:attrName>ppt_x</p:attrName>
                                        </p:attrNameLst>
                                      </p:cBhvr>
                                      <p:tavLst>
                                        <p:tav tm="0">
                                          <p:val>
                                            <p:strVal val="0-#ppt_w/2"/>
                                          </p:val>
                                        </p:tav>
                                        <p:tav tm="100000">
                                          <p:val>
                                            <p:strVal val="#ppt_x"/>
                                          </p:val>
                                        </p:tav>
                                      </p:tavLst>
                                    </p:anim>
                                    <p:anim calcmode="lin" valueType="num">
                                      <p:cBhvr additive="base">
                                        <p:cTn id="11" dur="1000" fill="hold"/>
                                        <p:tgtEl>
                                          <p:spTgt spid="62"/>
                                        </p:tgtEl>
                                        <p:attrNameLst>
                                          <p:attrName>ppt_y</p:attrName>
                                        </p:attrNameLst>
                                      </p:cBhvr>
                                      <p:tavLst>
                                        <p:tav tm="0">
                                          <p:val>
                                            <p:strVal val="0-#ppt_h/2"/>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57"/>
                                        </p:tgtEl>
                                        <p:attrNameLst>
                                          <p:attrName>style.visibility</p:attrName>
                                        </p:attrNameLst>
                                      </p:cBhvr>
                                      <p:to>
                                        <p:strVal val="visible"/>
                                      </p:to>
                                    </p:set>
                                    <p:animEffect transition="in" filter="fade">
                                      <p:cBhvr>
                                        <p:cTn id="14" dur="1250"/>
                                        <p:tgtEl>
                                          <p:spTgt spid="57"/>
                                        </p:tgtEl>
                                      </p:cBhvr>
                                    </p:animEffect>
                                  </p:childTnLst>
                                </p:cTn>
                              </p:par>
                              <p:par>
                                <p:cTn id="15" presetID="2" presetClass="entr" presetSubtype="2" fill="hold" nodeType="with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additive="base">
                                        <p:cTn id="17" dur="1000" fill="hold"/>
                                        <p:tgtEl>
                                          <p:spTgt spid="57"/>
                                        </p:tgtEl>
                                        <p:attrNameLst>
                                          <p:attrName>ppt_x</p:attrName>
                                        </p:attrNameLst>
                                      </p:cBhvr>
                                      <p:tavLst>
                                        <p:tav tm="0">
                                          <p:val>
                                            <p:strVal val="1+#ppt_w/2"/>
                                          </p:val>
                                        </p:tav>
                                        <p:tav tm="100000">
                                          <p:val>
                                            <p:strVal val="#ppt_x"/>
                                          </p:val>
                                        </p:tav>
                                      </p:tavLst>
                                    </p:anim>
                                    <p:anim calcmode="lin" valueType="num">
                                      <p:cBhvr additive="base">
                                        <p:cTn id="18" dur="1000" fill="hold"/>
                                        <p:tgtEl>
                                          <p:spTgt spid="57"/>
                                        </p:tgtEl>
                                        <p:attrNameLst>
                                          <p:attrName>ppt_y</p:attrName>
                                        </p:attrNameLst>
                                      </p:cBhvr>
                                      <p:tavLst>
                                        <p:tav tm="0">
                                          <p:val>
                                            <p:strVal val="#ppt_y"/>
                                          </p:val>
                                        </p:tav>
                                        <p:tav tm="100000">
                                          <p:val>
                                            <p:strVal val="#ppt_y"/>
                                          </p:val>
                                        </p:tav>
                                      </p:tavLst>
                                    </p:anim>
                                  </p:childTnLst>
                                </p:cTn>
                              </p:par>
                              <p:par>
                                <p:cTn id="19" presetID="8" presetClass="emph" presetSubtype="0" fill="hold" nodeType="withEffect">
                                  <p:stCondLst>
                                    <p:cond delay="0"/>
                                  </p:stCondLst>
                                  <p:childTnLst>
                                    <p:animRot by="21600000">
                                      <p:cBhvr>
                                        <p:cTn id="20" dur="1000" fill="hold"/>
                                        <p:tgtEl>
                                          <p:spTgt spid="57"/>
                                        </p:tgtEl>
                                        <p:attrNameLst>
                                          <p:attrName>r</p:attrName>
                                        </p:attrNameLst>
                                      </p:cBhvr>
                                    </p:animRot>
                                  </p:childTnLst>
                                </p:cTn>
                              </p:par>
                              <p:par>
                                <p:cTn id="21" presetID="10" presetClass="entr" presetSubtype="0" fill="hold" nodeType="with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fade">
                                      <p:cBhvr>
                                        <p:cTn id="23" dur="1300"/>
                                        <p:tgtEl>
                                          <p:spTgt spid="58"/>
                                        </p:tgtEl>
                                      </p:cBhvr>
                                    </p:animEffect>
                                  </p:childTnLst>
                                </p:cTn>
                              </p:par>
                              <p:par>
                                <p:cTn id="24" presetID="2" presetClass="entr" presetSubtype="3" fill="hold" nodeType="withEffect">
                                  <p:stCondLst>
                                    <p:cond delay="0"/>
                                  </p:stCondLst>
                                  <p:childTnLst>
                                    <p:set>
                                      <p:cBhvr>
                                        <p:cTn id="25" dur="1" fill="hold">
                                          <p:stCondLst>
                                            <p:cond delay="0"/>
                                          </p:stCondLst>
                                        </p:cTn>
                                        <p:tgtEl>
                                          <p:spTgt spid="58"/>
                                        </p:tgtEl>
                                        <p:attrNameLst>
                                          <p:attrName>style.visibility</p:attrName>
                                        </p:attrNameLst>
                                      </p:cBhvr>
                                      <p:to>
                                        <p:strVal val="visible"/>
                                      </p:to>
                                    </p:set>
                                    <p:anim calcmode="lin" valueType="num">
                                      <p:cBhvr additive="base">
                                        <p:cTn id="26" dur="1000" fill="hold"/>
                                        <p:tgtEl>
                                          <p:spTgt spid="58"/>
                                        </p:tgtEl>
                                        <p:attrNameLst>
                                          <p:attrName>ppt_x</p:attrName>
                                        </p:attrNameLst>
                                      </p:cBhvr>
                                      <p:tavLst>
                                        <p:tav tm="0">
                                          <p:val>
                                            <p:strVal val="1+#ppt_w/2"/>
                                          </p:val>
                                        </p:tav>
                                        <p:tav tm="100000">
                                          <p:val>
                                            <p:strVal val="#ppt_x"/>
                                          </p:val>
                                        </p:tav>
                                      </p:tavLst>
                                    </p:anim>
                                    <p:anim calcmode="lin" valueType="num">
                                      <p:cBhvr additive="base">
                                        <p:cTn id="27" dur="1000" fill="hold"/>
                                        <p:tgtEl>
                                          <p:spTgt spid="58"/>
                                        </p:tgtEl>
                                        <p:attrNameLst>
                                          <p:attrName>ppt_y</p:attrName>
                                        </p:attrNameLst>
                                      </p:cBhvr>
                                      <p:tavLst>
                                        <p:tav tm="0">
                                          <p:val>
                                            <p:strVal val="0-#ppt_h/2"/>
                                          </p:val>
                                        </p:tav>
                                        <p:tav tm="100000">
                                          <p:val>
                                            <p:strVal val="#ppt_y"/>
                                          </p:val>
                                        </p:tav>
                                      </p:tavLst>
                                    </p:anim>
                                  </p:childTnLst>
                                </p:cTn>
                              </p:par>
                              <p:par>
                                <p:cTn id="28" presetID="8" presetClass="emph" presetSubtype="0" fill="hold" nodeType="withEffect">
                                  <p:stCondLst>
                                    <p:cond delay="0"/>
                                  </p:stCondLst>
                                  <p:childTnLst>
                                    <p:animRot by="21600000">
                                      <p:cBhvr>
                                        <p:cTn id="29" dur="1000" fill="hold"/>
                                        <p:tgtEl>
                                          <p:spTgt spid="58"/>
                                        </p:tgtEl>
                                        <p:attrNameLst>
                                          <p:attrName>r</p:attrName>
                                        </p:attrNameLst>
                                      </p:cBhvr>
                                    </p:animRot>
                                  </p:childTnLst>
                                </p:cTn>
                              </p:par>
                              <p:par>
                                <p:cTn id="30" presetID="10" presetClass="entr" presetSubtype="0" fill="hold" nodeType="withEffect">
                                  <p:stCondLst>
                                    <p:cond delay="0"/>
                                  </p:stCondLst>
                                  <p:childTnLst>
                                    <p:set>
                                      <p:cBhvr>
                                        <p:cTn id="31" dur="1" fill="hold">
                                          <p:stCondLst>
                                            <p:cond delay="0"/>
                                          </p:stCondLst>
                                        </p:cTn>
                                        <p:tgtEl>
                                          <p:spTgt spid="59"/>
                                        </p:tgtEl>
                                        <p:attrNameLst>
                                          <p:attrName>style.visibility</p:attrName>
                                        </p:attrNameLst>
                                      </p:cBhvr>
                                      <p:to>
                                        <p:strVal val="visible"/>
                                      </p:to>
                                    </p:set>
                                    <p:animEffect transition="in" filter="fade">
                                      <p:cBhvr>
                                        <p:cTn id="32" dur="1250"/>
                                        <p:tgtEl>
                                          <p:spTgt spid="59"/>
                                        </p:tgtEl>
                                      </p:cBhvr>
                                    </p:animEffect>
                                  </p:childTnLst>
                                </p:cTn>
                              </p:par>
                              <p:par>
                                <p:cTn id="33" presetID="2" presetClass="entr" presetSubtype="9" fill="hold" nodeType="withEffect">
                                  <p:stCondLst>
                                    <p:cond delay="0"/>
                                  </p:stCondLst>
                                  <p:childTnLst>
                                    <p:set>
                                      <p:cBhvr>
                                        <p:cTn id="34" dur="1" fill="hold">
                                          <p:stCondLst>
                                            <p:cond delay="0"/>
                                          </p:stCondLst>
                                        </p:cTn>
                                        <p:tgtEl>
                                          <p:spTgt spid="59"/>
                                        </p:tgtEl>
                                        <p:attrNameLst>
                                          <p:attrName>style.visibility</p:attrName>
                                        </p:attrNameLst>
                                      </p:cBhvr>
                                      <p:to>
                                        <p:strVal val="visible"/>
                                      </p:to>
                                    </p:set>
                                    <p:anim calcmode="lin" valueType="num">
                                      <p:cBhvr additive="base">
                                        <p:cTn id="35" dur="1000" fill="hold"/>
                                        <p:tgtEl>
                                          <p:spTgt spid="59"/>
                                        </p:tgtEl>
                                        <p:attrNameLst>
                                          <p:attrName>ppt_x</p:attrName>
                                        </p:attrNameLst>
                                      </p:cBhvr>
                                      <p:tavLst>
                                        <p:tav tm="0">
                                          <p:val>
                                            <p:strVal val="0-#ppt_w/2"/>
                                          </p:val>
                                        </p:tav>
                                        <p:tav tm="100000">
                                          <p:val>
                                            <p:strVal val="#ppt_x"/>
                                          </p:val>
                                        </p:tav>
                                      </p:tavLst>
                                    </p:anim>
                                    <p:anim calcmode="lin" valueType="num">
                                      <p:cBhvr additive="base">
                                        <p:cTn id="36" dur="1000" fill="hold"/>
                                        <p:tgtEl>
                                          <p:spTgt spid="59"/>
                                        </p:tgtEl>
                                        <p:attrNameLst>
                                          <p:attrName>ppt_y</p:attrName>
                                        </p:attrNameLst>
                                      </p:cBhvr>
                                      <p:tavLst>
                                        <p:tav tm="0">
                                          <p:val>
                                            <p:strVal val="0-#ppt_h/2"/>
                                          </p:val>
                                        </p:tav>
                                        <p:tav tm="100000">
                                          <p:val>
                                            <p:strVal val="#ppt_y"/>
                                          </p:val>
                                        </p:tav>
                                      </p:tavLst>
                                    </p:anim>
                                  </p:childTnLst>
                                </p:cTn>
                              </p:par>
                              <p:par>
                                <p:cTn id="37" presetID="8" presetClass="emph" presetSubtype="0" fill="hold" nodeType="withEffect">
                                  <p:stCondLst>
                                    <p:cond delay="0"/>
                                  </p:stCondLst>
                                  <p:childTnLst>
                                    <p:animRot by="21600000">
                                      <p:cBhvr>
                                        <p:cTn id="38" dur="1000" fill="hold"/>
                                        <p:tgtEl>
                                          <p:spTgt spid="59"/>
                                        </p:tgtEl>
                                        <p:attrNameLst>
                                          <p:attrName>r</p:attrName>
                                        </p:attrNameLst>
                                      </p:cBhvr>
                                    </p:animRot>
                                  </p:childTnLst>
                                </p:cTn>
                              </p:par>
                              <p:par>
                                <p:cTn id="39" presetID="10" presetClass="entr" presetSubtype="0" fill="hold" nodeType="withEffect">
                                  <p:stCondLst>
                                    <p:cond delay="0"/>
                                  </p:stCondLst>
                                  <p:childTnLst>
                                    <p:set>
                                      <p:cBhvr>
                                        <p:cTn id="40" dur="1" fill="hold">
                                          <p:stCondLst>
                                            <p:cond delay="0"/>
                                          </p:stCondLst>
                                        </p:cTn>
                                        <p:tgtEl>
                                          <p:spTgt spid="93"/>
                                        </p:tgtEl>
                                        <p:attrNameLst>
                                          <p:attrName>style.visibility</p:attrName>
                                        </p:attrNameLst>
                                      </p:cBhvr>
                                      <p:to>
                                        <p:strVal val="visible"/>
                                      </p:to>
                                    </p:set>
                                    <p:animEffect transition="in" filter="fade">
                                      <p:cBhvr>
                                        <p:cTn id="41" dur="1250"/>
                                        <p:tgtEl>
                                          <p:spTgt spid="93"/>
                                        </p:tgtEl>
                                      </p:cBhvr>
                                    </p:animEffect>
                                  </p:childTnLst>
                                </p:cTn>
                              </p:par>
                              <p:par>
                                <p:cTn id="42" presetID="2" presetClass="entr" presetSubtype="8" fill="hold" nodeType="withEffect">
                                  <p:stCondLst>
                                    <p:cond delay="0"/>
                                  </p:stCondLst>
                                  <p:childTnLst>
                                    <p:set>
                                      <p:cBhvr>
                                        <p:cTn id="43" dur="1" fill="hold">
                                          <p:stCondLst>
                                            <p:cond delay="0"/>
                                          </p:stCondLst>
                                        </p:cTn>
                                        <p:tgtEl>
                                          <p:spTgt spid="93"/>
                                        </p:tgtEl>
                                        <p:attrNameLst>
                                          <p:attrName>style.visibility</p:attrName>
                                        </p:attrNameLst>
                                      </p:cBhvr>
                                      <p:to>
                                        <p:strVal val="visible"/>
                                      </p:to>
                                    </p:set>
                                    <p:anim calcmode="lin" valueType="num">
                                      <p:cBhvr additive="base">
                                        <p:cTn id="44" dur="1000" fill="hold"/>
                                        <p:tgtEl>
                                          <p:spTgt spid="93"/>
                                        </p:tgtEl>
                                        <p:attrNameLst>
                                          <p:attrName>ppt_x</p:attrName>
                                        </p:attrNameLst>
                                      </p:cBhvr>
                                      <p:tavLst>
                                        <p:tav tm="0">
                                          <p:val>
                                            <p:strVal val="0-#ppt_w/2"/>
                                          </p:val>
                                        </p:tav>
                                        <p:tav tm="100000">
                                          <p:val>
                                            <p:strVal val="#ppt_x"/>
                                          </p:val>
                                        </p:tav>
                                      </p:tavLst>
                                    </p:anim>
                                    <p:anim calcmode="lin" valueType="num">
                                      <p:cBhvr additive="base">
                                        <p:cTn id="45" dur="1000" fill="hold"/>
                                        <p:tgtEl>
                                          <p:spTgt spid="93"/>
                                        </p:tgtEl>
                                        <p:attrNameLst>
                                          <p:attrName>ppt_y</p:attrName>
                                        </p:attrNameLst>
                                      </p:cBhvr>
                                      <p:tavLst>
                                        <p:tav tm="0">
                                          <p:val>
                                            <p:strVal val="#ppt_y"/>
                                          </p:val>
                                        </p:tav>
                                        <p:tav tm="100000">
                                          <p:val>
                                            <p:strVal val="#ppt_y"/>
                                          </p:val>
                                        </p:tav>
                                      </p:tavLst>
                                    </p:anim>
                                  </p:childTnLst>
                                </p:cTn>
                              </p:par>
                              <p:par>
                                <p:cTn id="46" presetID="8" presetClass="emph" presetSubtype="0" fill="hold" nodeType="withEffect">
                                  <p:stCondLst>
                                    <p:cond delay="0"/>
                                  </p:stCondLst>
                                  <p:childTnLst>
                                    <p:animRot by="21600000">
                                      <p:cBhvr>
                                        <p:cTn id="47" dur="1000" fill="hold"/>
                                        <p:tgtEl>
                                          <p:spTgt spid="93"/>
                                        </p:tgtEl>
                                        <p:attrNameLst>
                                          <p:attrName>r</p:attrName>
                                        </p:attrNameLst>
                                      </p:cBhvr>
                                    </p:animRot>
                                  </p:childTnLst>
                                </p:cTn>
                              </p:par>
                            </p:childTnLst>
                          </p:cTn>
                        </p:par>
                        <p:par>
                          <p:cTn id="48" fill="hold">
                            <p:stCondLst>
                              <p:cond delay="1300"/>
                            </p:stCondLst>
                            <p:childTnLst>
                              <p:par>
                                <p:cTn id="49" presetID="22" presetClass="entr" presetSubtype="8" fill="hold" grpId="0" nodeType="afterEffect">
                                  <p:stCondLst>
                                    <p:cond delay="0"/>
                                  </p:stCondLst>
                                  <p:childTnLst>
                                    <p:set>
                                      <p:cBhvr>
                                        <p:cTn id="50" dur="1" fill="hold">
                                          <p:stCondLst>
                                            <p:cond delay="0"/>
                                          </p:stCondLst>
                                        </p:cTn>
                                        <p:tgtEl>
                                          <p:spTgt spid="64"/>
                                        </p:tgtEl>
                                        <p:attrNameLst>
                                          <p:attrName>style.visibility</p:attrName>
                                        </p:attrNameLst>
                                      </p:cBhvr>
                                      <p:to>
                                        <p:strVal val="visible"/>
                                      </p:to>
                                    </p:set>
                                    <p:animEffect transition="in" filter="wipe(left)">
                                      <p:cBhvr>
                                        <p:cTn id="51" dur="500"/>
                                        <p:tgtEl>
                                          <p:spTgt spid="64"/>
                                        </p:tgtEl>
                                      </p:cBhvr>
                                    </p:animEffect>
                                  </p:childTnLst>
                                </p:cTn>
                              </p:par>
                            </p:childTnLst>
                          </p:cTn>
                        </p:par>
                        <p:par>
                          <p:cTn id="52" fill="hold">
                            <p:stCondLst>
                              <p:cond delay="1800"/>
                            </p:stCondLst>
                            <p:childTnLst>
                              <p:par>
                                <p:cTn id="53" presetID="22" presetClass="entr" presetSubtype="4" fill="hold" grpId="0" nodeType="afterEffect">
                                  <p:stCondLst>
                                    <p:cond delay="0"/>
                                  </p:stCondLst>
                                  <p:childTnLst>
                                    <p:set>
                                      <p:cBhvr>
                                        <p:cTn id="54" dur="1" fill="hold">
                                          <p:stCondLst>
                                            <p:cond delay="0"/>
                                          </p:stCondLst>
                                        </p:cTn>
                                        <p:tgtEl>
                                          <p:spTgt spid="65"/>
                                        </p:tgtEl>
                                        <p:attrNameLst>
                                          <p:attrName>style.visibility</p:attrName>
                                        </p:attrNameLst>
                                      </p:cBhvr>
                                      <p:to>
                                        <p:strVal val="visible"/>
                                      </p:to>
                                    </p:set>
                                    <p:animEffect transition="in" filter="wipe(down)">
                                      <p:cBhvr>
                                        <p:cTn id="55" dur="500"/>
                                        <p:tgtEl>
                                          <p:spTgt spid="65"/>
                                        </p:tgtEl>
                                      </p:cBhvr>
                                    </p:animEffect>
                                  </p:childTnLst>
                                </p:cTn>
                              </p:par>
                            </p:childTnLst>
                          </p:cTn>
                        </p:par>
                        <p:par>
                          <p:cTn id="56" fill="hold">
                            <p:stCondLst>
                              <p:cond delay="2300"/>
                            </p:stCondLst>
                            <p:childTnLst>
                              <p:par>
                                <p:cTn id="57" presetID="22" presetClass="entr" presetSubtype="2" fill="hold" grpId="0" nodeType="afterEffect">
                                  <p:stCondLst>
                                    <p:cond delay="0"/>
                                  </p:stCondLst>
                                  <p:childTnLst>
                                    <p:set>
                                      <p:cBhvr>
                                        <p:cTn id="58" dur="1" fill="hold">
                                          <p:stCondLst>
                                            <p:cond delay="0"/>
                                          </p:stCondLst>
                                        </p:cTn>
                                        <p:tgtEl>
                                          <p:spTgt spid="78"/>
                                        </p:tgtEl>
                                        <p:attrNameLst>
                                          <p:attrName>style.visibility</p:attrName>
                                        </p:attrNameLst>
                                      </p:cBhvr>
                                      <p:to>
                                        <p:strVal val="visible"/>
                                      </p:to>
                                    </p:set>
                                    <p:animEffect transition="in" filter="wipe(right)">
                                      <p:cBhvr>
                                        <p:cTn id="59" dur="500"/>
                                        <p:tgtEl>
                                          <p:spTgt spid="78"/>
                                        </p:tgtEl>
                                      </p:cBhvr>
                                    </p:animEffect>
                                  </p:childTnLst>
                                </p:cTn>
                              </p:par>
                            </p:childTnLst>
                          </p:cTn>
                        </p:par>
                        <p:par>
                          <p:cTn id="60" fill="hold">
                            <p:stCondLst>
                              <p:cond delay="2800"/>
                            </p:stCondLst>
                            <p:childTnLst>
                              <p:par>
                                <p:cTn id="61" presetID="22" presetClass="entr" presetSubtype="4" fill="hold" grpId="0" nodeType="after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wipe(down)">
                                      <p:cBhvr>
                                        <p:cTn id="63" dur="500"/>
                                        <p:tgtEl>
                                          <p:spTgt spid="81"/>
                                        </p:tgtEl>
                                      </p:cBhvr>
                                    </p:animEffect>
                                  </p:childTnLst>
                                </p:cTn>
                              </p:par>
                            </p:childTnLst>
                          </p:cTn>
                        </p:par>
                        <p:par>
                          <p:cTn id="64" fill="hold">
                            <p:stCondLst>
                              <p:cond delay="3300"/>
                            </p:stCondLst>
                            <p:childTnLst>
                              <p:par>
                                <p:cTn id="65" presetID="22" presetClass="entr" presetSubtype="4" fill="hold" grpId="0" nodeType="afterEffect">
                                  <p:stCondLst>
                                    <p:cond delay="0"/>
                                  </p:stCondLst>
                                  <p:childTnLst>
                                    <p:set>
                                      <p:cBhvr>
                                        <p:cTn id="66" dur="1" fill="hold">
                                          <p:stCondLst>
                                            <p:cond delay="0"/>
                                          </p:stCondLst>
                                        </p:cTn>
                                        <p:tgtEl>
                                          <p:spTgt spid="80"/>
                                        </p:tgtEl>
                                        <p:attrNameLst>
                                          <p:attrName>style.visibility</p:attrName>
                                        </p:attrNameLst>
                                      </p:cBhvr>
                                      <p:to>
                                        <p:strVal val="visible"/>
                                      </p:to>
                                    </p:set>
                                    <p:animEffect transition="in" filter="wipe(down)">
                                      <p:cBhvr>
                                        <p:cTn id="67" dur="500"/>
                                        <p:tgtEl>
                                          <p:spTgt spid="80"/>
                                        </p:tgtEl>
                                      </p:cBhvr>
                                    </p:animEffect>
                                  </p:childTnLst>
                                </p:cTn>
                              </p:par>
                            </p:childTnLst>
                          </p:cTn>
                        </p:par>
                        <p:par>
                          <p:cTn id="68" fill="hold">
                            <p:stCondLst>
                              <p:cond delay="3800"/>
                            </p:stCondLst>
                            <p:childTnLst>
                              <p:par>
                                <p:cTn id="69" presetID="22" presetClass="entr" presetSubtype="1" fill="hold" grpId="0" nodeType="afterEffect">
                                  <p:stCondLst>
                                    <p:cond delay="0"/>
                                  </p:stCondLst>
                                  <p:childTnLst>
                                    <p:set>
                                      <p:cBhvr>
                                        <p:cTn id="70" dur="1" fill="hold">
                                          <p:stCondLst>
                                            <p:cond delay="0"/>
                                          </p:stCondLst>
                                        </p:cTn>
                                        <p:tgtEl>
                                          <p:spTgt spid="82"/>
                                        </p:tgtEl>
                                        <p:attrNameLst>
                                          <p:attrName>style.visibility</p:attrName>
                                        </p:attrNameLst>
                                      </p:cBhvr>
                                      <p:to>
                                        <p:strVal val="visible"/>
                                      </p:to>
                                    </p:set>
                                    <p:animEffect transition="in" filter="wipe(up)">
                                      <p:cBhvr>
                                        <p:cTn id="71" dur="500"/>
                                        <p:tgtEl>
                                          <p:spTgt spid="82"/>
                                        </p:tgtEl>
                                      </p:cBhvr>
                                    </p:animEffect>
                                  </p:childTnLst>
                                </p:cTn>
                              </p:par>
                            </p:childTnLst>
                          </p:cTn>
                        </p:par>
                        <p:par>
                          <p:cTn id="72" fill="hold">
                            <p:stCondLst>
                              <p:cond delay="4300"/>
                            </p:stCondLst>
                            <p:childTnLst>
                              <p:par>
                                <p:cTn id="73" presetID="22" presetClass="entr" presetSubtype="1" fill="hold" grpId="0" nodeType="afterEffect">
                                  <p:stCondLst>
                                    <p:cond delay="0"/>
                                  </p:stCondLst>
                                  <p:childTnLst>
                                    <p:set>
                                      <p:cBhvr>
                                        <p:cTn id="74" dur="1" fill="hold">
                                          <p:stCondLst>
                                            <p:cond delay="0"/>
                                          </p:stCondLst>
                                        </p:cTn>
                                        <p:tgtEl>
                                          <p:spTgt spid="79"/>
                                        </p:tgtEl>
                                        <p:attrNameLst>
                                          <p:attrName>style.visibility</p:attrName>
                                        </p:attrNameLst>
                                      </p:cBhvr>
                                      <p:to>
                                        <p:strVal val="visible"/>
                                      </p:to>
                                    </p:set>
                                    <p:animEffect transition="in" filter="wipe(up)">
                                      <p:cBhvr>
                                        <p:cTn id="75" dur="500"/>
                                        <p:tgtEl>
                                          <p:spTgt spid="79"/>
                                        </p:tgtEl>
                                      </p:cBhvr>
                                    </p:animEffect>
                                  </p:childTnLst>
                                </p:cTn>
                              </p:par>
                            </p:childTnLst>
                          </p:cTn>
                        </p:par>
                        <p:par>
                          <p:cTn id="76" fill="hold">
                            <p:stCondLst>
                              <p:cond delay="4800"/>
                            </p:stCondLst>
                            <p:childTnLst>
                              <p:par>
                                <p:cTn id="77" presetID="22" presetClass="entr" presetSubtype="1" fill="hold" grpId="0" nodeType="afterEffect">
                                  <p:stCondLst>
                                    <p:cond delay="0"/>
                                  </p:stCondLst>
                                  <p:childTnLst>
                                    <p:set>
                                      <p:cBhvr>
                                        <p:cTn id="78" dur="1" fill="hold">
                                          <p:stCondLst>
                                            <p:cond delay="0"/>
                                          </p:stCondLst>
                                        </p:cTn>
                                        <p:tgtEl>
                                          <p:spTgt spid="66"/>
                                        </p:tgtEl>
                                        <p:attrNameLst>
                                          <p:attrName>style.visibility</p:attrName>
                                        </p:attrNameLst>
                                      </p:cBhvr>
                                      <p:to>
                                        <p:strVal val="visible"/>
                                      </p:to>
                                    </p:set>
                                    <p:animEffect transition="in" filter="wipe(up)">
                                      <p:cBhvr>
                                        <p:cTn id="79" dur="500"/>
                                        <p:tgtEl>
                                          <p:spTgt spid="66"/>
                                        </p:tgtEl>
                                      </p:cBhvr>
                                    </p:animEffect>
                                  </p:childTnLst>
                                </p:cTn>
                              </p:par>
                            </p:childTnLst>
                          </p:cTn>
                        </p:par>
                        <p:par>
                          <p:cTn id="80" fill="hold">
                            <p:stCondLst>
                              <p:cond delay="5300"/>
                            </p:stCondLst>
                            <p:childTnLst>
                              <p:par>
                                <p:cTn id="81" presetID="22" presetClass="entr" presetSubtype="8" fill="hold" nodeType="afterEffect">
                                  <p:stCondLst>
                                    <p:cond delay="0"/>
                                  </p:stCondLst>
                                  <p:childTnLst>
                                    <p:set>
                                      <p:cBhvr>
                                        <p:cTn id="82" dur="1" fill="hold">
                                          <p:stCondLst>
                                            <p:cond delay="0"/>
                                          </p:stCondLst>
                                        </p:cTn>
                                        <p:tgtEl>
                                          <p:spTgt spid="88">
                                            <p:txEl>
                                              <p:pRg st="0" end="0"/>
                                            </p:txEl>
                                          </p:spTgt>
                                        </p:tgtEl>
                                        <p:attrNameLst>
                                          <p:attrName>style.visibility</p:attrName>
                                        </p:attrNameLst>
                                      </p:cBhvr>
                                      <p:to>
                                        <p:strVal val="visible"/>
                                      </p:to>
                                    </p:set>
                                    <p:animEffect transition="in" filter="wipe(left)">
                                      <p:cBhvr>
                                        <p:cTn id="83" dur="500"/>
                                        <p:tgtEl>
                                          <p:spTgt spid="88">
                                            <p:txEl>
                                              <p:pRg st="0" end="0"/>
                                            </p:txEl>
                                          </p:spTgt>
                                        </p:tgtEl>
                                      </p:cBhvr>
                                    </p:animEffect>
                                  </p:childTnLst>
                                </p:cTn>
                              </p:par>
                            </p:childTnLst>
                          </p:cTn>
                        </p:par>
                        <p:par>
                          <p:cTn id="84" fill="hold">
                            <p:stCondLst>
                              <p:cond delay="5800"/>
                            </p:stCondLst>
                            <p:childTnLst>
                              <p:par>
                                <p:cTn id="85" presetID="22" presetClass="entr" presetSubtype="8" fill="hold" grpId="0" nodeType="afterEffect">
                                  <p:stCondLst>
                                    <p:cond delay="0"/>
                                  </p:stCondLst>
                                  <p:childTnLst>
                                    <p:set>
                                      <p:cBhvr>
                                        <p:cTn id="86" dur="1" fill="hold">
                                          <p:stCondLst>
                                            <p:cond delay="0"/>
                                          </p:stCondLst>
                                        </p:cTn>
                                        <p:tgtEl>
                                          <p:spTgt spid="83"/>
                                        </p:tgtEl>
                                        <p:attrNameLst>
                                          <p:attrName>style.visibility</p:attrName>
                                        </p:attrNameLst>
                                      </p:cBhvr>
                                      <p:to>
                                        <p:strVal val="visible"/>
                                      </p:to>
                                    </p:set>
                                    <p:animEffect transition="in" filter="wipe(left)">
                                      <p:cBhvr>
                                        <p:cTn id="87" dur="500"/>
                                        <p:tgtEl>
                                          <p:spTgt spid="83"/>
                                        </p:tgtEl>
                                      </p:cBhvr>
                                    </p:animEffect>
                                  </p:childTnLst>
                                </p:cTn>
                              </p:par>
                            </p:childTnLst>
                          </p:cTn>
                        </p:par>
                        <p:par>
                          <p:cTn id="88" fill="hold">
                            <p:stCondLst>
                              <p:cond delay="6300"/>
                            </p:stCondLst>
                            <p:childTnLst>
                              <p:par>
                                <p:cTn id="89" presetID="22" presetClass="entr" presetSubtype="4" fill="hold" grpId="0" nodeType="afterEffect">
                                  <p:stCondLst>
                                    <p:cond delay="0"/>
                                  </p:stCondLst>
                                  <p:childTnLst>
                                    <p:set>
                                      <p:cBhvr>
                                        <p:cTn id="90" dur="1" fill="hold">
                                          <p:stCondLst>
                                            <p:cond delay="0"/>
                                          </p:stCondLst>
                                        </p:cTn>
                                        <p:tgtEl>
                                          <p:spTgt spid="63"/>
                                        </p:tgtEl>
                                        <p:attrNameLst>
                                          <p:attrName>style.visibility</p:attrName>
                                        </p:attrNameLst>
                                      </p:cBhvr>
                                      <p:to>
                                        <p:strVal val="visible"/>
                                      </p:to>
                                    </p:set>
                                    <p:animEffect transition="in" filter="wipe(down)">
                                      <p:cBhvr>
                                        <p:cTn id="91" dur="500"/>
                                        <p:tgtEl>
                                          <p:spTgt spid="63"/>
                                        </p:tgtEl>
                                      </p:cBhvr>
                                    </p:animEffect>
                                  </p:childTnLst>
                                </p:cTn>
                              </p:par>
                            </p:childTnLst>
                          </p:cTn>
                        </p:par>
                        <p:par>
                          <p:cTn id="92" fill="hold">
                            <p:stCondLst>
                              <p:cond delay="6800"/>
                            </p:stCondLst>
                            <p:childTnLst>
                              <p:par>
                                <p:cTn id="93" presetID="17" presetClass="entr" presetSubtype="10" fill="hold" grpId="0" nodeType="afterEffect">
                                  <p:stCondLst>
                                    <p:cond delay="0"/>
                                  </p:stCondLst>
                                  <p:childTnLst>
                                    <p:set>
                                      <p:cBhvr>
                                        <p:cTn id="94" dur="1" fill="hold">
                                          <p:stCondLst>
                                            <p:cond delay="0"/>
                                          </p:stCondLst>
                                        </p:cTn>
                                        <p:tgtEl>
                                          <p:spTgt spid="67"/>
                                        </p:tgtEl>
                                        <p:attrNameLst>
                                          <p:attrName>style.visibility</p:attrName>
                                        </p:attrNameLst>
                                      </p:cBhvr>
                                      <p:to>
                                        <p:strVal val="visible"/>
                                      </p:to>
                                    </p:set>
                                    <p:anim calcmode="lin" valueType="num">
                                      <p:cBhvr>
                                        <p:cTn id="95" dur="500" fill="hold"/>
                                        <p:tgtEl>
                                          <p:spTgt spid="67"/>
                                        </p:tgtEl>
                                        <p:attrNameLst>
                                          <p:attrName>ppt_w</p:attrName>
                                        </p:attrNameLst>
                                      </p:cBhvr>
                                      <p:tavLst>
                                        <p:tav tm="0">
                                          <p:val>
                                            <p:fltVal val="0"/>
                                          </p:val>
                                        </p:tav>
                                        <p:tav tm="100000">
                                          <p:val>
                                            <p:strVal val="#ppt_w"/>
                                          </p:val>
                                        </p:tav>
                                      </p:tavLst>
                                    </p:anim>
                                    <p:anim calcmode="lin" valueType="num">
                                      <p:cBhvr>
                                        <p:cTn id="96" dur="500" fill="hold"/>
                                        <p:tgtEl>
                                          <p:spTgt spid="67"/>
                                        </p:tgtEl>
                                        <p:attrNameLst>
                                          <p:attrName>ppt_h</p:attrName>
                                        </p:attrNameLst>
                                      </p:cBhvr>
                                      <p:tavLst>
                                        <p:tav tm="0">
                                          <p:val>
                                            <p:strVal val="#ppt_h"/>
                                          </p:val>
                                        </p:tav>
                                        <p:tav tm="100000">
                                          <p:val>
                                            <p:strVal val="#ppt_h"/>
                                          </p:val>
                                        </p:tav>
                                      </p:tavLst>
                                    </p:anim>
                                  </p:childTnLst>
                                </p:cTn>
                              </p:par>
                              <p:par>
                                <p:cTn id="97" presetID="17" presetClass="entr" presetSubtype="10" fill="hold" nodeType="withEffect">
                                  <p:stCondLst>
                                    <p:cond delay="0"/>
                                  </p:stCondLst>
                                  <p:childTnLst>
                                    <p:set>
                                      <p:cBhvr>
                                        <p:cTn id="98" dur="1" fill="hold">
                                          <p:stCondLst>
                                            <p:cond delay="0"/>
                                          </p:stCondLst>
                                        </p:cTn>
                                        <p:tgtEl>
                                          <p:spTgt spid="92"/>
                                        </p:tgtEl>
                                        <p:attrNameLst>
                                          <p:attrName>style.visibility</p:attrName>
                                        </p:attrNameLst>
                                      </p:cBhvr>
                                      <p:to>
                                        <p:strVal val="visible"/>
                                      </p:to>
                                    </p:set>
                                    <p:anim calcmode="lin" valueType="num">
                                      <p:cBhvr>
                                        <p:cTn id="99" dur="500" fill="hold"/>
                                        <p:tgtEl>
                                          <p:spTgt spid="92"/>
                                        </p:tgtEl>
                                        <p:attrNameLst>
                                          <p:attrName>ppt_w</p:attrName>
                                        </p:attrNameLst>
                                      </p:cBhvr>
                                      <p:tavLst>
                                        <p:tav tm="0">
                                          <p:val>
                                            <p:fltVal val="0"/>
                                          </p:val>
                                        </p:tav>
                                        <p:tav tm="100000">
                                          <p:val>
                                            <p:strVal val="#ppt_w"/>
                                          </p:val>
                                        </p:tav>
                                      </p:tavLst>
                                    </p:anim>
                                    <p:anim calcmode="lin" valueType="num">
                                      <p:cBhvr>
                                        <p:cTn id="100" dur="500" fill="hold"/>
                                        <p:tgtEl>
                                          <p:spTgt spid="92"/>
                                        </p:tgtEl>
                                        <p:attrNameLst>
                                          <p:attrName>ppt_h</p:attrName>
                                        </p:attrNameLst>
                                      </p:cBhvr>
                                      <p:tavLst>
                                        <p:tav tm="0">
                                          <p:val>
                                            <p:strVal val="#ppt_h"/>
                                          </p:val>
                                        </p:tav>
                                        <p:tav tm="100000">
                                          <p:val>
                                            <p:strVal val="#ppt_h"/>
                                          </p:val>
                                        </p:tav>
                                      </p:tavLst>
                                    </p:anim>
                                  </p:childTnLst>
                                </p:cTn>
                              </p:par>
                            </p:childTnLst>
                          </p:cTn>
                        </p:par>
                        <p:par>
                          <p:cTn id="101" fill="hold">
                            <p:stCondLst>
                              <p:cond delay="7300"/>
                            </p:stCondLst>
                            <p:childTnLst>
                              <p:par>
                                <p:cTn id="102" presetID="22" presetClass="entr" presetSubtype="8" fill="hold" grpId="0" nodeType="afterEffect">
                                  <p:stCondLst>
                                    <p:cond delay="0"/>
                                  </p:stCondLst>
                                  <p:childTnLst>
                                    <p:set>
                                      <p:cBhvr>
                                        <p:cTn id="103" dur="1" fill="hold">
                                          <p:stCondLst>
                                            <p:cond delay="0"/>
                                          </p:stCondLst>
                                        </p:cTn>
                                        <p:tgtEl>
                                          <p:spTgt spid="87"/>
                                        </p:tgtEl>
                                        <p:attrNameLst>
                                          <p:attrName>style.visibility</p:attrName>
                                        </p:attrNameLst>
                                      </p:cBhvr>
                                      <p:to>
                                        <p:strVal val="visible"/>
                                      </p:to>
                                    </p:set>
                                    <p:animEffect transition="in" filter="wipe(left)">
                                      <p:cBhvr>
                                        <p:cTn id="104" dur="500"/>
                                        <p:tgtEl>
                                          <p:spTgt spid="87"/>
                                        </p:tgtEl>
                                      </p:cBhvr>
                                    </p:animEffect>
                                  </p:childTnLst>
                                </p:cTn>
                              </p:par>
                              <p:par>
                                <p:cTn id="105" presetID="17" presetClass="entr" presetSubtype="10" fill="hold" nodeType="withEffect">
                                  <p:stCondLst>
                                    <p:cond delay="0"/>
                                  </p:stCondLst>
                                  <p:childTnLst>
                                    <p:set>
                                      <p:cBhvr>
                                        <p:cTn id="106" dur="1" fill="hold">
                                          <p:stCondLst>
                                            <p:cond delay="0"/>
                                          </p:stCondLst>
                                        </p:cTn>
                                        <p:tgtEl>
                                          <p:spTgt spid="96"/>
                                        </p:tgtEl>
                                        <p:attrNameLst>
                                          <p:attrName>style.visibility</p:attrName>
                                        </p:attrNameLst>
                                      </p:cBhvr>
                                      <p:to>
                                        <p:strVal val="visible"/>
                                      </p:to>
                                    </p:set>
                                    <p:anim calcmode="lin" valueType="num">
                                      <p:cBhvr>
                                        <p:cTn id="107" dur="500" fill="hold"/>
                                        <p:tgtEl>
                                          <p:spTgt spid="96"/>
                                        </p:tgtEl>
                                        <p:attrNameLst>
                                          <p:attrName>ppt_w</p:attrName>
                                        </p:attrNameLst>
                                      </p:cBhvr>
                                      <p:tavLst>
                                        <p:tav tm="0">
                                          <p:val>
                                            <p:fltVal val="0"/>
                                          </p:val>
                                        </p:tav>
                                        <p:tav tm="100000">
                                          <p:val>
                                            <p:strVal val="#ppt_w"/>
                                          </p:val>
                                        </p:tav>
                                      </p:tavLst>
                                    </p:anim>
                                    <p:anim calcmode="lin" valueType="num">
                                      <p:cBhvr>
                                        <p:cTn id="108" dur="500" fill="hold"/>
                                        <p:tgtEl>
                                          <p:spTgt spid="96"/>
                                        </p:tgtEl>
                                        <p:attrNameLst>
                                          <p:attrName>ppt_h</p:attrName>
                                        </p:attrNameLst>
                                      </p:cBhvr>
                                      <p:tavLst>
                                        <p:tav tm="0">
                                          <p:val>
                                            <p:strVal val="#ppt_h"/>
                                          </p:val>
                                        </p:tav>
                                        <p:tav tm="100000">
                                          <p:val>
                                            <p:strVal val="#ppt_h"/>
                                          </p:val>
                                        </p:tav>
                                      </p:tavLst>
                                    </p:anim>
                                  </p:childTnLst>
                                </p:cTn>
                              </p:par>
                            </p:childTnLst>
                          </p:cTn>
                        </p:par>
                        <p:par>
                          <p:cTn id="109" fill="hold">
                            <p:stCondLst>
                              <p:cond delay="7800"/>
                            </p:stCondLst>
                            <p:childTnLst>
                              <p:par>
                                <p:cTn id="110" presetID="22" presetClass="entr" presetSubtype="8" fill="hold" grpId="0" nodeType="afterEffect">
                                  <p:stCondLst>
                                    <p:cond delay="0"/>
                                  </p:stCondLst>
                                  <p:childTnLst>
                                    <p:set>
                                      <p:cBhvr>
                                        <p:cTn id="111" dur="1" fill="hold">
                                          <p:stCondLst>
                                            <p:cond delay="0"/>
                                          </p:stCondLst>
                                        </p:cTn>
                                        <p:tgtEl>
                                          <p:spTgt spid="84"/>
                                        </p:tgtEl>
                                        <p:attrNameLst>
                                          <p:attrName>style.visibility</p:attrName>
                                        </p:attrNameLst>
                                      </p:cBhvr>
                                      <p:to>
                                        <p:strVal val="visible"/>
                                      </p:to>
                                    </p:set>
                                    <p:animEffect transition="in" filter="wipe(left)">
                                      <p:cBhvr>
                                        <p:cTn id="112" dur="500"/>
                                        <p:tgtEl>
                                          <p:spTgt spid="84"/>
                                        </p:tgtEl>
                                      </p:cBhvr>
                                    </p:animEffect>
                                  </p:childTnLst>
                                </p:cTn>
                              </p:par>
                            </p:childTnLst>
                          </p:cTn>
                        </p:par>
                        <p:par>
                          <p:cTn id="113" fill="hold">
                            <p:stCondLst>
                              <p:cond delay="8300"/>
                            </p:stCondLst>
                            <p:childTnLst>
                              <p:par>
                                <p:cTn id="114" presetID="17" presetClass="entr" presetSubtype="10" fill="hold" nodeType="afterEffect">
                                  <p:stCondLst>
                                    <p:cond delay="0"/>
                                  </p:stCondLst>
                                  <p:childTnLst>
                                    <p:set>
                                      <p:cBhvr>
                                        <p:cTn id="115" dur="1" fill="hold">
                                          <p:stCondLst>
                                            <p:cond delay="0"/>
                                          </p:stCondLst>
                                        </p:cTn>
                                        <p:tgtEl>
                                          <p:spTgt spid="71"/>
                                        </p:tgtEl>
                                        <p:attrNameLst>
                                          <p:attrName>style.visibility</p:attrName>
                                        </p:attrNameLst>
                                      </p:cBhvr>
                                      <p:to>
                                        <p:strVal val="visible"/>
                                      </p:to>
                                    </p:set>
                                    <p:anim calcmode="lin" valueType="num">
                                      <p:cBhvr>
                                        <p:cTn id="116" dur="500" fill="hold"/>
                                        <p:tgtEl>
                                          <p:spTgt spid="71"/>
                                        </p:tgtEl>
                                        <p:attrNameLst>
                                          <p:attrName>ppt_w</p:attrName>
                                        </p:attrNameLst>
                                      </p:cBhvr>
                                      <p:tavLst>
                                        <p:tav tm="0">
                                          <p:val>
                                            <p:fltVal val="0"/>
                                          </p:val>
                                        </p:tav>
                                        <p:tav tm="100000">
                                          <p:val>
                                            <p:strVal val="#ppt_w"/>
                                          </p:val>
                                        </p:tav>
                                      </p:tavLst>
                                    </p:anim>
                                    <p:anim calcmode="lin" valueType="num">
                                      <p:cBhvr>
                                        <p:cTn id="117" dur="500" fill="hold"/>
                                        <p:tgtEl>
                                          <p:spTgt spid="71"/>
                                        </p:tgtEl>
                                        <p:attrNameLst>
                                          <p:attrName>ppt_h</p:attrName>
                                        </p:attrNameLst>
                                      </p:cBhvr>
                                      <p:tavLst>
                                        <p:tav tm="0">
                                          <p:val>
                                            <p:strVal val="#ppt_h"/>
                                          </p:val>
                                        </p:tav>
                                        <p:tav tm="100000">
                                          <p:val>
                                            <p:strVal val="#ppt_h"/>
                                          </p:val>
                                        </p:tav>
                                      </p:tavLst>
                                    </p:anim>
                                  </p:childTnLst>
                                </p:cTn>
                              </p:par>
                              <p:par>
                                <p:cTn id="118" presetID="17" presetClass="entr" presetSubtype="10" fill="hold" nodeType="withEffect">
                                  <p:stCondLst>
                                    <p:cond delay="0"/>
                                  </p:stCondLst>
                                  <p:childTnLst>
                                    <p:set>
                                      <p:cBhvr>
                                        <p:cTn id="119" dur="1" fill="hold">
                                          <p:stCondLst>
                                            <p:cond delay="0"/>
                                          </p:stCondLst>
                                        </p:cTn>
                                        <p:tgtEl>
                                          <p:spTgt spid="94"/>
                                        </p:tgtEl>
                                        <p:attrNameLst>
                                          <p:attrName>style.visibility</p:attrName>
                                        </p:attrNameLst>
                                      </p:cBhvr>
                                      <p:to>
                                        <p:strVal val="visible"/>
                                      </p:to>
                                    </p:set>
                                    <p:anim calcmode="lin" valueType="num">
                                      <p:cBhvr>
                                        <p:cTn id="120" dur="500" fill="hold"/>
                                        <p:tgtEl>
                                          <p:spTgt spid="94"/>
                                        </p:tgtEl>
                                        <p:attrNameLst>
                                          <p:attrName>ppt_w</p:attrName>
                                        </p:attrNameLst>
                                      </p:cBhvr>
                                      <p:tavLst>
                                        <p:tav tm="0">
                                          <p:val>
                                            <p:fltVal val="0"/>
                                          </p:val>
                                        </p:tav>
                                        <p:tav tm="100000">
                                          <p:val>
                                            <p:strVal val="#ppt_w"/>
                                          </p:val>
                                        </p:tav>
                                      </p:tavLst>
                                    </p:anim>
                                    <p:anim calcmode="lin" valueType="num">
                                      <p:cBhvr>
                                        <p:cTn id="121" dur="500" fill="hold"/>
                                        <p:tgtEl>
                                          <p:spTgt spid="94"/>
                                        </p:tgtEl>
                                        <p:attrNameLst>
                                          <p:attrName>ppt_h</p:attrName>
                                        </p:attrNameLst>
                                      </p:cBhvr>
                                      <p:tavLst>
                                        <p:tav tm="0">
                                          <p:val>
                                            <p:strVal val="#ppt_h"/>
                                          </p:val>
                                        </p:tav>
                                        <p:tav tm="100000">
                                          <p:val>
                                            <p:strVal val="#ppt_h"/>
                                          </p:val>
                                        </p:tav>
                                      </p:tavLst>
                                    </p:anim>
                                  </p:childTnLst>
                                </p:cTn>
                              </p:par>
                            </p:childTnLst>
                          </p:cTn>
                        </p:par>
                        <p:par>
                          <p:cTn id="122" fill="hold">
                            <p:stCondLst>
                              <p:cond delay="8800"/>
                            </p:stCondLst>
                            <p:childTnLst>
                              <p:par>
                                <p:cTn id="123" presetID="22" presetClass="entr" presetSubtype="8" fill="hold" grpId="0" nodeType="afterEffect">
                                  <p:stCondLst>
                                    <p:cond delay="0"/>
                                  </p:stCondLst>
                                  <p:childTnLst>
                                    <p:set>
                                      <p:cBhvr>
                                        <p:cTn id="124" dur="1" fill="hold">
                                          <p:stCondLst>
                                            <p:cond delay="0"/>
                                          </p:stCondLst>
                                        </p:cTn>
                                        <p:tgtEl>
                                          <p:spTgt spid="85"/>
                                        </p:tgtEl>
                                        <p:attrNameLst>
                                          <p:attrName>style.visibility</p:attrName>
                                        </p:attrNameLst>
                                      </p:cBhvr>
                                      <p:to>
                                        <p:strVal val="visible"/>
                                      </p:to>
                                    </p:set>
                                    <p:animEffect transition="in" filter="wipe(left)">
                                      <p:cBhvr>
                                        <p:cTn id="125" dur="500"/>
                                        <p:tgtEl>
                                          <p:spTgt spid="85"/>
                                        </p:tgtEl>
                                      </p:cBhvr>
                                    </p:animEffect>
                                  </p:childTnLst>
                                </p:cTn>
                              </p:par>
                              <p:par>
                                <p:cTn id="126" presetID="17" presetClass="entr" presetSubtype="10" fill="hold" nodeType="withEffect">
                                  <p:stCondLst>
                                    <p:cond delay="0"/>
                                  </p:stCondLst>
                                  <p:childTnLst>
                                    <p:set>
                                      <p:cBhvr>
                                        <p:cTn id="127" dur="1" fill="hold">
                                          <p:stCondLst>
                                            <p:cond delay="0"/>
                                          </p:stCondLst>
                                        </p:cTn>
                                        <p:tgtEl>
                                          <p:spTgt spid="75"/>
                                        </p:tgtEl>
                                        <p:attrNameLst>
                                          <p:attrName>style.visibility</p:attrName>
                                        </p:attrNameLst>
                                      </p:cBhvr>
                                      <p:to>
                                        <p:strVal val="visible"/>
                                      </p:to>
                                    </p:set>
                                    <p:anim calcmode="lin" valueType="num">
                                      <p:cBhvr>
                                        <p:cTn id="128" dur="500" fill="hold"/>
                                        <p:tgtEl>
                                          <p:spTgt spid="75"/>
                                        </p:tgtEl>
                                        <p:attrNameLst>
                                          <p:attrName>ppt_w</p:attrName>
                                        </p:attrNameLst>
                                      </p:cBhvr>
                                      <p:tavLst>
                                        <p:tav tm="0">
                                          <p:val>
                                            <p:fltVal val="0"/>
                                          </p:val>
                                        </p:tav>
                                        <p:tav tm="100000">
                                          <p:val>
                                            <p:strVal val="#ppt_w"/>
                                          </p:val>
                                        </p:tav>
                                      </p:tavLst>
                                    </p:anim>
                                    <p:anim calcmode="lin" valueType="num">
                                      <p:cBhvr>
                                        <p:cTn id="129" dur="500" fill="hold"/>
                                        <p:tgtEl>
                                          <p:spTgt spid="75"/>
                                        </p:tgtEl>
                                        <p:attrNameLst>
                                          <p:attrName>ppt_h</p:attrName>
                                        </p:attrNameLst>
                                      </p:cBhvr>
                                      <p:tavLst>
                                        <p:tav tm="0">
                                          <p:val>
                                            <p:strVal val="#ppt_h"/>
                                          </p:val>
                                        </p:tav>
                                        <p:tav tm="100000">
                                          <p:val>
                                            <p:strVal val="#ppt_h"/>
                                          </p:val>
                                        </p:tav>
                                      </p:tavLst>
                                    </p:anim>
                                  </p:childTnLst>
                                </p:cTn>
                              </p:par>
                              <p:par>
                                <p:cTn id="130" presetID="17" presetClass="entr" presetSubtype="10" fill="hold" nodeType="withEffect">
                                  <p:stCondLst>
                                    <p:cond delay="0"/>
                                  </p:stCondLst>
                                  <p:childTnLst>
                                    <p:set>
                                      <p:cBhvr>
                                        <p:cTn id="131" dur="1" fill="hold">
                                          <p:stCondLst>
                                            <p:cond delay="0"/>
                                          </p:stCondLst>
                                        </p:cTn>
                                        <p:tgtEl>
                                          <p:spTgt spid="90"/>
                                        </p:tgtEl>
                                        <p:attrNameLst>
                                          <p:attrName>style.visibility</p:attrName>
                                        </p:attrNameLst>
                                      </p:cBhvr>
                                      <p:to>
                                        <p:strVal val="visible"/>
                                      </p:to>
                                    </p:set>
                                    <p:anim calcmode="lin" valueType="num">
                                      <p:cBhvr>
                                        <p:cTn id="132" dur="500" fill="hold"/>
                                        <p:tgtEl>
                                          <p:spTgt spid="90"/>
                                        </p:tgtEl>
                                        <p:attrNameLst>
                                          <p:attrName>ppt_w</p:attrName>
                                        </p:attrNameLst>
                                      </p:cBhvr>
                                      <p:tavLst>
                                        <p:tav tm="0">
                                          <p:val>
                                            <p:fltVal val="0"/>
                                          </p:val>
                                        </p:tav>
                                        <p:tav tm="100000">
                                          <p:val>
                                            <p:strVal val="#ppt_w"/>
                                          </p:val>
                                        </p:tav>
                                      </p:tavLst>
                                    </p:anim>
                                    <p:anim calcmode="lin" valueType="num">
                                      <p:cBhvr>
                                        <p:cTn id="133" dur="500" fill="hold"/>
                                        <p:tgtEl>
                                          <p:spTgt spid="90"/>
                                        </p:tgtEl>
                                        <p:attrNameLst>
                                          <p:attrName>ppt_h</p:attrName>
                                        </p:attrNameLst>
                                      </p:cBhvr>
                                      <p:tavLst>
                                        <p:tav tm="0">
                                          <p:val>
                                            <p:strVal val="#ppt_h"/>
                                          </p:val>
                                        </p:tav>
                                        <p:tav tm="100000">
                                          <p:val>
                                            <p:strVal val="#ppt_h"/>
                                          </p:val>
                                        </p:tav>
                                      </p:tavLst>
                                    </p:anim>
                                  </p:childTnLst>
                                </p:cTn>
                              </p:par>
                            </p:childTnLst>
                          </p:cTn>
                        </p:par>
                        <p:par>
                          <p:cTn id="134" fill="hold">
                            <p:stCondLst>
                              <p:cond delay="9300"/>
                            </p:stCondLst>
                            <p:childTnLst>
                              <p:par>
                                <p:cTn id="135" presetID="22" presetClass="entr" presetSubtype="8" fill="hold" grpId="0" nodeType="afterEffect">
                                  <p:stCondLst>
                                    <p:cond delay="0"/>
                                  </p:stCondLst>
                                  <p:childTnLst>
                                    <p:set>
                                      <p:cBhvr>
                                        <p:cTn id="136" dur="1" fill="hold">
                                          <p:stCondLst>
                                            <p:cond delay="0"/>
                                          </p:stCondLst>
                                        </p:cTn>
                                        <p:tgtEl>
                                          <p:spTgt spid="86"/>
                                        </p:tgtEl>
                                        <p:attrNameLst>
                                          <p:attrName>style.visibility</p:attrName>
                                        </p:attrNameLst>
                                      </p:cBhvr>
                                      <p:to>
                                        <p:strVal val="visible"/>
                                      </p:to>
                                    </p:set>
                                    <p:animEffect transition="in" filter="wipe(left)">
                                      <p:cBhvr>
                                        <p:cTn id="137"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2" grpId="1" animBg="1"/>
      <p:bldP spid="63" grpId="0" animBg="1"/>
      <p:bldP spid="64" grpId="0" animBg="1"/>
      <p:bldP spid="65" grpId="0" animBg="1"/>
      <p:bldP spid="66" grpId="0" animBg="1"/>
      <p:bldP spid="67" grpId="0" animBg="1"/>
      <p:bldP spid="78" grpId="0" animBg="1"/>
      <p:bldP spid="79" grpId="0" animBg="1"/>
      <p:bldP spid="80" grpId="0" animBg="1"/>
      <p:bldP spid="81" grpId="0" animBg="1"/>
      <p:bldP spid="82" grpId="0" animBg="1"/>
      <p:bldP spid="83" grpId="0" animBg="1"/>
      <p:bldP spid="84" grpId="0"/>
      <p:bldP spid="85" grpId="0"/>
      <p:bldP spid="86" grpId="0"/>
      <p:bldP spid="87"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063284" y="4437115"/>
            <a:ext cx="8606318" cy="16927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字体下载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275"/>
            <a:ext cx="12190413" cy="1366829"/>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94260" y="315180"/>
            <a:ext cx="10280846" cy="2681772"/>
          </a:xfrm>
          <a:prstGeom prst="rect">
            <a:avLst/>
          </a:prstGeom>
          <a:noFill/>
          <a:ln>
            <a:noFill/>
          </a:ln>
        </p:spPr>
      </p:pic>
      <p:sp>
        <p:nvSpPr>
          <p:cNvPr id="15" name="Rectangle 3"/>
          <p:cNvSpPr>
            <a:spLocks noChangeArrowheads="1"/>
          </p:cNvSpPr>
          <p:nvPr/>
        </p:nvSpPr>
        <p:spPr bwMode="auto">
          <a:xfrm>
            <a:off x="624338" y="3097348"/>
            <a:ext cx="5470870"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6095206" y="3097348"/>
            <a:ext cx="5470872"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887250" y="3097345"/>
            <a:ext cx="524865"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644079" y="3097345"/>
            <a:ext cx="524865"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668238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a:solidFill>
                  <a:srgbClr val="57D3FF"/>
                </a:solidFill>
              </a:rPr>
              <a:t>第一章</a:t>
            </a:r>
            <a:endParaRPr lang="en-US" dirty="0">
              <a:solidFill>
                <a:srgbClr val="57D3FF"/>
              </a:solidFill>
            </a:endParaRPr>
          </a:p>
        </p:txBody>
      </p:sp>
      <p:sp>
        <p:nvSpPr>
          <p:cNvPr id="26" name="Line 1598"/>
          <p:cNvSpPr>
            <a:spLocks noChangeShapeType="1"/>
          </p:cNvSpPr>
          <p:nvPr/>
        </p:nvSpPr>
        <p:spPr bwMode="auto">
          <a:xfrm>
            <a:off x="12592045" y="17928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7" name="Line 1599"/>
          <p:cNvSpPr>
            <a:spLocks noChangeShapeType="1"/>
          </p:cNvSpPr>
          <p:nvPr/>
        </p:nvSpPr>
        <p:spPr bwMode="auto">
          <a:xfrm>
            <a:off x="12592045" y="17928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8" name="Line 1600"/>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9" name="Line 1601"/>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0" name="Line 1602"/>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1" name="Line 1603"/>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2" name="Line 1598"/>
          <p:cNvSpPr>
            <a:spLocks noChangeShapeType="1"/>
          </p:cNvSpPr>
          <p:nvPr/>
        </p:nvSpPr>
        <p:spPr bwMode="auto">
          <a:xfrm>
            <a:off x="12649352" y="17928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3" name="Line 1599"/>
          <p:cNvSpPr>
            <a:spLocks noChangeShapeType="1"/>
          </p:cNvSpPr>
          <p:nvPr/>
        </p:nvSpPr>
        <p:spPr bwMode="auto">
          <a:xfrm>
            <a:off x="12649352" y="17928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4" name="Line 1600"/>
          <p:cNvSpPr>
            <a:spLocks noChangeShapeType="1"/>
          </p:cNvSpPr>
          <p:nvPr/>
        </p:nvSpPr>
        <p:spPr bwMode="auto">
          <a:xfrm>
            <a:off x="12636652"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5" name="Line 1601"/>
          <p:cNvSpPr>
            <a:spLocks noChangeShapeType="1"/>
          </p:cNvSpPr>
          <p:nvPr/>
        </p:nvSpPr>
        <p:spPr bwMode="auto">
          <a:xfrm>
            <a:off x="12636652"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6" name="Line 1602"/>
          <p:cNvSpPr>
            <a:spLocks noChangeShapeType="1"/>
          </p:cNvSpPr>
          <p:nvPr/>
        </p:nvSpPr>
        <p:spPr bwMode="auto">
          <a:xfrm>
            <a:off x="12623952"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7" name="Line 1603"/>
          <p:cNvSpPr>
            <a:spLocks noChangeShapeType="1"/>
          </p:cNvSpPr>
          <p:nvPr/>
        </p:nvSpPr>
        <p:spPr bwMode="auto">
          <a:xfrm>
            <a:off x="12623952"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8" name="Line 1600"/>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9" name="Line 1601"/>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40" name="Line 1602"/>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41" name="Line 1603"/>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47" name="矩形 46"/>
          <p:cNvSpPr/>
          <p:nvPr/>
        </p:nvSpPr>
        <p:spPr>
          <a:xfrm>
            <a:off x="11175755" y="1794475"/>
            <a:ext cx="536075" cy="45148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kern="0" cap="all" dirty="0">
              <a:ln w="9000" cmpd="sng">
                <a:noFill/>
                <a:prstDash val="solid"/>
              </a:ln>
              <a:solidFill>
                <a:schemeClr val="bg1"/>
              </a:solidFill>
              <a:effectLst>
                <a:reflection blurRad="12700" stA="28000" endPos="45000" dist="1000" dir="5400000" sy="-100000" algn="bl" rotWithShape="0"/>
              </a:effectLst>
              <a:latin typeface="Broadway" pitchFamily="82" charset="0"/>
              <a:ea typeface="华文细黑" pitchFamily="2" charset="-122"/>
            </a:endParaRPr>
          </a:p>
        </p:txBody>
      </p:sp>
      <p:sp>
        <p:nvSpPr>
          <p:cNvPr id="48" name="矩形 47"/>
          <p:cNvSpPr/>
          <p:nvPr/>
        </p:nvSpPr>
        <p:spPr>
          <a:xfrm>
            <a:off x="2278782" y="1794475"/>
            <a:ext cx="8896973" cy="4514845"/>
          </a:xfrm>
          <a:prstGeom prst="rect">
            <a:avLst/>
          </a:prstGeom>
          <a:solidFill>
            <a:schemeClr val="lt1">
              <a:alpha val="82000"/>
            </a:schemeClr>
          </a:solidFill>
          <a:ln w="3175">
            <a:solidFill>
              <a:srgbClr val="00B0F0"/>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solidFill>
                <a:srgbClr val="00B0F0"/>
              </a:solidFill>
            </a:endParaRPr>
          </a:p>
        </p:txBody>
      </p:sp>
      <p:sp>
        <p:nvSpPr>
          <p:cNvPr id="52" name="椭圆 51"/>
          <p:cNvSpPr/>
          <p:nvPr/>
        </p:nvSpPr>
        <p:spPr>
          <a:xfrm>
            <a:off x="10158806" y="980728"/>
            <a:ext cx="792000" cy="792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kern="0" cap="all" dirty="0" smtClean="0">
                <a:ln w="9000" cmpd="sng">
                  <a:noFill/>
                  <a:prstDash val="solid"/>
                </a:ln>
                <a:solidFill>
                  <a:schemeClr val="bg1"/>
                </a:solidFill>
                <a:effectLst>
                  <a:reflection blurRad="12700" stA="28000" endPos="45000" dist="1000" dir="5400000" sy="-100000" algn="bl" rotWithShape="0"/>
                </a:effectLst>
                <a:latin typeface="Broadway" pitchFamily="82" charset="0"/>
                <a:ea typeface="华文细黑" pitchFamily="2" charset="-122"/>
              </a:rPr>
              <a:t>1</a:t>
            </a:r>
            <a:endParaRPr lang="zh-CN" altLang="en-US" sz="5400" dirty="0">
              <a:solidFill>
                <a:schemeClr val="bg1"/>
              </a:solidFill>
              <a:latin typeface="微软雅黑" pitchFamily="34" charset="-122"/>
              <a:ea typeface="微软雅黑" pitchFamily="34" charset="-122"/>
            </a:endParaRPr>
          </a:p>
        </p:txBody>
      </p:sp>
      <p:sp>
        <p:nvSpPr>
          <p:cNvPr id="57" name="TextBox 56"/>
          <p:cNvSpPr txBox="1"/>
          <p:nvPr/>
        </p:nvSpPr>
        <p:spPr>
          <a:xfrm>
            <a:off x="11219390" y="1794475"/>
            <a:ext cx="492443" cy="4514845"/>
          </a:xfrm>
          <a:prstGeom prst="rect">
            <a:avLst/>
          </a:prstGeom>
          <a:noFill/>
        </p:spPr>
        <p:txBody>
          <a:bodyPr vert="eaVert" wrap="square" rtlCol="0">
            <a:spAutoFit/>
          </a:bodyPr>
          <a:lstStyle/>
          <a:p>
            <a:pPr algn="ctr"/>
            <a:r>
              <a:rPr lang="zh-CN" altLang="en-US" sz="2000" kern="0" spc="200" dirty="0">
                <a:solidFill>
                  <a:schemeClr val="bg1"/>
                </a:solidFill>
                <a:latin typeface="微软雅黑" pitchFamily="34" charset="-122"/>
                <a:ea typeface="微软雅黑" pitchFamily="34" charset="-122"/>
              </a:rPr>
              <a:t>人脉经营是职场必备的能力</a:t>
            </a:r>
            <a:endParaRPr lang="en-US" altLang="zh-CN" sz="2000" kern="0" spc="200" dirty="0">
              <a:solidFill>
                <a:schemeClr val="bg1"/>
              </a:solidFill>
              <a:latin typeface="微软雅黑" pitchFamily="34" charset="-122"/>
              <a:ea typeface="微软雅黑" pitchFamily="34" charset="-122"/>
            </a:endParaRPr>
          </a:p>
        </p:txBody>
      </p:sp>
      <p:sp>
        <p:nvSpPr>
          <p:cNvPr id="58" name="Text Box 44"/>
          <p:cNvSpPr txBox="1">
            <a:spLocks noChangeArrowheads="1"/>
          </p:cNvSpPr>
          <p:nvPr/>
        </p:nvSpPr>
        <p:spPr bwMode="auto">
          <a:xfrm>
            <a:off x="2494806" y="2132856"/>
            <a:ext cx="4752528" cy="24191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schemeClr val="bg1">
                    <a:lumMod val="50000"/>
                  </a:schemeClr>
                </a:solidFill>
                <a:latin typeface="微软雅黑" pitchFamily="34" charset="-122"/>
                <a:ea typeface="微软雅黑" pitchFamily="34" charset="-122"/>
              </a:rPr>
              <a:t>据说，那些“世界</a:t>
            </a:r>
            <a:r>
              <a:rPr lang="en-US" altLang="zh-CN" dirty="0">
                <a:solidFill>
                  <a:schemeClr val="bg1">
                    <a:lumMod val="50000"/>
                  </a:schemeClr>
                </a:solidFill>
                <a:latin typeface="微软雅黑" pitchFamily="34" charset="-122"/>
                <a:ea typeface="微软雅黑" pitchFamily="34" charset="-122"/>
              </a:rPr>
              <a:t>500</a:t>
            </a:r>
            <a:r>
              <a:rPr lang="zh-CN" altLang="en-US" dirty="0">
                <a:solidFill>
                  <a:schemeClr val="bg1">
                    <a:lumMod val="50000"/>
                  </a:schemeClr>
                </a:solidFill>
                <a:latin typeface="微软雅黑" pitchFamily="34" charset="-122"/>
                <a:ea typeface="微软雅黑" pitchFamily="34" charset="-122"/>
              </a:rPr>
              <a:t>强”的知名企业，在提拔高层管理者或选拔</a:t>
            </a:r>
            <a:r>
              <a:rPr lang="en-US" altLang="zh-CN" dirty="0">
                <a:solidFill>
                  <a:schemeClr val="bg1">
                    <a:lumMod val="50000"/>
                  </a:schemeClr>
                </a:solidFill>
                <a:latin typeface="微软雅黑" pitchFamily="34" charset="-122"/>
                <a:ea typeface="微软雅黑" pitchFamily="34" charset="-122"/>
              </a:rPr>
              <a:t>CEO</a:t>
            </a:r>
            <a:r>
              <a:rPr lang="zh-CN" altLang="en-US" dirty="0">
                <a:solidFill>
                  <a:schemeClr val="bg1">
                    <a:lumMod val="50000"/>
                  </a:schemeClr>
                </a:solidFill>
                <a:latin typeface="微软雅黑" pitchFamily="34" charset="-122"/>
                <a:ea typeface="微软雅黑" pitchFamily="34" charset="-122"/>
              </a:rPr>
              <a:t>时，他们并不只是考察选拔对象的个人能力，还要看他有没有过硬的</a:t>
            </a:r>
            <a:r>
              <a:rPr lang="en-US" altLang="zh-CN" dirty="0">
                <a:solidFill>
                  <a:schemeClr val="bg1">
                    <a:lumMod val="50000"/>
                  </a:schemeClr>
                </a:solidFill>
                <a:latin typeface="微软雅黑" pitchFamily="34" charset="-122"/>
                <a:ea typeface="微软雅黑" pitchFamily="34" charset="-122"/>
              </a:rPr>
              <a:t>《</a:t>
            </a:r>
            <a:r>
              <a:rPr lang="zh-CN" altLang="en-US" dirty="0">
                <a:solidFill>
                  <a:schemeClr val="bg1">
                    <a:lumMod val="50000"/>
                  </a:schemeClr>
                </a:solidFill>
                <a:latin typeface="微软雅黑" pitchFamily="34" charset="-122"/>
                <a:ea typeface="微软雅黑" pitchFamily="34" charset="-122"/>
              </a:rPr>
              <a:t>通讯录</a:t>
            </a:r>
            <a:r>
              <a:rPr lang="en-US" altLang="zh-CN" dirty="0">
                <a:solidFill>
                  <a:schemeClr val="bg1">
                    <a:lumMod val="50000"/>
                  </a:schemeClr>
                </a:solidFill>
                <a:latin typeface="微软雅黑" pitchFamily="34" charset="-122"/>
                <a:ea typeface="微软雅黑" pitchFamily="34" charset="-122"/>
              </a:rPr>
              <a:t>》</a:t>
            </a:r>
            <a:r>
              <a:rPr lang="zh-CN" altLang="en-US" dirty="0">
                <a:solidFill>
                  <a:schemeClr val="bg1">
                    <a:lumMod val="50000"/>
                  </a:schemeClr>
                </a:solidFill>
                <a:latin typeface="微软雅黑" pitchFamily="34" charset="-122"/>
                <a:ea typeface="微软雅黑" pitchFamily="34" charset="-122"/>
              </a:rPr>
              <a:t>。另据说，新东方学校的俞敏洪老师讲</a:t>
            </a:r>
            <a:r>
              <a:rPr lang="zh-CN" altLang="en-US" b="1" dirty="0">
                <a:solidFill>
                  <a:srgbClr val="00B0F0"/>
                </a:solidFill>
                <a:latin typeface="微软雅黑" pitchFamily="34" charset="-122"/>
                <a:ea typeface="微软雅黑" pitchFamily="34" charset="-122"/>
              </a:rPr>
              <a:t>“你要想知道你今天究竟值多少钱，你就找出身边最要好的</a:t>
            </a:r>
            <a:r>
              <a:rPr lang="en-US" altLang="zh-CN" b="1" dirty="0">
                <a:solidFill>
                  <a:srgbClr val="00B0F0"/>
                </a:solidFill>
                <a:latin typeface="微软雅黑" pitchFamily="34" charset="-122"/>
                <a:ea typeface="微软雅黑" pitchFamily="34" charset="-122"/>
              </a:rPr>
              <a:t>3</a:t>
            </a:r>
            <a:r>
              <a:rPr lang="zh-CN" altLang="en-US" b="1" dirty="0">
                <a:solidFill>
                  <a:srgbClr val="00B0F0"/>
                </a:solidFill>
                <a:latin typeface="微软雅黑" pitchFamily="34" charset="-122"/>
                <a:ea typeface="微软雅黑" pitchFamily="34" charset="-122"/>
              </a:rPr>
              <a:t>个朋友，他们收入的平均值，就是你应该获得的收入。”</a:t>
            </a:r>
            <a:endParaRPr lang="en-US" altLang="zh-CN" b="1" dirty="0">
              <a:solidFill>
                <a:srgbClr val="00B0F0"/>
              </a:solidFill>
              <a:latin typeface="微软雅黑" pitchFamily="34" charset="-122"/>
              <a:ea typeface="微软雅黑" pitchFamily="34" charset="-122"/>
            </a:endParaRPr>
          </a:p>
        </p:txBody>
      </p:sp>
      <p:sp>
        <p:nvSpPr>
          <p:cNvPr id="59" name="Text Box 44"/>
          <p:cNvSpPr txBox="1">
            <a:spLocks noChangeArrowheads="1"/>
          </p:cNvSpPr>
          <p:nvPr/>
        </p:nvSpPr>
        <p:spPr bwMode="auto">
          <a:xfrm>
            <a:off x="2494806" y="4941168"/>
            <a:ext cx="4752528"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schemeClr val="bg1">
                    <a:lumMod val="50000"/>
                  </a:schemeClr>
                </a:solidFill>
                <a:latin typeface="微软雅黑" pitchFamily="34" charset="-122"/>
                <a:ea typeface="微软雅黑" pitchFamily="34" charset="-122"/>
              </a:rPr>
              <a:t>看来，一定情况下，你拥有的通讯录情况，恰恰就能反应出你的价值，或者可以说，</a:t>
            </a:r>
            <a:r>
              <a:rPr lang="zh-CN" altLang="en-US" b="1" dirty="0">
                <a:solidFill>
                  <a:srgbClr val="00B0F0"/>
                </a:solidFill>
                <a:latin typeface="微软雅黑" pitchFamily="34" charset="-122"/>
                <a:ea typeface="微软雅黑" pitchFamily="34" charset="-122"/>
              </a:rPr>
              <a:t>你的人脉的含金量决定了你的自身价值的含金量。</a:t>
            </a:r>
            <a:endParaRPr lang="en-US" altLang="zh-CN" b="1" dirty="0">
              <a:solidFill>
                <a:srgbClr val="00B0F0"/>
              </a:solidFill>
              <a:latin typeface="微软雅黑" pitchFamily="34" charset="-122"/>
              <a:ea typeface="微软雅黑" pitchFamily="34" charset="-122"/>
            </a:endParaRPr>
          </a:p>
        </p:txBody>
      </p:sp>
      <p:pic>
        <p:nvPicPr>
          <p:cNvPr id="4098" name="Picture 2" descr="http://www.williamlong.info/upload/2545_2.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762333" y="2318369"/>
            <a:ext cx="2857500" cy="28765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grpSp>
        <p:nvGrpSpPr>
          <p:cNvPr id="42" name="组合 41"/>
          <p:cNvGrpSpPr/>
          <p:nvPr/>
        </p:nvGrpSpPr>
        <p:grpSpPr>
          <a:xfrm>
            <a:off x="262558" y="332656"/>
            <a:ext cx="5715000" cy="3884429"/>
            <a:chOff x="262558" y="332656"/>
            <a:chExt cx="5715000" cy="3884429"/>
          </a:xfrm>
        </p:grpSpPr>
        <p:pic>
          <p:nvPicPr>
            <p:cNvPr id="43" name="Picture 2" descr="C:\Users\user\Desktop\未标题-1 拷贝.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262558" y="332656"/>
              <a:ext cx="5715000" cy="996286"/>
            </a:xfrm>
            <a:prstGeom prst="rect">
              <a:avLst/>
            </a:prstGeom>
            <a:noFill/>
            <a:extLst>
              <a:ext uri="{909E8E84-426E-40DD-AFC4-6F175D3DCCD1}">
                <a14:hiddenFill xmlns:a14="http://schemas.microsoft.com/office/drawing/2010/main">
                  <a:solidFill>
                    <a:srgbClr val="FFFFFF"/>
                  </a:solidFill>
                </a14:hiddenFill>
              </a:ext>
            </a:extLst>
          </p:spPr>
        </p:pic>
        <p:sp>
          <p:nvSpPr>
            <p:cNvPr id="44" name="矩形 43"/>
            <p:cNvSpPr/>
            <p:nvPr/>
          </p:nvSpPr>
          <p:spPr>
            <a:xfrm rot="231170">
              <a:off x="950079" y="733659"/>
              <a:ext cx="4934393"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lgn="ctr">
                <a:defRPr/>
              </a:pP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为</a:t>
              </a:r>
              <a:r>
                <a:rPr lang="zh-CN" altLang="en-US" dirty="0">
                  <a:solidFill>
                    <a:schemeClr val="bg1"/>
                  </a:solidFill>
                  <a:latin typeface="微软雅黑" pitchFamily="34" charset="-122"/>
                  <a:ea typeface="微软雅黑" pitchFamily="34" charset="-122"/>
                </a:rPr>
                <a:t>何</a:t>
              </a: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要经营人脉</a:t>
              </a:r>
              <a:endParaRPr kumimoji="0" lang="zh-CN" altLang="en-US" sz="1800" b="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52102796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par>
                                <p:cTn id="8" presetID="63" presetClass="path" presetSubtype="0" fill="hold" grpId="1" nodeType="withEffect">
                                  <p:stCondLst>
                                    <p:cond delay="0"/>
                                  </p:stCondLst>
                                  <p:childTnLst>
                                    <p:animMotion origin="layout" path="M 1.11111E-6 1.48148E-6 L 0.07118 1.48148E-6 " pathEditMode="relative" rAng="0" ptsTypes="AA">
                                      <p:cBhvr>
                                        <p:cTn id="9" dur="500" fill="hold"/>
                                        <p:tgtEl>
                                          <p:spTgt spid="52"/>
                                        </p:tgtEl>
                                        <p:attrNameLst>
                                          <p:attrName>ppt_x</p:attrName>
                                          <p:attrName>ppt_y</p:attrName>
                                        </p:attrNameLst>
                                      </p:cBhvr>
                                      <p:rCtr x="36" y="0"/>
                                    </p:animMotion>
                                  </p:childTnLst>
                                </p:cTn>
                              </p:par>
                              <p:par>
                                <p:cTn id="10" presetID="47" presetClass="entr" presetSubtype="0" fill="hold" grpId="0" nodeType="with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500"/>
                                        <p:tgtEl>
                                          <p:spTgt spid="57"/>
                                        </p:tgtEl>
                                      </p:cBhvr>
                                    </p:animEffect>
                                    <p:anim calcmode="lin" valueType="num">
                                      <p:cBhvr>
                                        <p:cTn id="13" dur="500" fill="hold"/>
                                        <p:tgtEl>
                                          <p:spTgt spid="57"/>
                                        </p:tgtEl>
                                        <p:attrNameLst>
                                          <p:attrName>ppt_x</p:attrName>
                                        </p:attrNameLst>
                                      </p:cBhvr>
                                      <p:tavLst>
                                        <p:tav tm="0">
                                          <p:val>
                                            <p:strVal val="#ppt_x"/>
                                          </p:val>
                                        </p:tav>
                                        <p:tav tm="100000">
                                          <p:val>
                                            <p:strVal val="#ppt_x"/>
                                          </p:val>
                                        </p:tav>
                                      </p:tavLst>
                                    </p:anim>
                                    <p:anim calcmode="lin" valueType="num">
                                      <p:cBhvr>
                                        <p:cTn id="14" dur="500" fill="hold"/>
                                        <p:tgtEl>
                                          <p:spTgt spid="5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1000"/>
                                        <p:tgtEl>
                                          <p:spTgt spid="58"/>
                                        </p:tgtEl>
                                      </p:cBhvr>
                                    </p:animEffect>
                                    <p:anim calcmode="lin" valueType="num">
                                      <p:cBhvr>
                                        <p:cTn id="18" dur="1000" fill="hold"/>
                                        <p:tgtEl>
                                          <p:spTgt spid="58"/>
                                        </p:tgtEl>
                                        <p:attrNameLst>
                                          <p:attrName>ppt_x</p:attrName>
                                        </p:attrNameLst>
                                      </p:cBhvr>
                                      <p:tavLst>
                                        <p:tav tm="0">
                                          <p:val>
                                            <p:strVal val="#ppt_x"/>
                                          </p:val>
                                        </p:tav>
                                        <p:tav tm="100000">
                                          <p:val>
                                            <p:strVal val="#ppt_x"/>
                                          </p:val>
                                        </p:tav>
                                      </p:tavLst>
                                    </p:anim>
                                    <p:anim calcmode="lin" valueType="num">
                                      <p:cBhvr>
                                        <p:cTn id="19" dur="1000" fill="hold"/>
                                        <p:tgtEl>
                                          <p:spTgt spid="58"/>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fade">
                                      <p:cBhvr>
                                        <p:cTn id="23" dur="1000"/>
                                        <p:tgtEl>
                                          <p:spTgt spid="59"/>
                                        </p:tgtEl>
                                      </p:cBhvr>
                                    </p:animEffect>
                                    <p:anim calcmode="lin" valueType="num">
                                      <p:cBhvr>
                                        <p:cTn id="24" dur="1000" fill="hold"/>
                                        <p:tgtEl>
                                          <p:spTgt spid="59"/>
                                        </p:tgtEl>
                                        <p:attrNameLst>
                                          <p:attrName>ppt_x</p:attrName>
                                        </p:attrNameLst>
                                      </p:cBhvr>
                                      <p:tavLst>
                                        <p:tav tm="0">
                                          <p:val>
                                            <p:strVal val="#ppt_x"/>
                                          </p:val>
                                        </p:tav>
                                        <p:tav tm="100000">
                                          <p:val>
                                            <p:strVal val="#ppt_x"/>
                                          </p:val>
                                        </p:tav>
                                      </p:tavLst>
                                    </p:anim>
                                    <p:anim calcmode="lin" valueType="num">
                                      <p:cBhvr>
                                        <p:cTn id="25" dur="1000" fill="hold"/>
                                        <p:tgtEl>
                                          <p:spTgt spid="59"/>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4098"/>
                                        </p:tgtEl>
                                        <p:attrNameLst>
                                          <p:attrName>style.visibility</p:attrName>
                                        </p:attrNameLst>
                                      </p:cBhvr>
                                      <p:to>
                                        <p:strVal val="visible"/>
                                      </p:to>
                                    </p:set>
                                    <p:animEffect transition="in" filter="fade">
                                      <p:cBhvr>
                                        <p:cTn id="28" dur="1000"/>
                                        <p:tgtEl>
                                          <p:spTgt spid="4098"/>
                                        </p:tgtEl>
                                      </p:cBhvr>
                                    </p:animEffect>
                                    <p:anim calcmode="lin" valueType="num">
                                      <p:cBhvr>
                                        <p:cTn id="29" dur="1000" fill="hold"/>
                                        <p:tgtEl>
                                          <p:spTgt spid="4098"/>
                                        </p:tgtEl>
                                        <p:attrNameLst>
                                          <p:attrName>ppt_x</p:attrName>
                                        </p:attrNameLst>
                                      </p:cBhvr>
                                      <p:tavLst>
                                        <p:tav tm="0">
                                          <p:val>
                                            <p:strVal val="#ppt_x"/>
                                          </p:val>
                                        </p:tav>
                                        <p:tav tm="100000">
                                          <p:val>
                                            <p:strVal val="#ppt_x"/>
                                          </p:val>
                                        </p:tav>
                                      </p:tavLst>
                                    </p:anim>
                                    <p:anim calcmode="lin" valueType="num">
                                      <p:cBhvr>
                                        <p:cTn id="30"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2" grpId="1" animBg="1"/>
      <p:bldP spid="57" grpId="0"/>
      <p:bldP spid="58" grpId="0"/>
      <p:bldP spid="5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a:solidFill>
                  <a:srgbClr val="57D3FF"/>
                </a:solidFill>
              </a:rPr>
              <a:t>第一章</a:t>
            </a:r>
            <a:endParaRPr lang="en-US" dirty="0">
              <a:solidFill>
                <a:srgbClr val="57D3FF"/>
              </a:solidFill>
            </a:endParaRPr>
          </a:p>
        </p:txBody>
      </p:sp>
      <p:sp>
        <p:nvSpPr>
          <p:cNvPr id="26" name="Line 1598"/>
          <p:cNvSpPr>
            <a:spLocks noChangeShapeType="1"/>
          </p:cNvSpPr>
          <p:nvPr/>
        </p:nvSpPr>
        <p:spPr bwMode="auto">
          <a:xfrm>
            <a:off x="12592045" y="17928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7" name="Line 1599"/>
          <p:cNvSpPr>
            <a:spLocks noChangeShapeType="1"/>
          </p:cNvSpPr>
          <p:nvPr/>
        </p:nvSpPr>
        <p:spPr bwMode="auto">
          <a:xfrm>
            <a:off x="12592045" y="17928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8" name="Line 1600"/>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9" name="Line 1601"/>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0" name="Line 1602"/>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1" name="Line 1603"/>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2" name="Line 1598"/>
          <p:cNvSpPr>
            <a:spLocks noChangeShapeType="1"/>
          </p:cNvSpPr>
          <p:nvPr/>
        </p:nvSpPr>
        <p:spPr bwMode="auto">
          <a:xfrm>
            <a:off x="12649352" y="17928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3" name="Line 1599"/>
          <p:cNvSpPr>
            <a:spLocks noChangeShapeType="1"/>
          </p:cNvSpPr>
          <p:nvPr/>
        </p:nvSpPr>
        <p:spPr bwMode="auto">
          <a:xfrm>
            <a:off x="12649352" y="17928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4" name="Line 1600"/>
          <p:cNvSpPr>
            <a:spLocks noChangeShapeType="1"/>
          </p:cNvSpPr>
          <p:nvPr/>
        </p:nvSpPr>
        <p:spPr bwMode="auto">
          <a:xfrm>
            <a:off x="12636652"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5" name="Line 1601"/>
          <p:cNvSpPr>
            <a:spLocks noChangeShapeType="1"/>
          </p:cNvSpPr>
          <p:nvPr/>
        </p:nvSpPr>
        <p:spPr bwMode="auto">
          <a:xfrm>
            <a:off x="12636652"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6" name="Line 1602"/>
          <p:cNvSpPr>
            <a:spLocks noChangeShapeType="1"/>
          </p:cNvSpPr>
          <p:nvPr/>
        </p:nvSpPr>
        <p:spPr bwMode="auto">
          <a:xfrm>
            <a:off x="12623952"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7" name="Line 1603"/>
          <p:cNvSpPr>
            <a:spLocks noChangeShapeType="1"/>
          </p:cNvSpPr>
          <p:nvPr/>
        </p:nvSpPr>
        <p:spPr bwMode="auto">
          <a:xfrm>
            <a:off x="12623952"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8" name="Line 1600"/>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9" name="Line 1601"/>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40" name="Line 1602"/>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41" name="Line 1603"/>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47" name="矩形 46"/>
          <p:cNvSpPr/>
          <p:nvPr/>
        </p:nvSpPr>
        <p:spPr>
          <a:xfrm>
            <a:off x="11175755" y="1794475"/>
            <a:ext cx="536075" cy="45148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kern="0" cap="all" dirty="0">
              <a:ln w="9000" cmpd="sng">
                <a:noFill/>
                <a:prstDash val="solid"/>
              </a:ln>
              <a:solidFill>
                <a:schemeClr val="bg1"/>
              </a:solidFill>
              <a:effectLst>
                <a:reflection blurRad="12700" stA="28000" endPos="45000" dist="1000" dir="5400000" sy="-100000" algn="bl" rotWithShape="0"/>
              </a:effectLst>
              <a:latin typeface="Broadway" pitchFamily="82" charset="0"/>
              <a:ea typeface="华文细黑" pitchFamily="2" charset="-122"/>
            </a:endParaRPr>
          </a:p>
        </p:txBody>
      </p:sp>
      <p:sp>
        <p:nvSpPr>
          <p:cNvPr id="48" name="矩形 47"/>
          <p:cNvSpPr/>
          <p:nvPr/>
        </p:nvSpPr>
        <p:spPr>
          <a:xfrm>
            <a:off x="2278782" y="1794475"/>
            <a:ext cx="8896973" cy="4514845"/>
          </a:xfrm>
          <a:prstGeom prst="rect">
            <a:avLst/>
          </a:prstGeom>
          <a:solidFill>
            <a:schemeClr val="lt1">
              <a:alpha val="82000"/>
            </a:schemeClr>
          </a:solidFill>
          <a:ln w="3175">
            <a:solidFill>
              <a:srgbClr val="00B0F0"/>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solidFill>
                <a:srgbClr val="00B0F0"/>
              </a:solidFill>
            </a:endParaRPr>
          </a:p>
        </p:txBody>
      </p:sp>
      <p:sp>
        <p:nvSpPr>
          <p:cNvPr id="52" name="椭圆 51"/>
          <p:cNvSpPr/>
          <p:nvPr/>
        </p:nvSpPr>
        <p:spPr>
          <a:xfrm>
            <a:off x="10158806" y="980728"/>
            <a:ext cx="792000" cy="792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kern="0" cap="all" dirty="0" smtClean="0">
                <a:ln w="9000" cmpd="sng">
                  <a:noFill/>
                  <a:prstDash val="solid"/>
                </a:ln>
                <a:solidFill>
                  <a:schemeClr val="bg1"/>
                </a:solidFill>
                <a:effectLst>
                  <a:reflection blurRad="12700" stA="28000" endPos="45000" dist="1000" dir="5400000" sy="-100000" algn="bl" rotWithShape="0"/>
                </a:effectLst>
                <a:latin typeface="Broadway" pitchFamily="82" charset="0"/>
                <a:ea typeface="华文细黑" pitchFamily="2" charset="-122"/>
              </a:rPr>
              <a:t>2</a:t>
            </a:r>
            <a:endParaRPr lang="zh-CN" altLang="en-US" sz="5400" dirty="0">
              <a:solidFill>
                <a:schemeClr val="bg1"/>
              </a:solidFill>
              <a:latin typeface="微软雅黑" pitchFamily="34" charset="-122"/>
              <a:ea typeface="微软雅黑" pitchFamily="34" charset="-122"/>
            </a:endParaRPr>
          </a:p>
        </p:txBody>
      </p:sp>
      <p:sp>
        <p:nvSpPr>
          <p:cNvPr id="57" name="TextBox 56"/>
          <p:cNvSpPr txBox="1"/>
          <p:nvPr/>
        </p:nvSpPr>
        <p:spPr>
          <a:xfrm>
            <a:off x="11219392" y="1794475"/>
            <a:ext cx="492443" cy="4514845"/>
          </a:xfrm>
          <a:prstGeom prst="rect">
            <a:avLst/>
          </a:prstGeom>
          <a:noFill/>
        </p:spPr>
        <p:txBody>
          <a:bodyPr vert="eaVert" wrap="square" rtlCol="0">
            <a:spAutoFit/>
          </a:bodyPr>
          <a:lstStyle/>
          <a:p>
            <a:pPr algn="ctr"/>
            <a:r>
              <a:rPr lang="zh-CN" altLang="en-US" sz="2000" kern="0" spc="200" dirty="0">
                <a:solidFill>
                  <a:schemeClr val="bg1"/>
                </a:solidFill>
                <a:latin typeface="微软雅黑" pitchFamily="34" charset="-122"/>
                <a:ea typeface="微软雅黑" pitchFamily="34" charset="-122"/>
              </a:rPr>
              <a:t>人脉关系网络，是事业成功的关键</a:t>
            </a:r>
            <a:endParaRPr lang="en-US" altLang="zh-CN" sz="2000" kern="0" spc="200" dirty="0">
              <a:solidFill>
                <a:schemeClr val="bg1"/>
              </a:solidFill>
              <a:latin typeface="微软雅黑" pitchFamily="34" charset="-122"/>
              <a:ea typeface="微软雅黑" pitchFamily="34" charset="-122"/>
            </a:endParaRPr>
          </a:p>
        </p:txBody>
      </p:sp>
      <p:sp>
        <p:nvSpPr>
          <p:cNvPr id="58" name="Text Box 44"/>
          <p:cNvSpPr txBox="1">
            <a:spLocks noChangeArrowheads="1"/>
          </p:cNvSpPr>
          <p:nvPr/>
        </p:nvSpPr>
        <p:spPr bwMode="auto">
          <a:xfrm>
            <a:off x="2494806" y="2132856"/>
            <a:ext cx="4752528" cy="172008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schemeClr val="bg1">
                    <a:lumMod val="50000"/>
                  </a:schemeClr>
                </a:solidFill>
                <a:latin typeface="微软雅黑" pitchFamily="34" charset="-122"/>
                <a:ea typeface="微软雅黑" pitchFamily="34" charset="-122"/>
              </a:rPr>
              <a:t>斯坦福研究中心曾经发表一份调查报告，结论指出：</a:t>
            </a:r>
            <a:r>
              <a:rPr lang="zh-CN" altLang="en-US" b="1" dirty="0">
                <a:solidFill>
                  <a:srgbClr val="00B0F0"/>
                </a:solidFill>
                <a:latin typeface="微软雅黑" pitchFamily="34" charset="-122"/>
                <a:ea typeface="微软雅黑" pitchFamily="34" charset="-122"/>
              </a:rPr>
              <a:t>一个人赚的钱，</a:t>
            </a:r>
            <a:r>
              <a:rPr lang="en-US" altLang="zh-CN" b="1" dirty="0">
                <a:solidFill>
                  <a:srgbClr val="00B0F0"/>
                </a:solidFill>
                <a:latin typeface="微软雅黑" pitchFamily="34" charset="-122"/>
                <a:ea typeface="微软雅黑" pitchFamily="34" charset="-122"/>
              </a:rPr>
              <a:t>12.5%</a:t>
            </a:r>
            <a:r>
              <a:rPr lang="zh-CN" altLang="en-US" b="1" dirty="0">
                <a:solidFill>
                  <a:srgbClr val="00B0F0"/>
                </a:solidFill>
                <a:latin typeface="微软雅黑" pitchFamily="34" charset="-122"/>
                <a:ea typeface="微软雅黑" pitchFamily="34" charset="-122"/>
              </a:rPr>
              <a:t>来自知识，</a:t>
            </a:r>
            <a:r>
              <a:rPr lang="en-US" altLang="zh-CN" b="1" dirty="0">
                <a:solidFill>
                  <a:srgbClr val="00B0F0"/>
                </a:solidFill>
                <a:latin typeface="微软雅黑" pitchFamily="34" charset="-122"/>
                <a:ea typeface="微软雅黑" pitchFamily="34" charset="-122"/>
              </a:rPr>
              <a:t>87.5%</a:t>
            </a:r>
            <a:r>
              <a:rPr lang="zh-CN" altLang="en-US" b="1" dirty="0">
                <a:solidFill>
                  <a:srgbClr val="00B0F0"/>
                </a:solidFill>
                <a:latin typeface="微软雅黑" pitchFamily="34" charset="-122"/>
                <a:ea typeface="微软雅黑" pitchFamily="34" charset="-122"/>
              </a:rPr>
              <a:t>来自关系。</a:t>
            </a:r>
            <a:r>
              <a:rPr lang="zh-CN" altLang="en-US" dirty="0">
                <a:solidFill>
                  <a:schemeClr val="bg1">
                    <a:lumMod val="50000"/>
                  </a:schemeClr>
                </a:solidFill>
                <a:latin typeface="微软雅黑" pitchFamily="34" charset="-122"/>
                <a:ea typeface="微软雅黑" pitchFamily="34" charset="-122"/>
              </a:rPr>
              <a:t>任何一种事业，指向的对象，不是某一种产品，不是某一种服务，不是某一家机构，而是一个又一个具体的“人”。</a:t>
            </a:r>
            <a:endParaRPr lang="en-US" altLang="zh-CN" dirty="0">
              <a:solidFill>
                <a:schemeClr val="bg1">
                  <a:lumMod val="50000"/>
                </a:schemeClr>
              </a:solidFill>
              <a:latin typeface="微软雅黑" pitchFamily="34" charset="-122"/>
              <a:ea typeface="微软雅黑" pitchFamily="34" charset="-122"/>
            </a:endParaRPr>
          </a:p>
        </p:txBody>
      </p:sp>
      <p:pic>
        <p:nvPicPr>
          <p:cNvPr id="1028" name="Picture 4" descr="D:\Teliss_Tong\Copy\定期备份\工作备份\！PPT图片及版面资源\06-PPT精选插图\08-3D小人\过桥.jpe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887294" y="3101716"/>
            <a:ext cx="4176464" cy="3132348"/>
          </a:xfrm>
          <a:prstGeom prst="rect">
            <a:avLst/>
          </a:prstGeom>
          <a:noFill/>
          <a:extLst>
            <a:ext uri="{909E8E84-426E-40DD-AFC4-6F175D3DCCD1}">
              <a14:hiddenFill xmlns:a14="http://schemas.microsoft.com/office/drawing/2010/main">
                <a:solidFill>
                  <a:srgbClr val="FFFFFF"/>
                </a:solidFill>
              </a14:hiddenFill>
            </a:ext>
          </a:extLst>
        </p:spPr>
      </p:pic>
      <p:sp>
        <p:nvSpPr>
          <p:cNvPr id="59" name="Text Box 44"/>
          <p:cNvSpPr txBox="1">
            <a:spLocks noChangeArrowheads="1"/>
          </p:cNvSpPr>
          <p:nvPr/>
        </p:nvSpPr>
        <p:spPr bwMode="auto">
          <a:xfrm>
            <a:off x="2495054" y="4149080"/>
            <a:ext cx="4752528" cy="172008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schemeClr val="bg1">
                    <a:lumMod val="50000"/>
                  </a:schemeClr>
                </a:solidFill>
                <a:latin typeface="微软雅黑" pitchFamily="34" charset="-122"/>
                <a:ea typeface="微软雅黑" pitchFamily="34" charset="-122"/>
              </a:rPr>
              <a:t>能够接触到的“人”越多，事业成功的可能性越大；接触到的“人”里面，符合客户定位要求的“人”越多，事业成功的可能性越大；对接触到的符合客户定位要求的“人”了解得越多，事业成功的可能性越大。</a:t>
            </a:r>
          </a:p>
        </p:txBody>
      </p:sp>
      <p:grpSp>
        <p:nvGrpSpPr>
          <p:cNvPr id="42" name="组合 41"/>
          <p:cNvGrpSpPr/>
          <p:nvPr/>
        </p:nvGrpSpPr>
        <p:grpSpPr>
          <a:xfrm>
            <a:off x="262558" y="332656"/>
            <a:ext cx="5715000" cy="3884429"/>
            <a:chOff x="262558" y="332656"/>
            <a:chExt cx="5715000" cy="3884429"/>
          </a:xfrm>
        </p:grpSpPr>
        <p:pic>
          <p:nvPicPr>
            <p:cNvPr id="43" name="Picture 2" descr="C:\Users\user\Desktop\未标题-1 拷贝.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262558" y="332656"/>
              <a:ext cx="5715000" cy="996286"/>
            </a:xfrm>
            <a:prstGeom prst="rect">
              <a:avLst/>
            </a:prstGeom>
            <a:noFill/>
            <a:extLst>
              <a:ext uri="{909E8E84-426E-40DD-AFC4-6F175D3DCCD1}">
                <a14:hiddenFill xmlns:a14="http://schemas.microsoft.com/office/drawing/2010/main">
                  <a:solidFill>
                    <a:srgbClr val="FFFFFF"/>
                  </a:solidFill>
                </a14:hiddenFill>
              </a:ext>
            </a:extLst>
          </p:spPr>
        </p:pic>
        <p:sp>
          <p:nvSpPr>
            <p:cNvPr id="44" name="矩形 43"/>
            <p:cNvSpPr/>
            <p:nvPr/>
          </p:nvSpPr>
          <p:spPr>
            <a:xfrm rot="231170">
              <a:off x="950079" y="733659"/>
              <a:ext cx="4934393"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lgn="ctr">
                <a:defRPr/>
              </a:pP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为</a:t>
              </a:r>
              <a:r>
                <a:rPr lang="zh-CN" altLang="en-US" dirty="0">
                  <a:solidFill>
                    <a:schemeClr val="bg1"/>
                  </a:solidFill>
                  <a:latin typeface="微软雅黑" pitchFamily="34" charset="-122"/>
                  <a:ea typeface="微软雅黑" pitchFamily="34" charset="-122"/>
                </a:rPr>
                <a:t>何</a:t>
              </a: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要经营人脉</a:t>
              </a:r>
              <a:endParaRPr kumimoji="0" lang="zh-CN" altLang="en-US" sz="1800" b="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238059423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par>
                                <p:cTn id="8" presetID="63" presetClass="path" presetSubtype="0" fill="hold" grpId="1" nodeType="withEffect">
                                  <p:stCondLst>
                                    <p:cond delay="0"/>
                                  </p:stCondLst>
                                  <p:childTnLst>
                                    <p:animMotion origin="layout" path="M 1.11111E-6 1.48148E-6 L 0.07118 1.48148E-6 " pathEditMode="relative" rAng="0" ptsTypes="AA">
                                      <p:cBhvr>
                                        <p:cTn id="9" dur="500" fill="hold"/>
                                        <p:tgtEl>
                                          <p:spTgt spid="52"/>
                                        </p:tgtEl>
                                        <p:attrNameLst>
                                          <p:attrName>ppt_x</p:attrName>
                                          <p:attrName>ppt_y</p:attrName>
                                        </p:attrNameLst>
                                      </p:cBhvr>
                                      <p:rCtr x="36" y="0"/>
                                    </p:animMotion>
                                  </p:childTnLst>
                                </p:cTn>
                              </p:par>
                              <p:par>
                                <p:cTn id="10" presetID="47" presetClass="entr" presetSubtype="0" fill="hold" grpId="0" nodeType="with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500"/>
                                        <p:tgtEl>
                                          <p:spTgt spid="57"/>
                                        </p:tgtEl>
                                      </p:cBhvr>
                                    </p:animEffect>
                                    <p:anim calcmode="lin" valueType="num">
                                      <p:cBhvr>
                                        <p:cTn id="13" dur="500" fill="hold"/>
                                        <p:tgtEl>
                                          <p:spTgt spid="57"/>
                                        </p:tgtEl>
                                        <p:attrNameLst>
                                          <p:attrName>ppt_x</p:attrName>
                                        </p:attrNameLst>
                                      </p:cBhvr>
                                      <p:tavLst>
                                        <p:tav tm="0">
                                          <p:val>
                                            <p:strVal val="#ppt_x"/>
                                          </p:val>
                                        </p:tav>
                                        <p:tav tm="100000">
                                          <p:val>
                                            <p:strVal val="#ppt_x"/>
                                          </p:val>
                                        </p:tav>
                                      </p:tavLst>
                                    </p:anim>
                                    <p:anim calcmode="lin" valueType="num">
                                      <p:cBhvr>
                                        <p:cTn id="14" dur="500" fill="hold"/>
                                        <p:tgtEl>
                                          <p:spTgt spid="5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1000"/>
                                        <p:tgtEl>
                                          <p:spTgt spid="58"/>
                                        </p:tgtEl>
                                      </p:cBhvr>
                                    </p:animEffect>
                                    <p:anim calcmode="lin" valueType="num">
                                      <p:cBhvr>
                                        <p:cTn id="18" dur="1000" fill="hold"/>
                                        <p:tgtEl>
                                          <p:spTgt spid="58"/>
                                        </p:tgtEl>
                                        <p:attrNameLst>
                                          <p:attrName>ppt_x</p:attrName>
                                        </p:attrNameLst>
                                      </p:cBhvr>
                                      <p:tavLst>
                                        <p:tav tm="0">
                                          <p:val>
                                            <p:strVal val="#ppt_x"/>
                                          </p:val>
                                        </p:tav>
                                        <p:tav tm="100000">
                                          <p:val>
                                            <p:strVal val="#ppt_x"/>
                                          </p:val>
                                        </p:tav>
                                      </p:tavLst>
                                    </p:anim>
                                    <p:anim calcmode="lin" valueType="num">
                                      <p:cBhvr>
                                        <p:cTn id="19"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1" nodeType="clickEffect">
                                  <p:stCondLst>
                                    <p:cond delay="0"/>
                                  </p:stCondLst>
                                  <p:childTnLst>
                                    <p:set>
                                      <p:cBhvr>
                                        <p:cTn id="23" dur="1" fill="hold">
                                          <p:stCondLst>
                                            <p:cond delay="0"/>
                                          </p:stCondLst>
                                        </p:cTn>
                                        <p:tgtEl>
                                          <p:spTgt spid="59"/>
                                        </p:tgtEl>
                                        <p:attrNameLst>
                                          <p:attrName>style.visibility</p:attrName>
                                        </p:attrNameLst>
                                      </p:cBhvr>
                                      <p:to>
                                        <p:strVal val="visible"/>
                                      </p:to>
                                    </p:set>
                                    <p:animEffect transition="in" filter="fade">
                                      <p:cBhvr>
                                        <p:cTn id="24" dur="1000"/>
                                        <p:tgtEl>
                                          <p:spTgt spid="59"/>
                                        </p:tgtEl>
                                      </p:cBhvr>
                                    </p:animEffect>
                                    <p:anim calcmode="lin" valueType="num">
                                      <p:cBhvr>
                                        <p:cTn id="25" dur="1000" fill="hold"/>
                                        <p:tgtEl>
                                          <p:spTgt spid="59"/>
                                        </p:tgtEl>
                                        <p:attrNameLst>
                                          <p:attrName>ppt_x</p:attrName>
                                        </p:attrNameLst>
                                      </p:cBhvr>
                                      <p:tavLst>
                                        <p:tav tm="0">
                                          <p:val>
                                            <p:strVal val="#ppt_x"/>
                                          </p:val>
                                        </p:tav>
                                        <p:tav tm="100000">
                                          <p:val>
                                            <p:strVal val="#ppt_x"/>
                                          </p:val>
                                        </p:tav>
                                      </p:tavLst>
                                    </p:anim>
                                    <p:anim calcmode="lin" valueType="num">
                                      <p:cBhvr>
                                        <p:cTn id="26"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2" grpId="1" animBg="1"/>
      <p:bldP spid="57" grpId="0"/>
      <p:bldP spid="58" grpId="0"/>
      <p:bldP spid="59"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http://img12.3lian.com/gaoqing02/01/65/44.jp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7269035" y="1772728"/>
            <a:ext cx="3473141" cy="4536593"/>
          </a:xfrm>
          <a:prstGeom prst="rect">
            <a:avLst/>
          </a:prstGeom>
          <a:noFill/>
          <a:extLst>
            <a:ext uri="{909E8E84-426E-40DD-AFC4-6F175D3DCCD1}">
              <a14:hiddenFill xmlns:a14="http://schemas.microsoft.com/office/drawing/2010/main">
                <a:solidFill>
                  <a:srgbClr val="FFFFFF"/>
                </a:solidFill>
              </a14:hiddenFill>
            </a:ext>
          </a:extLst>
        </p:spPr>
      </p:pic>
      <p:sp>
        <p:nvSpPr>
          <p:cNvPr id="15"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a:solidFill>
                  <a:srgbClr val="57D3FF"/>
                </a:solidFill>
              </a:rPr>
              <a:t>第一章</a:t>
            </a:r>
            <a:endParaRPr lang="en-US" dirty="0">
              <a:solidFill>
                <a:srgbClr val="57D3FF"/>
              </a:solidFill>
            </a:endParaRPr>
          </a:p>
        </p:txBody>
      </p:sp>
      <p:sp>
        <p:nvSpPr>
          <p:cNvPr id="26" name="Line 1598"/>
          <p:cNvSpPr>
            <a:spLocks noChangeShapeType="1"/>
          </p:cNvSpPr>
          <p:nvPr/>
        </p:nvSpPr>
        <p:spPr bwMode="auto">
          <a:xfrm>
            <a:off x="12592045" y="17928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7" name="Line 1599"/>
          <p:cNvSpPr>
            <a:spLocks noChangeShapeType="1"/>
          </p:cNvSpPr>
          <p:nvPr/>
        </p:nvSpPr>
        <p:spPr bwMode="auto">
          <a:xfrm>
            <a:off x="12592045" y="17928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8" name="Line 1600"/>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9" name="Line 1601"/>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0" name="Line 1602"/>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1" name="Line 1603"/>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2" name="Line 1598"/>
          <p:cNvSpPr>
            <a:spLocks noChangeShapeType="1"/>
          </p:cNvSpPr>
          <p:nvPr/>
        </p:nvSpPr>
        <p:spPr bwMode="auto">
          <a:xfrm>
            <a:off x="12649352" y="17928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3" name="Line 1599"/>
          <p:cNvSpPr>
            <a:spLocks noChangeShapeType="1"/>
          </p:cNvSpPr>
          <p:nvPr/>
        </p:nvSpPr>
        <p:spPr bwMode="auto">
          <a:xfrm>
            <a:off x="12649352" y="17928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4" name="Line 1600"/>
          <p:cNvSpPr>
            <a:spLocks noChangeShapeType="1"/>
          </p:cNvSpPr>
          <p:nvPr/>
        </p:nvSpPr>
        <p:spPr bwMode="auto">
          <a:xfrm>
            <a:off x="12636652"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5" name="Line 1601"/>
          <p:cNvSpPr>
            <a:spLocks noChangeShapeType="1"/>
          </p:cNvSpPr>
          <p:nvPr/>
        </p:nvSpPr>
        <p:spPr bwMode="auto">
          <a:xfrm>
            <a:off x="12636652"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6" name="Line 1602"/>
          <p:cNvSpPr>
            <a:spLocks noChangeShapeType="1"/>
          </p:cNvSpPr>
          <p:nvPr/>
        </p:nvSpPr>
        <p:spPr bwMode="auto">
          <a:xfrm>
            <a:off x="12623952"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7" name="Line 1603"/>
          <p:cNvSpPr>
            <a:spLocks noChangeShapeType="1"/>
          </p:cNvSpPr>
          <p:nvPr/>
        </p:nvSpPr>
        <p:spPr bwMode="auto">
          <a:xfrm>
            <a:off x="12623952"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8" name="Line 1600"/>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9" name="Line 1601"/>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40" name="Line 1602"/>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41" name="Line 1603"/>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47" name="矩形 46"/>
          <p:cNvSpPr/>
          <p:nvPr/>
        </p:nvSpPr>
        <p:spPr>
          <a:xfrm>
            <a:off x="11175755" y="1794475"/>
            <a:ext cx="536075" cy="45148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kern="0" cap="all" dirty="0">
              <a:ln w="9000" cmpd="sng">
                <a:noFill/>
                <a:prstDash val="solid"/>
              </a:ln>
              <a:solidFill>
                <a:schemeClr val="bg1"/>
              </a:solidFill>
              <a:effectLst>
                <a:reflection blurRad="12700" stA="28000" endPos="45000" dist="1000" dir="5400000" sy="-100000" algn="bl" rotWithShape="0"/>
              </a:effectLst>
              <a:latin typeface="Broadway" pitchFamily="82" charset="0"/>
              <a:ea typeface="华文细黑" pitchFamily="2" charset="-122"/>
            </a:endParaRPr>
          </a:p>
        </p:txBody>
      </p:sp>
      <p:sp>
        <p:nvSpPr>
          <p:cNvPr id="48" name="矩形 47"/>
          <p:cNvSpPr/>
          <p:nvPr/>
        </p:nvSpPr>
        <p:spPr>
          <a:xfrm>
            <a:off x="2278782" y="1794475"/>
            <a:ext cx="8896973" cy="4514845"/>
          </a:xfrm>
          <a:prstGeom prst="rect">
            <a:avLst/>
          </a:prstGeom>
          <a:noFill/>
          <a:ln w="3175">
            <a:solidFill>
              <a:srgbClr val="00B0F0"/>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solidFill>
                <a:srgbClr val="00B0F0"/>
              </a:solidFill>
            </a:endParaRPr>
          </a:p>
        </p:txBody>
      </p:sp>
      <p:sp>
        <p:nvSpPr>
          <p:cNvPr id="52" name="椭圆 51"/>
          <p:cNvSpPr/>
          <p:nvPr/>
        </p:nvSpPr>
        <p:spPr>
          <a:xfrm>
            <a:off x="11032694" y="980728"/>
            <a:ext cx="792000" cy="792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kern="0" cap="all" dirty="0" smtClean="0">
                <a:ln w="9000" cmpd="sng">
                  <a:noFill/>
                  <a:prstDash val="solid"/>
                </a:ln>
                <a:solidFill>
                  <a:schemeClr val="bg1"/>
                </a:solidFill>
                <a:effectLst>
                  <a:reflection blurRad="12700" stA="28000" endPos="45000" dist="1000" dir="5400000" sy="-100000" algn="bl" rotWithShape="0"/>
                </a:effectLst>
                <a:latin typeface="Broadway" pitchFamily="82" charset="0"/>
                <a:ea typeface="华文细黑" pitchFamily="2" charset="-122"/>
              </a:rPr>
              <a:t>2</a:t>
            </a:r>
            <a:endParaRPr lang="zh-CN" altLang="en-US" sz="5400" dirty="0">
              <a:solidFill>
                <a:schemeClr val="bg1"/>
              </a:solidFill>
              <a:latin typeface="微软雅黑" pitchFamily="34" charset="-122"/>
              <a:ea typeface="微软雅黑" pitchFamily="34" charset="-122"/>
            </a:endParaRPr>
          </a:p>
        </p:txBody>
      </p:sp>
      <p:sp>
        <p:nvSpPr>
          <p:cNvPr id="57" name="TextBox 56"/>
          <p:cNvSpPr txBox="1"/>
          <p:nvPr/>
        </p:nvSpPr>
        <p:spPr>
          <a:xfrm>
            <a:off x="11219392" y="1794475"/>
            <a:ext cx="492443" cy="4514845"/>
          </a:xfrm>
          <a:prstGeom prst="rect">
            <a:avLst/>
          </a:prstGeom>
          <a:noFill/>
        </p:spPr>
        <p:txBody>
          <a:bodyPr vert="eaVert" wrap="square" rtlCol="0">
            <a:spAutoFit/>
          </a:bodyPr>
          <a:lstStyle/>
          <a:p>
            <a:pPr algn="ctr"/>
            <a:r>
              <a:rPr lang="zh-CN" altLang="en-US" sz="2000" kern="0" spc="200" dirty="0">
                <a:solidFill>
                  <a:schemeClr val="bg1"/>
                </a:solidFill>
                <a:latin typeface="微软雅黑" pitchFamily="34" charset="-122"/>
                <a:ea typeface="微软雅黑" pitchFamily="34" charset="-122"/>
              </a:rPr>
              <a:t>人脉关系网络，是事业成功的关键</a:t>
            </a:r>
            <a:endParaRPr lang="en-US" altLang="zh-CN" sz="2000" kern="0" spc="200" dirty="0">
              <a:solidFill>
                <a:schemeClr val="bg1"/>
              </a:solidFill>
              <a:latin typeface="微软雅黑" pitchFamily="34" charset="-122"/>
              <a:ea typeface="微软雅黑" pitchFamily="34" charset="-122"/>
            </a:endParaRPr>
          </a:p>
        </p:txBody>
      </p:sp>
      <p:sp>
        <p:nvSpPr>
          <p:cNvPr id="58" name="Text Box 44"/>
          <p:cNvSpPr txBox="1">
            <a:spLocks noChangeArrowheads="1"/>
          </p:cNvSpPr>
          <p:nvPr/>
        </p:nvSpPr>
        <p:spPr bwMode="auto">
          <a:xfrm>
            <a:off x="2422798" y="2024587"/>
            <a:ext cx="4752528" cy="172008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schemeClr val="bg1">
                    <a:lumMod val="50000"/>
                  </a:schemeClr>
                </a:solidFill>
                <a:latin typeface="微软雅黑" pitchFamily="34" charset="-122"/>
                <a:ea typeface="微软雅黑" pitchFamily="34" charset="-122"/>
              </a:rPr>
              <a:t>但是，在很多人的印象中，一提到人脉，就会和“钻营”、“走捷径”，甚至和“腐败”联系起来。在很长的一段时间里，对于拉帮结派、走后门、跑关系之类的事情，人们都是深恶痛绝、不屑一顾的。</a:t>
            </a:r>
            <a:endParaRPr lang="en-US" altLang="zh-CN" dirty="0">
              <a:solidFill>
                <a:schemeClr val="bg1">
                  <a:lumMod val="50000"/>
                </a:schemeClr>
              </a:solidFill>
              <a:latin typeface="微软雅黑" pitchFamily="34" charset="-122"/>
              <a:ea typeface="微软雅黑" pitchFamily="34" charset="-122"/>
            </a:endParaRPr>
          </a:p>
        </p:txBody>
      </p:sp>
      <p:sp>
        <p:nvSpPr>
          <p:cNvPr id="59" name="Text Box 44"/>
          <p:cNvSpPr txBox="1">
            <a:spLocks noChangeArrowheads="1"/>
          </p:cNvSpPr>
          <p:nvPr/>
        </p:nvSpPr>
        <p:spPr bwMode="auto">
          <a:xfrm>
            <a:off x="2423046" y="4040811"/>
            <a:ext cx="4752528" cy="208672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schemeClr val="bg1">
                    <a:lumMod val="50000"/>
                  </a:schemeClr>
                </a:solidFill>
                <a:latin typeface="微软雅黑" pitchFamily="34" charset="-122"/>
                <a:ea typeface="微软雅黑" pitchFamily="34" charset="-122"/>
              </a:rPr>
              <a:t>但眼下的社会，</a:t>
            </a:r>
            <a:r>
              <a:rPr lang="zh-CN" altLang="en-US" b="1" dirty="0">
                <a:solidFill>
                  <a:srgbClr val="00B0F0"/>
                </a:solidFill>
                <a:latin typeface="微软雅黑" pitchFamily="34" charset="-122"/>
                <a:ea typeface="微软雅黑" pitchFamily="34" charset="-122"/>
              </a:rPr>
              <a:t>人脉通则事业通，事业通则财路通，它已成为你成功路上不可或缺的重要因素！</a:t>
            </a:r>
            <a:r>
              <a:rPr lang="zh-CN" altLang="en-US" dirty="0">
                <a:solidFill>
                  <a:schemeClr val="bg1">
                    <a:lumMod val="50000"/>
                  </a:schemeClr>
                </a:solidFill>
                <a:latin typeface="微软雅黑" pitchFamily="34" charset="-122"/>
                <a:ea typeface="微软雅黑" pitchFamily="34" charset="-122"/>
              </a:rPr>
              <a:t>看似幸运之神“巧合”地降临，其实多半是努力经营人脉的结果。有良好人脉的人，总是看上去呼风唤雨、无所不能。而那些成功的企业家、职场精英，也无一不重视经营自己的人脉。</a:t>
            </a:r>
          </a:p>
        </p:txBody>
      </p:sp>
      <p:grpSp>
        <p:nvGrpSpPr>
          <p:cNvPr id="42" name="组合 41"/>
          <p:cNvGrpSpPr/>
          <p:nvPr/>
        </p:nvGrpSpPr>
        <p:grpSpPr>
          <a:xfrm>
            <a:off x="262558" y="332656"/>
            <a:ext cx="5715000" cy="3884429"/>
            <a:chOff x="262558" y="332656"/>
            <a:chExt cx="5715000" cy="3884429"/>
          </a:xfrm>
        </p:grpSpPr>
        <p:pic>
          <p:nvPicPr>
            <p:cNvPr id="43" name="Picture 2" descr="C:\Users\user\Desktop\未标题-1 拷贝.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262558" y="332656"/>
              <a:ext cx="5715000" cy="996286"/>
            </a:xfrm>
            <a:prstGeom prst="rect">
              <a:avLst/>
            </a:prstGeom>
            <a:noFill/>
            <a:extLst>
              <a:ext uri="{909E8E84-426E-40DD-AFC4-6F175D3DCCD1}">
                <a14:hiddenFill xmlns:a14="http://schemas.microsoft.com/office/drawing/2010/main">
                  <a:solidFill>
                    <a:srgbClr val="FFFFFF"/>
                  </a:solidFill>
                </a14:hiddenFill>
              </a:ext>
            </a:extLst>
          </p:spPr>
        </p:pic>
        <p:sp>
          <p:nvSpPr>
            <p:cNvPr id="44" name="矩形 43"/>
            <p:cNvSpPr/>
            <p:nvPr/>
          </p:nvSpPr>
          <p:spPr>
            <a:xfrm rot="231170">
              <a:off x="950079" y="733659"/>
              <a:ext cx="4934393"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lgn="ctr">
                <a:defRPr/>
              </a:pP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为</a:t>
              </a:r>
              <a:r>
                <a:rPr lang="zh-CN" altLang="en-US" dirty="0">
                  <a:solidFill>
                    <a:schemeClr val="bg1"/>
                  </a:solidFill>
                  <a:latin typeface="微软雅黑" pitchFamily="34" charset="-122"/>
                  <a:ea typeface="微软雅黑" pitchFamily="34" charset="-122"/>
                </a:rPr>
                <a:t>何</a:t>
              </a: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要经营人脉</a:t>
              </a:r>
              <a:endParaRPr kumimoji="0" lang="zh-CN" altLang="en-US" sz="1800" b="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198484218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1000"/>
                                        <p:tgtEl>
                                          <p:spTgt spid="58"/>
                                        </p:tgtEl>
                                      </p:cBhvr>
                                    </p:animEffect>
                                    <p:anim calcmode="lin" valueType="num">
                                      <p:cBhvr>
                                        <p:cTn id="8" dur="1000" fill="hold"/>
                                        <p:tgtEl>
                                          <p:spTgt spid="58"/>
                                        </p:tgtEl>
                                        <p:attrNameLst>
                                          <p:attrName>ppt_x</p:attrName>
                                        </p:attrNameLst>
                                      </p:cBhvr>
                                      <p:tavLst>
                                        <p:tav tm="0">
                                          <p:val>
                                            <p:strVal val="#ppt_x"/>
                                          </p:val>
                                        </p:tav>
                                        <p:tav tm="100000">
                                          <p:val>
                                            <p:strVal val="#ppt_x"/>
                                          </p:val>
                                        </p:tav>
                                      </p:tavLst>
                                    </p:anim>
                                    <p:anim calcmode="lin" valueType="num">
                                      <p:cBhvr>
                                        <p:cTn id="9"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9"/>
                                        </p:tgtEl>
                                        <p:attrNameLst>
                                          <p:attrName>style.visibility</p:attrName>
                                        </p:attrNameLst>
                                      </p:cBhvr>
                                      <p:to>
                                        <p:strVal val="visible"/>
                                      </p:to>
                                    </p:set>
                                    <p:animEffect transition="in" filter="fade">
                                      <p:cBhvr>
                                        <p:cTn id="14" dur="1000"/>
                                        <p:tgtEl>
                                          <p:spTgt spid="59"/>
                                        </p:tgtEl>
                                      </p:cBhvr>
                                    </p:animEffect>
                                    <p:anim calcmode="lin" valueType="num">
                                      <p:cBhvr>
                                        <p:cTn id="15" dur="1000" fill="hold"/>
                                        <p:tgtEl>
                                          <p:spTgt spid="59"/>
                                        </p:tgtEl>
                                        <p:attrNameLst>
                                          <p:attrName>ppt_x</p:attrName>
                                        </p:attrNameLst>
                                      </p:cBhvr>
                                      <p:tavLst>
                                        <p:tav tm="0">
                                          <p:val>
                                            <p:strVal val="#ppt_x"/>
                                          </p:val>
                                        </p:tav>
                                        <p:tav tm="100000">
                                          <p:val>
                                            <p:strVal val="#ppt_x"/>
                                          </p:val>
                                        </p:tav>
                                      </p:tavLst>
                                    </p:anim>
                                    <p:anim calcmode="lin" valueType="num">
                                      <p:cBhvr>
                                        <p:cTn id="16"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5018</TotalTime>
  <Words>13890</Words>
  <Application>Microsoft Office PowerPoint</Application>
  <PresentationFormat>自定义</PresentationFormat>
  <Paragraphs>438</Paragraphs>
  <Slides>64</Slides>
  <Notes>1</Notes>
  <HiddenSlides>0</HiddenSlides>
  <MMClips>0</MMClips>
  <ScaleCrop>false</ScaleCrop>
  <HeadingPairs>
    <vt:vector size="4" baseType="variant">
      <vt:variant>
        <vt:lpstr>主题</vt:lpstr>
      </vt:variant>
      <vt:variant>
        <vt:i4>2</vt:i4>
      </vt:variant>
      <vt:variant>
        <vt:lpstr>幻灯片标题</vt:lpstr>
      </vt:variant>
      <vt:variant>
        <vt:i4>64</vt:i4>
      </vt:variant>
    </vt:vector>
  </HeadingPairs>
  <TitlesOfParts>
    <vt:vector size="66" baseType="lpstr">
      <vt:lpstr>第一PPT，www.1ppt.com</vt:lpstr>
      <vt:lpstr>1_Office 主题</vt:lpstr>
      <vt:lpstr>PowerPoint 演示文稿</vt:lpstr>
      <vt:lpstr>一级目录</vt:lpstr>
      <vt:lpstr>过渡页</vt:lpstr>
      <vt:lpstr>正文 · 第一章</vt:lpstr>
      <vt:lpstr>正文 · 第一章</vt:lpstr>
      <vt:lpstr>正文 · 第一章</vt:lpstr>
      <vt:lpstr>正文 · 第一章</vt:lpstr>
      <vt:lpstr>正文 · 第一章</vt:lpstr>
      <vt:lpstr>正文 · 第一章</vt:lpstr>
      <vt:lpstr>正文 · 第一章</vt:lpstr>
      <vt:lpstr>正文 · 第一章</vt:lpstr>
      <vt:lpstr>过渡页</vt:lpstr>
      <vt:lpstr>正文 · 第二章</vt:lpstr>
      <vt:lpstr>正文 · 第二章</vt:lpstr>
      <vt:lpstr>正文 · 第二章</vt:lpstr>
      <vt:lpstr>正文 · 第二章</vt:lpstr>
      <vt:lpstr>正文 · 第二章</vt:lpstr>
      <vt:lpstr>正文 · 第二章</vt:lpstr>
      <vt:lpstr>正文 · 第二章</vt:lpstr>
      <vt:lpstr>正文 · 第二章</vt:lpstr>
      <vt:lpstr>正文 · 第二章</vt:lpstr>
      <vt:lpstr>过渡页</vt:lpstr>
      <vt:lpstr>正文 · 第三章</vt:lpstr>
      <vt:lpstr>正文 · 第三章</vt:lpstr>
      <vt:lpstr>正文 · 第三章</vt:lpstr>
      <vt:lpstr>过渡页</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人脉经营</dc:title>
  <dc:creator>第一PPT</dc:creator>
  <cp:keywords>www.1ppt.com</cp:keywords>
  <cp:lastModifiedBy>Windows User</cp:lastModifiedBy>
  <cp:revision>703</cp:revision>
  <dcterms:modified xsi:type="dcterms:W3CDTF">2018-08-19T09:09:32Z</dcterms:modified>
</cp:coreProperties>
</file>