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3"/>
  </p:notesMasterIdLst>
  <p:sldIdLst>
    <p:sldId id="256" r:id="rId3"/>
    <p:sldId id="273" r:id="rId4"/>
    <p:sldId id="274" r:id="rId5"/>
    <p:sldId id="266" r:id="rId6"/>
    <p:sldId id="279" r:id="rId7"/>
    <p:sldId id="278" r:id="rId8"/>
    <p:sldId id="280" r:id="rId9"/>
    <p:sldId id="281" r:id="rId10"/>
    <p:sldId id="275" r:id="rId11"/>
    <p:sldId id="282" r:id="rId12"/>
    <p:sldId id="285" r:id="rId13"/>
    <p:sldId id="284" r:id="rId14"/>
    <p:sldId id="286" r:id="rId15"/>
    <p:sldId id="287" r:id="rId16"/>
    <p:sldId id="276" r:id="rId17"/>
    <p:sldId id="283" r:id="rId18"/>
    <p:sldId id="289" r:id="rId19"/>
    <p:sldId id="290" r:id="rId20"/>
    <p:sldId id="291" r:id="rId21"/>
    <p:sldId id="292" r:id="rId22"/>
    <p:sldId id="277" r:id="rId23"/>
    <p:sldId id="272" r:id="rId24"/>
    <p:sldId id="288" r:id="rId25"/>
    <p:sldId id="294" r:id="rId26"/>
    <p:sldId id="295" r:id="rId27"/>
    <p:sldId id="297" r:id="rId28"/>
    <p:sldId id="299" r:id="rId29"/>
    <p:sldId id="293" r:id="rId30"/>
    <p:sldId id="296" r:id="rId31"/>
    <p:sldId id="300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8321"/>
    <a:srgbClr val="335315"/>
    <a:srgbClr val="66A82A"/>
    <a:srgbClr val="92D050"/>
    <a:srgbClr val="78C432"/>
    <a:srgbClr val="6AAE2C"/>
    <a:srgbClr val="78C832"/>
    <a:srgbClr val="A0DA6C"/>
    <a:srgbClr val="F2F2F2"/>
    <a:srgbClr val="8BD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66" autoAdjust="0"/>
    <p:restoredTop sz="94627" autoAdjust="0"/>
  </p:normalViewPr>
  <p:slideViewPr>
    <p:cSldViewPr snapToGrid="0">
      <p:cViewPr varScale="1">
        <p:scale>
          <a:sx n="57" d="100"/>
          <a:sy n="57" d="100"/>
        </p:scale>
        <p:origin x="-108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85575-DB95-4CC0-A4E8-5B9FBB0BCC42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31E21-CB1E-4341-A5F6-83CB9C4CDF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048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1985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年，计划生育好，政府来养老；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1995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年，计划生育好，政府帮养老；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2005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年，养老不能靠政府；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年，推迟退休好，自己来养老；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2015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年，再老也得养政府。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08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51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914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500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121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651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062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53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31E21-CB1E-4341-A5F6-83CB9C4CDFE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32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87278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86862"/>
            <a:ext cx="12192000" cy="1971138"/>
          </a:xfrm>
          <a:prstGeom prst="rect">
            <a:avLst/>
          </a:prstGeom>
        </p:spPr>
      </p:pic>
      <p:sp>
        <p:nvSpPr>
          <p:cNvPr id="9" name="圆角矩形 8"/>
          <p:cNvSpPr/>
          <p:nvPr userDrawn="1"/>
        </p:nvSpPr>
        <p:spPr>
          <a:xfrm>
            <a:off x="4768192" y="5576056"/>
            <a:ext cx="7212009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塑造伟大作品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829153" y="4261474"/>
            <a:ext cx="71510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亲子教育</a:t>
            </a:r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44357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7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38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84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76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36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67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7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25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5142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心圆 3"/>
          <p:cNvSpPr/>
          <p:nvPr userDrawn="1"/>
        </p:nvSpPr>
        <p:spPr>
          <a:xfrm>
            <a:off x="2856000" y="189000"/>
            <a:ext cx="6480000" cy="6480000"/>
          </a:xfrm>
          <a:prstGeom prst="donut">
            <a:avLst>
              <a:gd name="adj" fmla="val 3823"/>
            </a:avLst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4170000" y="1503000"/>
            <a:ext cx="3852000" cy="3852000"/>
            <a:chOff x="-950738" y="-766897"/>
            <a:chExt cx="5138738" cy="5138738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617837" y="-766897"/>
              <a:ext cx="2570163" cy="5138738"/>
            </a:xfrm>
            <a:custGeom>
              <a:avLst/>
              <a:gdLst>
                <a:gd name="T0" fmla="*/ 0 w 3237"/>
                <a:gd name="T1" fmla="*/ 6472 h 6472"/>
                <a:gd name="T2" fmla="*/ 165 w 3237"/>
                <a:gd name="T3" fmla="*/ 6468 h 6472"/>
                <a:gd name="T4" fmla="*/ 330 w 3237"/>
                <a:gd name="T5" fmla="*/ 6455 h 6472"/>
                <a:gd name="T6" fmla="*/ 492 w 3237"/>
                <a:gd name="T7" fmla="*/ 6434 h 6472"/>
                <a:gd name="T8" fmla="*/ 651 w 3237"/>
                <a:gd name="T9" fmla="*/ 6407 h 6472"/>
                <a:gd name="T10" fmla="*/ 962 w 3237"/>
                <a:gd name="T11" fmla="*/ 6326 h 6472"/>
                <a:gd name="T12" fmla="*/ 1260 w 3237"/>
                <a:gd name="T13" fmla="*/ 6217 h 6472"/>
                <a:gd name="T14" fmla="*/ 1542 w 3237"/>
                <a:gd name="T15" fmla="*/ 6081 h 6472"/>
                <a:gd name="T16" fmla="*/ 1809 w 3237"/>
                <a:gd name="T17" fmla="*/ 5919 h 6472"/>
                <a:gd name="T18" fmla="*/ 2058 w 3237"/>
                <a:gd name="T19" fmla="*/ 5733 h 6472"/>
                <a:gd name="T20" fmla="*/ 2289 w 3237"/>
                <a:gd name="T21" fmla="*/ 5524 h 6472"/>
                <a:gd name="T22" fmla="*/ 2498 w 3237"/>
                <a:gd name="T23" fmla="*/ 5294 h 6472"/>
                <a:gd name="T24" fmla="*/ 2684 w 3237"/>
                <a:gd name="T25" fmla="*/ 5044 h 6472"/>
                <a:gd name="T26" fmla="*/ 2846 w 3237"/>
                <a:gd name="T27" fmla="*/ 4777 h 6472"/>
                <a:gd name="T28" fmla="*/ 2982 w 3237"/>
                <a:gd name="T29" fmla="*/ 4495 h 6472"/>
                <a:gd name="T30" fmla="*/ 3091 w 3237"/>
                <a:gd name="T31" fmla="*/ 4198 h 6472"/>
                <a:gd name="T32" fmla="*/ 3172 w 3237"/>
                <a:gd name="T33" fmla="*/ 3887 h 6472"/>
                <a:gd name="T34" fmla="*/ 3199 w 3237"/>
                <a:gd name="T35" fmla="*/ 3727 h 6472"/>
                <a:gd name="T36" fmla="*/ 3220 w 3237"/>
                <a:gd name="T37" fmla="*/ 3566 h 6472"/>
                <a:gd name="T38" fmla="*/ 3233 w 3237"/>
                <a:gd name="T39" fmla="*/ 3401 h 6472"/>
                <a:gd name="T40" fmla="*/ 3237 w 3237"/>
                <a:gd name="T41" fmla="*/ 3236 h 6472"/>
                <a:gd name="T42" fmla="*/ 3233 w 3237"/>
                <a:gd name="T43" fmla="*/ 3069 h 6472"/>
                <a:gd name="T44" fmla="*/ 3220 w 3237"/>
                <a:gd name="T45" fmla="*/ 2904 h 6472"/>
                <a:gd name="T46" fmla="*/ 3199 w 3237"/>
                <a:gd name="T47" fmla="*/ 2743 h 6472"/>
                <a:gd name="T48" fmla="*/ 3172 w 3237"/>
                <a:gd name="T49" fmla="*/ 2583 h 6472"/>
                <a:gd name="T50" fmla="*/ 3091 w 3237"/>
                <a:gd name="T51" fmla="*/ 2272 h 6472"/>
                <a:gd name="T52" fmla="*/ 2982 w 3237"/>
                <a:gd name="T53" fmla="*/ 1975 h 6472"/>
                <a:gd name="T54" fmla="*/ 2846 w 3237"/>
                <a:gd name="T55" fmla="*/ 1693 h 6472"/>
                <a:gd name="T56" fmla="*/ 2684 w 3237"/>
                <a:gd name="T57" fmla="*/ 1426 h 6472"/>
                <a:gd name="T58" fmla="*/ 2498 w 3237"/>
                <a:gd name="T59" fmla="*/ 1176 h 6472"/>
                <a:gd name="T60" fmla="*/ 2289 w 3237"/>
                <a:gd name="T61" fmla="*/ 948 h 6472"/>
                <a:gd name="T62" fmla="*/ 2058 w 3237"/>
                <a:gd name="T63" fmla="*/ 739 h 6472"/>
                <a:gd name="T64" fmla="*/ 1809 w 3237"/>
                <a:gd name="T65" fmla="*/ 552 h 6472"/>
                <a:gd name="T66" fmla="*/ 1542 w 3237"/>
                <a:gd name="T67" fmla="*/ 389 h 6472"/>
                <a:gd name="T68" fmla="*/ 1260 w 3237"/>
                <a:gd name="T69" fmla="*/ 253 h 6472"/>
                <a:gd name="T70" fmla="*/ 962 w 3237"/>
                <a:gd name="T71" fmla="*/ 144 h 6472"/>
                <a:gd name="T72" fmla="*/ 651 w 3237"/>
                <a:gd name="T73" fmla="*/ 65 h 6472"/>
                <a:gd name="T74" fmla="*/ 492 w 3237"/>
                <a:gd name="T75" fmla="*/ 36 h 6472"/>
                <a:gd name="T76" fmla="*/ 330 w 3237"/>
                <a:gd name="T77" fmla="*/ 15 h 6472"/>
                <a:gd name="T78" fmla="*/ 165 w 3237"/>
                <a:gd name="T79" fmla="*/ 3 h 6472"/>
                <a:gd name="T80" fmla="*/ 0 w 3237"/>
                <a:gd name="T81" fmla="*/ 0 h 6472"/>
                <a:gd name="T82" fmla="*/ 0 w 3237"/>
                <a:gd name="T83" fmla="*/ 3236 h 6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37" h="6472">
                  <a:moveTo>
                    <a:pt x="0" y="3236"/>
                  </a:moveTo>
                  <a:lnTo>
                    <a:pt x="0" y="6472"/>
                  </a:lnTo>
                  <a:lnTo>
                    <a:pt x="83" y="6470"/>
                  </a:lnTo>
                  <a:lnTo>
                    <a:pt x="165" y="6468"/>
                  </a:lnTo>
                  <a:lnTo>
                    <a:pt x="248" y="6463"/>
                  </a:lnTo>
                  <a:lnTo>
                    <a:pt x="330" y="6455"/>
                  </a:lnTo>
                  <a:lnTo>
                    <a:pt x="411" y="6445"/>
                  </a:lnTo>
                  <a:lnTo>
                    <a:pt x="492" y="6434"/>
                  </a:lnTo>
                  <a:lnTo>
                    <a:pt x="572" y="6422"/>
                  </a:lnTo>
                  <a:lnTo>
                    <a:pt x="651" y="6407"/>
                  </a:lnTo>
                  <a:lnTo>
                    <a:pt x="808" y="6371"/>
                  </a:lnTo>
                  <a:lnTo>
                    <a:pt x="962" y="6326"/>
                  </a:lnTo>
                  <a:lnTo>
                    <a:pt x="1112" y="6277"/>
                  </a:lnTo>
                  <a:lnTo>
                    <a:pt x="1260" y="6217"/>
                  </a:lnTo>
                  <a:lnTo>
                    <a:pt x="1404" y="6154"/>
                  </a:lnTo>
                  <a:lnTo>
                    <a:pt x="1542" y="6081"/>
                  </a:lnTo>
                  <a:lnTo>
                    <a:pt x="1678" y="6004"/>
                  </a:lnTo>
                  <a:lnTo>
                    <a:pt x="1809" y="5919"/>
                  </a:lnTo>
                  <a:lnTo>
                    <a:pt x="1937" y="5829"/>
                  </a:lnTo>
                  <a:lnTo>
                    <a:pt x="2058" y="5733"/>
                  </a:lnTo>
                  <a:lnTo>
                    <a:pt x="2175" y="5632"/>
                  </a:lnTo>
                  <a:lnTo>
                    <a:pt x="2289" y="5524"/>
                  </a:lnTo>
                  <a:lnTo>
                    <a:pt x="2396" y="5411"/>
                  </a:lnTo>
                  <a:lnTo>
                    <a:pt x="2498" y="5294"/>
                  </a:lnTo>
                  <a:lnTo>
                    <a:pt x="2594" y="5173"/>
                  </a:lnTo>
                  <a:lnTo>
                    <a:pt x="2684" y="5044"/>
                  </a:lnTo>
                  <a:lnTo>
                    <a:pt x="2769" y="4914"/>
                  </a:lnTo>
                  <a:lnTo>
                    <a:pt x="2846" y="4777"/>
                  </a:lnTo>
                  <a:lnTo>
                    <a:pt x="2919" y="4639"/>
                  </a:lnTo>
                  <a:lnTo>
                    <a:pt x="2982" y="4495"/>
                  </a:lnTo>
                  <a:lnTo>
                    <a:pt x="3041" y="4347"/>
                  </a:lnTo>
                  <a:lnTo>
                    <a:pt x="3091" y="4198"/>
                  </a:lnTo>
                  <a:lnTo>
                    <a:pt x="3136" y="4044"/>
                  </a:lnTo>
                  <a:lnTo>
                    <a:pt x="3172" y="3887"/>
                  </a:lnTo>
                  <a:lnTo>
                    <a:pt x="3187" y="3808"/>
                  </a:lnTo>
                  <a:lnTo>
                    <a:pt x="3199" y="3727"/>
                  </a:lnTo>
                  <a:lnTo>
                    <a:pt x="3210" y="3647"/>
                  </a:lnTo>
                  <a:lnTo>
                    <a:pt x="3220" y="3566"/>
                  </a:lnTo>
                  <a:lnTo>
                    <a:pt x="3228" y="3484"/>
                  </a:lnTo>
                  <a:lnTo>
                    <a:pt x="3233" y="3401"/>
                  </a:lnTo>
                  <a:lnTo>
                    <a:pt x="3235" y="3319"/>
                  </a:lnTo>
                  <a:lnTo>
                    <a:pt x="3237" y="3236"/>
                  </a:lnTo>
                  <a:lnTo>
                    <a:pt x="3235" y="3151"/>
                  </a:lnTo>
                  <a:lnTo>
                    <a:pt x="3233" y="3069"/>
                  </a:lnTo>
                  <a:lnTo>
                    <a:pt x="3228" y="2986"/>
                  </a:lnTo>
                  <a:lnTo>
                    <a:pt x="3220" y="2904"/>
                  </a:lnTo>
                  <a:lnTo>
                    <a:pt x="3210" y="2823"/>
                  </a:lnTo>
                  <a:lnTo>
                    <a:pt x="3199" y="2743"/>
                  </a:lnTo>
                  <a:lnTo>
                    <a:pt x="3187" y="2662"/>
                  </a:lnTo>
                  <a:lnTo>
                    <a:pt x="3172" y="2583"/>
                  </a:lnTo>
                  <a:lnTo>
                    <a:pt x="3136" y="2426"/>
                  </a:lnTo>
                  <a:lnTo>
                    <a:pt x="3091" y="2272"/>
                  </a:lnTo>
                  <a:lnTo>
                    <a:pt x="3041" y="2123"/>
                  </a:lnTo>
                  <a:lnTo>
                    <a:pt x="2982" y="1975"/>
                  </a:lnTo>
                  <a:lnTo>
                    <a:pt x="2919" y="1833"/>
                  </a:lnTo>
                  <a:lnTo>
                    <a:pt x="2846" y="1693"/>
                  </a:lnTo>
                  <a:lnTo>
                    <a:pt x="2769" y="1556"/>
                  </a:lnTo>
                  <a:lnTo>
                    <a:pt x="2684" y="1426"/>
                  </a:lnTo>
                  <a:lnTo>
                    <a:pt x="2594" y="1299"/>
                  </a:lnTo>
                  <a:lnTo>
                    <a:pt x="2498" y="1176"/>
                  </a:lnTo>
                  <a:lnTo>
                    <a:pt x="2396" y="1059"/>
                  </a:lnTo>
                  <a:lnTo>
                    <a:pt x="2289" y="948"/>
                  </a:lnTo>
                  <a:lnTo>
                    <a:pt x="2175" y="840"/>
                  </a:lnTo>
                  <a:lnTo>
                    <a:pt x="2058" y="739"/>
                  </a:lnTo>
                  <a:lnTo>
                    <a:pt x="1937" y="643"/>
                  </a:lnTo>
                  <a:lnTo>
                    <a:pt x="1809" y="552"/>
                  </a:lnTo>
                  <a:lnTo>
                    <a:pt x="1678" y="468"/>
                  </a:lnTo>
                  <a:lnTo>
                    <a:pt x="1542" y="389"/>
                  </a:lnTo>
                  <a:lnTo>
                    <a:pt x="1404" y="318"/>
                  </a:lnTo>
                  <a:lnTo>
                    <a:pt x="1260" y="253"/>
                  </a:lnTo>
                  <a:lnTo>
                    <a:pt x="1112" y="195"/>
                  </a:lnTo>
                  <a:lnTo>
                    <a:pt x="962" y="144"/>
                  </a:lnTo>
                  <a:lnTo>
                    <a:pt x="808" y="101"/>
                  </a:lnTo>
                  <a:lnTo>
                    <a:pt x="651" y="65"/>
                  </a:lnTo>
                  <a:lnTo>
                    <a:pt x="572" y="50"/>
                  </a:lnTo>
                  <a:lnTo>
                    <a:pt x="492" y="36"/>
                  </a:lnTo>
                  <a:lnTo>
                    <a:pt x="411" y="25"/>
                  </a:lnTo>
                  <a:lnTo>
                    <a:pt x="330" y="15"/>
                  </a:lnTo>
                  <a:lnTo>
                    <a:pt x="248" y="9"/>
                  </a:lnTo>
                  <a:lnTo>
                    <a:pt x="165" y="3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236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-950738" y="-766897"/>
              <a:ext cx="2568575" cy="5138738"/>
            </a:xfrm>
            <a:custGeom>
              <a:avLst/>
              <a:gdLst>
                <a:gd name="T0" fmla="*/ 3237 w 3237"/>
                <a:gd name="T1" fmla="*/ 0 h 6472"/>
                <a:gd name="T2" fmla="*/ 3070 w 3237"/>
                <a:gd name="T3" fmla="*/ 3 h 6472"/>
                <a:gd name="T4" fmla="*/ 2905 w 3237"/>
                <a:gd name="T5" fmla="*/ 15 h 6472"/>
                <a:gd name="T6" fmla="*/ 2743 w 3237"/>
                <a:gd name="T7" fmla="*/ 36 h 6472"/>
                <a:gd name="T8" fmla="*/ 2584 w 3237"/>
                <a:gd name="T9" fmla="*/ 65 h 6472"/>
                <a:gd name="T10" fmla="*/ 2273 w 3237"/>
                <a:gd name="T11" fmla="*/ 144 h 6472"/>
                <a:gd name="T12" fmla="*/ 1975 w 3237"/>
                <a:gd name="T13" fmla="*/ 253 h 6472"/>
                <a:gd name="T14" fmla="*/ 1693 w 3237"/>
                <a:gd name="T15" fmla="*/ 389 h 6472"/>
                <a:gd name="T16" fmla="*/ 1426 w 3237"/>
                <a:gd name="T17" fmla="*/ 552 h 6472"/>
                <a:gd name="T18" fmla="*/ 1177 w 3237"/>
                <a:gd name="T19" fmla="*/ 739 h 6472"/>
                <a:gd name="T20" fmla="*/ 946 w 3237"/>
                <a:gd name="T21" fmla="*/ 946 h 6472"/>
                <a:gd name="T22" fmla="*/ 739 w 3237"/>
                <a:gd name="T23" fmla="*/ 1176 h 6472"/>
                <a:gd name="T24" fmla="*/ 553 w 3237"/>
                <a:gd name="T25" fmla="*/ 1426 h 6472"/>
                <a:gd name="T26" fmla="*/ 389 w 3237"/>
                <a:gd name="T27" fmla="*/ 1693 h 6472"/>
                <a:gd name="T28" fmla="*/ 253 w 3237"/>
                <a:gd name="T29" fmla="*/ 1975 h 6472"/>
                <a:gd name="T30" fmla="*/ 144 w 3237"/>
                <a:gd name="T31" fmla="*/ 2272 h 6472"/>
                <a:gd name="T32" fmla="*/ 65 w 3237"/>
                <a:gd name="T33" fmla="*/ 2583 h 6472"/>
                <a:gd name="T34" fmla="*/ 36 w 3237"/>
                <a:gd name="T35" fmla="*/ 2743 h 6472"/>
                <a:gd name="T36" fmla="*/ 15 w 3237"/>
                <a:gd name="T37" fmla="*/ 2904 h 6472"/>
                <a:gd name="T38" fmla="*/ 3 w 3237"/>
                <a:gd name="T39" fmla="*/ 3069 h 6472"/>
                <a:gd name="T40" fmla="*/ 0 w 3237"/>
                <a:gd name="T41" fmla="*/ 3236 h 6472"/>
                <a:gd name="T42" fmla="*/ 3 w 3237"/>
                <a:gd name="T43" fmla="*/ 3401 h 6472"/>
                <a:gd name="T44" fmla="*/ 15 w 3237"/>
                <a:gd name="T45" fmla="*/ 3566 h 6472"/>
                <a:gd name="T46" fmla="*/ 36 w 3237"/>
                <a:gd name="T47" fmla="*/ 3727 h 6472"/>
                <a:gd name="T48" fmla="*/ 65 w 3237"/>
                <a:gd name="T49" fmla="*/ 3887 h 6472"/>
                <a:gd name="T50" fmla="*/ 144 w 3237"/>
                <a:gd name="T51" fmla="*/ 4198 h 6472"/>
                <a:gd name="T52" fmla="*/ 253 w 3237"/>
                <a:gd name="T53" fmla="*/ 4495 h 6472"/>
                <a:gd name="T54" fmla="*/ 389 w 3237"/>
                <a:gd name="T55" fmla="*/ 4777 h 6472"/>
                <a:gd name="T56" fmla="*/ 553 w 3237"/>
                <a:gd name="T57" fmla="*/ 5044 h 6472"/>
                <a:gd name="T58" fmla="*/ 739 w 3237"/>
                <a:gd name="T59" fmla="*/ 5294 h 6472"/>
                <a:gd name="T60" fmla="*/ 946 w 3237"/>
                <a:gd name="T61" fmla="*/ 5524 h 6472"/>
                <a:gd name="T62" fmla="*/ 1177 w 3237"/>
                <a:gd name="T63" fmla="*/ 5733 h 6472"/>
                <a:gd name="T64" fmla="*/ 1426 w 3237"/>
                <a:gd name="T65" fmla="*/ 5919 h 6472"/>
                <a:gd name="T66" fmla="*/ 1693 w 3237"/>
                <a:gd name="T67" fmla="*/ 6081 h 6472"/>
                <a:gd name="T68" fmla="*/ 1975 w 3237"/>
                <a:gd name="T69" fmla="*/ 6217 h 6472"/>
                <a:gd name="T70" fmla="*/ 2273 w 3237"/>
                <a:gd name="T71" fmla="*/ 6326 h 6472"/>
                <a:gd name="T72" fmla="*/ 2584 w 3237"/>
                <a:gd name="T73" fmla="*/ 6405 h 6472"/>
                <a:gd name="T74" fmla="*/ 2743 w 3237"/>
                <a:gd name="T75" fmla="*/ 6434 h 6472"/>
                <a:gd name="T76" fmla="*/ 2905 w 3237"/>
                <a:gd name="T77" fmla="*/ 6455 h 6472"/>
                <a:gd name="T78" fmla="*/ 3070 w 3237"/>
                <a:gd name="T79" fmla="*/ 6468 h 6472"/>
                <a:gd name="T80" fmla="*/ 3237 w 3237"/>
                <a:gd name="T81" fmla="*/ 6472 h 6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37" h="6472">
                  <a:moveTo>
                    <a:pt x="3237" y="3236"/>
                  </a:moveTo>
                  <a:lnTo>
                    <a:pt x="3237" y="0"/>
                  </a:lnTo>
                  <a:lnTo>
                    <a:pt x="3152" y="0"/>
                  </a:lnTo>
                  <a:lnTo>
                    <a:pt x="3070" y="3"/>
                  </a:lnTo>
                  <a:lnTo>
                    <a:pt x="2987" y="9"/>
                  </a:lnTo>
                  <a:lnTo>
                    <a:pt x="2905" y="15"/>
                  </a:lnTo>
                  <a:lnTo>
                    <a:pt x="2824" y="25"/>
                  </a:lnTo>
                  <a:lnTo>
                    <a:pt x="2743" y="36"/>
                  </a:lnTo>
                  <a:lnTo>
                    <a:pt x="2663" y="50"/>
                  </a:lnTo>
                  <a:lnTo>
                    <a:pt x="2584" y="65"/>
                  </a:lnTo>
                  <a:lnTo>
                    <a:pt x="2427" y="101"/>
                  </a:lnTo>
                  <a:lnTo>
                    <a:pt x="2273" y="144"/>
                  </a:lnTo>
                  <a:lnTo>
                    <a:pt x="2123" y="195"/>
                  </a:lnTo>
                  <a:lnTo>
                    <a:pt x="1975" y="253"/>
                  </a:lnTo>
                  <a:lnTo>
                    <a:pt x="1833" y="318"/>
                  </a:lnTo>
                  <a:lnTo>
                    <a:pt x="1693" y="389"/>
                  </a:lnTo>
                  <a:lnTo>
                    <a:pt x="1557" y="468"/>
                  </a:lnTo>
                  <a:lnTo>
                    <a:pt x="1426" y="552"/>
                  </a:lnTo>
                  <a:lnTo>
                    <a:pt x="1300" y="643"/>
                  </a:lnTo>
                  <a:lnTo>
                    <a:pt x="1177" y="739"/>
                  </a:lnTo>
                  <a:lnTo>
                    <a:pt x="1060" y="840"/>
                  </a:lnTo>
                  <a:lnTo>
                    <a:pt x="946" y="946"/>
                  </a:lnTo>
                  <a:lnTo>
                    <a:pt x="841" y="1059"/>
                  </a:lnTo>
                  <a:lnTo>
                    <a:pt x="739" y="1176"/>
                  </a:lnTo>
                  <a:lnTo>
                    <a:pt x="643" y="1299"/>
                  </a:lnTo>
                  <a:lnTo>
                    <a:pt x="553" y="1426"/>
                  </a:lnTo>
                  <a:lnTo>
                    <a:pt x="468" y="1556"/>
                  </a:lnTo>
                  <a:lnTo>
                    <a:pt x="389" y="1693"/>
                  </a:lnTo>
                  <a:lnTo>
                    <a:pt x="318" y="1833"/>
                  </a:lnTo>
                  <a:lnTo>
                    <a:pt x="253" y="1975"/>
                  </a:lnTo>
                  <a:lnTo>
                    <a:pt x="195" y="2123"/>
                  </a:lnTo>
                  <a:lnTo>
                    <a:pt x="144" y="2272"/>
                  </a:lnTo>
                  <a:lnTo>
                    <a:pt x="101" y="2426"/>
                  </a:lnTo>
                  <a:lnTo>
                    <a:pt x="65" y="2583"/>
                  </a:lnTo>
                  <a:lnTo>
                    <a:pt x="50" y="2662"/>
                  </a:lnTo>
                  <a:lnTo>
                    <a:pt x="36" y="2743"/>
                  </a:lnTo>
                  <a:lnTo>
                    <a:pt x="25" y="2823"/>
                  </a:lnTo>
                  <a:lnTo>
                    <a:pt x="15" y="2904"/>
                  </a:lnTo>
                  <a:lnTo>
                    <a:pt x="9" y="2986"/>
                  </a:lnTo>
                  <a:lnTo>
                    <a:pt x="3" y="3069"/>
                  </a:lnTo>
                  <a:lnTo>
                    <a:pt x="0" y="3151"/>
                  </a:lnTo>
                  <a:lnTo>
                    <a:pt x="0" y="3236"/>
                  </a:lnTo>
                  <a:lnTo>
                    <a:pt x="0" y="3319"/>
                  </a:lnTo>
                  <a:lnTo>
                    <a:pt x="3" y="3401"/>
                  </a:lnTo>
                  <a:lnTo>
                    <a:pt x="9" y="3484"/>
                  </a:lnTo>
                  <a:lnTo>
                    <a:pt x="15" y="3566"/>
                  </a:lnTo>
                  <a:lnTo>
                    <a:pt x="25" y="3647"/>
                  </a:lnTo>
                  <a:lnTo>
                    <a:pt x="36" y="3727"/>
                  </a:lnTo>
                  <a:lnTo>
                    <a:pt x="50" y="3808"/>
                  </a:lnTo>
                  <a:lnTo>
                    <a:pt x="65" y="3887"/>
                  </a:lnTo>
                  <a:lnTo>
                    <a:pt x="101" y="4044"/>
                  </a:lnTo>
                  <a:lnTo>
                    <a:pt x="144" y="4198"/>
                  </a:lnTo>
                  <a:lnTo>
                    <a:pt x="195" y="4347"/>
                  </a:lnTo>
                  <a:lnTo>
                    <a:pt x="253" y="4495"/>
                  </a:lnTo>
                  <a:lnTo>
                    <a:pt x="318" y="4639"/>
                  </a:lnTo>
                  <a:lnTo>
                    <a:pt x="389" y="4777"/>
                  </a:lnTo>
                  <a:lnTo>
                    <a:pt x="468" y="4914"/>
                  </a:lnTo>
                  <a:lnTo>
                    <a:pt x="553" y="5044"/>
                  </a:lnTo>
                  <a:lnTo>
                    <a:pt x="643" y="5171"/>
                  </a:lnTo>
                  <a:lnTo>
                    <a:pt x="739" y="5294"/>
                  </a:lnTo>
                  <a:lnTo>
                    <a:pt x="841" y="5411"/>
                  </a:lnTo>
                  <a:lnTo>
                    <a:pt x="946" y="5524"/>
                  </a:lnTo>
                  <a:lnTo>
                    <a:pt x="1060" y="5632"/>
                  </a:lnTo>
                  <a:lnTo>
                    <a:pt x="1177" y="5733"/>
                  </a:lnTo>
                  <a:lnTo>
                    <a:pt x="1300" y="5829"/>
                  </a:lnTo>
                  <a:lnTo>
                    <a:pt x="1426" y="5919"/>
                  </a:lnTo>
                  <a:lnTo>
                    <a:pt x="1557" y="6004"/>
                  </a:lnTo>
                  <a:lnTo>
                    <a:pt x="1693" y="6081"/>
                  </a:lnTo>
                  <a:lnTo>
                    <a:pt x="1833" y="6152"/>
                  </a:lnTo>
                  <a:lnTo>
                    <a:pt x="1975" y="6217"/>
                  </a:lnTo>
                  <a:lnTo>
                    <a:pt x="2123" y="6275"/>
                  </a:lnTo>
                  <a:lnTo>
                    <a:pt x="2273" y="6326"/>
                  </a:lnTo>
                  <a:lnTo>
                    <a:pt x="2427" y="6371"/>
                  </a:lnTo>
                  <a:lnTo>
                    <a:pt x="2584" y="6405"/>
                  </a:lnTo>
                  <a:lnTo>
                    <a:pt x="2663" y="6420"/>
                  </a:lnTo>
                  <a:lnTo>
                    <a:pt x="2743" y="6434"/>
                  </a:lnTo>
                  <a:lnTo>
                    <a:pt x="2824" y="6445"/>
                  </a:lnTo>
                  <a:lnTo>
                    <a:pt x="2905" y="6455"/>
                  </a:lnTo>
                  <a:lnTo>
                    <a:pt x="2987" y="6463"/>
                  </a:lnTo>
                  <a:lnTo>
                    <a:pt x="3070" y="6468"/>
                  </a:lnTo>
                  <a:lnTo>
                    <a:pt x="3152" y="6470"/>
                  </a:lnTo>
                  <a:lnTo>
                    <a:pt x="3237" y="6472"/>
                  </a:lnTo>
                  <a:lnTo>
                    <a:pt x="3237" y="3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6000" y="1539000"/>
            <a:ext cx="3780000" cy="3780000"/>
          </a:xfrm>
          <a:prstGeom prst="ellipse">
            <a:avLst/>
          </a:prstGeom>
          <a:ln w="28575">
            <a:noFill/>
          </a:ln>
        </p:spPr>
      </p:pic>
      <p:sp>
        <p:nvSpPr>
          <p:cNvPr id="10" name="矩形 9"/>
          <p:cNvSpPr/>
          <p:nvPr userDrawn="1"/>
        </p:nvSpPr>
        <p:spPr>
          <a:xfrm>
            <a:off x="546742" y="757248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CONTENTS PAGE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" name="TextBox 5"/>
          <p:cNvSpPr txBox="1"/>
          <p:nvPr userDrawn="1"/>
        </p:nvSpPr>
        <p:spPr>
          <a:xfrm>
            <a:off x="8359696" y="4360604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亲子教育的理念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6"/>
          <p:cNvSpPr txBox="1"/>
          <p:nvPr userDrawn="1"/>
        </p:nvSpPr>
        <p:spPr>
          <a:xfrm>
            <a:off x="8359696" y="2128356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亲子教育的重要性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0"/>
          <p:cNvSpPr txBox="1"/>
          <p:nvPr userDrawn="1"/>
        </p:nvSpPr>
        <p:spPr>
          <a:xfrm>
            <a:off x="8359696" y="2872439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亲子教育的内容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1"/>
          <p:cNvSpPr txBox="1"/>
          <p:nvPr userDrawn="1"/>
        </p:nvSpPr>
        <p:spPr>
          <a:xfrm>
            <a:off x="8359696" y="3616522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亲子教育的方法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997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>
            <a:spLocks noChangeAspect="1"/>
          </p:cNvSpPr>
          <p:nvPr userDrawn="1"/>
        </p:nvSpPr>
        <p:spPr>
          <a:xfrm>
            <a:off x="-15240" y="0"/>
            <a:ext cx="9846000" cy="4906075"/>
          </a:xfrm>
          <a:custGeom>
            <a:avLst/>
            <a:gdLst>
              <a:gd name="connsiteX0" fmla="*/ 0 w 9209242"/>
              <a:gd name="connsiteY0" fmla="*/ 0 h 4588790"/>
              <a:gd name="connsiteX1" fmla="*/ 9209242 w 9209242"/>
              <a:gd name="connsiteY1" fmla="*/ 0 h 4588790"/>
              <a:gd name="connsiteX2" fmla="*/ 9125476 w 9209242"/>
              <a:gd name="connsiteY2" fmla="*/ 3183568 h 4588790"/>
              <a:gd name="connsiteX3" fmla="*/ 3165982 w 9209242"/>
              <a:gd name="connsiteY3" fmla="*/ 4588790 h 4588790"/>
              <a:gd name="connsiteX4" fmla="*/ 0 w 9209242"/>
              <a:gd name="connsiteY4" fmla="*/ 1616292 h 458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9242" h="4588790">
                <a:moveTo>
                  <a:pt x="0" y="0"/>
                </a:moveTo>
                <a:lnTo>
                  <a:pt x="9209242" y="0"/>
                </a:lnTo>
                <a:lnTo>
                  <a:pt x="9125476" y="3183568"/>
                </a:lnTo>
                <a:lnTo>
                  <a:pt x="3165982" y="4588790"/>
                </a:lnTo>
                <a:lnTo>
                  <a:pt x="0" y="161629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9825480" y="757248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过渡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lvl="0" algn="r">
              <a:lnSpc>
                <a:spcPct val="112000"/>
              </a:lnSpc>
              <a:defRPr/>
            </a:pPr>
            <a:r>
              <a:rPr lang="en-US" altLang="zh-CN" sz="1600" dirty="0">
                <a:solidFill>
                  <a:schemeClr val="bg1"/>
                </a:solidFill>
              </a:rPr>
              <a:t>TRANSITION 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PAGE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5084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663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63476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8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42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94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3" r:id="rId4"/>
    <p:sldLayoutId id="2147483660" r:id="rId5"/>
    <p:sldLayoutId id="214748366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51891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0" y="4592788"/>
            <a:ext cx="12192000" cy="1519919"/>
          </a:xfrm>
          <a:prstGeom prst="roundRect">
            <a:avLst>
              <a:gd name="adj" fmla="val 0"/>
            </a:avLst>
          </a:prstGeom>
          <a:solidFill>
            <a:srgbClr val="6AAE2C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TextBox 6"/>
          <p:cNvSpPr txBox="1"/>
          <p:nvPr/>
        </p:nvSpPr>
        <p:spPr>
          <a:xfrm>
            <a:off x="0" y="4761974"/>
            <a:ext cx="12192001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培养子女的生存能力，不是培养啃老族</a:t>
            </a: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培养子女的根本目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的，在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于自立。因此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，父母应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首先培养子女的生活技能，切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忌“饭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来张口，衣来伸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手”。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5273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3452" y="595631"/>
            <a:ext cx="11885096" cy="3291840"/>
            <a:chOff x="184984" y="595631"/>
            <a:chExt cx="11885096" cy="329184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4984" y="595631"/>
              <a:ext cx="5852160" cy="32918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7920" y="595631"/>
              <a:ext cx="5852160" cy="32918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6" name="Freeform 50"/>
          <p:cNvSpPr>
            <a:spLocks noChangeAspect="1"/>
          </p:cNvSpPr>
          <p:nvPr/>
        </p:nvSpPr>
        <p:spPr bwMode="auto">
          <a:xfrm>
            <a:off x="5312943" y="3132500"/>
            <a:ext cx="1566114" cy="1444345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77613" y="5513174"/>
            <a:ext cx="10820401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子女将来必然要在社会中生活，离不开人际交往的能力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因</a:t>
            </a:r>
            <a:r>
              <a:rPr lang="zh-CN" altLang="en-US" dirty="0">
                <a:solidFill>
                  <a:schemeClr val="bg1"/>
                </a:solidFill>
              </a:rPr>
              <a:t>此，父母要鼓励孩子多与邻居、长辈、亲友、同伴等各个不同领域的人群</a:t>
            </a:r>
            <a:r>
              <a:rPr lang="zh-CN" altLang="en-US" dirty="0" smtClean="0">
                <a:solidFill>
                  <a:schemeClr val="bg1"/>
                </a:solidFill>
              </a:rPr>
              <a:t>去</a:t>
            </a:r>
            <a:r>
              <a:rPr lang="zh-CN" altLang="en-US" dirty="0">
                <a:solidFill>
                  <a:schemeClr val="bg1"/>
                </a:solidFill>
              </a:rPr>
              <a:t>互动</a:t>
            </a:r>
            <a:r>
              <a:rPr lang="zh-CN" altLang="en-US" dirty="0" smtClean="0">
                <a:solidFill>
                  <a:schemeClr val="bg1"/>
                </a:solidFill>
              </a:rPr>
              <a:t>交往。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9378" y="4583329"/>
            <a:ext cx="7174992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培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养</a:t>
            </a:r>
            <a:r>
              <a:rPr lang="zh-CN" altLang="en-US" sz="4800" b="1" dirty="0">
                <a:solidFill>
                  <a:schemeClr val="bg1"/>
                </a:solidFill>
              </a:rPr>
              <a:t>子女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的人际交往能力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22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/>
          <p:cNvSpPr txBox="1"/>
          <p:nvPr/>
        </p:nvSpPr>
        <p:spPr>
          <a:xfrm>
            <a:off x="0" y="1284147"/>
            <a:ext cx="1219200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培养子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女良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好的生活与学习习惯</a:t>
            </a: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惯的力量是巨大的，人一旦养成一个习惯，就会不自觉地在这个轨道上运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行。好的习惯将终身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益。 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94542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3200" cy="39913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3991344"/>
            <a:ext cx="12192000" cy="240632"/>
          </a:xfrm>
          <a:prstGeom prst="rect">
            <a:avLst/>
          </a:prstGeom>
          <a:solidFill>
            <a:srgbClr val="A0D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7797" y="5417437"/>
            <a:ext cx="9417964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学会做人是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子女将来能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够在社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会中独立生存的起码条件。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成熟而稳定的品格，直接决定了人生的发展状态。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因此，应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养子女良好的品格，如友爱、诚信、宽容、谦虚、勤劳、节俭、分享、体谅等。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533147" y="4469799"/>
            <a:ext cx="11125705" cy="885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zh-CN" altLang="en-US" sz="4800" b="1" dirty="0" smtClean="0">
                <a:solidFill>
                  <a:srgbClr val="6AAE2C"/>
                </a:solidFill>
                <a:latin typeface="+mn-ea"/>
              </a:rPr>
              <a:t>教子女做人，培养良好的品格</a:t>
            </a:r>
            <a:endParaRPr lang="zh-CN" altLang="en-US" sz="8800" b="1" dirty="0">
              <a:solidFill>
                <a:srgbClr val="6AAE2C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7469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6899" y="2060075"/>
            <a:ext cx="9298201" cy="3074727"/>
            <a:chOff x="5646408" y="4909347"/>
            <a:chExt cx="4579100" cy="15142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6156" y="4909348"/>
              <a:ext cx="1009477" cy="15142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36282" y="4909348"/>
              <a:ext cx="1009477" cy="15142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46408" y="4909348"/>
              <a:ext cx="1009477" cy="15142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6" name="矩形 5"/>
            <p:cNvSpPr/>
            <p:nvPr/>
          </p:nvSpPr>
          <p:spPr>
            <a:xfrm>
              <a:off x="5646409" y="6139925"/>
              <a:ext cx="1009477" cy="199123"/>
            </a:xfrm>
            <a:prstGeom prst="rect">
              <a:avLst/>
            </a:prstGeom>
            <a:solidFill>
              <a:srgbClr val="6AAE2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自信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6836283" y="6139925"/>
              <a:ext cx="1009477" cy="199123"/>
            </a:xfrm>
            <a:prstGeom prst="rect">
              <a:avLst/>
            </a:prstGeom>
            <a:solidFill>
              <a:srgbClr val="6AAE2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希望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8026157" y="6139925"/>
              <a:ext cx="1009477" cy="199123"/>
            </a:xfrm>
            <a:prstGeom prst="rect">
              <a:avLst/>
            </a:prstGeom>
            <a:solidFill>
              <a:srgbClr val="6AAE2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乐观</a:t>
              </a:r>
            </a:p>
          </p:txBody>
        </p:sp>
        <p:pic>
          <p:nvPicPr>
            <p:cNvPr id="9" name="Picture 3" descr="F:\360云盘\02-个人资料\！PPT图片及版面资源\04-PPT精选插图\01-生活类\02-生活人物\look.com.ua-76309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16031" y="4909347"/>
              <a:ext cx="1009477" cy="1514216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9216030" y="6138355"/>
              <a:ext cx="1009477" cy="199123"/>
            </a:xfrm>
            <a:prstGeom prst="rect">
              <a:avLst/>
            </a:prstGeom>
            <a:solidFill>
              <a:srgbClr val="6AAE2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韧性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539261" y="5252190"/>
            <a:ext cx="111134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心</a:t>
            </a: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理资本是指个体在成长和发展过程中表现出来的一种</a:t>
            </a:r>
            <a:r>
              <a:rPr lang="zh-CN" altLang="en-US" b="1" dirty="0">
                <a:solidFill>
                  <a:srgbClr val="FFFF00"/>
                </a:solidFill>
                <a:latin typeface="+mj-ea"/>
                <a:ea typeface="+mj-ea"/>
              </a:rPr>
              <a:t>积极心理状态</a:t>
            </a:r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，包</a:t>
            </a: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括四个</a:t>
            </a:r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要素：</a:t>
            </a:r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自信、希望、乐观和韧性</a:t>
            </a:r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。</a:t>
            </a:r>
            <a:r>
              <a:rPr lang="zh-CN" altLang="en-US" dirty="0">
                <a:solidFill>
                  <a:schemeClr val="bg1"/>
                </a:solidFill>
              </a:rPr>
              <a:t>子女心理资本的提升比智力因素的提升更重要，因此，父母应有意识</a:t>
            </a:r>
            <a:r>
              <a:rPr lang="zh-CN" altLang="en-US" dirty="0" smtClean="0">
                <a:solidFill>
                  <a:schemeClr val="bg1"/>
                </a:solidFill>
              </a:rPr>
              <a:t>地培</a:t>
            </a:r>
            <a:r>
              <a:rPr lang="zh-CN" altLang="en-US" dirty="0">
                <a:solidFill>
                  <a:schemeClr val="bg1"/>
                </a:solidFill>
              </a:rPr>
              <a:t>养和提升子女的心理资本</a:t>
            </a:r>
            <a:r>
              <a:rPr lang="zh-CN" altLang="en-US" dirty="0" smtClean="0">
                <a:solidFill>
                  <a:schemeClr val="bg1"/>
                </a:solidFill>
              </a:rPr>
              <a:t>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3178448" y="872861"/>
            <a:ext cx="58351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培养子女的心理资本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肘形连接符 19"/>
          <p:cNvCxnSpPr>
            <a:stCxn id="5" idx="1"/>
            <a:endCxn id="13" idx="1"/>
          </p:cNvCxnSpPr>
          <p:nvPr/>
        </p:nvCxnSpPr>
        <p:spPr>
          <a:xfrm rot="10800000" flipH="1">
            <a:off x="1446898" y="1362227"/>
            <a:ext cx="1731549" cy="2235213"/>
          </a:xfrm>
          <a:prstGeom prst="bentConnector3">
            <a:avLst>
              <a:gd name="adj1" fmla="val -13202"/>
            </a:avLst>
          </a:prstGeom>
          <a:ln w="12700">
            <a:solidFill>
              <a:schemeClr val="bg1"/>
            </a:solidFill>
            <a:headEnd type="none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>
            <a:stCxn id="9" idx="3"/>
            <a:endCxn id="13" idx="3"/>
          </p:cNvCxnSpPr>
          <p:nvPr/>
        </p:nvCxnSpPr>
        <p:spPr>
          <a:xfrm flipH="1" flipV="1">
            <a:off x="9013552" y="1362226"/>
            <a:ext cx="1731548" cy="2235213"/>
          </a:xfrm>
          <a:prstGeom prst="bentConnector3">
            <a:avLst>
              <a:gd name="adj1" fmla="val -13202"/>
            </a:avLst>
          </a:prstGeom>
          <a:ln w="12700">
            <a:solidFill>
              <a:schemeClr val="bg1"/>
            </a:solidFill>
            <a:headEnd type="none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5" idx="3"/>
            <a:endCxn id="4" idx="1"/>
          </p:cNvCxnSpPr>
          <p:nvPr/>
        </p:nvCxnSpPr>
        <p:spPr>
          <a:xfrm>
            <a:off x="3496717" y="3597439"/>
            <a:ext cx="366309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4" idx="3"/>
            <a:endCxn id="3" idx="1"/>
          </p:cNvCxnSpPr>
          <p:nvPr/>
        </p:nvCxnSpPr>
        <p:spPr>
          <a:xfrm>
            <a:off x="5912844" y="3597439"/>
            <a:ext cx="366309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3" idx="3"/>
            <a:endCxn id="9" idx="1"/>
          </p:cNvCxnSpPr>
          <p:nvPr/>
        </p:nvCxnSpPr>
        <p:spPr>
          <a:xfrm>
            <a:off x="8328971" y="3597439"/>
            <a:ext cx="366311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592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09950" y="5371336"/>
            <a:ext cx="8570251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亲子教育的方法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4714478" y="4519813"/>
            <a:ext cx="71510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-1" y="0"/>
            <a:ext cx="9825481" cy="4895850"/>
          </a:xfrm>
          <a:custGeom>
            <a:avLst/>
            <a:gdLst>
              <a:gd name="connsiteX0" fmla="*/ 0 w 9209242"/>
              <a:gd name="connsiteY0" fmla="*/ 0 h 4588790"/>
              <a:gd name="connsiteX1" fmla="*/ 9209242 w 9209242"/>
              <a:gd name="connsiteY1" fmla="*/ 0 h 4588790"/>
              <a:gd name="connsiteX2" fmla="*/ 9125476 w 9209242"/>
              <a:gd name="connsiteY2" fmla="*/ 3183568 h 4588790"/>
              <a:gd name="connsiteX3" fmla="*/ 3165982 w 9209242"/>
              <a:gd name="connsiteY3" fmla="*/ 4588790 h 4588790"/>
              <a:gd name="connsiteX4" fmla="*/ 0 w 9209242"/>
              <a:gd name="connsiteY4" fmla="*/ 1616292 h 458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9242" h="4588790">
                <a:moveTo>
                  <a:pt x="0" y="0"/>
                </a:moveTo>
                <a:lnTo>
                  <a:pt x="9209242" y="0"/>
                </a:lnTo>
                <a:lnTo>
                  <a:pt x="9125476" y="3183568"/>
                </a:lnTo>
                <a:lnTo>
                  <a:pt x="3165982" y="4588790"/>
                </a:lnTo>
                <a:lnTo>
                  <a:pt x="0" y="1616292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1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6874" y="1004745"/>
            <a:ext cx="6075126" cy="28148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04745"/>
            <a:ext cx="6075126" cy="281488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Freeform 50"/>
          <p:cNvSpPr>
            <a:spLocks noChangeAspect="1"/>
          </p:cNvSpPr>
          <p:nvPr/>
        </p:nvSpPr>
        <p:spPr bwMode="auto">
          <a:xfrm>
            <a:off x="5312943" y="3077908"/>
            <a:ext cx="1566114" cy="1444345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b="1" dirty="0"/>
          </a:p>
        </p:txBody>
      </p:sp>
      <p:sp>
        <p:nvSpPr>
          <p:cNvPr id="5" name="矩形 4"/>
          <p:cNvSpPr/>
          <p:nvPr/>
        </p:nvSpPr>
        <p:spPr>
          <a:xfrm>
            <a:off x="601249" y="5525700"/>
            <a:ext cx="1132352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孩子在两岁以前，情绪感应非常灵敏，情绪管理也比较容易。父母要和孩子建立稳定的亲密关系和信赖关系，比如陪伴孩子玩耍</a:t>
            </a:r>
            <a:r>
              <a:rPr lang="zh-CN" altLang="en-US" dirty="0" smtClean="0">
                <a:solidFill>
                  <a:schemeClr val="bg1"/>
                </a:solidFill>
              </a:rPr>
              <a:t>，带孩子睡觉等，这</a:t>
            </a:r>
            <a:r>
              <a:rPr lang="zh-CN" altLang="en-US" dirty="0">
                <a:solidFill>
                  <a:schemeClr val="bg1"/>
                </a:solidFill>
              </a:rPr>
              <a:t>对将来孩子和父母的感情维系具有决定性的作用。</a:t>
            </a:r>
          </a:p>
        </p:txBody>
      </p:sp>
      <p:sp>
        <p:nvSpPr>
          <p:cNvPr id="6" name="矩形 5"/>
          <p:cNvSpPr/>
          <p:nvPr/>
        </p:nvSpPr>
        <p:spPr>
          <a:xfrm>
            <a:off x="1295946" y="4590764"/>
            <a:ext cx="9600109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两岁以前，培养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和孩子的</a:t>
            </a:r>
            <a:r>
              <a:rPr lang="zh-CN" altLang="en-US" sz="4800" b="1" dirty="0">
                <a:solidFill>
                  <a:schemeClr val="bg1"/>
                </a:solidFill>
              </a:rPr>
              <a:t>亲密关系</a:t>
            </a:r>
          </a:p>
        </p:txBody>
      </p:sp>
    </p:spTree>
    <p:extLst>
      <p:ext uri="{BB962C8B-B14F-4D97-AF65-F5344CB8AC3E}">
        <p14:creationId xmlns:p14="http://schemas.microsoft.com/office/powerpoint/2010/main" val="11385488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1" y="0"/>
            <a:ext cx="6096001" cy="6858000"/>
          </a:xfrm>
          <a:prstGeom prst="roundRect">
            <a:avLst>
              <a:gd name="adj" fmla="val 0"/>
            </a:avLst>
          </a:prstGeom>
          <a:solidFill>
            <a:srgbClr val="508321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TextBox 6"/>
          <p:cNvSpPr txBox="1"/>
          <p:nvPr/>
        </p:nvSpPr>
        <p:spPr>
          <a:xfrm>
            <a:off x="-1" y="5119619"/>
            <a:ext cx="1219200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2-6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岁，让孩子接触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大自然</a:t>
            </a:r>
            <a:endParaRPr lang="en-US" altLang="zh-CN" sz="4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孩子在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前是用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方式来感知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世界的。把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孩子带到大自然中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去，让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孩子用眼睛、用心灵感受世界。</a:t>
            </a:r>
          </a:p>
        </p:txBody>
      </p:sp>
      <p:sp>
        <p:nvSpPr>
          <p:cNvPr id="2" name="矩形 1"/>
          <p:cNvSpPr/>
          <p:nvPr/>
        </p:nvSpPr>
        <p:spPr>
          <a:xfrm>
            <a:off x="346933" y="2436337"/>
            <a:ext cx="5513541" cy="2240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solidFill>
                  <a:schemeClr val="bg1"/>
                </a:solidFill>
              </a:rPr>
              <a:t>孩子</a:t>
            </a:r>
            <a:r>
              <a:rPr lang="zh-CN" altLang="en-US" dirty="0" smtClean="0">
                <a:solidFill>
                  <a:schemeClr val="bg1"/>
                </a:solidFill>
              </a:rPr>
              <a:t>在六岁</a:t>
            </a:r>
            <a:r>
              <a:rPr lang="zh-CN" altLang="en-US" dirty="0">
                <a:solidFill>
                  <a:schemeClr val="bg1"/>
                </a:solidFill>
              </a:rPr>
              <a:t>前，应该重点发展右脑，让他这种敏锐的感知力一直保持到成年，而理性思维的开发应该</a:t>
            </a:r>
            <a:r>
              <a:rPr lang="zh-CN" altLang="en-US" dirty="0" smtClean="0">
                <a:solidFill>
                  <a:schemeClr val="bg1"/>
                </a:solidFill>
              </a:rPr>
              <a:t>在七岁以后。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mtClean="0">
                <a:solidFill>
                  <a:schemeClr val="bg1"/>
                </a:solidFill>
              </a:rPr>
              <a:t>那</a:t>
            </a:r>
            <a:r>
              <a:rPr lang="zh-CN" altLang="en-US" dirty="0">
                <a:solidFill>
                  <a:schemeClr val="bg1"/>
                </a:solidFill>
              </a:rPr>
              <a:t>么，我们该如何发展孩子的右脑？最简单的方法就是让孩子接触大自然，而不要过早地让他认字、读书。尽量用形体、绘画和想象的方式与孩子交流。</a:t>
            </a:r>
          </a:p>
        </p:txBody>
      </p:sp>
    </p:spTree>
    <p:extLst>
      <p:ext uri="{BB962C8B-B14F-4D97-AF65-F5344CB8AC3E}">
        <p14:creationId xmlns:p14="http://schemas.microsoft.com/office/powerpoint/2010/main" val="753814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/>
        </p:nvSpPr>
        <p:spPr>
          <a:xfrm>
            <a:off x="-1" y="5187859"/>
            <a:ext cx="1219200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6-10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岁，允许他们犯错误</a:t>
            </a:r>
            <a:endParaRPr lang="en-US" altLang="zh-CN" sz="4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不犯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他就失去了通过犯错的经验去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成长的机会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。但是犯错要及时指出、纠正。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007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84813" y="495937"/>
            <a:ext cx="11907187" cy="175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10-14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岁，以赏识和认同发掘孩子独特的优秀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上没有完全相同的两片叶子，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我们也不要期望自己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的孩子和别的孩子一样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我们要真正尊重孩子的成长，让孩子活出自己。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086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940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TextBox 6"/>
          <p:cNvSpPr txBox="1"/>
          <p:nvPr/>
        </p:nvSpPr>
        <p:spPr>
          <a:xfrm>
            <a:off x="3747541" y="495937"/>
            <a:ext cx="8259580" cy="175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Aft>
                <a:spcPts val="600"/>
              </a:spcAft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14-18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岁，以民主和宽容化解叛逆的青春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在民主家庭的孩子，并不会有明显的青春期叛逆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他不需要挑战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权威，以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一种开放、宽容的眼光来看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从来就不需要和父母抗争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10376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09950" y="5371336"/>
            <a:ext cx="8570251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亲子教育的理念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4714478" y="4519813"/>
            <a:ext cx="71510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-1" y="0"/>
            <a:ext cx="9825481" cy="4895850"/>
          </a:xfrm>
          <a:custGeom>
            <a:avLst/>
            <a:gdLst>
              <a:gd name="connsiteX0" fmla="*/ 0 w 9209242"/>
              <a:gd name="connsiteY0" fmla="*/ 0 h 4588790"/>
              <a:gd name="connsiteX1" fmla="*/ 9209242 w 9209242"/>
              <a:gd name="connsiteY1" fmla="*/ 0 h 4588790"/>
              <a:gd name="connsiteX2" fmla="*/ 9125476 w 9209242"/>
              <a:gd name="connsiteY2" fmla="*/ 3183568 h 4588790"/>
              <a:gd name="connsiteX3" fmla="*/ 3165982 w 9209242"/>
              <a:gd name="connsiteY3" fmla="*/ 4588790 h 4588790"/>
              <a:gd name="connsiteX4" fmla="*/ 0 w 9209242"/>
              <a:gd name="connsiteY4" fmla="*/ 1616292 h 458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9242" h="4588790">
                <a:moveTo>
                  <a:pt x="0" y="0"/>
                </a:moveTo>
                <a:lnTo>
                  <a:pt x="9209242" y="0"/>
                </a:lnTo>
                <a:lnTo>
                  <a:pt x="9125476" y="3183568"/>
                </a:lnTo>
                <a:lnTo>
                  <a:pt x="3165982" y="4588790"/>
                </a:lnTo>
                <a:lnTo>
                  <a:pt x="0" y="1616292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9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08406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0" y="4462818"/>
            <a:ext cx="12192000" cy="621244"/>
          </a:xfrm>
          <a:prstGeom prst="roundRect">
            <a:avLst>
              <a:gd name="adj" fmla="val 0"/>
            </a:avLst>
          </a:prstGeom>
          <a:solidFill>
            <a:srgbClr val="6AAE2C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 flipV="1">
            <a:off x="0" y="5084063"/>
            <a:ext cx="121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"/>
          <p:cNvSpPr txBox="1"/>
          <p:nvPr/>
        </p:nvSpPr>
        <p:spPr>
          <a:xfrm>
            <a:off x="409432" y="4452317"/>
            <a:ext cx="7435121" cy="6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习育儿知识是父母的必修课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9433" y="5265720"/>
            <a:ext cx="1150506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并不是生了孩子，就有做父母的资格了</a:t>
            </a:r>
            <a:r>
              <a:rPr lang="zh-CN" altLang="en-US" dirty="0" smtClean="0">
                <a:solidFill>
                  <a:schemeClr val="bg1"/>
                </a:solidFill>
              </a:rPr>
              <a:t>。如果把做父母看</a:t>
            </a:r>
            <a:r>
              <a:rPr lang="zh-CN" altLang="en-US" dirty="0">
                <a:solidFill>
                  <a:schemeClr val="bg1"/>
                </a:solidFill>
              </a:rPr>
              <a:t>做是一种职</a:t>
            </a:r>
            <a:r>
              <a:rPr lang="zh-CN" altLang="en-US" dirty="0" smtClean="0">
                <a:solidFill>
                  <a:schemeClr val="bg1"/>
                </a:solidFill>
              </a:rPr>
              <a:t>业，那</a:t>
            </a:r>
            <a:r>
              <a:rPr lang="zh-CN" altLang="en-US" dirty="0">
                <a:solidFill>
                  <a:schemeClr val="bg1"/>
                </a:solidFill>
              </a:rPr>
              <a:t>就要像从事其他任何职业一样，“上岗”前，就</a:t>
            </a:r>
            <a:r>
              <a:rPr lang="zh-CN" altLang="en-US" dirty="0" smtClean="0">
                <a:solidFill>
                  <a:schemeClr val="bg1"/>
                </a:solidFill>
              </a:rPr>
              <a:t>要进行充分的学习，以努</a:t>
            </a:r>
            <a:r>
              <a:rPr lang="zh-CN" altLang="en-US" dirty="0">
                <a:solidFill>
                  <a:schemeClr val="bg1"/>
                </a:solidFill>
              </a:rPr>
              <a:t>力争取做合格</a:t>
            </a:r>
            <a:r>
              <a:rPr lang="zh-CN" altLang="en-US" dirty="0" smtClean="0">
                <a:solidFill>
                  <a:schemeClr val="bg1"/>
                </a:solidFill>
              </a:rPr>
              <a:t>的父母。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66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8000" y="944733"/>
            <a:ext cx="6084000" cy="249866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44732"/>
            <a:ext cx="6084000" cy="249866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Freeform 50"/>
          <p:cNvSpPr>
            <a:spLocks noChangeAspect="1"/>
          </p:cNvSpPr>
          <p:nvPr/>
        </p:nvSpPr>
        <p:spPr bwMode="auto">
          <a:xfrm>
            <a:off x="5312943" y="2723063"/>
            <a:ext cx="1566114" cy="1444345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1249" y="5198150"/>
            <a:ext cx="11323529" cy="11422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良好的亲子关系是教育孩子的根本。我们所提倡的良好关系不是过于亲密的、过度依恋的纠缠关系，而是一种相对自由、和谐、彼此相互尊重的关系。父母在教育孩子的过程中更多要靠引导，引导的关键在于给孩子选择的空间，但同时让孩子明白：他必须对自己的选择承担相应的责任。</a:t>
            </a:r>
          </a:p>
        </p:txBody>
      </p:sp>
      <p:sp>
        <p:nvSpPr>
          <p:cNvPr id="8" name="矩形 7"/>
          <p:cNvSpPr/>
          <p:nvPr/>
        </p:nvSpPr>
        <p:spPr>
          <a:xfrm>
            <a:off x="1486422" y="4208103"/>
            <a:ext cx="9219156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亲子关系比教育方法更重要 </a:t>
            </a:r>
          </a:p>
        </p:txBody>
      </p:sp>
    </p:spTree>
    <p:extLst>
      <p:ext uri="{BB962C8B-B14F-4D97-AF65-F5344CB8AC3E}">
        <p14:creationId xmlns:p14="http://schemas.microsoft.com/office/powerpoint/2010/main" val="1181489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835">
                <a:schemeClr val="tx1">
                  <a:lumMod val="95000"/>
                  <a:lumOff val="5000"/>
                  <a:alpha val="33000"/>
                </a:schemeClr>
              </a:gs>
              <a:gs pos="28000">
                <a:schemeClr val="tx1">
                  <a:lumMod val="95000"/>
                  <a:lumOff val="5000"/>
                  <a:alpha val="47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6"/>
          <p:cNvSpPr txBox="1"/>
          <p:nvPr/>
        </p:nvSpPr>
        <p:spPr>
          <a:xfrm>
            <a:off x="411157" y="440876"/>
            <a:ext cx="815963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教育的本质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自我修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endParaRPr lang="en-US" altLang="zh-CN" sz="4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1156" y="1372657"/>
            <a:ext cx="6658383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你在孩子身上看到的问题，是你自己问题的投射</a:t>
            </a:r>
            <a:r>
              <a:rPr lang="zh-CN" altLang="en-US" dirty="0" smtClean="0">
                <a:solidFill>
                  <a:schemeClr val="bg1"/>
                </a:solidFill>
              </a:rPr>
              <a:t>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如果你认</a:t>
            </a:r>
            <a:r>
              <a:rPr lang="zh-CN" altLang="en-US" dirty="0" smtClean="0">
                <a:solidFill>
                  <a:schemeClr val="bg1"/>
                </a:solidFill>
              </a:rPr>
              <a:t>为孩子有问题，请先在你</a:t>
            </a:r>
            <a:r>
              <a:rPr lang="zh-CN" altLang="en-US" dirty="0">
                <a:solidFill>
                  <a:schemeClr val="bg1"/>
                </a:solidFill>
              </a:rPr>
              <a:t>自己身上寻找问题的根源</a:t>
            </a:r>
            <a:r>
              <a:rPr lang="zh-CN" altLang="en-US" dirty="0" smtClean="0">
                <a:solidFill>
                  <a:schemeClr val="bg1"/>
                </a:solidFill>
              </a:rPr>
              <a:t>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正是因为孩子的到</a:t>
            </a:r>
            <a:r>
              <a:rPr lang="zh-CN" altLang="en-US" dirty="0" smtClean="0">
                <a:solidFill>
                  <a:schemeClr val="bg1"/>
                </a:solidFill>
              </a:rPr>
              <a:t>来，为</a:t>
            </a:r>
            <a:r>
              <a:rPr lang="zh-CN" altLang="en-US" dirty="0">
                <a:solidFill>
                  <a:schemeClr val="bg1"/>
                </a:solidFill>
              </a:rPr>
              <a:t>父母带来了再次成长的机</a:t>
            </a:r>
            <a:r>
              <a:rPr lang="zh-CN" altLang="en-US" dirty="0" smtClean="0">
                <a:solidFill>
                  <a:schemeClr val="bg1"/>
                </a:solidFill>
              </a:rPr>
              <a:t>会。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86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1249" y="5198150"/>
            <a:ext cx="1132352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我们都知道，拔</a:t>
            </a:r>
            <a:r>
              <a:rPr lang="zh-CN" altLang="en-US" dirty="0">
                <a:solidFill>
                  <a:schemeClr val="bg1"/>
                </a:solidFill>
              </a:rPr>
              <a:t>苗助长是很愚蠢的行</a:t>
            </a:r>
            <a:r>
              <a:rPr lang="zh-CN" altLang="en-US" dirty="0" smtClean="0">
                <a:solidFill>
                  <a:schemeClr val="bg1"/>
                </a:solidFill>
              </a:rPr>
              <a:t>为，</a:t>
            </a:r>
            <a:r>
              <a:rPr lang="zh-CN" altLang="en-US" dirty="0">
                <a:solidFill>
                  <a:schemeClr val="bg1"/>
                </a:solidFill>
              </a:rPr>
              <a:t>成长自有它的规律，欲速则不</a:t>
            </a:r>
            <a:r>
              <a:rPr lang="zh-CN" altLang="en-US" dirty="0" smtClean="0">
                <a:solidFill>
                  <a:schemeClr val="bg1"/>
                </a:solidFill>
              </a:rPr>
              <a:t>达；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生命不是一场赛</a:t>
            </a:r>
            <a:r>
              <a:rPr lang="zh-CN" altLang="en-US" dirty="0" smtClean="0">
                <a:solidFill>
                  <a:schemeClr val="bg1"/>
                </a:solidFill>
              </a:rPr>
              <a:t>跑，而</a:t>
            </a:r>
            <a:r>
              <a:rPr lang="zh-CN" altLang="en-US" dirty="0">
                <a:solidFill>
                  <a:schemeClr val="bg1"/>
                </a:solidFill>
              </a:rPr>
              <a:t>是一次旅行</a:t>
            </a:r>
            <a:r>
              <a:rPr lang="zh-CN" altLang="en-US" dirty="0" smtClean="0">
                <a:solidFill>
                  <a:schemeClr val="bg1"/>
                </a:solidFill>
              </a:rPr>
              <a:t>。要</a:t>
            </a:r>
            <a:r>
              <a:rPr lang="zh-CN" altLang="en-US" dirty="0">
                <a:solidFill>
                  <a:schemeClr val="bg1"/>
                </a:solidFill>
              </a:rPr>
              <a:t>用发展的眼光看待孩子，耐心地陪伴孩子快乐的成长。</a:t>
            </a:r>
          </a:p>
        </p:txBody>
      </p:sp>
      <p:sp>
        <p:nvSpPr>
          <p:cNvPr id="8" name="矩形 7"/>
          <p:cNvSpPr/>
          <p:nvPr/>
        </p:nvSpPr>
        <p:spPr>
          <a:xfrm>
            <a:off x="1486422" y="4208103"/>
            <a:ext cx="9219156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耐心地陪伴孩子快乐成长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05681" y="818935"/>
            <a:ext cx="9780639" cy="3240001"/>
            <a:chOff x="802635" y="818935"/>
            <a:chExt cx="9780639" cy="324000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635" y="818936"/>
              <a:ext cx="2160000" cy="323999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83061" y="818935"/>
              <a:ext cx="2160000" cy="324000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2848" y="818935"/>
              <a:ext cx="2160000" cy="324000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026" name="Picture 2" descr="http://img.mypsd.com.cn/y/d/%e5%9f%ba%e7%a1%80%e5%9b%be%e5%ba%93/%e4%ba%ba%e7%89%a9%e5%9b%be%e5%ba%93/%e6%97%a5%e5%b8%b8%e7%94%9f%e6%b4%bb/f/jpg/l-234jsds%20%28275%29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23274" y="818936"/>
              <a:ext cx="2160000" cy="3239999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4001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1249" y="5198150"/>
            <a:ext cx="1132352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不</a:t>
            </a:r>
            <a:r>
              <a:rPr lang="zh-CN" altLang="en-US" dirty="0">
                <a:solidFill>
                  <a:schemeClr val="bg1"/>
                </a:solidFill>
              </a:rPr>
              <a:t>管你是否经常与孩子在一起，你的每一天都会对孩子造成影响</a:t>
            </a:r>
            <a:r>
              <a:rPr lang="zh-CN" altLang="en-US" dirty="0" smtClean="0">
                <a:solidFill>
                  <a:schemeClr val="bg1"/>
                </a:solidFill>
              </a:rPr>
              <a:t>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你</a:t>
            </a:r>
            <a:r>
              <a:rPr lang="zh-CN" altLang="en-US" dirty="0">
                <a:solidFill>
                  <a:schemeClr val="bg1"/>
                </a:solidFill>
              </a:rPr>
              <a:t>的情绪心态，你</a:t>
            </a:r>
            <a:r>
              <a:rPr lang="zh-CN" altLang="en-US" dirty="0" smtClean="0">
                <a:solidFill>
                  <a:schemeClr val="bg1"/>
                </a:solidFill>
              </a:rPr>
              <a:t>的价值理念，</a:t>
            </a:r>
            <a:r>
              <a:rPr lang="zh-CN" altLang="en-US" dirty="0">
                <a:solidFill>
                  <a:schemeClr val="bg1"/>
                </a:solidFill>
              </a:rPr>
              <a:t>你的说话语气</a:t>
            </a:r>
            <a:r>
              <a:rPr lang="zh-CN" altLang="en-US" dirty="0" smtClean="0">
                <a:solidFill>
                  <a:schemeClr val="bg1"/>
                </a:solidFill>
              </a:rPr>
              <a:t>，你的工</a:t>
            </a:r>
            <a:r>
              <a:rPr lang="zh-CN" altLang="en-US" dirty="0">
                <a:solidFill>
                  <a:schemeClr val="bg1"/>
                </a:solidFill>
              </a:rPr>
              <a:t>作与生活态度等，都会对孩子产生深远的影响。</a:t>
            </a:r>
          </a:p>
        </p:txBody>
      </p:sp>
      <p:sp>
        <p:nvSpPr>
          <p:cNvPr id="8" name="矩形 7"/>
          <p:cNvSpPr/>
          <p:nvPr/>
        </p:nvSpPr>
        <p:spPr>
          <a:xfrm>
            <a:off x="1486422" y="4208103"/>
            <a:ext cx="9219156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bg1"/>
                </a:solidFill>
              </a:rPr>
              <a:t>身教胜于言教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1982" y="1039907"/>
            <a:ext cx="11608037" cy="2814486"/>
            <a:chOff x="1215477" y="1492333"/>
            <a:chExt cx="9742053" cy="2362059"/>
          </a:xfrm>
        </p:grpSpPr>
        <p:pic>
          <p:nvPicPr>
            <p:cNvPr id="11" name="Picture 4" descr="一个好的领导，一定是一个好的教练 - ※布衣公子 - 浮生偷闲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15477" y="1492334"/>
              <a:ext cx="4752000" cy="2362058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5" descr="F:\360云盘\02-个人资料\！PPT图片及版面资源\06-PPT精选插图\02-商务\培养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05530" y="1492333"/>
              <a:ext cx="4752000" cy="2362058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515906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0" y="4878750"/>
            <a:ext cx="12192000" cy="1979249"/>
          </a:xfrm>
          <a:prstGeom prst="roundRect">
            <a:avLst>
              <a:gd name="adj" fmla="val 0"/>
            </a:avLst>
          </a:prstGeom>
          <a:solidFill>
            <a:srgbClr val="6AAE2C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5808596"/>
            <a:ext cx="12192000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父</a:t>
            </a:r>
            <a:r>
              <a:rPr lang="zh-CN" altLang="en-US" dirty="0">
                <a:solidFill>
                  <a:schemeClr val="bg1"/>
                </a:solidFill>
              </a:rPr>
              <a:t>母</a:t>
            </a:r>
            <a:r>
              <a:rPr lang="zh-CN" altLang="en-US" dirty="0" smtClean="0">
                <a:solidFill>
                  <a:schemeClr val="bg1"/>
                </a:solidFill>
              </a:rPr>
              <a:t>常因做</a:t>
            </a:r>
            <a:r>
              <a:rPr lang="zh-CN" altLang="en-US" dirty="0">
                <a:solidFill>
                  <a:schemeClr val="bg1"/>
                </a:solidFill>
              </a:rPr>
              <a:t>的</a:t>
            </a:r>
            <a:r>
              <a:rPr lang="zh-CN" altLang="en-US" dirty="0" smtClean="0">
                <a:solidFill>
                  <a:schemeClr val="bg1"/>
                </a:solidFill>
              </a:rPr>
              <a:t>太多而</a:t>
            </a:r>
            <a:r>
              <a:rPr lang="zh-CN" altLang="en-US" dirty="0">
                <a:solidFill>
                  <a:schemeClr val="bg1"/>
                </a:solidFill>
              </a:rPr>
              <a:t>导致子女成为“温</a:t>
            </a:r>
            <a:r>
              <a:rPr lang="zh-CN" altLang="en-US" dirty="0" smtClean="0">
                <a:solidFill>
                  <a:schemeClr val="bg1"/>
                </a:solidFill>
              </a:rPr>
              <a:t>室花</a:t>
            </a:r>
            <a:r>
              <a:rPr lang="zh-CN" altLang="en-US" dirty="0">
                <a:solidFill>
                  <a:schemeClr val="bg1"/>
                </a:solidFill>
              </a:rPr>
              <a:t>朵</a:t>
            </a:r>
            <a:r>
              <a:rPr lang="zh-CN" altLang="en-US" dirty="0" smtClean="0">
                <a:solidFill>
                  <a:schemeClr val="bg1"/>
                </a:solidFill>
              </a:rPr>
              <a:t>”，尊</a:t>
            </a:r>
            <a:r>
              <a:rPr lang="zh-CN" altLang="en-US" dirty="0">
                <a:solidFill>
                  <a:schemeClr val="bg1"/>
                </a:solidFill>
              </a:rPr>
              <a:t>重孩子独立摸索的愿望</a:t>
            </a:r>
            <a:r>
              <a:rPr lang="zh-CN" altLang="en-US" dirty="0" smtClean="0">
                <a:solidFill>
                  <a:schemeClr val="bg1"/>
                </a:solidFill>
              </a:rPr>
              <a:t>，</a:t>
            </a:r>
            <a:r>
              <a:rPr lang="zh-CN" altLang="en-US" dirty="0">
                <a:solidFill>
                  <a:schemeClr val="bg1"/>
                </a:solidFill>
              </a:rPr>
              <a:t>有时</a:t>
            </a:r>
            <a:r>
              <a:rPr lang="zh-CN" altLang="en-US" dirty="0" smtClean="0">
                <a:solidFill>
                  <a:schemeClr val="bg1"/>
                </a:solidFill>
              </a:rPr>
              <a:t>比</a:t>
            </a:r>
            <a:r>
              <a:rPr lang="zh-CN" altLang="en-US" dirty="0">
                <a:solidFill>
                  <a:schemeClr val="bg1"/>
                </a:solidFill>
              </a:rPr>
              <a:t>早点教会他更重要</a:t>
            </a:r>
            <a:r>
              <a:rPr lang="zh-CN" altLang="en-US" dirty="0" smtClean="0">
                <a:solidFill>
                  <a:schemeClr val="bg1"/>
                </a:solidFill>
              </a:rPr>
              <a:t>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到底该为子女付出多</a:t>
            </a:r>
            <a:r>
              <a:rPr lang="zh-CN" altLang="en-US" smtClean="0">
                <a:solidFill>
                  <a:schemeClr val="bg1"/>
                </a:solidFill>
              </a:rPr>
              <a:t>少？父</a:t>
            </a:r>
            <a:r>
              <a:rPr lang="zh-CN" altLang="en-US" dirty="0">
                <a:solidFill>
                  <a:schemeClr val="bg1"/>
                </a:solidFill>
              </a:rPr>
              <a:t>母需要常常思考，如</a:t>
            </a:r>
            <a:r>
              <a:rPr lang="zh-CN" altLang="en-US" dirty="0" smtClean="0">
                <a:solidFill>
                  <a:schemeClr val="bg1"/>
                </a:solidFill>
              </a:rPr>
              <a:t>果不</a:t>
            </a:r>
            <a:r>
              <a:rPr lang="zh-CN" altLang="en-US" dirty="0">
                <a:solidFill>
                  <a:schemeClr val="bg1"/>
                </a:solidFill>
              </a:rPr>
              <a:t>去这么做</a:t>
            </a:r>
            <a:r>
              <a:rPr lang="zh-CN" altLang="en-US" dirty="0" smtClean="0">
                <a:solidFill>
                  <a:schemeClr val="bg1"/>
                </a:solidFill>
              </a:rPr>
              <a:t>，可以让孩</a:t>
            </a:r>
            <a:r>
              <a:rPr lang="zh-CN" altLang="en-US" dirty="0">
                <a:solidFill>
                  <a:schemeClr val="bg1"/>
                </a:solidFill>
              </a:rPr>
              <a:t>子得</a:t>
            </a:r>
            <a:r>
              <a:rPr lang="zh-CN" altLang="en-US" dirty="0" smtClean="0">
                <a:solidFill>
                  <a:schemeClr val="bg1"/>
                </a:solidFill>
              </a:rPr>
              <a:t>到怎样的锻</a:t>
            </a:r>
            <a:r>
              <a:rPr lang="zh-CN" altLang="en-US" dirty="0">
                <a:solidFill>
                  <a:schemeClr val="bg1"/>
                </a:solidFill>
              </a:rPr>
              <a:t>炼和收获？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27982" y="4878751"/>
            <a:ext cx="8736037" cy="9715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bg1"/>
                </a:solidFill>
              </a:rPr>
              <a:t>不要过度教养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flipV="1">
            <a:off x="0" y="4833030"/>
            <a:ext cx="121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77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18453" y="4907579"/>
            <a:ext cx="5439905" cy="1229750"/>
          </a:xfrm>
          <a:prstGeom prst="roundRect">
            <a:avLst>
              <a:gd name="adj" fmla="val 9398"/>
            </a:avLst>
          </a:prstGeom>
          <a:solidFill>
            <a:srgbClr val="6AAE2C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4813" y="2522264"/>
            <a:ext cx="5573545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孩子首先是具有独立人格的人，然后才是父母的子女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，绝非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的私产，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他们应该对父母尊重、孝顺，听从父母的有益建议，但他们的正当权力却不应被包括父母在内的任何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任何理由侵害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。绝不能对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其隐私不加尊重，对其意志不加重视，甚至对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其尊严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人格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加以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伤害。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50675"/>
            <a:ext cx="6096000" cy="601638"/>
          </a:xfrm>
          <a:prstGeom prst="rect">
            <a:avLst/>
          </a:prstGeom>
          <a:solidFill>
            <a:srgbClr val="6AA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4813" y="1835435"/>
            <a:ext cx="465294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子女不是父母的私产</a:t>
            </a:r>
          </a:p>
        </p:txBody>
      </p:sp>
      <p:sp>
        <p:nvSpPr>
          <p:cNvPr id="10" name="矩形 9"/>
          <p:cNvSpPr/>
          <p:nvPr/>
        </p:nvSpPr>
        <p:spPr>
          <a:xfrm>
            <a:off x="495945" y="4977690"/>
            <a:ext cx="522292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即使是充满了爱和善意的父母，也免不了对孩子进行责备、羞辱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指责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嘲笑、威胁、贿赂、否定、惩罚、说教和宣讲。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海姆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•G•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吉诺特</a:t>
            </a:r>
          </a:p>
        </p:txBody>
      </p:sp>
    </p:spTree>
    <p:extLst>
      <p:ext uri="{BB962C8B-B14F-4D97-AF65-F5344CB8AC3E}">
        <p14:creationId xmlns:p14="http://schemas.microsoft.com/office/powerpoint/2010/main" val="418350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0" y="4878750"/>
            <a:ext cx="12192000" cy="1979249"/>
          </a:xfrm>
          <a:prstGeom prst="roundRect">
            <a:avLst>
              <a:gd name="adj" fmla="val 0"/>
            </a:avLst>
          </a:prstGeom>
          <a:solidFill>
            <a:srgbClr val="6AAE2C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685800" y="5808596"/>
            <a:ext cx="10820401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孩</a:t>
            </a:r>
            <a:r>
              <a:rPr lang="zh-CN" altLang="en-US" dirty="0">
                <a:solidFill>
                  <a:schemeClr val="bg1"/>
                </a:solidFill>
              </a:rPr>
              <a:t>子</a:t>
            </a:r>
            <a:r>
              <a:rPr lang="zh-CN" altLang="en-US" dirty="0" smtClean="0">
                <a:solidFill>
                  <a:schemeClr val="bg1"/>
                </a:solidFill>
              </a:rPr>
              <a:t>的</a:t>
            </a:r>
            <a:r>
              <a:rPr lang="zh-CN" altLang="en-US" dirty="0">
                <a:solidFill>
                  <a:schemeClr val="bg1"/>
                </a:solidFill>
              </a:rPr>
              <a:t>到来</a:t>
            </a:r>
            <a:r>
              <a:rPr lang="zh-CN" altLang="en-US" dirty="0" smtClean="0">
                <a:solidFill>
                  <a:schemeClr val="bg1"/>
                </a:solidFill>
              </a:rPr>
              <a:t>为</a:t>
            </a:r>
            <a:r>
              <a:rPr lang="zh-CN" altLang="en-US" dirty="0">
                <a:solidFill>
                  <a:schemeClr val="bg1"/>
                </a:solidFill>
              </a:rPr>
              <a:t>父母带来了再次成长的机会，与孩子一起探索世界，认识世界，仿佛重生</a:t>
            </a:r>
            <a:r>
              <a:rPr lang="zh-CN" altLang="en-US" dirty="0" smtClean="0">
                <a:solidFill>
                  <a:schemeClr val="bg1"/>
                </a:solidFill>
              </a:rPr>
              <a:t>一般！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不要把亲子教育看做是一种负担，而是其乐无穷的一件事，因为父母在塑造人生当中最伟大的作品！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27982" y="4878751"/>
            <a:ext cx="873603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亲子教育是其乐无穷的一件事</a:t>
            </a:r>
          </a:p>
        </p:txBody>
      </p:sp>
      <p:sp>
        <p:nvSpPr>
          <p:cNvPr id="5" name="矩形 4"/>
          <p:cNvSpPr/>
          <p:nvPr/>
        </p:nvSpPr>
        <p:spPr>
          <a:xfrm flipV="1">
            <a:off x="0" y="4833030"/>
            <a:ext cx="121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336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09950" y="5371336"/>
            <a:ext cx="8570251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亲子教育的重要性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4714478" y="4519813"/>
            <a:ext cx="71510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-1" y="0"/>
            <a:ext cx="9825481" cy="4895850"/>
          </a:xfrm>
          <a:custGeom>
            <a:avLst/>
            <a:gdLst>
              <a:gd name="connsiteX0" fmla="*/ 0 w 9209242"/>
              <a:gd name="connsiteY0" fmla="*/ 0 h 4588790"/>
              <a:gd name="connsiteX1" fmla="*/ 9209242 w 9209242"/>
              <a:gd name="connsiteY1" fmla="*/ 0 h 4588790"/>
              <a:gd name="connsiteX2" fmla="*/ 9125476 w 9209242"/>
              <a:gd name="connsiteY2" fmla="*/ 3183568 h 4588790"/>
              <a:gd name="connsiteX3" fmla="*/ 3165982 w 9209242"/>
              <a:gd name="connsiteY3" fmla="*/ 4588790 h 4588790"/>
              <a:gd name="connsiteX4" fmla="*/ 0 w 9209242"/>
              <a:gd name="connsiteY4" fmla="*/ 1616292 h 458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9242" h="4588790">
                <a:moveTo>
                  <a:pt x="0" y="0"/>
                </a:moveTo>
                <a:lnTo>
                  <a:pt x="9209242" y="0"/>
                </a:lnTo>
                <a:lnTo>
                  <a:pt x="9125476" y="3183568"/>
                </a:lnTo>
                <a:lnTo>
                  <a:pt x="3165982" y="4588790"/>
                </a:lnTo>
                <a:lnTo>
                  <a:pt x="0" y="1616292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4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1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369467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6265" y="4680490"/>
            <a:ext cx="11619470" cy="18928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曾</a:t>
            </a:r>
            <a:r>
              <a:rPr lang="zh-CN" altLang="en-US" dirty="0">
                <a:solidFill>
                  <a:schemeClr val="bg1"/>
                </a:solidFill>
              </a:rPr>
              <a:t>仕</a:t>
            </a:r>
            <a:r>
              <a:rPr lang="zh-CN" altLang="en-US" dirty="0" smtClean="0">
                <a:solidFill>
                  <a:schemeClr val="bg1"/>
                </a:solidFill>
              </a:rPr>
              <a:t>强先生在</a:t>
            </a:r>
            <a:r>
              <a:rPr lang="en-US" altLang="zh-CN" dirty="0" smtClean="0">
                <a:solidFill>
                  <a:schemeClr val="bg1"/>
                </a:solidFill>
              </a:rPr>
              <a:t>《</a:t>
            </a:r>
            <a:r>
              <a:rPr lang="zh-CN" altLang="en-US" dirty="0" smtClean="0">
                <a:solidFill>
                  <a:schemeClr val="bg1"/>
                </a:solidFill>
              </a:rPr>
              <a:t>教养</a:t>
            </a:r>
            <a:r>
              <a:rPr lang="en-US" altLang="zh-CN" dirty="0" smtClean="0">
                <a:solidFill>
                  <a:schemeClr val="bg1"/>
                </a:solidFill>
              </a:rPr>
              <a:t>》</a:t>
            </a:r>
            <a:r>
              <a:rPr lang="zh-CN" altLang="en-US" dirty="0" smtClean="0">
                <a:solidFill>
                  <a:schemeClr val="bg1"/>
                </a:solidFill>
              </a:rPr>
              <a:t>一书开篇中说：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没</a:t>
            </a:r>
            <a:r>
              <a:rPr lang="zh-CN" altLang="en-US" dirty="0">
                <a:solidFill>
                  <a:schemeClr val="bg1"/>
                </a:solidFill>
              </a:rPr>
              <a:t>有子女，想要子女；有了子女，担心子女</a:t>
            </a:r>
            <a:r>
              <a:rPr lang="zh-CN" altLang="en-US" dirty="0" smtClean="0">
                <a:solidFill>
                  <a:schemeClr val="bg1"/>
                </a:solidFill>
              </a:rPr>
              <a:t>。担</a:t>
            </a:r>
            <a:r>
              <a:rPr lang="zh-CN" altLang="en-US" dirty="0">
                <a:solidFill>
                  <a:schemeClr val="bg1"/>
                </a:solidFill>
              </a:rPr>
              <a:t>心的时间，长达一辈子；只要活着，就得不停地提心吊胆。担心 的事情，范围大得很；只要管得到的，没有不尽心尽力的。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有</a:t>
            </a:r>
            <a:r>
              <a:rPr lang="zh-CN" altLang="en-US" dirty="0">
                <a:solidFill>
                  <a:schemeClr val="bg1"/>
                </a:solidFill>
              </a:rPr>
              <a:t>些人因此而不要子女，自谓单身贵族。落得清闲，却惹得愈老</a:t>
            </a:r>
            <a:r>
              <a:rPr lang="zh-CN" altLang="en-US" dirty="0" smtClean="0">
                <a:solidFill>
                  <a:schemeClr val="bg1"/>
                </a:solidFill>
              </a:rPr>
              <a:t>愈伤</a:t>
            </a:r>
            <a:r>
              <a:rPr lang="zh-CN" altLang="en-US" dirty="0">
                <a:solidFill>
                  <a:schemeClr val="bg1"/>
                </a:solidFill>
              </a:rPr>
              <a:t>感，后悔莫及。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为</a:t>
            </a:r>
            <a:r>
              <a:rPr lang="zh-CN" altLang="en-US" dirty="0">
                <a:solidFill>
                  <a:schemeClr val="bg1"/>
                </a:solidFill>
              </a:rPr>
              <a:t>人父母，似乎毫无选择的余地。眼前只有一条路可走，那就</a:t>
            </a:r>
            <a:r>
              <a:rPr lang="zh-CN" altLang="en-US" dirty="0" smtClean="0">
                <a:solidFill>
                  <a:schemeClr val="bg1"/>
                </a:solidFill>
              </a:rPr>
              <a:t>是：合</a:t>
            </a:r>
            <a:r>
              <a:rPr lang="zh-CN" altLang="en-US" dirty="0">
                <a:solidFill>
                  <a:schemeClr val="bg1"/>
                </a:solidFill>
              </a:rPr>
              <a:t>理地教养子女，使其健全发展。</a:t>
            </a:r>
          </a:p>
        </p:txBody>
      </p:sp>
      <p:sp>
        <p:nvSpPr>
          <p:cNvPr id="4" name="矩形 3"/>
          <p:cNvSpPr/>
          <p:nvPr/>
        </p:nvSpPr>
        <p:spPr>
          <a:xfrm>
            <a:off x="2407201" y="372208"/>
            <a:ext cx="6805068" cy="31208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昔孟母  择邻</a:t>
            </a:r>
            <a:r>
              <a:rPr lang="zh-CN" alt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处</a:t>
            </a:r>
            <a:endParaRPr lang="en-US" altLang="zh-CN" sz="8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23000"/>
              </a:lnSpc>
            </a:pPr>
            <a:r>
              <a:rPr lang="zh-CN" alt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养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不教  父之过</a:t>
            </a:r>
          </a:p>
        </p:txBody>
      </p:sp>
      <p:sp>
        <p:nvSpPr>
          <p:cNvPr id="7" name="矩形 6"/>
          <p:cNvSpPr/>
          <p:nvPr/>
        </p:nvSpPr>
        <p:spPr>
          <a:xfrm>
            <a:off x="821450" y="3976620"/>
            <a:ext cx="5669280" cy="605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养育子女是父母不可推卸的责任</a:t>
            </a:r>
          </a:p>
        </p:txBody>
      </p:sp>
      <p:sp>
        <p:nvSpPr>
          <p:cNvPr id="10" name="Freeform 50"/>
          <p:cNvSpPr>
            <a:spLocks noChangeAspect="1"/>
          </p:cNvSpPr>
          <p:nvPr/>
        </p:nvSpPr>
        <p:spPr bwMode="auto">
          <a:xfrm>
            <a:off x="387377" y="4127110"/>
            <a:ext cx="396000" cy="365210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652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0"/>
          <p:cNvSpPr>
            <a:spLocks noChangeAspect="1"/>
          </p:cNvSpPr>
          <p:nvPr/>
        </p:nvSpPr>
        <p:spPr bwMode="auto">
          <a:xfrm>
            <a:off x="0" y="99060"/>
            <a:ext cx="7221357" cy="6659880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846804" y="5558095"/>
            <a:ext cx="620446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如</a:t>
            </a:r>
            <a:r>
              <a:rPr lang="zh-CN" altLang="en-US" dirty="0">
                <a:solidFill>
                  <a:schemeClr val="bg1"/>
                </a:solidFill>
              </a:rPr>
              <a:t>果我们把</a:t>
            </a:r>
            <a:r>
              <a:rPr lang="zh-CN" altLang="en-US" dirty="0" smtClean="0">
                <a:solidFill>
                  <a:schemeClr val="bg1"/>
                </a:solidFill>
              </a:rPr>
              <a:t>“父母”</a:t>
            </a:r>
            <a:r>
              <a:rPr lang="zh-CN" altLang="en-US" dirty="0">
                <a:solidFill>
                  <a:schemeClr val="bg1"/>
                </a:solidFill>
              </a:rPr>
              <a:t>看做一种职业，那么这个职业一旦从事，就终生不能辞职，且要</a:t>
            </a:r>
            <a:r>
              <a:rPr lang="en-US" altLang="zh-CN" dirty="0">
                <a:solidFill>
                  <a:schemeClr val="bg1"/>
                </a:solidFill>
              </a:rPr>
              <a:t>24</a:t>
            </a:r>
            <a:r>
              <a:rPr lang="zh-CN" altLang="en-US" dirty="0">
                <a:solidFill>
                  <a:schemeClr val="bg1"/>
                </a:solidFill>
              </a:rPr>
              <a:t>小时全天候在岗。</a:t>
            </a:r>
          </a:p>
        </p:txBody>
      </p:sp>
      <p:sp>
        <p:nvSpPr>
          <p:cNvPr id="4" name="矩形 3"/>
          <p:cNvSpPr/>
          <p:nvPr/>
        </p:nvSpPr>
        <p:spPr>
          <a:xfrm>
            <a:off x="6381989" y="4891296"/>
            <a:ext cx="5669280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父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母</a:t>
            </a:r>
            <a:r>
              <a:rPr lang="zh-CN" altLang="en-US" sz="2800" b="1" dirty="0">
                <a:solidFill>
                  <a:schemeClr val="bg1"/>
                </a:solidFill>
              </a:rPr>
              <a:t>也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是</a:t>
            </a:r>
            <a:r>
              <a:rPr lang="zh-CN" altLang="en-US" sz="2800" b="1" dirty="0">
                <a:solidFill>
                  <a:schemeClr val="bg1"/>
                </a:solidFill>
              </a:rPr>
              <a:t>一种“职业”</a:t>
            </a:r>
          </a:p>
        </p:txBody>
      </p:sp>
      <p:sp>
        <p:nvSpPr>
          <p:cNvPr id="5" name="Freeform 50"/>
          <p:cNvSpPr>
            <a:spLocks noChangeAspect="1"/>
          </p:cNvSpPr>
          <p:nvPr/>
        </p:nvSpPr>
        <p:spPr bwMode="auto">
          <a:xfrm>
            <a:off x="5947916" y="5041786"/>
            <a:ext cx="396000" cy="365210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5401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0" y="3678381"/>
            <a:ext cx="12192000" cy="1519919"/>
          </a:xfrm>
          <a:prstGeom prst="roundRect">
            <a:avLst>
              <a:gd name="adj" fmla="val 0"/>
            </a:avLst>
          </a:prstGeom>
          <a:solidFill>
            <a:srgbClr val="78C832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Freeform 50"/>
          <p:cNvSpPr>
            <a:spLocks noChangeAspect="1"/>
          </p:cNvSpPr>
          <p:nvPr/>
        </p:nvSpPr>
        <p:spPr bwMode="auto">
          <a:xfrm>
            <a:off x="5312943" y="2147493"/>
            <a:ext cx="1566114" cy="1444345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TextBox 6"/>
          <p:cNvSpPr txBox="1"/>
          <p:nvPr/>
        </p:nvSpPr>
        <p:spPr>
          <a:xfrm>
            <a:off x="797491" y="3894865"/>
            <a:ext cx="10597018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女是父母年老的依靠</a:t>
            </a:r>
            <a:endParaRPr lang="en-US" altLang="zh-CN" sz="4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子女是父母生命的延续，也是父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母年老的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，“养儿防老”的观念依然根深蒂固。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979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2678" y="4875911"/>
            <a:ext cx="12192000" cy="1495641"/>
          </a:xfrm>
          <a:prstGeom prst="roundRect">
            <a:avLst>
              <a:gd name="adj" fmla="val 0"/>
            </a:avLst>
          </a:prstGeom>
          <a:gradFill>
            <a:gsLst>
              <a:gs pos="56900">
                <a:srgbClr val="0D0D0D">
                  <a:alpha val="50000"/>
                </a:srgb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  <a:gs pos="30000">
                <a:srgbClr val="0D0D0D">
                  <a:alpha val="40000"/>
                </a:srgbClr>
              </a:gs>
              <a:gs pos="80000">
                <a:srgbClr val="0D0D0D">
                  <a:alpha val="40000"/>
                </a:srgbClr>
              </a:gs>
              <a:gs pos="100000">
                <a:srgbClr val="0D0D0D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34628" y="4982736"/>
            <a:ext cx="7745492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家庭、父母是影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响</a:t>
            </a:r>
            <a:r>
              <a:rPr lang="zh-CN" altLang="en-US" sz="2800" b="1" dirty="0">
                <a:solidFill>
                  <a:schemeClr val="bg1"/>
                </a:solidFill>
              </a:rPr>
              <a:t>子女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一</a:t>
            </a:r>
            <a:r>
              <a:rPr lang="zh-CN" altLang="en-US" sz="2800" b="1" dirty="0">
                <a:solidFill>
                  <a:schemeClr val="bg1"/>
                </a:solidFill>
              </a:rPr>
              <a:t>生最重要的因素</a:t>
            </a:r>
          </a:p>
        </p:txBody>
      </p:sp>
      <p:sp>
        <p:nvSpPr>
          <p:cNvPr id="3" name="Freeform 50"/>
          <p:cNvSpPr>
            <a:spLocks noChangeAspect="1"/>
          </p:cNvSpPr>
          <p:nvPr/>
        </p:nvSpPr>
        <p:spPr bwMode="auto">
          <a:xfrm>
            <a:off x="400556" y="5133226"/>
            <a:ext cx="396000" cy="365210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4204" y="5559022"/>
            <a:ext cx="11618236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现</a:t>
            </a:r>
            <a:r>
              <a:rPr lang="zh-CN" altLang="en-US" dirty="0" smtClean="0">
                <a:solidFill>
                  <a:schemeClr val="bg1"/>
                </a:solidFill>
              </a:rPr>
              <a:t>代</a:t>
            </a:r>
            <a:r>
              <a:rPr lang="zh-CN" altLang="en-US" dirty="0">
                <a:solidFill>
                  <a:schemeClr val="bg1"/>
                </a:solidFill>
              </a:rPr>
              <a:t>早期教育、家庭教育研究发现：家庭是影</a:t>
            </a:r>
            <a:r>
              <a:rPr lang="zh-CN" altLang="en-US" dirty="0" smtClean="0">
                <a:solidFill>
                  <a:schemeClr val="bg1"/>
                </a:solidFill>
              </a:rPr>
              <a:t>响</a:t>
            </a:r>
            <a:r>
              <a:rPr lang="zh-CN" altLang="en-US" dirty="0">
                <a:solidFill>
                  <a:schemeClr val="bg1"/>
                </a:solidFill>
              </a:rPr>
              <a:t>子女</a:t>
            </a:r>
            <a:r>
              <a:rPr lang="zh-CN" altLang="en-US" dirty="0" smtClean="0">
                <a:solidFill>
                  <a:schemeClr val="bg1"/>
                </a:solidFill>
              </a:rPr>
              <a:t>智</a:t>
            </a:r>
            <a:r>
              <a:rPr lang="zh-CN" altLang="en-US" dirty="0">
                <a:solidFill>
                  <a:schemeClr val="bg1"/>
                </a:solidFill>
              </a:rPr>
              <a:t>力、性格以至整个人生最重要的因素</a:t>
            </a:r>
            <a:r>
              <a:rPr lang="zh-CN" altLang="en-US" dirty="0" smtClean="0">
                <a:solidFill>
                  <a:schemeClr val="bg1"/>
                </a:solidFill>
              </a:rPr>
              <a:t>；因</a:t>
            </a:r>
            <a:r>
              <a:rPr lang="zh-CN" altLang="en-US" dirty="0">
                <a:solidFill>
                  <a:schemeClr val="bg1"/>
                </a:solidFill>
              </a:rPr>
              <a:t>此，</a:t>
            </a:r>
            <a:r>
              <a:rPr lang="zh-CN" altLang="en-US" dirty="0" smtClean="0">
                <a:solidFill>
                  <a:schemeClr val="bg1"/>
                </a:solidFill>
              </a:rPr>
              <a:t>把</a:t>
            </a:r>
            <a:r>
              <a:rPr lang="zh-CN" altLang="en-US" dirty="0">
                <a:solidFill>
                  <a:schemeClr val="bg1"/>
                </a:solidFill>
              </a:rPr>
              <a:t>子女</a:t>
            </a:r>
            <a:r>
              <a:rPr lang="zh-CN" altLang="en-US" dirty="0" smtClean="0">
                <a:solidFill>
                  <a:schemeClr val="bg1"/>
                </a:solidFill>
              </a:rPr>
              <a:t>的</a:t>
            </a:r>
            <a:r>
              <a:rPr lang="zh-CN" altLang="en-US" dirty="0">
                <a:solidFill>
                  <a:schemeClr val="bg1"/>
                </a:solidFill>
              </a:rPr>
              <a:t>教育、成才希望寄托在学校教育，这样的想法是十</a:t>
            </a:r>
            <a:r>
              <a:rPr lang="zh-CN" altLang="en-US" dirty="0" smtClean="0">
                <a:solidFill>
                  <a:schemeClr val="bg1"/>
                </a:solidFill>
              </a:rPr>
              <a:t>分危险的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2211427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33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39841" y="3874860"/>
            <a:ext cx="563880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很多父母一直都非常专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注自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己的事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业，却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忽略了孩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子的教育，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当孩子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到了青春期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，却猛然间发现：孩子不努力，且与父母关系不好、甚至还有很多坏习惯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！在这个时候，纵是事业再成功，又有什么意义？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649558"/>
            <a:ext cx="12192000" cy="626081"/>
          </a:xfrm>
          <a:prstGeom prst="rect">
            <a:avLst/>
          </a:prstGeom>
          <a:pattFill prst="ltUpDiag">
            <a:fgClr>
              <a:srgbClr val="A0DA6C"/>
            </a:fgClr>
            <a:bgClr>
              <a:srgbClr val="78C83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任何成功都不能弥补教</a:t>
            </a:r>
            <a:r>
              <a:rPr lang="zh-CN" altLang="en-US" sz="3200" b="1" dirty="0" smtClean="0"/>
              <a:t>育</a:t>
            </a:r>
            <a:r>
              <a:rPr lang="zh-CN" altLang="en-US" sz="3200" b="1" dirty="0"/>
              <a:t>子女</a:t>
            </a:r>
            <a:r>
              <a:rPr lang="zh-CN" altLang="en-US" sz="3200" b="1" dirty="0" smtClean="0"/>
              <a:t>的</a:t>
            </a:r>
            <a:r>
              <a:rPr lang="zh-CN" altLang="en-US" sz="3200" b="1" dirty="0"/>
              <a:t>失败</a:t>
            </a:r>
          </a:p>
        </p:txBody>
      </p:sp>
      <p:sp>
        <p:nvSpPr>
          <p:cNvPr id="6" name="Freeform 50"/>
          <p:cNvSpPr>
            <a:spLocks noChangeAspect="1"/>
          </p:cNvSpPr>
          <p:nvPr/>
        </p:nvSpPr>
        <p:spPr bwMode="auto">
          <a:xfrm>
            <a:off x="2351276" y="5779993"/>
            <a:ext cx="396000" cy="365210"/>
          </a:xfrm>
          <a:custGeom>
            <a:avLst/>
            <a:gdLst>
              <a:gd name="T0" fmla="*/ 231 w 231"/>
              <a:gd name="T1" fmla="*/ 70 h 213"/>
              <a:gd name="T2" fmla="*/ 165 w 231"/>
              <a:gd name="T3" fmla="*/ 2 h 213"/>
              <a:gd name="T4" fmla="*/ 117 w 231"/>
              <a:gd name="T5" fmla="*/ 21 h 213"/>
              <a:gd name="T6" fmla="*/ 70 w 231"/>
              <a:gd name="T7" fmla="*/ 0 h 213"/>
              <a:gd name="T8" fmla="*/ 2 w 231"/>
              <a:gd name="T9" fmla="*/ 66 h 213"/>
              <a:gd name="T10" fmla="*/ 113 w 231"/>
              <a:gd name="T11" fmla="*/ 213 h 213"/>
              <a:gd name="T12" fmla="*/ 231 w 231"/>
              <a:gd name="T13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13">
                <a:moveTo>
                  <a:pt x="231" y="70"/>
                </a:moveTo>
                <a:cubicBezTo>
                  <a:pt x="231" y="33"/>
                  <a:pt x="202" y="3"/>
                  <a:pt x="165" y="2"/>
                </a:cubicBezTo>
                <a:cubicBezTo>
                  <a:pt x="147" y="2"/>
                  <a:pt x="130" y="9"/>
                  <a:pt x="117" y="21"/>
                </a:cubicBezTo>
                <a:cubicBezTo>
                  <a:pt x="105" y="9"/>
                  <a:pt x="89" y="1"/>
                  <a:pt x="70" y="0"/>
                </a:cubicBezTo>
                <a:cubicBezTo>
                  <a:pt x="33" y="0"/>
                  <a:pt x="2" y="29"/>
                  <a:pt x="2" y="66"/>
                </a:cubicBezTo>
                <a:cubicBezTo>
                  <a:pt x="0" y="141"/>
                  <a:pt x="113" y="213"/>
                  <a:pt x="113" y="213"/>
                </a:cubicBezTo>
                <a:cubicBezTo>
                  <a:pt x="113" y="213"/>
                  <a:pt x="229" y="146"/>
                  <a:pt x="231" y="70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1654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09950" y="5371336"/>
            <a:ext cx="8570251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亲子教育的</a:t>
            </a:r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4714478" y="4519813"/>
            <a:ext cx="71510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-1" y="0"/>
            <a:ext cx="9825481" cy="4895850"/>
          </a:xfrm>
          <a:custGeom>
            <a:avLst/>
            <a:gdLst>
              <a:gd name="connsiteX0" fmla="*/ 0 w 9209242"/>
              <a:gd name="connsiteY0" fmla="*/ 0 h 4588790"/>
              <a:gd name="connsiteX1" fmla="*/ 9209242 w 9209242"/>
              <a:gd name="connsiteY1" fmla="*/ 0 h 4588790"/>
              <a:gd name="connsiteX2" fmla="*/ 9125476 w 9209242"/>
              <a:gd name="connsiteY2" fmla="*/ 3183568 h 4588790"/>
              <a:gd name="connsiteX3" fmla="*/ 3165982 w 9209242"/>
              <a:gd name="connsiteY3" fmla="*/ 4588790 h 4588790"/>
              <a:gd name="connsiteX4" fmla="*/ 0 w 9209242"/>
              <a:gd name="connsiteY4" fmla="*/ 1616292 h 458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9242" h="4588790">
                <a:moveTo>
                  <a:pt x="0" y="0"/>
                </a:moveTo>
                <a:lnTo>
                  <a:pt x="9209242" y="0"/>
                </a:lnTo>
                <a:lnTo>
                  <a:pt x="9125476" y="3183568"/>
                </a:lnTo>
                <a:lnTo>
                  <a:pt x="3165982" y="4588790"/>
                </a:lnTo>
                <a:lnTo>
                  <a:pt x="0" y="1616292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87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2584</Words>
  <Application>Microsoft Office PowerPoint</Application>
  <PresentationFormat>自定义</PresentationFormat>
  <Paragraphs>107</Paragraphs>
  <Slides>30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亲子教育</dc:title>
  <dc:creator>第一PPT</dc:creator>
  <cp:keywords>www.1ppt.com</cp:keywords>
  <cp:lastModifiedBy>Windows User</cp:lastModifiedBy>
  <cp:revision>539</cp:revision>
  <dcterms:created xsi:type="dcterms:W3CDTF">2014-05-20T02:53:28Z</dcterms:created>
  <dcterms:modified xsi:type="dcterms:W3CDTF">2018-08-13T11:58:35Z</dcterms:modified>
</cp:coreProperties>
</file>