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8" r:id="rId7"/>
    <p:sldId id="269" r:id="rId8"/>
    <p:sldId id="270" r:id="rId9"/>
    <p:sldId id="285" r:id="rId10"/>
    <p:sldId id="265" r:id="rId11"/>
    <p:sldId id="260" r:id="rId12"/>
    <p:sldId id="272" r:id="rId13"/>
    <p:sldId id="273" r:id="rId14"/>
    <p:sldId id="274" r:id="rId15"/>
    <p:sldId id="286" r:id="rId16"/>
    <p:sldId id="275" r:id="rId17"/>
    <p:sldId id="266" r:id="rId18"/>
    <p:sldId id="261" r:id="rId19"/>
    <p:sldId id="278" r:id="rId20"/>
    <p:sldId id="279" r:id="rId21"/>
    <p:sldId id="277" r:id="rId22"/>
    <p:sldId id="267" r:id="rId23"/>
    <p:sldId id="262" r:id="rId24"/>
    <p:sldId id="280" r:id="rId25"/>
    <p:sldId id="281" r:id="rId26"/>
    <p:sldId id="282" r:id="rId27"/>
    <p:sldId id="283" r:id="rId28"/>
    <p:sldId id="284" r:id="rId29"/>
    <p:sldId id="287" r:id="rId3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D000"/>
    <a:srgbClr val="78AD44"/>
    <a:srgbClr val="FF8500"/>
    <a:srgbClr val="FF3399"/>
    <a:srgbClr val="3C78CE"/>
    <a:srgbClr val="3D6DB3"/>
    <a:srgbClr val="92D050"/>
    <a:srgbClr val="FF9300"/>
    <a:srgbClr val="6CB5DA"/>
    <a:srgbClr val="703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-84" y="-14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172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hyperlink" Target="mailto:info@eyefulpresentations.co.uk" TargetMode="Externa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</a:endParaRPr>
          </a:p>
        </p:txBody>
      </p:sp>
      <p:grpSp>
        <p:nvGrpSpPr>
          <p:cNvPr id="7" name="Group 39"/>
          <p:cNvGrpSpPr>
            <a:grpSpLocks/>
          </p:cNvGrpSpPr>
          <p:nvPr userDrawn="1"/>
        </p:nvGrpSpPr>
        <p:grpSpPr bwMode="auto">
          <a:xfrm>
            <a:off x="-10584" y="4046538"/>
            <a:ext cx="12208935" cy="2811462"/>
            <a:chOff x="-5" y="2549"/>
            <a:chExt cx="5768" cy="1771"/>
          </a:xfrm>
        </p:grpSpPr>
        <p:sp>
          <p:nvSpPr>
            <p:cNvPr id="8" name="Freeform 35"/>
            <p:cNvSpPr>
              <a:spLocks/>
            </p:cNvSpPr>
            <p:nvPr userDrawn="1"/>
          </p:nvSpPr>
          <p:spPr bwMode="auto">
            <a:xfrm>
              <a:off x="-5" y="2549"/>
              <a:ext cx="5768" cy="1771"/>
            </a:xfrm>
            <a:custGeom>
              <a:avLst/>
              <a:gdLst/>
              <a:ahLst/>
              <a:cxnLst>
                <a:cxn ang="0">
                  <a:pos x="2204" y="677"/>
                </a:cxn>
                <a:cxn ang="0">
                  <a:pos x="2204" y="207"/>
                </a:cxn>
                <a:cxn ang="0">
                  <a:pos x="1880" y="150"/>
                </a:cxn>
                <a:cxn ang="0">
                  <a:pos x="0" y="439"/>
                </a:cxn>
                <a:cxn ang="0">
                  <a:pos x="0" y="677"/>
                </a:cxn>
                <a:cxn ang="0">
                  <a:pos x="2204" y="677"/>
                </a:cxn>
              </a:cxnLst>
              <a:rect l="0" t="0" r="r" b="b"/>
              <a:pathLst>
                <a:path w="2204" h="677">
                  <a:moveTo>
                    <a:pt x="2204" y="677"/>
                  </a:moveTo>
                  <a:cubicBezTo>
                    <a:pt x="2204" y="207"/>
                    <a:pt x="2204" y="207"/>
                    <a:pt x="2204" y="207"/>
                  </a:cubicBezTo>
                  <a:cubicBezTo>
                    <a:pt x="2097" y="185"/>
                    <a:pt x="1989" y="166"/>
                    <a:pt x="1880" y="150"/>
                  </a:cubicBezTo>
                  <a:cubicBezTo>
                    <a:pt x="859" y="0"/>
                    <a:pt x="388" y="551"/>
                    <a:pt x="0" y="439"/>
                  </a:cubicBezTo>
                  <a:cubicBezTo>
                    <a:pt x="0" y="677"/>
                    <a:pt x="0" y="677"/>
                    <a:pt x="0" y="677"/>
                  </a:cubicBezTo>
                  <a:lnTo>
                    <a:pt x="2204" y="677"/>
                  </a:lnTo>
                  <a:close/>
                </a:path>
              </a:pathLst>
            </a:custGeom>
            <a:solidFill>
              <a:srgbClr val="F2F2F2">
                <a:alpha val="69804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2000">
                <a:latin typeface="Arial" charset="0"/>
                <a:cs typeface="Arial" charset="0"/>
              </a:endParaRPr>
            </a:p>
          </p:txBody>
        </p:sp>
        <p:sp>
          <p:nvSpPr>
            <p:cNvPr id="9" name="Freeform 36"/>
            <p:cNvSpPr>
              <a:spLocks/>
            </p:cNvSpPr>
            <p:nvPr userDrawn="1"/>
          </p:nvSpPr>
          <p:spPr bwMode="auto">
            <a:xfrm>
              <a:off x="-5" y="2806"/>
              <a:ext cx="5768" cy="1514"/>
            </a:xfrm>
            <a:custGeom>
              <a:avLst/>
              <a:gdLst/>
              <a:ahLst/>
              <a:cxnLst>
                <a:cxn ang="0">
                  <a:pos x="2204" y="579"/>
                </a:cxn>
                <a:cxn ang="0">
                  <a:pos x="2204" y="207"/>
                </a:cxn>
                <a:cxn ang="0">
                  <a:pos x="1880" y="149"/>
                </a:cxn>
                <a:cxn ang="0">
                  <a:pos x="0" y="341"/>
                </a:cxn>
                <a:cxn ang="0">
                  <a:pos x="0" y="579"/>
                </a:cxn>
                <a:cxn ang="0">
                  <a:pos x="2204" y="579"/>
                </a:cxn>
              </a:cxnLst>
              <a:rect l="0" t="0" r="r" b="b"/>
              <a:pathLst>
                <a:path w="2204" h="579">
                  <a:moveTo>
                    <a:pt x="2204" y="579"/>
                  </a:moveTo>
                  <a:cubicBezTo>
                    <a:pt x="2204" y="207"/>
                    <a:pt x="2204" y="207"/>
                    <a:pt x="2204" y="207"/>
                  </a:cubicBezTo>
                  <a:cubicBezTo>
                    <a:pt x="2097" y="184"/>
                    <a:pt x="1989" y="165"/>
                    <a:pt x="1880" y="149"/>
                  </a:cubicBezTo>
                  <a:cubicBezTo>
                    <a:pt x="859" y="0"/>
                    <a:pt x="388" y="453"/>
                    <a:pt x="0" y="341"/>
                  </a:cubicBezTo>
                  <a:cubicBezTo>
                    <a:pt x="0" y="579"/>
                    <a:pt x="0" y="579"/>
                    <a:pt x="0" y="579"/>
                  </a:cubicBezTo>
                  <a:lnTo>
                    <a:pt x="2204" y="579"/>
                  </a:lnTo>
                  <a:close/>
                </a:path>
              </a:pathLst>
            </a:custGeom>
            <a:solidFill>
              <a:srgbClr val="89CB5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2000">
                <a:latin typeface="Arial" charset="0"/>
                <a:cs typeface="Arial" charset="0"/>
              </a:endParaRPr>
            </a:p>
          </p:txBody>
        </p:sp>
        <p:sp>
          <p:nvSpPr>
            <p:cNvPr id="10" name="Freeform 37"/>
            <p:cNvSpPr>
              <a:spLocks/>
            </p:cNvSpPr>
            <p:nvPr userDrawn="1"/>
          </p:nvSpPr>
          <p:spPr bwMode="auto">
            <a:xfrm>
              <a:off x="-5" y="2989"/>
              <a:ext cx="5768" cy="1331"/>
            </a:xfrm>
            <a:custGeom>
              <a:avLst/>
              <a:gdLst/>
              <a:ahLst/>
              <a:cxnLst>
                <a:cxn ang="0">
                  <a:pos x="2204" y="509"/>
                </a:cxn>
                <a:cxn ang="0">
                  <a:pos x="2204" y="207"/>
                </a:cxn>
                <a:cxn ang="0">
                  <a:pos x="1880" y="149"/>
                </a:cxn>
                <a:cxn ang="0">
                  <a:pos x="0" y="271"/>
                </a:cxn>
                <a:cxn ang="0">
                  <a:pos x="0" y="509"/>
                </a:cxn>
                <a:cxn ang="0">
                  <a:pos x="2204" y="509"/>
                </a:cxn>
              </a:cxnLst>
              <a:rect l="0" t="0" r="r" b="b"/>
              <a:pathLst>
                <a:path w="2204" h="509">
                  <a:moveTo>
                    <a:pt x="2204" y="509"/>
                  </a:moveTo>
                  <a:cubicBezTo>
                    <a:pt x="2204" y="207"/>
                    <a:pt x="2204" y="207"/>
                    <a:pt x="2204" y="207"/>
                  </a:cubicBezTo>
                  <a:cubicBezTo>
                    <a:pt x="2097" y="185"/>
                    <a:pt x="1989" y="165"/>
                    <a:pt x="1880" y="149"/>
                  </a:cubicBezTo>
                  <a:cubicBezTo>
                    <a:pt x="859" y="0"/>
                    <a:pt x="388" y="383"/>
                    <a:pt x="0" y="271"/>
                  </a:cubicBezTo>
                  <a:cubicBezTo>
                    <a:pt x="0" y="509"/>
                    <a:pt x="0" y="509"/>
                    <a:pt x="0" y="509"/>
                  </a:cubicBezTo>
                  <a:lnTo>
                    <a:pt x="2204" y="509"/>
                  </a:lnTo>
                  <a:close/>
                </a:path>
              </a:pathLst>
            </a:custGeom>
            <a:solidFill>
              <a:srgbClr val="66A03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2000">
                <a:latin typeface="Arial" charset="0"/>
                <a:cs typeface="Arial" charset="0"/>
              </a:endParaRPr>
            </a:p>
          </p:txBody>
        </p:sp>
      </p:grpSp>
      <p:sp>
        <p:nvSpPr>
          <p:cNvPr id="11" name="Freeform 25"/>
          <p:cNvSpPr>
            <a:spLocks/>
          </p:cNvSpPr>
          <p:nvPr userDrawn="1"/>
        </p:nvSpPr>
        <p:spPr bwMode="auto">
          <a:xfrm>
            <a:off x="955675" y="5421313"/>
            <a:ext cx="728663" cy="514350"/>
          </a:xfrm>
          <a:custGeom>
            <a:avLst/>
            <a:gdLst/>
            <a:ahLst/>
            <a:cxnLst>
              <a:cxn ang="0">
                <a:pos x="49" y="0"/>
              </a:cxn>
              <a:cxn ang="0">
                <a:pos x="66" y="19"/>
              </a:cxn>
              <a:cxn ang="0">
                <a:pos x="93" y="25"/>
              </a:cxn>
              <a:cxn ang="0">
                <a:pos x="53" y="70"/>
              </a:cxn>
              <a:cxn ang="0">
                <a:pos x="49" y="0"/>
              </a:cxn>
            </a:cxnLst>
            <a:rect l="0" t="0" r="r" b="b"/>
            <a:pathLst>
              <a:path w="99" h="70">
                <a:moveTo>
                  <a:pt x="49" y="0"/>
                </a:moveTo>
                <a:cubicBezTo>
                  <a:pt x="58" y="0"/>
                  <a:pt x="66" y="9"/>
                  <a:pt x="66" y="19"/>
                </a:cubicBezTo>
                <a:cubicBezTo>
                  <a:pt x="66" y="19"/>
                  <a:pt x="86" y="8"/>
                  <a:pt x="93" y="25"/>
                </a:cubicBezTo>
                <a:cubicBezTo>
                  <a:pt x="99" y="42"/>
                  <a:pt x="91" y="54"/>
                  <a:pt x="53" y="70"/>
                </a:cubicBezTo>
                <a:cubicBezTo>
                  <a:pt x="53" y="70"/>
                  <a:pt x="0" y="0"/>
                  <a:pt x="49" y="0"/>
                </a:cubicBezTo>
                <a:close/>
              </a:path>
            </a:pathLst>
          </a:custGeom>
          <a:solidFill>
            <a:srgbClr val="FF93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latin typeface="Arial" charset="0"/>
              <a:cs typeface="Arial" charset="0"/>
            </a:endParaRPr>
          </a:p>
        </p:txBody>
      </p:sp>
      <p:sp>
        <p:nvSpPr>
          <p:cNvPr id="12" name="Freeform 29"/>
          <p:cNvSpPr>
            <a:spLocks/>
          </p:cNvSpPr>
          <p:nvPr userDrawn="1"/>
        </p:nvSpPr>
        <p:spPr bwMode="auto">
          <a:xfrm rot="21320079">
            <a:off x="0" y="5384800"/>
            <a:ext cx="1101725" cy="777875"/>
          </a:xfrm>
          <a:custGeom>
            <a:avLst/>
            <a:gdLst/>
            <a:ahLst/>
            <a:cxnLst>
              <a:cxn ang="0">
                <a:pos x="49" y="0"/>
              </a:cxn>
              <a:cxn ang="0">
                <a:pos x="66" y="19"/>
              </a:cxn>
              <a:cxn ang="0">
                <a:pos x="93" y="25"/>
              </a:cxn>
              <a:cxn ang="0">
                <a:pos x="53" y="70"/>
              </a:cxn>
              <a:cxn ang="0">
                <a:pos x="49" y="0"/>
              </a:cxn>
            </a:cxnLst>
            <a:rect l="0" t="0" r="r" b="b"/>
            <a:pathLst>
              <a:path w="99" h="70">
                <a:moveTo>
                  <a:pt x="49" y="0"/>
                </a:moveTo>
                <a:cubicBezTo>
                  <a:pt x="58" y="0"/>
                  <a:pt x="66" y="9"/>
                  <a:pt x="66" y="19"/>
                </a:cubicBezTo>
                <a:cubicBezTo>
                  <a:pt x="66" y="19"/>
                  <a:pt x="86" y="8"/>
                  <a:pt x="93" y="25"/>
                </a:cubicBezTo>
                <a:cubicBezTo>
                  <a:pt x="99" y="42"/>
                  <a:pt x="91" y="54"/>
                  <a:pt x="53" y="70"/>
                </a:cubicBezTo>
                <a:cubicBezTo>
                  <a:pt x="53" y="70"/>
                  <a:pt x="0" y="0"/>
                  <a:pt x="49" y="0"/>
                </a:cubicBezTo>
                <a:close/>
              </a:path>
            </a:pathLst>
          </a:custGeom>
          <a:solidFill>
            <a:srgbClr val="FF8A3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latin typeface="Arial" charset="0"/>
              <a:cs typeface="Arial" charset="0"/>
            </a:endParaRPr>
          </a:p>
        </p:txBody>
      </p:sp>
      <p:sp>
        <p:nvSpPr>
          <p:cNvPr id="13" name="Freeform 19"/>
          <p:cNvSpPr>
            <a:spLocks/>
          </p:cNvSpPr>
          <p:nvPr userDrawn="1"/>
        </p:nvSpPr>
        <p:spPr bwMode="auto">
          <a:xfrm>
            <a:off x="325438" y="4664075"/>
            <a:ext cx="1531937" cy="1412875"/>
          </a:xfrm>
          <a:custGeom>
            <a:avLst/>
            <a:gdLst/>
            <a:ahLst/>
            <a:cxnLst>
              <a:cxn ang="0">
                <a:pos x="179" y="16"/>
              </a:cxn>
              <a:cxn ang="0">
                <a:pos x="162" y="0"/>
              </a:cxn>
              <a:cxn ang="0">
                <a:pos x="151" y="54"/>
              </a:cxn>
              <a:cxn ang="0">
                <a:pos x="141" y="51"/>
              </a:cxn>
              <a:cxn ang="0">
                <a:pos x="144" y="46"/>
              </a:cxn>
              <a:cxn ang="0">
                <a:pos x="126" y="56"/>
              </a:cxn>
              <a:cxn ang="0">
                <a:pos x="85" y="57"/>
              </a:cxn>
              <a:cxn ang="0">
                <a:pos x="88" y="51"/>
              </a:cxn>
              <a:cxn ang="0">
                <a:pos x="91" y="39"/>
              </a:cxn>
              <a:cxn ang="0">
                <a:pos x="89" y="33"/>
              </a:cxn>
              <a:cxn ang="0">
                <a:pos x="89" y="28"/>
              </a:cxn>
              <a:cxn ang="0">
                <a:pos x="77" y="11"/>
              </a:cxn>
              <a:cxn ang="0">
                <a:pos x="61" y="4"/>
              </a:cxn>
              <a:cxn ang="0">
                <a:pos x="31" y="40"/>
              </a:cxn>
              <a:cxn ang="0">
                <a:pos x="40" y="57"/>
              </a:cxn>
              <a:cxn ang="0">
                <a:pos x="2" y="70"/>
              </a:cxn>
              <a:cxn ang="0">
                <a:pos x="35" y="88"/>
              </a:cxn>
              <a:cxn ang="0">
                <a:pos x="0" y="104"/>
              </a:cxn>
              <a:cxn ang="0">
                <a:pos x="60" y="103"/>
              </a:cxn>
              <a:cxn ang="0">
                <a:pos x="70" y="125"/>
              </a:cxn>
              <a:cxn ang="0">
                <a:pos x="80" y="157"/>
              </a:cxn>
              <a:cxn ang="0">
                <a:pos x="61" y="160"/>
              </a:cxn>
              <a:cxn ang="0">
                <a:pos x="50" y="160"/>
              </a:cxn>
              <a:cxn ang="0">
                <a:pos x="42" y="180"/>
              </a:cxn>
              <a:cxn ang="0">
                <a:pos x="53" y="187"/>
              </a:cxn>
              <a:cxn ang="0">
                <a:pos x="79" y="182"/>
              </a:cxn>
              <a:cxn ang="0">
                <a:pos x="134" y="182"/>
              </a:cxn>
              <a:cxn ang="0">
                <a:pos x="132" y="157"/>
              </a:cxn>
              <a:cxn ang="0">
                <a:pos x="122" y="134"/>
              </a:cxn>
              <a:cxn ang="0">
                <a:pos x="109" y="93"/>
              </a:cxn>
              <a:cxn ang="0">
                <a:pos x="136" y="95"/>
              </a:cxn>
              <a:cxn ang="0">
                <a:pos x="165" y="89"/>
              </a:cxn>
              <a:cxn ang="0">
                <a:pos x="177" y="92"/>
              </a:cxn>
              <a:cxn ang="0">
                <a:pos x="175" y="75"/>
              </a:cxn>
              <a:cxn ang="0">
                <a:pos x="158" y="77"/>
              </a:cxn>
              <a:cxn ang="0">
                <a:pos x="125" y="73"/>
              </a:cxn>
              <a:cxn ang="0">
                <a:pos x="137" y="66"/>
              </a:cxn>
              <a:cxn ang="0">
                <a:pos x="154" y="61"/>
              </a:cxn>
              <a:cxn ang="0">
                <a:pos x="157" y="66"/>
              </a:cxn>
              <a:cxn ang="0">
                <a:pos x="206" y="36"/>
              </a:cxn>
              <a:cxn ang="0">
                <a:pos x="179" y="16"/>
              </a:cxn>
            </a:cxnLst>
            <a:rect l="0" t="0" r="r" b="b"/>
            <a:pathLst>
              <a:path w="208" h="192">
                <a:moveTo>
                  <a:pt x="179" y="16"/>
                </a:moveTo>
                <a:cubicBezTo>
                  <a:pt x="177" y="0"/>
                  <a:pt x="162" y="0"/>
                  <a:pt x="162" y="0"/>
                </a:cubicBezTo>
                <a:cubicBezTo>
                  <a:pt x="134" y="0"/>
                  <a:pt x="143" y="35"/>
                  <a:pt x="151" y="54"/>
                </a:cubicBezTo>
                <a:cubicBezTo>
                  <a:pt x="149" y="52"/>
                  <a:pt x="146" y="51"/>
                  <a:pt x="141" y="51"/>
                </a:cubicBezTo>
                <a:cubicBezTo>
                  <a:pt x="141" y="51"/>
                  <a:pt x="148" y="48"/>
                  <a:pt x="144" y="46"/>
                </a:cubicBezTo>
                <a:cubicBezTo>
                  <a:pt x="141" y="44"/>
                  <a:pt x="128" y="52"/>
                  <a:pt x="126" y="56"/>
                </a:cubicBezTo>
                <a:cubicBezTo>
                  <a:pt x="124" y="59"/>
                  <a:pt x="91" y="63"/>
                  <a:pt x="85" y="57"/>
                </a:cubicBezTo>
                <a:cubicBezTo>
                  <a:pt x="85" y="57"/>
                  <a:pt x="84" y="52"/>
                  <a:pt x="88" y="51"/>
                </a:cubicBezTo>
                <a:cubicBezTo>
                  <a:pt x="91" y="49"/>
                  <a:pt x="95" y="47"/>
                  <a:pt x="91" y="39"/>
                </a:cubicBezTo>
                <a:cubicBezTo>
                  <a:pt x="91" y="38"/>
                  <a:pt x="89" y="36"/>
                  <a:pt x="89" y="33"/>
                </a:cubicBezTo>
                <a:cubicBezTo>
                  <a:pt x="89" y="31"/>
                  <a:pt x="90" y="29"/>
                  <a:pt x="89" y="28"/>
                </a:cubicBezTo>
                <a:cubicBezTo>
                  <a:pt x="83" y="23"/>
                  <a:pt x="78" y="12"/>
                  <a:pt x="77" y="11"/>
                </a:cubicBezTo>
                <a:cubicBezTo>
                  <a:pt x="76" y="7"/>
                  <a:pt x="69" y="1"/>
                  <a:pt x="61" y="4"/>
                </a:cubicBezTo>
                <a:cubicBezTo>
                  <a:pt x="55" y="7"/>
                  <a:pt x="26" y="16"/>
                  <a:pt x="31" y="40"/>
                </a:cubicBezTo>
                <a:cubicBezTo>
                  <a:pt x="33" y="51"/>
                  <a:pt x="40" y="57"/>
                  <a:pt x="40" y="57"/>
                </a:cubicBezTo>
                <a:cubicBezTo>
                  <a:pt x="40" y="57"/>
                  <a:pt x="26" y="74"/>
                  <a:pt x="2" y="70"/>
                </a:cubicBezTo>
                <a:cubicBezTo>
                  <a:pt x="2" y="70"/>
                  <a:pt x="4" y="92"/>
                  <a:pt x="35" y="88"/>
                </a:cubicBezTo>
                <a:cubicBezTo>
                  <a:pt x="35" y="88"/>
                  <a:pt x="20" y="104"/>
                  <a:pt x="0" y="104"/>
                </a:cubicBezTo>
                <a:cubicBezTo>
                  <a:pt x="0" y="104"/>
                  <a:pt x="35" y="133"/>
                  <a:pt x="60" y="103"/>
                </a:cubicBezTo>
                <a:cubicBezTo>
                  <a:pt x="60" y="103"/>
                  <a:pt x="72" y="107"/>
                  <a:pt x="70" y="125"/>
                </a:cubicBezTo>
                <a:cubicBezTo>
                  <a:pt x="68" y="143"/>
                  <a:pt x="80" y="157"/>
                  <a:pt x="80" y="157"/>
                </a:cubicBezTo>
                <a:cubicBezTo>
                  <a:pt x="80" y="157"/>
                  <a:pt x="66" y="155"/>
                  <a:pt x="61" y="160"/>
                </a:cubicBezTo>
                <a:cubicBezTo>
                  <a:pt x="56" y="165"/>
                  <a:pt x="54" y="160"/>
                  <a:pt x="50" y="160"/>
                </a:cubicBezTo>
                <a:cubicBezTo>
                  <a:pt x="45" y="160"/>
                  <a:pt x="41" y="168"/>
                  <a:pt x="42" y="180"/>
                </a:cubicBezTo>
                <a:cubicBezTo>
                  <a:pt x="44" y="192"/>
                  <a:pt x="53" y="187"/>
                  <a:pt x="53" y="187"/>
                </a:cubicBezTo>
                <a:cubicBezTo>
                  <a:pt x="79" y="182"/>
                  <a:pt x="79" y="182"/>
                  <a:pt x="79" y="182"/>
                </a:cubicBezTo>
                <a:cubicBezTo>
                  <a:pt x="134" y="182"/>
                  <a:pt x="134" y="182"/>
                  <a:pt x="134" y="182"/>
                </a:cubicBezTo>
                <a:cubicBezTo>
                  <a:pt x="132" y="157"/>
                  <a:pt x="132" y="157"/>
                  <a:pt x="132" y="157"/>
                </a:cubicBezTo>
                <a:cubicBezTo>
                  <a:pt x="132" y="157"/>
                  <a:pt x="129" y="141"/>
                  <a:pt x="122" y="134"/>
                </a:cubicBezTo>
                <a:cubicBezTo>
                  <a:pt x="122" y="134"/>
                  <a:pt x="127" y="117"/>
                  <a:pt x="109" y="93"/>
                </a:cubicBezTo>
                <a:cubicBezTo>
                  <a:pt x="109" y="93"/>
                  <a:pt x="123" y="95"/>
                  <a:pt x="136" y="95"/>
                </a:cubicBezTo>
                <a:cubicBezTo>
                  <a:pt x="149" y="95"/>
                  <a:pt x="165" y="89"/>
                  <a:pt x="165" y="89"/>
                </a:cubicBezTo>
                <a:cubicBezTo>
                  <a:pt x="177" y="92"/>
                  <a:pt x="177" y="92"/>
                  <a:pt x="177" y="92"/>
                </a:cubicBezTo>
                <a:cubicBezTo>
                  <a:pt x="177" y="92"/>
                  <a:pt x="190" y="84"/>
                  <a:pt x="175" y="75"/>
                </a:cubicBezTo>
                <a:cubicBezTo>
                  <a:pt x="160" y="67"/>
                  <a:pt x="158" y="77"/>
                  <a:pt x="158" y="77"/>
                </a:cubicBezTo>
                <a:cubicBezTo>
                  <a:pt x="158" y="77"/>
                  <a:pt x="131" y="77"/>
                  <a:pt x="125" y="73"/>
                </a:cubicBezTo>
                <a:cubicBezTo>
                  <a:pt x="125" y="73"/>
                  <a:pt x="136" y="66"/>
                  <a:pt x="137" y="66"/>
                </a:cubicBezTo>
                <a:cubicBezTo>
                  <a:pt x="137" y="66"/>
                  <a:pt x="150" y="64"/>
                  <a:pt x="154" y="61"/>
                </a:cubicBezTo>
                <a:cubicBezTo>
                  <a:pt x="156" y="64"/>
                  <a:pt x="157" y="66"/>
                  <a:pt x="157" y="66"/>
                </a:cubicBezTo>
                <a:cubicBezTo>
                  <a:pt x="157" y="66"/>
                  <a:pt x="204" y="64"/>
                  <a:pt x="206" y="36"/>
                </a:cubicBezTo>
                <a:cubicBezTo>
                  <a:pt x="208" y="8"/>
                  <a:pt x="179" y="16"/>
                  <a:pt x="179" y="16"/>
                </a:cubicBezTo>
                <a:close/>
              </a:path>
            </a:pathLst>
          </a:custGeom>
          <a:solidFill>
            <a:srgbClr val="92D05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latin typeface="Arial" charset="0"/>
              <a:cs typeface="Arial" charset="0"/>
            </a:endParaRPr>
          </a:p>
        </p:txBody>
      </p:sp>
      <p:sp>
        <p:nvSpPr>
          <p:cNvPr id="14" name="Freeform 20"/>
          <p:cNvSpPr>
            <a:spLocks/>
          </p:cNvSpPr>
          <p:nvPr userDrawn="1"/>
        </p:nvSpPr>
        <p:spPr bwMode="auto">
          <a:xfrm>
            <a:off x="604838" y="5440363"/>
            <a:ext cx="884237" cy="655637"/>
          </a:xfrm>
          <a:custGeom>
            <a:avLst/>
            <a:gdLst/>
            <a:ahLst/>
            <a:cxnLst>
              <a:cxn ang="0">
                <a:pos x="34" y="28"/>
              </a:cxn>
              <a:cxn ang="0">
                <a:pos x="62" y="28"/>
              </a:cxn>
              <a:cxn ang="0">
                <a:pos x="100" y="25"/>
              </a:cxn>
              <a:cxn ang="0">
                <a:pos x="80" y="89"/>
              </a:cxn>
              <a:cxn ang="0">
                <a:pos x="34" y="28"/>
              </a:cxn>
            </a:cxnLst>
            <a:rect l="0" t="0" r="r" b="b"/>
            <a:pathLst>
              <a:path w="120" h="89">
                <a:moveTo>
                  <a:pt x="34" y="28"/>
                </a:moveTo>
                <a:cubicBezTo>
                  <a:pt x="34" y="28"/>
                  <a:pt x="47" y="16"/>
                  <a:pt x="62" y="28"/>
                </a:cubicBezTo>
                <a:cubicBezTo>
                  <a:pt x="62" y="28"/>
                  <a:pt x="81" y="0"/>
                  <a:pt x="100" y="25"/>
                </a:cubicBezTo>
                <a:cubicBezTo>
                  <a:pt x="120" y="51"/>
                  <a:pt x="80" y="89"/>
                  <a:pt x="80" y="89"/>
                </a:cubicBezTo>
                <a:cubicBezTo>
                  <a:pt x="80" y="89"/>
                  <a:pt x="0" y="58"/>
                  <a:pt x="34" y="28"/>
                </a:cubicBezTo>
                <a:close/>
              </a:path>
            </a:pathLst>
          </a:custGeom>
          <a:solidFill>
            <a:srgbClr val="FF66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latin typeface="Arial" charset="0"/>
              <a:cs typeface="Arial" charset="0"/>
            </a:endParaRPr>
          </a:p>
        </p:txBody>
      </p:sp>
      <p:sp>
        <p:nvSpPr>
          <p:cNvPr id="15" name="Freeform 21"/>
          <p:cNvSpPr>
            <a:spLocks/>
          </p:cNvSpPr>
          <p:nvPr userDrawn="1"/>
        </p:nvSpPr>
        <p:spPr bwMode="auto">
          <a:xfrm>
            <a:off x="1252538" y="5303838"/>
            <a:ext cx="795337" cy="588962"/>
          </a:xfrm>
          <a:custGeom>
            <a:avLst/>
            <a:gdLst/>
            <a:ahLst/>
            <a:cxnLst>
              <a:cxn ang="0">
                <a:pos x="38" y="13"/>
              </a:cxn>
              <a:cxn ang="0">
                <a:pos x="63" y="21"/>
              </a:cxn>
              <a:cxn ang="0">
                <a:pos x="98" y="28"/>
              </a:cxn>
              <a:cxn ang="0">
                <a:pos x="62" y="80"/>
              </a:cxn>
              <a:cxn ang="0">
                <a:pos x="38" y="13"/>
              </a:cxn>
            </a:cxnLst>
            <a:rect l="0" t="0" r="r" b="b"/>
            <a:pathLst>
              <a:path w="108" h="80">
                <a:moveTo>
                  <a:pt x="38" y="13"/>
                </a:moveTo>
                <a:cubicBezTo>
                  <a:pt x="38" y="13"/>
                  <a:pt x="53" y="6"/>
                  <a:pt x="63" y="21"/>
                </a:cubicBezTo>
                <a:cubicBezTo>
                  <a:pt x="63" y="21"/>
                  <a:pt x="87" y="0"/>
                  <a:pt x="98" y="28"/>
                </a:cubicBezTo>
                <a:cubicBezTo>
                  <a:pt x="108" y="56"/>
                  <a:pt x="62" y="80"/>
                  <a:pt x="62" y="80"/>
                </a:cubicBezTo>
                <a:cubicBezTo>
                  <a:pt x="62" y="80"/>
                  <a:pt x="0" y="30"/>
                  <a:pt x="38" y="13"/>
                </a:cubicBezTo>
                <a:close/>
              </a:path>
            </a:pathLst>
          </a:custGeom>
          <a:solidFill>
            <a:srgbClr val="FF863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latin typeface="Arial" charset="0"/>
              <a:cs typeface="Arial" charset="0"/>
            </a:endParaRPr>
          </a:p>
        </p:txBody>
      </p:sp>
      <p:sp>
        <p:nvSpPr>
          <p:cNvPr id="16" name="Freeform 24"/>
          <p:cNvSpPr>
            <a:spLocks/>
          </p:cNvSpPr>
          <p:nvPr userDrawn="1"/>
        </p:nvSpPr>
        <p:spPr bwMode="auto">
          <a:xfrm>
            <a:off x="-254000" y="5349875"/>
            <a:ext cx="898525" cy="736600"/>
          </a:xfrm>
          <a:custGeom>
            <a:avLst/>
            <a:gdLst/>
            <a:ahLst/>
            <a:cxnLst>
              <a:cxn ang="0">
                <a:pos x="76" y="28"/>
              </a:cxn>
              <a:cxn ang="0">
                <a:pos x="48" y="0"/>
              </a:cxn>
              <a:cxn ang="0">
                <a:pos x="55" y="100"/>
              </a:cxn>
              <a:cxn ang="0">
                <a:pos x="117" y="55"/>
              </a:cxn>
              <a:cxn ang="0">
                <a:pos x="76" y="28"/>
              </a:cxn>
            </a:cxnLst>
            <a:rect l="0" t="0" r="r" b="b"/>
            <a:pathLst>
              <a:path w="122" h="100">
                <a:moveTo>
                  <a:pt x="76" y="28"/>
                </a:moveTo>
                <a:cubicBezTo>
                  <a:pt x="76" y="28"/>
                  <a:pt x="71" y="0"/>
                  <a:pt x="48" y="0"/>
                </a:cubicBezTo>
                <a:cubicBezTo>
                  <a:pt x="24" y="0"/>
                  <a:pt x="0" y="49"/>
                  <a:pt x="55" y="100"/>
                </a:cubicBezTo>
                <a:cubicBezTo>
                  <a:pt x="55" y="100"/>
                  <a:pt x="112" y="82"/>
                  <a:pt x="117" y="55"/>
                </a:cubicBezTo>
                <a:cubicBezTo>
                  <a:pt x="122" y="29"/>
                  <a:pt x="93" y="25"/>
                  <a:pt x="76" y="28"/>
                </a:cubicBezTo>
                <a:close/>
              </a:path>
            </a:pathLst>
          </a:custGeom>
          <a:solidFill>
            <a:srgbClr val="FF66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latin typeface="Arial" charset="0"/>
              <a:cs typeface="Arial" charset="0"/>
            </a:endParaRPr>
          </a:p>
        </p:txBody>
      </p:sp>
      <p:pic>
        <p:nvPicPr>
          <p:cNvPr id="21" name="图片 20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47875" y="1722418"/>
            <a:ext cx="6817895" cy="1138991"/>
          </a:xfrm>
          <a:prstGeom prst="rect">
            <a:avLst/>
          </a:prstGeom>
        </p:spPr>
      </p:pic>
      <p:sp>
        <p:nvSpPr>
          <p:cNvPr id="27" name="TextBox 2"/>
          <p:cNvSpPr txBox="1"/>
          <p:nvPr userDrawn="1"/>
        </p:nvSpPr>
        <p:spPr>
          <a:xfrm>
            <a:off x="9944676" y="372800"/>
            <a:ext cx="1944216" cy="523220"/>
          </a:xfrm>
          <a:prstGeom prst="rect">
            <a:avLst/>
          </a:prstGeom>
          <a:noFill/>
          <a:effectLst>
            <a:reflection blurRad="6350" stA="50000" endA="300" endPos="38500" dist="50800" dir="5400000" sy="-100000" algn="bl" rotWithShape="0"/>
          </a:effectLst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zh-CN" sz="2800" dirty="0">
                <a:solidFill>
                  <a:schemeClr val="bg1">
                    <a:lumMod val="9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Broadway" pitchFamily="82" charset="0"/>
                <a:ea typeface="楷体" pitchFamily="49" charset="-122"/>
                <a:cs typeface="经典繁仿黑" pitchFamily="49" charset="-122"/>
              </a:rPr>
              <a:t>LOGO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latin typeface="Broadway" pitchFamily="82" charset="0"/>
              <a:ea typeface="楷体" pitchFamily="49" charset="-122"/>
              <a:cs typeface="经典繁仿黑" pitchFamily="49" charset="-122"/>
            </a:endParaRPr>
          </a:p>
        </p:txBody>
      </p:sp>
      <p:sp>
        <p:nvSpPr>
          <p:cNvPr id="28" name="矩形 27"/>
          <p:cNvSpPr>
            <a:spLocks noChangeArrowheads="1"/>
          </p:cNvSpPr>
          <p:nvPr userDrawn="1"/>
        </p:nvSpPr>
        <p:spPr bwMode="auto">
          <a:xfrm>
            <a:off x="2047875" y="1273574"/>
            <a:ext cx="39592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defTabSz="121889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人力资源部内训之十</a:t>
            </a:r>
            <a:r>
              <a:rPr kumimoji="0" lang="en-US" altLang="zh-CN" sz="1800" b="0" i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——</a:t>
            </a:r>
            <a:endParaRPr kumimoji="0" lang="zh-CN" altLang="en-US" sz="1800" b="0" i="1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637716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492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0815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23363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9071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4642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27650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2852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87061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3460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9948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914400" y="618529"/>
            <a:ext cx="165100" cy="596900"/>
          </a:xfrm>
          <a:prstGeom prst="rect">
            <a:avLst/>
          </a:prstGeom>
          <a:solidFill>
            <a:srgbClr val="66B4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 userDrawn="1"/>
        </p:nvSpPr>
        <p:spPr>
          <a:xfrm>
            <a:off x="838200" y="618529"/>
            <a:ext cx="63500" cy="596900"/>
          </a:xfrm>
          <a:prstGeom prst="rect">
            <a:avLst/>
          </a:prstGeom>
          <a:solidFill>
            <a:srgbClr val="FF9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 userDrawn="1"/>
        </p:nvSpPr>
        <p:spPr>
          <a:xfrm>
            <a:off x="1125271" y="533509"/>
            <a:ext cx="2003258" cy="766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目录页 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 </a:t>
            </a:r>
          </a:p>
          <a:p>
            <a:pPr marL="0" marR="0" lvl="0" indent="0" algn="l" defTabSz="91440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93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rPr>
              <a:t>CONTENTS PAGE 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9300"/>
              </a:solidFill>
              <a:effectLst/>
              <a:uLnTx/>
              <a:uFillTx/>
            </a:endParaRPr>
          </a:p>
        </p:txBody>
      </p:sp>
      <p:sp>
        <p:nvSpPr>
          <p:cNvPr id="22" name="TextBox 5"/>
          <p:cNvSpPr txBox="1"/>
          <p:nvPr userDrawn="1"/>
        </p:nvSpPr>
        <p:spPr>
          <a:xfrm>
            <a:off x="5663298" y="4732879"/>
            <a:ext cx="3832304" cy="36933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pPr algn="l"/>
            <a:r>
              <a:rPr lang="en-US" altLang="zh-CN" sz="2400" dirty="0" smtClean="0">
                <a:solidFill>
                  <a:schemeClr val="bg1">
                    <a:lumMod val="85000"/>
                  </a:schemeClr>
                </a:solidFill>
                <a:latin typeface="Impact" pitchFamily="34" charset="0"/>
                <a:ea typeface="微软雅黑" pitchFamily="34" charset="-122"/>
              </a:rPr>
              <a:t>04    </a:t>
            </a:r>
            <a:r>
              <a:rPr lang="zh-CN" altLang="en-US" sz="2400" dirty="0" smtClean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rPr>
              <a:t>员工关怀实施步骤</a:t>
            </a:r>
            <a:endParaRPr lang="zh-CN" altLang="en-US" sz="2400" dirty="0">
              <a:solidFill>
                <a:schemeClr val="bg1">
                  <a:lumMod val="8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6"/>
          <p:cNvSpPr txBox="1"/>
          <p:nvPr userDrawn="1"/>
        </p:nvSpPr>
        <p:spPr>
          <a:xfrm>
            <a:off x="5663298" y="2500631"/>
            <a:ext cx="3832304" cy="36933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pPr algn="l"/>
            <a:r>
              <a:rPr lang="en-US" altLang="zh-CN" sz="2400" dirty="0" smtClean="0">
                <a:solidFill>
                  <a:schemeClr val="bg1">
                    <a:lumMod val="85000"/>
                  </a:schemeClr>
                </a:solidFill>
                <a:latin typeface="Impact" pitchFamily="34" charset="0"/>
                <a:ea typeface="微软雅黑" pitchFamily="34" charset="-122"/>
              </a:rPr>
              <a:t>01    </a:t>
            </a:r>
            <a:r>
              <a:rPr lang="zh-CN" altLang="en-US" sz="2400" dirty="0" smtClean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rPr>
              <a:t>员工关怀目的</a:t>
            </a:r>
            <a:r>
              <a:rPr lang="en-US" altLang="zh-CN" dirty="0" smtClean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2400" dirty="0" smtClean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rPr>
              <a:t>意义</a:t>
            </a:r>
            <a:endParaRPr lang="zh-CN" altLang="en-US" sz="2400" dirty="0">
              <a:solidFill>
                <a:schemeClr val="bg1">
                  <a:lumMod val="8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10"/>
          <p:cNvSpPr txBox="1"/>
          <p:nvPr userDrawn="1"/>
        </p:nvSpPr>
        <p:spPr>
          <a:xfrm>
            <a:off x="5663298" y="3244714"/>
            <a:ext cx="3832304" cy="36933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pPr algn="l"/>
            <a:r>
              <a:rPr lang="en-US" altLang="zh-CN" sz="2400" dirty="0" smtClean="0">
                <a:solidFill>
                  <a:schemeClr val="bg1">
                    <a:lumMod val="85000"/>
                  </a:schemeClr>
                </a:solidFill>
                <a:latin typeface="Impact" pitchFamily="34" charset="0"/>
                <a:ea typeface="微软雅黑" pitchFamily="34" charset="-122"/>
              </a:rPr>
              <a:t>02    </a:t>
            </a:r>
            <a:r>
              <a:rPr lang="zh-CN" altLang="en-US" sz="2400" dirty="0" smtClean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rPr>
              <a:t>员工关怀需求分析</a:t>
            </a:r>
            <a:endParaRPr lang="zh-CN" altLang="en-US" sz="2400" dirty="0">
              <a:solidFill>
                <a:schemeClr val="bg1">
                  <a:lumMod val="8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Box 11"/>
          <p:cNvSpPr txBox="1"/>
          <p:nvPr userDrawn="1"/>
        </p:nvSpPr>
        <p:spPr>
          <a:xfrm>
            <a:off x="5663298" y="3988797"/>
            <a:ext cx="3832304" cy="36933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pPr algn="l"/>
            <a:r>
              <a:rPr lang="en-US" altLang="zh-CN" sz="2400" dirty="0" smtClean="0">
                <a:solidFill>
                  <a:schemeClr val="bg1">
                    <a:lumMod val="85000"/>
                  </a:schemeClr>
                </a:solidFill>
                <a:latin typeface="Impact" pitchFamily="34" charset="0"/>
                <a:ea typeface="微软雅黑" pitchFamily="34" charset="-122"/>
              </a:rPr>
              <a:t>03    </a:t>
            </a:r>
            <a:r>
              <a:rPr lang="zh-CN" altLang="en-US" sz="2400" dirty="0" smtClean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rPr>
              <a:t>员工关怀实施原则</a:t>
            </a:r>
            <a:endParaRPr lang="zh-CN" altLang="en-US" sz="2400" dirty="0">
              <a:solidFill>
                <a:schemeClr val="bg1">
                  <a:lumMod val="8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1" name="直接箭头连接符 30"/>
          <p:cNvCxnSpPr/>
          <p:nvPr userDrawn="1"/>
        </p:nvCxnSpPr>
        <p:spPr>
          <a:xfrm>
            <a:off x="5023105" y="1757741"/>
            <a:ext cx="0" cy="3960000"/>
          </a:xfrm>
          <a:prstGeom prst="straightConnector1">
            <a:avLst/>
          </a:prstGeom>
          <a:ln w="38100">
            <a:solidFill>
              <a:srgbClr val="66B437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组合 31"/>
          <p:cNvGrpSpPr/>
          <p:nvPr userDrawn="1"/>
        </p:nvGrpSpPr>
        <p:grpSpPr>
          <a:xfrm>
            <a:off x="4879089" y="2503711"/>
            <a:ext cx="288032" cy="288032"/>
            <a:chOff x="4879089" y="2503711"/>
            <a:chExt cx="288032" cy="288032"/>
          </a:xfrm>
        </p:grpSpPr>
        <p:sp>
          <p:nvSpPr>
            <p:cNvPr id="33" name="椭圆 32"/>
            <p:cNvSpPr/>
            <p:nvPr/>
          </p:nvSpPr>
          <p:spPr>
            <a:xfrm>
              <a:off x="4879089" y="2503711"/>
              <a:ext cx="288032" cy="288032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4969105" y="2593727"/>
              <a:ext cx="108000" cy="108000"/>
            </a:xfrm>
            <a:prstGeom prst="ellipse">
              <a:avLst/>
            </a:prstGeom>
            <a:solidFill>
              <a:srgbClr val="66B4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/>
          <p:cNvGrpSpPr/>
          <p:nvPr userDrawn="1"/>
        </p:nvGrpSpPr>
        <p:grpSpPr>
          <a:xfrm>
            <a:off x="4879089" y="3257606"/>
            <a:ext cx="288032" cy="288032"/>
            <a:chOff x="4879089" y="3248992"/>
            <a:chExt cx="288032" cy="288032"/>
          </a:xfrm>
        </p:grpSpPr>
        <p:sp>
          <p:nvSpPr>
            <p:cNvPr id="36" name="椭圆 35"/>
            <p:cNvSpPr/>
            <p:nvPr/>
          </p:nvSpPr>
          <p:spPr>
            <a:xfrm>
              <a:off x="4879089" y="3248992"/>
              <a:ext cx="288032" cy="288032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>
              <a:off x="4969105" y="3339008"/>
              <a:ext cx="108000" cy="108000"/>
            </a:xfrm>
            <a:prstGeom prst="ellipse">
              <a:avLst/>
            </a:prstGeom>
            <a:solidFill>
              <a:srgbClr val="66B4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8" name="组合 37"/>
          <p:cNvGrpSpPr/>
          <p:nvPr userDrawn="1"/>
        </p:nvGrpSpPr>
        <p:grpSpPr>
          <a:xfrm>
            <a:off x="4879089" y="4011501"/>
            <a:ext cx="288032" cy="288032"/>
            <a:chOff x="4879089" y="4027506"/>
            <a:chExt cx="288032" cy="288032"/>
          </a:xfrm>
        </p:grpSpPr>
        <p:sp>
          <p:nvSpPr>
            <p:cNvPr id="39" name="椭圆 38"/>
            <p:cNvSpPr/>
            <p:nvPr/>
          </p:nvSpPr>
          <p:spPr>
            <a:xfrm>
              <a:off x="4879089" y="4027506"/>
              <a:ext cx="288032" cy="288032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4969105" y="4117522"/>
              <a:ext cx="108000" cy="108000"/>
            </a:xfrm>
            <a:prstGeom prst="ellipse">
              <a:avLst/>
            </a:prstGeom>
            <a:solidFill>
              <a:srgbClr val="66B4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1" name="组合 40"/>
          <p:cNvGrpSpPr/>
          <p:nvPr userDrawn="1"/>
        </p:nvGrpSpPr>
        <p:grpSpPr>
          <a:xfrm>
            <a:off x="4879089" y="4765396"/>
            <a:ext cx="288032" cy="288032"/>
            <a:chOff x="4879089" y="4790796"/>
            <a:chExt cx="288032" cy="288032"/>
          </a:xfrm>
        </p:grpSpPr>
        <p:sp>
          <p:nvSpPr>
            <p:cNvPr id="42" name="椭圆 41"/>
            <p:cNvSpPr/>
            <p:nvPr/>
          </p:nvSpPr>
          <p:spPr>
            <a:xfrm>
              <a:off x="4879089" y="4790796"/>
              <a:ext cx="288032" cy="288032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4969105" y="4880812"/>
              <a:ext cx="108000" cy="108000"/>
            </a:xfrm>
            <a:prstGeom prst="ellipse">
              <a:avLst/>
            </a:prstGeom>
            <a:solidFill>
              <a:srgbClr val="66B4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574916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441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箭头连接符 6"/>
          <p:cNvCxnSpPr/>
          <p:nvPr userDrawn="1"/>
        </p:nvCxnSpPr>
        <p:spPr>
          <a:xfrm>
            <a:off x="5023105" y="1757741"/>
            <a:ext cx="0" cy="3960000"/>
          </a:xfrm>
          <a:prstGeom prst="straightConnector1">
            <a:avLst/>
          </a:prstGeom>
          <a:ln w="38100">
            <a:solidFill>
              <a:srgbClr val="66B437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 userDrawn="1"/>
        </p:nvSpPr>
        <p:spPr>
          <a:xfrm>
            <a:off x="914400" y="618529"/>
            <a:ext cx="165100" cy="596900"/>
          </a:xfrm>
          <a:prstGeom prst="rect">
            <a:avLst/>
          </a:prstGeom>
          <a:solidFill>
            <a:srgbClr val="66B4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 userDrawn="1"/>
        </p:nvSpPr>
        <p:spPr>
          <a:xfrm>
            <a:off x="838200" y="618529"/>
            <a:ext cx="63500" cy="596900"/>
          </a:xfrm>
          <a:prstGeom prst="rect">
            <a:avLst/>
          </a:prstGeom>
          <a:solidFill>
            <a:srgbClr val="FF9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 userDrawn="1"/>
        </p:nvSpPr>
        <p:spPr>
          <a:xfrm>
            <a:off x="1125271" y="533509"/>
            <a:ext cx="2003258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过渡页 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 </a:t>
            </a:r>
          </a:p>
          <a:p>
            <a:pPr marL="0" marR="0" lvl="0" indent="0" algn="l" defTabSz="91440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9300"/>
                </a:solidFill>
                <a:effectLst/>
                <a:uLnTx/>
                <a:uFillTx/>
                <a:latin typeface="+mn-lt"/>
                <a:ea typeface="+mn-ea"/>
              </a:rPr>
              <a:t>TRANSITION 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93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rPr>
              <a:t>PAGE 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9300"/>
              </a:solidFill>
              <a:effectLst/>
              <a:uLnTx/>
              <a:uFillTx/>
            </a:endParaRPr>
          </a:p>
        </p:txBody>
      </p:sp>
      <p:grpSp>
        <p:nvGrpSpPr>
          <p:cNvPr id="25" name="组合 24"/>
          <p:cNvGrpSpPr/>
          <p:nvPr userDrawn="1"/>
        </p:nvGrpSpPr>
        <p:grpSpPr>
          <a:xfrm>
            <a:off x="4879089" y="2503711"/>
            <a:ext cx="288032" cy="288032"/>
            <a:chOff x="4879089" y="2503711"/>
            <a:chExt cx="288032" cy="288032"/>
          </a:xfrm>
        </p:grpSpPr>
        <p:sp>
          <p:nvSpPr>
            <p:cNvPr id="26" name="椭圆 25"/>
            <p:cNvSpPr/>
            <p:nvPr/>
          </p:nvSpPr>
          <p:spPr>
            <a:xfrm>
              <a:off x="4879089" y="2503711"/>
              <a:ext cx="288032" cy="288032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4969105" y="2593727"/>
              <a:ext cx="108000" cy="108000"/>
            </a:xfrm>
            <a:prstGeom prst="ellipse">
              <a:avLst/>
            </a:prstGeom>
            <a:solidFill>
              <a:srgbClr val="66B4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8" name="组合 27"/>
          <p:cNvGrpSpPr/>
          <p:nvPr userDrawn="1"/>
        </p:nvGrpSpPr>
        <p:grpSpPr>
          <a:xfrm>
            <a:off x="4879089" y="3257606"/>
            <a:ext cx="288032" cy="288032"/>
            <a:chOff x="4879089" y="3248992"/>
            <a:chExt cx="288032" cy="288032"/>
          </a:xfrm>
        </p:grpSpPr>
        <p:sp>
          <p:nvSpPr>
            <p:cNvPr id="29" name="椭圆 28"/>
            <p:cNvSpPr/>
            <p:nvPr/>
          </p:nvSpPr>
          <p:spPr>
            <a:xfrm>
              <a:off x="4879089" y="3248992"/>
              <a:ext cx="288032" cy="288032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4969105" y="3339008"/>
              <a:ext cx="108000" cy="108000"/>
            </a:xfrm>
            <a:prstGeom prst="ellipse">
              <a:avLst/>
            </a:prstGeom>
            <a:solidFill>
              <a:srgbClr val="66B4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1" name="组合 30"/>
          <p:cNvGrpSpPr/>
          <p:nvPr userDrawn="1"/>
        </p:nvGrpSpPr>
        <p:grpSpPr>
          <a:xfrm>
            <a:off x="4879089" y="4011501"/>
            <a:ext cx="288032" cy="288032"/>
            <a:chOff x="4879089" y="4027506"/>
            <a:chExt cx="288032" cy="288032"/>
          </a:xfrm>
        </p:grpSpPr>
        <p:sp>
          <p:nvSpPr>
            <p:cNvPr id="32" name="椭圆 31"/>
            <p:cNvSpPr/>
            <p:nvPr/>
          </p:nvSpPr>
          <p:spPr>
            <a:xfrm>
              <a:off x="4879089" y="4027506"/>
              <a:ext cx="288032" cy="288032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4969105" y="4117522"/>
              <a:ext cx="108000" cy="108000"/>
            </a:xfrm>
            <a:prstGeom prst="ellipse">
              <a:avLst/>
            </a:prstGeom>
            <a:solidFill>
              <a:srgbClr val="66B4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4" name="组合 33"/>
          <p:cNvGrpSpPr/>
          <p:nvPr userDrawn="1"/>
        </p:nvGrpSpPr>
        <p:grpSpPr>
          <a:xfrm>
            <a:off x="4879089" y="4765396"/>
            <a:ext cx="288032" cy="288032"/>
            <a:chOff x="4879089" y="4790796"/>
            <a:chExt cx="288032" cy="288032"/>
          </a:xfrm>
        </p:grpSpPr>
        <p:sp>
          <p:nvSpPr>
            <p:cNvPr id="35" name="椭圆 34"/>
            <p:cNvSpPr/>
            <p:nvPr/>
          </p:nvSpPr>
          <p:spPr>
            <a:xfrm>
              <a:off x="4879089" y="4790796"/>
              <a:ext cx="288032" cy="288032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4969105" y="4880812"/>
              <a:ext cx="108000" cy="108000"/>
            </a:xfrm>
            <a:prstGeom prst="ellipse">
              <a:avLst/>
            </a:prstGeom>
            <a:solidFill>
              <a:srgbClr val="66B4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TextBox 5"/>
          <p:cNvSpPr txBox="1"/>
          <p:nvPr userDrawn="1"/>
        </p:nvSpPr>
        <p:spPr>
          <a:xfrm>
            <a:off x="5663298" y="4732879"/>
            <a:ext cx="3832304" cy="36933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pPr algn="l"/>
            <a:r>
              <a:rPr lang="en-US" altLang="zh-CN" sz="2400" dirty="0" smtClean="0">
                <a:solidFill>
                  <a:schemeClr val="bg1">
                    <a:lumMod val="85000"/>
                  </a:schemeClr>
                </a:solidFill>
                <a:latin typeface="Impact" pitchFamily="34" charset="0"/>
                <a:ea typeface="微软雅黑" pitchFamily="34" charset="-122"/>
              </a:rPr>
              <a:t>04    </a:t>
            </a:r>
            <a:r>
              <a:rPr lang="zh-CN" altLang="en-US" sz="2400" dirty="0" smtClean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rPr>
              <a:t>员工关怀实施步骤</a:t>
            </a:r>
            <a:endParaRPr lang="zh-CN" altLang="en-US" sz="2400" dirty="0">
              <a:solidFill>
                <a:schemeClr val="bg1">
                  <a:lumMod val="8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6"/>
          <p:cNvSpPr txBox="1"/>
          <p:nvPr userDrawn="1"/>
        </p:nvSpPr>
        <p:spPr>
          <a:xfrm>
            <a:off x="5663298" y="2500631"/>
            <a:ext cx="3832304" cy="36933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pPr algn="l"/>
            <a:r>
              <a:rPr lang="en-US" altLang="zh-CN" sz="2400" dirty="0" smtClean="0">
                <a:solidFill>
                  <a:schemeClr val="bg1">
                    <a:lumMod val="85000"/>
                  </a:schemeClr>
                </a:solidFill>
                <a:latin typeface="Impact" pitchFamily="34" charset="0"/>
                <a:ea typeface="微软雅黑" pitchFamily="34" charset="-122"/>
              </a:rPr>
              <a:t>01    </a:t>
            </a:r>
            <a:r>
              <a:rPr lang="zh-CN" altLang="en-US" sz="2400" dirty="0" smtClean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rPr>
              <a:t>员工关怀目的</a:t>
            </a:r>
            <a:r>
              <a:rPr lang="en-US" altLang="zh-CN" dirty="0" smtClean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2400" dirty="0" smtClean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rPr>
              <a:t>意义</a:t>
            </a:r>
            <a:endParaRPr lang="zh-CN" altLang="en-US" sz="2400" dirty="0">
              <a:solidFill>
                <a:schemeClr val="bg1">
                  <a:lumMod val="8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TextBox 10"/>
          <p:cNvSpPr txBox="1"/>
          <p:nvPr userDrawn="1"/>
        </p:nvSpPr>
        <p:spPr>
          <a:xfrm>
            <a:off x="5663298" y="3244714"/>
            <a:ext cx="3832304" cy="36933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pPr algn="l"/>
            <a:r>
              <a:rPr lang="en-US" altLang="zh-CN" sz="2400" dirty="0" smtClean="0">
                <a:solidFill>
                  <a:schemeClr val="bg1">
                    <a:lumMod val="85000"/>
                  </a:schemeClr>
                </a:solidFill>
                <a:latin typeface="Impact" pitchFamily="34" charset="0"/>
                <a:ea typeface="微软雅黑" pitchFamily="34" charset="-122"/>
              </a:rPr>
              <a:t>02    </a:t>
            </a:r>
            <a:r>
              <a:rPr lang="zh-CN" altLang="en-US" sz="2400" dirty="0" smtClean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rPr>
              <a:t>员工关怀需求分析</a:t>
            </a:r>
            <a:endParaRPr lang="zh-CN" altLang="en-US" sz="2400" dirty="0">
              <a:solidFill>
                <a:schemeClr val="bg1">
                  <a:lumMod val="8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TextBox 11"/>
          <p:cNvSpPr txBox="1"/>
          <p:nvPr userDrawn="1"/>
        </p:nvSpPr>
        <p:spPr>
          <a:xfrm>
            <a:off x="5663298" y="3988797"/>
            <a:ext cx="3832304" cy="36933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pPr algn="l"/>
            <a:r>
              <a:rPr lang="en-US" altLang="zh-CN" sz="2400" dirty="0" smtClean="0">
                <a:solidFill>
                  <a:schemeClr val="bg1">
                    <a:lumMod val="85000"/>
                  </a:schemeClr>
                </a:solidFill>
                <a:latin typeface="Impact" pitchFamily="34" charset="0"/>
                <a:ea typeface="微软雅黑" pitchFamily="34" charset="-122"/>
              </a:rPr>
              <a:t>03    </a:t>
            </a:r>
            <a:r>
              <a:rPr lang="zh-CN" altLang="en-US" sz="2400" dirty="0" smtClean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rPr>
              <a:t>员工关怀实施原则</a:t>
            </a:r>
            <a:endParaRPr lang="zh-CN" altLang="en-US" sz="2400" dirty="0">
              <a:solidFill>
                <a:schemeClr val="bg1">
                  <a:lumMod val="8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36471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圆角矩形 22"/>
          <p:cNvSpPr/>
          <p:nvPr userDrawn="1"/>
        </p:nvSpPr>
        <p:spPr>
          <a:xfrm>
            <a:off x="704880" y="716092"/>
            <a:ext cx="2700000" cy="266555"/>
          </a:xfrm>
          <a:prstGeom prst="roundRect">
            <a:avLst>
              <a:gd name="adj" fmla="val 12104"/>
            </a:avLst>
          </a:prstGeom>
          <a:gradFill>
            <a:gsLst>
              <a:gs pos="0">
                <a:srgbClr val="9BD262"/>
              </a:gs>
              <a:gs pos="12000">
                <a:srgbClr val="78B244"/>
              </a:gs>
              <a:gs pos="55000">
                <a:srgbClr val="78AA44"/>
              </a:gs>
              <a:gs pos="48000">
                <a:srgbClr val="78AA44"/>
              </a:gs>
              <a:gs pos="100000">
                <a:srgbClr val="99D262"/>
              </a:gs>
              <a:gs pos="90000">
                <a:srgbClr val="78B24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平行四边形 23"/>
          <p:cNvSpPr/>
          <p:nvPr userDrawn="1"/>
        </p:nvSpPr>
        <p:spPr>
          <a:xfrm>
            <a:off x="730639" y="716092"/>
            <a:ext cx="597051" cy="266555"/>
          </a:xfrm>
          <a:prstGeom prst="parallelogram">
            <a:avLst>
              <a:gd name="adj" fmla="val 120098"/>
            </a:avLst>
          </a:prstGeom>
          <a:gradFill>
            <a:gsLst>
              <a:gs pos="0">
                <a:srgbClr val="78BC45"/>
              </a:gs>
              <a:gs pos="12000">
                <a:srgbClr val="78B244"/>
              </a:gs>
              <a:gs pos="55000">
                <a:srgbClr val="66A53A"/>
              </a:gs>
              <a:gs pos="48000">
                <a:srgbClr val="67A137"/>
              </a:gs>
              <a:gs pos="100000">
                <a:srgbClr val="89CB56"/>
              </a:gs>
              <a:gs pos="90000">
                <a:srgbClr val="65A03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25" name="平行四边形 24"/>
          <p:cNvSpPr/>
          <p:nvPr userDrawn="1"/>
        </p:nvSpPr>
        <p:spPr>
          <a:xfrm>
            <a:off x="1353213" y="716092"/>
            <a:ext cx="597051" cy="266555"/>
          </a:xfrm>
          <a:prstGeom prst="parallelogram">
            <a:avLst>
              <a:gd name="adj" fmla="val 120098"/>
            </a:avLst>
          </a:prstGeom>
          <a:gradFill>
            <a:gsLst>
              <a:gs pos="0">
                <a:srgbClr val="78BC45"/>
              </a:gs>
              <a:gs pos="12000">
                <a:srgbClr val="78B244"/>
              </a:gs>
              <a:gs pos="55000">
                <a:srgbClr val="66A53A"/>
              </a:gs>
              <a:gs pos="48000">
                <a:srgbClr val="67A137"/>
              </a:gs>
              <a:gs pos="100000">
                <a:srgbClr val="89CB56"/>
              </a:gs>
              <a:gs pos="90000">
                <a:srgbClr val="65A03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26" name="平行四边形 25"/>
          <p:cNvSpPr/>
          <p:nvPr userDrawn="1"/>
        </p:nvSpPr>
        <p:spPr>
          <a:xfrm>
            <a:off x="1975787" y="716092"/>
            <a:ext cx="597051" cy="266555"/>
          </a:xfrm>
          <a:prstGeom prst="parallelogram">
            <a:avLst>
              <a:gd name="adj" fmla="val 120098"/>
            </a:avLst>
          </a:prstGeom>
          <a:gradFill>
            <a:gsLst>
              <a:gs pos="0">
                <a:srgbClr val="78BC45"/>
              </a:gs>
              <a:gs pos="12000">
                <a:srgbClr val="78B244"/>
              </a:gs>
              <a:gs pos="55000">
                <a:srgbClr val="66A53A"/>
              </a:gs>
              <a:gs pos="48000">
                <a:srgbClr val="67A137"/>
              </a:gs>
              <a:gs pos="100000">
                <a:srgbClr val="89CB56"/>
              </a:gs>
              <a:gs pos="90000">
                <a:srgbClr val="65A03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27" name="平行四边形 26"/>
          <p:cNvSpPr/>
          <p:nvPr userDrawn="1"/>
        </p:nvSpPr>
        <p:spPr>
          <a:xfrm>
            <a:off x="2598361" y="716092"/>
            <a:ext cx="597051" cy="266555"/>
          </a:xfrm>
          <a:prstGeom prst="parallelogram">
            <a:avLst>
              <a:gd name="adj" fmla="val 120098"/>
            </a:avLst>
          </a:prstGeom>
          <a:gradFill>
            <a:gsLst>
              <a:gs pos="0">
                <a:srgbClr val="78BC45"/>
              </a:gs>
              <a:gs pos="12000">
                <a:srgbClr val="78B244"/>
              </a:gs>
              <a:gs pos="55000">
                <a:srgbClr val="66A53A"/>
              </a:gs>
              <a:gs pos="48000">
                <a:srgbClr val="67A137"/>
              </a:gs>
              <a:gs pos="100000">
                <a:srgbClr val="89CB56"/>
              </a:gs>
              <a:gs pos="90000">
                <a:srgbClr val="65A03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pic>
        <p:nvPicPr>
          <p:cNvPr id="33" name="图片 3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6265" y="669369"/>
            <a:ext cx="360000" cy="360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4" name="TextBox 8"/>
          <p:cNvSpPr txBox="1"/>
          <p:nvPr userDrawn="1"/>
        </p:nvSpPr>
        <p:spPr>
          <a:xfrm>
            <a:off x="2534738" y="348892"/>
            <a:ext cx="282466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第一章</a:t>
            </a:r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1400" baseline="0" dirty="0" smtClean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1400" dirty="0" smtClean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rPr>
              <a:t>员工关怀目的</a:t>
            </a:r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400" dirty="0" smtClean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rPr>
              <a:t>意义</a:t>
            </a:r>
          </a:p>
        </p:txBody>
      </p:sp>
    </p:spTree>
    <p:extLst>
      <p:ext uri="{BB962C8B-B14F-4D97-AF65-F5344CB8AC3E}">
        <p14:creationId xmlns:p14="http://schemas.microsoft.com/office/powerpoint/2010/main" val="501154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 userDrawn="1"/>
        </p:nvSpPr>
        <p:spPr>
          <a:xfrm>
            <a:off x="704880" y="716092"/>
            <a:ext cx="5472000" cy="266555"/>
          </a:xfrm>
          <a:prstGeom prst="roundRect">
            <a:avLst>
              <a:gd name="adj" fmla="val 12104"/>
            </a:avLst>
          </a:prstGeom>
          <a:gradFill>
            <a:gsLst>
              <a:gs pos="0">
                <a:srgbClr val="9BD262"/>
              </a:gs>
              <a:gs pos="12000">
                <a:srgbClr val="78B244"/>
              </a:gs>
              <a:gs pos="55000">
                <a:srgbClr val="78AA44"/>
              </a:gs>
              <a:gs pos="48000">
                <a:srgbClr val="78AA44"/>
              </a:gs>
              <a:gs pos="100000">
                <a:srgbClr val="99D262"/>
              </a:gs>
              <a:gs pos="90000">
                <a:srgbClr val="78B24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平行四边形 2"/>
          <p:cNvSpPr/>
          <p:nvPr userDrawn="1"/>
        </p:nvSpPr>
        <p:spPr>
          <a:xfrm>
            <a:off x="730639" y="716092"/>
            <a:ext cx="597051" cy="266555"/>
          </a:xfrm>
          <a:prstGeom prst="parallelogram">
            <a:avLst>
              <a:gd name="adj" fmla="val 120098"/>
            </a:avLst>
          </a:prstGeom>
          <a:gradFill>
            <a:gsLst>
              <a:gs pos="0">
                <a:srgbClr val="78BC45"/>
              </a:gs>
              <a:gs pos="12000">
                <a:srgbClr val="78B244"/>
              </a:gs>
              <a:gs pos="55000">
                <a:srgbClr val="66A53A"/>
              </a:gs>
              <a:gs pos="48000">
                <a:srgbClr val="67A137"/>
              </a:gs>
              <a:gs pos="100000">
                <a:srgbClr val="89CB56"/>
              </a:gs>
              <a:gs pos="90000">
                <a:srgbClr val="65A03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4" name="平行四边形 3"/>
          <p:cNvSpPr/>
          <p:nvPr userDrawn="1"/>
        </p:nvSpPr>
        <p:spPr>
          <a:xfrm>
            <a:off x="1353213" y="716092"/>
            <a:ext cx="597051" cy="266555"/>
          </a:xfrm>
          <a:prstGeom prst="parallelogram">
            <a:avLst>
              <a:gd name="adj" fmla="val 120098"/>
            </a:avLst>
          </a:prstGeom>
          <a:gradFill>
            <a:gsLst>
              <a:gs pos="0">
                <a:srgbClr val="78BC45"/>
              </a:gs>
              <a:gs pos="12000">
                <a:srgbClr val="78B244"/>
              </a:gs>
              <a:gs pos="55000">
                <a:srgbClr val="66A53A"/>
              </a:gs>
              <a:gs pos="48000">
                <a:srgbClr val="67A137"/>
              </a:gs>
              <a:gs pos="100000">
                <a:srgbClr val="89CB56"/>
              </a:gs>
              <a:gs pos="90000">
                <a:srgbClr val="65A03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5" name="平行四边形 4"/>
          <p:cNvSpPr/>
          <p:nvPr userDrawn="1"/>
        </p:nvSpPr>
        <p:spPr>
          <a:xfrm>
            <a:off x="1975787" y="716092"/>
            <a:ext cx="597051" cy="266555"/>
          </a:xfrm>
          <a:prstGeom prst="parallelogram">
            <a:avLst>
              <a:gd name="adj" fmla="val 120098"/>
            </a:avLst>
          </a:prstGeom>
          <a:gradFill>
            <a:gsLst>
              <a:gs pos="0">
                <a:srgbClr val="78BC45"/>
              </a:gs>
              <a:gs pos="12000">
                <a:srgbClr val="78B244"/>
              </a:gs>
              <a:gs pos="55000">
                <a:srgbClr val="66A53A"/>
              </a:gs>
              <a:gs pos="48000">
                <a:srgbClr val="67A137"/>
              </a:gs>
              <a:gs pos="100000">
                <a:srgbClr val="89CB56"/>
              </a:gs>
              <a:gs pos="90000">
                <a:srgbClr val="65A03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6" name="平行四边形 5"/>
          <p:cNvSpPr/>
          <p:nvPr userDrawn="1"/>
        </p:nvSpPr>
        <p:spPr>
          <a:xfrm>
            <a:off x="2598361" y="716092"/>
            <a:ext cx="597051" cy="266555"/>
          </a:xfrm>
          <a:prstGeom prst="parallelogram">
            <a:avLst>
              <a:gd name="adj" fmla="val 120098"/>
            </a:avLst>
          </a:prstGeom>
          <a:gradFill>
            <a:gsLst>
              <a:gs pos="0">
                <a:srgbClr val="78BC45"/>
              </a:gs>
              <a:gs pos="12000">
                <a:srgbClr val="78B244"/>
              </a:gs>
              <a:gs pos="55000">
                <a:srgbClr val="66A53A"/>
              </a:gs>
              <a:gs pos="48000">
                <a:srgbClr val="67A137"/>
              </a:gs>
              <a:gs pos="100000">
                <a:srgbClr val="89CB56"/>
              </a:gs>
              <a:gs pos="90000">
                <a:srgbClr val="65A03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7" name="平行四边形 6"/>
          <p:cNvSpPr/>
          <p:nvPr userDrawn="1"/>
        </p:nvSpPr>
        <p:spPr>
          <a:xfrm>
            <a:off x="3843509" y="716092"/>
            <a:ext cx="597051" cy="266555"/>
          </a:xfrm>
          <a:prstGeom prst="parallelogram">
            <a:avLst>
              <a:gd name="adj" fmla="val 120098"/>
            </a:avLst>
          </a:prstGeom>
          <a:gradFill>
            <a:gsLst>
              <a:gs pos="0">
                <a:srgbClr val="78BC45"/>
              </a:gs>
              <a:gs pos="12000">
                <a:srgbClr val="78B244"/>
              </a:gs>
              <a:gs pos="55000">
                <a:srgbClr val="66A53A"/>
              </a:gs>
              <a:gs pos="48000">
                <a:srgbClr val="67A137"/>
              </a:gs>
              <a:gs pos="100000">
                <a:srgbClr val="89CB56"/>
              </a:gs>
              <a:gs pos="90000">
                <a:srgbClr val="65A03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8" name="平行四边形 7"/>
          <p:cNvSpPr/>
          <p:nvPr userDrawn="1"/>
        </p:nvSpPr>
        <p:spPr>
          <a:xfrm>
            <a:off x="3220935" y="716092"/>
            <a:ext cx="597051" cy="266555"/>
          </a:xfrm>
          <a:prstGeom prst="parallelogram">
            <a:avLst>
              <a:gd name="adj" fmla="val 120098"/>
            </a:avLst>
          </a:prstGeom>
          <a:gradFill>
            <a:gsLst>
              <a:gs pos="0">
                <a:srgbClr val="78BC45"/>
              </a:gs>
              <a:gs pos="12000">
                <a:srgbClr val="78B244"/>
              </a:gs>
              <a:gs pos="55000">
                <a:srgbClr val="66A53A"/>
              </a:gs>
              <a:gs pos="48000">
                <a:srgbClr val="67A137"/>
              </a:gs>
              <a:gs pos="100000">
                <a:srgbClr val="89CB56"/>
              </a:gs>
              <a:gs pos="90000">
                <a:srgbClr val="65A03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9" name="平行四边形 8"/>
          <p:cNvSpPr/>
          <p:nvPr userDrawn="1"/>
        </p:nvSpPr>
        <p:spPr>
          <a:xfrm>
            <a:off x="4466083" y="716092"/>
            <a:ext cx="597051" cy="266555"/>
          </a:xfrm>
          <a:prstGeom prst="parallelogram">
            <a:avLst>
              <a:gd name="adj" fmla="val 120098"/>
            </a:avLst>
          </a:prstGeom>
          <a:gradFill>
            <a:gsLst>
              <a:gs pos="0">
                <a:srgbClr val="78BC45"/>
              </a:gs>
              <a:gs pos="12000">
                <a:srgbClr val="78B244"/>
              </a:gs>
              <a:gs pos="55000">
                <a:srgbClr val="66A53A"/>
              </a:gs>
              <a:gs pos="48000">
                <a:srgbClr val="67A137"/>
              </a:gs>
              <a:gs pos="100000">
                <a:srgbClr val="89CB56"/>
              </a:gs>
              <a:gs pos="90000">
                <a:srgbClr val="65A03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10" name="平行四边形 9"/>
          <p:cNvSpPr/>
          <p:nvPr userDrawn="1"/>
        </p:nvSpPr>
        <p:spPr>
          <a:xfrm>
            <a:off x="5088657" y="716092"/>
            <a:ext cx="597051" cy="266555"/>
          </a:xfrm>
          <a:prstGeom prst="parallelogram">
            <a:avLst>
              <a:gd name="adj" fmla="val 120098"/>
            </a:avLst>
          </a:prstGeom>
          <a:gradFill>
            <a:gsLst>
              <a:gs pos="0">
                <a:srgbClr val="78BC45"/>
              </a:gs>
              <a:gs pos="12000">
                <a:srgbClr val="78B244"/>
              </a:gs>
              <a:gs pos="55000">
                <a:srgbClr val="66A53A"/>
              </a:gs>
              <a:gs pos="48000">
                <a:srgbClr val="67A137"/>
              </a:gs>
              <a:gs pos="100000">
                <a:srgbClr val="89CB56"/>
              </a:gs>
              <a:gs pos="90000">
                <a:srgbClr val="65A03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11" name="平行四边形 10"/>
          <p:cNvSpPr/>
          <p:nvPr userDrawn="1"/>
        </p:nvSpPr>
        <p:spPr>
          <a:xfrm>
            <a:off x="5711231" y="716092"/>
            <a:ext cx="597051" cy="266555"/>
          </a:xfrm>
          <a:prstGeom prst="parallelogram">
            <a:avLst>
              <a:gd name="adj" fmla="val 120098"/>
            </a:avLst>
          </a:prstGeom>
          <a:gradFill>
            <a:gsLst>
              <a:gs pos="0">
                <a:srgbClr val="78BC45"/>
              </a:gs>
              <a:gs pos="12000">
                <a:srgbClr val="78B244"/>
              </a:gs>
              <a:gs pos="55000">
                <a:srgbClr val="66A53A"/>
              </a:gs>
              <a:gs pos="48000">
                <a:srgbClr val="67A137"/>
              </a:gs>
              <a:gs pos="100000">
                <a:srgbClr val="89CB56"/>
              </a:gs>
              <a:gs pos="90000">
                <a:srgbClr val="65A03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6765" y="669369"/>
            <a:ext cx="360000" cy="360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7" name="TextBox 8"/>
          <p:cNvSpPr txBox="1"/>
          <p:nvPr userDrawn="1"/>
        </p:nvSpPr>
        <p:spPr>
          <a:xfrm>
            <a:off x="4960438" y="348892"/>
            <a:ext cx="282466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第二章</a:t>
            </a:r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1400" baseline="0" dirty="0" smtClean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1400" dirty="0" smtClean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rPr>
              <a:t>员工关怀需求分析</a:t>
            </a:r>
          </a:p>
        </p:txBody>
      </p:sp>
    </p:spTree>
    <p:extLst>
      <p:ext uri="{BB962C8B-B14F-4D97-AF65-F5344CB8AC3E}">
        <p14:creationId xmlns:p14="http://schemas.microsoft.com/office/powerpoint/2010/main" val="374382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 userDrawn="1"/>
        </p:nvSpPr>
        <p:spPr>
          <a:xfrm>
            <a:off x="704880" y="716092"/>
            <a:ext cx="8028000" cy="266555"/>
          </a:xfrm>
          <a:prstGeom prst="roundRect">
            <a:avLst>
              <a:gd name="adj" fmla="val 12104"/>
            </a:avLst>
          </a:prstGeom>
          <a:gradFill>
            <a:gsLst>
              <a:gs pos="0">
                <a:srgbClr val="9BD262"/>
              </a:gs>
              <a:gs pos="12000">
                <a:srgbClr val="78B244"/>
              </a:gs>
              <a:gs pos="55000">
                <a:srgbClr val="78AA44"/>
              </a:gs>
              <a:gs pos="48000">
                <a:srgbClr val="78AA44"/>
              </a:gs>
              <a:gs pos="100000">
                <a:srgbClr val="99D262"/>
              </a:gs>
              <a:gs pos="90000">
                <a:srgbClr val="78B24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平行四边形 2"/>
          <p:cNvSpPr/>
          <p:nvPr userDrawn="1"/>
        </p:nvSpPr>
        <p:spPr>
          <a:xfrm>
            <a:off x="730639" y="716092"/>
            <a:ext cx="597051" cy="266555"/>
          </a:xfrm>
          <a:prstGeom prst="parallelogram">
            <a:avLst>
              <a:gd name="adj" fmla="val 120098"/>
            </a:avLst>
          </a:prstGeom>
          <a:gradFill>
            <a:gsLst>
              <a:gs pos="0">
                <a:srgbClr val="78BC45"/>
              </a:gs>
              <a:gs pos="12000">
                <a:srgbClr val="78B244"/>
              </a:gs>
              <a:gs pos="55000">
                <a:srgbClr val="66A53A"/>
              </a:gs>
              <a:gs pos="48000">
                <a:srgbClr val="67A137"/>
              </a:gs>
              <a:gs pos="100000">
                <a:srgbClr val="89CB56"/>
              </a:gs>
              <a:gs pos="90000">
                <a:srgbClr val="65A03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4" name="平行四边形 3"/>
          <p:cNvSpPr/>
          <p:nvPr userDrawn="1"/>
        </p:nvSpPr>
        <p:spPr>
          <a:xfrm>
            <a:off x="1353213" y="716092"/>
            <a:ext cx="597051" cy="266555"/>
          </a:xfrm>
          <a:prstGeom prst="parallelogram">
            <a:avLst>
              <a:gd name="adj" fmla="val 120098"/>
            </a:avLst>
          </a:prstGeom>
          <a:gradFill>
            <a:gsLst>
              <a:gs pos="0">
                <a:srgbClr val="78BC45"/>
              </a:gs>
              <a:gs pos="12000">
                <a:srgbClr val="78B244"/>
              </a:gs>
              <a:gs pos="55000">
                <a:srgbClr val="66A53A"/>
              </a:gs>
              <a:gs pos="48000">
                <a:srgbClr val="67A137"/>
              </a:gs>
              <a:gs pos="100000">
                <a:srgbClr val="89CB56"/>
              </a:gs>
              <a:gs pos="90000">
                <a:srgbClr val="65A03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5" name="平行四边形 4"/>
          <p:cNvSpPr/>
          <p:nvPr userDrawn="1"/>
        </p:nvSpPr>
        <p:spPr>
          <a:xfrm>
            <a:off x="1975787" y="716092"/>
            <a:ext cx="597051" cy="266555"/>
          </a:xfrm>
          <a:prstGeom prst="parallelogram">
            <a:avLst>
              <a:gd name="adj" fmla="val 120098"/>
            </a:avLst>
          </a:prstGeom>
          <a:gradFill>
            <a:gsLst>
              <a:gs pos="0">
                <a:srgbClr val="78BC45"/>
              </a:gs>
              <a:gs pos="12000">
                <a:srgbClr val="78B244"/>
              </a:gs>
              <a:gs pos="55000">
                <a:srgbClr val="66A53A"/>
              </a:gs>
              <a:gs pos="48000">
                <a:srgbClr val="67A137"/>
              </a:gs>
              <a:gs pos="100000">
                <a:srgbClr val="89CB56"/>
              </a:gs>
              <a:gs pos="90000">
                <a:srgbClr val="65A03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6" name="平行四边形 5"/>
          <p:cNvSpPr/>
          <p:nvPr userDrawn="1"/>
        </p:nvSpPr>
        <p:spPr>
          <a:xfrm>
            <a:off x="2598361" y="716092"/>
            <a:ext cx="597051" cy="266555"/>
          </a:xfrm>
          <a:prstGeom prst="parallelogram">
            <a:avLst>
              <a:gd name="adj" fmla="val 120098"/>
            </a:avLst>
          </a:prstGeom>
          <a:gradFill>
            <a:gsLst>
              <a:gs pos="0">
                <a:srgbClr val="78BC45"/>
              </a:gs>
              <a:gs pos="12000">
                <a:srgbClr val="78B244"/>
              </a:gs>
              <a:gs pos="55000">
                <a:srgbClr val="66A53A"/>
              </a:gs>
              <a:gs pos="48000">
                <a:srgbClr val="67A137"/>
              </a:gs>
              <a:gs pos="100000">
                <a:srgbClr val="89CB56"/>
              </a:gs>
              <a:gs pos="90000">
                <a:srgbClr val="65A03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7" name="平行四边形 6"/>
          <p:cNvSpPr/>
          <p:nvPr userDrawn="1"/>
        </p:nvSpPr>
        <p:spPr>
          <a:xfrm>
            <a:off x="3843509" y="716092"/>
            <a:ext cx="597051" cy="266555"/>
          </a:xfrm>
          <a:prstGeom prst="parallelogram">
            <a:avLst>
              <a:gd name="adj" fmla="val 120098"/>
            </a:avLst>
          </a:prstGeom>
          <a:gradFill>
            <a:gsLst>
              <a:gs pos="0">
                <a:srgbClr val="78BC45"/>
              </a:gs>
              <a:gs pos="12000">
                <a:srgbClr val="78B244"/>
              </a:gs>
              <a:gs pos="55000">
                <a:srgbClr val="66A53A"/>
              </a:gs>
              <a:gs pos="48000">
                <a:srgbClr val="67A137"/>
              </a:gs>
              <a:gs pos="100000">
                <a:srgbClr val="89CB56"/>
              </a:gs>
              <a:gs pos="90000">
                <a:srgbClr val="65A03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8" name="平行四边形 7"/>
          <p:cNvSpPr/>
          <p:nvPr userDrawn="1"/>
        </p:nvSpPr>
        <p:spPr>
          <a:xfrm>
            <a:off x="3220935" y="716092"/>
            <a:ext cx="597051" cy="266555"/>
          </a:xfrm>
          <a:prstGeom prst="parallelogram">
            <a:avLst>
              <a:gd name="adj" fmla="val 120098"/>
            </a:avLst>
          </a:prstGeom>
          <a:gradFill>
            <a:gsLst>
              <a:gs pos="0">
                <a:srgbClr val="78BC45"/>
              </a:gs>
              <a:gs pos="12000">
                <a:srgbClr val="78B244"/>
              </a:gs>
              <a:gs pos="55000">
                <a:srgbClr val="66A53A"/>
              </a:gs>
              <a:gs pos="48000">
                <a:srgbClr val="67A137"/>
              </a:gs>
              <a:gs pos="100000">
                <a:srgbClr val="89CB56"/>
              </a:gs>
              <a:gs pos="90000">
                <a:srgbClr val="65A03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9" name="平行四边形 8"/>
          <p:cNvSpPr/>
          <p:nvPr userDrawn="1"/>
        </p:nvSpPr>
        <p:spPr>
          <a:xfrm>
            <a:off x="4466083" y="716092"/>
            <a:ext cx="597051" cy="266555"/>
          </a:xfrm>
          <a:prstGeom prst="parallelogram">
            <a:avLst>
              <a:gd name="adj" fmla="val 120098"/>
            </a:avLst>
          </a:prstGeom>
          <a:gradFill>
            <a:gsLst>
              <a:gs pos="0">
                <a:srgbClr val="78BC45"/>
              </a:gs>
              <a:gs pos="12000">
                <a:srgbClr val="78B244"/>
              </a:gs>
              <a:gs pos="55000">
                <a:srgbClr val="66A53A"/>
              </a:gs>
              <a:gs pos="48000">
                <a:srgbClr val="67A137"/>
              </a:gs>
              <a:gs pos="100000">
                <a:srgbClr val="89CB56"/>
              </a:gs>
              <a:gs pos="90000">
                <a:srgbClr val="65A03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10" name="平行四边形 9"/>
          <p:cNvSpPr/>
          <p:nvPr userDrawn="1"/>
        </p:nvSpPr>
        <p:spPr>
          <a:xfrm>
            <a:off x="5088657" y="716092"/>
            <a:ext cx="597051" cy="266555"/>
          </a:xfrm>
          <a:prstGeom prst="parallelogram">
            <a:avLst>
              <a:gd name="adj" fmla="val 120098"/>
            </a:avLst>
          </a:prstGeom>
          <a:gradFill>
            <a:gsLst>
              <a:gs pos="0">
                <a:srgbClr val="78BC45"/>
              </a:gs>
              <a:gs pos="12000">
                <a:srgbClr val="78B244"/>
              </a:gs>
              <a:gs pos="55000">
                <a:srgbClr val="66A53A"/>
              </a:gs>
              <a:gs pos="48000">
                <a:srgbClr val="67A137"/>
              </a:gs>
              <a:gs pos="100000">
                <a:srgbClr val="89CB56"/>
              </a:gs>
              <a:gs pos="90000">
                <a:srgbClr val="65A03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11" name="平行四边形 10"/>
          <p:cNvSpPr/>
          <p:nvPr userDrawn="1"/>
        </p:nvSpPr>
        <p:spPr>
          <a:xfrm>
            <a:off x="5711231" y="716092"/>
            <a:ext cx="597051" cy="266555"/>
          </a:xfrm>
          <a:prstGeom prst="parallelogram">
            <a:avLst>
              <a:gd name="adj" fmla="val 120098"/>
            </a:avLst>
          </a:prstGeom>
          <a:gradFill>
            <a:gsLst>
              <a:gs pos="0">
                <a:srgbClr val="78BC45"/>
              </a:gs>
              <a:gs pos="12000">
                <a:srgbClr val="78B244"/>
              </a:gs>
              <a:gs pos="55000">
                <a:srgbClr val="66A53A"/>
              </a:gs>
              <a:gs pos="48000">
                <a:srgbClr val="67A137"/>
              </a:gs>
              <a:gs pos="100000">
                <a:srgbClr val="89CB56"/>
              </a:gs>
              <a:gs pos="90000">
                <a:srgbClr val="65A03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12" name="平行四边形 11"/>
          <p:cNvSpPr/>
          <p:nvPr userDrawn="1"/>
        </p:nvSpPr>
        <p:spPr>
          <a:xfrm>
            <a:off x="6333805" y="716092"/>
            <a:ext cx="597051" cy="266555"/>
          </a:xfrm>
          <a:prstGeom prst="parallelogram">
            <a:avLst>
              <a:gd name="adj" fmla="val 120098"/>
            </a:avLst>
          </a:prstGeom>
          <a:gradFill>
            <a:gsLst>
              <a:gs pos="0">
                <a:srgbClr val="78BC45"/>
              </a:gs>
              <a:gs pos="12000">
                <a:srgbClr val="78B244"/>
              </a:gs>
              <a:gs pos="55000">
                <a:srgbClr val="66A53A"/>
              </a:gs>
              <a:gs pos="48000">
                <a:srgbClr val="67A137"/>
              </a:gs>
              <a:gs pos="100000">
                <a:srgbClr val="89CB56"/>
              </a:gs>
              <a:gs pos="90000">
                <a:srgbClr val="65A03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13" name="平行四边形 12"/>
          <p:cNvSpPr/>
          <p:nvPr userDrawn="1"/>
        </p:nvSpPr>
        <p:spPr>
          <a:xfrm>
            <a:off x="6956379" y="716092"/>
            <a:ext cx="597051" cy="266555"/>
          </a:xfrm>
          <a:prstGeom prst="parallelogram">
            <a:avLst>
              <a:gd name="adj" fmla="val 120098"/>
            </a:avLst>
          </a:prstGeom>
          <a:gradFill>
            <a:gsLst>
              <a:gs pos="0">
                <a:srgbClr val="78BC45"/>
              </a:gs>
              <a:gs pos="12000">
                <a:srgbClr val="78B244"/>
              </a:gs>
              <a:gs pos="55000">
                <a:srgbClr val="66A53A"/>
              </a:gs>
              <a:gs pos="48000">
                <a:srgbClr val="67A137"/>
              </a:gs>
              <a:gs pos="100000">
                <a:srgbClr val="89CB56"/>
              </a:gs>
              <a:gs pos="90000">
                <a:srgbClr val="65A03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14" name="平行四边形 13"/>
          <p:cNvSpPr/>
          <p:nvPr userDrawn="1"/>
        </p:nvSpPr>
        <p:spPr>
          <a:xfrm>
            <a:off x="7578953" y="716092"/>
            <a:ext cx="597051" cy="266555"/>
          </a:xfrm>
          <a:prstGeom prst="parallelogram">
            <a:avLst>
              <a:gd name="adj" fmla="val 120098"/>
            </a:avLst>
          </a:prstGeom>
          <a:gradFill>
            <a:gsLst>
              <a:gs pos="0">
                <a:srgbClr val="78BC45"/>
              </a:gs>
              <a:gs pos="12000">
                <a:srgbClr val="78B244"/>
              </a:gs>
              <a:gs pos="55000">
                <a:srgbClr val="66A53A"/>
              </a:gs>
              <a:gs pos="48000">
                <a:srgbClr val="67A137"/>
              </a:gs>
              <a:gs pos="100000">
                <a:srgbClr val="89CB56"/>
              </a:gs>
              <a:gs pos="90000">
                <a:srgbClr val="65A03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15" name="平行四边形 14"/>
          <p:cNvSpPr/>
          <p:nvPr userDrawn="1"/>
        </p:nvSpPr>
        <p:spPr>
          <a:xfrm>
            <a:off x="8201527" y="716092"/>
            <a:ext cx="597051" cy="266555"/>
          </a:xfrm>
          <a:prstGeom prst="parallelogram">
            <a:avLst>
              <a:gd name="adj" fmla="val 120098"/>
            </a:avLst>
          </a:prstGeom>
          <a:gradFill>
            <a:gsLst>
              <a:gs pos="0">
                <a:srgbClr val="78BC45"/>
              </a:gs>
              <a:gs pos="12000">
                <a:srgbClr val="78B244"/>
              </a:gs>
              <a:gs pos="55000">
                <a:srgbClr val="66A53A"/>
              </a:gs>
              <a:gs pos="48000">
                <a:srgbClr val="67A137"/>
              </a:gs>
              <a:gs pos="100000">
                <a:srgbClr val="89CB56"/>
              </a:gs>
              <a:gs pos="90000">
                <a:srgbClr val="65A03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pic>
        <p:nvPicPr>
          <p:cNvPr id="20" name="图片 1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9465" y="669369"/>
            <a:ext cx="360000" cy="360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1" name="TextBox 8"/>
          <p:cNvSpPr txBox="1"/>
          <p:nvPr userDrawn="1"/>
        </p:nvSpPr>
        <p:spPr>
          <a:xfrm>
            <a:off x="7563938" y="348892"/>
            <a:ext cx="282466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第三章</a:t>
            </a:r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1400" baseline="0" dirty="0" smtClean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1400" dirty="0" smtClean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rPr>
              <a:t>员工关怀实施原则</a:t>
            </a:r>
          </a:p>
        </p:txBody>
      </p:sp>
    </p:spTree>
    <p:extLst>
      <p:ext uri="{BB962C8B-B14F-4D97-AF65-F5344CB8AC3E}">
        <p14:creationId xmlns:p14="http://schemas.microsoft.com/office/powerpoint/2010/main" val="2051286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 userDrawn="1"/>
        </p:nvSpPr>
        <p:spPr>
          <a:xfrm>
            <a:off x="704880" y="716092"/>
            <a:ext cx="10656000" cy="266555"/>
          </a:xfrm>
          <a:prstGeom prst="roundRect">
            <a:avLst>
              <a:gd name="adj" fmla="val 12104"/>
            </a:avLst>
          </a:prstGeom>
          <a:gradFill>
            <a:gsLst>
              <a:gs pos="0">
                <a:srgbClr val="9BD262"/>
              </a:gs>
              <a:gs pos="12000">
                <a:srgbClr val="78B244"/>
              </a:gs>
              <a:gs pos="55000">
                <a:srgbClr val="78AA44"/>
              </a:gs>
              <a:gs pos="48000">
                <a:srgbClr val="78AA44"/>
              </a:gs>
              <a:gs pos="100000">
                <a:srgbClr val="99D262"/>
              </a:gs>
              <a:gs pos="90000">
                <a:srgbClr val="78B24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平行四边形 2"/>
          <p:cNvSpPr/>
          <p:nvPr userDrawn="1"/>
        </p:nvSpPr>
        <p:spPr>
          <a:xfrm>
            <a:off x="730639" y="716092"/>
            <a:ext cx="597051" cy="266555"/>
          </a:xfrm>
          <a:prstGeom prst="parallelogram">
            <a:avLst>
              <a:gd name="adj" fmla="val 120098"/>
            </a:avLst>
          </a:prstGeom>
          <a:gradFill>
            <a:gsLst>
              <a:gs pos="0">
                <a:srgbClr val="78BC45"/>
              </a:gs>
              <a:gs pos="12000">
                <a:srgbClr val="78B244"/>
              </a:gs>
              <a:gs pos="55000">
                <a:srgbClr val="66A53A"/>
              </a:gs>
              <a:gs pos="48000">
                <a:srgbClr val="67A137"/>
              </a:gs>
              <a:gs pos="100000">
                <a:srgbClr val="89CB56"/>
              </a:gs>
              <a:gs pos="90000">
                <a:srgbClr val="65A03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4" name="平行四边形 3"/>
          <p:cNvSpPr/>
          <p:nvPr userDrawn="1"/>
        </p:nvSpPr>
        <p:spPr>
          <a:xfrm>
            <a:off x="1353213" y="716092"/>
            <a:ext cx="597051" cy="266555"/>
          </a:xfrm>
          <a:prstGeom prst="parallelogram">
            <a:avLst>
              <a:gd name="adj" fmla="val 120098"/>
            </a:avLst>
          </a:prstGeom>
          <a:gradFill>
            <a:gsLst>
              <a:gs pos="0">
                <a:srgbClr val="78BC45"/>
              </a:gs>
              <a:gs pos="12000">
                <a:srgbClr val="78B244"/>
              </a:gs>
              <a:gs pos="55000">
                <a:srgbClr val="66A53A"/>
              </a:gs>
              <a:gs pos="48000">
                <a:srgbClr val="67A137"/>
              </a:gs>
              <a:gs pos="100000">
                <a:srgbClr val="89CB56"/>
              </a:gs>
              <a:gs pos="90000">
                <a:srgbClr val="65A03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5" name="平行四边形 4"/>
          <p:cNvSpPr/>
          <p:nvPr userDrawn="1"/>
        </p:nvSpPr>
        <p:spPr>
          <a:xfrm>
            <a:off x="1975787" y="716092"/>
            <a:ext cx="597051" cy="266555"/>
          </a:xfrm>
          <a:prstGeom prst="parallelogram">
            <a:avLst>
              <a:gd name="adj" fmla="val 120098"/>
            </a:avLst>
          </a:prstGeom>
          <a:gradFill>
            <a:gsLst>
              <a:gs pos="0">
                <a:srgbClr val="78BC45"/>
              </a:gs>
              <a:gs pos="12000">
                <a:srgbClr val="78B244"/>
              </a:gs>
              <a:gs pos="55000">
                <a:srgbClr val="66A53A"/>
              </a:gs>
              <a:gs pos="48000">
                <a:srgbClr val="67A137"/>
              </a:gs>
              <a:gs pos="100000">
                <a:srgbClr val="89CB56"/>
              </a:gs>
              <a:gs pos="90000">
                <a:srgbClr val="65A03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6" name="平行四边形 5"/>
          <p:cNvSpPr/>
          <p:nvPr userDrawn="1"/>
        </p:nvSpPr>
        <p:spPr>
          <a:xfrm>
            <a:off x="2598361" y="716092"/>
            <a:ext cx="597051" cy="266555"/>
          </a:xfrm>
          <a:prstGeom prst="parallelogram">
            <a:avLst>
              <a:gd name="adj" fmla="val 120098"/>
            </a:avLst>
          </a:prstGeom>
          <a:gradFill>
            <a:gsLst>
              <a:gs pos="0">
                <a:srgbClr val="78BC45"/>
              </a:gs>
              <a:gs pos="12000">
                <a:srgbClr val="78B244"/>
              </a:gs>
              <a:gs pos="55000">
                <a:srgbClr val="66A53A"/>
              </a:gs>
              <a:gs pos="48000">
                <a:srgbClr val="67A137"/>
              </a:gs>
              <a:gs pos="100000">
                <a:srgbClr val="89CB56"/>
              </a:gs>
              <a:gs pos="90000">
                <a:srgbClr val="65A03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7" name="平行四边形 6"/>
          <p:cNvSpPr/>
          <p:nvPr userDrawn="1"/>
        </p:nvSpPr>
        <p:spPr>
          <a:xfrm>
            <a:off x="3843509" y="716092"/>
            <a:ext cx="597051" cy="266555"/>
          </a:xfrm>
          <a:prstGeom prst="parallelogram">
            <a:avLst>
              <a:gd name="adj" fmla="val 120098"/>
            </a:avLst>
          </a:prstGeom>
          <a:gradFill>
            <a:gsLst>
              <a:gs pos="0">
                <a:srgbClr val="78BC45"/>
              </a:gs>
              <a:gs pos="12000">
                <a:srgbClr val="78B244"/>
              </a:gs>
              <a:gs pos="55000">
                <a:srgbClr val="66A53A"/>
              </a:gs>
              <a:gs pos="48000">
                <a:srgbClr val="67A137"/>
              </a:gs>
              <a:gs pos="100000">
                <a:srgbClr val="89CB56"/>
              </a:gs>
              <a:gs pos="90000">
                <a:srgbClr val="65A03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8" name="平行四边形 7"/>
          <p:cNvSpPr/>
          <p:nvPr userDrawn="1"/>
        </p:nvSpPr>
        <p:spPr>
          <a:xfrm>
            <a:off x="3220935" y="716092"/>
            <a:ext cx="597051" cy="266555"/>
          </a:xfrm>
          <a:prstGeom prst="parallelogram">
            <a:avLst>
              <a:gd name="adj" fmla="val 120098"/>
            </a:avLst>
          </a:prstGeom>
          <a:gradFill>
            <a:gsLst>
              <a:gs pos="0">
                <a:srgbClr val="78BC45"/>
              </a:gs>
              <a:gs pos="12000">
                <a:srgbClr val="78B244"/>
              </a:gs>
              <a:gs pos="55000">
                <a:srgbClr val="66A53A"/>
              </a:gs>
              <a:gs pos="48000">
                <a:srgbClr val="67A137"/>
              </a:gs>
              <a:gs pos="100000">
                <a:srgbClr val="89CB56"/>
              </a:gs>
              <a:gs pos="90000">
                <a:srgbClr val="65A03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9" name="平行四边形 8"/>
          <p:cNvSpPr/>
          <p:nvPr userDrawn="1"/>
        </p:nvSpPr>
        <p:spPr>
          <a:xfrm>
            <a:off x="4466083" y="716092"/>
            <a:ext cx="597051" cy="266555"/>
          </a:xfrm>
          <a:prstGeom prst="parallelogram">
            <a:avLst>
              <a:gd name="adj" fmla="val 120098"/>
            </a:avLst>
          </a:prstGeom>
          <a:gradFill>
            <a:gsLst>
              <a:gs pos="0">
                <a:srgbClr val="78BC45"/>
              </a:gs>
              <a:gs pos="12000">
                <a:srgbClr val="78B244"/>
              </a:gs>
              <a:gs pos="55000">
                <a:srgbClr val="66A53A"/>
              </a:gs>
              <a:gs pos="48000">
                <a:srgbClr val="67A137"/>
              </a:gs>
              <a:gs pos="100000">
                <a:srgbClr val="89CB56"/>
              </a:gs>
              <a:gs pos="90000">
                <a:srgbClr val="65A03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10" name="平行四边形 9"/>
          <p:cNvSpPr/>
          <p:nvPr userDrawn="1"/>
        </p:nvSpPr>
        <p:spPr>
          <a:xfrm>
            <a:off x="5088657" y="716092"/>
            <a:ext cx="597051" cy="266555"/>
          </a:xfrm>
          <a:prstGeom prst="parallelogram">
            <a:avLst>
              <a:gd name="adj" fmla="val 120098"/>
            </a:avLst>
          </a:prstGeom>
          <a:gradFill>
            <a:gsLst>
              <a:gs pos="0">
                <a:srgbClr val="78BC45"/>
              </a:gs>
              <a:gs pos="12000">
                <a:srgbClr val="78B244"/>
              </a:gs>
              <a:gs pos="55000">
                <a:srgbClr val="66A53A"/>
              </a:gs>
              <a:gs pos="48000">
                <a:srgbClr val="67A137"/>
              </a:gs>
              <a:gs pos="100000">
                <a:srgbClr val="89CB56"/>
              </a:gs>
              <a:gs pos="90000">
                <a:srgbClr val="65A03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11" name="平行四边形 10"/>
          <p:cNvSpPr/>
          <p:nvPr userDrawn="1"/>
        </p:nvSpPr>
        <p:spPr>
          <a:xfrm>
            <a:off x="5711231" y="716092"/>
            <a:ext cx="597051" cy="266555"/>
          </a:xfrm>
          <a:prstGeom prst="parallelogram">
            <a:avLst>
              <a:gd name="adj" fmla="val 120098"/>
            </a:avLst>
          </a:prstGeom>
          <a:gradFill>
            <a:gsLst>
              <a:gs pos="0">
                <a:srgbClr val="78BC45"/>
              </a:gs>
              <a:gs pos="12000">
                <a:srgbClr val="78B244"/>
              </a:gs>
              <a:gs pos="55000">
                <a:srgbClr val="66A53A"/>
              </a:gs>
              <a:gs pos="48000">
                <a:srgbClr val="67A137"/>
              </a:gs>
              <a:gs pos="100000">
                <a:srgbClr val="89CB56"/>
              </a:gs>
              <a:gs pos="90000">
                <a:srgbClr val="65A03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12" name="平行四边形 11"/>
          <p:cNvSpPr/>
          <p:nvPr userDrawn="1"/>
        </p:nvSpPr>
        <p:spPr>
          <a:xfrm>
            <a:off x="6333805" y="716092"/>
            <a:ext cx="597051" cy="266555"/>
          </a:xfrm>
          <a:prstGeom prst="parallelogram">
            <a:avLst>
              <a:gd name="adj" fmla="val 120098"/>
            </a:avLst>
          </a:prstGeom>
          <a:gradFill>
            <a:gsLst>
              <a:gs pos="0">
                <a:srgbClr val="78BC45"/>
              </a:gs>
              <a:gs pos="12000">
                <a:srgbClr val="78B244"/>
              </a:gs>
              <a:gs pos="55000">
                <a:srgbClr val="66A53A"/>
              </a:gs>
              <a:gs pos="48000">
                <a:srgbClr val="67A137"/>
              </a:gs>
              <a:gs pos="100000">
                <a:srgbClr val="89CB56"/>
              </a:gs>
              <a:gs pos="90000">
                <a:srgbClr val="65A03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13" name="平行四边形 12"/>
          <p:cNvSpPr/>
          <p:nvPr userDrawn="1"/>
        </p:nvSpPr>
        <p:spPr>
          <a:xfrm>
            <a:off x="6956379" y="716092"/>
            <a:ext cx="597051" cy="266555"/>
          </a:xfrm>
          <a:prstGeom prst="parallelogram">
            <a:avLst>
              <a:gd name="adj" fmla="val 120098"/>
            </a:avLst>
          </a:prstGeom>
          <a:gradFill>
            <a:gsLst>
              <a:gs pos="0">
                <a:srgbClr val="78BC45"/>
              </a:gs>
              <a:gs pos="12000">
                <a:srgbClr val="78B244"/>
              </a:gs>
              <a:gs pos="55000">
                <a:srgbClr val="66A53A"/>
              </a:gs>
              <a:gs pos="48000">
                <a:srgbClr val="67A137"/>
              </a:gs>
              <a:gs pos="100000">
                <a:srgbClr val="89CB56"/>
              </a:gs>
              <a:gs pos="90000">
                <a:srgbClr val="65A03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14" name="平行四边形 13"/>
          <p:cNvSpPr/>
          <p:nvPr userDrawn="1"/>
        </p:nvSpPr>
        <p:spPr>
          <a:xfrm>
            <a:off x="7578953" y="716092"/>
            <a:ext cx="597051" cy="266555"/>
          </a:xfrm>
          <a:prstGeom prst="parallelogram">
            <a:avLst>
              <a:gd name="adj" fmla="val 120098"/>
            </a:avLst>
          </a:prstGeom>
          <a:gradFill>
            <a:gsLst>
              <a:gs pos="0">
                <a:srgbClr val="78BC45"/>
              </a:gs>
              <a:gs pos="12000">
                <a:srgbClr val="78B244"/>
              </a:gs>
              <a:gs pos="55000">
                <a:srgbClr val="66A53A"/>
              </a:gs>
              <a:gs pos="48000">
                <a:srgbClr val="67A137"/>
              </a:gs>
              <a:gs pos="100000">
                <a:srgbClr val="89CB56"/>
              </a:gs>
              <a:gs pos="90000">
                <a:srgbClr val="65A03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15" name="平行四边形 14"/>
          <p:cNvSpPr/>
          <p:nvPr userDrawn="1"/>
        </p:nvSpPr>
        <p:spPr>
          <a:xfrm>
            <a:off x="8201527" y="716092"/>
            <a:ext cx="597051" cy="266555"/>
          </a:xfrm>
          <a:prstGeom prst="parallelogram">
            <a:avLst>
              <a:gd name="adj" fmla="val 120098"/>
            </a:avLst>
          </a:prstGeom>
          <a:gradFill>
            <a:gsLst>
              <a:gs pos="0">
                <a:srgbClr val="78BC45"/>
              </a:gs>
              <a:gs pos="12000">
                <a:srgbClr val="78B244"/>
              </a:gs>
              <a:gs pos="55000">
                <a:srgbClr val="66A53A"/>
              </a:gs>
              <a:gs pos="48000">
                <a:srgbClr val="67A137"/>
              </a:gs>
              <a:gs pos="100000">
                <a:srgbClr val="89CB56"/>
              </a:gs>
              <a:gs pos="90000">
                <a:srgbClr val="65A03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16" name="平行四边形 15"/>
          <p:cNvSpPr/>
          <p:nvPr userDrawn="1"/>
        </p:nvSpPr>
        <p:spPr>
          <a:xfrm>
            <a:off x="8824101" y="716092"/>
            <a:ext cx="597051" cy="266555"/>
          </a:xfrm>
          <a:prstGeom prst="parallelogram">
            <a:avLst>
              <a:gd name="adj" fmla="val 120098"/>
            </a:avLst>
          </a:prstGeom>
          <a:gradFill>
            <a:gsLst>
              <a:gs pos="0">
                <a:srgbClr val="78BC45"/>
              </a:gs>
              <a:gs pos="12000">
                <a:srgbClr val="78B244"/>
              </a:gs>
              <a:gs pos="55000">
                <a:srgbClr val="66A53A"/>
              </a:gs>
              <a:gs pos="48000">
                <a:srgbClr val="67A137"/>
              </a:gs>
              <a:gs pos="100000">
                <a:srgbClr val="89CB56"/>
              </a:gs>
              <a:gs pos="90000">
                <a:srgbClr val="65A03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17" name="平行四边形 16"/>
          <p:cNvSpPr/>
          <p:nvPr userDrawn="1"/>
        </p:nvSpPr>
        <p:spPr>
          <a:xfrm>
            <a:off x="9446675" y="716092"/>
            <a:ext cx="597051" cy="266555"/>
          </a:xfrm>
          <a:prstGeom prst="parallelogram">
            <a:avLst>
              <a:gd name="adj" fmla="val 120098"/>
            </a:avLst>
          </a:prstGeom>
          <a:gradFill>
            <a:gsLst>
              <a:gs pos="0">
                <a:srgbClr val="78BC45"/>
              </a:gs>
              <a:gs pos="12000">
                <a:srgbClr val="78B244"/>
              </a:gs>
              <a:gs pos="55000">
                <a:srgbClr val="66A53A"/>
              </a:gs>
              <a:gs pos="48000">
                <a:srgbClr val="67A137"/>
              </a:gs>
              <a:gs pos="100000">
                <a:srgbClr val="89CB56"/>
              </a:gs>
              <a:gs pos="90000">
                <a:srgbClr val="65A03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18" name="平行四边形 17"/>
          <p:cNvSpPr/>
          <p:nvPr userDrawn="1"/>
        </p:nvSpPr>
        <p:spPr>
          <a:xfrm>
            <a:off x="10069249" y="716092"/>
            <a:ext cx="597051" cy="266555"/>
          </a:xfrm>
          <a:prstGeom prst="parallelogram">
            <a:avLst>
              <a:gd name="adj" fmla="val 120098"/>
            </a:avLst>
          </a:prstGeom>
          <a:gradFill>
            <a:gsLst>
              <a:gs pos="0">
                <a:srgbClr val="78BC45"/>
              </a:gs>
              <a:gs pos="12000">
                <a:srgbClr val="78B244"/>
              </a:gs>
              <a:gs pos="55000">
                <a:srgbClr val="66A53A"/>
              </a:gs>
              <a:gs pos="48000">
                <a:srgbClr val="67A137"/>
              </a:gs>
              <a:gs pos="100000">
                <a:srgbClr val="89CB56"/>
              </a:gs>
              <a:gs pos="90000">
                <a:srgbClr val="65A03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19" name="平行四边形 18"/>
          <p:cNvSpPr/>
          <p:nvPr userDrawn="1"/>
        </p:nvSpPr>
        <p:spPr>
          <a:xfrm>
            <a:off x="10691829" y="716092"/>
            <a:ext cx="597051" cy="266555"/>
          </a:xfrm>
          <a:prstGeom prst="parallelogram">
            <a:avLst>
              <a:gd name="adj" fmla="val 120098"/>
            </a:avLst>
          </a:prstGeom>
          <a:gradFill>
            <a:gsLst>
              <a:gs pos="0">
                <a:srgbClr val="78BC45"/>
              </a:gs>
              <a:gs pos="12000">
                <a:srgbClr val="78B244"/>
              </a:gs>
              <a:gs pos="55000">
                <a:srgbClr val="66A53A"/>
              </a:gs>
              <a:gs pos="48000">
                <a:srgbClr val="67A137"/>
              </a:gs>
              <a:gs pos="100000">
                <a:srgbClr val="89CB56"/>
              </a:gs>
              <a:gs pos="90000">
                <a:srgbClr val="65A03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pic>
        <p:nvPicPr>
          <p:cNvPr id="20" name="图片 1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75665" y="669369"/>
            <a:ext cx="360000" cy="360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1" name="TextBox 8"/>
          <p:cNvSpPr txBox="1"/>
          <p:nvPr userDrawn="1"/>
        </p:nvSpPr>
        <p:spPr>
          <a:xfrm>
            <a:off x="8567237" y="348892"/>
            <a:ext cx="2968427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第四章</a:t>
            </a:r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1400" baseline="0" dirty="0" smtClean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1400" dirty="0" smtClean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rPr>
              <a:t>员工关怀实施步骤</a:t>
            </a:r>
          </a:p>
        </p:txBody>
      </p:sp>
    </p:spTree>
    <p:extLst>
      <p:ext uri="{BB962C8B-B14F-4D97-AF65-F5344CB8AC3E}">
        <p14:creationId xmlns:p14="http://schemas.microsoft.com/office/powerpoint/2010/main" val="662692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 userDrawn="1"/>
        </p:nvSpPr>
        <p:spPr>
          <a:xfrm>
            <a:off x="0" y="2552700"/>
            <a:ext cx="2998800" cy="152400"/>
          </a:xfrm>
          <a:prstGeom prst="rect">
            <a:avLst/>
          </a:prstGeom>
          <a:solidFill>
            <a:srgbClr val="F2F2F2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 userDrawn="1"/>
        </p:nvSpPr>
        <p:spPr>
          <a:xfrm>
            <a:off x="3055150" y="2552700"/>
            <a:ext cx="2997200" cy="152400"/>
          </a:xfrm>
          <a:prstGeom prst="rect">
            <a:avLst/>
          </a:prstGeom>
          <a:solidFill>
            <a:srgbClr val="66B4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 userDrawn="1"/>
        </p:nvSpPr>
        <p:spPr>
          <a:xfrm>
            <a:off x="6108700" y="2552700"/>
            <a:ext cx="2997200" cy="152400"/>
          </a:xfrm>
          <a:prstGeom prst="rect">
            <a:avLst/>
          </a:prstGeom>
          <a:solidFill>
            <a:srgbClr val="FF9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3" name="Picture 6" descr="C:\Documents and Settings\tdz\桌面\未标题-2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64731" y="2929706"/>
            <a:ext cx="349412" cy="3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 Box 54">
            <a:hlinkClick r:id="rId3"/>
          </p:cNvPr>
          <p:cNvSpPr txBox="1">
            <a:spLocks noChangeArrowheads="1"/>
          </p:cNvSpPr>
          <p:nvPr userDrawn="1"/>
        </p:nvSpPr>
        <p:spPr bwMode="auto">
          <a:xfrm>
            <a:off x="3829656" y="2952089"/>
            <a:ext cx="3569111" cy="351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7" tIns="45708" rIns="91417" bIns="45708" anchor="ctr"/>
          <a:lstStyle/>
          <a:p>
            <a:pPr marL="0" algn="l" defTabSz="914400" rtl="0" eaLnBrk="1" fontAlgn="base" latinLnBrk="0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zh-CN" sz="2000" kern="1200" dirty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11020228@qq.com</a:t>
            </a:r>
          </a:p>
        </p:txBody>
      </p:sp>
      <p:sp>
        <p:nvSpPr>
          <p:cNvPr id="25" name="TextBox 10"/>
          <p:cNvSpPr>
            <a:spLocks noChangeArrowheads="1"/>
          </p:cNvSpPr>
          <p:nvPr userDrawn="1"/>
        </p:nvSpPr>
        <p:spPr bwMode="auto">
          <a:xfrm>
            <a:off x="3829656" y="4032670"/>
            <a:ext cx="3569111" cy="399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http://weibo.com/teliss</a:t>
            </a:r>
          </a:p>
        </p:txBody>
      </p:sp>
      <p:pic>
        <p:nvPicPr>
          <p:cNvPr id="26" name="Picture 3" descr="C:\Documents and Settings\tdz\桌面\未标题-2.png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64731" y="4054532"/>
            <a:ext cx="396000" cy="356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3" descr="C:\Users\user\Desktop\未标题-4 拷贝.pn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64731" y="3488187"/>
            <a:ext cx="339429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 Box 54">
            <a:hlinkClick r:id="rId3"/>
          </p:cNvPr>
          <p:cNvSpPr txBox="1">
            <a:spLocks noChangeArrowheads="1"/>
          </p:cNvSpPr>
          <p:nvPr userDrawn="1"/>
        </p:nvSpPr>
        <p:spPr bwMode="auto">
          <a:xfrm>
            <a:off x="3829656" y="3492379"/>
            <a:ext cx="3569111" cy="351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7" tIns="45708" rIns="91417" bIns="45708" anchor="ctr"/>
          <a:lstStyle/>
          <a:p>
            <a:pPr marL="0" algn="l" defTabSz="914400" rtl="0" eaLnBrk="1" fontAlgn="base" latinLnBrk="0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zh-CN" sz="2000" kern="1200" dirty="0" smtClean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http://teliss.blog.163.com</a:t>
            </a:r>
            <a:endParaRPr lang="en-US" altLang="zh-CN" sz="2000" kern="1200" dirty="0">
              <a:solidFill>
                <a:schemeClr val="bg1">
                  <a:lumMod val="85000"/>
                </a:schemeClr>
              </a:solidFill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9" name="TextBox 3"/>
          <p:cNvSpPr txBox="1"/>
          <p:nvPr userDrawn="1"/>
        </p:nvSpPr>
        <p:spPr>
          <a:xfrm>
            <a:off x="2043063" y="1428476"/>
            <a:ext cx="6768752" cy="923330"/>
          </a:xfrm>
          <a:prstGeom prst="rect">
            <a:avLst/>
          </a:prstGeom>
          <a:noFill/>
        </p:spPr>
        <p:txBody>
          <a:bodyPr wrap="squar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zh-CN"/>
            </a:defPPr>
            <a:lvl1pPr lvl="0">
              <a:defRPr sz="8000" spc="50">
                <a:ln w="11430"/>
                <a:solidFill>
                  <a:srgbClr val="CD1F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(P)" pitchFamily="34" charset="-122"/>
                <a:ea typeface="华康俪金黑W8(P)" pitchFamily="34" charset="-122"/>
                <a:cs typeface="经典繁仿黑" pitchFamily="49" charset="-122"/>
              </a:defRPr>
            </a:lvl1pPr>
          </a:lstStyle>
          <a:p>
            <a:pPr lvl="0"/>
            <a:r>
              <a:rPr lang="zh-CN" altLang="en-US" sz="5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个人观点 请多指正！</a:t>
            </a:r>
            <a:endParaRPr lang="zh-CN" altLang="en-US" sz="5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89935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6572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 25"/>
          <p:cNvSpPr>
            <a:spLocks/>
          </p:cNvSpPr>
          <p:nvPr userDrawn="1"/>
        </p:nvSpPr>
        <p:spPr bwMode="auto">
          <a:xfrm flipH="1">
            <a:off x="447723" y="228600"/>
            <a:ext cx="643832" cy="476769"/>
          </a:xfrm>
          <a:custGeom>
            <a:avLst/>
            <a:gdLst/>
            <a:ahLst/>
            <a:cxnLst>
              <a:cxn ang="0">
                <a:pos x="38" y="13"/>
              </a:cxn>
              <a:cxn ang="0">
                <a:pos x="63" y="21"/>
              </a:cxn>
              <a:cxn ang="0">
                <a:pos x="98" y="28"/>
              </a:cxn>
              <a:cxn ang="0">
                <a:pos x="62" y="80"/>
              </a:cxn>
              <a:cxn ang="0">
                <a:pos x="38" y="13"/>
              </a:cxn>
            </a:cxnLst>
            <a:rect l="0" t="0" r="r" b="b"/>
            <a:pathLst>
              <a:path w="108" h="80">
                <a:moveTo>
                  <a:pt x="38" y="13"/>
                </a:moveTo>
                <a:cubicBezTo>
                  <a:pt x="38" y="13"/>
                  <a:pt x="53" y="6"/>
                  <a:pt x="63" y="21"/>
                </a:cubicBezTo>
                <a:cubicBezTo>
                  <a:pt x="63" y="21"/>
                  <a:pt x="87" y="0"/>
                  <a:pt x="98" y="28"/>
                </a:cubicBezTo>
                <a:cubicBezTo>
                  <a:pt x="108" y="56"/>
                  <a:pt x="62" y="80"/>
                  <a:pt x="62" y="80"/>
                </a:cubicBezTo>
                <a:cubicBezTo>
                  <a:pt x="62" y="80"/>
                  <a:pt x="0" y="30"/>
                  <a:pt x="38" y="13"/>
                </a:cubicBezTo>
                <a:close/>
              </a:path>
            </a:pathLst>
          </a:custGeom>
          <a:solidFill>
            <a:srgbClr val="FF9300"/>
          </a:solidFill>
          <a:ln w="9525">
            <a:noFill/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zh-CN" altLang="en-US">
              <a:latin typeface="Arial" charset="0"/>
              <a:cs typeface="Arial" charset="0"/>
            </a:endParaRPr>
          </a:p>
        </p:txBody>
      </p:sp>
      <p:sp>
        <p:nvSpPr>
          <p:cNvPr id="58" name="TextBox 15"/>
          <p:cNvSpPr txBox="1"/>
          <p:nvPr userDrawn="1"/>
        </p:nvSpPr>
        <p:spPr>
          <a:xfrm>
            <a:off x="380924" y="323107"/>
            <a:ext cx="6504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EEF1883-7A0E-4F66-9932-E581691AD397}" type="slidenum">
              <a:rPr lang="zh-CN" altLang="en-US" sz="1500" smtClean="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pPr algn="ctr"/>
              <a:t>‹#›</a:t>
            </a:fld>
            <a:r>
              <a:rPr lang="zh-CN" altLang="en-US" sz="1600" dirty="0" smtClean="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</a:t>
            </a:r>
            <a:endParaRPr lang="zh-CN" altLang="en-US" sz="1600" dirty="0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7" name="圆角矩形 36"/>
          <p:cNvSpPr/>
          <p:nvPr userDrawn="1"/>
        </p:nvSpPr>
        <p:spPr>
          <a:xfrm>
            <a:off x="704879" y="705369"/>
            <a:ext cx="10728000" cy="288000"/>
          </a:xfrm>
          <a:prstGeom prst="roundRect">
            <a:avLst>
              <a:gd name="adj" fmla="val 12104"/>
            </a:avLst>
          </a:prstGeom>
          <a:gradFill>
            <a:gsLst>
              <a:gs pos="10000">
                <a:srgbClr val="393939"/>
              </a:gs>
              <a:gs pos="0">
                <a:srgbClr val="4F4F4F"/>
              </a:gs>
              <a:gs pos="44000">
                <a:srgbClr val="303030"/>
              </a:gs>
              <a:gs pos="82000">
                <a:srgbClr val="282828"/>
              </a:gs>
              <a:gs pos="100000">
                <a:srgbClr val="3E403E"/>
              </a:gs>
            </a:gsLst>
            <a:lin ang="5400000" scaled="1"/>
          </a:gradFill>
          <a:ln w="19050">
            <a:solidFill>
              <a:srgbClr val="2B2C2B"/>
            </a:solidFill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5604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  <p:sldLayoutId id="2147483656" r:id="rId3"/>
    <p:sldLayoutId id="2147483650" r:id="rId4"/>
    <p:sldLayoutId id="2147483651" r:id="rId5"/>
    <p:sldLayoutId id="2147483653" r:id="rId6"/>
    <p:sldLayoutId id="2147483652" r:id="rId7"/>
    <p:sldLayoutId id="2147483658" r:id="rId8"/>
    <p:sldLayoutId id="2147483659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4181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8.png"/><Relationship Id="rId1" Type="http://schemas.openxmlformats.org/officeDocument/2006/relationships/slideLayout" Target="../slideLayouts/slideLayout11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7196000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627797" y="1100327"/>
            <a:ext cx="51579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>
                    <a:lumMod val="85000"/>
                  </a:schemeClr>
                </a:solidFill>
                <a:latin typeface="华康俪金黑W8(P)" pitchFamily="34" charset="-122"/>
                <a:ea typeface="华康俪金黑W8(P)" pitchFamily="34" charset="-122"/>
              </a:rPr>
              <a:t>2.1 </a:t>
            </a:r>
            <a:r>
              <a:rPr lang="zh-CN" altLang="en-US" sz="2000" dirty="0" smtClean="0">
                <a:solidFill>
                  <a:schemeClr val="bg1">
                    <a:lumMod val="85000"/>
                  </a:schemeClr>
                </a:solidFill>
                <a:latin typeface="华康俪金黑W8(P)" pitchFamily="34" charset="-122"/>
                <a:ea typeface="华康俪金黑W8(P)" pitchFamily="34" charset="-122"/>
              </a:rPr>
              <a:t>需求层次模型分析</a:t>
            </a:r>
            <a:endParaRPr lang="zh-CN" altLang="en-US" sz="2000" dirty="0">
              <a:solidFill>
                <a:schemeClr val="bg1">
                  <a:lumMod val="85000"/>
                </a:schemeClr>
              </a:solidFill>
              <a:latin typeface="华康俪金黑W8(P)" pitchFamily="34" charset="-122"/>
              <a:ea typeface="华康俪金黑W8(P)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7797" y="1541381"/>
            <a:ext cx="10795379" cy="4173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马斯洛的“需求层次论”对人的需求的分析最为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透彻，是一个非常好的需求分析工具。</a:t>
            </a:r>
            <a:endParaRPr lang="zh-CN" altLang="en-US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186167" y="2539035"/>
            <a:ext cx="4408695" cy="3744416"/>
            <a:chOff x="1834496" y="2852936"/>
            <a:chExt cx="4408695" cy="3744416"/>
          </a:xfrm>
        </p:grpSpPr>
        <p:grpSp>
          <p:nvGrpSpPr>
            <p:cNvPr id="5" name="深色1"/>
            <p:cNvGrpSpPr/>
            <p:nvPr/>
          </p:nvGrpSpPr>
          <p:grpSpPr>
            <a:xfrm>
              <a:off x="1834496" y="2852936"/>
              <a:ext cx="4013200" cy="3744416"/>
              <a:chOff x="1834496" y="1355922"/>
              <a:chExt cx="4013200" cy="4025900"/>
            </a:xfrm>
          </p:grpSpPr>
          <p:sp>
            <p:nvSpPr>
              <p:cNvPr id="21" name="等腰三角形 20"/>
              <p:cNvSpPr/>
              <p:nvPr/>
            </p:nvSpPr>
            <p:spPr>
              <a:xfrm>
                <a:off x="1834496" y="1355922"/>
                <a:ext cx="4013200" cy="4025900"/>
              </a:xfrm>
              <a:prstGeom prst="triangle">
                <a:avLst/>
              </a:prstGeom>
              <a:gradFill>
                <a:gsLst>
                  <a:gs pos="100000">
                    <a:srgbClr val="6DAA2D">
                      <a:lumMod val="20000"/>
                      <a:lumOff val="80000"/>
                    </a:srgbClr>
                  </a:gs>
                  <a:gs pos="51657">
                    <a:srgbClr val="6DAA2D">
                      <a:lumMod val="60000"/>
                      <a:lumOff val="40000"/>
                    </a:srgbClr>
                  </a:gs>
                  <a:gs pos="0">
                    <a:srgbClr val="6DAA2D">
                      <a:lumMod val="20000"/>
                      <a:lumOff val="80000"/>
                    </a:srgbClr>
                  </a:gs>
                </a:gsLst>
                <a:lin ang="5400000" scaled="1"/>
              </a:gradFill>
              <a:ln w="9525">
                <a:solidFill>
                  <a:srgbClr val="6DAA2D">
                    <a:lumMod val="60000"/>
                    <a:lumOff val="40000"/>
                  </a:srgbClr>
                </a:solidFill>
                <a:round/>
                <a:headEnd/>
                <a:tailEnd/>
              </a:ln>
              <a:effectLst>
                <a:outerShdw blurRad="63500" sx="101000" sy="101000" algn="ctr" rotWithShape="0">
                  <a:prstClr val="black">
                    <a:alpha val="18000"/>
                  </a:prstClr>
                </a:outerShdw>
              </a:effectLst>
            </p:spPr>
          </p:sp>
          <p:sp>
            <p:nvSpPr>
              <p:cNvPr id="22" name="等腰三角形 21"/>
              <p:cNvSpPr/>
              <p:nvPr/>
            </p:nvSpPr>
            <p:spPr>
              <a:xfrm>
                <a:off x="1876134" y="1404309"/>
                <a:ext cx="3941208" cy="3960440"/>
              </a:xfrm>
              <a:prstGeom prst="triangle">
                <a:avLst/>
              </a:prstGeom>
              <a:solidFill>
                <a:srgbClr val="78AD44"/>
              </a:solidFill>
              <a:ln w="9525">
                <a:noFill/>
                <a:round/>
                <a:headEnd/>
                <a:tailEnd/>
              </a:ln>
            </p:spPr>
          </p:sp>
        </p:grpSp>
        <p:grpSp>
          <p:nvGrpSpPr>
            <p:cNvPr id="6" name="文本1"/>
            <p:cNvGrpSpPr/>
            <p:nvPr/>
          </p:nvGrpSpPr>
          <p:grpSpPr>
            <a:xfrm>
              <a:off x="3857620" y="3266556"/>
              <a:ext cx="2385571" cy="577849"/>
              <a:chOff x="4267199" y="1803796"/>
              <a:chExt cx="2385571" cy="577849"/>
            </a:xfrm>
          </p:grpSpPr>
          <p:sp>
            <p:nvSpPr>
              <p:cNvPr id="19" name="任意多边形 18"/>
              <p:cNvSpPr/>
              <p:nvPr/>
            </p:nvSpPr>
            <p:spPr>
              <a:xfrm>
                <a:off x="4267199" y="1803796"/>
                <a:ext cx="2385571" cy="577849"/>
              </a:xfrm>
              <a:custGeom>
                <a:avLst/>
                <a:gdLst>
                  <a:gd name="connsiteX0" fmla="*/ 0 w 2641600"/>
                  <a:gd name="connsiteY0" fmla="*/ 96310 h 577849"/>
                  <a:gd name="connsiteX1" fmla="*/ 96310 w 2641600"/>
                  <a:gd name="connsiteY1" fmla="*/ 0 h 577849"/>
                  <a:gd name="connsiteX2" fmla="*/ 2545290 w 2641600"/>
                  <a:gd name="connsiteY2" fmla="*/ 0 h 577849"/>
                  <a:gd name="connsiteX3" fmla="*/ 2641600 w 2641600"/>
                  <a:gd name="connsiteY3" fmla="*/ 96310 h 577849"/>
                  <a:gd name="connsiteX4" fmla="*/ 2641600 w 2641600"/>
                  <a:gd name="connsiteY4" fmla="*/ 481539 h 577849"/>
                  <a:gd name="connsiteX5" fmla="*/ 2545290 w 2641600"/>
                  <a:gd name="connsiteY5" fmla="*/ 577849 h 577849"/>
                  <a:gd name="connsiteX6" fmla="*/ 96310 w 2641600"/>
                  <a:gd name="connsiteY6" fmla="*/ 577849 h 577849"/>
                  <a:gd name="connsiteX7" fmla="*/ 0 w 2641600"/>
                  <a:gd name="connsiteY7" fmla="*/ 481539 h 577849"/>
                  <a:gd name="connsiteX8" fmla="*/ 0 w 2641600"/>
                  <a:gd name="connsiteY8" fmla="*/ 96310 h 577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41600" h="577849">
                    <a:moveTo>
                      <a:pt x="0" y="96310"/>
                    </a:moveTo>
                    <a:cubicBezTo>
                      <a:pt x="0" y="43119"/>
                      <a:pt x="43119" y="0"/>
                      <a:pt x="96310" y="0"/>
                    </a:cubicBezTo>
                    <a:lnTo>
                      <a:pt x="2545290" y="0"/>
                    </a:lnTo>
                    <a:cubicBezTo>
                      <a:pt x="2598481" y="0"/>
                      <a:pt x="2641600" y="43119"/>
                      <a:pt x="2641600" y="96310"/>
                    </a:cubicBezTo>
                    <a:lnTo>
                      <a:pt x="2641600" y="481539"/>
                    </a:lnTo>
                    <a:cubicBezTo>
                      <a:pt x="2641600" y="534730"/>
                      <a:pt x="2598481" y="577849"/>
                      <a:pt x="2545290" y="577849"/>
                    </a:cubicBezTo>
                    <a:lnTo>
                      <a:pt x="96310" y="577849"/>
                    </a:lnTo>
                    <a:cubicBezTo>
                      <a:pt x="43119" y="577849"/>
                      <a:pt x="0" y="534730"/>
                      <a:pt x="0" y="481539"/>
                    </a:cubicBezTo>
                    <a:lnTo>
                      <a:pt x="0" y="96310"/>
                    </a:lnTo>
                    <a:close/>
                  </a:path>
                </a:pathLst>
              </a:custGeom>
              <a:gradFill>
                <a:gsLst>
                  <a:gs pos="100000">
                    <a:srgbClr val="FFFFFF"/>
                  </a:gs>
                  <a:gs pos="51657">
                    <a:srgbClr val="F0F0F0"/>
                  </a:gs>
                  <a:gs pos="0">
                    <a:srgbClr val="FFFFFF"/>
                  </a:gs>
                </a:gsLst>
                <a:lin ang="5400000" scaled="1"/>
              </a:gradFill>
              <a:ln w="9525">
                <a:solidFill>
                  <a:srgbClr val="DDDDDD"/>
                </a:solidFill>
                <a:round/>
                <a:headEnd/>
                <a:tailEnd/>
              </a:ln>
              <a:effectLst>
                <a:outerShdw blurRad="63500" sx="101000" sy="101000" algn="ctr" rotWithShape="0">
                  <a:prstClr val="black">
                    <a:alpha val="8000"/>
                  </a:prstClr>
                </a:outerShdw>
              </a:effectLst>
            </p:spPr>
            <p:txBody>
              <a:bodyPr wrap="none" anchor="ctr"/>
              <a:lstStyle/>
              <a:p>
                <a:endParaRPr lang="zh-CN" altLang="en-US" sz="1400" kern="0">
                  <a:solidFill>
                    <a:sysClr val="windowText" lastClr="000000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20" name="任意多边形 19"/>
              <p:cNvSpPr/>
              <p:nvPr/>
            </p:nvSpPr>
            <p:spPr>
              <a:xfrm>
                <a:off x="4292599" y="1822846"/>
                <a:ext cx="2360171" cy="539749"/>
              </a:xfrm>
              <a:custGeom>
                <a:avLst/>
                <a:gdLst>
                  <a:gd name="connsiteX0" fmla="*/ 0 w 2641600"/>
                  <a:gd name="connsiteY0" fmla="*/ 96310 h 577849"/>
                  <a:gd name="connsiteX1" fmla="*/ 96310 w 2641600"/>
                  <a:gd name="connsiteY1" fmla="*/ 0 h 577849"/>
                  <a:gd name="connsiteX2" fmla="*/ 2545290 w 2641600"/>
                  <a:gd name="connsiteY2" fmla="*/ 0 h 577849"/>
                  <a:gd name="connsiteX3" fmla="*/ 2641600 w 2641600"/>
                  <a:gd name="connsiteY3" fmla="*/ 96310 h 577849"/>
                  <a:gd name="connsiteX4" fmla="*/ 2641600 w 2641600"/>
                  <a:gd name="connsiteY4" fmla="*/ 481539 h 577849"/>
                  <a:gd name="connsiteX5" fmla="*/ 2545290 w 2641600"/>
                  <a:gd name="connsiteY5" fmla="*/ 577849 h 577849"/>
                  <a:gd name="connsiteX6" fmla="*/ 96310 w 2641600"/>
                  <a:gd name="connsiteY6" fmla="*/ 577849 h 577849"/>
                  <a:gd name="connsiteX7" fmla="*/ 0 w 2641600"/>
                  <a:gd name="connsiteY7" fmla="*/ 481539 h 577849"/>
                  <a:gd name="connsiteX8" fmla="*/ 0 w 2641600"/>
                  <a:gd name="connsiteY8" fmla="*/ 96310 h 577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41600" h="577849">
                    <a:moveTo>
                      <a:pt x="0" y="96310"/>
                    </a:moveTo>
                    <a:cubicBezTo>
                      <a:pt x="0" y="43119"/>
                      <a:pt x="43119" y="0"/>
                      <a:pt x="96310" y="0"/>
                    </a:cubicBezTo>
                    <a:lnTo>
                      <a:pt x="2545290" y="0"/>
                    </a:lnTo>
                    <a:cubicBezTo>
                      <a:pt x="2598481" y="0"/>
                      <a:pt x="2641600" y="43119"/>
                      <a:pt x="2641600" y="96310"/>
                    </a:cubicBezTo>
                    <a:lnTo>
                      <a:pt x="2641600" y="481539"/>
                    </a:lnTo>
                    <a:cubicBezTo>
                      <a:pt x="2641600" y="534730"/>
                      <a:pt x="2598481" y="577849"/>
                      <a:pt x="2545290" y="577849"/>
                    </a:cubicBezTo>
                    <a:lnTo>
                      <a:pt x="96310" y="577849"/>
                    </a:lnTo>
                    <a:cubicBezTo>
                      <a:pt x="43119" y="577849"/>
                      <a:pt x="0" y="534730"/>
                      <a:pt x="0" y="481539"/>
                    </a:cubicBezTo>
                    <a:lnTo>
                      <a:pt x="0" y="96310"/>
                    </a:lnTo>
                    <a:close/>
                  </a:path>
                </a:pathLst>
              </a:custGeom>
              <a:gradFill rotWithShape="1">
                <a:gsLst>
                  <a:gs pos="98000">
                    <a:srgbClr val="F9F9F9"/>
                  </a:gs>
                  <a:gs pos="100000">
                    <a:srgbClr val="FFFFFF"/>
                  </a:gs>
                  <a:gs pos="51657">
                    <a:srgbClr val="E8E8E8"/>
                  </a:gs>
                  <a:gs pos="50000">
                    <a:srgbClr val="ECECEC"/>
                  </a:gs>
                  <a:gs pos="8000">
                    <a:srgbClr val="F8F8F8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lvl="0">
                  <a:lnSpc>
                    <a:spcPct val="150000"/>
                  </a:lnSpc>
                  <a:defRPr/>
                </a:pPr>
                <a:r>
                  <a:rPr lang="zh-CN" altLang="en-US" sz="1600" b="1" kern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微软雅黑" pitchFamily="34" charset="-122"/>
                  </a:rPr>
                  <a:t>⑤ </a:t>
                </a:r>
                <a:r>
                  <a:rPr lang="zh-CN" altLang="en-US" sz="1600" b="1" kern="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微软雅黑" pitchFamily="34" charset="-122"/>
                  </a:rPr>
                  <a:t>自我实现需求</a:t>
                </a:r>
                <a:endParaRPr lang="zh-CN" altLang="en-US" sz="1600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itchFamily="34" charset="-122"/>
                </a:endParaRPr>
              </a:p>
            </p:txBody>
          </p:sp>
        </p:grpSp>
        <p:grpSp>
          <p:nvGrpSpPr>
            <p:cNvPr id="7" name="文本2"/>
            <p:cNvGrpSpPr/>
            <p:nvPr/>
          </p:nvGrpSpPr>
          <p:grpSpPr>
            <a:xfrm>
              <a:off x="3857620" y="3916638"/>
              <a:ext cx="2385571" cy="577849"/>
              <a:chOff x="4267199" y="2453878"/>
              <a:chExt cx="2385571" cy="577849"/>
            </a:xfrm>
          </p:grpSpPr>
          <p:sp>
            <p:nvSpPr>
              <p:cNvPr id="17" name="任意多边形 16"/>
              <p:cNvSpPr/>
              <p:nvPr/>
            </p:nvSpPr>
            <p:spPr>
              <a:xfrm>
                <a:off x="4267199" y="2453878"/>
                <a:ext cx="2385571" cy="577849"/>
              </a:xfrm>
              <a:custGeom>
                <a:avLst/>
                <a:gdLst>
                  <a:gd name="connsiteX0" fmla="*/ 0 w 2641600"/>
                  <a:gd name="connsiteY0" fmla="*/ 96310 h 577849"/>
                  <a:gd name="connsiteX1" fmla="*/ 96310 w 2641600"/>
                  <a:gd name="connsiteY1" fmla="*/ 0 h 577849"/>
                  <a:gd name="connsiteX2" fmla="*/ 2545290 w 2641600"/>
                  <a:gd name="connsiteY2" fmla="*/ 0 h 577849"/>
                  <a:gd name="connsiteX3" fmla="*/ 2641600 w 2641600"/>
                  <a:gd name="connsiteY3" fmla="*/ 96310 h 577849"/>
                  <a:gd name="connsiteX4" fmla="*/ 2641600 w 2641600"/>
                  <a:gd name="connsiteY4" fmla="*/ 481539 h 577849"/>
                  <a:gd name="connsiteX5" fmla="*/ 2545290 w 2641600"/>
                  <a:gd name="connsiteY5" fmla="*/ 577849 h 577849"/>
                  <a:gd name="connsiteX6" fmla="*/ 96310 w 2641600"/>
                  <a:gd name="connsiteY6" fmla="*/ 577849 h 577849"/>
                  <a:gd name="connsiteX7" fmla="*/ 0 w 2641600"/>
                  <a:gd name="connsiteY7" fmla="*/ 481539 h 577849"/>
                  <a:gd name="connsiteX8" fmla="*/ 0 w 2641600"/>
                  <a:gd name="connsiteY8" fmla="*/ 96310 h 577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41600" h="577849">
                    <a:moveTo>
                      <a:pt x="0" y="96310"/>
                    </a:moveTo>
                    <a:cubicBezTo>
                      <a:pt x="0" y="43119"/>
                      <a:pt x="43119" y="0"/>
                      <a:pt x="96310" y="0"/>
                    </a:cubicBezTo>
                    <a:lnTo>
                      <a:pt x="2545290" y="0"/>
                    </a:lnTo>
                    <a:cubicBezTo>
                      <a:pt x="2598481" y="0"/>
                      <a:pt x="2641600" y="43119"/>
                      <a:pt x="2641600" y="96310"/>
                    </a:cubicBezTo>
                    <a:lnTo>
                      <a:pt x="2641600" y="481539"/>
                    </a:lnTo>
                    <a:cubicBezTo>
                      <a:pt x="2641600" y="534730"/>
                      <a:pt x="2598481" y="577849"/>
                      <a:pt x="2545290" y="577849"/>
                    </a:cubicBezTo>
                    <a:lnTo>
                      <a:pt x="96310" y="577849"/>
                    </a:lnTo>
                    <a:cubicBezTo>
                      <a:pt x="43119" y="577849"/>
                      <a:pt x="0" y="534730"/>
                      <a:pt x="0" y="481539"/>
                    </a:cubicBezTo>
                    <a:lnTo>
                      <a:pt x="0" y="96310"/>
                    </a:lnTo>
                    <a:close/>
                  </a:path>
                </a:pathLst>
              </a:custGeom>
              <a:gradFill>
                <a:gsLst>
                  <a:gs pos="100000">
                    <a:srgbClr val="FFFFFF"/>
                  </a:gs>
                  <a:gs pos="51657">
                    <a:srgbClr val="F0F0F0"/>
                  </a:gs>
                  <a:gs pos="0">
                    <a:srgbClr val="FFFFFF"/>
                  </a:gs>
                </a:gsLst>
                <a:lin ang="5400000" scaled="1"/>
              </a:gradFill>
              <a:ln w="9525">
                <a:solidFill>
                  <a:srgbClr val="DDDDDD"/>
                </a:solidFill>
                <a:round/>
                <a:headEnd/>
                <a:tailEnd/>
              </a:ln>
              <a:effectLst>
                <a:outerShdw blurRad="63500" sx="101000" sy="101000" algn="ctr" rotWithShape="0">
                  <a:prstClr val="black">
                    <a:alpha val="8000"/>
                  </a:prstClr>
                </a:outerShdw>
              </a:effectLst>
            </p:spPr>
            <p:txBody>
              <a:bodyPr wrap="none" anchor="ctr"/>
              <a:lstStyle/>
              <a:p>
                <a:endParaRPr lang="zh-CN" altLang="en-US" sz="1400" kern="0">
                  <a:solidFill>
                    <a:sysClr val="windowText" lastClr="000000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18" name="任意多边形 17"/>
              <p:cNvSpPr/>
              <p:nvPr/>
            </p:nvSpPr>
            <p:spPr>
              <a:xfrm>
                <a:off x="4292599" y="2472928"/>
                <a:ext cx="2360171" cy="539749"/>
              </a:xfrm>
              <a:custGeom>
                <a:avLst/>
                <a:gdLst>
                  <a:gd name="connsiteX0" fmla="*/ 0 w 2641600"/>
                  <a:gd name="connsiteY0" fmla="*/ 96310 h 577849"/>
                  <a:gd name="connsiteX1" fmla="*/ 96310 w 2641600"/>
                  <a:gd name="connsiteY1" fmla="*/ 0 h 577849"/>
                  <a:gd name="connsiteX2" fmla="*/ 2545290 w 2641600"/>
                  <a:gd name="connsiteY2" fmla="*/ 0 h 577849"/>
                  <a:gd name="connsiteX3" fmla="*/ 2641600 w 2641600"/>
                  <a:gd name="connsiteY3" fmla="*/ 96310 h 577849"/>
                  <a:gd name="connsiteX4" fmla="*/ 2641600 w 2641600"/>
                  <a:gd name="connsiteY4" fmla="*/ 481539 h 577849"/>
                  <a:gd name="connsiteX5" fmla="*/ 2545290 w 2641600"/>
                  <a:gd name="connsiteY5" fmla="*/ 577849 h 577849"/>
                  <a:gd name="connsiteX6" fmla="*/ 96310 w 2641600"/>
                  <a:gd name="connsiteY6" fmla="*/ 577849 h 577849"/>
                  <a:gd name="connsiteX7" fmla="*/ 0 w 2641600"/>
                  <a:gd name="connsiteY7" fmla="*/ 481539 h 577849"/>
                  <a:gd name="connsiteX8" fmla="*/ 0 w 2641600"/>
                  <a:gd name="connsiteY8" fmla="*/ 96310 h 577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41600" h="577849">
                    <a:moveTo>
                      <a:pt x="0" y="96310"/>
                    </a:moveTo>
                    <a:cubicBezTo>
                      <a:pt x="0" y="43119"/>
                      <a:pt x="43119" y="0"/>
                      <a:pt x="96310" y="0"/>
                    </a:cubicBezTo>
                    <a:lnTo>
                      <a:pt x="2545290" y="0"/>
                    </a:lnTo>
                    <a:cubicBezTo>
                      <a:pt x="2598481" y="0"/>
                      <a:pt x="2641600" y="43119"/>
                      <a:pt x="2641600" y="96310"/>
                    </a:cubicBezTo>
                    <a:lnTo>
                      <a:pt x="2641600" y="481539"/>
                    </a:lnTo>
                    <a:cubicBezTo>
                      <a:pt x="2641600" y="534730"/>
                      <a:pt x="2598481" y="577849"/>
                      <a:pt x="2545290" y="577849"/>
                    </a:cubicBezTo>
                    <a:lnTo>
                      <a:pt x="96310" y="577849"/>
                    </a:lnTo>
                    <a:cubicBezTo>
                      <a:pt x="43119" y="577849"/>
                      <a:pt x="0" y="534730"/>
                      <a:pt x="0" y="481539"/>
                    </a:cubicBezTo>
                    <a:lnTo>
                      <a:pt x="0" y="96310"/>
                    </a:lnTo>
                    <a:close/>
                  </a:path>
                </a:pathLst>
              </a:custGeom>
              <a:gradFill rotWithShape="1">
                <a:gsLst>
                  <a:gs pos="98000">
                    <a:srgbClr val="F9F9F9"/>
                  </a:gs>
                  <a:gs pos="100000">
                    <a:srgbClr val="FFFFFF"/>
                  </a:gs>
                  <a:gs pos="51657">
                    <a:srgbClr val="E8E8E8"/>
                  </a:gs>
                  <a:gs pos="50000">
                    <a:srgbClr val="ECECEC"/>
                  </a:gs>
                  <a:gs pos="8000">
                    <a:srgbClr val="F8F8F8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lvl="0">
                  <a:lnSpc>
                    <a:spcPct val="150000"/>
                  </a:lnSpc>
                  <a:defRPr/>
                </a:pPr>
                <a:r>
                  <a:rPr lang="zh-CN" altLang="en-US" sz="1600" b="1" kern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微软雅黑" pitchFamily="34" charset="-122"/>
                  </a:rPr>
                  <a:t>④ 尊重需求</a:t>
                </a:r>
              </a:p>
            </p:txBody>
          </p:sp>
        </p:grpSp>
        <p:grpSp>
          <p:nvGrpSpPr>
            <p:cNvPr id="8" name="文本3"/>
            <p:cNvGrpSpPr/>
            <p:nvPr/>
          </p:nvGrpSpPr>
          <p:grpSpPr>
            <a:xfrm>
              <a:off x="3857620" y="4566719"/>
              <a:ext cx="2385571" cy="577849"/>
              <a:chOff x="4267199" y="3103959"/>
              <a:chExt cx="2385571" cy="577849"/>
            </a:xfrm>
          </p:grpSpPr>
          <p:sp>
            <p:nvSpPr>
              <p:cNvPr id="15" name="任意多边形 14"/>
              <p:cNvSpPr/>
              <p:nvPr/>
            </p:nvSpPr>
            <p:spPr>
              <a:xfrm>
                <a:off x="4267199" y="3103959"/>
                <a:ext cx="2385571" cy="577849"/>
              </a:xfrm>
              <a:custGeom>
                <a:avLst/>
                <a:gdLst>
                  <a:gd name="connsiteX0" fmla="*/ 0 w 2641600"/>
                  <a:gd name="connsiteY0" fmla="*/ 96310 h 577849"/>
                  <a:gd name="connsiteX1" fmla="*/ 96310 w 2641600"/>
                  <a:gd name="connsiteY1" fmla="*/ 0 h 577849"/>
                  <a:gd name="connsiteX2" fmla="*/ 2545290 w 2641600"/>
                  <a:gd name="connsiteY2" fmla="*/ 0 h 577849"/>
                  <a:gd name="connsiteX3" fmla="*/ 2641600 w 2641600"/>
                  <a:gd name="connsiteY3" fmla="*/ 96310 h 577849"/>
                  <a:gd name="connsiteX4" fmla="*/ 2641600 w 2641600"/>
                  <a:gd name="connsiteY4" fmla="*/ 481539 h 577849"/>
                  <a:gd name="connsiteX5" fmla="*/ 2545290 w 2641600"/>
                  <a:gd name="connsiteY5" fmla="*/ 577849 h 577849"/>
                  <a:gd name="connsiteX6" fmla="*/ 96310 w 2641600"/>
                  <a:gd name="connsiteY6" fmla="*/ 577849 h 577849"/>
                  <a:gd name="connsiteX7" fmla="*/ 0 w 2641600"/>
                  <a:gd name="connsiteY7" fmla="*/ 481539 h 577849"/>
                  <a:gd name="connsiteX8" fmla="*/ 0 w 2641600"/>
                  <a:gd name="connsiteY8" fmla="*/ 96310 h 577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41600" h="577849">
                    <a:moveTo>
                      <a:pt x="0" y="96310"/>
                    </a:moveTo>
                    <a:cubicBezTo>
                      <a:pt x="0" y="43119"/>
                      <a:pt x="43119" y="0"/>
                      <a:pt x="96310" y="0"/>
                    </a:cubicBezTo>
                    <a:lnTo>
                      <a:pt x="2545290" y="0"/>
                    </a:lnTo>
                    <a:cubicBezTo>
                      <a:pt x="2598481" y="0"/>
                      <a:pt x="2641600" y="43119"/>
                      <a:pt x="2641600" y="96310"/>
                    </a:cubicBezTo>
                    <a:lnTo>
                      <a:pt x="2641600" y="481539"/>
                    </a:lnTo>
                    <a:cubicBezTo>
                      <a:pt x="2641600" y="534730"/>
                      <a:pt x="2598481" y="577849"/>
                      <a:pt x="2545290" y="577849"/>
                    </a:cubicBezTo>
                    <a:lnTo>
                      <a:pt x="96310" y="577849"/>
                    </a:lnTo>
                    <a:cubicBezTo>
                      <a:pt x="43119" y="577849"/>
                      <a:pt x="0" y="534730"/>
                      <a:pt x="0" y="481539"/>
                    </a:cubicBezTo>
                    <a:lnTo>
                      <a:pt x="0" y="96310"/>
                    </a:lnTo>
                    <a:close/>
                  </a:path>
                </a:pathLst>
              </a:custGeom>
              <a:gradFill>
                <a:gsLst>
                  <a:gs pos="100000">
                    <a:srgbClr val="FFFFFF"/>
                  </a:gs>
                  <a:gs pos="51657">
                    <a:srgbClr val="F0F0F0"/>
                  </a:gs>
                  <a:gs pos="0">
                    <a:srgbClr val="FFFFFF"/>
                  </a:gs>
                </a:gsLst>
                <a:lin ang="5400000" scaled="1"/>
              </a:gradFill>
              <a:ln w="9525">
                <a:solidFill>
                  <a:srgbClr val="DDDDDD"/>
                </a:solidFill>
                <a:round/>
                <a:headEnd/>
                <a:tailEnd/>
              </a:ln>
              <a:effectLst>
                <a:outerShdw blurRad="63500" sx="101000" sy="101000" algn="ctr" rotWithShape="0">
                  <a:prstClr val="black">
                    <a:alpha val="8000"/>
                  </a:prstClr>
                </a:outerShdw>
              </a:effectLst>
            </p:spPr>
            <p:txBody>
              <a:bodyPr wrap="none" anchor="ctr"/>
              <a:lstStyle/>
              <a:p>
                <a:endParaRPr lang="zh-CN" altLang="en-US" sz="1400" kern="0">
                  <a:solidFill>
                    <a:sysClr val="windowText" lastClr="000000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16" name="任意多边形 15"/>
              <p:cNvSpPr/>
              <p:nvPr/>
            </p:nvSpPr>
            <p:spPr>
              <a:xfrm>
                <a:off x="4292599" y="3123009"/>
                <a:ext cx="2360171" cy="539749"/>
              </a:xfrm>
              <a:custGeom>
                <a:avLst/>
                <a:gdLst>
                  <a:gd name="connsiteX0" fmla="*/ 0 w 2641600"/>
                  <a:gd name="connsiteY0" fmla="*/ 96310 h 577849"/>
                  <a:gd name="connsiteX1" fmla="*/ 96310 w 2641600"/>
                  <a:gd name="connsiteY1" fmla="*/ 0 h 577849"/>
                  <a:gd name="connsiteX2" fmla="*/ 2545290 w 2641600"/>
                  <a:gd name="connsiteY2" fmla="*/ 0 h 577849"/>
                  <a:gd name="connsiteX3" fmla="*/ 2641600 w 2641600"/>
                  <a:gd name="connsiteY3" fmla="*/ 96310 h 577849"/>
                  <a:gd name="connsiteX4" fmla="*/ 2641600 w 2641600"/>
                  <a:gd name="connsiteY4" fmla="*/ 481539 h 577849"/>
                  <a:gd name="connsiteX5" fmla="*/ 2545290 w 2641600"/>
                  <a:gd name="connsiteY5" fmla="*/ 577849 h 577849"/>
                  <a:gd name="connsiteX6" fmla="*/ 96310 w 2641600"/>
                  <a:gd name="connsiteY6" fmla="*/ 577849 h 577849"/>
                  <a:gd name="connsiteX7" fmla="*/ 0 w 2641600"/>
                  <a:gd name="connsiteY7" fmla="*/ 481539 h 577849"/>
                  <a:gd name="connsiteX8" fmla="*/ 0 w 2641600"/>
                  <a:gd name="connsiteY8" fmla="*/ 96310 h 577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41600" h="577849">
                    <a:moveTo>
                      <a:pt x="0" y="96310"/>
                    </a:moveTo>
                    <a:cubicBezTo>
                      <a:pt x="0" y="43119"/>
                      <a:pt x="43119" y="0"/>
                      <a:pt x="96310" y="0"/>
                    </a:cubicBezTo>
                    <a:lnTo>
                      <a:pt x="2545290" y="0"/>
                    </a:lnTo>
                    <a:cubicBezTo>
                      <a:pt x="2598481" y="0"/>
                      <a:pt x="2641600" y="43119"/>
                      <a:pt x="2641600" y="96310"/>
                    </a:cubicBezTo>
                    <a:lnTo>
                      <a:pt x="2641600" y="481539"/>
                    </a:lnTo>
                    <a:cubicBezTo>
                      <a:pt x="2641600" y="534730"/>
                      <a:pt x="2598481" y="577849"/>
                      <a:pt x="2545290" y="577849"/>
                    </a:cubicBezTo>
                    <a:lnTo>
                      <a:pt x="96310" y="577849"/>
                    </a:lnTo>
                    <a:cubicBezTo>
                      <a:pt x="43119" y="577849"/>
                      <a:pt x="0" y="534730"/>
                      <a:pt x="0" y="481539"/>
                    </a:cubicBezTo>
                    <a:lnTo>
                      <a:pt x="0" y="96310"/>
                    </a:lnTo>
                    <a:close/>
                  </a:path>
                </a:pathLst>
              </a:custGeom>
              <a:gradFill rotWithShape="1">
                <a:gsLst>
                  <a:gs pos="98000">
                    <a:srgbClr val="F9F9F9"/>
                  </a:gs>
                  <a:gs pos="100000">
                    <a:srgbClr val="FFFFFF"/>
                  </a:gs>
                  <a:gs pos="51657">
                    <a:srgbClr val="E8E8E8"/>
                  </a:gs>
                  <a:gs pos="50000">
                    <a:srgbClr val="ECECEC"/>
                  </a:gs>
                  <a:gs pos="8000">
                    <a:srgbClr val="F8F8F8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lvl="0">
                  <a:lnSpc>
                    <a:spcPct val="150000"/>
                  </a:lnSpc>
                  <a:defRPr/>
                </a:pPr>
                <a:r>
                  <a:rPr lang="zh-CN" altLang="en-US" sz="1600" b="1" kern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微软雅黑" pitchFamily="34" charset="-122"/>
                  </a:rPr>
                  <a:t>③ 社交需求</a:t>
                </a:r>
              </a:p>
            </p:txBody>
          </p:sp>
        </p:grpSp>
        <p:grpSp>
          <p:nvGrpSpPr>
            <p:cNvPr id="9" name="文本4"/>
            <p:cNvGrpSpPr/>
            <p:nvPr/>
          </p:nvGrpSpPr>
          <p:grpSpPr>
            <a:xfrm>
              <a:off x="3857620" y="5216800"/>
              <a:ext cx="2385571" cy="577849"/>
              <a:chOff x="4267199" y="3754040"/>
              <a:chExt cx="2385571" cy="577849"/>
            </a:xfrm>
          </p:grpSpPr>
          <p:sp>
            <p:nvSpPr>
              <p:cNvPr id="13" name="任意多边形 12"/>
              <p:cNvSpPr/>
              <p:nvPr/>
            </p:nvSpPr>
            <p:spPr>
              <a:xfrm>
                <a:off x="4267199" y="3754040"/>
                <a:ext cx="2385571" cy="577849"/>
              </a:xfrm>
              <a:custGeom>
                <a:avLst/>
                <a:gdLst>
                  <a:gd name="connsiteX0" fmla="*/ 0 w 2641600"/>
                  <a:gd name="connsiteY0" fmla="*/ 96310 h 577849"/>
                  <a:gd name="connsiteX1" fmla="*/ 96310 w 2641600"/>
                  <a:gd name="connsiteY1" fmla="*/ 0 h 577849"/>
                  <a:gd name="connsiteX2" fmla="*/ 2545290 w 2641600"/>
                  <a:gd name="connsiteY2" fmla="*/ 0 h 577849"/>
                  <a:gd name="connsiteX3" fmla="*/ 2641600 w 2641600"/>
                  <a:gd name="connsiteY3" fmla="*/ 96310 h 577849"/>
                  <a:gd name="connsiteX4" fmla="*/ 2641600 w 2641600"/>
                  <a:gd name="connsiteY4" fmla="*/ 481539 h 577849"/>
                  <a:gd name="connsiteX5" fmla="*/ 2545290 w 2641600"/>
                  <a:gd name="connsiteY5" fmla="*/ 577849 h 577849"/>
                  <a:gd name="connsiteX6" fmla="*/ 96310 w 2641600"/>
                  <a:gd name="connsiteY6" fmla="*/ 577849 h 577849"/>
                  <a:gd name="connsiteX7" fmla="*/ 0 w 2641600"/>
                  <a:gd name="connsiteY7" fmla="*/ 481539 h 577849"/>
                  <a:gd name="connsiteX8" fmla="*/ 0 w 2641600"/>
                  <a:gd name="connsiteY8" fmla="*/ 96310 h 577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41600" h="577849">
                    <a:moveTo>
                      <a:pt x="0" y="96310"/>
                    </a:moveTo>
                    <a:cubicBezTo>
                      <a:pt x="0" y="43119"/>
                      <a:pt x="43119" y="0"/>
                      <a:pt x="96310" y="0"/>
                    </a:cubicBezTo>
                    <a:lnTo>
                      <a:pt x="2545290" y="0"/>
                    </a:lnTo>
                    <a:cubicBezTo>
                      <a:pt x="2598481" y="0"/>
                      <a:pt x="2641600" y="43119"/>
                      <a:pt x="2641600" y="96310"/>
                    </a:cubicBezTo>
                    <a:lnTo>
                      <a:pt x="2641600" y="481539"/>
                    </a:lnTo>
                    <a:cubicBezTo>
                      <a:pt x="2641600" y="534730"/>
                      <a:pt x="2598481" y="577849"/>
                      <a:pt x="2545290" y="577849"/>
                    </a:cubicBezTo>
                    <a:lnTo>
                      <a:pt x="96310" y="577849"/>
                    </a:lnTo>
                    <a:cubicBezTo>
                      <a:pt x="43119" y="577849"/>
                      <a:pt x="0" y="534730"/>
                      <a:pt x="0" y="481539"/>
                    </a:cubicBezTo>
                    <a:lnTo>
                      <a:pt x="0" y="96310"/>
                    </a:lnTo>
                    <a:close/>
                  </a:path>
                </a:pathLst>
              </a:custGeom>
              <a:gradFill>
                <a:gsLst>
                  <a:gs pos="100000">
                    <a:srgbClr val="FFFFFF"/>
                  </a:gs>
                  <a:gs pos="51657">
                    <a:srgbClr val="F0F0F0"/>
                  </a:gs>
                  <a:gs pos="0">
                    <a:srgbClr val="FFFFFF"/>
                  </a:gs>
                </a:gsLst>
                <a:lin ang="5400000" scaled="1"/>
              </a:gradFill>
              <a:ln w="9525">
                <a:solidFill>
                  <a:srgbClr val="DDDDDD"/>
                </a:solidFill>
                <a:round/>
                <a:headEnd/>
                <a:tailEnd/>
              </a:ln>
              <a:effectLst>
                <a:outerShdw blurRad="63500" sx="101000" sy="101000" algn="ctr" rotWithShape="0">
                  <a:prstClr val="black">
                    <a:alpha val="8000"/>
                  </a:prstClr>
                </a:outerShdw>
              </a:effectLst>
            </p:spPr>
            <p:txBody>
              <a:bodyPr wrap="none" anchor="ctr"/>
              <a:lstStyle/>
              <a:p>
                <a:endParaRPr lang="zh-CN" altLang="en-US" sz="1400" kern="0">
                  <a:solidFill>
                    <a:sysClr val="windowText" lastClr="000000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14" name="任意多边形 13"/>
              <p:cNvSpPr/>
              <p:nvPr/>
            </p:nvSpPr>
            <p:spPr>
              <a:xfrm>
                <a:off x="4292599" y="3773090"/>
                <a:ext cx="2360171" cy="539749"/>
              </a:xfrm>
              <a:custGeom>
                <a:avLst/>
                <a:gdLst>
                  <a:gd name="connsiteX0" fmla="*/ 0 w 2641600"/>
                  <a:gd name="connsiteY0" fmla="*/ 96310 h 577849"/>
                  <a:gd name="connsiteX1" fmla="*/ 96310 w 2641600"/>
                  <a:gd name="connsiteY1" fmla="*/ 0 h 577849"/>
                  <a:gd name="connsiteX2" fmla="*/ 2545290 w 2641600"/>
                  <a:gd name="connsiteY2" fmla="*/ 0 h 577849"/>
                  <a:gd name="connsiteX3" fmla="*/ 2641600 w 2641600"/>
                  <a:gd name="connsiteY3" fmla="*/ 96310 h 577849"/>
                  <a:gd name="connsiteX4" fmla="*/ 2641600 w 2641600"/>
                  <a:gd name="connsiteY4" fmla="*/ 481539 h 577849"/>
                  <a:gd name="connsiteX5" fmla="*/ 2545290 w 2641600"/>
                  <a:gd name="connsiteY5" fmla="*/ 577849 h 577849"/>
                  <a:gd name="connsiteX6" fmla="*/ 96310 w 2641600"/>
                  <a:gd name="connsiteY6" fmla="*/ 577849 h 577849"/>
                  <a:gd name="connsiteX7" fmla="*/ 0 w 2641600"/>
                  <a:gd name="connsiteY7" fmla="*/ 481539 h 577849"/>
                  <a:gd name="connsiteX8" fmla="*/ 0 w 2641600"/>
                  <a:gd name="connsiteY8" fmla="*/ 96310 h 577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41600" h="577849">
                    <a:moveTo>
                      <a:pt x="0" y="96310"/>
                    </a:moveTo>
                    <a:cubicBezTo>
                      <a:pt x="0" y="43119"/>
                      <a:pt x="43119" y="0"/>
                      <a:pt x="96310" y="0"/>
                    </a:cubicBezTo>
                    <a:lnTo>
                      <a:pt x="2545290" y="0"/>
                    </a:lnTo>
                    <a:cubicBezTo>
                      <a:pt x="2598481" y="0"/>
                      <a:pt x="2641600" y="43119"/>
                      <a:pt x="2641600" y="96310"/>
                    </a:cubicBezTo>
                    <a:lnTo>
                      <a:pt x="2641600" y="481539"/>
                    </a:lnTo>
                    <a:cubicBezTo>
                      <a:pt x="2641600" y="534730"/>
                      <a:pt x="2598481" y="577849"/>
                      <a:pt x="2545290" y="577849"/>
                    </a:cubicBezTo>
                    <a:lnTo>
                      <a:pt x="96310" y="577849"/>
                    </a:lnTo>
                    <a:cubicBezTo>
                      <a:pt x="43119" y="577849"/>
                      <a:pt x="0" y="534730"/>
                      <a:pt x="0" y="481539"/>
                    </a:cubicBezTo>
                    <a:lnTo>
                      <a:pt x="0" y="96310"/>
                    </a:lnTo>
                    <a:close/>
                  </a:path>
                </a:pathLst>
              </a:custGeom>
              <a:gradFill rotWithShape="1">
                <a:gsLst>
                  <a:gs pos="98000">
                    <a:srgbClr val="F9F9F9"/>
                  </a:gs>
                  <a:gs pos="100000">
                    <a:srgbClr val="FFFFFF"/>
                  </a:gs>
                  <a:gs pos="51657">
                    <a:srgbClr val="E8E8E8"/>
                  </a:gs>
                  <a:gs pos="50000">
                    <a:srgbClr val="ECECEC"/>
                  </a:gs>
                  <a:gs pos="8000">
                    <a:srgbClr val="F8F8F8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lvl="0">
                  <a:lnSpc>
                    <a:spcPct val="150000"/>
                  </a:lnSpc>
                  <a:defRPr/>
                </a:pPr>
                <a:r>
                  <a:rPr lang="zh-CN" altLang="en-US" sz="1600" b="1" kern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微软雅黑" pitchFamily="34" charset="-122"/>
                  </a:rPr>
                  <a:t>② 安全需求</a:t>
                </a:r>
              </a:p>
            </p:txBody>
          </p:sp>
        </p:grpSp>
        <p:grpSp>
          <p:nvGrpSpPr>
            <p:cNvPr id="10" name="文本5"/>
            <p:cNvGrpSpPr/>
            <p:nvPr/>
          </p:nvGrpSpPr>
          <p:grpSpPr>
            <a:xfrm>
              <a:off x="3857620" y="5866881"/>
              <a:ext cx="2385571" cy="577849"/>
              <a:chOff x="3857620" y="4435327"/>
              <a:chExt cx="2385571" cy="577849"/>
            </a:xfrm>
          </p:grpSpPr>
          <p:sp>
            <p:nvSpPr>
              <p:cNvPr id="11" name="任意多边形 10"/>
              <p:cNvSpPr/>
              <p:nvPr/>
            </p:nvSpPr>
            <p:spPr>
              <a:xfrm>
                <a:off x="3857620" y="4435327"/>
                <a:ext cx="2385571" cy="577849"/>
              </a:xfrm>
              <a:custGeom>
                <a:avLst/>
                <a:gdLst>
                  <a:gd name="connsiteX0" fmla="*/ 0 w 2641600"/>
                  <a:gd name="connsiteY0" fmla="*/ 96310 h 577849"/>
                  <a:gd name="connsiteX1" fmla="*/ 96310 w 2641600"/>
                  <a:gd name="connsiteY1" fmla="*/ 0 h 577849"/>
                  <a:gd name="connsiteX2" fmla="*/ 2545290 w 2641600"/>
                  <a:gd name="connsiteY2" fmla="*/ 0 h 577849"/>
                  <a:gd name="connsiteX3" fmla="*/ 2641600 w 2641600"/>
                  <a:gd name="connsiteY3" fmla="*/ 96310 h 577849"/>
                  <a:gd name="connsiteX4" fmla="*/ 2641600 w 2641600"/>
                  <a:gd name="connsiteY4" fmla="*/ 481539 h 577849"/>
                  <a:gd name="connsiteX5" fmla="*/ 2545290 w 2641600"/>
                  <a:gd name="connsiteY5" fmla="*/ 577849 h 577849"/>
                  <a:gd name="connsiteX6" fmla="*/ 96310 w 2641600"/>
                  <a:gd name="connsiteY6" fmla="*/ 577849 h 577849"/>
                  <a:gd name="connsiteX7" fmla="*/ 0 w 2641600"/>
                  <a:gd name="connsiteY7" fmla="*/ 481539 h 577849"/>
                  <a:gd name="connsiteX8" fmla="*/ 0 w 2641600"/>
                  <a:gd name="connsiteY8" fmla="*/ 96310 h 577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41600" h="577849">
                    <a:moveTo>
                      <a:pt x="0" y="96310"/>
                    </a:moveTo>
                    <a:cubicBezTo>
                      <a:pt x="0" y="43119"/>
                      <a:pt x="43119" y="0"/>
                      <a:pt x="96310" y="0"/>
                    </a:cubicBezTo>
                    <a:lnTo>
                      <a:pt x="2545290" y="0"/>
                    </a:lnTo>
                    <a:cubicBezTo>
                      <a:pt x="2598481" y="0"/>
                      <a:pt x="2641600" y="43119"/>
                      <a:pt x="2641600" y="96310"/>
                    </a:cubicBezTo>
                    <a:lnTo>
                      <a:pt x="2641600" y="481539"/>
                    </a:lnTo>
                    <a:cubicBezTo>
                      <a:pt x="2641600" y="534730"/>
                      <a:pt x="2598481" y="577849"/>
                      <a:pt x="2545290" y="577849"/>
                    </a:cubicBezTo>
                    <a:lnTo>
                      <a:pt x="96310" y="577849"/>
                    </a:lnTo>
                    <a:cubicBezTo>
                      <a:pt x="43119" y="577849"/>
                      <a:pt x="0" y="534730"/>
                      <a:pt x="0" y="481539"/>
                    </a:cubicBezTo>
                    <a:lnTo>
                      <a:pt x="0" y="96310"/>
                    </a:lnTo>
                    <a:close/>
                  </a:path>
                </a:pathLst>
              </a:custGeom>
              <a:gradFill>
                <a:gsLst>
                  <a:gs pos="100000">
                    <a:srgbClr val="FFFFFF"/>
                  </a:gs>
                  <a:gs pos="51657">
                    <a:srgbClr val="F0F0F0"/>
                  </a:gs>
                  <a:gs pos="0">
                    <a:srgbClr val="FFFFFF"/>
                  </a:gs>
                </a:gsLst>
                <a:lin ang="5400000" scaled="1"/>
              </a:gradFill>
              <a:ln w="9525">
                <a:solidFill>
                  <a:srgbClr val="DDDDDD"/>
                </a:solidFill>
                <a:round/>
                <a:headEnd/>
                <a:tailEnd/>
              </a:ln>
              <a:effectLst>
                <a:outerShdw blurRad="63500" sx="101000" sy="101000" algn="ctr" rotWithShape="0">
                  <a:prstClr val="black">
                    <a:alpha val="8000"/>
                  </a:prstClr>
                </a:outerShdw>
              </a:effectLst>
            </p:spPr>
            <p:txBody>
              <a:bodyPr wrap="none" anchor="ctr"/>
              <a:lstStyle/>
              <a:p>
                <a:endParaRPr lang="zh-CN" altLang="en-US" sz="1400" kern="0">
                  <a:solidFill>
                    <a:sysClr val="windowText" lastClr="000000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12" name="任意多边形 11"/>
              <p:cNvSpPr/>
              <p:nvPr/>
            </p:nvSpPr>
            <p:spPr>
              <a:xfrm>
                <a:off x="3883020" y="4454377"/>
                <a:ext cx="2360171" cy="539749"/>
              </a:xfrm>
              <a:custGeom>
                <a:avLst/>
                <a:gdLst>
                  <a:gd name="connsiteX0" fmla="*/ 0 w 2641600"/>
                  <a:gd name="connsiteY0" fmla="*/ 96310 h 577849"/>
                  <a:gd name="connsiteX1" fmla="*/ 96310 w 2641600"/>
                  <a:gd name="connsiteY1" fmla="*/ 0 h 577849"/>
                  <a:gd name="connsiteX2" fmla="*/ 2545290 w 2641600"/>
                  <a:gd name="connsiteY2" fmla="*/ 0 h 577849"/>
                  <a:gd name="connsiteX3" fmla="*/ 2641600 w 2641600"/>
                  <a:gd name="connsiteY3" fmla="*/ 96310 h 577849"/>
                  <a:gd name="connsiteX4" fmla="*/ 2641600 w 2641600"/>
                  <a:gd name="connsiteY4" fmla="*/ 481539 h 577849"/>
                  <a:gd name="connsiteX5" fmla="*/ 2545290 w 2641600"/>
                  <a:gd name="connsiteY5" fmla="*/ 577849 h 577849"/>
                  <a:gd name="connsiteX6" fmla="*/ 96310 w 2641600"/>
                  <a:gd name="connsiteY6" fmla="*/ 577849 h 577849"/>
                  <a:gd name="connsiteX7" fmla="*/ 0 w 2641600"/>
                  <a:gd name="connsiteY7" fmla="*/ 481539 h 577849"/>
                  <a:gd name="connsiteX8" fmla="*/ 0 w 2641600"/>
                  <a:gd name="connsiteY8" fmla="*/ 96310 h 577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41600" h="577849">
                    <a:moveTo>
                      <a:pt x="0" y="96310"/>
                    </a:moveTo>
                    <a:cubicBezTo>
                      <a:pt x="0" y="43119"/>
                      <a:pt x="43119" y="0"/>
                      <a:pt x="96310" y="0"/>
                    </a:cubicBezTo>
                    <a:lnTo>
                      <a:pt x="2545290" y="0"/>
                    </a:lnTo>
                    <a:cubicBezTo>
                      <a:pt x="2598481" y="0"/>
                      <a:pt x="2641600" y="43119"/>
                      <a:pt x="2641600" y="96310"/>
                    </a:cubicBezTo>
                    <a:lnTo>
                      <a:pt x="2641600" y="481539"/>
                    </a:lnTo>
                    <a:cubicBezTo>
                      <a:pt x="2641600" y="534730"/>
                      <a:pt x="2598481" y="577849"/>
                      <a:pt x="2545290" y="577849"/>
                    </a:cubicBezTo>
                    <a:lnTo>
                      <a:pt x="96310" y="577849"/>
                    </a:lnTo>
                    <a:cubicBezTo>
                      <a:pt x="43119" y="577849"/>
                      <a:pt x="0" y="534730"/>
                      <a:pt x="0" y="481539"/>
                    </a:cubicBezTo>
                    <a:lnTo>
                      <a:pt x="0" y="96310"/>
                    </a:lnTo>
                    <a:close/>
                  </a:path>
                </a:pathLst>
              </a:custGeom>
              <a:gradFill rotWithShape="1">
                <a:gsLst>
                  <a:gs pos="98000">
                    <a:srgbClr val="F9F9F9"/>
                  </a:gs>
                  <a:gs pos="100000">
                    <a:srgbClr val="FFFFFF"/>
                  </a:gs>
                  <a:gs pos="51657">
                    <a:srgbClr val="E8E8E8"/>
                  </a:gs>
                  <a:gs pos="50000">
                    <a:srgbClr val="ECECEC"/>
                  </a:gs>
                  <a:gs pos="8000">
                    <a:srgbClr val="F8F8F8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lvl="0">
                  <a:lnSpc>
                    <a:spcPct val="150000"/>
                  </a:lnSpc>
                  <a:defRPr/>
                </a:pPr>
                <a:r>
                  <a:rPr lang="zh-CN" altLang="en-US" sz="1600" b="1" kern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微软雅黑" pitchFamily="34" charset="-122"/>
                  </a:rPr>
                  <a:t>① 生理需求</a:t>
                </a:r>
              </a:p>
            </p:txBody>
          </p:sp>
        </p:grpSp>
      </p:grpSp>
      <p:cxnSp>
        <p:nvCxnSpPr>
          <p:cNvPr id="23" name="直接连接符 22"/>
          <p:cNvCxnSpPr/>
          <p:nvPr/>
        </p:nvCxnSpPr>
        <p:spPr>
          <a:xfrm>
            <a:off x="6734827" y="3578440"/>
            <a:ext cx="4680520" cy="0"/>
          </a:xfrm>
          <a:prstGeom prst="line">
            <a:avLst/>
          </a:prstGeom>
          <a:ln>
            <a:solidFill>
              <a:srgbClr val="FF93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6734827" y="4226861"/>
            <a:ext cx="4680520" cy="0"/>
          </a:xfrm>
          <a:prstGeom prst="line">
            <a:avLst/>
          </a:prstGeom>
          <a:ln>
            <a:solidFill>
              <a:srgbClr val="FF93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6734827" y="4875282"/>
            <a:ext cx="4680520" cy="0"/>
          </a:xfrm>
          <a:prstGeom prst="line">
            <a:avLst/>
          </a:prstGeom>
          <a:ln>
            <a:solidFill>
              <a:srgbClr val="FF93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6734827" y="5536583"/>
            <a:ext cx="4680520" cy="0"/>
          </a:xfrm>
          <a:prstGeom prst="line">
            <a:avLst/>
          </a:prstGeom>
          <a:ln>
            <a:solidFill>
              <a:srgbClr val="FF93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6"/>
          <p:cNvSpPr txBox="1"/>
          <p:nvPr/>
        </p:nvSpPr>
        <p:spPr>
          <a:xfrm>
            <a:off x="6734827" y="3049071"/>
            <a:ext cx="4680521" cy="41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rPr>
              <a:t>指充分发挥潜能、实现理想、成就事业等的需求。</a:t>
            </a:r>
          </a:p>
        </p:txBody>
      </p:sp>
      <p:sp>
        <p:nvSpPr>
          <p:cNvPr id="28" name="TextBox 6"/>
          <p:cNvSpPr txBox="1"/>
          <p:nvPr/>
        </p:nvSpPr>
        <p:spPr>
          <a:xfrm>
            <a:off x="6734827" y="3699139"/>
            <a:ext cx="4680521" cy="381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rPr>
              <a:t>指自尊、自信、认可、尊重、地位、权利等需求；</a:t>
            </a:r>
          </a:p>
        </p:txBody>
      </p:sp>
      <p:sp>
        <p:nvSpPr>
          <p:cNvPr id="29" name="TextBox 6"/>
          <p:cNvSpPr txBox="1"/>
          <p:nvPr/>
        </p:nvSpPr>
        <p:spPr>
          <a:xfrm>
            <a:off x="6734827" y="4349207"/>
            <a:ext cx="4680521" cy="381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rPr>
              <a:t>指归属、友谊、爱情等方面的需求；</a:t>
            </a:r>
            <a:endParaRPr lang="zh-CN" altLang="zh-CN" sz="1600" dirty="0">
              <a:solidFill>
                <a:schemeClr val="bg1">
                  <a:lumMod val="8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Box 6"/>
          <p:cNvSpPr txBox="1"/>
          <p:nvPr/>
        </p:nvSpPr>
        <p:spPr>
          <a:xfrm>
            <a:off x="6734827" y="4999275"/>
            <a:ext cx="4680521" cy="381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rPr>
              <a:t>指免受身体伤害和失业恐惧的需求；</a:t>
            </a:r>
          </a:p>
        </p:txBody>
      </p:sp>
      <p:sp>
        <p:nvSpPr>
          <p:cNvPr id="31" name="TextBox 6"/>
          <p:cNvSpPr txBox="1"/>
          <p:nvPr/>
        </p:nvSpPr>
        <p:spPr>
          <a:xfrm>
            <a:off x="6734827" y="5649342"/>
            <a:ext cx="4680521" cy="41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rPr>
              <a:t>指维持生命所必需的衣食住行方面的基本需求；</a:t>
            </a:r>
          </a:p>
        </p:txBody>
      </p:sp>
    </p:spTree>
    <p:extLst>
      <p:ext uri="{BB962C8B-B14F-4D97-AF65-F5344CB8AC3E}">
        <p14:creationId xmlns:p14="http://schemas.microsoft.com/office/powerpoint/2010/main" val="2074135050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627797" y="1100327"/>
            <a:ext cx="51579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>
                    <a:lumMod val="85000"/>
                  </a:schemeClr>
                </a:solidFill>
                <a:latin typeface="华康俪金黑W8(P)" pitchFamily="34" charset="-122"/>
                <a:ea typeface="华康俪金黑W8(P)" pitchFamily="34" charset="-122"/>
              </a:rPr>
              <a:t>2.1 </a:t>
            </a:r>
            <a:r>
              <a:rPr lang="zh-CN" altLang="en-US" sz="2000" dirty="0" smtClean="0">
                <a:solidFill>
                  <a:schemeClr val="bg1">
                    <a:lumMod val="85000"/>
                  </a:schemeClr>
                </a:solidFill>
                <a:latin typeface="华康俪金黑W8(P)" pitchFamily="34" charset="-122"/>
                <a:ea typeface="华康俪金黑W8(P)" pitchFamily="34" charset="-122"/>
              </a:rPr>
              <a:t>需求层次模型分析</a:t>
            </a:r>
            <a:endParaRPr lang="zh-CN" altLang="en-US" sz="2000" dirty="0">
              <a:solidFill>
                <a:schemeClr val="bg1">
                  <a:lumMod val="85000"/>
                </a:schemeClr>
              </a:solidFill>
              <a:latin typeface="华康俪金黑W8(P)" pitchFamily="34" charset="-122"/>
              <a:ea typeface="华康俪金黑W8(P)" pitchFamily="34" charset="-122"/>
            </a:endParaRPr>
          </a:p>
        </p:txBody>
      </p:sp>
      <p:pic>
        <p:nvPicPr>
          <p:cNvPr id="2050" name="Picture 2" descr="http://imgs.veeqi.com/img05/png/080119/4/My_Breafast_001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3742" y="1794385"/>
            <a:ext cx="1368000" cy="13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5304" y="1794385"/>
            <a:ext cx="1368000" cy="1368000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2402" y="1896081"/>
            <a:ext cx="1219200" cy="1219200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0700" y="1929681"/>
            <a:ext cx="1152000" cy="1152000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71796" y="1734582"/>
            <a:ext cx="1733267" cy="1487607"/>
          </a:xfrm>
          <a:prstGeom prst="rect">
            <a:avLst/>
          </a:prstGeom>
        </p:spPr>
      </p:pic>
      <p:cxnSp>
        <p:nvCxnSpPr>
          <p:cNvPr id="42" name="直接连接符 41"/>
          <p:cNvCxnSpPr/>
          <p:nvPr/>
        </p:nvCxnSpPr>
        <p:spPr>
          <a:xfrm>
            <a:off x="926803" y="3646680"/>
            <a:ext cx="1800000" cy="0"/>
          </a:xfrm>
          <a:prstGeom prst="line">
            <a:avLst/>
          </a:prstGeom>
          <a:ln>
            <a:solidFill>
              <a:srgbClr val="FF93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>
            <a:off x="3134328" y="3646680"/>
            <a:ext cx="1800000" cy="0"/>
          </a:xfrm>
          <a:prstGeom prst="line">
            <a:avLst/>
          </a:prstGeom>
          <a:ln>
            <a:solidFill>
              <a:srgbClr val="FF93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>
            <a:off x="5341853" y="3646680"/>
            <a:ext cx="1800000" cy="0"/>
          </a:xfrm>
          <a:prstGeom prst="line">
            <a:avLst/>
          </a:prstGeom>
          <a:ln>
            <a:solidFill>
              <a:srgbClr val="FF93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>
            <a:off x="7549378" y="3646680"/>
            <a:ext cx="1800000" cy="0"/>
          </a:xfrm>
          <a:prstGeom prst="line">
            <a:avLst/>
          </a:prstGeom>
          <a:ln>
            <a:solidFill>
              <a:srgbClr val="FF93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9756903" y="3646680"/>
            <a:ext cx="1800000" cy="0"/>
          </a:xfrm>
          <a:prstGeom prst="line">
            <a:avLst/>
          </a:prstGeom>
          <a:ln>
            <a:solidFill>
              <a:srgbClr val="FF93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矩形 48"/>
          <p:cNvSpPr/>
          <p:nvPr/>
        </p:nvSpPr>
        <p:spPr>
          <a:xfrm>
            <a:off x="926803" y="3303526"/>
            <a:ext cx="1800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生理需求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3128357" y="3303526"/>
            <a:ext cx="1800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安全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需求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7531465" y="3303526"/>
            <a:ext cx="1800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尊重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需求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5329911" y="3303526"/>
            <a:ext cx="1800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社交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需求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9733020" y="3303526"/>
            <a:ext cx="1800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自我实现需求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926804" y="3823481"/>
            <a:ext cx="1911932" cy="2653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洗衣</a:t>
            </a:r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洗车</a:t>
            </a:r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理发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餐饮水果茶点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工作便利关怀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生活便利服务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息购房贷款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宿舍</a:t>
            </a:r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房补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班车</a:t>
            </a:r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车补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身心健康关怀</a:t>
            </a:r>
            <a:endParaRPr lang="en-US" altLang="zh-CN" sz="16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3128358" y="3783470"/>
            <a:ext cx="1911932" cy="2653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员工及家属保险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入学</a:t>
            </a: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托</a:t>
            </a:r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育儿</a:t>
            </a:r>
            <a:endParaRPr lang="en-US" altLang="zh-CN" sz="16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爱心基金</a:t>
            </a:r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赡养金</a:t>
            </a:r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奖助学金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理财辅导或帮助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绩效辅导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文化融合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安全教育及预警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5329912" y="3743459"/>
            <a:ext cx="1911932" cy="23329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家庭关系</a:t>
            </a:r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婚恋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各种文化、娱乐、体育活动</a:t>
            </a:r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协会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探亲假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婚育病丧关怀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情绪关怀</a:t>
            </a:r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&amp;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休假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生日关怀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7531466" y="3743459"/>
            <a:ext cx="1911932" cy="23329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领导表扬认可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评优颁奖宣传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领导接待日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沟通座谈会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意见反馈及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采纳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信息充分公开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弹性工作安排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9733020" y="3743459"/>
            <a:ext cx="1911932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职业生涯规划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晋升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通道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培训轮岗进修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图书馆</a:t>
            </a:r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阅览室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工作再设计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70858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627797" y="1100327"/>
            <a:ext cx="51579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>
                    <a:lumMod val="85000"/>
                  </a:schemeClr>
                </a:solidFill>
                <a:latin typeface="华康俪金黑W8(P)" pitchFamily="34" charset="-122"/>
                <a:ea typeface="华康俪金黑W8(P)" pitchFamily="34" charset="-122"/>
              </a:rPr>
              <a:t>2.2 </a:t>
            </a:r>
            <a:r>
              <a:rPr lang="zh-CN" altLang="en-US" sz="2000" dirty="0" smtClean="0">
                <a:solidFill>
                  <a:schemeClr val="bg1">
                    <a:lumMod val="85000"/>
                  </a:schemeClr>
                </a:solidFill>
                <a:latin typeface="华康俪金黑W8(P)" pitchFamily="34" charset="-122"/>
                <a:ea typeface="华康俪金黑W8(P)" pitchFamily="34" charset="-122"/>
              </a:rPr>
              <a:t>特殊群体关怀需求</a:t>
            </a:r>
            <a:endParaRPr lang="zh-CN" altLang="en-US" sz="2000" dirty="0">
              <a:solidFill>
                <a:schemeClr val="bg1">
                  <a:lumMod val="85000"/>
                </a:schemeClr>
              </a:solidFill>
              <a:latin typeface="华康俪金黑W8(P)" pitchFamily="34" charset="-122"/>
              <a:ea typeface="华康俪金黑W8(P)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434794" y="1921949"/>
            <a:ext cx="1310715" cy="1224136"/>
            <a:chOff x="1193867" y="1894945"/>
            <a:chExt cx="1310715" cy="1224136"/>
          </a:xfrm>
        </p:grpSpPr>
        <p:sp>
          <p:nvSpPr>
            <p:cNvPr id="4" name="椭圆 3"/>
            <p:cNvSpPr/>
            <p:nvPr/>
          </p:nvSpPr>
          <p:spPr>
            <a:xfrm>
              <a:off x="1253500" y="1894945"/>
              <a:ext cx="1224136" cy="1224136"/>
            </a:xfrm>
            <a:prstGeom prst="ellipse">
              <a:avLst/>
            </a:prstGeom>
            <a:solidFill>
              <a:srgbClr val="FF8500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 rot="20331793">
              <a:off x="1193867" y="2021681"/>
              <a:ext cx="1310715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 smtClean="0">
                  <a:solidFill>
                    <a:schemeClr val="bg1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外地</a:t>
              </a:r>
              <a:endParaRPr lang="en-US" altLang="zh-CN" sz="2800" dirty="0" smtClean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endParaRPr>
            </a:p>
            <a:p>
              <a:pPr algn="ctr"/>
              <a:r>
                <a:rPr lang="zh-CN" altLang="en-US" sz="2800" dirty="0" smtClean="0">
                  <a:solidFill>
                    <a:schemeClr val="bg1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员工</a:t>
              </a:r>
              <a:endParaRPr lang="zh-CN" altLang="en-US" sz="2800" dirty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754388" y="1921949"/>
            <a:ext cx="1273326" cy="1224136"/>
            <a:chOff x="2323114" y="3268771"/>
            <a:chExt cx="1273326" cy="1224136"/>
          </a:xfrm>
        </p:grpSpPr>
        <p:sp>
          <p:nvSpPr>
            <p:cNvPr id="7" name="椭圆 6"/>
            <p:cNvSpPr/>
            <p:nvPr/>
          </p:nvSpPr>
          <p:spPr>
            <a:xfrm>
              <a:off x="2372304" y="3268771"/>
              <a:ext cx="1224136" cy="1224136"/>
            </a:xfrm>
            <a:prstGeom prst="ellipse">
              <a:avLst/>
            </a:prstGeom>
            <a:solidFill>
              <a:srgbClr val="3C78CE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 rot="20331793">
              <a:off x="2323114" y="3450206"/>
              <a:ext cx="126098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长期出差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/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驻外</a:t>
              </a:r>
              <a:endParaRPr lang="zh-CN" altLang="en-US" sz="2400" dirty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9127237" y="1921949"/>
            <a:ext cx="1263345" cy="1224136"/>
            <a:chOff x="7132045" y="3349473"/>
            <a:chExt cx="1263345" cy="1224136"/>
          </a:xfrm>
        </p:grpSpPr>
        <p:sp>
          <p:nvSpPr>
            <p:cNvPr id="10" name="椭圆 9"/>
            <p:cNvSpPr/>
            <p:nvPr/>
          </p:nvSpPr>
          <p:spPr>
            <a:xfrm>
              <a:off x="7151650" y="3349473"/>
              <a:ext cx="1224136" cy="1224136"/>
            </a:xfrm>
            <a:prstGeom prst="ellipse">
              <a:avLst/>
            </a:prstGeom>
            <a:solidFill>
              <a:srgbClr val="FF3399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 rot="20331793">
              <a:off x="7132045" y="3660673"/>
              <a:ext cx="12633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chemeClr val="bg1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8090</a:t>
              </a:r>
              <a:endParaRPr lang="zh-CN" altLang="en-US" sz="3200" dirty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085615" y="1921949"/>
            <a:ext cx="1260019" cy="1224136"/>
            <a:chOff x="1217617" y="4782615"/>
            <a:chExt cx="1260019" cy="1224136"/>
          </a:xfrm>
          <a:solidFill>
            <a:srgbClr val="7030A0"/>
          </a:solidFill>
        </p:grpSpPr>
        <p:sp>
          <p:nvSpPr>
            <p:cNvPr id="13" name="椭圆 12"/>
            <p:cNvSpPr/>
            <p:nvPr/>
          </p:nvSpPr>
          <p:spPr>
            <a:xfrm>
              <a:off x="1253500" y="4782615"/>
              <a:ext cx="1224136" cy="1224136"/>
            </a:xfrm>
            <a:prstGeom prst="ellipse">
              <a:avLst/>
            </a:prstGeom>
            <a:grpFill/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 rot="20331793">
              <a:off x="1217617" y="5132094"/>
              <a:ext cx="125791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1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新员工</a:t>
              </a:r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741624" y="3404822"/>
            <a:ext cx="2143942" cy="0"/>
          </a:xfrm>
          <a:prstGeom prst="line">
            <a:avLst/>
          </a:prstGeom>
          <a:ln>
            <a:solidFill>
              <a:srgbClr val="FF93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3363386" y="3576382"/>
            <a:ext cx="2304000" cy="2653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异地保险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顺畅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报销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探亲假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总部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定期走访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身心健康关怀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各种事项代办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文化融入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信息传递</a:t>
            </a:r>
            <a:endParaRPr lang="en-US" altLang="zh-CN" sz="16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41624" y="3576382"/>
            <a:ext cx="2304000" cy="2973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应届生</a:t>
            </a:r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角色转变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社会招聘</a:t>
            </a:r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文化融合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详细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的入职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指引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入职仪式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入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职流转表</a:t>
            </a:r>
            <a:endParaRPr lang="en-US" altLang="zh-CN" sz="16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生活向导手册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zh-CN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员工手册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领导沟通及</a:t>
            </a:r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HR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回访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宿舍入住</a:t>
            </a:r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租房协助</a:t>
            </a:r>
            <a:endParaRPr lang="en-US" altLang="zh-CN" sz="16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985148" y="3576382"/>
            <a:ext cx="2304000" cy="2653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探亲假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人生规划关怀与指导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住宿与生活便利协助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购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房辅导与帮助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协会与活动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生活向导手册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集体户口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代购车票</a:t>
            </a:r>
            <a:endParaRPr lang="en-US" altLang="zh-CN" sz="16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606909" y="3576382"/>
            <a:ext cx="2304000" cy="2973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角色定位及心态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尊重、理解、宽容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表扬与认可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人际关系辅导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情绪与压力管理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沟通与意见表达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职业生涯规划辅导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情感与婚恋关怀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危机预警与干预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3390062" y="3404822"/>
            <a:ext cx="2143942" cy="0"/>
          </a:xfrm>
          <a:prstGeom prst="line">
            <a:avLst/>
          </a:prstGeom>
          <a:ln>
            <a:solidFill>
              <a:srgbClr val="FF93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6038500" y="3404822"/>
            <a:ext cx="2143942" cy="0"/>
          </a:xfrm>
          <a:prstGeom prst="line">
            <a:avLst/>
          </a:prstGeom>
          <a:ln>
            <a:solidFill>
              <a:srgbClr val="FF93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8686938" y="3404822"/>
            <a:ext cx="2143942" cy="0"/>
          </a:xfrm>
          <a:prstGeom prst="line">
            <a:avLst/>
          </a:prstGeom>
          <a:ln>
            <a:solidFill>
              <a:srgbClr val="FF93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0965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an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3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627797" y="1100327"/>
            <a:ext cx="51579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>
                    <a:lumMod val="85000"/>
                  </a:schemeClr>
                </a:solidFill>
                <a:latin typeface="华康俪金黑W8(P)" pitchFamily="34" charset="-122"/>
                <a:ea typeface="华康俪金黑W8(P)" pitchFamily="34" charset="-122"/>
              </a:rPr>
              <a:t>2.3 </a:t>
            </a:r>
            <a:r>
              <a:rPr lang="zh-CN" altLang="en-US" sz="2000" dirty="0" smtClean="0">
                <a:solidFill>
                  <a:schemeClr val="bg1">
                    <a:lumMod val="85000"/>
                  </a:schemeClr>
                </a:solidFill>
                <a:latin typeface="华康俪金黑W8(P)" pitchFamily="34" charset="-122"/>
                <a:ea typeface="华康俪金黑W8(P)" pitchFamily="34" charset="-122"/>
              </a:rPr>
              <a:t>创新、特色、惊艳的关怀</a:t>
            </a:r>
            <a:endParaRPr lang="zh-CN" altLang="en-US" sz="2000" dirty="0">
              <a:solidFill>
                <a:schemeClr val="bg1">
                  <a:lumMod val="85000"/>
                </a:schemeClr>
              </a:solidFill>
              <a:latin typeface="华康俪金黑W8(P)" pitchFamily="34" charset="-122"/>
              <a:ea typeface="华康俪金黑W8(P)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749421" y="1843257"/>
            <a:ext cx="2592307" cy="23329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谷歌：员工去世，其配偶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sz="1600" b="1" dirty="0">
                <a:solidFill>
                  <a:srgbClr val="99D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未来</a:t>
            </a:r>
            <a:r>
              <a:rPr lang="en-US" altLang="zh-CN" sz="1600" b="1" dirty="0">
                <a:solidFill>
                  <a:srgbClr val="99D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600" b="1" dirty="0">
                <a:solidFill>
                  <a:srgbClr val="99D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年可以</a:t>
            </a:r>
            <a:r>
              <a:rPr lang="zh-CN" altLang="en-US" sz="1600" b="1" dirty="0" smtClean="0">
                <a:solidFill>
                  <a:srgbClr val="99D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享受去世</a:t>
            </a:r>
            <a:r>
              <a:rPr lang="zh-CN" altLang="en-US" sz="1600" b="1" dirty="0">
                <a:solidFill>
                  <a:srgbClr val="99D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员工的一半薪</a:t>
            </a:r>
            <a:r>
              <a:rPr lang="zh-CN" altLang="en-US" sz="1600" b="1" dirty="0" smtClean="0">
                <a:solidFill>
                  <a:srgbClr val="99D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酬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；有专属属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厨师烹调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午、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晚餐，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“</a:t>
            </a:r>
            <a:r>
              <a:rPr lang="zh-CN" altLang="en-US" sz="1600" b="1" dirty="0">
                <a:solidFill>
                  <a:srgbClr val="99D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十米之内必有食物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”；有“高大上”的健身房及免费洗衣服务</a:t>
            </a:r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78324" y="4777955"/>
            <a:ext cx="10954034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网易全体员工的“五险一金”，除公积金外，其余项目须</a:t>
            </a:r>
            <a:r>
              <a:rPr lang="zh-CN" altLang="en-US" sz="1600" b="1" dirty="0" smtClean="0">
                <a:solidFill>
                  <a:srgbClr val="99D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由个人承担支付的部分亦由网易公司承担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苏州德胜洋楼</a:t>
            </a:r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1600" b="1" dirty="0">
                <a:solidFill>
                  <a:srgbClr val="99D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给员工绅士的待遇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。每年五星级酒店圣诞晚会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r>
              <a:rPr lang="zh-CN" altLang="en-US" sz="1600" b="1" dirty="0" smtClean="0">
                <a:solidFill>
                  <a:srgbClr val="99D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工作满</a:t>
            </a:r>
            <a:r>
              <a:rPr lang="en-US" altLang="zh-CN" sz="1600" b="1" dirty="0" smtClean="0">
                <a:solidFill>
                  <a:srgbClr val="99D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600" b="1" dirty="0" smtClean="0">
                <a:solidFill>
                  <a:srgbClr val="99D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年，</a:t>
            </a:r>
            <a:r>
              <a:rPr lang="zh-CN" altLang="en-US" sz="1600" b="1" dirty="0">
                <a:solidFill>
                  <a:srgbClr val="99D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农民工都可以免费出国考察一</a:t>
            </a:r>
            <a:r>
              <a:rPr lang="zh-CN" altLang="en-US" sz="1600" b="1" dirty="0" smtClean="0">
                <a:solidFill>
                  <a:srgbClr val="99D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次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让每位员工，尤其是处于社会底层的农民工享受绅士的待遇，感受高品质的生活，从而获得一份自豪感和尊严感。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胖东来专门建设了员工休闲区，按摩椅、跑步机、书吧、</a:t>
            </a: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KTV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等一应俱全，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任何员工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都可以去使用这些设施设备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。在河南许昌，胖东来提供的这些福利，使得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它们的员工拥有了</a:t>
            </a:r>
            <a:r>
              <a:rPr lang="zh-CN" altLang="en-US" sz="1600" b="1" dirty="0">
                <a:solidFill>
                  <a:srgbClr val="99D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“五星级人生”般的骄傲和自豪</a:t>
            </a:r>
            <a:r>
              <a:rPr lang="zh-CN" altLang="en-US" sz="1600" b="1" dirty="0" smtClean="0">
                <a:solidFill>
                  <a:srgbClr val="99D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600" b="1" dirty="0">
              <a:solidFill>
                <a:srgbClr val="99D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26" name="Picture 2" descr="谷歌新福利：去世员工配偶可获10年薪酬（图片来自互联网）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9682" y="1843257"/>
            <a:ext cx="3930555" cy="2673091"/>
          </a:xfrm>
          <a:prstGeom prst="rect">
            <a:avLst/>
          </a:prstGeom>
          <a:noFill/>
          <a:ln w="28575">
            <a:solidFill>
              <a:srgbClr val="99D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static.cnbetacdn.com/newsimg/111021/15180411610688201.jpg?1319164297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38040" y="1843257"/>
            <a:ext cx="3930555" cy="2683490"/>
          </a:xfrm>
          <a:prstGeom prst="rect">
            <a:avLst/>
          </a:prstGeom>
          <a:noFill/>
          <a:ln w="28575">
            <a:solidFill>
              <a:srgbClr val="99D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1978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an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009780" y="1607397"/>
            <a:ext cx="10522577" cy="381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那些员工幸福感很强的企业是否都是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增长迅速、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利润极高的大企业？并不是所有的福利项目都需要很大的支出。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627797" y="1100327"/>
            <a:ext cx="51579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>
                    <a:lumMod val="85000"/>
                  </a:schemeClr>
                </a:solidFill>
                <a:latin typeface="华康俪金黑W8(P)" pitchFamily="34" charset="-122"/>
                <a:ea typeface="华康俪金黑W8(P)" pitchFamily="34" charset="-122"/>
              </a:rPr>
              <a:t>2.3 </a:t>
            </a:r>
            <a:r>
              <a:rPr lang="zh-CN" altLang="en-US" sz="2000" dirty="0" smtClean="0">
                <a:solidFill>
                  <a:schemeClr val="bg1">
                    <a:lumMod val="85000"/>
                  </a:schemeClr>
                </a:solidFill>
                <a:latin typeface="华康俪金黑W8(P)" pitchFamily="34" charset="-122"/>
                <a:ea typeface="华康俪金黑W8(P)" pitchFamily="34" charset="-122"/>
              </a:rPr>
              <a:t>创新、特色、惊艳的关怀</a:t>
            </a:r>
            <a:endParaRPr lang="zh-CN" altLang="en-US" sz="2000" dirty="0">
              <a:solidFill>
                <a:schemeClr val="bg1">
                  <a:lumMod val="85000"/>
                </a:schemeClr>
              </a:solidFill>
              <a:latin typeface="华康俪金黑W8(P)" pitchFamily="34" charset="-122"/>
              <a:ea typeface="华康俪金黑W8(P)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23331" y="2316076"/>
            <a:ext cx="10686197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000" b="1" dirty="0">
                <a:solidFill>
                  <a:srgbClr val="FF85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小</a:t>
            </a:r>
            <a:r>
              <a:rPr lang="zh-CN" altLang="en-US" sz="4000" b="1" dirty="0" smtClean="0">
                <a:solidFill>
                  <a:srgbClr val="FF85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投入</a:t>
            </a:r>
            <a:r>
              <a:rPr lang="zh-CN" altLang="en-US" sz="3600" b="1" dirty="0" smtClean="0">
                <a:solidFill>
                  <a:srgbClr val="FF85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zh-CN" altLang="en-US" sz="32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也</a:t>
            </a:r>
            <a:r>
              <a:rPr lang="zh-CN" altLang="en-US" sz="32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</a:t>
            </a:r>
            <a:r>
              <a:rPr lang="zh-CN" altLang="en-US" sz="32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做 </a:t>
            </a:r>
            <a:r>
              <a:rPr lang="zh-CN" altLang="en-US" sz="8800" b="1" dirty="0" smtClean="0">
                <a:solidFill>
                  <a:srgbClr val="99D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大</a:t>
            </a:r>
            <a:r>
              <a:rPr lang="zh-CN" altLang="en-US" sz="8800" b="1" dirty="0">
                <a:solidFill>
                  <a:srgbClr val="99D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福利</a:t>
            </a:r>
            <a:endParaRPr lang="zh-CN" altLang="en-US" sz="8800" b="1" dirty="0">
              <a:solidFill>
                <a:srgbClr val="99D000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009779" y="4900634"/>
            <a:ext cx="10522578" cy="13726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瑞银集团很多年坚持在每周五下班前为员工提供啤酒，让他们放松并与同事交流沟通，效果非常显著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北京某民企，在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福利设置方面精巧实用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。儿童节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时组织员工带孩子去公园开展活动，元宵节时发最好的元宵，中秋节时就发最好的月饼，有时送把德国进口刀具，有时买瓶高级防晒霜</a:t>
            </a: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几乎每个节日前，人事部都会精心设计既适用又不会太花钱的福利项目。</a:t>
            </a:r>
          </a:p>
        </p:txBody>
      </p:sp>
      <p:sp>
        <p:nvSpPr>
          <p:cNvPr id="12" name="矩形 11"/>
          <p:cNvSpPr/>
          <p:nvPr/>
        </p:nvSpPr>
        <p:spPr>
          <a:xfrm>
            <a:off x="1113112" y="4398053"/>
            <a:ext cx="633796" cy="329102"/>
          </a:xfrm>
          <a:prstGeom prst="rect">
            <a:avLst/>
          </a:prstGeom>
          <a:solidFill>
            <a:srgbClr val="F2F2F2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1787852" y="4398053"/>
            <a:ext cx="1009935" cy="329102"/>
          </a:xfrm>
          <a:prstGeom prst="rect">
            <a:avLst/>
          </a:prstGeom>
          <a:solidFill>
            <a:srgbClr val="66B4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案例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40514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627797" y="1100327"/>
            <a:ext cx="51579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>
                    <a:lumMod val="85000"/>
                  </a:schemeClr>
                </a:solidFill>
                <a:latin typeface="华康俪金黑W8(P)" pitchFamily="34" charset="-122"/>
                <a:ea typeface="华康俪金黑W8(P)" pitchFamily="34" charset="-122"/>
              </a:rPr>
              <a:t>2.4 </a:t>
            </a:r>
            <a:r>
              <a:rPr lang="zh-CN" altLang="en-US" sz="2000" dirty="0" smtClean="0">
                <a:solidFill>
                  <a:schemeClr val="bg1">
                    <a:lumMod val="85000"/>
                  </a:schemeClr>
                </a:solidFill>
                <a:latin typeface="华康俪金黑W8(P)" pitchFamily="34" charset="-122"/>
                <a:ea typeface="华康俪金黑W8(P)" pitchFamily="34" charset="-122"/>
              </a:rPr>
              <a:t>基于现今时代的关怀</a:t>
            </a:r>
            <a:endParaRPr lang="zh-CN" altLang="en-US" sz="2000" dirty="0">
              <a:solidFill>
                <a:schemeClr val="bg1">
                  <a:lumMod val="85000"/>
                </a:schemeClr>
              </a:solidFill>
              <a:latin typeface="华康俪金黑W8(P)" pitchFamily="34" charset="-122"/>
              <a:ea typeface="华康俪金黑W8(P)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09779" y="2896662"/>
            <a:ext cx="3575869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n"/>
            </a:pPr>
            <a:r>
              <a:rPr lang="zh-CN" altLang="en-US" b="1" dirty="0">
                <a:solidFill>
                  <a:srgbClr val="99D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子女</a:t>
            </a:r>
            <a:r>
              <a:rPr lang="zh-CN" altLang="en-US" b="1" dirty="0" smtClean="0">
                <a:solidFill>
                  <a:srgbClr val="99D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上学</a:t>
            </a:r>
            <a:r>
              <a:rPr lang="en-US" altLang="zh-CN" b="1" dirty="0" smtClean="0">
                <a:solidFill>
                  <a:srgbClr val="99D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b="1" dirty="0" smtClean="0">
                <a:solidFill>
                  <a:srgbClr val="99D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幼托</a:t>
            </a:r>
            <a:endParaRPr lang="en-US" altLang="zh-CN" b="1" dirty="0">
              <a:solidFill>
                <a:srgbClr val="99D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n"/>
            </a:pPr>
            <a:r>
              <a:rPr lang="zh-CN" altLang="en-US" b="1" dirty="0">
                <a:solidFill>
                  <a:srgbClr val="99D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老人健康体检</a:t>
            </a:r>
            <a:endParaRPr lang="en-US" altLang="zh-CN" b="1" dirty="0">
              <a:solidFill>
                <a:srgbClr val="99D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n"/>
            </a:pPr>
            <a:r>
              <a:rPr lang="zh-CN" altLang="en-US" b="1" dirty="0">
                <a:solidFill>
                  <a:srgbClr val="99D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孝敬金</a:t>
            </a:r>
            <a:endParaRPr lang="en-US" altLang="zh-CN" b="1" dirty="0">
              <a:solidFill>
                <a:srgbClr val="99D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n"/>
            </a:pPr>
            <a:r>
              <a:rPr lang="zh-CN" altLang="en-US" b="1" dirty="0">
                <a:solidFill>
                  <a:srgbClr val="99D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异地社保、公积金</a:t>
            </a:r>
            <a:endParaRPr lang="en-US" altLang="zh-CN" b="1" dirty="0">
              <a:solidFill>
                <a:srgbClr val="99D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n"/>
            </a:pPr>
            <a:r>
              <a:rPr lang="zh-CN" altLang="en-US" b="1" dirty="0">
                <a:solidFill>
                  <a:srgbClr val="99D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购房无息贷款等</a:t>
            </a:r>
          </a:p>
        </p:txBody>
      </p:sp>
      <p:sp>
        <p:nvSpPr>
          <p:cNvPr id="6" name="矩形 5"/>
          <p:cNvSpPr/>
          <p:nvPr/>
        </p:nvSpPr>
        <p:spPr>
          <a:xfrm>
            <a:off x="1009779" y="5454818"/>
            <a:ext cx="10522578" cy="7013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n"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2011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27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日腾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讯启动“安居计划”，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该项计划将在三年内投入</a:t>
            </a: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亿元，为首次购房员工提供免息借款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n"/>
            </a:pP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2011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16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日，阿里巴巴推出</a:t>
            </a: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亿元置业贷款计划，并投入</a:t>
            </a: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亿元教育基金，一次性发放</a:t>
            </a: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4000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万元物价补贴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09780" y="1607397"/>
            <a:ext cx="10522577" cy="732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找到适合本公司员工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的关怀方案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不少</a:t>
            </a:r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HR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发愁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的问题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。其实，我们只需紧紧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抓住员工实际需求这个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“牛鼻子”就可以了，尤其是结合这个时代所带给员工许多的问题，正是我们制定关怀方案的出发点，比如：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91784" y="2860436"/>
            <a:ext cx="4876800" cy="1965278"/>
          </a:xfrm>
          <a:prstGeom prst="rect">
            <a:avLst/>
          </a:prstGeom>
          <a:noFill/>
          <a:ln w="28575">
            <a:solidFill>
              <a:srgbClr val="99D000"/>
            </a:solidFill>
          </a:ln>
        </p:spPr>
      </p:pic>
      <p:sp>
        <p:nvSpPr>
          <p:cNvPr id="11" name="矩形 10"/>
          <p:cNvSpPr/>
          <p:nvPr/>
        </p:nvSpPr>
        <p:spPr>
          <a:xfrm>
            <a:off x="1113112" y="5118494"/>
            <a:ext cx="633796" cy="329102"/>
          </a:xfrm>
          <a:prstGeom prst="rect">
            <a:avLst/>
          </a:prstGeom>
          <a:solidFill>
            <a:srgbClr val="F2F2F2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1787852" y="5118494"/>
            <a:ext cx="1009935" cy="329102"/>
          </a:xfrm>
          <a:prstGeom prst="rect">
            <a:avLst/>
          </a:prstGeom>
          <a:solidFill>
            <a:srgbClr val="66B4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案例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9055" y="3234762"/>
            <a:ext cx="4151736" cy="2816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791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an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对角圆角矩形 1"/>
          <p:cNvSpPr/>
          <p:nvPr/>
        </p:nvSpPr>
        <p:spPr>
          <a:xfrm>
            <a:off x="5402318" y="3863997"/>
            <a:ext cx="4042484" cy="648072"/>
          </a:xfrm>
          <a:prstGeom prst="round2DiagRect">
            <a:avLst>
              <a:gd name="adj1" fmla="val 20943"/>
              <a:gd name="adj2" fmla="val 0"/>
            </a:avLst>
          </a:prstGeom>
          <a:solidFill>
            <a:srgbClr val="66B4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11"/>
          <p:cNvSpPr txBox="1"/>
          <p:nvPr/>
        </p:nvSpPr>
        <p:spPr>
          <a:xfrm>
            <a:off x="5663298" y="3988797"/>
            <a:ext cx="3832304" cy="36933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pPr algn="l"/>
            <a:r>
              <a:rPr lang="en-US" altLang="zh-CN" sz="2400" dirty="0" smtClean="0">
                <a:solidFill>
                  <a:schemeClr val="bg1">
                    <a:lumMod val="95000"/>
                  </a:schemeClr>
                </a:solidFill>
                <a:latin typeface="Impact" pitchFamily="34" charset="0"/>
                <a:ea typeface="微软雅黑" pitchFamily="34" charset="-122"/>
              </a:rPr>
              <a:t>03    </a:t>
            </a:r>
            <a:r>
              <a:rPr lang="zh-CN" altLang="en-US" sz="2400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员工关怀实施原则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61856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/>
        </p:nvSpPr>
        <p:spPr>
          <a:xfrm>
            <a:off x="3557621" y="2934329"/>
            <a:ext cx="1559669" cy="1559669"/>
          </a:xfrm>
          <a:custGeom>
            <a:avLst/>
            <a:gdLst>
              <a:gd name="connsiteX0" fmla="*/ 0 w 1559669"/>
              <a:gd name="connsiteY0" fmla="*/ 779835 h 1559669"/>
              <a:gd name="connsiteX1" fmla="*/ 779835 w 1559669"/>
              <a:gd name="connsiteY1" fmla="*/ 0 h 1559669"/>
              <a:gd name="connsiteX2" fmla="*/ 1559670 w 1559669"/>
              <a:gd name="connsiteY2" fmla="*/ 779835 h 1559669"/>
              <a:gd name="connsiteX3" fmla="*/ 779835 w 1559669"/>
              <a:gd name="connsiteY3" fmla="*/ 1559670 h 1559669"/>
              <a:gd name="connsiteX4" fmla="*/ 0 w 1559669"/>
              <a:gd name="connsiteY4" fmla="*/ 779835 h 1559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9669" h="1559669">
                <a:moveTo>
                  <a:pt x="0" y="779835"/>
                </a:moveTo>
                <a:cubicBezTo>
                  <a:pt x="0" y="349144"/>
                  <a:pt x="349144" y="0"/>
                  <a:pt x="779835" y="0"/>
                </a:cubicBezTo>
                <a:cubicBezTo>
                  <a:pt x="1210526" y="0"/>
                  <a:pt x="1559670" y="349144"/>
                  <a:pt x="1559670" y="779835"/>
                </a:cubicBezTo>
                <a:cubicBezTo>
                  <a:pt x="1559670" y="1210526"/>
                  <a:pt x="1210526" y="1559670"/>
                  <a:pt x="779835" y="1559670"/>
                </a:cubicBezTo>
                <a:cubicBezTo>
                  <a:pt x="349144" y="1559670"/>
                  <a:pt x="0" y="1210526"/>
                  <a:pt x="0" y="779835"/>
                </a:cubicBezTo>
                <a:close/>
              </a:path>
            </a:pathLst>
          </a:custGeom>
          <a:solidFill>
            <a:srgbClr val="00B0F0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3808" tIns="253808" rIns="253808" bIns="253808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200" b="1" kern="1200" dirty="0" smtClean="0">
                <a:latin typeface="微软雅黑" pitchFamily="34" charset="-122"/>
                <a:ea typeface="微软雅黑" pitchFamily="34" charset="-122"/>
              </a:rPr>
              <a:t>企业给予</a:t>
            </a:r>
            <a:endParaRPr lang="zh-CN" altLang="en-US" sz="3200" b="1" kern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7022592" y="2936169"/>
            <a:ext cx="1559669" cy="1559669"/>
          </a:xfrm>
          <a:custGeom>
            <a:avLst/>
            <a:gdLst>
              <a:gd name="connsiteX0" fmla="*/ 0 w 1559669"/>
              <a:gd name="connsiteY0" fmla="*/ 779835 h 1559669"/>
              <a:gd name="connsiteX1" fmla="*/ 779835 w 1559669"/>
              <a:gd name="connsiteY1" fmla="*/ 0 h 1559669"/>
              <a:gd name="connsiteX2" fmla="*/ 1559670 w 1559669"/>
              <a:gd name="connsiteY2" fmla="*/ 779835 h 1559669"/>
              <a:gd name="connsiteX3" fmla="*/ 779835 w 1559669"/>
              <a:gd name="connsiteY3" fmla="*/ 1559670 h 1559669"/>
              <a:gd name="connsiteX4" fmla="*/ 0 w 1559669"/>
              <a:gd name="connsiteY4" fmla="*/ 779835 h 1559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9669" h="1559669">
                <a:moveTo>
                  <a:pt x="0" y="779835"/>
                </a:moveTo>
                <a:cubicBezTo>
                  <a:pt x="0" y="349144"/>
                  <a:pt x="349144" y="0"/>
                  <a:pt x="779835" y="0"/>
                </a:cubicBezTo>
                <a:cubicBezTo>
                  <a:pt x="1210526" y="0"/>
                  <a:pt x="1559670" y="349144"/>
                  <a:pt x="1559670" y="779835"/>
                </a:cubicBezTo>
                <a:cubicBezTo>
                  <a:pt x="1559670" y="1210526"/>
                  <a:pt x="1210526" y="1559670"/>
                  <a:pt x="779835" y="1559670"/>
                </a:cubicBezTo>
                <a:cubicBezTo>
                  <a:pt x="349144" y="1559670"/>
                  <a:pt x="0" y="1210526"/>
                  <a:pt x="0" y="779835"/>
                </a:cubicBezTo>
                <a:close/>
              </a:path>
            </a:pathLst>
          </a:custGeom>
          <a:solidFill>
            <a:srgbClr val="92D050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3808" tIns="253808" rIns="253808" bIns="253808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200" b="1" kern="1200" dirty="0" smtClean="0">
                <a:latin typeface="微软雅黑" pitchFamily="34" charset="-122"/>
                <a:ea typeface="微软雅黑" pitchFamily="34" charset="-122"/>
              </a:rPr>
              <a:t>员工想要</a:t>
            </a:r>
            <a:endParaRPr lang="zh-CN" altLang="en-US" sz="3200" b="1" kern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469723" y="2783139"/>
            <a:ext cx="1308371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500" b="1" dirty="0">
                <a:solidFill>
                  <a:srgbClr val="FF9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≠</a:t>
            </a:r>
            <a:endParaRPr lang="zh-CN" altLang="en-US" sz="11500" b="1" dirty="0">
              <a:solidFill>
                <a:srgbClr val="FF9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844567" y="2188904"/>
            <a:ext cx="5293058" cy="400110"/>
            <a:chOff x="4055658" y="1773247"/>
            <a:chExt cx="5293058" cy="400110"/>
          </a:xfrm>
        </p:grpSpPr>
        <p:sp>
          <p:nvSpPr>
            <p:cNvPr id="16" name="矩形 15"/>
            <p:cNvSpPr/>
            <p:nvPr/>
          </p:nvSpPr>
          <p:spPr>
            <a:xfrm>
              <a:off x="4323152" y="1773247"/>
              <a:ext cx="502556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000" dirty="0" smtClean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  </a:t>
              </a:r>
              <a:r>
                <a:rPr lang="zh-CN" altLang="en-US" sz="2000" dirty="0" smtClean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用心挖掘员工真正的需求，贴心、接地气</a:t>
              </a:r>
              <a:endParaRPr lang="zh-CN" altLang="en-US" sz="20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7" name="椭圆 16"/>
            <p:cNvSpPr/>
            <p:nvPr/>
          </p:nvSpPr>
          <p:spPr bwMode="auto">
            <a:xfrm>
              <a:off x="4055658" y="1775348"/>
              <a:ext cx="366217" cy="365130"/>
            </a:xfrm>
            <a:prstGeom prst="ellipse">
              <a:avLst/>
            </a:prstGeom>
            <a:solidFill>
              <a:srgbClr val="FF930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1052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kern="0" dirty="0">
                  <a:solidFill>
                    <a:prstClr val="white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1</a:t>
              </a:r>
              <a:endPara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</p:grpSp>
      <p:sp>
        <p:nvSpPr>
          <p:cNvPr id="18" name="矩形 17"/>
          <p:cNvSpPr/>
          <p:nvPr/>
        </p:nvSpPr>
        <p:spPr>
          <a:xfrm>
            <a:off x="1863744" y="4668115"/>
            <a:ext cx="633796" cy="329102"/>
          </a:xfrm>
          <a:prstGeom prst="rect">
            <a:avLst/>
          </a:prstGeom>
          <a:solidFill>
            <a:srgbClr val="F2F2F2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2538484" y="4668115"/>
            <a:ext cx="1009935" cy="329102"/>
          </a:xfrm>
          <a:prstGeom prst="rect">
            <a:avLst/>
          </a:prstGeom>
          <a:solidFill>
            <a:srgbClr val="66B4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奇葩案例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844566" y="5106370"/>
            <a:ext cx="9401189" cy="1388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zh-CN" b="1" dirty="0">
                <a:solidFill>
                  <a:srgbClr val="FF9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b="1" dirty="0">
                <a:solidFill>
                  <a:srgbClr val="FF9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元福利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：昆山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某服装厂</a:t>
            </a: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元三八节福利（一盒牙膏</a:t>
            </a: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&amp;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一支牙刷）</a:t>
            </a:r>
            <a:endParaRPr lang="en-US" altLang="zh-CN" sz="16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FF9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男员工发卫生巾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：东莞某厂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不问男女三八节统一发卫生巾</a:t>
            </a:r>
            <a:endParaRPr lang="en-US" altLang="zh-CN" sz="16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FF9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过期月饼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：苏州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某国企中秋发过期月饼</a:t>
            </a:r>
            <a:endParaRPr lang="en-US" altLang="zh-CN" sz="16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/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案例来自于“中国人力资源开发网”</a:t>
            </a:r>
            <a:endParaRPr lang="en-US" altLang="zh-CN" sz="14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76296341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95923" y="4289937"/>
            <a:ext cx="2988000" cy="1679504"/>
          </a:xfrm>
          <a:prstGeom prst="rect">
            <a:avLst/>
          </a:prstGeom>
          <a:noFill/>
          <a:ln w="28575">
            <a:solidFill>
              <a:srgbClr val="99D000"/>
            </a:solidFill>
          </a:ln>
        </p:spPr>
      </p:pic>
      <p:grpSp>
        <p:nvGrpSpPr>
          <p:cNvPr id="3" name="组合 2"/>
          <p:cNvGrpSpPr/>
          <p:nvPr/>
        </p:nvGrpSpPr>
        <p:grpSpPr>
          <a:xfrm>
            <a:off x="1844567" y="2188904"/>
            <a:ext cx="5293058" cy="400110"/>
            <a:chOff x="4055658" y="1773247"/>
            <a:chExt cx="5293058" cy="400110"/>
          </a:xfrm>
        </p:grpSpPr>
        <p:sp>
          <p:nvSpPr>
            <p:cNvPr id="4" name="矩形 3"/>
            <p:cNvSpPr/>
            <p:nvPr/>
          </p:nvSpPr>
          <p:spPr>
            <a:xfrm>
              <a:off x="4323152" y="1773247"/>
              <a:ext cx="502556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000" dirty="0" smtClean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  </a:t>
              </a:r>
              <a:r>
                <a:rPr lang="zh-CN" altLang="en-US" sz="2000" dirty="0" smtClean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兼顾特殊群体的需求</a:t>
              </a:r>
              <a:endParaRPr lang="zh-CN" altLang="en-US" sz="20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5" name="椭圆 4"/>
            <p:cNvSpPr/>
            <p:nvPr/>
          </p:nvSpPr>
          <p:spPr bwMode="auto">
            <a:xfrm>
              <a:off x="4055658" y="1775348"/>
              <a:ext cx="366217" cy="365130"/>
            </a:xfrm>
            <a:prstGeom prst="ellipse">
              <a:avLst/>
            </a:prstGeom>
            <a:solidFill>
              <a:srgbClr val="FF930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1052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kern="0" dirty="0">
                  <a:solidFill>
                    <a:prstClr val="white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2</a:t>
              </a:r>
              <a:endPara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2210784" y="2699941"/>
            <a:ext cx="9302343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员工关怀要充分考虑员工需求的差异性和个性化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。深入调查</a:t>
            </a:r>
            <a:r>
              <a:rPr lang="zh-CN" altLang="en-US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了解</a:t>
            </a:r>
            <a:r>
              <a:rPr lang="zh-CN" altLang="en-US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员工的情况和实际需求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，并</a:t>
            </a:r>
            <a:r>
              <a:rPr lang="zh-CN" altLang="en-US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大致归类，结合成本预算，精心、巧妙设计具有本企业特点的福利套餐，开发丰富又适用的福利项目，供员工选取，“总有一款合适他”。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7778" y="4289314"/>
            <a:ext cx="2988000" cy="1680750"/>
          </a:xfrm>
          <a:prstGeom prst="rect">
            <a:avLst/>
          </a:prstGeom>
          <a:noFill/>
          <a:ln w="28575">
            <a:solidFill>
              <a:srgbClr val="99D000"/>
            </a:solidFill>
          </a:ln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19634" y="4289937"/>
            <a:ext cx="2988000" cy="1679504"/>
          </a:xfrm>
          <a:prstGeom prst="rect">
            <a:avLst/>
          </a:prstGeom>
          <a:noFill/>
          <a:ln w="28575">
            <a:solidFill>
              <a:srgbClr val="99D000"/>
            </a:solidFill>
          </a:ln>
        </p:spPr>
      </p:pic>
    </p:spTree>
    <p:extLst>
      <p:ext uri="{BB962C8B-B14F-4D97-AF65-F5344CB8AC3E}">
        <p14:creationId xmlns:p14="http://schemas.microsoft.com/office/powerpoint/2010/main" val="3051922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an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844567" y="2188904"/>
            <a:ext cx="5293058" cy="400110"/>
            <a:chOff x="4055658" y="1773247"/>
            <a:chExt cx="5293058" cy="400110"/>
          </a:xfrm>
        </p:grpSpPr>
        <p:sp>
          <p:nvSpPr>
            <p:cNvPr id="4" name="矩形 3"/>
            <p:cNvSpPr/>
            <p:nvPr/>
          </p:nvSpPr>
          <p:spPr>
            <a:xfrm>
              <a:off x="4323152" y="1773247"/>
              <a:ext cx="502556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000" dirty="0" smtClean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  </a:t>
              </a:r>
              <a:r>
                <a:rPr lang="zh-CN" altLang="en-US" sz="2000" dirty="0" smtClean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关怀</a:t>
              </a:r>
              <a:r>
                <a:rPr lang="zh-CN" altLang="en-US" sz="2000" dirty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政策及案例多宣传</a:t>
              </a:r>
              <a:endParaRPr lang="zh-CN" altLang="en-US" sz="20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5" name="椭圆 4"/>
            <p:cNvSpPr/>
            <p:nvPr/>
          </p:nvSpPr>
          <p:spPr bwMode="auto">
            <a:xfrm>
              <a:off x="4055658" y="1775348"/>
              <a:ext cx="366217" cy="365130"/>
            </a:xfrm>
            <a:prstGeom prst="ellipse">
              <a:avLst/>
            </a:prstGeom>
            <a:solidFill>
              <a:srgbClr val="FF930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1052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kern="0" dirty="0">
                  <a:solidFill>
                    <a:prstClr val="white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3</a:t>
              </a:r>
              <a:endPara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45848" y="2866031"/>
            <a:ext cx="4557989" cy="2674960"/>
          </a:xfrm>
          <a:prstGeom prst="rect">
            <a:avLst/>
          </a:prstGeom>
          <a:noFill/>
          <a:ln w="28575">
            <a:solidFill>
              <a:srgbClr val="99D000"/>
            </a:solidFill>
          </a:ln>
        </p:spPr>
      </p:pic>
      <p:sp>
        <p:nvSpPr>
          <p:cNvPr id="7" name="矩形 6"/>
          <p:cNvSpPr/>
          <p:nvPr/>
        </p:nvSpPr>
        <p:spPr>
          <a:xfrm>
            <a:off x="7137625" y="2743199"/>
            <a:ext cx="4375502" cy="13036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3000"/>
              </a:lnSpc>
            </a:pPr>
            <a:r>
              <a:rPr lang="zh-CN" altLang="en-US" sz="2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让员工知道</a:t>
            </a:r>
            <a:r>
              <a:rPr lang="zh-CN" altLang="en-US" sz="3200" b="1" dirty="0" smtClean="0">
                <a:solidFill>
                  <a:srgbClr val="99D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有这么回事</a:t>
            </a:r>
            <a:endParaRPr lang="en-US" altLang="zh-CN" sz="3200" b="1" dirty="0" smtClean="0">
              <a:solidFill>
                <a:srgbClr val="99D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3000"/>
              </a:lnSpc>
            </a:pPr>
            <a:r>
              <a:rPr lang="zh-CN" altLang="en-US" sz="2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让员工知道</a:t>
            </a:r>
            <a:r>
              <a:rPr lang="zh-CN" altLang="en-US" sz="3200" b="1" dirty="0">
                <a:solidFill>
                  <a:srgbClr val="99D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这是</a:t>
            </a:r>
            <a:r>
              <a:rPr lang="zh-CN" altLang="en-US" sz="3200" b="1" dirty="0" smtClean="0">
                <a:solidFill>
                  <a:srgbClr val="99D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真的</a:t>
            </a:r>
            <a:r>
              <a:rPr lang="zh-CN" altLang="en-US" sz="3200" b="1" dirty="0">
                <a:solidFill>
                  <a:srgbClr val="99D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呢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7137625" y="4403435"/>
            <a:ext cx="4503915" cy="1137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员工手册宣传政策</a:t>
            </a:r>
            <a:endParaRPr lang="en-US" altLang="zh-CN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实时邮件、</a:t>
            </a:r>
            <a:r>
              <a:rPr lang="en-US" altLang="zh-CN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、微信公众平台、内刊等宣传案例</a:t>
            </a:r>
            <a:endParaRPr lang="zh-CN" altLang="en-US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7266418" y="4403435"/>
            <a:ext cx="4246329" cy="0"/>
          </a:xfrm>
          <a:prstGeom prst="line">
            <a:avLst/>
          </a:prstGeom>
          <a:ln>
            <a:solidFill>
              <a:srgbClr val="FF93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7266418" y="5540991"/>
            <a:ext cx="4246329" cy="0"/>
          </a:xfrm>
          <a:prstGeom prst="line">
            <a:avLst/>
          </a:prstGeom>
          <a:ln>
            <a:solidFill>
              <a:srgbClr val="FF93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3743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an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891356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844567" y="2188904"/>
            <a:ext cx="5293058" cy="400110"/>
            <a:chOff x="4055658" y="1773247"/>
            <a:chExt cx="5293058" cy="400110"/>
          </a:xfrm>
        </p:grpSpPr>
        <p:sp>
          <p:nvSpPr>
            <p:cNvPr id="4" name="矩形 3"/>
            <p:cNvSpPr/>
            <p:nvPr/>
          </p:nvSpPr>
          <p:spPr>
            <a:xfrm>
              <a:off x="4323152" y="1773247"/>
              <a:ext cx="502556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000" dirty="0" smtClean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  </a:t>
              </a:r>
              <a:r>
                <a:rPr lang="zh-CN" altLang="en-US" sz="2000" dirty="0" smtClean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直接上级的关怀最重要</a:t>
              </a:r>
              <a:endParaRPr lang="zh-CN" altLang="en-US" sz="20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5" name="椭圆 4"/>
            <p:cNvSpPr/>
            <p:nvPr/>
          </p:nvSpPr>
          <p:spPr bwMode="auto">
            <a:xfrm>
              <a:off x="4055658" y="1775348"/>
              <a:ext cx="366217" cy="365130"/>
            </a:xfrm>
            <a:prstGeom prst="ellipse">
              <a:avLst/>
            </a:prstGeom>
            <a:solidFill>
              <a:srgbClr val="FF930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1052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kern="0" dirty="0">
                  <a:solidFill>
                    <a:prstClr val="white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4</a:t>
              </a:r>
              <a:endPara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1805275" y="2598856"/>
            <a:ext cx="9627603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据调查，员工</a:t>
            </a:r>
            <a:r>
              <a:rPr lang="zh-CN" altLang="en-US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最希望得到的是</a:t>
            </a:r>
            <a:r>
              <a:rPr lang="zh-CN" altLang="en-US" sz="2400" b="1" dirty="0">
                <a:solidFill>
                  <a:srgbClr val="99D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直接领导的关怀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805275" y="3376886"/>
            <a:ext cx="9401189" cy="2012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进行的怎么样了，有什么困难吗？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有任何困难或问题，随时跟我反馈；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辛苦了！这件工作做的很好，超出了我的想象！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昨天没有休息好吗？今天不要加班了，下班就早点回去吧。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对将来有什么打算，不管生活或是工作有任何问题都可以找我沟通。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最近状态不太好啊，出了什么事情吗？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75"/>
          <a:stretch/>
        </p:blipFill>
        <p:spPr>
          <a:xfrm>
            <a:off x="8493384" y="2640431"/>
            <a:ext cx="2713080" cy="2713080"/>
          </a:xfrm>
          <a:prstGeom prst="ellipse">
            <a:avLst/>
          </a:prstGeom>
          <a:ln w="28575">
            <a:solidFill>
              <a:srgbClr val="FF93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矩形 9"/>
          <p:cNvSpPr/>
          <p:nvPr/>
        </p:nvSpPr>
        <p:spPr>
          <a:xfrm>
            <a:off x="1818834" y="5600350"/>
            <a:ext cx="9791275" cy="8494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3000"/>
              </a:lnSpc>
            </a:pP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领导者</a:t>
            </a:r>
            <a:r>
              <a:rPr lang="zh-CN" altLang="en-US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是率领一个团队来完成工作的。</a:t>
            </a:r>
            <a:r>
              <a:rPr lang="zh-CN" altLang="en-US" sz="2000" b="1" dirty="0">
                <a:solidFill>
                  <a:srgbClr val="99D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只有关心下属、赢得下属的忠诚，你才能真正建立自己的影响力。</a:t>
            </a:r>
            <a:endParaRPr lang="zh-CN" altLang="en-US" sz="2400" b="1" dirty="0">
              <a:solidFill>
                <a:srgbClr val="99D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98741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an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对角圆角矩形 1"/>
          <p:cNvSpPr/>
          <p:nvPr/>
        </p:nvSpPr>
        <p:spPr>
          <a:xfrm>
            <a:off x="5402318" y="4587332"/>
            <a:ext cx="4042484" cy="648072"/>
          </a:xfrm>
          <a:prstGeom prst="round2DiagRect">
            <a:avLst>
              <a:gd name="adj1" fmla="val 20943"/>
              <a:gd name="adj2" fmla="val 0"/>
            </a:avLst>
          </a:prstGeom>
          <a:solidFill>
            <a:srgbClr val="66B4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5"/>
          <p:cNvSpPr txBox="1"/>
          <p:nvPr/>
        </p:nvSpPr>
        <p:spPr>
          <a:xfrm>
            <a:off x="5663298" y="4732879"/>
            <a:ext cx="3832304" cy="36933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pPr algn="l"/>
            <a:r>
              <a:rPr lang="en-US" altLang="zh-CN" sz="2400" dirty="0" smtClean="0">
                <a:solidFill>
                  <a:schemeClr val="bg1">
                    <a:lumMod val="95000"/>
                  </a:schemeClr>
                </a:solidFill>
                <a:latin typeface="Impact" pitchFamily="34" charset="0"/>
                <a:ea typeface="微软雅黑" pitchFamily="34" charset="-122"/>
              </a:rPr>
              <a:t>04    </a:t>
            </a:r>
            <a:r>
              <a:rPr lang="zh-CN" altLang="en-US" sz="2400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员工关怀实施步骤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17624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3"/>
          <p:cNvSpPr/>
          <p:nvPr/>
        </p:nvSpPr>
        <p:spPr>
          <a:xfrm>
            <a:off x="701522" y="2478748"/>
            <a:ext cx="2075674" cy="1245404"/>
          </a:xfrm>
          <a:custGeom>
            <a:avLst/>
            <a:gdLst>
              <a:gd name="connsiteX0" fmla="*/ 0 w 2075674"/>
              <a:gd name="connsiteY0" fmla="*/ 124540 h 1245404"/>
              <a:gd name="connsiteX1" fmla="*/ 124540 w 2075674"/>
              <a:gd name="connsiteY1" fmla="*/ 0 h 1245404"/>
              <a:gd name="connsiteX2" fmla="*/ 1951134 w 2075674"/>
              <a:gd name="connsiteY2" fmla="*/ 0 h 1245404"/>
              <a:gd name="connsiteX3" fmla="*/ 2075674 w 2075674"/>
              <a:gd name="connsiteY3" fmla="*/ 124540 h 1245404"/>
              <a:gd name="connsiteX4" fmla="*/ 2075674 w 2075674"/>
              <a:gd name="connsiteY4" fmla="*/ 1120864 h 1245404"/>
              <a:gd name="connsiteX5" fmla="*/ 1951134 w 2075674"/>
              <a:gd name="connsiteY5" fmla="*/ 1245404 h 1245404"/>
              <a:gd name="connsiteX6" fmla="*/ 124540 w 2075674"/>
              <a:gd name="connsiteY6" fmla="*/ 1245404 h 1245404"/>
              <a:gd name="connsiteX7" fmla="*/ 0 w 2075674"/>
              <a:gd name="connsiteY7" fmla="*/ 1120864 h 1245404"/>
              <a:gd name="connsiteX8" fmla="*/ 0 w 2075674"/>
              <a:gd name="connsiteY8" fmla="*/ 124540 h 1245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75674" h="1245404">
                <a:moveTo>
                  <a:pt x="0" y="124540"/>
                </a:moveTo>
                <a:cubicBezTo>
                  <a:pt x="0" y="55758"/>
                  <a:pt x="55758" y="0"/>
                  <a:pt x="124540" y="0"/>
                </a:cubicBezTo>
                <a:lnTo>
                  <a:pt x="1951134" y="0"/>
                </a:lnTo>
                <a:cubicBezTo>
                  <a:pt x="2019916" y="0"/>
                  <a:pt x="2075674" y="55758"/>
                  <a:pt x="2075674" y="124540"/>
                </a:cubicBezTo>
                <a:lnTo>
                  <a:pt x="2075674" y="1120864"/>
                </a:lnTo>
                <a:cubicBezTo>
                  <a:pt x="2075674" y="1189646"/>
                  <a:pt x="2019916" y="1245404"/>
                  <a:pt x="1951134" y="1245404"/>
                </a:cubicBezTo>
                <a:lnTo>
                  <a:pt x="124540" y="1245404"/>
                </a:lnTo>
                <a:cubicBezTo>
                  <a:pt x="55758" y="1245404"/>
                  <a:pt x="0" y="1189646"/>
                  <a:pt x="0" y="1120864"/>
                </a:cubicBezTo>
                <a:lnTo>
                  <a:pt x="0" y="124540"/>
                </a:lnTo>
                <a:close/>
              </a:path>
            </a:pathLst>
          </a:custGeom>
          <a:solidFill>
            <a:srgbClr val="6CB5DA"/>
          </a:solidFill>
          <a:ln w="28575">
            <a:solidFill>
              <a:schemeClr val="bg1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6487" tIns="116487" rIns="116487" bIns="116487" numCol="1" spcCol="1270" anchor="ctr" anchorCtr="0">
            <a:noAutofit/>
          </a:bodyPr>
          <a:lstStyle/>
          <a:p>
            <a:pPr lvl="0" algn="ctr" defTabSz="933450">
              <a:lnSpc>
                <a:spcPct val="110000"/>
              </a:lnSpc>
              <a:spcBef>
                <a:spcPct val="0"/>
              </a:spcBef>
              <a:spcAft>
                <a:spcPts val="0"/>
              </a:spcAft>
            </a:pPr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挖掘</a:t>
            </a:r>
            <a:r>
              <a:rPr lang="zh-CN" altLang="en-US" sz="2800" b="1" kern="1200" dirty="0" smtClean="0">
                <a:latin typeface="微软雅黑" pitchFamily="34" charset="-122"/>
                <a:ea typeface="微软雅黑" pitchFamily="34" charset="-122"/>
              </a:rPr>
              <a:t>关</a:t>
            </a:r>
            <a:endParaRPr lang="en-US" altLang="zh-CN" sz="2800" b="1" kern="1200" dirty="0" smtClean="0">
              <a:latin typeface="微软雅黑" pitchFamily="34" charset="-122"/>
              <a:ea typeface="微软雅黑" pitchFamily="34" charset="-122"/>
            </a:endParaRPr>
          </a:p>
          <a:p>
            <a:pPr lvl="0" algn="ctr" defTabSz="933450">
              <a:lnSpc>
                <a:spcPct val="110000"/>
              </a:lnSpc>
              <a:spcBef>
                <a:spcPct val="0"/>
              </a:spcBef>
              <a:spcAft>
                <a:spcPts val="0"/>
              </a:spcAft>
            </a:pPr>
            <a:r>
              <a:rPr lang="zh-CN" altLang="en-US" sz="2800" b="1" kern="1200" dirty="0" smtClean="0">
                <a:latin typeface="微软雅黑" pitchFamily="34" charset="-122"/>
                <a:ea typeface="微软雅黑" pitchFamily="34" charset="-122"/>
              </a:rPr>
              <a:t>怀需求</a:t>
            </a:r>
            <a:endParaRPr lang="zh-CN" altLang="en-US" sz="2800" b="1" kern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3607466" y="2478748"/>
            <a:ext cx="2075674" cy="1245404"/>
          </a:xfrm>
          <a:custGeom>
            <a:avLst/>
            <a:gdLst>
              <a:gd name="connsiteX0" fmla="*/ 0 w 2075674"/>
              <a:gd name="connsiteY0" fmla="*/ 124540 h 1245404"/>
              <a:gd name="connsiteX1" fmla="*/ 124540 w 2075674"/>
              <a:gd name="connsiteY1" fmla="*/ 0 h 1245404"/>
              <a:gd name="connsiteX2" fmla="*/ 1951134 w 2075674"/>
              <a:gd name="connsiteY2" fmla="*/ 0 h 1245404"/>
              <a:gd name="connsiteX3" fmla="*/ 2075674 w 2075674"/>
              <a:gd name="connsiteY3" fmla="*/ 124540 h 1245404"/>
              <a:gd name="connsiteX4" fmla="*/ 2075674 w 2075674"/>
              <a:gd name="connsiteY4" fmla="*/ 1120864 h 1245404"/>
              <a:gd name="connsiteX5" fmla="*/ 1951134 w 2075674"/>
              <a:gd name="connsiteY5" fmla="*/ 1245404 h 1245404"/>
              <a:gd name="connsiteX6" fmla="*/ 124540 w 2075674"/>
              <a:gd name="connsiteY6" fmla="*/ 1245404 h 1245404"/>
              <a:gd name="connsiteX7" fmla="*/ 0 w 2075674"/>
              <a:gd name="connsiteY7" fmla="*/ 1120864 h 1245404"/>
              <a:gd name="connsiteX8" fmla="*/ 0 w 2075674"/>
              <a:gd name="connsiteY8" fmla="*/ 124540 h 1245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75674" h="1245404">
                <a:moveTo>
                  <a:pt x="0" y="124540"/>
                </a:moveTo>
                <a:cubicBezTo>
                  <a:pt x="0" y="55758"/>
                  <a:pt x="55758" y="0"/>
                  <a:pt x="124540" y="0"/>
                </a:cubicBezTo>
                <a:lnTo>
                  <a:pt x="1951134" y="0"/>
                </a:lnTo>
                <a:cubicBezTo>
                  <a:pt x="2019916" y="0"/>
                  <a:pt x="2075674" y="55758"/>
                  <a:pt x="2075674" y="124540"/>
                </a:cubicBezTo>
                <a:lnTo>
                  <a:pt x="2075674" y="1120864"/>
                </a:lnTo>
                <a:cubicBezTo>
                  <a:pt x="2075674" y="1189646"/>
                  <a:pt x="2019916" y="1245404"/>
                  <a:pt x="1951134" y="1245404"/>
                </a:cubicBezTo>
                <a:lnTo>
                  <a:pt x="124540" y="1245404"/>
                </a:lnTo>
                <a:cubicBezTo>
                  <a:pt x="55758" y="1245404"/>
                  <a:pt x="0" y="1189646"/>
                  <a:pt x="0" y="1120864"/>
                </a:cubicBezTo>
                <a:lnTo>
                  <a:pt x="0" y="124540"/>
                </a:lnTo>
                <a:close/>
              </a:path>
            </a:pathLst>
          </a:custGeom>
          <a:solidFill>
            <a:srgbClr val="92D050"/>
          </a:solidFill>
          <a:ln w="28575">
            <a:solidFill>
              <a:schemeClr val="bg1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6487" tIns="116487" rIns="116487" bIns="116487" numCol="1" spcCol="1270" anchor="ctr" anchorCtr="0">
            <a:noAutofit/>
          </a:bodyPr>
          <a:lstStyle/>
          <a:p>
            <a:pPr algn="ctr" defTabSz="933450">
              <a:lnSpc>
                <a:spcPct val="110000"/>
              </a:lnSpc>
              <a:spcBef>
                <a:spcPct val="0"/>
              </a:spcBef>
            </a:pPr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建立关</a:t>
            </a:r>
            <a:endParaRPr lang="en-US" altLang="zh-CN" sz="2800" b="1" dirty="0">
              <a:latin typeface="微软雅黑" pitchFamily="34" charset="-122"/>
              <a:ea typeface="微软雅黑" pitchFamily="34" charset="-122"/>
            </a:endParaRPr>
          </a:p>
          <a:p>
            <a:pPr algn="ctr" defTabSz="933450">
              <a:lnSpc>
                <a:spcPct val="110000"/>
              </a:lnSpc>
              <a:spcBef>
                <a:spcPct val="0"/>
              </a:spcBef>
            </a:pPr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怀地图</a:t>
            </a:r>
          </a:p>
        </p:txBody>
      </p:sp>
      <p:sp>
        <p:nvSpPr>
          <p:cNvPr id="8" name="任意多边形 7"/>
          <p:cNvSpPr/>
          <p:nvPr/>
        </p:nvSpPr>
        <p:spPr>
          <a:xfrm>
            <a:off x="6513409" y="2478748"/>
            <a:ext cx="2075674" cy="1245404"/>
          </a:xfrm>
          <a:custGeom>
            <a:avLst/>
            <a:gdLst>
              <a:gd name="connsiteX0" fmla="*/ 0 w 2075674"/>
              <a:gd name="connsiteY0" fmla="*/ 124540 h 1245404"/>
              <a:gd name="connsiteX1" fmla="*/ 124540 w 2075674"/>
              <a:gd name="connsiteY1" fmla="*/ 0 h 1245404"/>
              <a:gd name="connsiteX2" fmla="*/ 1951134 w 2075674"/>
              <a:gd name="connsiteY2" fmla="*/ 0 h 1245404"/>
              <a:gd name="connsiteX3" fmla="*/ 2075674 w 2075674"/>
              <a:gd name="connsiteY3" fmla="*/ 124540 h 1245404"/>
              <a:gd name="connsiteX4" fmla="*/ 2075674 w 2075674"/>
              <a:gd name="connsiteY4" fmla="*/ 1120864 h 1245404"/>
              <a:gd name="connsiteX5" fmla="*/ 1951134 w 2075674"/>
              <a:gd name="connsiteY5" fmla="*/ 1245404 h 1245404"/>
              <a:gd name="connsiteX6" fmla="*/ 124540 w 2075674"/>
              <a:gd name="connsiteY6" fmla="*/ 1245404 h 1245404"/>
              <a:gd name="connsiteX7" fmla="*/ 0 w 2075674"/>
              <a:gd name="connsiteY7" fmla="*/ 1120864 h 1245404"/>
              <a:gd name="connsiteX8" fmla="*/ 0 w 2075674"/>
              <a:gd name="connsiteY8" fmla="*/ 124540 h 1245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75674" h="1245404">
                <a:moveTo>
                  <a:pt x="0" y="124540"/>
                </a:moveTo>
                <a:cubicBezTo>
                  <a:pt x="0" y="55758"/>
                  <a:pt x="55758" y="0"/>
                  <a:pt x="124540" y="0"/>
                </a:cubicBezTo>
                <a:lnTo>
                  <a:pt x="1951134" y="0"/>
                </a:lnTo>
                <a:cubicBezTo>
                  <a:pt x="2019916" y="0"/>
                  <a:pt x="2075674" y="55758"/>
                  <a:pt x="2075674" y="124540"/>
                </a:cubicBezTo>
                <a:lnTo>
                  <a:pt x="2075674" y="1120864"/>
                </a:lnTo>
                <a:cubicBezTo>
                  <a:pt x="2075674" y="1189646"/>
                  <a:pt x="2019916" y="1245404"/>
                  <a:pt x="1951134" y="1245404"/>
                </a:cubicBezTo>
                <a:lnTo>
                  <a:pt x="124540" y="1245404"/>
                </a:lnTo>
                <a:cubicBezTo>
                  <a:pt x="55758" y="1245404"/>
                  <a:pt x="0" y="1189646"/>
                  <a:pt x="0" y="1120864"/>
                </a:cubicBezTo>
                <a:lnTo>
                  <a:pt x="0" y="124540"/>
                </a:lnTo>
                <a:close/>
              </a:path>
            </a:pathLst>
          </a:custGeom>
          <a:solidFill>
            <a:srgbClr val="FF9300"/>
          </a:solidFill>
          <a:ln w="28575">
            <a:solidFill>
              <a:schemeClr val="bg1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6487" tIns="116487" rIns="116487" bIns="116487" numCol="1" spcCol="1270" anchor="ctr" anchorCtr="0">
            <a:noAutofit/>
          </a:bodyPr>
          <a:lstStyle/>
          <a:p>
            <a:pPr algn="ctr" defTabSz="933450">
              <a:lnSpc>
                <a:spcPct val="110000"/>
              </a:lnSpc>
              <a:spcBef>
                <a:spcPct val="0"/>
              </a:spcBef>
            </a:pPr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逐点落实</a:t>
            </a:r>
            <a:endParaRPr lang="en-US" altLang="zh-CN" sz="2800" b="1" dirty="0">
              <a:latin typeface="微软雅黑" pitchFamily="34" charset="-122"/>
              <a:ea typeface="微软雅黑" pitchFamily="34" charset="-122"/>
            </a:endParaRPr>
          </a:p>
          <a:p>
            <a:pPr algn="ctr" defTabSz="933450">
              <a:lnSpc>
                <a:spcPct val="110000"/>
              </a:lnSpc>
              <a:spcBef>
                <a:spcPct val="0"/>
              </a:spcBef>
            </a:pPr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形成制度</a:t>
            </a:r>
          </a:p>
        </p:txBody>
      </p:sp>
      <p:sp>
        <p:nvSpPr>
          <p:cNvPr id="10" name="任意多边形 9"/>
          <p:cNvSpPr/>
          <p:nvPr/>
        </p:nvSpPr>
        <p:spPr>
          <a:xfrm>
            <a:off x="9419353" y="2478748"/>
            <a:ext cx="2075674" cy="1245404"/>
          </a:xfrm>
          <a:custGeom>
            <a:avLst/>
            <a:gdLst>
              <a:gd name="connsiteX0" fmla="*/ 0 w 2075674"/>
              <a:gd name="connsiteY0" fmla="*/ 124540 h 1245404"/>
              <a:gd name="connsiteX1" fmla="*/ 124540 w 2075674"/>
              <a:gd name="connsiteY1" fmla="*/ 0 h 1245404"/>
              <a:gd name="connsiteX2" fmla="*/ 1951134 w 2075674"/>
              <a:gd name="connsiteY2" fmla="*/ 0 h 1245404"/>
              <a:gd name="connsiteX3" fmla="*/ 2075674 w 2075674"/>
              <a:gd name="connsiteY3" fmla="*/ 124540 h 1245404"/>
              <a:gd name="connsiteX4" fmla="*/ 2075674 w 2075674"/>
              <a:gd name="connsiteY4" fmla="*/ 1120864 h 1245404"/>
              <a:gd name="connsiteX5" fmla="*/ 1951134 w 2075674"/>
              <a:gd name="connsiteY5" fmla="*/ 1245404 h 1245404"/>
              <a:gd name="connsiteX6" fmla="*/ 124540 w 2075674"/>
              <a:gd name="connsiteY6" fmla="*/ 1245404 h 1245404"/>
              <a:gd name="connsiteX7" fmla="*/ 0 w 2075674"/>
              <a:gd name="connsiteY7" fmla="*/ 1120864 h 1245404"/>
              <a:gd name="connsiteX8" fmla="*/ 0 w 2075674"/>
              <a:gd name="connsiteY8" fmla="*/ 124540 h 1245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75674" h="1245404">
                <a:moveTo>
                  <a:pt x="0" y="124540"/>
                </a:moveTo>
                <a:cubicBezTo>
                  <a:pt x="0" y="55758"/>
                  <a:pt x="55758" y="0"/>
                  <a:pt x="124540" y="0"/>
                </a:cubicBezTo>
                <a:lnTo>
                  <a:pt x="1951134" y="0"/>
                </a:lnTo>
                <a:cubicBezTo>
                  <a:pt x="2019916" y="0"/>
                  <a:pt x="2075674" y="55758"/>
                  <a:pt x="2075674" y="124540"/>
                </a:cubicBezTo>
                <a:lnTo>
                  <a:pt x="2075674" y="1120864"/>
                </a:lnTo>
                <a:cubicBezTo>
                  <a:pt x="2075674" y="1189646"/>
                  <a:pt x="2019916" y="1245404"/>
                  <a:pt x="1951134" y="1245404"/>
                </a:cubicBezTo>
                <a:lnTo>
                  <a:pt x="124540" y="1245404"/>
                </a:lnTo>
                <a:cubicBezTo>
                  <a:pt x="55758" y="1245404"/>
                  <a:pt x="0" y="1189646"/>
                  <a:pt x="0" y="1120864"/>
                </a:cubicBezTo>
                <a:lnTo>
                  <a:pt x="0" y="124540"/>
                </a:lnTo>
                <a:close/>
              </a:path>
            </a:pathLst>
          </a:custGeom>
          <a:solidFill>
            <a:srgbClr val="7030A0"/>
          </a:solidFill>
          <a:ln w="28575">
            <a:solidFill>
              <a:schemeClr val="bg1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6487" tIns="116487" rIns="116487" bIns="116487" numCol="1" spcCol="1270" anchor="ctr" anchorCtr="0">
            <a:noAutofit/>
          </a:bodyPr>
          <a:lstStyle/>
          <a:p>
            <a:pPr algn="ctr" defTabSz="933450">
              <a:lnSpc>
                <a:spcPct val="110000"/>
              </a:lnSpc>
              <a:spcBef>
                <a:spcPct val="0"/>
              </a:spcBef>
            </a:pPr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闭环反馈</a:t>
            </a:r>
            <a:endParaRPr lang="en-US" altLang="zh-CN" sz="2800" b="1" dirty="0">
              <a:latin typeface="微软雅黑" pitchFamily="34" charset="-122"/>
              <a:ea typeface="微软雅黑" pitchFamily="34" charset="-122"/>
            </a:endParaRPr>
          </a:p>
          <a:p>
            <a:pPr algn="ctr" defTabSz="933450">
              <a:lnSpc>
                <a:spcPct val="110000"/>
              </a:lnSpc>
              <a:spcBef>
                <a:spcPct val="0"/>
              </a:spcBef>
            </a:pPr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持续改进</a:t>
            </a:r>
          </a:p>
        </p:txBody>
      </p:sp>
      <p:sp>
        <p:nvSpPr>
          <p:cNvPr id="11" name="燕尾形 10"/>
          <p:cNvSpPr/>
          <p:nvPr/>
        </p:nvSpPr>
        <p:spPr>
          <a:xfrm>
            <a:off x="3088547" y="2773903"/>
            <a:ext cx="207567" cy="655093"/>
          </a:xfrm>
          <a:prstGeom prst="chevron">
            <a:avLst/>
          </a:prstGeom>
          <a:solidFill>
            <a:srgbClr val="FF9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燕尾形 11"/>
          <p:cNvSpPr/>
          <p:nvPr/>
        </p:nvSpPr>
        <p:spPr>
          <a:xfrm>
            <a:off x="5998796" y="2773902"/>
            <a:ext cx="207567" cy="655093"/>
          </a:xfrm>
          <a:prstGeom prst="chevron">
            <a:avLst/>
          </a:prstGeom>
          <a:solidFill>
            <a:srgbClr val="FF9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燕尾形 12"/>
          <p:cNvSpPr/>
          <p:nvPr/>
        </p:nvSpPr>
        <p:spPr>
          <a:xfrm>
            <a:off x="8896129" y="2773902"/>
            <a:ext cx="207567" cy="655093"/>
          </a:xfrm>
          <a:prstGeom prst="chevron">
            <a:avLst/>
          </a:prstGeom>
          <a:solidFill>
            <a:srgbClr val="FF9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701522" y="4026090"/>
            <a:ext cx="10793505" cy="0"/>
          </a:xfrm>
          <a:prstGeom prst="line">
            <a:avLst/>
          </a:prstGeom>
          <a:ln w="92075" cmpd="thinThick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4538410" y="4161520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员工关怀实施步骤</a:t>
            </a:r>
            <a:endParaRPr lang="zh-CN" altLang="en-US" sz="24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83369046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377497" y="1533807"/>
            <a:ext cx="6183210" cy="402211"/>
            <a:chOff x="1377497" y="2188904"/>
            <a:chExt cx="6183210" cy="402211"/>
          </a:xfrm>
        </p:grpSpPr>
        <p:sp>
          <p:nvSpPr>
            <p:cNvPr id="2" name="文本框 1"/>
            <p:cNvSpPr txBox="1"/>
            <p:nvPr/>
          </p:nvSpPr>
          <p:spPr>
            <a:xfrm>
              <a:off x="1377497" y="2191005"/>
              <a:ext cx="130035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>
                      <a:lumMod val="8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        步</a:t>
              </a:r>
              <a:endParaRPr lang="zh-CN" altLang="en-US" sz="20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椭圆 13"/>
            <p:cNvSpPr/>
            <p:nvPr/>
          </p:nvSpPr>
          <p:spPr bwMode="auto">
            <a:xfrm>
              <a:off x="1844567" y="2208495"/>
              <a:ext cx="366217" cy="365130"/>
            </a:xfrm>
            <a:prstGeom prst="ellipse">
              <a:avLst/>
            </a:prstGeom>
            <a:solidFill>
              <a:srgbClr val="FF930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1052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kern="0" noProof="0" dirty="0" smtClean="0">
                  <a:solidFill>
                    <a:prstClr val="white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1</a:t>
              </a:r>
              <a:endPara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2535143" y="2188904"/>
              <a:ext cx="502556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000" dirty="0" smtClean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  </a:t>
              </a:r>
              <a:r>
                <a:rPr lang="zh-CN" altLang="en-US" sz="2000" dirty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挖掘</a:t>
              </a:r>
              <a:r>
                <a:rPr lang="zh-CN" altLang="en-US" sz="2000" dirty="0" smtClean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关怀需求</a:t>
              </a:r>
              <a:endParaRPr lang="zh-CN" altLang="en-US" sz="20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2677853" y="2046108"/>
            <a:ext cx="8758971" cy="41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通过问卷、座谈会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、员工访谈、意见反馈渠道等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各种方式挖掘员工的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需求。</a:t>
            </a:r>
            <a:endParaRPr lang="en-US" altLang="zh-CN" sz="16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4143" y="2668136"/>
            <a:ext cx="6523630" cy="3669542"/>
          </a:xfrm>
          <a:prstGeom prst="rect">
            <a:avLst/>
          </a:prstGeom>
          <a:noFill/>
          <a:ln w="28575">
            <a:solidFill>
              <a:srgbClr val="99D000"/>
            </a:solidFill>
          </a:ln>
        </p:spPr>
      </p:pic>
    </p:spTree>
    <p:extLst>
      <p:ext uri="{BB962C8B-B14F-4D97-AF65-F5344CB8AC3E}">
        <p14:creationId xmlns:p14="http://schemas.microsoft.com/office/powerpoint/2010/main" val="236798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an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377497" y="1533807"/>
            <a:ext cx="6183210" cy="402211"/>
            <a:chOff x="1377497" y="2188904"/>
            <a:chExt cx="6183210" cy="402211"/>
          </a:xfrm>
        </p:grpSpPr>
        <p:sp>
          <p:nvSpPr>
            <p:cNvPr id="4" name="文本框 3"/>
            <p:cNvSpPr txBox="1"/>
            <p:nvPr/>
          </p:nvSpPr>
          <p:spPr>
            <a:xfrm>
              <a:off x="1377497" y="2191005"/>
              <a:ext cx="130035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>
                      <a:lumMod val="8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        步</a:t>
              </a:r>
              <a:endParaRPr lang="zh-CN" altLang="en-US" sz="20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椭圆 4"/>
            <p:cNvSpPr/>
            <p:nvPr/>
          </p:nvSpPr>
          <p:spPr bwMode="auto">
            <a:xfrm>
              <a:off x="1844567" y="2208495"/>
              <a:ext cx="366217" cy="365130"/>
            </a:xfrm>
            <a:prstGeom prst="ellipse">
              <a:avLst/>
            </a:prstGeom>
            <a:solidFill>
              <a:srgbClr val="FF930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1052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kern="0" dirty="0">
                  <a:solidFill>
                    <a:prstClr val="white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2</a:t>
              </a:r>
              <a:endPara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2535143" y="2188904"/>
              <a:ext cx="502556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000" dirty="0" smtClean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  </a:t>
              </a:r>
              <a:r>
                <a:rPr lang="zh-CN" altLang="en-US" sz="2000" dirty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建立</a:t>
              </a:r>
              <a:r>
                <a:rPr lang="zh-CN" altLang="en-US" sz="2000" dirty="0" smtClean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关怀地图</a:t>
              </a:r>
              <a:endParaRPr lang="zh-CN" altLang="en-US" sz="20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2677853" y="2046108"/>
            <a:ext cx="8758971" cy="41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结合需求分析，并广泛学习和借鉴，设计或完善员工关怀政策，形成员工关怀地图</a:t>
            </a:r>
            <a:endParaRPr lang="en-US" altLang="zh-CN" sz="16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740309" y="3552089"/>
            <a:ext cx="1457400" cy="432000"/>
          </a:xfrm>
          <a:prstGeom prst="rect">
            <a:avLst/>
          </a:prstGeom>
          <a:solidFill>
            <a:srgbClr val="8BA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直接上级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385324" y="3901536"/>
            <a:ext cx="1284636" cy="1284636"/>
          </a:xfrm>
          <a:prstGeom prst="ellipse">
            <a:avLst/>
          </a:prstGeom>
          <a:solidFill>
            <a:srgbClr val="FF9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员工关怀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857575" y="5103618"/>
            <a:ext cx="1457400" cy="432000"/>
          </a:xfrm>
          <a:prstGeom prst="rect">
            <a:avLst/>
          </a:prstGeom>
          <a:solidFill>
            <a:srgbClr val="8BA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生活关怀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857575" y="3552089"/>
            <a:ext cx="1457400" cy="432000"/>
          </a:xfrm>
          <a:prstGeom prst="rect">
            <a:avLst/>
          </a:prstGeom>
          <a:solidFill>
            <a:srgbClr val="8BA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工作关怀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740309" y="5103618"/>
            <a:ext cx="1457400" cy="432000"/>
          </a:xfrm>
          <a:prstGeom prst="rect">
            <a:avLst/>
          </a:prstGeom>
          <a:solidFill>
            <a:srgbClr val="8BA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特殊群体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8" name="直接连接符 17"/>
          <p:cNvCxnSpPr>
            <a:stCxn id="11" idx="7"/>
            <a:endCxn id="13" idx="1"/>
          </p:cNvCxnSpPr>
          <p:nvPr/>
        </p:nvCxnSpPr>
        <p:spPr>
          <a:xfrm flipV="1">
            <a:off x="5481829" y="3768089"/>
            <a:ext cx="375746" cy="321578"/>
          </a:xfrm>
          <a:prstGeom prst="line">
            <a:avLst/>
          </a:prstGeom>
          <a:ln>
            <a:solidFill>
              <a:srgbClr val="FF85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0" name="直接连接符 19"/>
          <p:cNvCxnSpPr>
            <a:stCxn id="11" idx="1"/>
            <a:endCxn id="10" idx="3"/>
          </p:cNvCxnSpPr>
          <p:nvPr/>
        </p:nvCxnSpPr>
        <p:spPr>
          <a:xfrm flipH="1" flipV="1">
            <a:off x="4197709" y="3768089"/>
            <a:ext cx="375746" cy="321578"/>
          </a:xfrm>
          <a:prstGeom prst="line">
            <a:avLst/>
          </a:prstGeom>
          <a:ln>
            <a:solidFill>
              <a:srgbClr val="FF85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2" name="直接连接符 21"/>
          <p:cNvCxnSpPr>
            <a:stCxn id="11" idx="3"/>
            <a:endCxn id="14" idx="3"/>
          </p:cNvCxnSpPr>
          <p:nvPr/>
        </p:nvCxnSpPr>
        <p:spPr>
          <a:xfrm flipH="1">
            <a:off x="4197709" y="4998041"/>
            <a:ext cx="375746" cy="321577"/>
          </a:xfrm>
          <a:prstGeom prst="line">
            <a:avLst/>
          </a:prstGeom>
          <a:ln>
            <a:solidFill>
              <a:srgbClr val="FF85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4" name="直接连接符 23"/>
          <p:cNvCxnSpPr>
            <a:stCxn id="11" idx="5"/>
            <a:endCxn id="12" idx="1"/>
          </p:cNvCxnSpPr>
          <p:nvPr/>
        </p:nvCxnSpPr>
        <p:spPr>
          <a:xfrm>
            <a:off x="5481829" y="4998041"/>
            <a:ext cx="375746" cy="321577"/>
          </a:xfrm>
          <a:prstGeom prst="line">
            <a:avLst/>
          </a:prstGeom>
          <a:ln>
            <a:solidFill>
              <a:srgbClr val="FF85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7744690" y="2743977"/>
            <a:ext cx="2369128" cy="369332"/>
          </a:xfrm>
          <a:prstGeom prst="rect">
            <a:avLst/>
          </a:prstGeom>
          <a:solidFill>
            <a:schemeClr val="bg1">
              <a:lumMod val="50000"/>
              <a:alpha val="6588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晋升与发展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744690" y="3250793"/>
            <a:ext cx="2369128" cy="369332"/>
          </a:xfrm>
          <a:prstGeom prst="rect">
            <a:avLst/>
          </a:prstGeom>
          <a:solidFill>
            <a:schemeClr val="bg1">
              <a:lumMod val="50000"/>
              <a:alpha val="6588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工作环境与便利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744690" y="3757609"/>
            <a:ext cx="2369128" cy="369332"/>
          </a:xfrm>
          <a:prstGeom prst="rect">
            <a:avLst/>
          </a:prstGeom>
          <a:solidFill>
            <a:schemeClr val="bg1">
              <a:lumMod val="50000"/>
              <a:alpha val="6588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绩效辅导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文化融合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744690" y="4264424"/>
            <a:ext cx="2369128" cy="369332"/>
          </a:xfrm>
          <a:prstGeom prst="rect">
            <a:avLst/>
          </a:prstGeom>
          <a:solidFill>
            <a:schemeClr val="bg1">
              <a:lumMod val="50000"/>
              <a:alpha val="6588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轮岗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工作再设计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744690" y="4895327"/>
            <a:ext cx="2369128" cy="369332"/>
          </a:xfrm>
          <a:prstGeom prst="rect">
            <a:avLst/>
          </a:prstGeom>
          <a:solidFill>
            <a:schemeClr val="bg1">
              <a:lumMod val="50000"/>
              <a:alpha val="6588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家庭与情感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755641" y="5411334"/>
            <a:ext cx="2369128" cy="369332"/>
          </a:xfrm>
          <a:prstGeom prst="rect">
            <a:avLst/>
          </a:prstGeom>
          <a:solidFill>
            <a:schemeClr val="bg1">
              <a:lumMod val="50000"/>
              <a:alpha val="6588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身心健康关怀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755641" y="5927342"/>
            <a:ext cx="2369128" cy="369332"/>
          </a:xfrm>
          <a:prstGeom prst="rect">
            <a:avLst/>
          </a:prstGeom>
          <a:solidFill>
            <a:schemeClr val="bg1">
              <a:lumMod val="50000"/>
              <a:alpha val="6588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生活便利服务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6" name="肘形连接符 35"/>
          <p:cNvCxnSpPr>
            <a:stCxn id="13" idx="3"/>
            <a:endCxn id="26" idx="1"/>
          </p:cNvCxnSpPr>
          <p:nvPr/>
        </p:nvCxnSpPr>
        <p:spPr>
          <a:xfrm flipV="1">
            <a:off x="7314975" y="2928643"/>
            <a:ext cx="429715" cy="839446"/>
          </a:xfrm>
          <a:prstGeom prst="bentConnector3">
            <a:avLst/>
          </a:prstGeom>
          <a:ln>
            <a:solidFill>
              <a:srgbClr val="FF85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8" name="肘形连接符 37"/>
          <p:cNvCxnSpPr>
            <a:stCxn id="13" idx="3"/>
            <a:endCxn id="27" idx="1"/>
          </p:cNvCxnSpPr>
          <p:nvPr/>
        </p:nvCxnSpPr>
        <p:spPr>
          <a:xfrm flipV="1">
            <a:off x="7314975" y="3435459"/>
            <a:ext cx="429715" cy="332630"/>
          </a:xfrm>
          <a:prstGeom prst="bentConnector3">
            <a:avLst/>
          </a:prstGeom>
          <a:ln>
            <a:solidFill>
              <a:srgbClr val="FF85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0" name="肘形连接符 39"/>
          <p:cNvCxnSpPr>
            <a:stCxn id="13" idx="3"/>
            <a:endCxn id="28" idx="1"/>
          </p:cNvCxnSpPr>
          <p:nvPr/>
        </p:nvCxnSpPr>
        <p:spPr>
          <a:xfrm>
            <a:off x="7314975" y="3768089"/>
            <a:ext cx="429715" cy="174186"/>
          </a:xfrm>
          <a:prstGeom prst="bentConnector3">
            <a:avLst/>
          </a:prstGeom>
          <a:ln>
            <a:solidFill>
              <a:srgbClr val="FF85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2" name="肘形连接符 41"/>
          <p:cNvCxnSpPr>
            <a:stCxn id="13" idx="3"/>
            <a:endCxn id="29" idx="1"/>
          </p:cNvCxnSpPr>
          <p:nvPr/>
        </p:nvCxnSpPr>
        <p:spPr>
          <a:xfrm>
            <a:off x="7314975" y="3768089"/>
            <a:ext cx="429715" cy="681001"/>
          </a:xfrm>
          <a:prstGeom prst="bentConnector3">
            <a:avLst/>
          </a:prstGeom>
          <a:ln>
            <a:solidFill>
              <a:srgbClr val="FF85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4" name="肘形连接符 43"/>
          <p:cNvCxnSpPr>
            <a:stCxn id="12" idx="3"/>
            <a:endCxn id="30" idx="1"/>
          </p:cNvCxnSpPr>
          <p:nvPr/>
        </p:nvCxnSpPr>
        <p:spPr>
          <a:xfrm flipV="1">
            <a:off x="7314975" y="5079993"/>
            <a:ext cx="429715" cy="239625"/>
          </a:xfrm>
          <a:prstGeom prst="bentConnector3">
            <a:avLst/>
          </a:prstGeom>
          <a:ln>
            <a:solidFill>
              <a:srgbClr val="FF85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6" name="肘形连接符 45"/>
          <p:cNvCxnSpPr>
            <a:stCxn id="12" idx="3"/>
            <a:endCxn id="31" idx="1"/>
          </p:cNvCxnSpPr>
          <p:nvPr/>
        </p:nvCxnSpPr>
        <p:spPr>
          <a:xfrm>
            <a:off x="7314975" y="5319618"/>
            <a:ext cx="440666" cy="276382"/>
          </a:xfrm>
          <a:prstGeom prst="bentConnector3">
            <a:avLst/>
          </a:prstGeom>
          <a:ln>
            <a:solidFill>
              <a:srgbClr val="FF85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8" name="肘形连接符 47"/>
          <p:cNvCxnSpPr>
            <a:stCxn id="12" idx="3"/>
            <a:endCxn id="32" idx="1"/>
          </p:cNvCxnSpPr>
          <p:nvPr/>
        </p:nvCxnSpPr>
        <p:spPr>
          <a:xfrm>
            <a:off x="7314975" y="5319618"/>
            <a:ext cx="440666" cy="792390"/>
          </a:xfrm>
          <a:prstGeom prst="bentConnector3">
            <a:avLst/>
          </a:prstGeom>
          <a:ln>
            <a:solidFill>
              <a:srgbClr val="FF85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8224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an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377497" y="1533807"/>
            <a:ext cx="6183210" cy="402211"/>
            <a:chOff x="1377497" y="2188904"/>
            <a:chExt cx="6183210" cy="402211"/>
          </a:xfrm>
        </p:grpSpPr>
        <p:sp>
          <p:nvSpPr>
            <p:cNvPr id="4" name="文本框 3"/>
            <p:cNvSpPr txBox="1"/>
            <p:nvPr/>
          </p:nvSpPr>
          <p:spPr>
            <a:xfrm>
              <a:off x="1377497" y="2191005"/>
              <a:ext cx="130035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>
                      <a:lumMod val="8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        步</a:t>
              </a:r>
              <a:endParaRPr lang="zh-CN" altLang="en-US" sz="20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椭圆 4"/>
            <p:cNvSpPr/>
            <p:nvPr/>
          </p:nvSpPr>
          <p:spPr bwMode="auto">
            <a:xfrm>
              <a:off x="1844567" y="2208495"/>
              <a:ext cx="366217" cy="365130"/>
            </a:xfrm>
            <a:prstGeom prst="ellipse">
              <a:avLst/>
            </a:prstGeom>
            <a:solidFill>
              <a:srgbClr val="FF930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1052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3</a:t>
              </a:r>
              <a:endPara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2535143" y="2188904"/>
              <a:ext cx="502556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000" dirty="0" smtClean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  </a:t>
              </a:r>
              <a:r>
                <a:rPr lang="zh-CN" altLang="en-US" sz="2000" dirty="0" smtClean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逐点落实并形成制度</a:t>
              </a:r>
              <a:endParaRPr lang="zh-CN" altLang="en-US" sz="20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2677853" y="2046108"/>
            <a:ext cx="8758971" cy="381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员工关怀的项目较多、较杂，要结合公司的实际情况：</a:t>
            </a:r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677852" y="3827055"/>
            <a:ext cx="8758971" cy="225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长期出差或驻外员工，可以借鉴阿里巴巴形成“政委制度”；</a:t>
            </a:r>
            <a:endParaRPr lang="en-US" altLang="zh-CN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员工入职指引、入职流转表、入职仪式等要通过</a:t>
            </a:r>
            <a:r>
              <a:rPr lang="en-US" altLang="zh-CN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新员工入职办法</a:t>
            </a:r>
            <a:r>
              <a:rPr lang="en-US" altLang="zh-CN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详细描述；</a:t>
            </a:r>
            <a:endParaRPr lang="en-US" altLang="zh-CN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健康体检、</a:t>
            </a:r>
            <a:r>
              <a:rPr lang="en-US" altLang="zh-CN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EAP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、探亲假、各种节日福利爱心基金等关怀可以写入到员工手册中；</a:t>
            </a:r>
            <a:endParaRPr lang="en-US" altLang="zh-CN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员工职业生涯规划与晋升等需要相应的制度保障；</a:t>
            </a:r>
            <a:endParaRPr lang="en-US" altLang="zh-CN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员工</a:t>
            </a:r>
            <a:r>
              <a:rPr lang="zh-CN" altLang="en-US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生活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向导、工作便利关怀需要行政后勤的支持并编制手册</a:t>
            </a:r>
            <a:r>
              <a:rPr lang="en-US" altLang="zh-CN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形成制度；</a:t>
            </a:r>
            <a:endParaRPr lang="en-US" altLang="zh-CN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n"/>
            </a:pPr>
            <a:r>
              <a:rPr lang="en-US" altLang="zh-CN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2442" y="1050513"/>
            <a:ext cx="1625397" cy="1625397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2402006" y="2675910"/>
            <a:ext cx="9245833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4000" b="1" dirty="0">
                <a:solidFill>
                  <a:srgbClr val="99D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分出重点，逐项落实，并最终形成制度</a:t>
            </a:r>
            <a:endParaRPr lang="en-US" altLang="zh-CN" sz="4000" b="1" dirty="0">
              <a:solidFill>
                <a:srgbClr val="99D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86611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an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377497" y="1533807"/>
            <a:ext cx="6183210" cy="402211"/>
            <a:chOff x="1377497" y="2188904"/>
            <a:chExt cx="6183210" cy="402211"/>
          </a:xfrm>
        </p:grpSpPr>
        <p:sp>
          <p:nvSpPr>
            <p:cNvPr id="4" name="文本框 3"/>
            <p:cNvSpPr txBox="1"/>
            <p:nvPr/>
          </p:nvSpPr>
          <p:spPr>
            <a:xfrm>
              <a:off x="1377497" y="2191005"/>
              <a:ext cx="130035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>
                      <a:lumMod val="8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        步</a:t>
              </a:r>
              <a:endParaRPr lang="zh-CN" altLang="en-US" sz="20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椭圆 4"/>
            <p:cNvSpPr/>
            <p:nvPr/>
          </p:nvSpPr>
          <p:spPr bwMode="auto">
            <a:xfrm>
              <a:off x="1844567" y="2208495"/>
              <a:ext cx="366217" cy="365130"/>
            </a:xfrm>
            <a:prstGeom prst="ellipse">
              <a:avLst/>
            </a:prstGeom>
            <a:solidFill>
              <a:srgbClr val="FF930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1052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kern="0" dirty="0">
                  <a:solidFill>
                    <a:prstClr val="white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四</a:t>
              </a:r>
              <a:endPara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2535143" y="2188904"/>
              <a:ext cx="502556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000" dirty="0" smtClean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  </a:t>
              </a:r>
              <a:r>
                <a:rPr lang="zh-CN" altLang="en-US" sz="2000" dirty="0" smtClean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闭环反馈，持续改进</a:t>
              </a:r>
              <a:endParaRPr lang="zh-CN" altLang="en-US" sz="20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677853" y="1979479"/>
            <a:ext cx="884358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</a:t>
            </a:r>
            <a:r>
              <a:rPr lang="zh-CN" altLang="en-US" sz="2000" b="1" dirty="0">
                <a:solidFill>
                  <a:srgbClr val="99D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不断改善的创新意识、追求卓越的不满足精神</a:t>
            </a:r>
            <a:r>
              <a:rPr lang="zh-CN" altLang="en-US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持续改进员工关怀工作。</a:t>
            </a:r>
          </a:p>
        </p:txBody>
      </p:sp>
      <p:sp>
        <p:nvSpPr>
          <p:cNvPr id="8" name="矩形 7"/>
          <p:cNvSpPr/>
          <p:nvPr/>
        </p:nvSpPr>
        <p:spPr>
          <a:xfrm>
            <a:off x="2677853" y="3985750"/>
            <a:ext cx="8505962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公司大屏幕的使用创新，促进员工关怀，例如可展示：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当天新入职员工的欢迎词；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当天过生日的和通过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试用期员工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的贺词；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对重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要事件的提醒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（如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重要嘉宾到访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、恶劣天气预警等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）；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分享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一些工作方法、人生感悟等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sp>
        <p:nvSpPr>
          <p:cNvPr id="10" name="矩形 9"/>
          <p:cNvSpPr/>
          <p:nvPr/>
        </p:nvSpPr>
        <p:spPr>
          <a:xfrm>
            <a:off x="2768837" y="3611534"/>
            <a:ext cx="633796" cy="329102"/>
          </a:xfrm>
          <a:prstGeom prst="rect">
            <a:avLst/>
          </a:prstGeom>
          <a:solidFill>
            <a:srgbClr val="F2F2F2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3443577" y="3611534"/>
            <a:ext cx="1009935" cy="329102"/>
          </a:xfrm>
          <a:prstGeom prst="rect">
            <a:avLst/>
          </a:prstGeom>
          <a:solidFill>
            <a:srgbClr val="66B4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案例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28" name="Picture 4" descr="http://221.2.159.215:90/uploads/allimg/090714/151U623R-5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93382" y="3875533"/>
            <a:ext cx="2128059" cy="2128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2683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an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5313053"/>
      </p:ext>
    </p:extLst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430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对角圆角矩形 1"/>
          <p:cNvSpPr/>
          <p:nvPr/>
        </p:nvSpPr>
        <p:spPr>
          <a:xfrm>
            <a:off x="5402318" y="2362739"/>
            <a:ext cx="4042484" cy="648072"/>
          </a:xfrm>
          <a:prstGeom prst="round2DiagRect">
            <a:avLst>
              <a:gd name="adj1" fmla="val 20943"/>
              <a:gd name="adj2" fmla="val 0"/>
            </a:avLst>
          </a:prstGeom>
          <a:solidFill>
            <a:srgbClr val="66B4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6"/>
          <p:cNvSpPr txBox="1"/>
          <p:nvPr/>
        </p:nvSpPr>
        <p:spPr>
          <a:xfrm>
            <a:off x="5663298" y="2500631"/>
            <a:ext cx="3832304" cy="36933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pPr algn="l"/>
            <a:r>
              <a:rPr lang="en-US" altLang="zh-CN" sz="2400" dirty="0" smtClean="0">
                <a:solidFill>
                  <a:schemeClr val="bg1">
                    <a:lumMod val="95000"/>
                  </a:schemeClr>
                </a:solidFill>
                <a:latin typeface="Impact" pitchFamily="34" charset="0"/>
                <a:ea typeface="微软雅黑" pitchFamily="34" charset="-122"/>
              </a:rPr>
              <a:t>01    </a:t>
            </a:r>
            <a:r>
              <a:rPr lang="zh-CN" altLang="en-US" sz="2400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员工关怀目的</a:t>
            </a: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2400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意义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095878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5590868" y="4513938"/>
            <a:ext cx="5842010" cy="1228093"/>
          </a:xfrm>
          <a:prstGeom prst="rect">
            <a:avLst/>
          </a:prstGeom>
          <a:solidFill>
            <a:schemeClr val="bg1">
              <a:lumMod val="50000"/>
              <a:alpha val="6588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650171" y="4513938"/>
            <a:ext cx="5782707" cy="1228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3000"/>
              </a:lnSpc>
            </a:pPr>
            <a:r>
              <a:rPr lang="zh-CN" altLang="en-US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起之为将，与士卒最下者同衣食，卧不设席，行不骑乘，亲裹粮，与士卒分劳苦。</a:t>
            </a:r>
            <a:r>
              <a:rPr lang="zh-CN" altLang="en-US" sz="2400" b="1" dirty="0">
                <a:solidFill>
                  <a:srgbClr val="99D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卒有病者，起为吮之</a:t>
            </a:r>
            <a:r>
              <a:rPr lang="zh-CN" altLang="en-US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，其卒母闻而哭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之。</a:t>
            </a:r>
            <a:endParaRPr lang="zh-CN" altLang="en-US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844567" y="2188904"/>
            <a:ext cx="5293058" cy="400110"/>
            <a:chOff x="4055658" y="1773247"/>
            <a:chExt cx="5293058" cy="400110"/>
          </a:xfrm>
        </p:grpSpPr>
        <p:sp>
          <p:nvSpPr>
            <p:cNvPr id="2" name="矩形 1"/>
            <p:cNvSpPr/>
            <p:nvPr/>
          </p:nvSpPr>
          <p:spPr>
            <a:xfrm>
              <a:off x="4323152" y="1773247"/>
              <a:ext cx="502556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000" dirty="0" smtClean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  </a:t>
              </a:r>
              <a:r>
                <a:rPr lang="zh-CN" altLang="en-US" sz="2000" dirty="0" smtClean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关怀是一种巨大的激励</a:t>
              </a:r>
              <a:endParaRPr lang="zh-CN" altLang="en-US" sz="20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5" name="椭圆 4"/>
            <p:cNvSpPr/>
            <p:nvPr/>
          </p:nvSpPr>
          <p:spPr bwMode="auto">
            <a:xfrm>
              <a:off x="4055658" y="1775348"/>
              <a:ext cx="366217" cy="365130"/>
            </a:xfrm>
            <a:prstGeom prst="ellipse">
              <a:avLst/>
            </a:prstGeom>
            <a:solidFill>
              <a:srgbClr val="FF930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1052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1</a:t>
              </a:r>
              <a:endPara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1805275" y="4573986"/>
            <a:ext cx="368112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6600" b="1" dirty="0">
                <a:solidFill>
                  <a:srgbClr val="99D000"/>
                </a:solidFill>
                <a:latin typeface="微软雅黑" pitchFamily="34" charset="-122"/>
                <a:ea typeface="微软雅黑" pitchFamily="34" charset="-122"/>
              </a:rPr>
              <a:t>吴起爱兵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5427096" y="4534620"/>
            <a:ext cx="0" cy="1186729"/>
          </a:xfrm>
          <a:prstGeom prst="line">
            <a:avLst/>
          </a:prstGeom>
          <a:ln>
            <a:solidFill>
              <a:srgbClr val="FF8A3C"/>
            </a:solidFill>
            <a:prstDash val="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1805275" y="3554196"/>
            <a:ext cx="9627603" cy="777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战国时吴起是有名的常胜将军。他之所以常胜，一是得自于他的兵法运用娴熟；二是得自于他带兵能体恤下情、关怀士卒，使士卒在冲锋陷阵的时候能不惜生命。</a:t>
            </a:r>
          </a:p>
        </p:txBody>
      </p:sp>
      <p:sp>
        <p:nvSpPr>
          <p:cNvPr id="11" name="矩形 10"/>
          <p:cNvSpPr/>
          <p:nvPr/>
        </p:nvSpPr>
        <p:spPr>
          <a:xfrm>
            <a:off x="1863744" y="3139561"/>
            <a:ext cx="633796" cy="329102"/>
          </a:xfrm>
          <a:prstGeom prst="rect">
            <a:avLst/>
          </a:prstGeom>
          <a:solidFill>
            <a:srgbClr val="F2F2F2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2538484" y="3139561"/>
            <a:ext cx="1009935" cy="329102"/>
          </a:xfrm>
          <a:prstGeom prst="rect">
            <a:avLst/>
          </a:prstGeom>
          <a:solidFill>
            <a:srgbClr val="66B4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故事</a:t>
            </a:r>
          </a:p>
        </p:txBody>
      </p:sp>
    </p:spTree>
    <p:extLst>
      <p:ext uri="{BB962C8B-B14F-4D97-AF65-F5344CB8AC3E}">
        <p14:creationId xmlns:p14="http://schemas.microsoft.com/office/powerpoint/2010/main" val="4156592921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1805275" y="4630340"/>
            <a:ext cx="6177646" cy="1633982"/>
          </a:xfrm>
          <a:prstGeom prst="roundRect">
            <a:avLst>
              <a:gd name="adj" fmla="val 5982"/>
            </a:avLst>
          </a:prstGeom>
          <a:solidFill>
            <a:schemeClr val="bg1">
              <a:lumMod val="50000"/>
              <a:alpha val="6588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1844567" y="2188904"/>
            <a:ext cx="5293058" cy="400110"/>
            <a:chOff x="4055658" y="1773247"/>
            <a:chExt cx="5293058" cy="400110"/>
          </a:xfrm>
        </p:grpSpPr>
        <p:sp>
          <p:nvSpPr>
            <p:cNvPr id="2" name="矩形 1"/>
            <p:cNvSpPr/>
            <p:nvPr/>
          </p:nvSpPr>
          <p:spPr>
            <a:xfrm>
              <a:off x="4323152" y="1773247"/>
              <a:ext cx="502556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000" dirty="0" smtClean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  </a:t>
              </a:r>
              <a:r>
                <a:rPr lang="zh-CN" altLang="en-US" sz="2000" dirty="0" smtClean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关怀提升员工归属感和组织凝聚力</a:t>
              </a:r>
              <a:endParaRPr lang="zh-CN" altLang="en-US" sz="20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5" name="椭圆 4"/>
            <p:cNvSpPr/>
            <p:nvPr/>
          </p:nvSpPr>
          <p:spPr bwMode="auto">
            <a:xfrm>
              <a:off x="4055658" y="1775348"/>
              <a:ext cx="366217" cy="365130"/>
            </a:xfrm>
            <a:prstGeom prst="ellipse">
              <a:avLst/>
            </a:prstGeom>
            <a:solidFill>
              <a:srgbClr val="FF930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1052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2</a:t>
              </a:r>
              <a:endPara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1805275" y="2817213"/>
            <a:ext cx="9627603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>
                <a:solidFill>
                  <a:srgbClr val="99D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让员工把企业当家，首先要让员工感觉企业像家</a:t>
            </a:r>
            <a:r>
              <a:rPr lang="zh-CN" altLang="en-US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，对他们像对待家人一样的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  <a:endParaRPr lang="en-US" altLang="zh-CN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r>
              <a:rPr lang="zh-CN" altLang="en-US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是社会性动物，需要群体的温暖。一个关爱员工的企业必将使员工满意度上升、凝聚力提高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4" name="Picture 3" descr="C:\Documents and Settings\t11318\桌面\未标题-1 拷贝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82921" y="3954769"/>
            <a:ext cx="3395648" cy="2903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>
            <a:off x="1853552" y="4680968"/>
            <a:ext cx="6096000" cy="15327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我在中国十年的管理经验告诉我，在中国做管理需要让员工感受到做领导的关爱，最好是让他们有点“感动”。一旦员工被你“感动”了，那时表现出的对企业的热爱才是真正的“文化”</a:t>
            </a:r>
            <a:r>
              <a:rPr lang="zh-CN" altLang="zh-CN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       ——</a:t>
            </a:r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唐骏</a:t>
            </a:r>
            <a:endParaRPr lang="zh-CN" altLang="en-US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5003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an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844567" y="2188904"/>
            <a:ext cx="5293058" cy="400110"/>
            <a:chOff x="4055658" y="1773247"/>
            <a:chExt cx="5293058" cy="400110"/>
          </a:xfrm>
        </p:grpSpPr>
        <p:sp>
          <p:nvSpPr>
            <p:cNvPr id="2" name="矩形 1"/>
            <p:cNvSpPr/>
            <p:nvPr/>
          </p:nvSpPr>
          <p:spPr>
            <a:xfrm>
              <a:off x="4323152" y="1773247"/>
              <a:ext cx="502556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000" dirty="0" smtClean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  </a:t>
              </a:r>
              <a:r>
                <a:rPr lang="zh-CN" altLang="en-US" sz="2000" dirty="0" smtClean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关怀让员工没有后顾之忧，安心工作</a:t>
              </a:r>
              <a:endParaRPr lang="zh-CN" altLang="en-US" sz="20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5" name="椭圆 4"/>
            <p:cNvSpPr/>
            <p:nvPr/>
          </p:nvSpPr>
          <p:spPr bwMode="auto">
            <a:xfrm>
              <a:off x="4055658" y="1775348"/>
              <a:ext cx="366217" cy="365130"/>
            </a:xfrm>
            <a:prstGeom prst="ellipse">
              <a:avLst/>
            </a:prstGeom>
            <a:solidFill>
              <a:srgbClr val="FF930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1052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3</a:t>
              </a:r>
              <a:endPara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1805274" y="5615009"/>
            <a:ext cx="9986391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 smtClean="0">
                <a:solidFill>
                  <a:srgbClr val="FF9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凡是</a:t>
            </a:r>
            <a:r>
              <a:rPr lang="zh-CN" altLang="en-US" sz="2800" b="1" dirty="0">
                <a:solidFill>
                  <a:srgbClr val="FF9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员工被派出去办事，决无家庭</a:t>
            </a:r>
            <a:r>
              <a:rPr lang="zh-CN" altLang="en-US" sz="2800" b="1" dirty="0" smtClean="0">
                <a:solidFill>
                  <a:srgbClr val="FF9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后顾之忧。  </a:t>
            </a:r>
            <a:r>
              <a:rPr lang="en-US" altLang="zh-CN" b="1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b="1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胡雪岩的</a:t>
            </a:r>
            <a:r>
              <a:rPr lang="zh-CN" altLang="en-US" sz="2800" b="1" dirty="0">
                <a:solidFill>
                  <a:srgbClr val="FF9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理念</a:t>
            </a:r>
            <a:endParaRPr lang="en-US" altLang="zh-CN" sz="2800" b="1" dirty="0" smtClean="0">
              <a:solidFill>
                <a:srgbClr val="FF9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863744" y="3139561"/>
            <a:ext cx="633796" cy="329102"/>
          </a:xfrm>
          <a:prstGeom prst="rect">
            <a:avLst/>
          </a:prstGeom>
          <a:solidFill>
            <a:srgbClr val="F2F2F2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2538484" y="3139561"/>
            <a:ext cx="1009935" cy="329102"/>
          </a:xfrm>
          <a:prstGeom prst="rect">
            <a:avLst/>
          </a:prstGeom>
          <a:solidFill>
            <a:srgbClr val="66B4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故事</a:t>
            </a:r>
          </a:p>
        </p:txBody>
      </p:sp>
      <p:sp>
        <p:nvSpPr>
          <p:cNvPr id="12" name="矩形 11"/>
          <p:cNvSpPr/>
          <p:nvPr/>
        </p:nvSpPr>
        <p:spPr>
          <a:xfrm>
            <a:off x="5649337" y="3567316"/>
            <a:ext cx="5842010" cy="1673424"/>
          </a:xfrm>
          <a:prstGeom prst="rect">
            <a:avLst/>
          </a:prstGeom>
          <a:solidFill>
            <a:schemeClr val="bg1">
              <a:lumMod val="50000"/>
              <a:alpha val="6588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5708640" y="3619647"/>
            <a:ext cx="5537115" cy="1530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3000"/>
              </a:lnSpc>
            </a:pPr>
            <a:r>
              <a:rPr lang="zh-CN" altLang="en-US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胡雪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岩聘刘庆生，一次性支付一年的工钱</a:t>
            </a:r>
            <a:r>
              <a:rPr lang="en-US" altLang="zh-CN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两银子。</a:t>
            </a:r>
            <a:endParaRPr lang="en-US" altLang="zh-CN" dirty="0" smtClean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3000"/>
              </a:lnSpc>
            </a:pPr>
            <a:r>
              <a:rPr lang="zh-CN" altLang="en-US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他说：“钱是人的胆，你有二百两银子在手里，</a:t>
            </a:r>
            <a:r>
              <a:rPr lang="zh-CN" altLang="en-US" sz="2000" b="1" dirty="0">
                <a:solidFill>
                  <a:srgbClr val="99D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心思可以定了，脑筋也就活了</a:t>
            </a:r>
            <a:r>
              <a:rPr lang="zh-CN" altLang="en-US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，想个把主意，自然就会高明。”</a:t>
            </a:r>
          </a:p>
        </p:txBody>
      </p:sp>
      <p:sp>
        <p:nvSpPr>
          <p:cNvPr id="15" name="矩形 14"/>
          <p:cNvSpPr/>
          <p:nvPr/>
        </p:nvSpPr>
        <p:spPr>
          <a:xfrm>
            <a:off x="1863744" y="3680753"/>
            <a:ext cx="3681125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400" b="1" dirty="0" smtClean="0">
                <a:solidFill>
                  <a:srgbClr val="99D000"/>
                </a:solidFill>
                <a:latin typeface="微软雅黑" pitchFamily="34" charset="-122"/>
                <a:ea typeface="微软雅黑" pitchFamily="34" charset="-122"/>
              </a:rPr>
              <a:t>胡雪岩一次性支付一年薪资</a:t>
            </a:r>
            <a:endParaRPr lang="zh-CN" altLang="en-US" sz="4400" b="1" dirty="0">
              <a:solidFill>
                <a:srgbClr val="99D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5485565" y="3567316"/>
            <a:ext cx="0" cy="1673424"/>
          </a:xfrm>
          <a:prstGeom prst="line">
            <a:avLst/>
          </a:prstGeom>
          <a:ln>
            <a:solidFill>
              <a:srgbClr val="FF8A3C"/>
            </a:solidFill>
            <a:prstDash val="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1434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an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844567" y="2188904"/>
            <a:ext cx="5293058" cy="400110"/>
            <a:chOff x="4055658" y="1773247"/>
            <a:chExt cx="5293058" cy="400110"/>
          </a:xfrm>
        </p:grpSpPr>
        <p:sp>
          <p:nvSpPr>
            <p:cNvPr id="2" name="矩形 1"/>
            <p:cNvSpPr/>
            <p:nvPr/>
          </p:nvSpPr>
          <p:spPr>
            <a:xfrm>
              <a:off x="4323152" y="1773247"/>
              <a:ext cx="502556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000" dirty="0" smtClean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  </a:t>
              </a:r>
              <a:r>
                <a:rPr lang="zh-CN" altLang="en-US" sz="2000" dirty="0" smtClean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关怀员工等于</a:t>
              </a:r>
              <a:r>
                <a:rPr lang="zh-CN" altLang="en-US" sz="2000" dirty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关怀企业的未来</a:t>
              </a:r>
              <a:endParaRPr lang="zh-CN" altLang="en-US" sz="20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5" name="椭圆 4"/>
            <p:cNvSpPr/>
            <p:nvPr/>
          </p:nvSpPr>
          <p:spPr bwMode="auto">
            <a:xfrm>
              <a:off x="4055658" y="1775348"/>
              <a:ext cx="366217" cy="365130"/>
            </a:xfrm>
            <a:prstGeom prst="ellipse">
              <a:avLst/>
            </a:prstGeom>
            <a:solidFill>
              <a:srgbClr val="FF930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1052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kern="0" dirty="0">
                  <a:solidFill>
                    <a:prstClr val="white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4</a:t>
              </a:r>
              <a:endPara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1863744" y="3644334"/>
            <a:ext cx="1261594" cy="432000"/>
          </a:xfrm>
          <a:prstGeom prst="rect">
            <a:avLst/>
          </a:prstGeom>
          <a:solidFill>
            <a:srgbClr val="8BA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员工关怀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690369" y="3644334"/>
            <a:ext cx="1891331" cy="432000"/>
          </a:xfrm>
          <a:prstGeom prst="rect">
            <a:avLst/>
          </a:prstGeom>
          <a:solidFill>
            <a:srgbClr val="FF9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提升员工满意度</a:t>
            </a:r>
          </a:p>
        </p:txBody>
      </p:sp>
      <p:sp>
        <p:nvSpPr>
          <p:cNvPr id="44" name="矩形 43"/>
          <p:cNvSpPr/>
          <p:nvPr/>
        </p:nvSpPr>
        <p:spPr>
          <a:xfrm>
            <a:off x="6146731" y="3204235"/>
            <a:ext cx="2833940" cy="432000"/>
          </a:xfrm>
          <a:prstGeom prst="rect">
            <a:avLst/>
          </a:prstGeom>
          <a:solidFill>
            <a:srgbClr val="FF9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提升客户满意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度</a:t>
            </a:r>
          </a:p>
        </p:txBody>
      </p:sp>
      <p:sp>
        <p:nvSpPr>
          <p:cNvPr id="45" name="矩形 44"/>
          <p:cNvSpPr/>
          <p:nvPr/>
        </p:nvSpPr>
        <p:spPr>
          <a:xfrm>
            <a:off x="6146729" y="4084433"/>
            <a:ext cx="2833941" cy="432000"/>
          </a:xfrm>
          <a:prstGeom prst="rect">
            <a:avLst/>
          </a:prstGeom>
          <a:solidFill>
            <a:srgbClr val="FF9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提升员工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敬业度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忠诚度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9545701" y="3644334"/>
            <a:ext cx="1741000" cy="432000"/>
          </a:xfrm>
          <a:prstGeom prst="rect">
            <a:avLst/>
          </a:prstGeom>
          <a:solidFill>
            <a:srgbClr val="8BA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实现企业愿景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2" name="直接箭头连接符 51"/>
          <p:cNvCxnSpPr>
            <a:stCxn id="14" idx="3"/>
            <a:endCxn id="17" idx="1"/>
          </p:cNvCxnSpPr>
          <p:nvPr/>
        </p:nvCxnSpPr>
        <p:spPr>
          <a:xfrm>
            <a:off x="3125338" y="3860334"/>
            <a:ext cx="565031" cy="0"/>
          </a:xfrm>
          <a:prstGeom prst="straightConnector1">
            <a:avLst/>
          </a:prstGeom>
          <a:ln w="28575">
            <a:solidFill>
              <a:srgbClr val="FF8500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肘形连接符 53"/>
          <p:cNvCxnSpPr>
            <a:stCxn id="17" idx="3"/>
            <a:endCxn id="44" idx="1"/>
          </p:cNvCxnSpPr>
          <p:nvPr/>
        </p:nvCxnSpPr>
        <p:spPr>
          <a:xfrm flipV="1">
            <a:off x="5581700" y="3420235"/>
            <a:ext cx="565031" cy="440099"/>
          </a:xfrm>
          <a:prstGeom prst="bentConnector3">
            <a:avLst/>
          </a:prstGeom>
          <a:ln w="28575">
            <a:solidFill>
              <a:srgbClr val="FF8500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肘形连接符 55"/>
          <p:cNvCxnSpPr>
            <a:stCxn id="17" idx="3"/>
            <a:endCxn id="45" idx="1"/>
          </p:cNvCxnSpPr>
          <p:nvPr/>
        </p:nvCxnSpPr>
        <p:spPr>
          <a:xfrm>
            <a:off x="5581700" y="3860334"/>
            <a:ext cx="565029" cy="440099"/>
          </a:xfrm>
          <a:prstGeom prst="bentConnector3">
            <a:avLst/>
          </a:prstGeom>
          <a:ln w="28575">
            <a:solidFill>
              <a:srgbClr val="FF8500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肘形连接符 57"/>
          <p:cNvCxnSpPr>
            <a:stCxn id="44" idx="3"/>
            <a:endCxn id="46" idx="1"/>
          </p:cNvCxnSpPr>
          <p:nvPr/>
        </p:nvCxnSpPr>
        <p:spPr>
          <a:xfrm>
            <a:off x="8980671" y="3420235"/>
            <a:ext cx="565030" cy="440099"/>
          </a:xfrm>
          <a:prstGeom prst="bentConnector3">
            <a:avLst/>
          </a:prstGeom>
          <a:ln w="28575">
            <a:solidFill>
              <a:srgbClr val="FF8500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肘形连接符 59"/>
          <p:cNvCxnSpPr>
            <a:stCxn id="45" idx="3"/>
            <a:endCxn id="46" idx="1"/>
          </p:cNvCxnSpPr>
          <p:nvPr/>
        </p:nvCxnSpPr>
        <p:spPr>
          <a:xfrm flipV="1">
            <a:off x="8980670" y="3860334"/>
            <a:ext cx="565031" cy="440099"/>
          </a:xfrm>
          <a:prstGeom prst="bentConnector3">
            <a:avLst/>
          </a:prstGeom>
          <a:ln w="28575">
            <a:solidFill>
              <a:srgbClr val="FF8500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4884071" y="408443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rPr>
              <a:t>感谢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7371169" y="455777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rPr>
              <a:t>感动</a:t>
            </a:r>
            <a:endParaRPr lang="zh-CN" altLang="en-US" dirty="0">
              <a:solidFill>
                <a:schemeClr val="bg1">
                  <a:lumMod val="8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283043" y="455777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rPr>
              <a:t>感恩</a:t>
            </a:r>
            <a:endParaRPr lang="zh-CN" altLang="en-US" dirty="0">
              <a:solidFill>
                <a:schemeClr val="bg1">
                  <a:lumMod val="8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805275" y="5396657"/>
            <a:ext cx="9627603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员工</a:t>
            </a:r>
            <a:r>
              <a:rPr lang="zh-CN" altLang="en-US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和企业的关系是一种契约关系，忠诚和感恩不是谁对谁单方的义务，而是需要双方共同来营造忠诚和感恩的氛围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。所以</a:t>
            </a:r>
            <a:r>
              <a:rPr lang="zh-CN" altLang="en-US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，忠诚和感恩不是单向的，而是双向的。</a:t>
            </a:r>
          </a:p>
        </p:txBody>
      </p:sp>
      <p:sp>
        <p:nvSpPr>
          <p:cNvPr id="20" name="矩形 19"/>
          <p:cNvSpPr/>
          <p:nvPr/>
        </p:nvSpPr>
        <p:spPr>
          <a:xfrm>
            <a:off x="1863744" y="4995662"/>
            <a:ext cx="633796" cy="329102"/>
          </a:xfrm>
          <a:prstGeom prst="rect">
            <a:avLst/>
          </a:prstGeom>
          <a:solidFill>
            <a:srgbClr val="F2F2F2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2538484" y="4995662"/>
            <a:ext cx="1009935" cy="329102"/>
          </a:xfrm>
          <a:prstGeom prst="rect">
            <a:avLst/>
          </a:prstGeom>
          <a:solidFill>
            <a:srgbClr val="66B4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观点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309460" y="1204047"/>
            <a:ext cx="812341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企业的利润来自员工的幸福和客户的感动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苏州固锝</a:t>
            </a:r>
          </a:p>
        </p:txBody>
      </p:sp>
    </p:spTree>
    <p:extLst>
      <p:ext uri="{BB962C8B-B14F-4D97-AF65-F5344CB8AC3E}">
        <p14:creationId xmlns:p14="http://schemas.microsoft.com/office/powerpoint/2010/main" val="2429123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an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59391" y="3434899"/>
            <a:ext cx="5618328" cy="1972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每年从</a:t>
            </a:r>
            <a:r>
              <a:rPr lang="en-US" altLang="zh-CN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最佳雇主</a:t>
            </a:r>
            <a:r>
              <a:rPr lang="en-US" altLang="zh-CN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en-US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强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 中</a:t>
            </a:r>
            <a:r>
              <a:rPr lang="zh-CN" altLang="en-US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挑选企业，深入研究它们的员工福利、雇员满意程度、企业文化等多项因素，最终挑选</a:t>
            </a:r>
            <a:r>
              <a:rPr lang="en-US" altLang="zh-CN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30-40</a:t>
            </a:r>
            <a:r>
              <a:rPr lang="zh-CN" altLang="en-US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只股票进行投资。</a:t>
            </a:r>
            <a:r>
              <a:rPr lang="en-US" altLang="zh-CN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PWF</a:t>
            </a:r>
            <a:r>
              <a:rPr lang="zh-CN" altLang="en-US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基金主席杰罗姆</a:t>
            </a:r>
            <a:r>
              <a:rPr lang="en-US" altLang="zh-CN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托德森说，他直觉认为</a:t>
            </a:r>
            <a:r>
              <a:rPr lang="zh-CN" altLang="en-US" sz="2000" b="1" dirty="0">
                <a:solidFill>
                  <a:srgbClr val="99D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“幸福企业”必然是优秀且高绩效的企业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，理应</a:t>
            </a:r>
            <a:r>
              <a:rPr lang="zh-CN" altLang="en-US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能带来很高的投资回报率。</a:t>
            </a:r>
          </a:p>
        </p:txBody>
      </p:sp>
      <p:sp>
        <p:nvSpPr>
          <p:cNvPr id="24" name="矩形 23"/>
          <p:cNvSpPr/>
          <p:nvPr/>
        </p:nvSpPr>
        <p:spPr>
          <a:xfrm>
            <a:off x="485318" y="587435"/>
            <a:ext cx="633796" cy="329102"/>
          </a:xfrm>
          <a:prstGeom prst="rect">
            <a:avLst/>
          </a:prstGeom>
          <a:solidFill>
            <a:srgbClr val="F2F2F2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1160058" y="587435"/>
            <a:ext cx="1009935" cy="329102"/>
          </a:xfrm>
          <a:prstGeom prst="rect">
            <a:avLst/>
          </a:prstGeom>
          <a:solidFill>
            <a:srgbClr val="66B4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案例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59392" y="1188192"/>
            <a:ext cx="36415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85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独特的投资之道</a:t>
            </a:r>
            <a:endParaRPr lang="zh-CN" altLang="en-US" sz="3600" b="1" dirty="0">
              <a:solidFill>
                <a:srgbClr val="FF85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59391" y="2193747"/>
            <a:ext cx="5768454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投资英特尔、微软、富国银行等知名企业的帕纳塞斯职场基金（</a:t>
            </a:r>
            <a:r>
              <a:rPr lang="en-US" altLang="zh-CN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PWF</a:t>
            </a:r>
            <a:r>
              <a:rPr lang="zh-CN" altLang="en-US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），有一个独特的投资之道：</a:t>
            </a:r>
          </a:p>
        </p:txBody>
      </p:sp>
    </p:spTree>
    <p:extLst>
      <p:ext uri="{BB962C8B-B14F-4D97-AF65-F5344CB8AC3E}">
        <p14:creationId xmlns:p14="http://schemas.microsoft.com/office/powerpoint/2010/main" val="1292042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flip dir="r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对角圆角矩形 1"/>
          <p:cNvSpPr/>
          <p:nvPr/>
        </p:nvSpPr>
        <p:spPr>
          <a:xfrm>
            <a:off x="5402318" y="3127017"/>
            <a:ext cx="4042484" cy="648072"/>
          </a:xfrm>
          <a:prstGeom prst="round2DiagRect">
            <a:avLst>
              <a:gd name="adj1" fmla="val 20943"/>
              <a:gd name="adj2" fmla="val 0"/>
            </a:avLst>
          </a:prstGeom>
          <a:solidFill>
            <a:srgbClr val="66B4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10"/>
          <p:cNvSpPr txBox="1"/>
          <p:nvPr/>
        </p:nvSpPr>
        <p:spPr>
          <a:xfrm>
            <a:off x="5663298" y="3244714"/>
            <a:ext cx="3832304" cy="36933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pPr algn="l"/>
            <a:r>
              <a:rPr lang="en-US" altLang="zh-CN" sz="2400" dirty="0" smtClean="0">
                <a:solidFill>
                  <a:schemeClr val="bg1">
                    <a:lumMod val="95000"/>
                  </a:schemeClr>
                </a:solidFill>
                <a:latin typeface="Impact" pitchFamily="34" charset="0"/>
                <a:ea typeface="微软雅黑" pitchFamily="34" charset="-122"/>
              </a:rPr>
              <a:t>02    </a:t>
            </a:r>
            <a:r>
              <a:rPr lang="zh-CN" altLang="en-US" sz="2400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员工关怀需求分析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43332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1291</TotalTime>
  <Words>3475</Words>
  <Application>Microsoft Office PowerPoint</Application>
  <PresentationFormat>自定义</PresentationFormat>
  <Paragraphs>244</Paragraphs>
  <Slides>28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员工关怀</dc:title>
  <dc:creator>第一PPT</dc:creator>
  <cp:keywords>www.1ppt.com</cp:keywords>
  <cp:lastModifiedBy>Windows User</cp:lastModifiedBy>
  <cp:revision>676</cp:revision>
  <dcterms:created xsi:type="dcterms:W3CDTF">2014-02-01T08:47:23Z</dcterms:created>
  <dcterms:modified xsi:type="dcterms:W3CDTF">2018-08-13T09:34:18Z</dcterms:modified>
</cp:coreProperties>
</file>