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56" r:id="rId14"/>
    <p:sldId id="268" r:id="rId1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333399"/>
    <a:srgbClr val="C70000"/>
    <a:srgbClr val="B00000"/>
    <a:srgbClr val="9E0000"/>
    <a:srgbClr val="8A0000"/>
    <a:srgbClr val="339966"/>
    <a:srgbClr val="FA341D"/>
    <a:srgbClr val="CD1603"/>
    <a:srgbClr val="FC3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015" autoAdjust="0"/>
  </p:normalViewPr>
  <p:slideViewPr>
    <p:cSldViewPr snapToGrid="0" showGuides="1">
      <p:cViewPr varScale="1">
        <p:scale>
          <a:sx n="78" d="100"/>
          <a:sy n="78" d="100"/>
        </p:scale>
        <p:origin x="-90" y="-1524"/>
      </p:cViewPr>
      <p:guideLst>
        <p:guide orient="horz" pos="1620"/>
        <p:guide pos="2880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6387E-B368-4395-A4F5-C10ACC3E963A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E346-7271-4ACA-8AF6-EFB711A271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042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2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06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817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71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8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99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18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4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32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80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8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895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68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886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34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19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6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90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42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027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D5BC0-5C7B-4EF9-8B6A-90FE4DFF4381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0F8D0-5562-40D2-B758-CA47B431B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71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7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400050"/>
            <a:ext cx="9144000" cy="5543550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 flipH="1">
            <a:off x="0" y="1885950"/>
            <a:ext cx="9144000" cy="3257550"/>
          </a:xfrm>
          <a:custGeom>
            <a:avLst/>
            <a:gdLst>
              <a:gd name="connsiteX0" fmla="*/ 0 w 12192000"/>
              <a:gd name="connsiteY0" fmla="*/ 0 h 4343400"/>
              <a:gd name="connsiteX1" fmla="*/ 0 w 12192000"/>
              <a:gd name="connsiteY1" fmla="*/ 4343400 h 4343400"/>
              <a:gd name="connsiteX2" fmla="*/ 1 w 12192000"/>
              <a:gd name="connsiteY2" fmla="*/ 4343400 h 4343400"/>
              <a:gd name="connsiteX3" fmla="*/ 1 w 12192000"/>
              <a:gd name="connsiteY3" fmla="*/ 3664126 h 4343400"/>
              <a:gd name="connsiteX4" fmla="*/ 1758982 w 12192000"/>
              <a:gd name="connsiteY4" fmla="*/ 4343400 h 4343400"/>
              <a:gd name="connsiteX5" fmla="*/ 12192000 w 12192000"/>
              <a:gd name="connsiteY5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4343400">
                <a:moveTo>
                  <a:pt x="0" y="0"/>
                </a:moveTo>
                <a:lnTo>
                  <a:pt x="0" y="4343400"/>
                </a:lnTo>
                <a:lnTo>
                  <a:pt x="1" y="4343400"/>
                </a:lnTo>
                <a:lnTo>
                  <a:pt x="1" y="3664126"/>
                </a:lnTo>
                <a:lnTo>
                  <a:pt x="1758982" y="4343400"/>
                </a:lnTo>
                <a:lnTo>
                  <a:pt x="12192000" y="4343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0800000" flipH="1">
            <a:off x="1" y="-400050"/>
            <a:ext cx="3028950" cy="9715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20382806">
            <a:off x="3212810" y="3216370"/>
            <a:ext cx="570071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全球十大超级跑车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rot="20398268">
            <a:off x="3904889" y="4177537"/>
            <a:ext cx="524351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en-US" altLang="zh-CN" sz="2700" b="1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The world's ten biggest </a:t>
            </a:r>
            <a:r>
              <a:rPr lang="en-US" altLang="zh-CN" sz="2700" b="1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     supercar</a:t>
            </a:r>
            <a:endParaRPr lang="zh-CN" altLang="en-US" sz="2700" b="1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800476" y="3214689"/>
            <a:ext cx="4886325" cy="187655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8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5086352" y="1"/>
            <a:ext cx="3620095" cy="1228725"/>
          </a:xfrm>
          <a:custGeom>
            <a:avLst/>
            <a:gdLst>
              <a:gd name="connsiteX0" fmla="*/ 0 w 4826793"/>
              <a:gd name="connsiteY0" fmla="*/ 0 h 1638300"/>
              <a:gd name="connsiteX1" fmla="*/ 3484266 w 4826793"/>
              <a:gd name="connsiteY1" fmla="*/ 0 h 1638300"/>
              <a:gd name="connsiteX2" fmla="*/ 3839279 w 4826793"/>
              <a:gd name="connsiteY2" fmla="*/ 1246257 h 1638300"/>
              <a:gd name="connsiteX3" fmla="*/ 4343455 w 4826793"/>
              <a:gd name="connsiteY3" fmla="*/ 0 h 1638300"/>
              <a:gd name="connsiteX4" fmla="*/ 4826793 w 4826793"/>
              <a:gd name="connsiteY4" fmla="*/ 0 h 1638300"/>
              <a:gd name="connsiteX5" fmla="*/ 4121943 w 4826793"/>
              <a:gd name="connsiteY5" fmla="*/ 1638300 h 1638300"/>
              <a:gd name="connsiteX6" fmla="*/ 720777 w 4826793"/>
              <a:gd name="connsiteY6" fmla="*/ 163830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26793" h="1638300">
                <a:moveTo>
                  <a:pt x="0" y="0"/>
                </a:moveTo>
                <a:lnTo>
                  <a:pt x="3484266" y="0"/>
                </a:lnTo>
                <a:lnTo>
                  <a:pt x="3839279" y="1246257"/>
                </a:lnTo>
                <a:lnTo>
                  <a:pt x="4343455" y="0"/>
                </a:lnTo>
                <a:lnTo>
                  <a:pt x="4826793" y="0"/>
                </a:lnTo>
                <a:lnTo>
                  <a:pt x="4121943" y="1638300"/>
                </a:lnTo>
                <a:lnTo>
                  <a:pt x="720777" y="1638300"/>
                </a:lnTo>
                <a:close/>
              </a:path>
            </a:pathLst>
          </a:custGeom>
          <a:solidFill>
            <a:srgbClr val="B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9"/>
          <p:cNvSpPr/>
          <p:nvPr/>
        </p:nvSpPr>
        <p:spPr>
          <a:xfrm>
            <a:off x="328613" y="1"/>
            <a:ext cx="5314950" cy="1228725"/>
          </a:xfrm>
          <a:custGeom>
            <a:avLst/>
            <a:gdLst>
              <a:gd name="connsiteX0" fmla="*/ 0 w 3486150"/>
              <a:gd name="connsiteY0" fmla="*/ 0 h 1695450"/>
              <a:gd name="connsiteX1" fmla="*/ 3486150 w 3486150"/>
              <a:gd name="connsiteY1" fmla="*/ 0 h 1695450"/>
              <a:gd name="connsiteX2" fmla="*/ 3486150 w 3486150"/>
              <a:gd name="connsiteY2" fmla="*/ 1695450 h 1695450"/>
              <a:gd name="connsiteX3" fmla="*/ 0 w 3486150"/>
              <a:gd name="connsiteY3" fmla="*/ 1695450 h 1695450"/>
              <a:gd name="connsiteX4" fmla="*/ 0 w 3486150"/>
              <a:gd name="connsiteY4" fmla="*/ 0 h 1695450"/>
              <a:gd name="connsiteX0" fmla="*/ 0 w 3486150"/>
              <a:gd name="connsiteY0" fmla="*/ 0 h 1695450"/>
              <a:gd name="connsiteX1" fmla="*/ 3486150 w 3486150"/>
              <a:gd name="connsiteY1" fmla="*/ 0 h 1695450"/>
              <a:gd name="connsiteX2" fmla="*/ 3486150 w 3486150"/>
              <a:gd name="connsiteY2" fmla="*/ 1695450 h 1695450"/>
              <a:gd name="connsiteX3" fmla="*/ 609600 w 3486150"/>
              <a:gd name="connsiteY3" fmla="*/ 1695450 h 1695450"/>
              <a:gd name="connsiteX4" fmla="*/ 0 w 3486150"/>
              <a:gd name="connsiteY4" fmla="*/ 0 h 1695450"/>
              <a:gd name="connsiteX0" fmla="*/ 0 w 3486150"/>
              <a:gd name="connsiteY0" fmla="*/ 0 h 1695450"/>
              <a:gd name="connsiteX1" fmla="*/ 3486150 w 3486150"/>
              <a:gd name="connsiteY1" fmla="*/ 0 h 1695450"/>
              <a:gd name="connsiteX2" fmla="*/ 3486150 w 3486150"/>
              <a:gd name="connsiteY2" fmla="*/ 1695450 h 1695450"/>
              <a:gd name="connsiteX3" fmla="*/ 122494 w 3486150"/>
              <a:gd name="connsiteY3" fmla="*/ 1669366 h 1695450"/>
              <a:gd name="connsiteX4" fmla="*/ 0 w 3486150"/>
              <a:gd name="connsiteY4" fmla="*/ 0 h 1695450"/>
              <a:gd name="connsiteX0" fmla="*/ 0 w 3486150"/>
              <a:gd name="connsiteY0" fmla="*/ 0 h 1695450"/>
              <a:gd name="connsiteX1" fmla="*/ 3486150 w 3486150"/>
              <a:gd name="connsiteY1" fmla="*/ 0 h 1695450"/>
              <a:gd name="connsiteX2" fmla="*/ 3486150 w 3486150"/>
              <a:gd name="connsiteY2" fmla="*/ 1695450 h 1695450"/>
              <a:gd name="connsiteX3" fmla="*/ 189352 w 3486150"/>
              <a:gd name="connsiteY3" fmla="*/ 1643282 h 1695450"/>
              <a:gd name="connsiteX4" fmla="*/ 0 w 3486150"/>
              <a:gd name="connsiteY4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6150" h="1695450">
                <a:moveTo>
                  <a:pt x="0" y="0"/>
                </a:moveTo>
                <a:lnTo>
                  <a:pt x="3486150" y="0"/>
                </a:lnTo>
                <a:lnTo>
                  <a:pt x="3486150" y="1695450"/>
                </a:lnTo>
                <a:lnTo>
                  <a:pt x="189352" y="1643282"/>
                </a:lnTo>
                <a:lnTo>
                  <a:pt x="0" y="0"/>
                </a:lnTo>
                <a:close/>
              </a:path>
            </a:pathLst>
          </a:custGeom>
          <a:solidFill>
            <a:srgbClr val="B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643565" y="59047"/>
            <a:ext cx="227938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法拉利</a:t>
            </a:r>
            <a:endParaRPr lang="en-US" altLang="zh-CN" sz="4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43565" y="697811"/>
            <a:ext cx="227938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California T</a:t>
            </a:r>
            <a:endParaRPr lang="zh-CN" altLang="en-US" sz="3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8662" y="164240"/>
            <a:ext cx="4814888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法拉利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California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是一款豪华旅行跑车，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2008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年在巴黎汽车展上首次亮相，是有史以来第一款采用中前置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V8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发动机、第一款采用折叠硬顶敞篷的法拉利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GT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跑车，可以在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3.9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秒完成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0-100km/h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的冲刺，最高时速可达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310km/h</a:t>
            </a:r>
            <a:endParaRPr lang="zh-CN" altLang="en-US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76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58000" y="857251"/>
            <a:ext cx="2286000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15150" y="875333"/>
            <a:ext cx="1200150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微软雅黑" panose="020B0503020204020204" pitchFamily="34" charset="-122"/>
                <a:ea typeface="微软雅黑" panose="020B0503020204020204" pitchFamily="34" charset="-122"/>
              </a:rPr>
              <a:t>日产</a:t>
            </a:r>
            <a:endParaRPr lang="en-US" altLang="zh-CN" sz="41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29575" y="1108354"/>
            <a:ext cx="108585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GT-R</a:t>
            </a:r>
            <a:endParaRPr lang="zh-CN" altLang="en-US" sz="3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>
            <a:off x="6341441" y="1122708"/>
            <a:ext cx="782018" cy="2511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4114800" cy="1624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3416612" y="698192"/>
            <a:ext cx="1624981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21444" y="50744"/>
            <a:ext cx="3864768" cy="15773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2014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款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GT-R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搭载的依然是现款车型上的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3.8T V6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发动机，动力参数略有提升，最大功率输出为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553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马力，相比现款车型提高了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13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马力，峰值扭矩依然是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628N·m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。相比现款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GT-R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，新车最大变化是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0-100km/h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的加速时间提高了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0.1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秒，为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2.7</a:t>
            </a:r>
            <a:r>
              <a:rPr lang="zh-CN" altLang="en-US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秒。据官方消息，这主要是得益于新车风阻系数的降低以及动力调校有所</a:t>
            </a:r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提高</a:t>
            </a:r>
            <a:endParaRPr lang="zh-CN" altLang="en-US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77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572001" y="1"/>
            <a:ext cx="4241432" cy="2243138"/>
            <a:chOff x="6096000" y="0"/>
            <a:chExt cx="5761038" cy="2228850"/>
          </a:xfrm>
        </p:grpSpPr>
        <p:sp>
          <p:nvSpPr>
            <p:cNvPr id="3" name="矩形 2"/>
            <p:cNvSpPr/>
            <p:nvPr/>
          </p:nvSpPr>
          <p:spPr>
            <a:xfrm>
              <a:off x="6096000" y="0"/>
              <a:ext cx="5761038" cy="17907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>
              <a:off x="6096000" y="1790700"/>
              <a:ext cx="5761038" cy="43815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789289" y="142876"/>
            <a:ext cx="3886200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7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78406" y="1376507"/>
            <a:ext cx="4035029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300" b="1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Thanks for your watching</a:t>
            </a:r>
            <a:endParaRPr lang="zh-CN" altLang="en-US" sz="2300" b="1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887688" y="1348695"/>
            <a:ext cx="357403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67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7510616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1" y="0"/>
            <a:ext cx="9144001" cy="5143500"/>
            <a:chOff x="-1" y="0"/>
            <a:chExt cx="12192001" cy="6858000"/>
          </a:xfrm>
        </p:grpSpPr>
        <p:sp>
          <p:nvSpPr>
            <p:cNvPr id="3" name="矩形 2"/>
            <p:cNvSpPr/>
            <p:nvPr/>
          </p:nvSpPr>
          <p:spPr>
            <a:xfrm>
              <a:off x="10014155" y="0"/>
              <a:ext cx="2177845" cy="685800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直角三角形 3"/>
            <p:cNvSpPr/>
            <p:nvPr/>
          </p:nvSpPr>
          <p:spPr>
            <a:xfrm rot="10800000">
              <a:off x="9071620" y="0"/>
              <a:ext cx="942535" cy="6858000"/>
            </a:xfrm>
            <a:prstGeom prst="rtTriangle">
              <a:avLst/>
            </a:pr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 rot="16200000">
              <a:off x="4250940" y="1094782"/>
              <a:ext cx="1512276" cy="10014158"/>
            </a:xfrm>
            <a:prstGeom prst="rtTriangle">
              <a:avLst/>
            </a:pr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248153" y="4299398"/>
            <a:ext cx="277298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迈凯伦 </a:t>
            </a:r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P1</a:t>
            </a:r>
            <a:endParaRPr lang="zh-CN" altLang="en-US" sz="4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72924" y="4576396"/>
            <a:ext cx="196644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McLaren P1</a:t>
            </a:r>
            <a:endParaRPr lang="zh-CN" altLang="en-US" sz="27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6106" y="147801"/>
            <a:ext cx="1522827" cy="39472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迈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凯轮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P1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概念跑车已经在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2012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月末的巴黎车展全球首发。该车拥有超过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900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匹马力，百公里加速仅耗时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2.8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秒，极速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384km/h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。该车将搭载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3.8L V8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发动机，最大功率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814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马力，通过在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F1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赛车上已经应用的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KERS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动能回收系统，还可以获得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162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马力的额外功率，因此迈凯轮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P1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的最大总功率为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976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马力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直角三角形 10"/>
          <p:cNvSpPr/>
          <p:nvPr/>
        </p:nvSpPr>
        <p:spPr>
          <a:xfrm rot="5400000">
            <a:off x="2218301" y="-2218300"/>
            <a:ext cx="706901" cy="5143500"/>
          </a:xfrm>
          <a:prstGeom prst="rtTriangle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5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994098" y="0"/>
            <a:ext cx="7149903" cy="51435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2" y="-10551"/>
            <a:ext cx="4790049" cy="5154050"/>
          </a:xfrm>
          <a:custGeom>
            <a:avLst/>
            <a:gdLst>
              <a:gd name="connsiteX0" fmla="*/ 3573194 w 5627077"/>
              <a:gd name="connsiteY0" fmla="*/ 2518118 h 6872067"/>
              <a:gd name="connsiteX1" fmla="*/ 5092505 w 5627077"/>
              <a:gd name="connsiteY1" fmla="*/ 6857999 h 6872067"/>
              <a:gd name="connsiteX2" fmla="*/ 5373859 w 5627077"/>
              <a:gd name="connsiteY2" fmla="*/ 6858000 h 6872067"/>
              <a:gd name="connsiteX3" fmla="*/ 2602523 w 5627077"/>
              <a:gd name="connsiteY3" fmla="*/ 0 h 6872067"/>
              <a:gd name="connsiteX4" fmla="*/ 5627077 w 5627077"/>
              <a:gd name="connsiteY4" fmla="*/ 6872067 h 6872067"/>
              <a:gd name="connsiteX5" fmla="*/ 0 w 5627077"/>
              <a:gd name="connsiteY5" fmla="*/ 6872067 h 6872067"/>
              <a:gd name="connsiteX6" fmla="*/ 0 w 5627077"/>
              <a:gd name="connsiteY6" fmla="*/ 14067 h 68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27077" h="6872067">
                <a:moveTo>
                  <a:pt x="3573194" y="2518118"/>
                </a:moveTo>
                <a:lnTo>
                  <a:pt x="5092505" y="6857999"/>
                </a:lnTo>
                <a:lnTo>
                  <a:pt x="5373859" y="6858000"/>
                </a:lnTo>
                <a:close/>
                <a:moveTo>
                  <a:pt x="2602523" y="0"/>
                </a:moveTo>
                <a:lnTo>
                  <a:pt x="5627077" y="6872067"/>
                </a:lnTo>
                <a:lnTo>
                  <a:pt x="0" y="6872067"/>
                </a:lnTo>
                <a:lnTo>
                  <a:pt x="0" y="14067"/>
                </a:lnTo>
                <a:close/>
              </a:path>
            </a:pathLst>
          </a:custGeom>
          <a:solidFill>
            <a:srgbClr val="C7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33162" y="4294149"/>
            <a:ext cx="1966442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法拉利</a:t>
            </a:r>
            <a:endParaRPr lang="zh-CN" altLang="en-US" sz="4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03616" y="4489366"/>
            <a:ext cx="20151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endParaRPr lang="en-US" altLang="zh-CN" sz="33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rot="10800000">
            <a:off x="8187398" y="-10551"/>
            <a:ext cx="956603" cy="3355145"/>
          </a:xfrm>
          <a:custGeom>
            <a:avLst/>
            <a:gdLst>
              <a:gd name="connsiteX0" fmla="*/ 0 w 1050387"/>
              <a:gd name="connsiteY0" fmla="*/ 4473526 h 4473526"/>
              <a:gd name="connsiteX1" fmla="*/ 0 w 1050387"/>
              <a:gd name="connsiteY1" fmla="*/ 0 h 4473526"/>
              <a:gd name="connsiteX2" fmla="*/ 1050387 w 1050387"/>
              <a:gd name="connsiteY2" fmla="*/ 4473526 h 4473526"/>
              <a:gd name="connsiteX3" fmla="*/ 0 w 1050387"/>
              <a:gd name="connsiteY3" fmla="*/ 4473526 h 4473526"/>
              <a:gd name="connsiteX0" fmla="*/ 0 w 1275470"/>
              <a:gd name="connsiteY0" fmla="*/ 4473526 h 4473526"/>
              <a:gd name="connsiteX1" fmla="*/ 0 w 1275470"/>
              <a:gd name="connsiteY1" fmla="*/ 0 h 4473526"/>
              <a:gd name="connsiteX2" fmla="*/ 1275470 w 1275470"/>
              <a:gd name="connsiteY2" fmla="*/ 4459458 h 4473526"/>
              <a:gd name="connsiteX3" fmla="*/ 0 w 1275470"/>
              <a:gd name="connsiteY3" fmla="*/ 4473526 h 44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5470" h="4473526">
                <a:moveTo>
                  <a:pt x="0" y="4473526"/>
                </a:moveTo>
                <a:lnTo>
                  <a:pt x="0" y="0"/>
                </a:lnTo>
                <a:lnTo>
                  <a:pt x="1275470" y="4459458"/>
                </a:lnTo>
                <a:lnTo>
                  <a:pt x="0" y="4473526"/>
                </a:lnTo>
                <a:close/>
              </a:path>
            </a:pathLst>
          </a:custGeom>
          <a:solidFill>
            <a:srgbClr val="C7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33162" y="324528"/>
            <a:ext cx="3243084" cy="39934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是法拉利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推出                         的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一款旗舰级超级跑车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                     于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月在日内瓦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车                      展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首次亮相，以取代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法拉                     利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Enzo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车型，仅限量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499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台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   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采用被称为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HY-KERS          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混合动力系统，一台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6.3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升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V12      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自然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吸气引擎可输出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588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千瓦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             最大功率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，电动机独立输出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120             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千瓦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动力，使得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联合           输出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功率高达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708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千瓦。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0-100km/h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加速时间少于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          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0-200km/h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加速也少于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秒，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0-300km/h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更只需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15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秒，极速高达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350km/h   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以上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LaFerrari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拥有超凡极致的性能表现、空气动力效率以及操控性，为超级跑车树立了新的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标杆</a:t>
            </a:r>
            <a:endParaRPr lang="zh-CN" altLang="en-US" sz="15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150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1"/>
            <a:ext cx="7902527" cy="51435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 rot="10800000">
            <a:off x="-1" y="-1"/>
            <a:ext cx="9144001" cy="119223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42671" y="116058"/>
            <a:ext cx="8639559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保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时捷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918 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Spyder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是一款由保时捷（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Porsche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）设计的中置引擎跑车，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2010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月在第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80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届日内瓦车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展上作为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一款概念车首次亮相，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月配备米其林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Pilot Sport Cup 2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918 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Spyder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原型车以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分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57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刷新了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纽伯格林赛道单圈最佳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记录。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918 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Spyder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是插电式混合动力车型，搭载的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3.4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升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发动机负责驱动后轮，而电动马达则驱动两个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前轮</a:t>
            </a:r>
            <a:endParaRPr lang="zh-CN" altLang="en-US" sz="15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6552907" y="2541857"/>
            <a:ext cx="3951264" cy="1252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368961" y="2050168"/>
            <a:ext cx="943018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保时</a:t>
            </a:r>
            <a:r>
              <a:rPr lang="zh-CN" altLang="en-US" sz="4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捷</a:t>
            </a:r>
            <a:endParaRPr lang="zh-CN" altLang="en-US" sz="4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 rot="5400000">
            <a:off x="6543839" y="3333233"/>
            <a:ext cx="3147645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918 Spyder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6925822" y="1181686"/>
            <a:ext cx="991772" cy="991772"/>
          </a:xfrm>
          <a:custGeom>
            <a:avLst/>
            <a:gdLst>
              <a:gd name="connsiteX0" fmla="*/ 1208767 w 1322363"/>
              <a:gd name="connsiteY0" fmla="*/ 1322363 h 1322363"/>
              <a:gd name="connsiteX1" fmla="*/ 0 w 1322363"/>
              <a:gd name="connsiteY1" fmla="*/ 1322363 h 1322363"/>
              <a:gd name="connsiteX2" fmla="*/ 0 w 1322363"/>
              <a:gd name="connsiteY2" fmla="*/ 0 h 1322363"/>
              <a:gd name="connsiteX3" fmla="*/ 11479 w 1322363"/>
              <a:gd name="connsiteY3" fmla="*/ 11479 h 1322363"/>
              <a:gd name="connsiteX4" fmla="*/ 6020 w 1322363"/>
              <a:gd name="connsiteY4" fmla="*/ 119578 h 1322363"/>
              <a:gd name="connsiteX5" fmla="*/ 1085829 w 1322363"/>
              <a:gd name="connsiteY5" fmla="*/ 1316155 h 1322363"/>
              <a:gd name="connsiteX6" fmla="*/ 1322363 w 1322363"/>
              <a:gd name="connsiteY6" fmla="*/ 1322363 h 1322363"/>
              <a:gd name="connsiteX7" fmla="*/ 1208847 w 1322363"/>
              <a:gd name="connsiteY7" fmla="*/ 1322363 h 1322363"/>
              <a:gd name="connsiteX8" fmla="*/ 1316906 w 1322363"/>
              <a:gd name="connsiteY8" fmla="*/ 1316906 h 132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2363" h="1322363">
                <a:moveTo>
                  <a:pt x="1208767" y="1322363"/>
                </a:moveTo>
                <a:lnTo>
                  <a:pt x="0" y="1322363"/>
                </a:lnTo>
                <a:lnTo>
                  <a:pt x="0" y="0"/>
                </a:lnTo>
                <a:lnTo>
                  <a:pt x="11479" y="11479"/>
                </a:lnTo>
                <a:lnTo>
                  <a:pt x="6020" y="119578"/>
                </a:lnTo>
                <a:cubicBezTo>
                  <a:pt x="6020" y="742342"/>
                  <a:pt x="479316" y="1254560"/>
                  <a:pt x="1085829" y="1316155"/>
                </a:cubicBezTo>
                <a:close/>
                <a:moveTo>
                  <a:pt x="1322363" y="1322363"/>
                </a:moveTo>
                <a:lnTo>
                  <a:pt x="1208847" y="1322363"/>
                </a:lnTo>
                <a:lnTo>
                  <a:pt x="1316906" y="1316906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" y="4151728"/>
            <a:ext cx="991772" cy="991772"/>
          </a:xfrm>
          <a:custGeom>
            <a:avLst/>
            <a:gdLst>
              <a:gd name="connsiteX0" fmla="*/ 1208767 w 1322363"/>
              <a:gd name="connsiteY0" fmla="*/ 1322363 h 1322363"/>
              <a:gd name="connsiteX1" fmla="*/ 0 w 1322363"/>
              <a:gd name="connsiteY1" fmla="*/ 1322363 h 1322363"/>
              <a:gd name="connsiteX2" fmla="*/ 0 w 1322363"/>
              <a:gd name="connsiteY2" fmla="*/ 0 h 1322363"/>
              <a:gd name="connsiteX3" fmla="*/ 11479 w 1322363"/>
              <a:gd name="connsiteY3" fmla="*/ 11479 h 1322363"/>
              <a:gd name="connsiteX4" fmla="*/ 6020 w 1322363"/>
              <a:gd name="connsiteY4" fmla="*/ 119578 h 1322363"/>
              <a:gd name="connsiteX5" fmla="*/ 1085829 w 1322363"/>
              <a:gd name="connsiteY5" fmla="*/ 1316155 h 1322363"/>
              <a:gd name="connsiteX6" fmla="*/ 1322363 w 1322363"/>
              <a:gd name="connsiteY6" fmla="*/ 1322363 h 1322363"/>
              <a:gd name="connsiteX7" fmla="*/ 1208847 w 1322363"/>
              <a:gd name="connsiteY7" fmla="*/ 1322363 h 1322363"/>
              <a:gd name="connsiteX8" fmla="*/ 1316906 w 1322363"/>
              <a:gd name="connsiteY8" fmla="*/ 1316906 h 132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2363" h="1322363">
                <a:moveTo>
                  <a:pt x="1208767" y="1322363"/>
                </a:moveTo>
                <a:lnTo>
                  <a:pt x="0" y="1322363"/>
                </a:lnTo>
                <a:lnTo>
                  <a:pt x="0" y="0"/>
                </a:lnTo>
                <a:lnTo>
                  <a:pt x="11479" y="11479"/>
                </a:lnTo>
                <a:lnTo>
                  <a:pt x="6020" y="119578"/>
                </a:lnTo>
                <a:cubicBezTo>
                  <a:pt x="6020" y="742342"/>
                  <a:pt x="479316" y="1254560"/>
                  <a:pt x="1085829" y="1316155"/>
                </a:cubicBezTo>
                <a:close/>
                <a:moveTo>
                  <a:pt x="1322363" y="1322363"/>
                </a:moveTo>
                <a:lnTo>
                  <a:pt x="1208847" y="1322363"/>
                </a:lnTo>
                <a:lnTo>
                  <a:pt x="1316906" y="1316906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1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2651" y="0"/>
            <a:ext cx="6411351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" y="0"/>
            <a:ext cx="2732649" cy="5143500"/>
          </a:xfrm>
          <a:prstGeom prst="rect">
            <a:avLst/>
          </a:prstGeom>
          <a:solidFill>
            <a:srgbClr val="087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37161"/>
            <a:ext cx="3017520" cy="833511"/>
          </a:xfrm>
          <a:prstGeom prst="rect">
            <a:avLst/>
          </a:prstGeom>
          <a:solidFill>
            <a:srgbClr val="065C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V="1">
            <a:off x="2732651" y="970672"/>
            <a:ext cx="284871" cy="140273"/>
          </a:xfrm>
          <a:prstGeom prst="rtTriangle">
            <a:avLst/>
          </a:prstGeom>
          <a:solidFill>
            <a:srgbClr val="04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85918" y="173043"/>
            <a:ext cx="1322845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宝马</a:t>
            </a:r>
            <a:endParaRPr lang="zh-CN" altLang="en-US" sz="45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87427" y="354813"/>
            <a:ext cx="51171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i8</a:t>
            </a:r>
            <a:endParaRPr lang="zh-CN" altLang="en-US" sz="3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64616" y="598073"/>
            <a:ext cx="1007598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BMW i8</a:t>
            </a:r>
            <a:endParaRPr lang="zh-CN" altLang="en-US" sz="1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93833" y="1"/>
            <a:ext cx="464234" cy="464234"/>
          </a:xfrm>
          <a:prstGeom prst="rect">
            <a:avLst/>
          </a:prstGeom>
          <a:solidFill>
            <a:srgbClr val="087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09249" y="1390722"/>
            <a:ext cx="2138530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在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电影谍中谍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里，全新宝马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混合动力双门超级跑车给人留下了深刻的印象。日前，有海外媒体在寒冷地带拍摄到了全新宝马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的最新测试谍照。这意味着距离全新量产宝马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的上市时间已经越来越近。从最新曝光的测试谍照上看，全新宝马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i8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取消了原有概念车上的结构性前风挡玻璃，而保留了飞扶壁式尾部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设计</a:t>
            </a:r>
            <a:endParaRPr lang="zh-CN" altLang="en-US" sz="15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990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7780729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47452" y="1"/>
            <a:ext cx="2296551" cy="5154051"/>
          </a:xfrm>
          <a:custGeom>
            <a:avLst/>
            <a:gdLst>
              <a:gd name="connsiteX0" fmla="*/ 0 w 2668172"/>
              <a:gd name="connsiteY0" fmla="*/ 0 h 6858000"/>
              <a:gd name="connsiteX1" fmla="*/ 2668172 w 2668172"/>
              <a:gd name="connsiteY1" fmla="*/ 0 h 6858000"/>
              <a:gd name="connsiteX2" fmla="*/ 2668172 w 2668172"/>
              <a:gd name="connsiteY2" fmla="*/ 6858000 h 6858000"/>
              <a:gd name="connsiteX3" fmla="*/ 0 w 2668172"/>
              <a:gd name="connsiteY3" fmla="*/ 6858000 h 6858000"/>
              <a:gd name="connsiteX4" fmla="*/ 0 w 2668172"/>
              <a:gd name="connsiteY4" fmla="*/ 0 h 6858000"/>
              <a:gd name="connsiteX0" fmla="*/ 393896 w 3062068"/>
              <a:gd name="connsiteY0" fmla="*/ 0 h 6872068"/>
              <a:gd name="connsiteX1" fmla="*/ 3062068 w 3062068"/>
              <a:gd name="connsiteY1" fmla="*/ 0 h 6872068"/>
              <a:gd name="connsiteX2" fmla="*/ 3062068 w 3062068"/>
              <a:gd name="connsiteY2" fmla="*/ 6858000 h 6872068"/>
              <a:gd name="connsiteX3" fmla="*/ 0 w 3062068"/>
              <a:gd name="connsiteY3" fmla="*/ 6872068 h 6872068"/>
              <a:gd name="connsiteX4" fmla="*/ 393896 w 3062068"/>
              <a:gd name="connsiteY4" fmla="*/ 0 h 687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2068" h="6872068">
                <a:moveTo>
                  <a:pt x="393896" y="0"/>
                </a:moveTo>
                <a:lnTo>
                  <a:pt x="3062068" y="0"/>
                </a:lnTo>
                <a:lnTo>
                  <a:pt x="3062068" y="6858000"/>
                </a:lnTo>
                <a:lnTo>
                  <a:pt x="0" y="6872068"/>
                </a:lnTo>
                <a:lnTo>
                  <a:pt x="393896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2356065" flipV="1">
            <a:off x="2120770" y="4605068"/>
            <a:ext cx="1606798" cy="202546"/>
          </a:xfrm>
          <a:custGeom>
            <a:avLst/>
            <a:gdLst>
              <a:gd name="connsiteX0" fmla="*/ 0 w 2082019"/>
              <a:gd name="connsiteY0" fmla="*/ 365760 h 365760"/>
              <a:gd name="connsiteX1" fmla="*/ 0 w 2082019"/>
              <a:gd name="connsiteY1" fmla="*/ 0 h 365760"/>
              <a:gd name="connsiteX2" fmla="*/ 2082019 w 2082019"/>
              <a:gd name="connsiteY2" fmla="*/ 365760 h 365760"/>
              <a:gd name="connsiteX3" fmla="*/ 0 w 2082019"/>
              <a:gd name="connsiteY3" fmla="*/ 365760 h 365760"/>
              <a:gd name="connsiteX0" fmla="*/ 0 w 2142397"/>
              <a:gd name="connsiteY0" fmla="*/ 270061 h 270061"/>
              <a:gd name="connsiteX1" fmla="*/ 2142397 w 2142397"/>
              <a:gd name="connsiteY1" fmla="*/ 0 h 270061"/>
              <a:gd name="connsiteX2" fmla="*/ 2082019 w 2142397"/>
              <a:gd name="connsiteY2" fmla="*/ 270061 h 270061"/>
              <a:gd name="connsiteX3" fmla="*/ 0 w 2142397"/>
              <a:gd name="connsiteY3" fmla="*/ 270061 h 27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397" h="270061">
                <a:moveTo>
                  <a:pt x="0" y="270061"/>
                </a:moveTo>
                <a:lnTo>
                  <a:pt x="2142397" y="0"/>
                </a:lnTo>
                <a:lnTo>
                  <a:pt x="2082019" y="270061"/>
                </a:lnTo>
                <a:lnTo>
                  <a:pt x="0" y="270061"/>
                </a:lnTo>
                <a:close/>
              </a:path>
            </a:pathLst>
          </a:custGeom>
          <a:solidFill>
            <a:srgbClr val="D2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>
            <a:off x="3" y="3355144"/>
            <a:ext cx="3608363" cy="178835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2241940" y="4263907"/>
            <a:ext cx="657225" cy="226219"/>
          </a:xfrm>
          <a:custGeom>
            <a:avLst/>
            <a:gdLst>
              <a:gd name="connsiteX0" fmla="*/ 0 w 876300"/>
              <a:gd name="connsiteY0" fmla="*/ 292100 h 292100"/>
              <a:gd name="connsiteX1" fmla="*/ 438150 w 876300"/>
              <a:gd name="connsiteY1" fmla="*/ 0 h 292100"/>
              <a:gd name="connsiteX2" fmla="*/ 876300 w 876300"/>
              <a:gd name="connsiteY2" fmla="*/ 292100 h 292100"/>
              <a:gd name="connsiteX3" fmla="*/ 0 w 876300"/>
              <a:gd name="connsiteY3" fmla="*/ 292100 h 292100"/>
              <a:gd name="connsiteX0" fmla="*/ 0 w 876300"/>
              <a:gd name="connsiteY0" fmla="*/ 292100 h 292100"/>
              <a:gd name="connsiteX1" fmla="*/ 423863 w 876300"/>
              <a:gd name="connsiteY1" fmla="*/ 0 h 292100"/>
              <a:gd name="connsiteX2" fmla="*/ 876300 w 876300"/>
              <a:gd name="connsiteY2" fmla="*/ 292100 h 292100"/>
              <a:gd name="connsiteX3" fmla="*/ 0 w 876300"/>
              <a:gd name="connsiteY3" fmla="*/ 292100 h 292100"/>
              <a:gd name="connsiteX0" fmla="*/ 0 w 876300"/>
              <a:gd name="connsiteY0" fmla="*/ 301625 h 301625"/>
              <a:gd name="connsiteX1" fmla="*/ 428626 w 876300"/>
              <a:gd name="connsiteY1" fmla="*/ 0 h 301625"/>
              <a:gd name="connsiteX2" fmla="*/ 876300 w 876300"/>
              <a:gd name="connsiteY2" fmla="*/ 301625 h 301625"/>
              <a:gd name="connsiteX3" fmla="*/ 0 w 876300"/>
              <a:gd name="connsiteY3" fmla="*/ 301625 h 30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6300" h="301625">
                <a:moveTo>
                  <a:pt x="0" y="301625"/>
                </a:moveTo>
                <a:lnTo>
                  <a:pt x="428626" y="0"/>
                </a:lnTo>
                <a:lnTo>
                  <a:pt x="876300" y="301625"/>
                </a:lnTo>
                <a:lnTo>
                  <a:pt x="0" y="301625"/>
                </a:lnTo>
                <a:close/>
              </a:path>
            </a:pathLst>
          </a:custGeom>
          <a:solidFill>
            <a:srgbClr val="A4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" y="4392305"/>
            <a:ext cx="2474985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柯尼赛格</a:t>
            </a:r>
            <a:endParaRPr lang="zh-CN" altLang="en-US" sz="45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" y="3937698"/>
            <a:ext cx="151173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One:1</a:t>
            </a:r>
            <a:endParaRPr lang="zh-CN" altLang="en-US" sz="3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78214" y="740568"/>
            <a:ext cx="1446950" cy="3762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柯尼赛格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One:1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是一款由瑞典柯尼赛格公司设计和生产的中置发动机跑车。该车基于柯尼赛格</a:t>
            </a:r>
            <a:r>
              <a:rPr lang="en-US" altLang="zh-CN" sz="15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Agera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R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平台重新打造，并于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月的日内瓦车展首次亮相。柯尼赛格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One:1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限量生产</a:t>
            </a:r>
            <a:r>
              <a:rPr lang="en-US" altLang="zh-CN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5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台，且在车展之后不久便已售罄</a:t>
            </a:r>
          </a:p>
        </p:txBody>
      </p:sp>
    </p:spTree>
    <p:extLst>
      <p:ext uri="{BB962C8B-B14F-4D97-AF65-F5344CB8AC3E}">
        <p14:creationId xmlns:p14="http://schemas.microsoft.com/office/powerpoint/2010/main" val="42078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19"/>
          <a:stretch/>
        </p:blipFill>
        <p:spPr>
          <a:xfrm>
            <a:off x="0" y="-10886"/>
            <a:ext cx="9377232" cy="52795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-10887"/>
            <a:ext cx="3145972" cy="23513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V="1">
            <a:off x="1349831" y="2340429"/>
            <a:ext cx="1796143" cy="293915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2272" y="81898"/>
            <a:ext cx="2721428" cy="15773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迈凯伦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650S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是由迈凯伦汽车公司设计生产的一款超级跑车，百公里加速仅需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秒，极速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340km/h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。基于迈凯伦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MP4-12C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的平台打造而成，其中有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25%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的零部件是为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650S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特别研制。该车定于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年日内瓦车展正式发布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2272" y="1605390"/>
            <a:ext cx="1801586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微软雅黑" panose="020B0503020204020204" pitchFamily="34" charset="-122"/>
                <a:ea typeface="微软雅黑" panose="020B0503020204020204" pitchFamily="34" charset="-122"/>
              </a:rPr>
              <a:t>迈凯伦</a:t>
            </a:r>
            <a:endParaRPr lang="en-US" altLang="zh-CN" sz="41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8802" y="1752601"/>
            <a:ext cx="1230085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650S</a:t>
            </a:r>
            <a:endParaRPr lang="zh-CN" altLang="en-US" sz="33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8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4" name="流程图: 过程 3"/>
          <p:cNvSpPr/>
          <p:nvPr/>
        </p:nvSpPr>
        <p:spPr>
          <a:xfrm>
            <a:off x="620485" y="2"/>
            <a:ext cx="3211286" cy="914399"/>
          </a:xfrm>
          <a:prstGeom prst="flowChartProcess">
            <a:avLst/>
          </a:prstGeom>
          <a:solidFill>
            <a:srgbClr val="FC3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3645" y="110951"/>
            <a:ext cx="1300843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奔驰</a:t>
            </a:r>
            <a:endParaRPr lang="en-US" altLang="zh-CN" sz="4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37658" y="226369"/>
            <a:ext cx="1894114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AMG GT</a:t>
            </a:r>
            <a:endParaRPr lang="zh-CN" altLang="en-US" sz="33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04315" y="2460173"/>
            <a:ext cx="1839686" cy="2683329"/>
          </a:xfrm>
          <a:prstGeom prst="rect">
            <a:avLst/>
          </a:prstGeom>
          <a:solidFill>
            <a:srgbClr val="FA3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424060" y="2657249"/>
            <a:ext cx="1600201" cy="24391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新的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AMG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仍然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是一款超级跑车定位的高性能车型，非常纯粹的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AMG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车型，并不对应任何一款常规动力的奔驰车型。但是整体定位会比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SLS AMG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更低，首先从车身尺寸上来说，就紧凑了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不少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82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>
            <a:off x="505844" y="65832"/>
            <a:ext cx="5308374" cy="1461208"/>
          </a:xfrm>
          <a:custGeom>
            <a:avLst/>
            <a:gdLst>
              <a:gd name="connsiteX0" fmla="*/ 0 w 1030310"/>
              <a:gd name="connsiteY0" fmla="*/ 1571222 h 1571222"/>
              <a:gd name="connsiteX1" fmla="*/ 515155 w 1030310"/>
              <a:gd name="connsiteY1" fmla="*/ 0 h 1571222"/>
              <a:gd name="connsiteX2" fmla="*/ 1030310 w 1030310"/>
              <a:gd name="connsiteY2" fmla="*/ 1571222 h 1571222"/>
              <a:gd name="connsiteX3" fmla="*/ 0 w 1030310"/>
              <a:gd name="connsiteY3" fmla="*/ 1571222 h 1571222"/>
              <a:gd name="connsiteX0" fmla="*/ 0 w 7637171"/>
              <a:gd name="connsiteY0" fmla="*/ 1571222 h 1571222"/>
              <a:gd name="connsiteX1" fmla="*/ 515155 w 7637171"/>
              <a:gd name="connsiteY1" fmla="*/ 0 h 1571222"/>
              <a:gd name="connsiteX2" fmla="*/ 7637171 w 7637171"/>
              <a:gd name="connsiteY2" fmla="*/ 360608 h 1571222"/>
              <a:gd name="connsiteX3" fmla="*/ 0 w 7637171"/>
              <a:gd name="connsiteY3" fmla="*/ 1571222 h 1571222"/>
              <a:gd name="connsiteX0" fmla="*/ 0 w 7637171"/>
              <a:gd name="connsiteY0" fmla="*/ 1738648 h 1738648"/>
              <a:gd name="connsiteX1" fmla="*/ 2730322 w 7637171"/>
              <a:gd name="connsiteY1" fmla="*/ 0 h 1738648"/>
              <a:gd name="connsiteX2" fmla="*/ 7637171 w 7637171"/>
              <a:gd name="connsiteY2" fmla="*/ 528034 h 1738648"/>
              <a:gd name="connsiteX3" fmla="*/ 0 w 7637171"/>
              <a:gd name="connsiteY3" fmla="*/ 1738648 h 1738648"/>
              <a:gd name="connsiteX0" fmla="*/ 0 w 6838681"/>
              <a:gd name="connsiteY0" fmla="*/ 1944710 h 1944710"/>
              <a:gd name="connsiteX1" fmla="*/ 1931832 w 6838681"/>
              <a:gd name="connsiteY1" fmla="*/ 0 h 1944710"/>
              <a:gd name="connsiteX2" fmla="*/ 6838681 w 6838681"/>
              <a:gd name="connsiteY2" fmla="*/ 528034 h 1944710"/>
              <a:gd name="connsiteX3" fmla="*/ 0 w 6838681"/>
              <a:gd name="connsiteY3" fmla="*/ 1944710 h 1944710"/>
              <a:gd name="connsiteX0" fmla="*/ 0 w 6838681"/>
              <a:gd name="connsiteY0" fmla="*/ 1906073 h 1906073"/>
              <a:gd name="connsiteX1" fmla="*/ 540913 w 6838681"/>
              <a:gd name="connsiteY1" fmla="*/ 0 h 1906073"/>
              <a:gd name="connsiteX2" fmla="*/ 6838681 w 6838681"/>
              <a:gd name="connsiteY2" fmla="*/ 489397 h 1906073"/>
              <a:gd name="connsiteX3" fmla="*/ 0 w 6838681"/>
              <a:gd name="connsiteY3" fmla="*/ 1906073 h 1906073"/>
              <a:gd name="connsiteX0" fmla="*/ 0 w 6838681"/>
              <a:gd name="connsiteY0" fmla="*/ 1906073 h 1906073"/>
              <a:gd name="connsiteX1" fmla="*/ 321972 w 6838681"/>
              <a:gd name="connsiteY1" fmla="*/ 0 h 1906073"/>
              <a:gd name="connsiteX2" fmla="*/ 6838681 w 6838681"/>
              <a:gd name="connsiteY2" fmla="*/ 489397 h 1906073"/>
              <a:gd name="connsiteX3" fmla="*/ 0 w 6838681"/>
              <a:gd name="connsiteY3" fmla="*/ 1906073 h 1906073"/>
              <a:gd name="connsiteX0" fmla="*/ 0 w 7134103"/>
              <a:gd name="connsiteY0" fmla="*/ 1906073 h 1906073"/>
              <a:gd name="connsiteX1" fmla="*/ 321972 w 7134103"/>
              <a:gd name="connsiteY1" fmla="*/ 0 h 1906073"/>
              <a:gd name="connsiteX2" fmla="*/ 7134103 w 7134103"/>
              <a:gd name="connsiteY2" fmla="*/ 616007 h 1906073"/>
              <a:gd name="connsiteX3" fmla="*/ 0 w 7134103"/>
              <a:gd name="connsiteY3" fmla="*/ 1906073 h 1906073"/>
              <a:gd name="connsiteX0" fmla="*/ 0 w 6993426"/>
              <a:gd name="connsiteY0" fmla="*/ 1807599 h 1807599"/>
              <a:gd name="connsiteX1" fmla="*/ 181295 w 6993426"/>
              <a:gd name="connsiteY1" fmla="*/ 0 h 1807599"/>
              <a:gd name="connsiteX2" fmla="*/ 6993426 w 6993426"/>
              <a:gd name="connsiteY2" fmla="*/ 616007 h 1807599"/>
              <a:gd name="connsiteX3" fmla="*/ 0 w 6993426"/>
              <a:gd name="connsiteY3" fmla="*/ 1807599 h 1807599"/>
              <a:gd name="connsiteX0" fmla="*/ 0 w 6993426"/>
              <a:gd name="connsiteY0" fmla="*/ 1737261 h 1737261"/>
              <a:gd name="connsiteX1" fmla="*/ 293837 w 6993426"/>
              <a:gd name="connsiteY1" fmla="*/ 0 h 1737261"/>
              <a:gd name="connsiteX2" fmla="*/ 6993426 w 6993426"/>
              <a:gd name="connsiteY2" fmla="*/ 545669 h 1737261"/>
              <a:gd name="connsiteX3" fmla="*/ 0 w 6993426"/>
              <a:gd name="connsiteY3" fmla="*/ 1737261 h 1737261"/>
              <a:gd name="connsiteX0" fmla="*/ 0 w 6993426"/>
              <a:gd name="connsiteY0" fmla="*/ 1835735 h 1835735"/>
              <a:gd name="connsiteX1" fmla="*/ 181295 w 6993426"/>
              <a:gd name="connsiteY1" fmla="*/ 0 h 1835735"/>
              <a:gd name="connsiteX2" fmla="*/ 6993426 w 6993426"/>
              <a:gd name="connsiteY2" fmla="*/ 644143 h 1835735"/>
              <a:gd name="connsiteX3" fmla="*/ 0 w 6993426"/>
              <a:gd name="connsiteY3" fmla="*/ 1835735 h 1835735"/>
              <a:gd name="connsiteX0" fmla="*/ 0 w 7077832"/>
              <a:gd name="connsiteY0" fmla="*/ 1948277 h 1948277"/>
              <a:gd name="connsiteX1" fmla="*/ 265701 w 7077832"/>
              <a:gd name="connsiteY1" fmla="*/ 0 h 1948277"/>
              <a:gd name="connsiteX2" fmla="*/ 7077832 w 7077832"/>
              <a:gd name="connsiteY2" fmla="*/ 644143 h 1948277"/>
              <a:gd name="connsiteX3" fmla="*/ 0 w 7077832"/>
              <a:gd name="connsiteY3" fmla="*/ 1948277 h 194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7832" h="1948277">
                <a:moveTo>
                  <a:pt x="0" y="1948277"/>
                </a:moveTo>
                <a:lnTo>
                  <a:pt x="265701" y="0"/>
                </a:lnTo>
                <a:lnTo>
                  <a:pt x="7077832" y="644143"/>
                </a:lnTo>
                <a:lnTo>
                  <a:pt x="0" y="1948277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556966">
            <a:off x="-60147" y="3794363"/>
            <a:ext cx="9284482" cy="1694021"/>
          </a:xfrm>
          <a:custGeom>
            <a:avLst/>
            <a:gdLst>
              <a:gd name="connsiteX0" fmla="*/ 0 w 12379309"/>
              <a:gd name="connsiteY0" fmla="*/ 2258695 h 2258695"/>
              <a:gd name="connsiteX1" fmla="*/ 178507 w 12379309"/>
              <a:gd name="connsiteY1" fmla="*/ 0 h 2258695"/>
              <a:gd name="connsiteX2" fmla="*/ 6961110 w 12379309"/>
              <a:gd name="connsiteY2" fmla="*/ 497156 h 2258695"/>
              <a:gd name="connsiteX3" fmla="*/ 6251000 w 12379309"/>
              <a:gd name="connsiteY3" fmla="*/ 1217016 h 2258695"/>
              <a:gd name="connsiteX4" fmla="*/ 9975927 w 12379309"/>
              <a:gd name="connsiteY4" fmla="*/ 718137 h 2258695"/>
              <a:gd name="connsiteX5" fmla="*/ 12379309 w 12379309"/>
              <a:gd name="connsiteY5" fmla="*/ 894302 h 2258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79309" h="2258695">
                <a:moveTo>
                  <a:pt x="0" y="2258695"/>
                </a:moveTo>
                <a:lnTo>
                  <a:pt x="178507" y="0"/>
                </a:lnTo>
                <a:lnTo>
                  <a:pt x="6961110" y="497156"/>
                </a:lnTo>
                <a:lnTo>
                  <a:pt x="6251000" y="1217016"/>
                </a:lnTo>
                <a:lnTo>
                  <a:pt x="9975927" y="718137"/>
                </a:lnTo>
                <a:lnTo>
                  <a:pt x="12379309" y="894302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5384" y="258662"/>
            <a:ext cx="227938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兰博基尼</a:t>
            </a:r>
            <a:endParaRPr lang="en-US" altLang="zh-CN" sz="4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68425" y="476962"/>
            <a:ext cx="189411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Huracan</a:t>
            </a:r>
            <a:endParaRPr lang="zh-CN" altLang="en-US" sz="27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01065" y="3993301"/>
            <a:ext cx="4175568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                                                                        </a:t>
            </a:r>
            <a:r>
              <a:rPr lang="en-US" altLang="zh-CN" dirty="0" err="1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Huracan</a:t>
            </a:r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的名字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在西班牙语中直译为“飓风”，外观</a:t>
            </a:r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方面</a:t>
            </a:r>
            <a:r>
              <a:rPr lang="en-US" altLang="zh-CN" dirty="0" err="1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Huracan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的设计与此前发布的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Sesto </a:t>
            </a:r>
            <a:r>
              <a:rPr lang="en-US" altLang="zh-CN" dirty="0" err="1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Elemento</a:t>
            </a:r>
            <a:r>
              <a: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概念车相同具有很强的相似性，设计上也秉承了兰博基尼一贯的攻击性，特别是其尾部还启用了全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LED</a:t>
            </a:r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尾灯</a:t>
            </a:r>
            <a:endParaRPr lang="zh-CN" altLang="en-US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23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1409</Words>
  <Application>Microsoft Office PowerPoint</Application>
  <PresentationFormat>全屏显示(16:9)</PresentationFormat>
  <Paragraphs>49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微软雅黑</vt:lpstr>
      <vt:lpstr>Calibri Light</vt:lpstr>
      <vt:lpstr>微软雅黑 Light</vt:lpstr>
      <vt:lpstr>Calibri</vt:lpstr>
      <vt:lpstr>方正兰亭超细黑简体</vt:lpstr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十大跑车</dc:title>
  <dc:creator>第一PPT</dc:creator>
  <cp:keywords>www.1ppt.com</cp:keywords>
  <cp:lastModifiedBy>Windows User</cp:lastModifiedBy>
  <cp:revision>49</cp:revision>
  <dcterms:created xsi:type="dcterms:W3CDTF">2015-03-03T11:23:49Z</dcterms:created>
  <dcterms:modified xsi:type="dcterms:W3CDTF">2018-08-10T01:46:33Z</dcterms:modified>
</cp:coreProperties>
</file>