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  <p:sldMasterId id="2147483721" r:id="rId2"/>
  </p:sldMasterIdLst>
  <p:notesMasterIdLst>
    <p:notesMasterId r:id="rId26"/>
  </p:notesMasterIdLst>
  <p:sldIdLst>
    <p:sldId id="309" r:id="rId3"/>
    <p:sldId id="294" r:id="rId4"/>
    <p:sldId id="282" r:id="rId5"/>
    <p:sldId id="317" r:id="rId6"/>
    <p:sldId id="321" r:id="rId7"/>
    <p:sldId id="322" r:id="rId8"/>
    <p:sldId id="318" r:id="rId9"/>
    <p:sldId id="311" r:id="rId10"/>
    <p:sldId id="289" r:id="rId11"/>
    <p:sldId id="320" r:id="rId12"/>
    <p:sldId id="313" r:id="rId13"/>
    <p:sldId id="296" r:id="rId14"/>
    <p:sldId id="319" r:id="rId15"/>
    <p:sldId id="302" r:id="rId16"/>
    <p:sldId id="303" r:id="rId17"/>
    <p:sldId id="314" r:id="rId18"/>
    <p:sldId id="305" r:id="rId19"/>
    <p:sldId id="306" r:id="rId20"/>
    <p:sldId id="307" r:id="rId21"/>
    <p:sldId id="308" r:id="rId22"/>
    <p:sldId id="324" r:id="rId23"/>
    <p:sldId id="325" r:id="rId24"/>
    <p:sldId id="326" r:id="rId25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EEEEEE"/>
    <a:srgbClr val="7F7F7F"/>
    <a:srgbClr val="ED7D31"/>
    <a:srgbClr val="007FDE"/>
    <a:srgbClr val="FFFFFF"/>
    <a:srgbClr val="929292"/>
    <a:srgbClr val="008A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58" autoAdjust="0"/>
    <p:restoredTop sz="90987" autoAdjust="0"/>
  </p:normalViewPr>
  <p:slideViewPr>
    <p:cSldViewPr snapToGrid="0">
      <p:cViewPr varScale="1">
        <p:scale>
          <a:sx n="60" d="100"/>
          <a:sy n="60" d="100"/>
        </p:scale>
        <p:origin x="-72" y="-12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AD8832F-9FB5-498B-99E9-CA7E539D5689}" type="datetimeFigureOut">
              <a:rPr lang="zh-CN" altLang="en-US"/>
              <a:pPr>
                <a:defRPr/>
              </a:pPr>
              <a:t>2018/8/8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1D1758A0-865E-4A9C-BE3D-BB745EA18A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55421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15FDD-2F82-4B88-8AEA-D34ECFDE7906}" type="datetimeFigureOut">
              <a:rPr lang="zh-CN" altLang="en-US" smtClean="0"/>
              <a:pPr>
                <a:defRPr/>
              </a:pPr>
              <a:t>2018/8/8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7E3E9-AE4C-4761-A339-F41B2E1705F1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037655"/>
      </p:ext>
    </p:extLst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5A8DA-37CE-4A4E-981D-57CDF5E0EC9E}" type="datetimeFigureOut">
              <a:rPr lang="zh-CN" altLang="en-US" smtClean="0"/>
              <a:pPr>
                <a:defRPr/>
              </a:pPr>
              <a:t>2018/8/8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7A6CB-335A-4811-B1DA-FDBD713F823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597708"/>
      </p:ext>
    </p:extLst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935D9-A967-4D06-8C11-05D793AE118A}" type="datetimeFigureOut">
              <a:rPr lang="zh-CN" altLang="en-US" smtClean="0"/>
              <a:pPr>
                <a:defRPr/>
              </a:pPr>
              <a:t>2018/8/8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70CBA-0392-4535-AAAD-29CFAB0C962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385586"/>
      </p:ext>
    </p:extLst>
  </p:cSld>
  <p:clrMapOvr>
    <a:masterClrMapping/>
  </p:clrMapOvr>
  <p:transition spd="slow">
    <p:pu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4176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890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6527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058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486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806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5844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349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8EF2B-6A39-46F9-BDD7-AADCBA8B947A}" type="datetimeFigureOut">
              <a:rPr lang="zh-CN" altLang="en-US" smtClean="0"/>
              <a:pPr>
                <a:defRPr/>
              </a:pPr>
              <a:t>2018/8/8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85F7C-24FA-448F-B721-F6CB7B038DAF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3702950"/>
      </p:ext>
    </p:extLst>
  </p:cSld>
  <p:clrMapOvr>
    <a:masterClrMapping/>
  </p:clrMapOvr>
  <p:transition spd="slow">
    <p:push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711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4467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971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13782-DB82-413C-9593-0EABC61949A5}" type="datetimeFigureOut">
              <a:rPr lang="zh-CN" altLang="en-US" smtClean="0"/>
              <a:pPr>
                <a:defRPr/>
              </a:pPr>
              <a:t>2018/8/8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DC333-7B8B-4DA6-A0A9-8B3188637E71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886992"/>
      </p:ext>
    </p:extLst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94A63-C18F-4FAF-BDF1-F0B466C0CE1D}" type="datetimeFigureOut">
              <a:rPr lang="zh-CN" altLang="en-US" smtClean="0"/>
              <a:pPr>
                <a:defRPr/>
              </a:pPr>
              <a:t>2018/8/8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DC710-4DA7-4626-B267-01D90325460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412091"/>
      </p:ext>
    </p:extLst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64173-AC2D-48B0-B757-DD28F057BFB6}" type="datetimeFigureOut">
              <a:rPr lang="zh-CN" altLang="en-US" smtClean="0"/>
              <a:pPr>
                <a:defRPr/>
              </a:pPr>
              <a:t>2018/8/8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5CDB3-F41E-440D-9883-18FE894D3EDA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311364"/>
      </p:ext>
    </p:extLst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4420D-DA38-4E90-BEBF-70149BE4506E}" type="datetimeFigureOut">
              <a:rPr lang="zh-CN" altLang="en-US" smtClean="0"/>
              <a:pPr>
                <a:defRPr/>
              </a:pPr>
              <a:t>2018/8/8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0F186-AB46-4799-BCCE-E5C2DC9DC681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1396539"/>
      </p:ext>
    </p:extLst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0" y="6560528"/>
            <a:ext cx="12192000" cy="297472"/>
            <a:chOff x="0" y="6389078"/>
            <a:chExt cx="9144000" cy="297472"/>
          </a:xfrm>
          <a:solidFill>
            <a:srgbClr val="0070C0"/>
          </a:solidFill>
        </p:grpSpPr>
        <p:sp>
          <p:nvSpPr>
            <p:cNvPr id="3" name="矩形 5"/>
            <p:cNvSpPr/>
            <p:nvPr/>
          </p:nvSpPr>
          <p:spPr>
            <a:xfrm>
              <a:off x="0" y="6472237"/>
              <a:ext cx="9144000" cy="2143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矩形 6"/>
            <p:cNvSpPr/>
            <p:nvPr/>
          </p:nvSpPr>
          <p:spPr>
            <a:xfrm>
              <a:off x="0" y="6389078"/>
              <a:ext cx="9144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" name="组合 7"/>
          <p:cNvGrpSpPr/>
          <p:nvPr/>
        </p:nvGrpSpPr>
        <p:grpSpPr>
          <a:xfrm flipV="1">
            <a:off x="0" y="0"/>
            <a:ext cx="12192000" cy="297472"/>
            <a:chOff x="0" y="6389078"/>
            <a:chExt cx="9144000" cy="297472"/>
          </a:xfrm>
          <a:solidFill>
            <a:srgbClr val="0070C0"/>
          </a:solidFill>
        </p:grpSpPr>
        <p:sp>
          <p:nvSpPr>
            <p:cNvPr id="6" name="矩形 8"/>
            <p:cNvSpPr/>
            <p:nvPr/>
          </p:nvSpPr>
          <p:spPr>
            <a:xfrm>
              <a:off x="0" y="6472237"/>
              <a:ext cx="9144000" cy="2143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9"/>
            <p:cNvSpPr/>
            <p:nvPr/>
          </p:nvSpPr>
          <p:spPr>
            <a:xfrm>
              <a:off x="0" y="6389078"/>
              <a:ext cx="9144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0228736"/>
      </p:ext>
    </p:extLst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0ECE0-720F-42C0-B156-89B9E5E715ED}" type="datetimeFigureOut">
              <a:rPr lang="zh-CN" altLang="en-US" smtClean="0"/>
              <a:pPr>
                <a:defRPr/>
              </a:pPr>
              <a:t>2018/8/8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B4822-C699-4809-83EC-6B7AE9FA510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377263"/>
      </p:ext>
    </p:extLst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CFDCF-0408-422E-A80B-29368580D3A9}" type="datetimeFigureOut">
              <a:rPr lang="zh-CN" altLang="en-US" smtClean="0"/>
              <a:pPr>
                <a:defRPr/>
              </a:pPr>
              <a:t>2018/8/8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EF147-F9B8-4282-B615-036CFDB12D1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5966051"/>
      </p:ext>
    </p:extLst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EAA69D6-D483-4649-82B8-7C8DC15C4F84}" type="datetimeFigureOut">
              <a:rPr lang="zh-CN" altLang="en-US" smtClean="0"/>
              <a:pPr>
                <a:defRPr/>
              </a:pPr>
              <a:t>2018/8/8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33B6D86-0E96-468D-9B1E-AB6DF96C24D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0154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 spd="slow">
    <p:push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微软雅黑" pitchFamily="34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36641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对角圆角矩形 19"/>
          <p:cNvSpPr/>
          <p:nvPr/>
        </p:nvSpPr>
        <p:spPr>
          <a:xfrm flipH="1">
            <a:off x="2017715" y="1550988"/>
            <a:ext cx="1330325" cy="557212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100" dirty="0">
                <a:latin typeface="+mn-ea"/>
              </a:rPr>
              <a:t>项目部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772025" y="4397378"/>
            <a:ext cx="29579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2400" spc="1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人：第一</a:t>
            </a:r>
            <a:r>
              <a:rPr lang="en-US" altLang="zh-CN" sz="2400" spc="1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spc="1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对角圆角矩形 24"/>
          <p:cNvSpPr/>
          <p:nvPr/>
        </p:nvSpPr>
        <p:spPr>
          <a:xfrm flipH="1">
            <a:off x="3348039" y="2108203"/>
            <a:ext cx="6568959" cy="1172327"/>
          </a:xfrm>
          <a:prstGeom prst="round2DiagRect">
            <a:avLst>
              <a:gd name="adj1" fmla="val 50000"/>
              <a:gd name="adj2" fmla="val 0"/>
            </a:avLst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spc="100">
              <a:latin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18821" y="2285118"/>
            <a:ext cx="582723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spc="100" dirty="0">
                <a:solidFill>
                  <a:srgbClr val="0070C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人事岗位竞聘汇报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直接连接符 60"/>
          <p:cNvCxnSpPr/>
          <p:nvPr/>
        </p:nvCxnSpPr>
        <p:spPr>
          <a:xfrm flipH="1">
            <a:off x="0" y="876693"/>
            <a:ext cx="12192000" cy="9427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8801105" y="633292"/>
            <a:ext cx="1573214" cy="490776"/>
            <a:chOff x="7277758" y="632819"/>
            <a:chExt cx="1571947" cy="490589"/>
          </a:xfrm>
        </p:grpSpPr>
        <p:sp>
          <p:nvSpPr>
            <p:cNvPr id="26" name="平行四边形 25"/>
            <p:cNvSpPr/>
            <p:nvPr/>
          </p:nvSpPr>
          <p:spPr>
            <a:xfrm>
              <a:off x="7277758" y="632819"/>
              <a:ext cx="1571947" cy="490589"/>
            </a:xfrm>
            <a:prstGeom prst="parallelogram">
              <a:avLst/>
            </a:prstGeom>
            <a:solidFill>
              <a:srgbClr val="0070C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3574" name="文本框 21"/>
            <p:cNvSpPr txBox="1">
              <a:spLocks noChangeArrowheads="1"/>
            </p:cNvSpPr>
            <p:nvPr/>
          </p:nvSpPr>
          <p:spPr bwMode="auto">
            <a:xfrm>
              <a:off x="7364843" y="653797"/>
              <a:ext cx="1414632" cy="461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2591898" y="1649416"/>
            <a:ext cx="6813551" cy="1762125"/>
            <a:chOff x="1166722" y="2007122"/>
            <a:chExt cx="6813730" cy="1763441"/>
          </a:xfrm>
        </p:grpSpPr>
        <p:grpSp>
          <p:nvGrpSpPr>
            <p:cNvPr id="25" name="组合 12"/>
            <p:cNvGrpSpPr>
              <a:grpSpLocks/>
            </p:cNvGrpSpPr>
            <p:nvPr/>
          </p:nvGrpSpPr>
          <p:grpSpPr bwMode="auto">
            <a:xfrm>
              <a:off x="1166722" y="2007122"/>
              <a:ext cx="6716889" cy="541741"/>
              <a:chOff x="979460" y="1683272"/>
              <a:chExt cx="6716889" cy="541741"/>
            </a:xfrm>
          </p:grpSpPr>
          <p:sp>
            <p:nvSpPr>
              <p:cNvPr id="33" name="平行四边形 32"/>
              <p:cNvSpPr/>
              <p:nvPr/>
            </p:nvSpPr>
            <p:spPr>
              <a:xfrm>
                <a:off x="979460" y="1702018"/>
                <a:ext cx="1857424" cy="494717"/>
              </a:xfrm>
              <a:prstGeom prst="parallelogram">
                <a:avLst>
                  <a:gd name="adj" fmla="val 30122"/>
                </a:avLst>
              </a:prstGeom>
              <a:solidFill>
                <a:srgbClr val="0070C0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2949599" y="1683272"/>
                <a:ext cx="1787716" cy="4620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i="1" spc="100" dirty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添加小标题</a:t>
                </a: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1228704" y="1688037"/>
                <a:ext cx="1261917" cy="52361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zh-CN" sz="2800" b="1" i="1" kern="100" dirty="0">
                    <a:solidFill>
                      <a:srgbClr val="EEEEE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一方面</a:t>
                </a:r>
                <a:endParaRPr lang="zh-CN" altLang="en-US" sz="2800" b="1" i="1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39" name="直接箭头连接符 38"/>
              <p:cNvCxnSpPr/>
              <p:nvPr/>
            </p:nvCxnSpPr>
            <p:spPr>
              <a:xfrm>
                <a:off x="1001686" y="2225013"/>
                <a:ext cx="6694663" cy="0"/>
              </a:xfrm>
              <a:prstGeom prst="straightConnector1">
                <a:avLst/>
              </a:prstGeom>
              <a:ln w="50800">
                <a:solidFill>
                  <a:srgbClr val="0070C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15"/>
            <p:cNvGrpSpPr>
              <a:grpSpLocks/>
            </p:cNvGrpSpPr>
            <p:nvPr/>
          </p:nvGrpSpPr>
          <p:grpSpPr bwMode="auto">
            <a:xfrm>
              <a:off x="1239749" y="2712379"/>
              <a:ext cx="6740703" cy="1058184"/>
              <a:chOff x="1052487" y="2388529"/>
              <a:chExt cx="6740703" cy="1058184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350945" y="2399769"/>
                <a:ext cx="6442245" cy="104694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1200"/>
                  </a:spcAft>
                  <a:defRPr/>
                </a:pPr>
                <a:r>
                  <a:rPr lang="zh-CN" altLang="en-US" sz="2000" kern="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这里添加对该竞争岗位的认识一</a:t>
                </a:r>
                <a:endParaRPr lang="en-US" altLang="zh-CN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1200"/>
                  </a:spcAft>
                  <a:defRPr/>
                </a:pPr>
                <a:r>
                  <a:rPr lang="zh-CN" altLang="en-US" sz="2000" kern="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这里添加对该竞争岗位的认识二</a:t>
                </a: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1052487" y="2388529"/>
                <a:ext cx="150816" cy="519739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1667974" y="3771901"/>
            <a:ext cx="6816725" cy="2398713"/>
            <a:chOff x="1163547" y="4176868"/>
            <a:chExt cx="6816905" cy="2399258"/>
          </a:xfrm>
        </p:grpSpPr>
        <p:grpSp>
          <p:nvGrpSpPr>
            <p:cNvPr id="41" name="组合 27"/>
            <p:cNvGrpSpPr>
              <a:grpSpLocks/>
            </p:cNvGrpSpPr>
            <p:nvPr/>
          </p:nvGrpSpPr>
          <p:grpSpPr bwMode="auto">
            <a:xfrm>
              <a:off x="1163547" y="4176868"/>
              <a:ext cx="6707364" cy="541461"/>
              <a:chOff x="976285" y="1683255"/>
              <a:chExt cx="6707364" cy="541461"/>
            </a:xfrm>
          </p:grpSpPr>
          <p:sp>
            <p:nvSpPr>
              <p:cNvPr id="45" name="平行四边形 44"/>
              <p:cNvSpPr/>
              <p:nvPr/>
            </p:nvSpPr>
            <p:spPr>
              <a:xfrm>
                <a:off x="976285" y="1701992"/>
                <a:ext cx="1857424" cy="494460"/>
              </a:xfrm>
              <a:prstGeom prst="parallelogram">
                <a:avLst>
                  <a:gd name="adj" fmla="val 30122"/>
                </a:avLst>
              </a:prstGeom>
              <a:solidFill>
                <a:srgbClr val="0070C0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2949599" y="1683255"/>
                <a:ext cx="1787716" cy="461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i="1" spc="100" dirty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添加小标题</a:t>
                </a: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1089000" y="1688019"/>
                <a:ext cx="1621000" cy="52333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800" b="1" i="1" kern="100" dirty="0">
                    <a:solidFill>
                      <a:srgbClr val="EEEEE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另一</a:t>
                </a:r>
                <a:r>
                  <a:rPr lang="zh-CN" altLang="zh-CN" sz="2800" b="1" i="1" kern="100" dirty="0">
                    <a:solidFill>
                      <a:srgbClr val="EEEEE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方面</a:t>
                </a:r>
                <a:endParaRPr lang="zh-CN" altLang="en-US" sz="2800" b="1" i="1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48" name="直接箭头连接符 47"/>
              <p:cNvCxnSpPr/>
              <p:nvPr/>
            </p:nvCxnSpPr>
            <p:spPr>
              <a:xfrm>
                <a:off x="988985" y="2224716"/>
                <a:ext cx="6694664" cy="0"/>
              </a:xfrm>
              <a:prstGeom prst="straightConnector1">
                <a:avLst/>
              </a:prstGeom>
              <a:ln w="50800">
                <a:solidFill>
                  <a:srgbClr val="0070C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组合 14"/>
            <p:cNvGrpSpPr>
              <a:grpSpLocks/>
            </p:cNvGrpSpPr>
            <p:nvPr/>
          </p:nvGrpSpPr>
          <p:grpSpPr bwMode="auto">
            <a:xfrm>
              <a:off x="1239749" y="4965917"/>
              <a:ext cx="6740703" cy="1610209"/>
              <a:chOff x="1052487" y="4642067"/>
              <a:chExt cx="6740703" cy="1610209"/>
            </a:xfrm>
          </p:grpSpPr>
          <p:sp>
            <p:nvSpPr>
              <p:cNvPr id="43" name="矩形 42"/>
              <p:cNvSpPr/>
              <p:nvPr/>
            </p:nvSpPr>
            <p:spPr>
              <a:xfrm>
                <a:off x="1350945" y="4651713"/>
                <a:ext cx="6442245" cy="160056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1200"/>
                  </a:spcAft>
                  <a:defRPr/>
                </a:pPr>
                <a:r>
                  <a:rPr lang="zh-CN" altLang="en-US" sz="2000" kern="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这里添加对该竞争岗位的认识一</a:t>
                </a:r>
                <a:endParaRPr lang="en-US" altLang="zh-CN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1200"/>
                  </a:spcAft>
                  <a:defRPr/>
                </a:pPr>
                <a:r>
                  <a:rPr lang="zh-CN" altLang="en-US" sz="2000" kern="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这里添加对该竞争岗位的认识二</a:t>
                </a:r>
                <a:endParaRPr lang="en-US" altLang="zh-CN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1200"/>
                  </a:spcAft>
                  <a:defRPr/>
                </a:pPr>
                <a:endParaRPr lang="en-US" altLang="zh-CN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1052487" y="4642067"/>
                <a:ext cx="150816" cy="519469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</p:grp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accel="7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accel="7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图片 2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3200" y="307976"/>
            <a:ext cx="9245600" cy="624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直接连接符 20"/>
          <p:cNvCxnSpPr/>
          <p:nvPr/>
        </p:nvCxnSpPr>
        <p:spPr>
          <a:xfrm>
            <a:off x="0" y="3487739"/>
            <a:ext cx="4727576" cy="1586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7537450" y="3489325"/>
            <a:ext cx="4654551" cy="9364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弧形 2"/>
          <p:cNvSpPr/>
          <p:nvPr/>
        </p:nvSpPr>
        <p:spPr>
          <a:xfrm flipV="1">
            <a:off x="4722815" y="2084391"/>
            <a:ext cx="2820987" cy="2820987"/>
          </a:xfrm>
          <a:prstGeom prst="arc">
            <a:avLst>
              <a:gd name="adj1" fmla="val 10802346"/>
              <a:gd name="adj2" fmla="val 0"/>
            </a:avLst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835527" y="2084388"/>
            <a:ext cx="2747963" cy="2711450"/>
            <a:chOff x="3310986" y="2084089"/>
            <a:chExt cx="2749113" cy="2712137"/>
          </a:xfrm>
        </p:grpSpPr>
        <p:sp>
          <p:nvSpPr>
            <p:cNvPr id="7" name="椭圆 6"/>
            <p:cNvSpPr/>
            <p:nvPr/>
          </p:nvSpPr>
          <p:spPr>
            <a:xfrm>
              <a:off x="3310986" y="2084089"/>
              <a:ext cx="616208" cy="6161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dirty="0">
                  <a:solidFill>
                    <a:srgbClr val="EEEEEE"/>
                  </a:solidFill>
                  <a:latin typeface="Broadway" panose="04040905080B02020502" pitchFamily="82" charset="0"/>
                </a:rPr>
                <a:t>3</a:t>
              </a:r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5443891" y="4180120"/>
              <a:ext cx="616208" cy="61610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4994277" y="2351089"/>
            <a:ext cx="2276475" cy="2274887"/>
            <a:chOff x="3470876" y="2350948"/>
            <a:chExt cx="2275712" cy="2275712"/>
          </a:xfrm>
        </p:grpSpPr>
        <p:grpSp>
          <p:nvGrpSpPr>
            <p:cNvPr id="24583" name="组合 3"/>
            <p:cNvGrpSpPr>
              <a:grpSpLocks/>
            </p:cNvGrpSpPr>
            <p:nvPr/>
          </p:nvGrpSpPr>
          <p:grpSpPr bwMode="auto">
            <a:xfrm>
              <a:off x="3470876" y="2350948"/>
              <a:ext cx="2275712" cy="2275712"/>
              <a:chOff x="3470876" y="2350948"/>
              <a:chExt cx="2275712" cy="2275712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3470876" y="2350948"/>
                <a:ext cx="2275712" cy="2275712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/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3901629" y="3488010"/>
                <a:ext cx="1466576" cy="979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spc="100" dirty="0">
                    <a:solidFill>
                      <a:srgbClr val="EEEEE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竞争岗位</a:t>
                </a:r>
                <a:endParaRPr lang="en-US" altLang="zh-CN" sz="2400" b="1" spc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spc="100" dirty="0">
                    <a:solidFill>
                      <a:srgbClr val="EEEEE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工作思路</a:t>
                </a:r>
              </a:p>
            </p:txBody>
          </p:sp>
        </p:grpSp>
        <p:sp>
          <p:nvSpPr>
            <p:cNvPr id="24584" name="Freeform 51"/>
            <p:cNvSpPr>
              <a:spLocks noEditPoints="1"/>
            </p:cNvSpPr>
            <p:nvPr/>
          </p:nvSpPr>
          <p:spPr bwMode="auto">
            <a:xfrm>
              <a:off x="4248369" y="2657589"/>
              <a:ext cx="720725" cy="841375"/>
            </a:xfrm>
            <a:custGeom>
              <a:avLst/>
              <a:gdLst>
                <a:gd name="T0" fmla="*/ 416669 w 192"/>
                <a:gd name="T1" fmla="*/ 123953 h 224"/>
                <a:gd name="T2" fmla="*/ 435438 w 192"/>
                <a:gd name="T3" fmla="*/ 75123 h 224"/>
                <a:gd name="T4" fmla="*/ 360363 w 192"/>
                <a:gd name="T5" fmla="*/ 0 h 224"/>
                <a:gd name="T6" fmla="*/ 285287 w 192"/>
                <a:gd name="T7" fmla="*/ 75123 h 224"/>
                <a:gd name="T8" fmla="*/ 304056 w 192"/>
                <a:gd name="T9" fmla="*/ 123953 h 224"/>
                <a:gd name="T10" fmla="*/ 0 w 192"/>
                <a:gd name="T11" fmla="*/ 480786 h 224"/>
                <a:gd name="T12" fmla="*/ 360363 w 192"/>
                <a:gd name="T13" fmla="*/ 841375 h 224"/>
                <a:gd name="T14" fmla="*/ 720725 w 192"/>
                <a:gd name="T15" fmla="*/ 480786 h 224"/>
                <a:gd name="T16" fmla="*/ 416669 w 192"/>
                <a:gd name="T17" fmla="*/ 123953 h 224"/>
                <a:gd name="T18" fmla="*/ 360363 w 192"/>
                <a:gd name="T19" fmla="*/ 30049 h 224"/>
                <a:gd name="T20" fmla="*/ 405408 w 192"/>
                <a:gd name="T21" fmla="*/ 75123 h 224"/>
                <a:gd name="T22" fmla="*/ 360363 w 192"/>
                <a:gd name="T23" fmla="*/ 120196 h 224"/>
                <a:gd name="T24" fmla="*/ 315317 w 192"/>
                <a:gd name="T25" fmla="*/ 75123 h 224"/>
                <a:gd name="T26" fmla="*/ 360363 w 192"/>
                <a:gd name="T27" fmla="*/ 30049 h 224"/>
                <a:gd name="T28" fmla="*/ 180181 w 192"/>
                <a:gd name="T29" fmla="*/ 661080 h 224"/>
                <a:gd name="T30" fmla="*/ 289041 w 192"/>
                <a:gd name="T31" fmla="*/ 428200 h 224"/>
                <a:gd name="T32" fmla="*/ 409162 w 192"/>
                <a:gd name="T33" fmla="*/ 552152 h 224"/>
                <a:gd name="T34" fmla="*/ 180181 w 192"/>
                <a:gd name="T35" fmla="*/ 661080 h 224"/>
                <a:gd name="T36" fmla="*/ 431684 w 192"/>
                <a:gd name="T37" fmla="*/ 529616 h 224"/>
                <a:gd name="T38" fmla="*/ 311563 w 192"/>
                <a:gd name="T39" fmla="*/ 409419 h 224"/>
                <a:gd name="T40" fmla="*/ 540544 w 192"/>
                <a:gd name="T41" fmla="*/ 300491 h 224"/>
                <a:gd name="T42" fmla="*/ 431684 w 192"/>
                <a:gd name="T43" fmla="*/ 529616 h 22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92"/>
                <a:gd name="T67" fmla="*/ 0 h 224"/>
                <a:gd name="T68" fmla="*/ 192 w 192"/>
                <a:gd name="T69" fmla="*/ 224 h 22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92" h="224">
                  <a:moveTo>
                    <a:pt x="111" y="33"/>
                  </a:moveTo>
                  <a:cubicBezTo>
                    <a:pt x="114" y="29"/>
                    <a:pt x="116" y="25"/>
                    <a:pt x="116" y="20"/>
                  </a:cubicBezTo>
                  <a:cubicBezTo>
                    <a:pt x="116" y="9"/>
                    <a:pt x="107" y="0"/>
                    <a:pt x="96" y="0"/>
                  </a:cubicBezTo>
                  <a:cubicBezTo>
                    <a:pt x="85" y="0"/>
                    <a:pt x="76" y="9"/>
                    <a:pt x="76" y="20"/>
                  </a:cubicBezTo>
                  <a:cubicBezTo>
                    <a:pt x="76" y="25"/>
                    <a:pt x="78" y="29"/>
                    <a:pt x="81" y="33"/>
                  </a:cubicBezTo>
                  <a:cubicBezTo>
                    <a:pt x="35" y="40"/>
                    <a:pt x="0" y="80"/>
                    <a:pt x="0" y="128"/>
                  </a:cubicBezTo>
                  <a:cubicBezTo>
                    <a:pt x="0" y="181"/>
                    <a:pt x="43" y="224"/>
                    <a:pt x="96" y="224"/>
                  </a:cubicBezTo>
                  <a:cubicBezTo>
                    <a:pt x="149" y="224"/>
                    <a:pt x="192" y="181"/>
                    <a:pt x="192" y="128"/>
                  </a:cubicBezTo>
                  <a:cubicBezTo>
                    <a:pt x="192" y="80"/>
                    <a:pt x="157" y="40"/>
                    <a:pt x="111" y="33"/>
                  </a:cubicBezTo>
                  <a:close/>
                  <a:moveTo>
                    <a:pt x="96" y="8"/>
                  </a:moveTo>
                  <a:cubicBezTo>
                    <a:pt x="103" y="8"/>
                    <a:pt x="108" y="13"/>
                    <a:pt x="108" y="20"/>
                  </a:cubicBezTo>
                  <a:cubicBezTo>
                    <a:pt x="108" y="26"/>
                    <a:pt x="103" y="32"/>
                    <a:pt x="96" y="32"/>
                  </a:cubicBezTo>
                  <a:cubicBezTo>
                    <a:pt x="89" y="32"/>
                    <a:pt x="84" y="26"/>
                    <a:pt x="84" y="20"/>
                  </a:cubicBezTo>
                  <a:cubicBezTo>
                    <a:pt x="84" y="13"/>
                    <a:pt x="89" y="8"/>
                    <a:pt x="96" y="8"/>
                  </a:cubicBezTo>
                  <a:close/>
                  <a:moveTo>
                    <a:pt x="48" y="176"/>
                  </a:moveTo>
                  <a:cubicBezTo>
                    <a:pt x="77" y="114"/>
                    <a:pt x="77" y="114"/>
                    <a:pt x="77" y="114"/>
                  </a:cubicBezTo>
                  <a:cubicBezTo>
                    <a:pt x="109" y="147"/>
                    <a:pt x="109" y="147"/>
                    <a:pt x="109" y="147"/>
                  </a:cubicBezTo>
                  <a:lnTo>
                    <a:pt x="48" y="176"/>
                  </a:lnTo>
                  <a:close/>
                  <a:moveTo>
                    <a:pt x="115" y="141"/>
                  </a:moveTo>
                  <a:cubicBezTo>
                    <a:pt x="83" y="109"/>
                    <a:pt x="83" y="109"/>
                    <a:pt x="83" y="109"/>
                  </a:cubicBezTo>
                  <a:cubicBezTo>
                    <a:pt x="144" y="80"/>
                    <a:pt x="144" y="80"/>
                    <a:pt x="144" y="80"/>
                  </a:cubicBezTo>
                  <a:lnTo>
                    <a:pt x="115" y="141"/>
                  </a:lnTo>
                  <a:close/>
                </a:path>
              </a:pathLst>
            </a:custGeom>
            <a:solidFill>
              <a:srgbClr val="EEE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11364" y="404815"/>
            <a:ext cx="7800975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　　这里添加该岗位的第一个工作思路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133476" y="250825"/>
            <a:ext cx="1228725" cy="858838"/>
            <a:chOff x="-390319" y="250551"/>
            <a:chExt cx="1228519" cy="859798"/>
          </a:xfrm>
        </p:grpSpPr>
        <p:sp>
          <p:nvSpPr>
            <p:cNvPr id="2" name="任意多边形 1"/>
            <p:cNvSpPr/>
            <p:nvPr/>
          </p:nvSpPr>
          <p:spPr>
            <a:xfrm>
              <a:off x="-390319" y="290283"/>
              <a:ext cx="1228519" cy="820066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649" name="文本框 5"/>
            <p:cNvSpPr txBox="1">
              <a:spLocks noChangeArrowheads="1"/>
            </p:cNvSpPr>
            <p:nvPr/>
          </p:nvSpPr>
          <p:spPr bwMode="auto">
            <a:xfrm>
              <a:off x="148521" y="250551"/>
              <a:ext cx="545251" cy="647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600">
                  <a:solidFill>
                    <a:srgbClr val="EEEEEE"/>
                  </a:solidFill>
                  <a:latin typeface="Broadway"/>
                  <a:ea typeface="微软雅黑" pitchFamily="34" charset="-122"/>
                </a:rPr>
                <a:t>A</a:t>
              </a:r>
              <a:endParaRPr lang="zh-CN" altLang="en-US" sz="3600">
                <a:solidFill>
                  <a:srgbClr val="EEEEEE"/>
                </a:solidFill>
                <a:latin typeface="Broadway"/>
                <a:ea typeface="微软雅黑" pitchFamily="34" charset="-122"/>
              </a:endParaRPr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2693334" y="1341438"/>
            <a:ext cx="2669104" cy="1245890"/>
            <a:chOff x="1267051" y="1341333"/>
            <a:chExt cx="2669894" cy="1245837"/>
          </a:xfrm>
        </p:grpSpPr>
        <p:sp>
          <p:nvSpPr>
            <p:cNvPr id="52" name="文本框 51"/>
            <p:cNvSpPr txBox="1"/>
            <p:nvPr/>
          </p:nvSpPr>
          <p:spPr>
            <a:xfrm>
              <a:off x="1289283" y="1341333"/>
              <a:ext cx="2647662" cy="46164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</a:rPr>
                <a:t>这里添加相关内容</a:t>
              </a: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286107" y="1744541"/>
              <a:ext cx="2647662" cy="46164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</a:rPr>
                <a:t>这里添加相关内容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1267051" y="2125525"/>
              <a:ext cx="2647662" cy="46164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</a:rPr>
                <a:t>这里添加相关内容</a:t>
              </a:r>
            </a:p>
          </p:txBody>
        </p:sp>
      </p:grpSp>
      <p:grpSp>
        <p:nvGrpSpPr>
          <p:cNvPr id="55" name="组合 54"/>
          <p:cNvGrpSpPr>
            <a:grpSpLocks/>
          </p:cNvGrpSpPr>
          <p:nvPr/>
        </p:nvGrpSpPr>
        <p:grpSpPr bwMode="auto">
          <a:xfrm>
            <a:off x="8565493" y="1558587"/>
            <a:ext cx="1543050" cy="707886"/>
            <a:chOff x="7283323" y="1558952"/>
            <a:chExt cx="1543538" cy="707382"/>
          </a:xfrm>
        </p:grpSpPr>
        <p:sp>
          <p:nvSpPr>
            <p:cNvPr id="56" name="椭圆 55"/>
            <p:cNvSpPr/>
            <p:nvPr/>
          </p:nvSpPr>
          <p:spPr>
            <a:xfrm>
              <a:off x="7283323" y="1622627"/>
              <a:ext cx="1543538" cy="518981"/>
            </a:xfrm>
            <a:prstGeom prst="ellipse">
              <a:avLst/>
            </a:prstGeom>
            <a:solidFill>
              <a:srgbClr val="ED7D31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7" name="文本框 72"/>
            <p:cNvSpPr txBox="1">
              <a:spLocks noChangeArrowheads="1"/>
            </p:cNvSpPr>
            <p:nvPr/>
          </p:nvSpPr>
          <p:spPr bwMode="auto">
            <a:xfrm>
              <a:off x="7449608" y="1558952"/>
              <a:ext cx="1210971" cy="7073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添加标题</a:t>
              </a:r>
              <a:endParaRPr lang="en-US" altLang="zh-CN" sz="2000" b="1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algn="ctr"/>
              <a:r>
                <a:rPr lang="zh-CN" altLang="en-US" sz="2000" b="1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添加内容</a:t>
              </a:r>
            </a:p>
          </p:txBody>
        </p:sp>
      </p:grpSp>
      <p:grpSp>
        <p:nvGrpSpPr>
          <p:cNvPr id="58" name="组合 57"/>
          <p:cNvGrpSpPr>
            <a:grpSpLocks/>
          </p:cNvGrpSpPr>
          <p:nvPr/>
        </p:nvGrpSpPr>
        <p:grpSpPr bwMode="auto">
          <a:xfrm>
            <a:off x="5325407" y="3385189"/>
            <a:ext cx="1543050" cy="707886"/>
            <a:chOff x="4042699" y="3385248"/>
            <a:chExt cx="1543538" cy="708110"/>
          </a:xfrm>
        </p:grpSpPr>
        <p:sp>
          <p:nvSpPr>
            <p:cNvPr id="59" name="椭圆 58"/>
            <p:cNvSpPr/>
            <p:nvPr/>
          </p:nvSpPr>
          <p:spPr>
            <a:xfrm>
              <a:off x="4042699" y="3483738"/>
              <a:ext cx="1543538" cy="519515"/>
            </a:xfrm>
            <a:prstGeom prst="ellipse">
              <a:avLst/>
            </a:prstGeom>
            <a:solidFill>
              <a:srgbClr val="ED7D31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60" name="文本框 85"/>
            <p:cNvSpPr txBox="1">
              <a:spLocks noChangeArrowheads="1"/>
            </p:cNvSpPr>
            <p:nvPr/>
          </p:nvSpPr>
          <p:spPr bwMode="auto">
            <a:xfrm>
              <a:off x="4224743" y="3385248"/>
              <a:ext cx="1210971" cy="708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添加标题</a:t>
              </a:r>
              <a:endParaRPr lang="en-US" altLang="zh-CN" sz="2000" b="1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algn="ctr"/>
              <a:r>
                <a:rPr lang="zh-CN" altLang="en-US" sz="2000" b="1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添加内容</a:t>
              </a:r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>
            <a:off x="2134533" y="5172880"/>
            <a:ext cx="1544638" cy="707886"/>
            <a:chOff x="853002" y="5172268"/>
            <a:chExt cx="1543538" cy="708110"/>
          </a:xfrm>
        </p:grpSpPr>
        <p:sp>
          <p:nvSpPr>
            <p:cNvPr id="62" name="椭圆 61"/>
            <p:cNvSpPr/>
            <p:nvPr/>
          </p:nvSpPr>
          <p:spPr>
            <a:xfrm>
              <a:off x="853002" y="5294413"/>
              <a:ext cx="1543538" cy="519515"/>
            </a:xfrm>
            <a:prstGeom prst="ellipse">
              <a:avLst/>
            </a:prstGeom>
            <a:solidFill>
              <a:srgbClr val="ED7D31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64" name="文本框 86"/>
            <p:cNvSpPr txBox="1">
              <a:spLocks noChangeArrowheads="1"/>
            </p:cNvSpPr>
            <p:nvPr/>
          </p:nvSpPr>
          <p:spPr bwMode="auto">
            <a:xfrm>
              <a:off x="1015272" y="5172268"/>
              <a:ext cx="1209726" cy="708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添加标题</a:t>
              </a:r>
            </a:p>
            <a:p>
              <a:pPr algn="ctr"/>
              <a:r>
                <a:rPr lang="zh-CN" altLang="en-US" sz="2000" b="1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添加内容</a:t>
              </a:r>
            </a:p>
          </p:txBody>
        </p:sp>
      </p:grpSp>
      <p:grpSp>
        <p:nvGrpSpPr>
          <p:cNvPr id="65" name="组合 64"/>
          <p:cNvGrpSpPr>
            <a:grpSpLocks/>
          </p:cNvGrpSpPr>
          <p:nvPr/>
        </p:nvGrpSpPr>
        <p:grpSpPr bwMode="auto">
          <a:xfrm>
            <a:off x="3680758" y="5379127"/>
            <a:ext cx="2801937" cy="519351"/>
            <a:chOff x="2398631" y="5378513"/>
            <a:chExt cx="2801634" cy="521571"/>
          </a:xfrm>
        </p:grpSpPr>
        <p:sp>
          <p:nvSpPr>
            <p:cNvPr id="66" name="椭圆 65"/>
            <p:cNvSpPr/>
            <p:nvPr/>
          </p:nvSpPr>
          <p:spPr>
            <a:xfrm>
              <a:off x="2398631" y="5378513"/>
              <a:ext cx="111113" cy="521571"/>
            </a:xfrm>
            <a:prstGeom prst="ellipse">
              <a:avLst/>
            </a:prstGeom>
            <a:solidFill>
              <a:srgbClr val="0070C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67" name="直接连接符 66"/>
            <p:cNvCxnSpPr/>
            <p:nvPr/>
          </p:nvCxnSpPr>
          <p:spPr>
            <a:xfrm flipV="1">
              <a:off x="2492283" y="5639297"/>
              <a:ext cx="2707982" cy="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组合 68"/>
          <p:cNvGrpSpPr>
            <a:grpSpLocks/>
          </p:cNvGrpSpPr>
          <p:nvPr/>
        </p:nvGrpSpPr>
        <p:grpSpPr bwMode="auto">
          <a:xfrm>
            <a:off x="5669895" y="1646914"/>
            <a:ext cx="2719388" cy="519351"/>
            <a:chOff x="4388571" y="1646716"/>
            <a:chExt cx="2718715" cy="518991"/>
          </a:xfrm>
        </p:grpSpPr>
        <p:sp>
          <p:nvSpPr>
            <p:cNvPr id="71" name="椭圆 70"/>
            <p:cNvSpPr/>
            <p:nvPr/>
          </p:nvSpPr>
          <p:spPr>
            <a:xfrm>
              <a:off x="6996190" y="1646716"/>
              <a:ext cx="111096" cy="518991"/>
            </a:xfrm>
            <a:prstGeom prst="ellipse">
              <a:avLst/>
            </a:prstGeom>
            <a:solidFill>
              <a:srgbClr val="0070C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72" name="直接连接符 71"/>
            <p:cNvCxnSpPr>
              <a:endCxn id="71" idx="2"/>
            </p:cNvCxnSpPr>
            <p:nvPr/>
          </p:nvCxnSpPr>
          <p:spPr>
            <a:xfrm>
              <a:off x="4388571" y="1906212"/>
              <a:ext cx="2607619" cy="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组合 72"/>
          <p:cNvGrpSpPr>
            <a:grpSpLocks/>
          </p:cNvGrpSpPr>
          <p:nvPr/>
        </p:nvGrpSpPr>
        <p:grpSpPr bwMode="auto">
          <a:xfrm>
            <a:off x="6793846" y="5016500"/>
            <a:ext cx="2646878" cy="1233190"/>
            <a:chOff x="5511382" y="5016052"/>
            <a:chExt cx="2647393" cy="1233136"/>
          </a:xfrm>
        </p:grpSpPr>
        <p:sp>
          <p:nvSpPr>
            <p:cNvPr id="74" name="文本框 73"/>
            <p:cNvSpPr txBox="1"/>
            <p:nvPr/>
          </p:nvSpPr>
          <p:spPr>
            <a:xfrm>
              <a:off x="5511382" y="5016052"/>
              <a:ext cx="2647393" cy="46164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</a:rPr>
                <a:t>这里添加相关内容</a:t>
              </a: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5511382" y="5419259"/>
              <a:ext cx="2647393" cy="46164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</a:rPr>
                <a:t>这里添加相关内容</a:t>
              </a: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5511382" y="5787543"/>
              <a:ext cx="2647393" cy="46164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</a:rPr>
                <a:t>这里添加相关内容</a:t>
              </a:r>
            </a:p>
          </p:txBody>
        </p:sp>
      </p:grpSp>
      <p:sp>
        <p:nvSpPr>
          <p:cNvPr id="77" name="空心弧 76"/>
          <p:cNvSpPr/>
          <p:nvPr/>
        </p:nvSpPr>
        <p:spPr>
          <a:xfrm>
            <a:off x="5261908" y="3570566"/>
            <a:ext cx="1671637" cy="369332"/>
          </a:xfrm>
          <a:prstGeom prst="blockArc">
            <a:avLst>
              <a:gd name="adj1" fmla="val 3599715"/>
              <a:gd name="adj2" fmla="val 14897465"/>
              <a:gd name="adj3" fmla="val 6786"/>
            </a:avLst>
          </a:prstGeom>
          <a:solidFill>
            <a:srgbClr val="7F7F7F"/>
          </a:solidFill>
        </p:spPr>
        <p:txBody>
          <a:bodyPr anchor="ctr">
            <a:spAutoFit/>
          </a:bodyPr>
          <a:lstStyle/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ebdings" panose="05030102010509060703" pitchFamily="18" charset="2"/>
              <a:buChar char=""/>
              <a:defRPr/>
            </a:pPr>
            <a:endParaRPr lang="zh-CN" altLang="en-US" kern="100" spc="100">
              <a:solidFill>
                <a:srgbClr val="777777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78" name="组合 77"/>
          <p:cNvGrpSpPr>
            <a:grpSpLocks/>
          </p:cNvGrpSpPr>
          <p:nvPr/>
        </p:nvGrpSpPr>
        <p:grpSpPr bwMode="auto">
          <a:xfrm>
            <a:off x="6785907" y="2078714"/>
            <a:ext cx="1831974" cy="1518682"/>
            <a:chOff x="5503072" y="2077961"/>
            <a:chExt cx="1833000" cy="1518718"/>
          </a:xfrm>
        </p:grpSpPr>
        <p:grpSp>
          <p:nvGrpSpPr>
            <p:cNvPr id="79" name="组合 104"/>
            <p:cNvGrpSpPr>
              <a:grpSpLocks/>
            </p:cNvGrpSpPr>
            <p:nvPr/>
          </p:nvGrpSpPr>
          <p:grpSpPr bwMode="auto">
            <a:xfrm>
              <a:off x="5503072" y="2077961"/>
              <a:ext cx="1833000" cy="1518718"/>
              <a:chOff x="5488558" y="2060572"/>
              <a:chExt cx="1877510" cy="1555597"/>
            </a:xfrm>
          </p:grpSpPr>
          <p:cxnSp>
            <p:nvCxnSpPr>
              <p:cNvPr id="82" name="直接连接符 81"/>
              <p:cNvCxnSpPr/>
              <p:nvPr/>
            </p:nvCxnSpPr>
            <p:spPr>
              <a:xfrm flipV="1">
                <a:off x="5521097" y="2313550"/>
                <a:ext cx="1825447" cy="1050452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椭圆 82"/>
              <p:cNvSpPr/>
              <p:nvPr/>
            </p:nvSpPr>
            <p:spPr>
              <a:xfrm>
                <a:off x="5488558" y="3084194"/>
                <a:ext cx="112260" cy="531975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7255435" y="2060572"/>
                <a:ext cx="110633" cy="531975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80" name="文本框 157"/>
            <p:cNvSpPr txBox="1">
              <a:spLocks noChangeArrowheads="1"/>
            </p:cNvSpPr>
            <p:nvPr/>
          </p:nvSpPr>
          <p:spPr bwMode="auto">
            <a:xfrm rot="19784763">
              <a:off x="5543240" y="2495398"/>
              <a:ext cx="1416565" cy="461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 i="1">
                  <a:solidFill>
                    <a:srgbClr val="595959"/>
                  </a:solidFill>
                  <a:latin typeface="Calibri" pitchFamily="34" charset="0"/>
                  <a:ea typeface="微软雅黑" pitchFamily="34" charset="-122"/>
                </a:rPr>
                <a:t>对比分析</a:t>
              </a:r>
              <a:endParaRPr lang="en-US" altLang="zh-CN" sz="2400" i="1">
                <a:solidFill>
                  <a:srgbClr val="595959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 rot="19792705">
              <a:off x="5726380" y="2839452"/>
              <a:ext cx="1416565" cy="46167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</a:rPr>
                <a:t>找出差距</a:t>
              </a:r>
            </a:p>
          </p:txBody>
        </p:sp>
      </p:grpSp>
      <p:sp>
        <p:nvSpPr>
          <p:cNvPr id="85" name="空心弧 84"/>
          <p:cNvSpPr/>
          <p:nvPr/>
        </p:nvSpPr>
        <p:spPr>
          <a:xfrm>
            <a:off x="2071032" y="5369203"/>
            <a:ext cx="1671637" cy="369332"/>
          </a:xfrm>
          <a:prstGeom prst="blockArc">
            <a:avLst>
              <a:gd name="adj1" fmla="val 3599715"/>
              <a:gd name="adj2" fmla="val 14561699"/>
              <a:gd name="adj3" fmla="val 7702"/>
            </a:avLst>
          </a:prstGeom>
          <a:solidFill>
            <a:srgbClr val="7F7F7F"/>
          </a:solidFill>
        </p:spPr>
        <p:txBody>
          <a:bodyPr anchor="ctr">
            <a:spAutoFit/>
          </a:bodyPr>
          <a:lstStyle/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ebdings" panose="05030102010509060703" pitchFamily="18" charset="2"/>
              <a:buChar char=""/>
              <a:defRPr/>
            </a:pPr>
            <a:endParaRPr lang="zh-CN" altLang="en-US" kern="100" spc="100">
              <a:solidFill>
                <a:srgbClr val="777777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86" name="组合 85"/>
          <p:cNvGrpSpPr>
            <a:grpSpLocks/>
          </p:cNvGrpSpPr>
          <p:nvPr/>
        </p:nvGrpSpPr>
        <p:grpSpPr bwMode="auto">
          <a:xfrm>
            <a:off x="3599795" y="3967045"/>
            <a:ext cx="1787525" cy="1492489"/>
            <a:chOff x="2318332" y="3966494"/>
            <a:chExt cx="1787174" cy="1493731"/>
          </a:xfrm>
        </p:grpSpPr>
        <p:grpSp>
          <p:nvGrpSpPr>
            <p:cNvPr id="87" name="组合 118"/>
            <p:cNvGrpSpPr>
              <a:grpSpLocks/>
            </p:cNvGrpSpPr>
            <p:nvPr/>
          </p:nvGrpSpPr>
          <p:grpSpPr bwMode="auto">
            <a:xfrm>
              <a:off x="2318332" y="3966494"/>
              <a:ext cx="1787174" cy="1493731"/>
              <a:chOff x="5488558" y="2054160"/>
              <a:chExt cx="1877510" cy="1569234"/>
            </a:xfrm>
          </p:grpSpPr>
          <p:cxnSp>
            <p:nvCxnSpPr>
              <p:cNvPr id="89" name="直接连接符 88"/>
              <p:cNvCxnSpPr/>
              <p:nvPr/>
            </p:nvCxnSpPr>
            <p:spPr>
              <a:xfrm flipV="1">
                <a:off x="5521906" y="2313000"/>
                <a:ext cx="1825821" cy="1051552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椭圆 89"/>
              <p:cNvSpPr/>
              <p:nvPr/>
            </p:nvSpPr>
            <p:spPr>
              <a:xfrm>
                <a:off x="5488558" y="3077337"/>
                <a:ext cx="111717" cy="546057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7254352" y="2054160"/>
                <a:ext cx="111716" cy="546056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88" name="文本框 161"/>
            <p:cNvSpPr txBox="1">
              <a:spLocks noChangeArrowheads="1"/>
            </p:cNvSpPr>
            <p:nvPr/>
          </p:nvSpPr>
          <p:spPr bwMode="auto">
            <a:xfrm rot="19784763">
              <a:off x="2643550" y="4320312"/>
              <a:ext cx="800062" cy="4620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 i="1">
                  <a:solidFill>
                    <a:srgbClr val="595959"/>
                  </a:solidFill>
                  <a:latin typeface="Calibri" pitchFamily="34" charset="0"/>
                  <a:ea typeface="微软雅黑" pitchFamily="34" charset="-122"/>
                </a:rPr>
                <a:t>递进</a:t>
              </a:r>
              <a:endParaRPr lang="en-US" altLang="zh-CN" sz="2400" i="1">
                <a:solidFill>
                  <a:srgbClr val="595959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95" name="组合 94"/>
          <p:cNvGrpSpPr>
            <a:grpSpLocks/>
          </p:cNvGrpSpPr>
          <p:nvPr/>
        </p:nvGrpSpPr>
        <p:grpSpPr bwMode="auto">
          <a:xfrm>
            <a:off x="5474633" y="1427163"/>
            <a:ext cx="195263" cy="1039812"/>
            <a:chOff x="4192207" y="1427769"/>
            <a:chExt cx="196364" cy="1039736"/>
          </a:xfrm>
        </p:grpSpPr>
        <p:cxnSp>
          <p:nvCxnSpPr>
            <p:cNvPr id="96" name="直接连接符 95"/>
            <p:cNvCxnSpPr/>
            <p:nvPr/>
          </p:nvCxnSpPr>
          <p:spPr>
            <a:xfrm flipV="1">
              <a:off x="4388571" y="1427769"/>
              <a:ext cx="0" cy="1039736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矩形 96"/>
            <p:cNvSpPr/>
            <p:nvPr/>
          </p:nvSpPr>
          <p:spPr>
            <a:xfrm>
              <a:off x="4192207" y="1762984"/>
              <a:ext cx="126119" cy="369305"/>
            </a:xfrm>
            <a:prstGeom prst="rect">
              <a:avLst/>
            </a:prstGeom>
            <a:solidFill>
              <a:srgbClr val="0070C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8" name="组合 97"/>
          <p:cNvGrpSpPr>
            <a:grpSpLocks/>
          </p:cNvGrpSpPr>
          <p:nvPr/>
        </p:nvGrpSpPr>
        <p:grpSpPr bwMode="auto">
          <a:xfrm flipH="1">
            <a:off x="6487457" y="5143502"/>
            <a:ext cx="196851" cy="1039813"/>
            <a:chOff x="4192207" y="1427769"/>
            <a:chExt cx="196364" cy="1039736"/>
          </a:xfrm>
        </p:grpSpPr>
        <p:cxnSp>
          <p:nvCxnSpPr>
            <p:cNvPr id="99" name="直接连接符 98"/>
            <p:cNvCxnSpPr/>
            <p:nvPr/>
          </p:nvCxnSpPr>
          <p:spPr>
            <a:xfrm flipV="1">
              <a:off x="4388571" y="1427769"/>
              <a:ext cx="0" cy="1039736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矩形 99"/>
            <p:cNvSpPr/>
            <p:nvPr/>
          </p:nvSpPr>
          <p:spPr>
            <a:xfrm>
              <a:off x="4192207" y="1762984"/>
              <a:ext cx="125103" cy="369305"/>
            </a:xfrm>
            <a:prstGeom prst="rect">
              <a:avLst/>
            </a:prstGeom>
            <a:solidFill>
              <a:srgbClr val="0070C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accel="7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300" fill="hold"/>
                                        <p:tgtEl>
                                          <p:spTgt spid="5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300" fill="hold"/>
                                        <p:tgtEl>
                                          <p:spTgt spid="5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00"/>
                            </p:stCondLst>
                            <p:childTnLst>
                              <p:par>
                                <p:cTn id="4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00"/>
                            </p:stCondLst>
                            <p:childTnLst>
                              <p:par>
                                <p:cTn id="4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300" fill="hold"/>
                                        <p:tgtEl>
                                          <p:spTgt spid="6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300"/>
                            </p:stCondLst>
                            <p:childTnLst>
                              <p:par>
                                <p:cTn id="5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8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30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300"/>
                            </p:stCondLst>
                            <p:childTnLst>
                              <p:par>
                                <p:cTn id="67" presetID="2" presetClass="entr" presetSubtype="2" accel="7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7" grpId="0" animBg="1"/>
      <p:bldP spid="8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97089" y="349251"/>
            <a:ext cx="7956551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　　这里添加该岗位的第二个工作思路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133476" y="250825"/>
            <a:ext cx="1228725" cy="858838"/>
            <a:chOff x="-390319" y="250551"/>
            <a:chExt cx="1228519" cy="859798"/>
          </a:xfrm>
        </p:grpSpPr>
        <p:sp>
          <p:nvSpPr>
            <p:cNvPr id="2" name="任意多边形 1"/>
            <p:cNvSpPr/>
            <p:nvPr/>
          </p:nvSpPr>
          <p:spPr>
            <a:xfrm>
              <a:off x="-390319" y="290283"/>
              <a:ext cx="1228519" cy="820066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655" name="文本框 5"/>
            <p:cNvSpPr txBox="1">
              <a:spLocks noChangeArrowheads="1"/>
            </p:cNvSpPr>
            <p:nvPr/>
          </p:nvSpPr>
          <p:spPr bwMode="auto">
            <a:xfrm>
              <a:off x="148521" y="250551"/>
              <a:ext cx="514799" cy="647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600">
                  <a:solidFill>
                    <a:srgbClr val="EEEEEE"/>
                  </a:solidFill>
                  <a:latin typeface="Broadway"/>
                  <a:ea typeface="微软雅黑" pitchFamily="34" charset="-122"/>
                </a:rPr>
                <a:t>B</a:t>
              </a:r>
              <a:endParaRPr lang="zh-CN" altLang="en-US" sz="3600">
                <a:solidFill>
                  <a:srgbClr val="EEEEEE"/>
                </a:solidFill>
                <a:latin typeface="Broadway"/>
                <a:ea typeface="微软雅黑" pitchFamily="34" charset="-122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6806874" y="2313557"/>
            <a:ext cx="3387725" cy="26776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　　考虑技术水平研制周期和经费限制，分析系统战技性能可达性、技术风险以及全寿命周期费用</a:t>
            </a:r>
          </a:p>
        </p:txBody>
      </p: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1961823" y="3426276"/>
            <a:ext cx="1600200" cy="519353"/>
            <a:chOff x="489233" y="1883982"/>
            <a:chExt cx="1494974" cy="484720"/>
          </a:xfrm>
        </p:grpSpPr>
        <p:grpSp>
          <p:nvGrpSpPr>
            <p:cNvPr id="37" name="组合 9"/>
            <p:cNvGrpSpPr>
              <a:grpSpLocks/>
            </p:cNvGrpSpPr>
            <p:nvPr/>
          </p:nvGrpSpPr>
          <p:grpSpPr bwMode="auto">
            <a:xfrm>
              <a:off x="662758" y="1883983"/>
              <a:ext cx="1147927" cy="484719"/>
              <a:chOff x="405315" y="2958040"/>
              <a:chExt cx="1147927" cy="484719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405315" y="2958040"/>
                <a:ext cx="1147927" cy="484719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文本框 7"/>
              <p:cNvSpPr txBox="1">
                <a:spLocks noChangeArrowheads="1"/>
              </p:cNvSpPr>
              <p:nvPr/>
            </p:nvSpPr>
            <p:spPr bwMode="auto">
              <a:xfrm>
                <a:off x="575401" y="2998127"/>
                <a:ext cx="811996" cy="4308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40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用 户</a:t>
                </a:r>
              </a:p>
            </p:txBody>
          </p:sp>
        </p:grpSp>
        <p:sp>
          <p:nvSpPr>
            <p:cNvPr id="38" name="椭圆 37"/>
            <p:cNvSpPr/>
            <p:nvPr/>
          </p:nvSpPr>
          <p:spPr>
            <a:xfrm>
              <a:off x="489233" y="1883982"/>
              <a:ext cx="1494974" cy="484718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  <a:prstDash val="dash"/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4725663" y="1698954"/>
            <a:ext cx="1600199" cy="830997"/>
            <a:chOff x="4262947" y="1917583"/>
            <a:chExt cx="1494973" cy="775583"/>
          </a:xfrm>
        </p:grpSpPr>
        <p:sp>
          <p:nvSpPr>
            <p:cNvPr id="42" name="椭圆 41"/>
            <p:cNvSpPr/>
            <p:nvPr/>
          </p:nvSpPr>
          <p:spPr>
            <a:xfrm>
              <a:off x="4436471" y="2043636"/>
              <a:ext cx="1147926" cy="484719"/>
            </a:xfrm>
            <a:prstGeom prst="ellipse">
              <a:avLst/>
            </a:prstGeom>
            <a:solidFill>
              <a:srgbClr val="0070C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5" name="文本框 19"/>
            <p:cNvSpPr txBox="1">
              <a:spLocks noChangeArrowheads="1"/>
            </p:cNvSpPr>
            <p:nvPr/>
          </p:nvSpPr>
          <p:spPr bwMode="auto">
            <a:xfrm>
              <a:off x="4518429" y="1917583"/>
              <a:ext cx="1035136" cy="775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准确理</a:t>
              </a:r>
              <a:endParaRPr lang="en-US" altLang="zh-CN" sz="240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r>
                <a:rPr lang="zh-CN" altLang="en-US" sz="240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解需求</a:t>
              </a:r>
            </a:p>
          </p:txBody>
        </p:sp>
        <p:sp>
          <p:nvSpPr>
            <p:cNvPr id="46" name="椭圆 45"/>
            <p:cNvSpPr/>
            <p:nvPr/>
          </p:nvSpPr>
          <p:spPr>
            <a:xfrm>
              <a:off x="4262947" y="2043637"/>
              <a:ext cx="1494973" cy="484719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  <a:prstDash val="dash"/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47" name="直接连接符 46"/>
          <p:cNvCxnSpPr>
            <a:stCxn id="38" idx="7"/>
            <a:endCxn id="46" idx="2"/>
          </p:cNvCxnSpPr>
          <p:nvPr/>
        </p:nvCxnSpPr>
        <p:spPr>
          <a:xfrm flipV="1">
            <a:off x="3327679" y="2093690"/>
            <a:ext cx="1397984" cy="1408643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>
            <a:stCxn id="46" idx="4"/>
            <a:endCxn id="67" idx="0"/>
          </p:cNvCxnSpPr>
          <p:nvPr/>
        </p:nvCxnSpPr>
        <p:spPr>
          <a:xfrm>
            <a:off x="5525763" y="2353364"/>
            <a:ext cx="0" cy="2665173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>
            <a:stCxn id="38" idx="5"/>
            <a:endCxn id="67" idx="2"/>
          </p:cNvCxnSpPr>
          <p:nvPr/>
        </p:nvCxnSpPr>
        <p:spPr>
          <a:xfrm>
            <a:off x="3327679" y="3869569"/>
            <a:ext cx="1397984" cy="1408644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组合 52"/>
          <p:cNvGrpSpPr>
            <a:grpSpLocks/>
          </p:cNvGrpSpPr>
          <p:nvPr/>
        </p:nvGrpSpPr>
        <p:grpSpPr bwMode="auto">
          <a:xfrm rot="-2131100">
            <a:off x="3127637" y="2183749"/>
            <a:ext cx="1347788" cy="404048"/>
            <a:chOff x="2465509" y="1928927"/>
            <a:chExt cx="1257218" cy="376956"/>
          </a:xfrm>
        </p:grpSpPr>
        <p:sp>
          <p:nvSpPr>
            <p:cNvPr id="54" name="梯形 53"/>
            <p:cNvSpPr/>
            <p:nvPr/>
          </p:nvSpPr>
          <p:spPr>
            <a:xfrm>
              <a:off x="2465509" y="1928927"/>
              <a:ext cx="1257218" cy="367894"/>
            </a:xfrm>
            <a:prstGeom prst="trapezoid">
              <a:avLst/>
            </a:prstGeom>
            <a:solidFill>
              <a:srgbClr val="0070C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6" name="文本框 50"/>
            <p:cNvSpPr txBox="1">
              <a:spLocks noChangeArrowheads="1"/>
            </p:cNvSpPr>
            <p:nvPr/>
          </p:nvSpPr>
          <p:spPr bwMode="auto">
            <a:xfrm>
              <a:off x="2687602" y="1932601"/>
              <a:ext cx="812237" cy="373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交   流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 rot="4968874" flipV="1">
            <a:off x="4106134" y="3198695"/>
            <a:ext cx="1501277" cy="1063549"/>
            <a:chOff x="2700419" y="3317076"/>
            <a:chExt cx="1706880" cy="1209206"/>
          </a:xfrm>
          <a:solidFill>
            <a:schemeClr val="accent2"/>
          </a:solidFill>
        </p:grpSpPr>
        <p:sp>
          <p:nvSpPr>
            <p:cNvPr id="58" name="空心弧 57"/>
            <p:cNvSpPr/>
            <p:nvPr/>
          </p:nvSpPr>
          <p:spPr>
            <a:xfrm>
              <a:off x="2700419" y="3317076"/>
              <a:ext cx="1706880" cy="419913"/>
            </a:xfrm>
            <a:prstGeom prst="blockArc">
              <a:avLst>
                <a:gd name="adj1" fmla="val 5456575"/>
                <a:gd name="adj2" fmla="val 291853"/>
                <a:gd name="adj3" fmla="val 7884"/>
              </a:avLst>
            </a:prstGeom>
            <a:grpFill/>
            <a:ln>
              <a:noFill/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9" name="等腰三角形 58"/>
            <p:cNvSpPr/>
            <p:nvPr/>
          </p:nvSpPr>
          <p:spPr>
            <a:xfrm rot="5400000" flipH="1">
              <a:off x="3520068" y="3872306"/>
              <a:ext cx="473812" cy="834140"/>
            </a:xfrm>
            <a:prstGeom prst="triangle">
              <a:avLst/>
            </a:prstGeom>
            <a:grpFill/>
            <a:ln>
              <a:noFill/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3" name="组合 62"/>
          <p:cNvGrpSpPr>
            <a:grpSpLocks/>
          </p:cNvGrpSpPr>
          <p:nvPr/>
        </p:nvGrpSpPr>
        <p:grpSpPr bwMode="auto">
          <a:xfrm>
            <a:off x="4725664" y="4894721"/>
            <a:ext cx="1600200" cy="830997"/>
            <a:chOff x="3169808" y="5102226"/>
            <a:chExt cx="1601140" cy="830662"/>
          </a:xfrm>
        </p:grpSpPr>
        <p:sp>
          <p:nvSpPr>
            <p:cNvPr id="64" name="椭圆 63"/>
            <p:cNvSpPr/>
            <p:nvPr/>
          </p:nvSpPr>
          <p:spPr>
            <a:xfrm>
              <a:off x="3355655" y="5225993"/>
              <a:ext cx="1229448" cy="519142"/>
            </a:xfrm>
            <a:prstGeom prst="ellipse">
              <a:avLst/>
            </a:prstGeom>
            <a:solidFill>
              <a:srgbClr val="0070C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65" name="文本框 47"/>
            <p:cNvSpPr txBox="1">
              <a:spLocks noChangeArrowheads="1"/>
            </p:cNvSpPr>
            <p:nvPr/>
          </p:nvSpPr>
          <p:spPr bwMode="auto">
            <a:xfrm>
              <a:off x="3416380" y="5102226"/>
              <a:ext cx="1108647" cy="830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系统效</a:t>
              </a:r>
              <a:endParaRPr lang="en-US" altLang="zh-CN" sz="240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r>
                <a:rPr lang="zh-CN" altLang="en-US" sz="240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能要求</a:t>
              </a:r>
            </a:p>
          </p:txBody>
        </p:sp>
        <p:sp>
          <p:nvSpPr>
            <p:cNvPr id="67" name="椭圆 66"/>
            <p:cNvSpPr/>
            <p:nvPr/>
          </p:nvSpPr>
          <p:spPr>
            <a:xfrm>
              <a:off x="3169808" y="5225993"/>
              <a:ext cx="1601140" cy="519142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  <a:prstDash val="dash"/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8" name="组合 67"/>
          <p:cNvGrpSpPr>
            <a:grpSpLocks/>
          </p:cNvGrpSpPr>
          <p:nvPr/>
        </p:nvGrpSpPr>
        <p:grpSpPr bwMode="auto">
          <a:xfrm>
            <a:off x="5591845" y="3007296"/>
            <a:ext cx="492443" cy="1346200"/>
            <a:chOff x="4383580" y="3214259"/>
            <a:chExt cx="491557" cy="1346500"/>
          </a:xfrm>
        </p:grpSpPr>
        <p:sp>
          <p:nvSpPr>
            <p:cNvPr id="69" name="梯形 68"/>
            <p:cNvSpPr/>
            <p:nvPr/>
          </p:nvSpPr>
          <p:spPr>
            <a:xfrm rot="5400000">
              <a:off x="3972386" y="3694262"/>
              <a:ext cx="1346500" cy="386494"/>
            </a:xfrm>
            <a:prstGeom prst="trapezoid">
              <a:avLst/>
            </a:prstGeom>
            <a:solidFill>
              <a:srgbClr val="0070C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0" name="文本框 45"/>
            <p:cNvSpPr txBox="1">
              <a:spLocks noChangeArrowheads="1"/>
            </p:cNvSpPr>
            <p:nvPr/>
          </p:nvSpPr>
          <p:spPr bwMode="auto">
            <a:xfrm>
              <a:off x="4383580" y="3333455"/>
              <a:ext cx="491557" cy="1118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Calibri" pitchFamily="34" charset="0"/>
                  <a:ea typeface="微软雅黑" pitchFamily="34" charset="-122"/>
                </a:rPr>
                <a:t>专业分析</a:t>
              </a:r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>
            <a:off x="3192136" y="4790015"/>
            <a:ext cx="1346200" cy="409932"/>
            <a:chOff x="1636722" y="4997964"/>
            <a:chExt cx="1346500" cy="409605"/>
          </a:xfrm>
        </p:grpSpPr>
        <p:sp>
          <p:nvSpPr>
            <p:cNvPr id="72" name="梯形 71"/>
            <p:cNvSpPr/>
            <p:nvPr/>
          </p:nvSpPr>
          <p:spPr>
            <a:xfrm rot="12963059">
              <a:off x="1636722" y="5013549"/>
              <a:ext cx="1346500" cy="394020"/>
            </a:xfrm>
            <a:prstGeom prst="trapezoid">
              <a:avLst/>
            </a:prstGeom>
            <a:solidFill>
              <a:srgbClr val="0070C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3" name="文本框 31"/>
            <p:cNvSpPr txBox="1">
              <a:spLocks noChangeArrowheads="1"/>
            </p:cNvSpPr>
            <p:nvPr/>
          </p:nvSpPr>
          <p:spPr bwMode="auto">
            <a:xfrm rot="2156861">
              <a:off x="1704544" y="4997964"/>
              <a:ext cx="1210858" cy="3997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科学引导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300" fill="hold"/>
                                        <p:tgtEl>
                                          <p:spTgt spid="3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300" fill="hold"/>
                                        <p:tgtEl>
                                          <p:spTgt spid="4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300" fill="hold"/>
                                        <p:tgtEl>
                                          <p:spTgt spid="6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800"/>
                            </p:stCondLst>
                            <p:childTnLst>
                              <p:par>
                                <p:cTn id="4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3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300"/>
                            </p:stCondLst>
                            <p:childTnLst>
                              <p:par>
                                <p:cTn id="5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40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4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8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100"/>
                            </p:stCondLst>
                            <p:childTnLst>
                              <p:par>
                                <p:cTn id="6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720978" y="415925"/>
            <a:ext cx="7800975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这里添加该岗位的第三个工作思路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133476" y="250825"/>
            <a:ext cx="1228725" cy="858838"/>
            <a:chOff x="-390319" y="250551"/>
            <a:chExt cx="1228519" cy="859798"/>
          </a:xfrm>
        </p:grpSpPr>
        <p:sp>
          <p:nvSpPr>
            <p:cNvPr id="2" name="任意多边形 1"/>
            <p:cNvSpPr/>
            <p:nvPr/>
          </p:nvSpPr>
          <p:spPr>
            <a:xfrm>
              <a:off x="-390319" y="290283"/>
              <a:ext cx="1228519" cy="820066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673" name="文本框 5"/>
            <p:cNvSpPr txBox="1">
              <a:spLocks noChangeArrowheads="1"/>
            </p:cNvSpPr>
            <p:nvPr/>
          </p:nvSpPr>
          <p:spPr bwMode="auto">
            <a:xfrm>
              <a:off x="148521" y="250551"/>
              <a:ext cx="509990" cy="647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600">
                  <a:solidFill>
                    <a:srgbClr val="EEEEEE"/>
                  </a:solidFill>
                  <a:latin typeface="Broadway"/>
                  <a:ea typeface="微软雅黑" pitchFamily="34" charset="-122"/>
                </a:rPr>
                <a:t>C</a:t>
              </a:r>
              <a:endParaRPr lang="zh-CN" altLang="en-US" sz="3600">
                <a:solidFill>
                  <a:srgbClr val="EEEEEE"/>
                </a:solidFill>
                <a:latin typeface="Broadway"/>
                <a:ea typeface="微软雅黑" pitchFamily="34" charset="-122"/>
              </a:endParaRP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196743" y="2355851"/>
            <a:ext cx="1415772" cy="2677656"/>
            <a:chOff x="669885" y="2393501"/>
            <a:chExt cx="1415576" cy="2678787"/>
          </a:xfrm>
        </p:grpSpPr>
        <p:sp>
          <p:nvSpPr>
            <p:cNvPr id="28" name="梯形 27"/>
            <p:cNvSpPr/>
            <p:nvPr/>
          </p:nvSpPr>
          <p:spPr>
            <a:xfrm rot="5400000" flipV="1">
              <a:off x="37733" y="3531013"/>
              <a:ext cx="2644305" cy="369281"/>
            </a:xfrm>
            <a:prstGeom prst="trapezoid">
              <a:avLst>
                <a:gd name="adj" fmla="val 0"/>
              </a:avLst>
            </a:prstGeom>
            <a:solidFill>
              <a:srgbClr val="0070C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9" name="文本框 17"/>
            <p:cNvSpPr txBox="1">
              <a:spLocks noChangeArrowheads="1"/>
            </p:cNvSpPr>
            <p:nvPr/>
          </p:nvSpPr>
          <p:spPr bwMode="auto">
            <a:xfrm>
              <a:off x="669885" y="2393501"/>
              <a:ext cx="1415576" cy="2678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zh-CN" altLang="en-US" sz="240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添加标题</a:t>
              </a:r>
              <a:endParaRPr lang="en-US" altLang="zh-CN" sz="240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algn="ctr">
                <a:lnSpc>
                  <a:spcPct val="140000"/>
                </a:lnSpc>
              </a:pPr>
              <a:r>
                <a:rPr lang="zh-CN" altLang="en-US" sz="240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添加内容</a:t>
              </a:r>
              <a:endParaRPr lang="en-US" altLang="zh-CN" sz="240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algn="ctr">
                <a:lnSpc>
                  <a:spcPct val="140000"/>
                </a:lnSpc>
              </a:pPr>
              <a:r>
                <a:rPr lang="zh-CN" altLang="en-US" sz="240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添加标题</a:t>
              </a:r>
              <a:endParaRPr lang="en-US" altLang="zh-CN" sz="240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algn="ctr">
                <a:lnSpc>
                  <a:spcPct val="140000"/>
                </a:lnSpc>
              </a:pPr>
              <a:r>
                <a:rPr lang="zh-CN" altLang="en-US" sz="240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添加内容</a:t>
              </a:r>
              <a:endParaRPr lang="en-US" altLang="zh-CN" sz="240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algn="ctr">
                <a:lnSpc>
                  <a:spcPct val="140000"/>
                </a:lnSpc>
              </a:pPr>
              <a:r>
                <a:rPr lang="zh-CN" altLang="en-US" sz="240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9698397" y="2333626"/>
            <a:ext cx="615553" cy="2701925"/>
            <a:chOff x="7801503" y="2387599"/>
            <a:chExt cx="615786" cy="2701097"/>
          </a:xfrm>
        </p:grpSpPr>
        <p:sp>
          <p:nvSpPr>
            <p:cNvPr id="35" name="梯形 34"/>
            <p:cNvSpPr/>
            <p:nvPr/>
          </p:nvSpPr>
          <p:spPr>
            <a:xfrm rot="16200000" flipH="1" flipV="1">
              <a:off x="6703065" y="3553412"/>
              <a:ext cx="2701097" cy="369472"/>
            </a:xfrm>
            <a:prstGeom prst="trapezoid">
              <a:avLst>
                <a:gd name="adj" fmla="val 0"/>
              </a:avLst>
            </a:prstGeom>
            <a:solidFill>
              <a:srgbClr val="0070C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 flipH="1">
              <a:off x="7801503" y="2509801"/>
              <a:ext cx="615786" cy="2437653"/>
            </a:xfrm>
            <a:prstGeom prst="rect">
              <a:avLst/>
            </a:prstGeom>
            <a:noFill/>
          </p:spPr>
          <p:txBody>
            <a:bodyPr vert="eaVert">
              <a:spAutoFit/>
            </a:bodyPr>
            <a:lstStyle/>
            <a:p>
              <a:pPr algn="ctr" fontAlgn="auto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spc="300" dirty="0">
                  <a:solidFill>
                    <a:srgbClr val="EEEEEE"/>
                  </a:solidFill>
                  <a:latin typeface="+mn-lt"/>
                  <a:ea typeface="+mn-ea"/>
                </a:rPr>
                <a:t>添加有关的内容</a:t>
              </a:r>
            </a:p>
          </p:txBody>
        </p:sp>
      </p:grpSp>
      <p:sp>
        <p:nvSpPr>
          <p:cNvPr id="39" name="椭圆 38"/>
          <p:cNvSpPr/>
          <p:nvPr/>
        </p:nvSpPr>
        <p:spPr>
          <a:xfrm>
            <a:off x="5859431" y="3428882"/>
            <a:ext cx="2901951" cy="519351"/>
          </a:xfrm>
          <a:prstGeom prst="ellipse">
            <a:avLst/>
          </a:prstGeom>
          <a:noFill/>
          <a:ln w="19050">
            <a:solidFill>
              <a:srgbClr val="0070C0"/>
            </a:solidFill>
            <a:prstDash val="dash"/>
          </a:ln>
        </p:spPr>
        <p:txBody>
          <a:bodyPr anchor="ctr">
            <a:spAutoFit/>
          </a:bodyPr>
          <a:lstStyle/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ebdings" panose="05030102010509060703" pitchFamily="18" charset="2"/>
              <a:buChar char=""/>
              <a:defRPr/>
            </a:pPr>
            <a:endParaRPr lang="zh-CN" altLang="en-US" kern="100" spc="100">
              <a:solidFill>
                <a:srgbClr val="777777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6235668" y="3449521"/>
            <a:ext cx="2189162" cy="543957"/>
            <a:chOff x="4707849" y="3449981"/>
            <a:chExt cx="2189276" cy="543985"/>
          </a:xfrm>
        </p:grpSpPr>
        <p:sp>
          <p:nvSpPr>
            <p:cNvPr id="42" name="椭圆 41"/>
            <p:cNvSpPr/>
            <p:nvPr/>
          </p:nvSpPr>
          <p:spPr>
            <a:xfrm>
              <a:off x="4707849" y="3449981"/>
              <a:ext cx="2189276" cy="519378"/>
            </a:xfrm>
            <a:prstGeom prst="ellipse">
              <a:avLst/>
            </a:prstGeom>
            <a:solidFill>
              <a:srgbClr val="0070C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3" name="文本框 25"/>
            <p:cNvSpPr txBox="1">
              <a:spLocks noChangeArrowheads="1"/>
            </p:cNvSpPr>
            <p:nvPr/>
          </p:nvSpPr>
          <p:spPr bwMode="auto">
            <a:xfrm>
              <a:off x="4992008" y="3470719"/>
              <a:ext cx="1621041" cy="523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800" b="1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5872130" y="2102594"/>
            <a:ext cx="2914650" cy="3251610"/>
            <a:chOff x="4344874" y="2102006"/>
            <a:chExt cx="2915226" cy="3252159"/>
          </a:xfrm>
        </p:grpSpPr>
        <p:grpSp>
          <p:nvGrpSpPr>
            <p:cNvPr id="46" name="组合 27"/>
            <p:cNvGrpSpPr>
              <a:grpSpLocks/>
            </p:cNvGrpSpPr>
            <p:nvPr/>
          </p:nvGrpSpPr>
          <p:grpSpPr bwMode="auto">
            <a:xfrm>
              <a:off x="4344874" y="2102006"/>
              <a:ext cx="916168" cy="708006"/>
              <a:chOff x="3161762" y="2009499"/>
              <a:chExt cx="916168" cy="708006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3161762" y="2091200"/>
                <a:ext cx="916168" cy="519439"/>
              </a:xfrm>
              <a:prstGeom prst="ellipse">
                <a:avLst/>
              </a:prstGeom>
              <a:solidFill>
                <a:schemeClr val="accent2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" name="文本框 26"/>
              <p:cNvSpPr txBox="1">
                <a:spLocks noChangeArrowheads="1"/>
              </p:cNvSpPr>
              <p:nvPr/>
            </p:nvSpPr>
            <p:spPr bwMode="auto">
              <a:xfrm>
                <a:off x="3251430" y="2009499"/>
                <a:ext cx="697764" cy="7080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00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关键</a:t>
                </a:r>
                <a:endParaRPr lang="en-US" altLang="zh-CN" sz="200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  <a:p>
                <a:r>
                  <a:rPr lang="zh-CN" altLang="en-US" sz="200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内容</a:t>
                </a:r>
              </a:p>
            </p:txBody>
          </p:sp>
        </p:grpSp>
        <p:grpSp>
          <p:nvGrpSpPr>
            <p:cNvPr id="47" name="组合 38"/>
            <p:cNvGrpSpPr>
              <a:grpSpLocks/>
            </p:cNvGrpSpPr>
            <p:nvPr/>
          </p:nvGrpSpPr>
          <p:grpSpPr bwMode="auto">
            <a:xfrm>
              <a:off x="6343931" y="4646159"/>
              <a:ext cx="916169" cy="708006"/>
              <a:chOff x="3161069" y="2020495"/>
              <a:chExt cx="916169" cy="708006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3161069" y="2090532"/>
                <a:ext cx="916169" cy="519439"/>
              </a:xfrm>
              <a:prstGeom prst="ellipse">
                <a:avLst/>
              </a:prstGeom>
              <a:solidFill>
                <a:schemeClr val="accent2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文本框 40"/>
              <p:cNvSpPr txBox="1">
                <a:spLocks noChangeArrowheads="1"/>
              </p:cNvSpPr>
              <p:nvPr/>
            </p:nvSpPr>
            <p:spPr bwMode="auto">
              <a:xfrm>
                <a:off x="3270439" y="2020495"/>
                <a:ext cx="697765" cy="7080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00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关键</a:t>
                </a:r>
                <a:endParaRPr lang="en-US" altLang="zh-CN" sz="200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  <a:p>
                <a:r>
                  <a:rPr lang="zh-CN" altLang="en-US" sz="2000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内容</a:t>
                </a:r>
              </a:p>
            </p:txBody>
          </p:sp>
        </p:grpSp>
      </p:grpSp>
      <p:cxnSp>
        <p:nvCxnSpPr>
          <p:cNvPr id="55" name="直接连接符 54"/>
          <p:cNvCxnSpPr>
            <a:stCxn id="39" idx="6"/>
          </p:cNvCxnSpPr>
          <p:nvPr/>
        </p:nvCxnSpPr>
        <p:spPr>
          <a:xfrm>
            <a:off x="8761382" y="3688558"/>
            <a:ext cx="1089025" cy="792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3612516" y="3186114"/>
            <a:ext cx="2246916" cy="978729"/>
            <a:chOff x="2084955" y="3186806"/>
            <a:chExt cx="2247873" cy="977972"/>
          </a:xfrm>
        </p:grpSpPr>
        <p:cxnSp>
          <p:nvCxnSpPr>
            <p:cNvPr id="57" name="直接连接符 56"/>
            <p:cNvCxnSpPr>
              <a:stCxn id="29" idx="3"/>
              <a:endCxn id="39" idx="2"/>
            </p:cNvCxnSpPr>
            <p:nvPr/>
          </p:nvCxnSpPr>
          <p:spPr>
            <a:xfrm flipV="1">
              <a:off x="2084955" y="3688861"/>
              <a:ext cx="2247873" cy="6116"/>
            </a:xfrm>
            <a:prstGeom prst="line">
              <a:avLst/>
            </a:prstGeom>
            <a:ln w="1905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文本框 57"/>
            <p:cNvSpPr txBox="1"/>
            <p:nvPr/>
          </p:nvSpPr>
          <p:spPr>
            <a:xfrm>
              <a:off x="2633480" y="3186806"/>
              <a:ext cx="1416375" cy="97797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rPr>
                <a:t>相关说明</a:t>
              </a:r>
              <a:endParaRPr lang="en-US" altLang="zh-CN" sz="2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rPr>
                <a:t>相关</a:t>
              </a: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300" fill="hold"/>
                                        <p:tgtEl>
                                          <p:spTgt spid="4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1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600"/>
                            </p:stCondLst>
                            <p:childTnLst>
                              <p:par>
                                <p:cTn id="43" presetID="2" presetClass="entr" presetSubtype="2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203449" y="385766"/>
            <a:ext cx="8020051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　这里添加该岗位的第三个工作思路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133477" y="250825"/>
            <a:ext cx="1228725" cy="858838"/>
            <a:chOff x="-390319" y="250551"/>
            <a:chExt cx="1228519" cy="859798"/>
          </a:xfrm>
        </p:grpSpPr>
        <p:sp>
          <p:nvSpPr>
            <p:cNvPr id="48" name="任意多边形 47"/>
            <p:cNvSpPr/>
            <p:nvPr/>
          </p:nvSpPr>
          <p:spPr>
            <a:xfrm>
              <a:off x="-390319" y="290283"/>
              <a:ext cx="1228519" cy="820066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697" name="文本框 49"/>
            <p:cNvSpPr txBox="1">
              <a:spLocks noChangeArrowheads="1"/>
            </p:cNvSpPr>
            <p:nvPr/>
          </p:nvSpPr>
          <p:spPr bwMode="auto">
            <a:xfrm>
              <a:off x="148521" y="250551"/>
              <a:ext cx="530826" cy="647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600">
                  <a:solidFill>
                    <a:srgbClr val="EEEEEE"/>
                  </a:solidFill>
                  <a:latin typeface="Broadway"/>
                  <a:ea typeface="微软雅黑" pitchFamily="34" charset="-122"/>
                </a:rPr>
                <a:t>D</a:t>
              </a:r>
              <a:endParaRPr lang="zh-CN" altLang="en-US" sz="3600">
                <a:solidFill>
                  <a:srgbClr val="EEEEEE"/>
                </a:solidFill>
                <a:latin typeface="Broadway"/>
                <a:ea typeface="微软雅黑" pitchFamily="34" charset="-122"/>
              </a:endParaRPr>
            </a:p>
          </p:txBody>
        </p:sp>
      </p:grpSp>
      <p:cxnSp>
        <p:nvCxnSpPr>
          <p:cNvPr id="19" name="直接连接符 18"/>
          <p:cNvCxnSpPr>
            <a:stCxn id="34" idx="0"/>
          </p:cNvCxnSpPr>
          <p:nvPr/>
        </p:nvCxnSpPr>
        <p:spPr>
          <a:xfrm flipV="1">
            <a:off x="6096000" y="2409825"/>
            <a:ext cx="0" cy="7889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4219577" y="4670425"/>
            <a:ext cx="976313" cy="53975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H="1" flipV="1">
            <a:off x="6996114" y="4670425"/>
            <a:ext cx="977900" cy="53975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3013075" y="1136650"/>
            <a:ext cx="6165851" cy="4921250"/>
            <a:chOff x="1489249" y="1136149"/>
            <a:chExt cx="6165503" cy="4920981"/>
          </a:xfrm>
        </p:grpSpPr>
        <p:grpSp>
          <p:nvGrpSpPr>
            <p:cNvPr id="28687" name="组合 45"/>
            <p:cNvGrpSpPr>
              <a:grpSpLocks/>
            </p:cNvGrpSpPr>
            <p:nvPr/>
          </p:nvGrpSpPr>
          <p:grpSpPr bwMode="auto">
            <a:xfrm>
              <a:off x="6396174" y="4798552"/>
              <a:ext cx="1258578" cy="1258578"/>
              <a:chOff x="597092" y="3587290"/>
              <a:chExt cx="1258578" cy="1258578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596854" y="3587050"/>
                <a:ext cx="1258816" cy="1258818"/>
              </a:xfrm>
              <a:prstGeom prst="ellipse">
                <a:avLst/>
              </a:prstGeom>
              <a:noFill/>
              <a:ln w="19050">
                <a:solidFill>
                  <a:srgbClr val="007FDE"/>
                </a:solidFill>
                <a:prstDash val="dash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93216" tIns="93216" rIns="93216" bIns="93216" spcCol="1270" anchor="ctr"/>
              <a:lstStyle/>
              <a:p>
                <a:pPr algn="ctr" defTabSz="9334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2100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717497" y="3707693"/>
                <a:ext cx="1017530" cy="1017531"/>
              </a:xfrm>
              <a:prstGeom prst="ellipse">
                <a:avLst/>
              </a:prstGeom>
              <a:solidFill>
                <a:srgbClr val="007FDE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93216" tIns="93216" rIns="93216" bIns="93216" spcCol="1270" anchor="ctr"/>
              <a:lstStyle/>
              <a:p>
                <a:pPr algn="ctr" defTabSz="9334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2100"/>
              </a:p>
            </p:txBody>
          </p:sp>
        </p:grpSp>
        <p:grpSp>
          <p:nvGrpSpPr>
            <p:cNvPr id="28688" name="组合 26"/>
            <p:cNvGrpSpPr>
              <a:grpSpLocks/>
            </p:cNvGrpSpPr>
            <p:nvPr/>
          </p:nvGrpSpPr>
          <p:grpSpPr bwMode="auto">
            <a:xfrm>
              <a:off x="1489249" y="4798552"/>
              <a:ext cx="1258578" cy="1258578"/>
              <a:chOff x="597092" y="3587290"/>
              <a:chExt cx="1258578" cy="1258578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97092" y="3587050"/>
                <a:ext cx="1258817" cy="1258818"/>
              </a:xfrm>
              <a:prstGeom prst="ellipse">
                <a:avLst/>
              </a:prstGeom>
              <a:noFill/>
              <a:ln w="19050">
                <a:solidFill>
                  <a:srgbClr val="007FDE"/>
                </a:solidFill>
                <a:prstDash val="dash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93216" tIns="93216" rIns="93216" bIns="93216" spcCol="1270" anchor="ctr"/>
              <a:lstStyle/>
              <a:p>
                <a:pPr algn="ctr" defTabSz="9334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2100"/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717735" y="3707693"/>
                <a:ext cx="1017531" cy="1017531"/>
              </a:xfrm>
              <a:prstGeom prst="ellipse">
                <a:avLst/>
              </a:prstGeom>
              <a:solidFill>
                <a:srgbClr val="007FDE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93216" tIns="93216" rIns="93216" bIns="93216" spcCol="1270" anchor="ctr"/>
              <a:lstStyle/>
              <a:p>
                <a:pPr algn="ctr" defTabSz="9334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2100"/>
              </a:p>
            </p:txBody>
          </p:sp>
        </p:grpSp>
        <p:grpSp>
          <p:nvGrpSpPr>
            <p:cNvPr id="28689" name="组合 50"/>
            <p:cNvGrpSpPr>
              <a:grpSpLocks/>
            </p:cNvGrpSpPr>
            <p:nvPr/>
          </p:nvGrpSpPr>
          <p:grpSpPr bwMode="auto">
            <a:xfrm>
              <a:off x="3943346" y="1136149"/>
              <a:ext cx="1258578" cy="1258578"/>
              <a:chOff x="597092" y="3587290"/>
              <a:chExt cx="1258578" cy="1258578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597132" y="3587290"/>
                <a:ext cx="1258817" cy="1258819"/>
              </a:xfrm>
              <a:prstGeom prst="ellipse">
                <a:avLst/>
              </a:prstGeom>
              <a:noFill/>
              <a:ln w="19050">
                <a:solidFill>
                  <a:srgbClr val="007FDE"/>
                </a:solidFill>
                <a:prstDash val="dash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93216" tIns="93216" rIns="93216" bIns="93216" spcCol="1270" anchor="ctr"/>
              <a:lstStyle/>
              <a:p>
                <a:pPr algn="ctr" defTabSz="9334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2100"/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717775" y="3707933"/>
                <a:ext cx="1017531" cy="1017532"/>
              </a:xfrm>
              <a:prstGeom prst="ellipse">
                <a:avLst/>
              </a:prstGeom>
              <a:solidFill>
                <a:srgbClr val="007FDE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93216" tIns="93216" rIns="93216" bIns="93216" spcCol="1270" anchor="ctr"/>
              <a:lstStyle/>
              <a:p>
                <a:pPr algn="ctr" defTabSz="9334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2100"/>
              </a:p>
            </p:txBody>
          </p:sp>
        </p:grp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5091114" y="3198813"/>
            <a:ext cx="2011363" cy="2011362"/>
            <a:chOff x="3567247" y="3199492"/>
            <a:chExt cx="2010776" cy="2010776"/>
          </a:xfrm>
        </p:grpSpPr>
        <p:grpSp>
          <p:nvGrpSpPr>
            <p:cNvPr id="28683" name="组合 16"/>
            <p:cNvGrpSpPr>
              <a:grpSpLocks/>
            </p:cNvGrpSpPr>
            <p:nvPr/>
          </p:nvGrpSpPr>
          <p:grpSpPr bwMode="auto">
            <a:xfrm>
              <a:off x="3567247" y="3199492"/>
              <a:ext cx="2010776" cy="2010776"/>
              <a:chOff x="3378846" y="2771487"/>
              <a:chExt cx="2254006" cy="2254006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3567421" y="2960062"/>
                <a:ext cx="1876856" cy="187685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140796" tIns="140796" rIns="140796" bIns="140796" spcCol="1270" anchor="ctr"/>
              <a:lstStyle/>
              <a:p>
                <a:pPr algn="ctr" defTabSz="14224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3200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378846" y="2771487"/>
                <a:ext cx="2254006" cy="2254006"/>
              </a:xfrm>
              <a:prstGeom prst="ellipse">
                <a:avLst/>
              </a:prstGeom>
              <a:noFill/>
              <a:ln w="190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140796" tIns="140796" rIns="140796" bIns="140796" spcCol="1270" anchor="ctr"/>
              <a:lstStyle/>
              <a:p>
                <a:pPr algn="ctr" defTabSz="14224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3200"/>
              </a:p>
            </p:txBody>
          </p:sp>
        </p:grpSp>
        <p:sp>
          <p:nvSpPr>
            <p:cNvPr id="28684" name="文本框 44"/>
            <p:cNvSpPr txBox="1">
              <a:spLocks noChangeArrowheads="1"/>
            </p:cNvSpPr>
            <p:nvPr/>
          </p:nvSpPr>
          <p:spPr bwMode="auto">
            <a:xfrm>
              <a:off x="3863441" y="3786382"/>
              <a:ext cx="1415359" cy="830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添加标题</a:t>
              </a:r>
              <a:endParaRPr lang="en-US" altLang="zh-CN" sz="2400" b="1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r>
                <a:rPr lang="zh-CN" altLang="en-US" sz="2400" b="1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添加内容</a:t>
              </a:r>
            </a:p>
          </p:txBody>
        </p:sp>
      </p:grpSp>
      <p:sp>
        <p:nvSpPr>
          <p:cNvPr id="28680" name="文本框 53"/>
          <p:cNvSpPr txBox="1">
            <a:spLocks noChangeArrowheads="1"/>
          </p:cNvSpPr>
          <p:nvPr/>
        </p:nvSpPr>
        <p:spPr bwMode="auto">
          <a:xfrm>
            <a:off x="5729289" y="1411290"/>
            <a:ext cx="69762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rPr>
              <a:t>关键</a:t>
            </a:r>
            <a:endParaRPr lang="en-US" altLang="zh-CN" sz="2000">
              <a:solidFill>
                <a:srgbClr val="EEEEEE"/>
              </a:solidFill>
              <a:latin typeface="Calibri" pitchFamily="34" charset="0"/>
              <a:ea typeface="微软雅黑" pitchFamily="34" charset="-122"/>
            </a:endParaRPr>
          </a:p>
          <a:p>
            <a:r>
              <a:rPr lang="zh-CN" altLang="en-US" sz="200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rPr>
              <a:t>内容</a:t>
            </a:r>
          </a:p>
        </p:txBody>
      </p:sp>
      <p:sp>
        <p:nvSpPr>
          <p:cNvPr id="28681" name="文本框 54"/>
          <p:cNvSpPr txBox="1">
            <a:spLocks noChangeArrowheads="1"/>
          </p:cNvSpPr>
          <p:nvPr/>
        </p:nvSpPr>
        <p:spPr bwMode="auto">
          <a:xfrm>
            <a:off x="3286127" y="5070477"/>
            <a:ext cx="69762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rPr>
              <a:t>关键</a:t>
            </a:r>
            <a:endParaRPr lang="en-US" altLang="zh-CN" sz="2000">
              <a:solidFill>
                <a:srgbClr val="EEEEEE"/>
              </a:solidFill>
              <a:latin typeface="Calibri" pitchFamily="34" charset="0"/>
              <a:ea typeface="微软雅黑" pitchFamily="34" charset="-122"/>
            </a:endParaRPr>
          </a:p>
          <a:p>
            <a:r>
              <a:rPr lang="zh-CN" altLang="en-US" sz="200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rPr>
              <a:t>内容</a:t>
            </a:r>
          </a:p>
        </p:txBody>
      </p:sp>
      <p:sp>
        <p:nvSpPr>
          <p:cNvPr id="28682" name="文本框 55"/>
          <p:cNvSpPr txBox="1">
            <a:spLocks noChangeArrowheads="1"/>
          </p:cNvSpPr>
          <p:nvPr/>
        </p:nvSpPr>
        <p:spPr bwMode="auto">
          <a:xfrm>
            <a:off x="8193089" y="5070477"/>
            <a:ext cx="69762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rPr>
              <a:t>关键</a:t>
            </a:r>
            <a:endParaRPr lang="en-US" altLang="zh-CN" sz="2000">
              <a:solidFill>
                <a:srgbClr val="EEEEEE"/>
              </a:solidFill>
              <a:latin typeface="Calibri" pitchFamily="34" charset="0"/>
              <a:ea typeface="微软雅黑" pitchFamily="34" charset="-122"/>
            </a:endParaRPr>
          </a:p>
          <a:p>
            <a:r>
              <a:rPr lang="zh-CN" altLang="en-US" sz="200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rPr>
              <a:t>内容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300" fill="hold"/>
                                        <p:tgtEl>
                                          <p:spTgt spid="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0" y="3489325"/>
            <a:ext cx="4727576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7537450" y="3489325"/>
            <a:ext cx="4654551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弧形 2"/>
          <p:cNvSpPr/>
          <p:nvPr/>
        </p:nvSpPr>
        <p:spPr>
          <a:xfrm flipV="1">
            <a:off x="4722815" y="2084391"/>
            <a:ext cx="2820987" cy="2820987"/>
          </a:xfrm>
          <a:prstGeom prst="arc">
            <a:avLst>
              <a:gd name="adj1" fmla="val 10802346"/>
              <a:gd name="adj2" fmla="val 0"/>
            </a:avLst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835527" y="2084388"/>
            <a:ext cx="2747963" cy="2711450"/>
            <a:chOff x="3310986" y="2084089"/>
            <a:chExt cx="2749113" cy="2712137"/>
          </a:xfrm>
        </p:grpSpPr>
        <p:sp>
          <p:nvSpPr>
            <p:cNvPr id="7" name="椭圆 6"/>
            <p:cNvSpPr/>
            <p:nvPr/>
          </p:nvSpPr>
          <p:spPr>
            <a:xfrm>
              <a:off x="3310986" y="2084089"/>
              <a:ext cx="616208" cy="6161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>
                  <a:solidFill>
                    <a:srgbClr val="EEEEEE"/>
                  </a:solidFill>
                  <a:latin typeface="Broadway" panose="04040905080B02020502" pitchFamily="82" charset="0"/>
                </a:rPr>
                <a:t>4</a:t>
              </a:r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5443891" y="4180120"/>
              <a:ext cx="616208" cy="61610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4994277" y="2351089"/>
            <a:ext cx="2276475" cy="2274887"/>
            <a:chOff x="3470876" y="2350948"/>
            <a:chExt cx="2275712" cy="2275712"/>
          </a:xfrm>
        </p:grpSpPr>
        <p:grpSp>
          <p:nvGrpSpPr>
            <p:cNvPr id="29702" name="组合 3"/>
            <p:cNvGrpSpPr>
              <a:grpSpLocks/>
            </p:cNvGrpSpPr>
            <p:nvPr/>
          </p:nvGrpSpPr>
          <p:grpSpPr bwMode="auto">
            <a:xfrm>
              <a:off x="3470876" y="2350948"/>
              <a:ext cx="2275712" cy="2275712"/>
              <a:chOff x="3470876" y="2350948"/>
              <a:chExt cx="2275712" cy="2275712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3470876" y="2350948"/>
                <a:ext cx="2275712" cy="2275712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/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3901629" y="3662699"/>
                <a:ext cx="1466576" cy="535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b="1" spc="100" dirty="0">
                    <a:solidFill>
                      <a:srgbClr val="EEEEE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几点措施</a:t>
                </a: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4315741" y="2672030"/>
              <a:ext cx="693737" cy="692150"/>
              <a:chOff x="3830638" y="2357438"/>
              <a:chExt cx="693737" cy="692150"/>
            </a:xfrm>
            <a:solidFill>
              <a:srgbClr val="EEEEEE"/>
            </a:solidFill>
          </p:grpSpPr>
          <p:sp>
            <p:nvSpPr>
              <p:cNvPr id="25" name="Freeform 61"/>
              <p:cNvSpPr>
                <a:spLocks/>
              </p:cNvSpPr>
              <p:nvPr/>
            </p:nvSpPr>
            <p:spPr bwMode="auto">
              <a:xfrm>
                <a:off x="4070350" y="2357438"/>
                <a:ext cx="454025" cy="450850"/>
              </a:xfrm>
              <a:custGeom>
                <a:avLst/>
                <a:gdLst>
                  <a:gd name="T0" fmla="*/ 116 w 121"/>
                  <a:gd name="T1" fmla="*/ 3 h 120"/>
                  <a:gd name="T2" fmla="*/ 107 w 121"/>
                  <a:gd name="T3" fmla="*/ 0 h 120"/>
                  <a:gd name="T4" fmla="*/ 99 w 121"/>
                  <a:gd name="T5" fmla="*/ 3 h 120"/>
                  <a:gd name="T6" fmla="*/ 70 w 121"/>
                  <a:gd name="T7" fmla="*/ 32 h 120"/>
                  <a:gd name="T8" fmla="*/ 66 w 121"/>
                  <a:gd name="T9" fmla="*/ 36 h 120"/>
                  <a:gd name="T10" fmla="*/ 62 w 121"/>
                  <a:gd name="T11" fmla="*/ 40 h 120"/>
                  <a:gd name="T12" fmla="*/ 39 w 121"/>
                  <a:gd name="T13" fmla="*/ 63 h 120"/>
                  <a:gd name="T14" fmla="*/ 0 w 121"/>
                  <a:gd name="T15" fmla="*/ 103 h 120"/>
                  <a:gd name="T16" fmla="*/ 0 w 121"/>
                  <a:gd name="T17" fmla="*/ 103 h 120"/>
                  <a:gd name="T18" fmla="*/ 0 w 121"/>
                  <a:gd name="T19" fmla="*/ 120 h 120"/>
                  <a:gd name="T20" fmla="*/ 16 w 121"/>
                  <a:gd name="T21" fmla="*/ 120 h 120"/>
                  <a:gd name="T22" fmla="*/ 16 w 121"/>
                  <a:gd name="T23" fmla="*/ 120 h 120"/>
                  <a:gd name="T24" fmla="*/ 36 w 121"/>
                  <a:gd name="T25" fmla="*/ 100 h 120"/>
                  <a:gd name="T26" fmla="*/ 80 w 121"/>
                  <a:gd name="T27" fmla="*/ 57 h 120"/>
                  <a:gd name="T28" fmla="*/ 80 w 121"/>
                  <a:gd name="T29" fmla="*/ 56 h 120"/>
                  <a:gd name="T30" fmla="*/ 80 w 121"/>
                  <a:gd name="T31" fmla="*/ 56 h 120"/>
                  <a:gd name="T32" fmla="*/ 82 w 121"/>
                  <a:gd name="T33" fmla="*/ 54 h 120"/>
                  <a:gd name="T34" fmla="*/ 82 w 121"/>
                  <a:gd name="T35" fmla="*/ 54 h 120"/>
                  <a:gd name="T36" fmla="*/ 116 w 121"/>
                  <a:gd name="T37" fmla="*/ 20 h 120"/>
                  <a:gd name="T38" fmla="*/ 116 w 121"/>
                  <a:gd name="T39" fmla="*/ 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1" h="120">
                    <a:moveTo>
                      <a:pt x="116" y="3"/>
                    </a:moveTo>
                    <a:cubicBezTo>
                      <a:pt x="113" y="1"/>
                      <a:pt x="110" y="0"/>
                      <a:pt x="107" y="0"/>
                    </a:cubicBezTo>
                    <a:cubicBezTo>
                      <a:pt x="104" y="0"/>
                      <a:pt x="101" y="1"/>
                      <a:pt x="99" y="3"/>
                    </a:cubicBezTo>
                    <a:cubicBezTo>
                      <a:pt x="70" y="32"/>
                      <a:pt x="70" y="32"/>
                      <a:pt x="70" y="32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2" y="40"/>
                      <a:pt x="62" y="40"/>
                      <a:pt x="62" y="40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80" y="57"/>
                      <a:pt x="80" y="57"/>
                      <a:pt x="80" y="57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116" y="20"/>
                      <a:pt x="116" y="20"/>
                      <a:pt x="116" y="20"/>
                    </a:cubicBezTo>
                    <a:cubicBezTo>
                      <a:pt x="121" y="16"/>
                      <a:pt x="121" y="8"/>
                      <a:pt x="11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7" name="Freeform 62"/>
              <p:cNvSpPr>
                <a:spLocks/>
              </p:cNvSpPr>
              <p:nvPr/>
            </p:nvSpPr>
            <p:spPr bwMode="auto">
              <a:xfrm>
                <a:off x="3830638" y="2478088"/>
                <a:ext cx="569913" cy="571500"/>
              </a:xfrm>
              <a:custGeom>
                <a:avLst/>
                <a:gdLst>
                  <a:gd name="T0" fmla="*/ 352 w 359"/>
                  <a:gd name="T1" fmla="*/ 71 h 360"/>
                  <a:gd name="T2" fmla="*/ 248 w 359"/>
                  <a:gd name="T3" fmla="*/ 175 h 360"/>
                  <a:gd name="T4" fmla="*/ 203 w 359"/>
                  <a:gd name="T5" fmla="*/ 223 h 360"/>
                  <a:gd name="T6" fmla="*/ 196 w 359"/>
                  <a:gd name="T7" fmla="*/ 227 h 360"/>
                  <a:gd name="T8" fmla="*/ 189 w 359"/>
                  <a:gd name="T9" fmla="*/ 227 h 360"/>
                  <a:gd name="T10" fmla="*/ 151 w 359"/>
                  <a:gd name="T11" fmla="*/ 227 h 360"/>
                  <a:gd name="T12" fmla="*/ 132 w 359"/>
                  <a:gd name="T13" fmla="*/ 227 h 360"/>
                  <a:gd name="T14" fmla="*/ 132 w 359"/>
                  <a:gd name="T15" fmla="*/ 208 h 360"/>
                  <a:gd name="T16" fmla="*/ 132 w 359"/>
                  <a:gd name="T17" fmla="*/ 168 h 360"/>
                  <a:gd name="T18" fmla="*/ 132 w 359"/>
                  <a:gd name="T19" fmla="*/ 159 h 360"/>
                  <a:gd name="T20" fmla="*/ 137 w 359"/>
                  <a:gd name="T21" fmla="*/ 154 h 360"/>
                  <a:gd name="T22" fmla="*/ 231 w 359"/>
                  <a:gd name="T23" fmla="*/ 59 h 360"/>
                  <a:gd name="T24" fmla="*/ 286 w 359"/>
                  <a:gd name="T25" fmla="*/ 5 h 360"/>
                  <a:gd name="T26" fmla="*/ 291 w 359"/>
                  <a:gd name="T27" fmla="*/ 0 h 360"/>
                  <a:gd name="T28" fmla="*/ 0 w 359"/>
                  <a:gd name="T29" fmla="*/ 0 h 360"/>
                  <a:gd name="T30" fmla="*/ 0 w 359"/>
                  <a:gd name="T31" fmla="*/ 360 h 360"/>
                  <a:gd name="T32" fmla="*/ 359 w 359"/>
                  <a:gd name="T33" fmla="*/ 360 h 360"/>
                  <a:gd name="T34" fmla="*/ 359 w 359"/>
                  <a:gd name="T35" fmla="*/ 66 h 360"/>
                  <a:gd name="T36" fmla="*/ 354 w 359"/>
                  <a:gd name="T37" fmla="*/ 71 h 360"/>
                  <a:gd name="T38" fmla="*/ 352 w 359"/>
                  <a:gd name="T39" fmla="*/ 71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9" h="360">
                    <a:moveTo>
                      <a:pt x="352" y="71"/>
                    </a:moveTo>
                    <a:lnTo>
                      <a:pt x="248" y="175"/>
                    </a:lnTo>
                    <a:lnTo>
                      <a:pt x="203" y="223"/>
                    </a:lnTo>
                    <a:lnTo>
                      <a:pt x="196" y="227"/>
                    </a:lnTo>
                    <a:lnTo>
                      <a:pt x="189" y="227"/>
                    </a:lnTo>
                    <a:lnTo>
                      <a:pt x="151" y="227"/>
                    </a:lnTo>
                    <a:lnTo>
                      <a:pt x="132" y="227"/>
                    </a:lnTo>
                    <a:lnTo>
                      <a:pt x="132" y="208"/>
                    </a:lnTo>
                    <a:lnTo>
                      <a:pt x="132" y="168"/>
                    </a:lnTo>
                    <a:lnTo>
                      <a:pt x="132" y="159"/>
                    </a:lnTo>
                    <a:lnTo>
                      <a:pt x="137" y="154"/>
                    </a:lnTo>
                    <a:lnTo>
                      <a:pt x="231" y="59"/>
                    </a:lnTo>
                    <a:lnTo>
                      <a:pt x="286" y="5"/>
                    </a:lnTo>
                    <a:lnTo>
                      <a:pt x="291" y="0"/>
                    </a:lnTo>
                    <a:lnTo>
                      <a:pt x="0" y="0"/>
                    </a:lnTo>
                    <a:lnTo>
                      <a:pt x="0" y="360"/>
                    </a:lnTo>
                    <a:lnTo>
                      <a:pt x="359" y="360"/>
                    </a:lnTo>
                    <a:lnTo>
                      <a:pt x="359" y="66"/>
                    </a:lnTo>
                    <a:lnTo>
                      <a:pt x="354" y="71"/>
                    </a:lnTo>
                    <a:lnTo>
                      <a:pt x="352" y="7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36764" y="309566"/>
            <a:ext cx="7800975" cy="63094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　　这里添加竞争岗位后的第一个措施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133476" y="250825"/>
            <a:ext cx="1228725" cy="858838"/>
            <a:chOff x="-390319" y="250551"/>
            <a:chExt cx="1228519" cy="859798"/>
          </a:xfrm>
        </p:grpSpPr>
        <p:sp>
          <p:nvSpPr>
            <p:cNvPr id="20" name="任意多边形 19"/>
            <p:cNvSpPr/>
            <p:nvPr/>
          </p:nvSpPr>
          <p:spPr>
            <a:xfrm>
              <a:off x="-390319" y="290283"/>
              <a:ext cx="1228519" cy="820066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736" name="文本框 21"/>
            <p:cNvSpPr txBox="1">
              <a:spLocks noChangeArrowheads="1"/>
            </p:cNvSpPr>
            <p:nvPr/>
          </p:nvSpPr>
          <p:spPr bwMode="auto">
            <a:xfrm>
              <a:off x="148521" y="250551"/>
              <a:ext cx="545251" cy="647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600">
                  <a:solidFill>
                    <a:srgbClr val="EEEEEE"/>
                  </a:solidFill>
                  <a:latin typeface="Broadway"/>
                  <a:ea typeface="微软雅黑" pitchFamily="34" charset="-122"/>
                </a:rPr>
                <a:t>A</a:t>
              </a:r>
              <a:endParaRPr lang="zh-CN" altLang="en-US" sz="3600">
                <a:solidFill>
                  <a:srgbClr val="EEEEEE"/>
                </a:solidFill>
                <a:latin typeface="Broadway"/>
                <a:ea typeface="微软雅黑" pitchFamily="34" charset="-122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1962119" y="1417999"/>
            <a:ext cx="5359400" cy="900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432000"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 typeface="Webdings" panose="05030102010509060703" pitchFamily="18" charset="2"/>
              <a:buChar char="ý"/>
              <a:defRPr/>
            </a:pPr>
            <a:r>
              <a:rPr lang="zh-CN" altLang="zh-CN" sz="2400" b="1" kern="1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</a:t>
            </a:r>
            <a:r>
              <a:rPr lang="zh-CN" altLang="en-US" sz="2400" b="1" kern="1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多种手段完成该岗位的任务</a:t>
            </a:r>
            <a:endParaRPr lang="en-US" altLang="zh-CN" sz="2400" b="1" kern="100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432000"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Font typeface="Webdings" panose="05030102010509060703" pitchFamily="18" charset="2"/>
              <a:buChar char="ý"/>
              <a:defRPr/>
            </a:pPr>
            <a:endParaRPr lang="zh-CN" altLang="zh-CN" b="1" kern="100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6359494" y="1949812"/>
            <a:ext cx="3770313" cy="3544889"/>
            <a:chOff x="2687112" y="2106866"/>
            <a:chExt cx="3769775" cy="3545811"/>
          </a:xfrm>
        </p:grpSpPr>
        <p:grpSp>
          <p:nvGrpSpPr>
            <p:cNvPr id="24" name="组合 23"/>
            <p:cNvGrpSpPr/>
            <p:nvPr/>
          </p:nvGrpSpPr>
          <p:grpSpPr>
            <a:xfrm>
              <a:off x="3374354" y="2433671"/>
              <a:ext cx="2388734" cy="1865966"/>
              <a:chOff x="3779954" y="2023275"/>
              <a:chExt cx="3198574" cy="2498573"/>
            </a:xfrm>
            <a:solidFill>
              <a:srgbClr val="ED7D31"/>
            </a:solidFill>
          </p:grpSpPr>
          <p:sp>
            <p:nvSpPr>
              <p:cNvPr id="39" name="等腰三角形 38"/>
              <p:cNvSpPr/>
              <p:nvPr/>
            </p:nvSpPr>
            <p:spPr>
              <a:xfrm>
                <a:off x="5286374" y="2023275"/>
                <a:ext cx="185737" cy="982648"/>
              </a:xfrm>
              <a:prstGeom prst="triangle">
                <a:avLst/>
              </a:prstGeom>
              <a:grpFill/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等腰三角形 39"/>
              <p:cNvSpPr/>
              <p:nvPr/>
            </p:nvSpPr>
            <p:spPr>
              <a:xfrm rot="7200000">
                <a:off x="6394533" y="3937852"/>
                <a:ext cx="185737" cy="982253"/>
              </a:xfrm>
              <a:prstGeom prst="triangle">
                <a:avLst/>
              </a:prstGeom>
              <a:grpFill/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等腰三角形 40"/>
              <p:cNvSpPr/>
              <p:nvPr/>
            </p:nvSpPr>
            <p:spPr>
              <a:xfrm rot="14400000" flipH="1">
                <a:off x="4178212" y="3937853"/>
                <a:ext cx="185737" cy="982253"/>
              </a:xfrm>
              <a:prstGeom prst="triangle">
                <a:avLst/>
              </a:prstGeom>
              <a:grpFill/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等腰三角形 41"/>
              <p:cNvSpPr/>
              <p:nvPr/>
            </p:nvSpPr>
            <p:spPr>
              <a:xfrm flipV="1">
                <a:off x="5286384" y="3332056"/>
                <a:ext cx="185728" cy="982648"/>
              </a:xfrm>
              <a:prstGeom prst="triangle">
                <a:avLst/>
              </a:prstGeom>
              <a:grpFill/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7" name="饼形 26"/>
            <p:cNvSpPr/>
            <p:nvPr/>
          </p:nvSpPr>
          <p:spPr>
            <a:xfrm>
              <a:off x="2687112" y="3439800"/>
              <a:ext cx="3544382" cy="519486"/>
            </a:xfrm>
            <a:prstGeom prst="pie">
              <a:avLst>
                <a:gd name="adj1" fmla="val 8892491"/>
                <a:gd name="adj2" fmla="val 16316679"/>
              </a:avLst>
            </a:prstGeom>
            <a:solidFill>
              <a:srgbClr val="0070C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8" name="饼形 27"/>
            <p:cNvSpPr/>
            <p:nvPr/>
          </p:nvSpPr>
          <p:spPr>
            <a:xfrm flipH="1">
              <a:off x="2912505" y="3439800"/>
              <a:ext cx="3544382" cy="519486"/>
            </a:xfrm>
            <a:prstGeom prst="pie">
              <a:avLst>
                <a:gd name="adj1" fmla="val 8892491"/>
                <a:gd name="adj2" fmla="val 16316679"/>
              </a:avLst>
            </a:prstGeom>
            <a:solidFill>
              <a:srgbClr val="0070C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9" name="饼形 28"/>
            <p:cNvSpPr/>
            <p:nvPr/>
          </p:nvSpPr>
          <p:spPr>
            <a:xfrm rot="7203868" flipH="1">
              <a:off x="2795920" y="3620133"/>
              <a:ext cx="3545811" cy="519277"/>
            </a:xfrm>
            <a:prstGeom prst="pie">
              <a:avLst>
                <a:gd name="adj1" fmla="val 8892491"/>
                <a:gd name="adj2" fmla="val 16316679"/>
              </a:avLst>
            </a:prstGeom>
            <a:solidFill>
              <a:srgbClr val="0070C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2956948" y="2584829"/>
              <a:ext cx="1631717" cy="156885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2000" kern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</a:t>
              </a:r>
              <a:r>
                <a:rPr lang="zh-CN" altLang="en-US" sz="2000" kern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</a:t>
              </a:r>
              <a:r>
                <a:rPr lang="zh-CN" altLang="zh-CN" sz="2000" kern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方案设计提供明确的设计目标</a:t>
              </a:r>
              <a:endParaRPr lang="zh-CN" altLang="en-US" sz="2000" dirty="0">
                <a:solidFill>
                  <a:srgbClr val="EEE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706124" y="2595944"/>
              <a:ext cx="1476164" cy="1200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2000" kern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</a:t>
              </a:r>
              <a:r>
                <a:rPr lang="zh-CN" altLang="en-US" sz="2000" kern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</a:t>
              </a:r>
              <a:r>
                <a:rPr lang="zh-CN" altLang="zh-CN" sz="2000" kern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方案决策提供评估准则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3564875" y="4336296"/>
              <a:ext cx="2076154" cy="113137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 fontAlgn="auto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kern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促进</a:t>
              </a:r>
              <a:r>
                <a:rPr lang="zh-CN" altLang="en-US" kern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</a:t>
              </a:r>
              <a:r>
                <a:rPr lang="zh-CN" altLang="zh-CN" kern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方案设计目标从合理可行向追求最优转变</a:t>
              </a:r>
              <a:endParaRPr lang="zh-CN" altLang="zh-CN" sz="1400" kern="100" dirty="0">
                <a:solidFill>
                  <a:srgbClr val="EEE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2111344" y="2476860"/>
            <a:ext cx="3749675" cy="2635250"/>
            <a:chOff x="788822" y="2463591"/>
            <a:chExt cx="3749168" cy="2635771"/>
          </a:xfrm>
        </p:grpSpPr>
        <p:sp>
          <p:nvSpPr>
            <p:cNvPr id="44" name="矩形 43"/>
            <p:cNvSpPr/>
            <p:nvPr/>
          </p:nvSpPr>
          <p:spPr>
            <a:xfrm>
              <a:off x="788822" y="2468355"/>
              <a:ext cx="2093630" cy="26310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285750" indent="-285750" algn="just" fontAlgn="auto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 fontAlgn="auto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 fontAlgn="auto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 fontAlgn="auto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 fontAlgn="auto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 fontAlgn="auto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endParaRPr lang="zh-CN" altLang="zh-CN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 fontAlgn="auto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2788802" y="2463591"/>
              <a:ext cx="1749188" cy="201633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285750" indent="-285750" algn="just" fontAlgn="auto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 fontAlgn="auto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 fontAlgn="auto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 fontAlgn="auto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 fontAlgn="auto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accel="7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82802" y="293689"/>
            <a:ext cx="7800975" cy="63094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　　这里添加竞争岗位后的第二个措施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133476" y="250825"/>
            <a:ext cx="1228725" cy="858838"/>
            <a:chOff x="-390319" y="250551"/>
            <a:chExt cx="1228519" cy="859798"/>
          </a:xfrm>
        </p:grpSpPr>
        <p:sp>
          <p:nvSpPr>
            <p:cNvPr id="20" name="任意多边形 19"/>
            <p:cNvSpPr/>
            <p:nvPr/>
          </p:nvSpPr>
          <p:spPr>
            <a:xfrm>
              <a:off x="-390319" y="290283"/>
              <a:ext cx="1228519" cy="820066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762" name="文本框 21"/>
            <p:cNvSpPr txBox="1">
              <a:spLocks noChangeArrowheads="1"/>
            </p:cNvSpPr>
            <p:nvPr/>
          </p:nvSpPr>
          <p:spPr bwMode="auto">
            <a:xfrm>
              <a:off x="148521" y="250551"/>
              <a:ext cx="514799" cy="647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600">
                  <a:solidFill>
                    <a:srgbClr val="EEEEEE"/>
                  </a:solidFill>
                  <a:latin typeface="Broadway"/>
                  <a:ea typeface="微软雅黑" pitchFamily="34" charset="-122"/>
                </a:rPr>
                <a:t>B</a:t>
              </a:r>
              <a:endParaRPr lang="zh-CN" altLang="en-US" sz="3600">
                <a:solidFill>
                  <a:srgbClr val="EEEEEE"/>
                </a:solidFill>
                <a:latin typeface="Broadway"/>
                <a:ea typeface="微软雅黑" pitchFamily="34" charset="-122"/>
              </a:endParaRPr>
            </a:p>
          </p:txBody>
        </p:sp>
      </p:grpSp>
      <p:sp>
        <p:nvSpPr>
          <p:cNvPr id="28" name="椭圆 27"/>
          <p:cNvSpPr/>
          <p:nvPr/>
        </p:nvSpPr>
        <p:spPr>
          <a:xfrm flipH="1" flipV="1">
            <a:off x="5897563" y="2960688"/>
            <a:ext cx="169863" cy="169862"/>
          </a:xfrm>
          <a:prstGeom prst="ellipse">
            <a:avLst/>
          </a:prstGeom>
          <a:solidFill>
            <a:srgbClr val="0070C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4048127" y="1109663"/>
            <a:ext cx="3870325" cy="3871912"/>
          </a:xfrm>
          <a:prstGeom prst="ellipse">
            <a:avLst/>
          </a:prstGeom>
          <a:noFill/>
          <a:ln w="25400">
            <a:solidFill>
              <a:srgbClr val="7F7F7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4294190" y="1257302"/>
            <a:ext cx="3359151" cy="3209925"/>
            <a:chOff x="2769395" y="1257069"/>
            <a:chExt cx="3359776" cy="3209977"/>
          </a:xfrm>
        </p:grpSpPr>
        <p:sp>
          <p:nvSpPr>
            <p:cNvPr id="24" name="任意多边形 23"/>
            <p:cNvSpPr/>
            <p:nvPr/>
          </p:nvSpPr>
          <p:spPr>
            <a:xfrm rot="6593922" flipH="1">
              <a:off x="4238267" y="2576142"/>
              <a:ext cx="1890743" cy="1891065"/>
            </a:xfrm>
            <a:custGeom>
              <a:avLst/>
              <a:gdLst>
                <a:gd name="connsiteX0" fmla="*/ 878958 w 1757916"/>
                <a:gd name="connsiteY0" fmla="*/ 0 h 1757916"/>
                <a:gd name="connsiteX1" fmla="*/ 1757916 w 1757916"/>
                <a:gd name="connsiteY1" fmla="*/ 878958 h 1757916"/>
                <a:gd name="connsiteX2" fmla="*/ 878958 w 1757916"/>
                <a:gd name="connsiteY2" fmla="*/ 1757916 h 1757916"/>
                <a:gd name="connsiteX3" fmla="*/ 0 w 1757916"/>
                <a:gd name="connsiteY3" fmla="*/ 878958 h 1757916"/>
                <a:gd name="connsiteX4" fmla="*/ 878958 w 1757916"/>
                <a:gd name="connsiteY4" fmla="*/ 0 h 1757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7916" h="1757916">
                  <a:moveTo>
                    <a:pt x="878958" y="0"/>
                  </a:moveTo>
                  <a:cubicBezTo>
                    <a:pt x="1364393" y="0"/>
                    <a:pt x="1757916" y="393523"/>
                    <a:pt x="1757916" y="878958"/>
                  </a:cubicBezTo>
                  <a:cubicBezTo>
                    <a:pt x="1272481" y="878958"/>
                    <a:pt x="878958" y="1272481"/>
                    <a:pt x="878958" y="1757916"/>
                  </a:cubicBezTo>
                  <a:cubicBezTo>
                    <a:pt x="393523" y="1757916"/>
                    <a:pt x="0" y="1364393"/>
                    <a:pt x="0" y="878958"/>
                  </a:cubicBezTo>
                  <a:cubicBezTo>
                    <a:pt x="0" y="393523"/>
                    <a:pt x="393523" y="0"/>
                    <a:pt x="878958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 rot="21040718" flipH="1">
              <a:off x="3606163" y="1257069"/>
              <a:ext cx="1889476" cy="1890744"/>
            </a:xfrm>
            <a:custGeom>
              <a:avLst/>
              <a:gdLst>
                <a:gd name="connsiteX0" fmla="*/ 878958 w 1757916"/>
                <a:gd name="connsiteY0" fmla="*/ 0 h 1757916"/>
                <a:gd name="connsiteX1" fmla="*/ 1757916 w 1757916"/>
                <a:gd name="connsiteY1" fmla="*/ 878958 h 1757916"/>
                <a:gd name="connsiteX2" fmla="*/ 878958 w 1757916"/>
                <a:gd name="connsiteY2" fmla="*/ 1757916 h 1757916"/>
                <a:gd name="connsiteX3" fmla="*/ 0 w 1757916"/>
                <a:gd name="connsiteY3" fmla="*/ 878958 h 1757916"/>
                <a:gd name="connsiteX4" fmla="*/ 878958 w 1757916"/>
                <a:gd name="connsiteY4" fmla="*/ 0 h 1757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7916" h="1757916">
                  <a:moveTo>
                    <a:pt x="878958" y="0"/>
                  </a:moveTo>
                  <a:cubicBezTo>
                    <a:pt x="1364393" y="0"/>
                    <a:pt x="1757916" y="393523"/>
                    <a:pt x="1757916" y="878958"/>
                  </a:cubicBezTo>
                  <a:cubicBezTo>
                    <a:pt x="1272481" y="878958"/>
                    <a:pt x="878958" y="1272481"/>
                    <a:pt x="878958" y="1757916"/>
                  </a:cubicBezTo>
                  <a:cubicBezTo>
                    <a:pt x="393523" y="1757916"/>
                    <a:pt x="0" y="1364393"/>
                    <a:pt x="0" y="878958"/>
                  </a:cubicBezTo>
                  <a:cubicBezTo>
                    <a:pt x="0" y="393523"/>
                    <a:pt x="393523" y="0"/>
                    <a:pt x="878958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 rot="3010525" flipV="1">
              <a:off x="2769555" y="2457079"/>
              <a:ext cx="1890744" cy="1891064"/>
            </a:xfrm>
            <a:custGeom>
              <a:avLst/>
              <a:gdLst>
                <a:gd name="connsiteX0" fmla="*/ 878958 w 1757916"/>
                <a:gd name="connsiteY0" fmla="*/ 0 h 1757916"/>
                <a:gd name="connsiteX1" fmla="*/ 1757916 w 1757916"/>
                <a:gd name="connsiteY1" fmla="*/ 878958 h 1757916"/>
                <a:gd name="connsiteX2" fmla="*/ 878958 w 1757916"/>
                <a:gd name="connsiteY2" fmla="*/ 1757916 h 1757916"/>
                <a:gd name="connsiteX3" fmla="*/ 0 w 1757916"/>
                <a:gd name="connsiteY3" fmla="*/ 878958 h 1757916"/>
                <a:gd name="connsiteX4" fmla="*/ 878958 w 1757916"/>
                <a:gd name="connsiteY4" fmla="*/ 0 h 1757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7916" h="1757916">
                  <a:moveTo>
                    <a:pt x="878958" y="0"/>
                  </a:moveTo>
                  <a:cubicBezTo>
                    <a:pt x="1364393" y="0"/>
                    <a:pt x="1757916" y="393523"/>
                    <a:pt x="1757916" y="878958"/>
                  </a:cubicBezTo>
                  <a:cubicBezTo>
                    <a:pt x="1272481" y="878958"/>
                    <a:pt x="878958" y="1272481"/>
                    <a:pt x="878958" y="1757916"/>
                  </a:cubicBezTo>
                  <a:cubicBezTo>
                    <a:pt x="393523" y="1757916"/>
                    <a:pt x="0" y="1364393"/>
                    <a:pt x="0" y="878958"/>
                  </a:cubicBezTo>
                  <a:cubicBezTo>
                    <a:pt x="0" y="393523"/>
                    <a:pt x="393523" y="0"/>
                    <a:pt x="878958" y="0"/>
                  </a:cubicBez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758" name="矩形 4"/>
            <p:cNvSpPr>
              <a:spLocks noChangeArrowheads="1"/>
            </p:cNvSpPr>
            <p:nvPr/>
          </p:nvSpPr>
          <p:spPr bwMode="auto">
            <a:xfrm>
              <a:off x="3973220" y="1595509"/>
              <a:ext cx="1391639" cy="831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添加标题</a:t>
              </a:r>
              <a:endParaRPr lang="en-US" altLang="zh-CN" sz="200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添加内容</a:t>
              </a:r>
            </a:p>
          </p:txBody>
        </p:sp>
        <p:sp>
          <p:nvSpPr>
            <p:cNvPr id="31759" name="矩形 22"/>
            <p:cNvSpPr>
              <a:spLocks noChangeArrowheads="1"/>
            </p:cNvSpPr>
            <p:nvPr/>
          </p:nvSpPr>
          <p:spPr bwMode="auto">
            <a:xfrm>
              <a:off x="2911684" y="2973286"/>
              <a:ext cx="1391639" cy="831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添加标题</a:t>
              </a:r>
              <a:endParaRPr lang="en-US" altLang="zh-CN" sz="200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添加内容</a:t>
              </a:r>
            </a:p>
          </p:txBody>
        </p:sp>
        <p:sp>
          <p:nvSpPr>
            <p:cNvPr id="31760" name="矩形 26"/>
            <p:cNvSpPr>
              <a:spLocks noChangeArrowheads="1"/>
            </p:cNvSpPr>
            <p:nvPr/>
          </p:nvSpPr>
          <p:spPr bwMode="auto">
            <a:xfrm>
              <a:off x="4607618" y="3277741"/>
              <a:ext cx="1391639" cy="831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添加标题</a:t>
              </a:r>
              <a:endParaRPr lang="en-US" altLang="zh-CN" sz="2000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添加内容</a:t>
              </a:r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1673225" y="5579153"/>
            <a:ext cx="8751888" cy="476713"/>
            <a:chOff x="251927" y="4951524"/>
            <a:chExt cx="8752114" cy="475632"/>
          </a:xfrm>
        </p:grpSpPr>
        <p:sp>
          <p:nvSpPr>
            <p:cNvPr id="39" name="平行四边形 38"/>
            <p:cNvSpPr/>
            <p:nvPr/>
          </p:nvSpPr>
          <p:spPr>
            <a:xfrm>
              <a:off x="251927" y="4956870"/>
              <a:ext cx="8752114" cy="450462"/>
            </a:xfrm>
            <a:prstGeom prst="parallelogram">
              <a:avLst>
                <a:gd name="adj" fmla="val 38182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0" name="平行四边形 39"/>
            <p:cNvSpPr/>
            <p:nvPr/>
          </p:nvSpPr>
          <p:spPr>
            <a:xfrm>
              <a:off x="1166351" y="4955088"/>
              <a:ext cx="6810551" cy="454025"/>
            </a:xfrm>
            <a:prstGeom prst="parallelogram">
              <a:avLst>
                <a:gd name="adj" fmla="val 36364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1" name="平行四边形 40"/>
            <p:cNvSpPr/>
            <p:nvPr/>
          </p:nvSpPr>
          <p:spPr>
            <a:xfrm>
              <a:off x="2509411" y="4951524"/>
              <a:ext cx="4227623" cy="461153"/>
            </a:xfrm>
            <a:prstGeom prst="parallelogram">
              <a:avLst>
                <a:gd name="adj" fmla="val 33239"/>
              </a:avLst>
            </a:prstGeom>
            <a:solidFill>
              <a:srgbClr val="0070C0"/>
            </a:solidFill>
            <a:ln>
              <a:noFill/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1754" name="文本框 41"/>
            <p:cNvSpPr txBox="1">
              <a:spLocks noChangeArrowheads="1"/>
            </p:cNvSpPr>
            <p:nvPr/>
          </p:nvSpPr>
          <p:spPr bwMode="auto">
            <a:xfrm>
              <a:off x="3158277" y="4966538"/>
              <a:ext cx="2954731" cy="460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FFFF"/>
                  </a:solidFill>
                  <a:latin typeface="方正正准黑简体" charset="-122"/>
                  <a:ea typeface="方正正准黑简体" charset="-122"/>
                </a:rPr>
                <a:t>添加总结性的一句话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8" grpId="0" animBg="1"/>
      <p:bldP spid="2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9700" y="339727"/>
            <a:ext cx="5602288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　　　　这里添加竞争岗位后的第三个措施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33683" y="250551"/>
            <a:ext cx="1228519" cy="859798"/>
            <a:chOff x="-390319" y="250551"/>
            <a:chExt cx="1228519" cy="859798"/>
          </a:xfrm>
          <a:solidFill>
            <a:srgbClr val="0070C0"/>
          </a:solidFill>
        </p:grpSpPr>
        <p:sp>
          <p:nvSpPr>
            <p:cNvPr id="20" name="任意多边形 19"/>
            <p:cNvSpPr/>
            <p:nvPr/>
          </p:nvSpPr>
          <p:spPr>
            <a:xfrm>
              <a:off x="-390319" y="290816"/>
              <a:ext cx="1228519" cy="819533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48521" y="250551"/>
              <a:ext cx="510076" cy="64633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>
                  <a:solidFill>
                    <a:srgbClr val="EEEEEE"/>
                  </a:solidFill>
                  <a:latin typeface="Broadway" panose="04040905080B02020502" pitchFamily="82" charset="0"/>
                  <a:ea typeface="+mn-ea"/>
                </a:rPr>
                <a:t>C</a:t>
              </a:r>
              <a:endParaRPr lang="zh-CN" altLang="en-US" sz="3600" dirty="0">
                <a:solidFill>
                  <a:srgbClr val="EEEEEE"/>
                </a:solidFill>
                <a:latin typeface="Broadway" panose="04040905080B02020502" pitchFamily="82" charset="0"/>
                <a:ea typeface="+mn-ea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 flipV="1">
            <a:off x="1524000" y="0"/>
            <a:ext cx="9144000" cy="297472"/>
            <a:chOff x="0" y="6389078"/>
            <a:chExt cx="9144000" cy="297472"/>
          </a:xfrm>
          <a:solidFill>
            <a:srgbClr val="0070C0"/>
          </a:solidFill>
        </p:grpSpPr>
        <p:sp>
          <p:nvSpPr>
            <p:cNvPr id="97" name="矩形 96"/>
            <p:cNvSpPr/>
            <p:nvPr/>
          </p:nvSpPr>
          <p:spPr>
            <a:xfrm>
              <a:off x="0" y="6472237"/>
              <a:ext cx="9144000" cy="2143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8" name="矩形 97"/>
            <p:cNvSpPr/>
            <p:nvPr/>
          </p:nvSpPr>
          <p:spPr>
            <a:xfrm>
              <a:off x="0" y="6389078"/>
              <a:ext cx="9144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79" name="矩形 1278"/>
          <p:cNvSpPr/>
          <p:nvPr/>
        </p:nvSpPr>
        <p:spPr>
          <a:xfrm>
            <a:off x="2378075" y="1044576"/>
            <a:ext cx="6845300" cy="136191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2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   </a:t>
            </a:r>
            <a:r>
              <a:rPr lang="zh-CN" altLang="en-US" sz="22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这里添加相关的内容。这里添加相关的内容。这里添加相关的内容。这里添加相关的内容。</a:t>
            </a:r>
            <a:endParaRPr lang="zh-CN" altLang="zh-CN" sz="2200" kern="1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  <a:p>
            <a:pPr indent="304800"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2200" kern="1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5318127" y="2171703"/>
            <a:ext cx="4094162" cy="4075113"/>
            <a:chOff x="4091434" y="1400373"/>
            <a:chExt cx="4094093" cy="4074690"/>
          </a:xfrm>
        </p:grpSpPr>
        <p:sp>
          <p:nvSpPr>
            <p:cNvPr id="12" name="椭圆 11"/>
            <p:cNvSpPr/>
            <p:nvPr/>
          </p:nvSpPr>
          <p:spPr>
            <a:xfrm flipH="1">
              <a:off x="6856812" y="1400373"/>
              <a:ext cx="1328715" cy="1328600"/>
            </a:xfrm>
            <a:prstGeom prst="ellipse">
              <a:avLst/>
            </a:prstGeom>
            <a:solidFill>
              <a:srgbClr val="1695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3" name="直接连接符 12"/>
            <p:cNvCxnSpPr>
              <a:stCxn id="12" idx="5"/>
            </p:cNvCxnSpPr>
            <p:nvPr/>
          </p:nvCxnSpPr>
          <p:spPr>
            <a:xfrm flipH="1">
              <a:off x="5980527" y="2535318"/>
              <a:ext cx="1071545" cy="1007957"/>
            </a:xfrm>
            <a:prstGeom prst="line">
              <a:avLst/>
            </a:prstGeom>
            <a:ln w="19050">
              <a:solidFill>
                <a:srgbClr val="19AAE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4799447" y="3530577"/>
              <a:ext cx="1193780" cy="1193676"/>
            </a:xfrm>
            <a:prstGeom prst="line">
              <a:avLst/>
            </a:prstGeom>
            <a:ln w="19050">
              <a:solidFill>
                <a:srgbClr val="19AAE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/>
            <p:cNvSpPr/>
            <p:nvPr/>
          </p:nvSpPr>
          <p:spPr>
            <a:xfrm flipH="1">
              <a:off x="4091434" y="4505201"/>
              <a:ext cx="969946" cy="969862"/>
            </a:xfrm>
            <a:prstGeom prst="ellipse">
              <a:avLst/>
            </a:prstGeom>
            <a:solidFill>
              <a:srgbClr val="19AA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796" name="文本框 15"/>
            <p:cNvSpPr txBox="1">
              <a:spLocks noChangeArrowheads="1"/>
            </p:cNvSpPr>
            <p:nvPr/>
          </p:nvSpPr>
          <p:spPr bwMode="auto">
            <a:xfrm>
              <a:off x="4124876" y="4666705"/>
              <a:ext cx="877148" cy="646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多项军</a:t>
              </a:r>
              <a:endParaRPr lang="en-US" altLang="zh-CN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algn="ctr"/>
              <a:r>
                <a:rPr lang="zh-CN" altLang="en-US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口预研</a:t>
              </a:r>
            </a:p>
          </p:txBody>
        </p:sp>
        <p:sp>
          <p:nvSpPr>
            <p:cNvPr id="32797" name="文本框 16"/>
            <p:cNvSpPr txBox="1">
              <a:spLocks noChangeArrowheads="1"/>
            </p:cNvSpPr>
            <p:nvPr/>
          </p:nvSpPr>
          <p:spPr bwMode="auto">
            <a:xfrm>
              <a:off x="6839620" y="1760817"/>
              <a:ext cx="1338805" cy="646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立项申请书</a:t>
              </a:r>
              <a:endParaRPr lang="en-US" altLang="zh-CN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algn="ctr"/>
              <a:r>
                <a:rPr lang="zh-CN" altLang="en-US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论证编写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2800352" y="4402138"/>
            <a:ext cx="3713163" cy="1352550"/>
            <a:chOff x="1572813" y="3630673"/>
            <a:chExt cx="3713913" cy="1352153"/>
          </a:xfrm>
        </p:grpSpPr>
        <p:cxnSp>
          <p:nvCxnSpPr>
            <p:cNvPr id="19" name="直接连接符 18"/>
            <p:cNvCxnSpPr/>
            <p:nvPr/>
          </p:nvCxnSpPr>
          <p:spPr>
            <a:xfrm flipH="1">
              <a:off x="2106321" y="3630673"/>
              <a:ext cx="3180405" cy="964917"/>
            </a:xfrm>
            <a:prstGeom prst="line">
              <a:avLst/>
            </a:prstGeom>
            <a:ln w="12700">
              <a:solidFill>
                <a:srgbClr val="19AAE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 rot="664255" flipH="1">
              <a:off x="1572813" y="4374991"/>
              <a:ext cx="608136" cy="607835"/>
            </a:xfrm>
            <a:prstGeom prst="ellipse">
              <a:avLst/>
            </a:prstGeom>
            <a:solidFill>
              <a:srgbClr val="77CB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7207249" y="4302128"/>
            <a:ext cx="2205038" cy="2098675"/>
            <a:chOff x="5980346" y="3530668"/>
            <a:chExt cx="2205181" cy="2099392"/>
          </a:xfrm>
        </p:grpSpPr>
        <p:cxnSp>
          <p:nvCxnSpPr>
            <p:cNvPr id="24" name="直接连接符 23"/>
            <p:cNvCxnSpPr/>
            <p:nvPr/>
          </p:nvCxnSpPr>
          <p:spPr>
            <a:xfrm flipH="1" flipV="1">
              <a:off x="5980346" y="3530668"/>
              <a:ext cx="1171651" cy="11719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 flipH="1">
              <a:off x="6856703" y="4300869"/>
              <a:ext cx="1328824" cy="1329191"/>
            </a:xfrm>
            <a:prstGeom prst="ellipse">
              <a:avLst/>
            </a:prstGeom>
            <a:solidFill>
              <a:srgbClr val="0594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789" name="文本框 25"/>
            <p:cNvSpPr txBox="1">
              <a:spLocks noChangeArrowheads="1"/>
            </p:cNvSpPr>
            <p:nvPr/>
          </p:nvSpPr>
          <p:spPr bwMode="auto">
            <a:xfrm>
              <a:off x="6839564" y="4632258"/>
              <a:ext cx="1338915" cy="646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演示验证</a:t>
              </a:r>
              <a:endParaRPr lang="en-US" altLang="zh-CN">
                <a:solidFill>
                  <a:srgbClr val="EEEEEE"/>
                </a:solidFill>
                <a:latin typeface="Calibri" pitchFamily="34" charset="0"/>
                <a:ea typeface="微软雅黑" pitchFamily="34" charset="-122"/>
              </a:endParaRPr>
            </a:p>
            <a:p>
              <a:pPr algn="ctr"/>
              <a:r>
                <a:rPr lang="zh-CN" altLang="en-US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项目的建议</a:t>
              </a: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3430590" y="2378078"/>
            <a:ext cx="3082925" cy="1527175"/>
            <a:chOff x="2203479" y="1607218"/>
            <a:chExt cx="3083247" cy="1526144"/>
          </a:xfrm>
        </p:grpSpPr>
        <p:grpSp>
          <p:nvGrpSpPr>
            <p:cNvPr id="32783" name="组合 27"/>
            <p:cNvGrpSpPr>
              <a:grpSpLocks/>
            </p:cNvGrpSpPr>
            <p:nvPr/>
          </p:nvGrpSpPr>
          <p:grpSpPr bwMode="auto">
            <a:xfrm>
              <a:off x="2203479" y="1607218"/>
              <a:ext cx="1117717" cy="1118433"/>
              <a:chOff x="2203479" y="1607218"/>
              <a:chExt cx="1117717" cy="1118433"/>
            </a:xfrm>
          </p:grpSpPr>
          <p:sp>
            <p:nvSpPr>
              <p:cNvPr id="30" name="椭圆 29"/>
              <p:cNvSpPr/>
              <p:nvPr/>
            </p:nvSpPr>
            <p:spPr>
              <a:xfrm rot="664255" flipH="1">
                <a:off x="2203479" y="1607218"/>
                <a:ext cx="1117717" cy="1118433"/>
              </a:xfrm>
              <a:prstGeom prst="ellipse">
                <a:avLst/>
              </a:prstGeom>
              <a:solidFill>
                <a:srgbClr val="77CB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  <p:sp>
            <p:nvSpPr>
              <p:cNvPr id="32786" name="文本框 30"/>
              <p:cNvSpPr txBox="1">
                <a:spLocks noChangeArrowheads="1"/>
              </p:cNvSpPr>
              <p:nvPr/>
            </p:nvSpPr>
            <p:spPr bwMode="auto">
              <a:xfrm>
                <a:off x="2208313" y="1871517"/>
                <a:ext cx="1108111" cy="6458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技术方案</a:t>
                </a:r>
                <a:endParaRPr lang="en-US" altLang="zh-CN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endParaRPr>
              </a:p>
              <a:p>
                <a:pPr algn="ctr"/>
                <a:r>
                  <a:rPr lang="zh-CN" altLang="en-US">
                    <a:solidFill>
                      <a:srgbClr val="EEEEEE"/>
                    </a:solidFill>
                    <a:latin typeface="Calibri" pitchFamily="34" charset="0"/>
                    <a:ea typeface="微软雅黑" pitchFamily="34" charset="-122"/>
                  </a:rPr>
                  <a:t>设计</a:t>
                </a:r>
              </a:p>
            </p:txBody>
          </p:sp>
        </p:grpSp>
        <p:cxnSp>
          <p:nvCxnSpPr>
            <p:cNvPr id="29" name="直接连接符 28"/>
            <p:cNvCxnSpPr>
              <a:endCxn id="30" idx="2"/>
            </p:cNvCxnSpPr>
            <p:nvPr/>
          </p:nvCxnSpPr>
          <p:spPr>
            <a:xfrm flipH="1" flipV="1">
              <a:off x="3310082" y="2273518"/>
              <a:ext cx="1976644" cy="859844"/>
            </a:xfrm>
            <a:prstGeom prst="line">
              <a:avLst/>
            </a:prstGeom>
            <a:ln w="12700">
              <a:solidFill>
                <a:srgbClr val="19AAE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6551615" y="2243141"/>
            <a:ext cx="452437" cy="1570037"/>
            <a:chOff x="5323919" y="1471831"/>
            <a:chExt cx="452611" cy="1570100"/>
          </a:xfrm>
        </p:grpSpPr>
        <p:cxnSp>
          <p:nvCxnSpPr>
            <p:cNvPr id="33" name="直接连接符 32"/>
            <p:cNvCxnSpPr/>
            <p:nvPr/>
          </p:nvCxnSpPr>
          <p:spPr>
            <a:xfrm flipH="1" flipV="1">
              <a:off x="5517668" y="1665514"/>
              <a:ext cx="258862" cy="1376417"/>
            </a:xfrm>
            <a:prstGeom prst="line">
              <a:avLst/>
            </a:prstGeom>
            <a:ln w="12700">
              <a:solidFill>
                <a:srgbClr val="19AAE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椭圆 33"/>
            <p:cNvSpPr/>
            <p:nvPr/>
          </p:nvSpPr>
          <p:spPr>
            <a:xfrm rot="664255" flipH="1">
              <a:off x="5323919" y="1471831"/>
              <a:ext cx="385910" cy="385777"/>
            </a:xfrm>
            <a:prstGeom prst="ellipse">
              <a:avLst/>
            </a:prstGeom>
            <a:solidFill>
              <a:srgbClr val="97D7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6423027" y="3568703"/>
            <a:ext cx="1401763" cy="1401763"/>
            <a:chOff x="4230424" y="2436879"/>
            <a:chExt cx="1401490" cy="1401490"/>
          </a:xfrm>
        </p:grpSpPr>
        <p:sp>
          <p:nvSpPr>
            <p:cNvPr id="36" name="椭圆 35"/>
            <p:cNvSpPr/>
            <p:nvPr/>
          </p:nvSpPr>
          <p:spPr>
            <a:xfrm flipH="1">
              <a:off x="4230424" y="2436879"/>
              <a:ext cx="1401490" cy="140149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780" name="文本框 36"/>
            <p:cNvSpPr txBox="1">
              <a:spLocks noChangeArrowheads="1"/>
            </p:cNvSpPr>
            <p:nvPr/>
          </p:nvSpPr>
          <p:spPr bwMode="auto">
            <a:xfrm>
              <a:off x="4428564" y="2858766"/>
              <a:ext cx="1005207" cy="5846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just"/>
              <a:r>
                <a:rPr lang="zh-CN" altLang="en-US" sz="3200" b="1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承担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7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0" y="3489325"/>
            <a:ext cx="4727576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7537450" y="3489325"/>
            <a:ext cx="4654551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弧形 2"/>
          <p:cNvSpPr/>
          <p:nvPr/>
        </p:nvSpPr>
        <p:spPr>
          <a:xfrm flipV="1">
            <a:off x="4722815" y="2084391"/>
            <a:ext cx="2820987" cy="2820987"/>
          </a:xfrm>
          <a:prstGeom prst="arc">
            <a:avLst>
              <a:gd name="adj1" fmla="val 10802346"/>
              <a:gd name="adj2" fmla="val 0"/>
            </a:avLst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4994278" y="2351089"/>
            <a:ext cx="2276474" cy="2274887"/>
            <a:chOff x="3470876" y="2350948"/>
            <a:chExt cx="2275712" cy="2275712"/>
          </a:xfrm>
        </p:grpSpPr>
        <p:sp>
          <p:nvSpPr>
            <p:cNvPr id="6" name="椭圆 5"/>
            <p:cNvSpPr/>
            <p:nvPr/>
          </p:nvSpPr>
          <p:spPr>
            <a:xfrm>
              <a:off x="3470876" y="2350948"/>
              <a:ext cx="2275712" cy="2275712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4284645" y="2662520"/>
              <a:ext cx="699942" cy="829499"/>
              <a:chOff x="2444750" y="1008063"/>
              <a:chExt cx="660400" cy="782638"/>
            </a:xfrm>
            <a:solidFill>
              <a:srgbClr val="EEEEEE"/>
            </a:solidFill>
          </p:grpSpPr>
          <p:sp>
            <p:nvSpPr>
              <p:cNvPr id="27" name="Freeform 5"/>
              <p:cNvSpPr>
                <a:spLocks/>
              </p:cNvSpPr>
              <p:nvPr/>
            </p:nvSpPr>
            <p:spPr bwMode="auto">
              <a:xfrm>
                <a:off x="2774950" y="1128713"/>
                <a:ext cx="150813" cy="150813"/>
              </a:xfrm>
              <a:custGeom>
                <a:avLst/>
                <a:gdLst>
                  <a:gd name="T0" fmla="*/ 0 w 95"/>
                  <a:gd name="T1" fmla="*/ 95 h 95"/>
                  <a:gd name="T2" fmla="*/ 95 w 95"/>
                  <a:gd name="T3" fmla="*/ 95 h 95"/>
                  <a:gd name="T4" fmla="*/ 0 w 95"/>
                  <a:gd name="T5" fmla="*/ 0 h 95"/>
                  <a:gd name="T6" fmla="*/ 0 w 95"/>
                  <a:gd name="T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95">
                    <a:moveTo>
                      <a:pt x="0" y="95"/>
                    </a:moveTo>
                    <a:lnTo>
                      <a:pt x="95" y="95"/>
                    </a:lnTo>
                    <a:lnTo>
                      <a:pt x="0" y="0"/>
                    </a:lnTo>
                    <a:lnTo>
                      <a:pt x="0" y="9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8" name="Freeform 6"/>
              <p:cNvSpPr>
                <a:spLocks/>
              </p:cNvSpPr>
              <p:nvPr/>
            </p:nvSpPr>
            <p:spPr bwMode="auto">
              <a:xfrm>
                <a:off x="2444750" y="1128713"/>
                <a:ext cx="481013" cy="661988"/>
              </a:xfrm>
              <a:custGeom>
                <a:avLst/>
                <a:gdLst>
                  <a:gd name="T0" fmla="*/ 189 w 303"/>
                  <a:gd name="T1" fmla="*/ 95 h 417"/>
                  <a:gd name="T2" fmla="*/ 189 w 303"/>
                  <a:gd name="T3" fmla="*/ 0 h 417"/>
                  <a:gd name="T4" fmla="*/ 132 w 303"/>
                  <a:gd name="T5" fmla="*/ 0 h 417"/>
                  <a:gd name="T6" fmla="*/ 114 w 303"/>
                  <a:gd name="T7" fmla="*/ 0 h 417"/>
                  <a:gd name="T8" fmla="*/ 85 w 303"/>
                  <a:gd name="T9" fmla="*/ 0 h 417"/>
                  <a:gd name="T10" fmla="*/ 0 w 303"/>
                  <a:gd name="T11" fmla="*/ 0 h 417"/>
                  <a:gd name="T12" fmla="*/ 0 w 303"/>
                  <a:gd name="T13" fmla="*/ 417 h 417"/>
                  <a:gd name="T14" fmla="*/ 303 w 303"/>
                  <a:gd name="T15" fmla="*/ 417 h 417"/>
                  <a:gd name="T16" fmla="*/ 303 w 303"/>
                  <a:gd name="T17" fmla="*/ 393 h 417"/>
                  <a:gd name="T18" fmla="*/ 303 w 303"/>
                  <a:gd name="T19" fmla="*/ 341 h 417"/>
                  <a:gd name="T20" fmla="*/ 303 w 303"/>
                  <a:gd name="T21" fmla="*/ 322 h 417"/>
                  <a:gd name="T22" fmla="*/ 303 w 303"/>
                  <a:gd name="T23" fmla="*/ 114 h 417"/>
                  <a:gd name="T24" fmla="*/ 189 w 303"/>
                  <a:gd name="T25" fmla="*/ 114 h 417"/>
                  <a:gd name="T26" fmla="*/ 189 w 303"/>
                  <a:gd name="T27" fmla="*/ 95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3" h="417">
                    <a:moveTo>
                      <a:pt x="189" y="95"/>
                    </a:moveTo>
                    <a:lnTo>
                      <a:pt x="189" y="0"/>
                    </a:lnTo>
                    <a:lnTo>
                      <a:pt x="132" y="0"/>
                    </a:lnTo>
                    <a:lnTo>
                      <a:pt x="114" y="0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0" y="417"/>
                    </a:lnTo>
                    <a:lnTo>
                      <a:pt x="303" y="417"/>
                    </a:lnTo>
                    <a:lnTo>
                      <a:pt x="303" y="393"/>
                    </a:lnTo>
                    <a:lnTo>
                      <a:pt x="303" y="341"/>
                    </a:lnTo>
                    <a:lnTo>
                      <a:pt x="303" y="322"/>
                    </a:lnTo>
                    <a:lnTo>
                      <a:pt x="303" y="114"/>
                    </a:lnTo>
                    <a:lnTo>
                      <a:pt x="189" y="114"/>
                    </a:lnTo>
                    <a:lnTo>
                      <a:pt x="189" y="9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9" name="Freeform 7"/>
              <p:cNvSpPr>
                <a:spLocks/>
              </p:cNvSpPr>
              <p:nvPr/>
            </p:nvSpPr>
            <p:spPr bwMode="auto">
              <a:xfrm>
                <a:off x="2955925" y="1008063"/>
                <a:ext cx="149225" cy="150813"/>
              </a:xfrm>
              <a:custGeom>
                <a:avLst/>
                <a:gdLst>
                  <a:gd name="T0" fmla="*/ 0 w 94"/>
                  <a:gd name="T1" fmla="*/ 0 h 95"/>
                  <a:gd name="T2" fmla="*/ 0 w 94"/>
                  <a:gd name="T3" fmla="*/ 95 h 95"/>
                  <a:gd name="T4" fmla="*/ 94 w 94"/>
                  <a:gd name="T5" fmla="*/ 95 h 95"/>
                  <a:gd name="T6" fmla="*/ 0 w 94"/>
                  <a:gd name="T7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4" h="95">
                    <a:moveTo>
                      <a:pt x="0" y="0"/>
                    </a:moveTo>
                    <a:lnTo>
                      <a:pt x="0" y="95"/>
                    </a:lnTo>
                    <a:lnTo>
                      <a:pt x="94" y="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0" name="Freeform 8"/>
              <p:cNvSpPr>
                <a:spLocks/>
              </p:cNvSpPr>
              <p:nvPr/>
            </p:nvSpPr>
            <p:spPr bwMode="auto">
              <a:xfrm>
                <a:off x="2625725" y="1008063"/>
                <a:ext cx="479425" cy="661988"/>
              </a:xfrm>
              <a:custGeom>
                <a:avLst/>
                <a:gdLst>
                  <a:gd name="T0" fmla="*/ 189 w 302"/>
                  <a:gd name="T1" fmla="*/ 95 h 417"/>
                  <a:gd name="T2" fmla="*/ 189 w 302"/>
                  <a:gd name="T3" fmla="*/ 0 h 417"/>
                  <a:gd name="T4" fmla="*/ 132 w 302"/>
                  <a:gd name="T5" fmla="*/ 0 h 417"/>
                  <a:gd name="T6" fmla="*/ 113 w 302"/>
                  <a:gd name="T7" fmla="*/ 0 h 417"/>
                  <a:gd name="T8" fmla="*/ 85 w 302"/>
                  <a:gd name="T9" fmla="*/ 0 h 417"/>
                  <a:gd name="T10" fmla="*/ 0 w 302"/>
                  <a:gd name="T11" fmla="*/ 0 h 417"/>
                  <a:gd name="T12" fmla="*/ 0 w 302"/>
                  <a:gd name="T13" fmla="*/ 57 h 417"/>
                  <a:gd name="T14" fmla="*/ 18 w 302"/>
                  <a:gd name="T15" fmla="*/ 57 h 417"/>
                  <a:gd name="T16" fmla="*/ 94 w 302"/>
                  <a:gd name="T17" fmla="*/ 57 h 417"/>
                  <a:gd name="T18" fmla="*/ 104 w 302"/>
                  <a:gd name="T19" fmla="*/ 57 h 417"/>
                  <a:gd name="T20" fmla="*/ 108 w 302"/>
                  <a:gd name="T21" fmla="*/ 62 h 417"/>
                  <a:gd name="T22" fmla="*/ 203 w 302"/>
                  <a:gd name="T23" fmla="*/ 157 h 417"/>
                  <a:gd name="T24" fmla="*/ 208 w 302"/>
                  <a:gd name="T25" fmla="*/ 164 h 417"/>
                  <a:gd name="T26" fmla="*/ 208 w 302"/>
                  <a:gd name="T27" fmla="*/ 171 h 417"/>
                  <a:gd name="T28" fmla="*/ 208 w 302"/>
                  <a:gd name="T29" fmla="*/ 398 h 417"/>
                  <a:gd name="T30" fmla="*/ 208 w 302"/>
                  <a:gd name="T31" fmla="*/ 417 h 417"/>
                  <a:gd name="T32" fmla="*/ 302 w 302"/>
                  <a:gd name="T33" fmla="*/ 417 h 417"/>
                  <a:gd name="T34" fmla="*/ 302 w 302"/>
                  <a:gd name="T35" fmla="*/ 393 h 417"/>
                  <a:gd name="T36" fmla="*/ 302 w 302"/>
                  <a:gd name="T37" fmla="*/ 341 h 417"/>
                  <a:gd name="T38" fmla="*/ 302 w 302"/>
                  <a:gd name="T39" fmla="*/ 322 h 417"/>
                  <a:gd name="T40" fmla="*/ 302 w 302"/>
                  <a:gd name="T41" fmla="*/ 114 h 417"/>
                  <a:gd name="T42" fmla="*/ 189 w 302"/>
                  <a:gd name="T43" fmla="*/ 114 h 417"/>
                  <a:gd name="T44" fmla="*/ 189 w 302"/>
                  <a:gd name="T45" fmla="*/ 95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02" h="417">
                    <a:moveTo>
                      <a:pt x="189" y="95"/>
                    </a:moveTo>
                    <a:lnTo>
                      <a:pt x="189" y="0"/>
                    </a:lnTo>
                    <a:lnTo>
                      <a:pt x="132" y="0"/>
                    </a:lnTo>
                    <a:lnTo>
                      <a:pt x="113" y="0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8" y="57"/>
                    </a:lnTo>
                    <a:lnTo>
                      <a:pt x="94" y="57"/>
                    </a:lnTo>
                    <a:lnTo>
                      <a:pt x="104" y="57"/>
                    </a:lnTo>
                    <a:lnTo>
                      <a:pt x="108" y="62"/>
                    </a:lnTo>
                    <a:lnTo>
                      <a:pt x="203" y="157"/>
                    </a:lnTo>
                    <a:lnTo>
                      <a:pt x="208" y="164"/>
                    </a:lnTo>
                    <a:lnTo>
                      <a:pt x="208" y="171"/>
                    </a:lnTo>
                    <a:lnTo>
                      <a:pt x="208" y="398"/>
                    </a:lnTo>
                    <a:lnTo>
                      <a:pt x="208" y="417"/>
                    </a:lnTo>
                    <a:lnTo>
                      <a:pt x="302" y="417"/>
                    </a:lnTo>
                    <a:lnTo>
                      <a:pt x="302" y="393"/>
                    </a:lnTo>
                    <a:lnTo>
                      <a:pt x="302" y="341"/>
                    </a:lnTo>
                    <a:lnTo>
                      <a:pt x="302" y="322"/>
                    </a:lnTo>
                    <a:lnTo>
                      <a:pt x="302" y="114"/>
                    </a:lnTo>
                    <a:lnTo>
                      <a:pt x="189" y="114"/>
                    </a:lnTo>
                    <a:lnTo>
                      <a:pt x="189" y="9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31" name="文本框 30"/>
            <p:cNvSpPr txBox="1"/>
            <p:nvPr/>
          </p:nvSpPr>
          <p:spPr>
            <a:xfrm>
              <a:off x="3528263" y="3532476"/>
              <a:ext cx="2211723" cy="572672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spc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个人情况介绍 </a:t>
              </a:r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835527" y="2084388"/>
            <a:ext cx="2747963" cy="2711450"/>
            <a:chOff x="3310986" y="2084089"/>
            <a:chExt cx="2749113" cy="2712137"/>
          </a:xfrm>
        </p:grpSpPr>
        <p:sp>
          <p:nvSpPr>
            <p:cNvPr id="7" name="椭圆 6"/>
            <p:cNvSpPr/>
            <p:nvPr/>
          </p:nvSpPr>
          <p:spPr>
            <a:xfrm>
              <a:off x="3310986" y="2084089"/>
              <a:ext cx="616208" cy="6161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>
                  <a:solidFill>
                    <a:srgbClr val="EEEEEE"/>
                  </a:solidFill>
                  <a:latin typeface="Broadway" panose="04040905080B02020502" pitchFamily="82" charset="0"/>
                </a:rPr>
                <a:t>1</a:t>
              </a:r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5443891" y="4180120"/>
              <a:ext cx="616208" cy="61610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矩形 129"/>
          <p:cNvSpPr/>
          <p:nvPr/>
        </p:nvSpPr>
        <p:spPr>
          <a:xfrm>
            <a:off x="2033590" y="274639"/>
            <a:ext cx="7800975" cy="63094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　　这里添加竞争岗位后的第四个措施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133477" y="250825"/>
            <a:ext cx="1228725" cy="858838"/>
            <a:chOff x="-390319" y="250551"/>
            <a:chExt cx="1228519" cy="859798"/>
          </a:xfrm>
        </p:grpSpPr>
        <p:sp>
          <p:nvSpPr>
            <p:cNvPr id="131" name="任意多边形 130"/>
            <p:cNvSpPr/>
            <p:nvPr/>
          </p:nvSpPr>
          <p:spPr>
            <a:xfrm>
              <a:off x="-390319" y="290283"/>
              <a:ext cx="1228519" cy="820066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808" name="文本框 131"/>
            <p:cNvSpPr txBox="1">
              <a:spLocks noChangeArrowheads="1"/>
            </p:cNvSpPr>
            <p:nvPr/>
          </p:nvSpPr>
          <p:spPr bwMode="auto">
            <a:xfrm>
              <a:off x="148521" y="250551"/>
              <a:ext cx="530826" cy="647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600">
                  <a:solidFill>
                    <a:srgbClr val="EEEEEE"/>
                  </a:solidFill>
                  <a:latin typeface="Broadway"/>
                  <a:ea typeface="微软雅黑" pitchFamily="34" charset="-122"/>
                </a:rPr>
                <a:t>D</a:t>
              </a:r>
              <a:endParaRPr lang="zh-CN" altLang="en-US" sz="3600">
                <a:solidFill>
                  <a:srgbClr val="EEEEEE"/>
                </a:solidFill>
                <a:latin typeface="Broadway"/>
                <a:ea typeface="微软雅黑" pitchFamily="34" charset="-122"/>
              </a:endParaRP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1549401" y="5582720"/>
            <a:ext cx="8997951" cy="476018"/>
            <a:chOff x="128806" y="4955088"/>
            <a:chExt cx="8998356" cy="474939"/>
          </a:xfrm>
        </p:grpSpPr>
        <p:sp>
          <p:nvSpPr>
            <p:cNvPr id="31" name="平行四边形 30"/>
            <p:cNvSpPr/>
            <p:nvPr/>
          </p:nvSpPr>
          <p:spPr>
            <a:xfrm>
              <a:off x="128806" y="4956870"/>
              <a:ext cx="8998356" cy="450462"/>
            </a:xfrm>
            <a:prstGeom prst="parallelogram">
              <a:avLst>
                <a:gd name="adj" fmla="val 38182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2" name="平行四边形 31"/>
            <p:cNvSpPr/>
            <p:nvPr/>
          </p:nvSpPr>
          <p:spPr>
            <a:xfrm>
              <a:off x="925767" y="4955088"/>
              <a:ext cx="7394909" cy="454026"/>
            </a:xfrm>
            <a:prstGeom prst="parallelogram">
              <a:avLst>
                <a:gd name="adj" fmla="val 36364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3" name="平行四边形 32"/>
            <p:cNvSpPr/>
            <p:nvPr/>
          </p:nvSpPr>
          <p:spPr>
            <a:xfrm>
              <a:off x="1773529" y="4955088"/>
              <a:ext cx="5697795" cy="454026"/>
            </a:xfrm>
            <a:prstGeom prst="parallelogram">
              <a:avLst>
                <a:gd name="adj" fmla="val 33239"/>
              </a:avLst>
            </a:prstGeom>
            <a:solidFill>
              <a:srgbClr val="0070C0"/>
            </a:solidFill>
            <a:ln>
              <a:noFill/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3806" name="文本框 33"/>
            <p:cNvSpPr txBox="1">
              <a:spLocks noChangeArrowheads="1"/>
            </p:cNvSpPr>
            <p:nvPr/>
          </p:nvSpPr>
          <p:spPr bwMode="auto">
            <a:xfrm>
              <a:off x="2669284" y="4969408"/>
              <a:ext cx="3570369" cy="4606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FFFF"/>
                  </a:solidFill>
                  <a:latin typeface="方正正准黑简体" charset="-122"/>
                  <a:ea typeface="方正正准黑简体" charset="-122"/>
                </a:rPr>
                <a:t>这里添加总结性的一句话</a:t>
              </a:r>
            </a:p>
          </p:txBody>
        </p: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2290765" y="1725613"/>
            <a:ext cx="7591425" cy="2932112"/>
            <a:chOff x="452143" y="1725090"/>
            <a:chExt cx="7591718" cy="2932635"/>
          </a:xfrm>
        </p:grpSpPr>
        <p:sp>
          <p:nvSpPr>
            <p:cNvPr id="7" name="矩形 6"/>
            <p:cNvSpPr/>
            <p:nvPr/>
          </p:nvSpPr>
          <p:spPr>
            <a:xfrm>
              <a:off x="1112568" y="3892414"/>
              <a:ext cx="5802536" cy="6095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457200" indent="-457200" algn="just" fontAlgn="auto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ý"/>
                <a:defRPr/>
              </a:pP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这里添加内容三这里添加内容三</a:t>
              </a:r>
              <a:endParaRPr lang="zh-CN" altLang="zh-CN" sz="2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平行四边形 35"/>
            <p:cNvSpPr/>
            <p:nvPr/>
          </p:nvSpPr>
          <p:spPr>
            <a:xfrm>
              <a:off x="452143" y="2301455"/>
              <a:ext cx="7591718" cy="2356270"/>
            </a:xfrm>
            <a:prstGeom prst="parallelogram">
              <a:avLst/>
            </a:prstGeom>
            <a:noFill/>
            <a:ln w="19050"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平行四边形 36"/>
            <p:cNvSpPr/>
            <p:nvPr/>
          </p:nvSpPr>
          <p:spPr>
            <a:xfrm>
              <a:off x="1031602" y="1739380"/>
              <a:ext cx="2817922" cy="562075"/>
            </a:xfrm>
            <a:prstGeom prst="parallelogram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014203" y="1725090"/>
              <a:ext cx="2416139" cy="5540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indent="304800" algn="just" fontAlgn="auto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i="1" kern="100" spc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这里添加标题</a:t>
              </a:r>
              <a:endParaRPr lang="zh-CN" altLang="zh-CN" sz="2400" b="1" i="1" kern="100" spc="100" dirty="0">
                <a:solidFill>
                  <a:srgbClr val="EEE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485646" y="2511042"/>
              <a:ext cx="5102422" cy="6095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457200" indent="-457200" algn="just" fontAlgn="auto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ý"/>
                <a:defRPr/>
              </a:pP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这里添加内容一这里添加内容一</a:t>
              </a:r>
              <a:endParaRPr lang="zh-CN" altLang="zh-CN" sz="2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325302" y="3187438"/>
              <a:ext cx="5262766" cy="6095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457200" indent="-457200" algn="just" fontAlgn="auto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ý"/>
                <a:defRPr/>
              </a:pP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这里添加内容二这里添加内容二</a:t>
              </a:r>
              <a:endParaRPr lang="zh-CN" altLang="zh-CN" sz="2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64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64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4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4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" accel="100000" fill="hold">
                                          <p:stCondLst>
                                            <p:cond delay="64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0" accel="100000" fill="hold">
                                          <p:stCondLst>
                                            <p:cond delay="64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62215" y="274638"/>
            <a:ext cx="7800975" cy="63094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这里添加竞争岗位后的第三个措施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133476" y="250825"/>
            <a:ext cx="1228725" cy="858838"/>
            <a:chOff x="-390319" y="250551"/>
            <a:chExt cx="1228519" cy="859798"/>
          </a:xfrm>
        </p:grpSpPr>
        <p:sp>
          <p:nvSpPr>
            <p:cNvPr id="4" name="任意多边形 3"/>
            <p:cNvSpPr/>
            <p:nvPr/>
          </p:nvSpPr>
          <p:spPr>
            <a:xfrm>
              <a:off x="-390319" y="290283"/>
              <a:ext cx="1228519" cy="820066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835" name="文本框 4"/>
            <p:cNvSpPr txBox="1">
              <a:spLocks noChangeArrowheads="1"/>
            </p:cNvSpPr>
            <p:nvPr/>
          </p:nvSpPr>
          <p:spPr bwMode="auto">
            <a:xfrm>
              <a:off x="148521" y="250551"/>
              <a:ext cx="493963" cy="647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600">
                  <a:solidFill>
                    <a:srgbClr val="EEEEEE"/>
                  </a:solidFill>
                  <a:latin typeface="Broadway"/>
                  <a:ea typeface="微软雅黑" pitchFamily="34" charset="-122"/>
                </a:rPr>
                <a:t>E</a:t>
              </a:r>
              <a:endParaRPr lang="zh-CN" altLang="en-US" sz="3600">
                <a:solidFill>
                  <a:srgbClr val="EEEEEE"/>
                </a:solidFill>
                <a:latin typeface="Broadway"/>
                <a:ea typeface="微软雅黑" pitchFamily="34" charset="-122"/>
              </a:endParaRP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2166939" y="1382802"/>
            <a:ext cx="8039100" cy="478460"/>
            <a:chOff x="128806" y="4952599"/>
            <a:chExt cx="8998356" cy="478852"/>
          </a:xfrm>
        </p:grpSpPr>
        <p:sp>
          <p:nvSpPr>
            <p:cNvPr id="8" name="平行四边形 7"/>
            <p:cNvSpPr/>
            <p:nvPr/>
          </p:nvSpPr>
          <p:spPr>
            <a:xfrm>
              <a:off x="128806" y="4954386"/>
              <a:ext cx="8998356" cy="455431"/>
            </a:xfrm>
            <a:prstGeom prst="parallelogram">
              <a:avLst>
                <a:gd name="adj" fmla="val 38182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平行四边形 8"/>
            <p:cNvSpPr/>
            <p:nvPr/>
          </p:nvSpPr>
          <p:spPr>
            <a:xfrm>
              <a:off x="924869" y="4954386"/>
              <a:ext cx="7395568" cy="455431"/>
            </a:xfrm>
            <a:prstGeom prst="parallelogram">
              <a:avLst>
                <a:gd name="adj" fmla="val 36364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平行四边形 9"/>
            <p:cNvSpPr/>
            <p:nvPr/>
          </p:nvSpPr>
          <p:spPr>
            <a:xfrm>
              <a:off x="1774240" y="4952599"/>
              <a:ext cx="5696825" cy="459005"/>
            </a:xfrm>
            <a:prstGeom prst="parallelogram">
              <a:avLst>
                <a:gd name="adj" fmla="val 33239"/>
              </a:avLst>
            </a:prstGeom>
            <a:solidFill>
              <a:srgbClr val="0070C0"/>
            </a:solidFill>
            <a:ln>
              <a:noFill/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4833" name="文本框 10"/>
            <p:cNvSpPr txBox="1">
              <a:spLocks noChangeArrowheads="1"/>
            </p:cNvSpPr>
            <p:nvPr/>
          </p:nvSpPr>
          <p:spPr bwMode="auto">
            <a:xfrm>
              <a:off x="2935052" y="4969408"/>
              <a:ext cx="3307216" cy="462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FFFF"/>
                  </a:solidFill>
                  <a:latin typeface="方正正准黑简体" charset="-122"/>
                  <a:ea typeface="方正正准黑简体" charset="-122"/>
                </a:rPr>
                <a:t>添加总结性的一句话</a:t>
              </a:r>
            </a:p>
          </p:txBody>
        </p:sp>
      </p:grp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3179763" y="2357715"/>
            <a:ext cx="1776412" cy="4214534"/>
            <a:chOff x="1655387" y="2358273"/>
            <a:chExt cx="1777166" cy="4213976"/>
          </a:xfrm>
        </p:grpSpPr>
        <p:cxnSp>
          <p:nvCxnSpPr>
            <p:cNvPr id="23" name="直接连接符 22"/>
            <p:cNvCxnSpPr>
              <a:stCxn id="25" idx="0"/>
            </p:cNvCxnSpPr>
            <p:nvPr/>
          </p:nvCxnSpPr>
          <p:spPr>
            <a:xfrm>
              <a:off x="1655387" y="2358273"/>
              <a:ext cx="0" cy="4213976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827" name="组合 30"/>
            <p:cNvGrpSpPr>
              <a:grpSpLocks/>
            </p:cNvGrpSpPr>
            <p:nvPr/>
          </p:nvGrpSpPr>
          <p:grpSpPr bwMode="auto">
            <a:xfrm>
              <a:off x="1655387" y="2358273"/>
              <a:ext cx="1777166" cy="1097848"/>
              <a:chOff x="1655387" y="2112927"/>
              <a:chExt cx="1777166" cy="1097848"/>
            </a:xfrm>
          </p:grpSpPr>
          <p:sp>
            <p:nvSpPr>
              <p:cNvPr id="25" name="直角三角形 24"/>
              <p:cNvSpPr/>
              <p:nvPr/>
            </p:nvSpPr>
            <p:spPr>
              <a:xfrm>
                <a:off x="1655387" y="2112927"/>
                <a:ext cx="1777166" cy="1097848"/>
              </a:xfrm>
              <a:prstGeom prst="rtTriangle">
                <a:avLst/>
              </a:prstGeom>
              <a:solidFill>
                <a:srgbClr val="0070C0"/>
              </a:solidFill>
            </p:spPr>
            <p:txBody>
              <a:bodyPr anchor="ctr">
                <a:spAutoFit/>
              </a:bodyPr>
              <a:lstStyle/>
              <a:p>
                <a:pPr marL="285750" indent="-285750" algn="ctr" fontAlgn="auto">
                  <a:spcBef>
                    <a:spcPts val="0"/>
                  </a:spcBef>
                  <a:spcAft>
                    <a:spcPts val="0"/>
                  </a:spcAft>
                  <a:buFont typeface="Webdings" panose="05030102010509060703" pitchFamily="18" charset="2"/>
                  <a:buChar char=""/>
                  <a:defRPr/>
                </a:pPr>
                <a:endParaRPr lang="zh-CN" altLang="en-US" kern="100" spc="10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829" name="文本框 26"/>
              <p:cNvSpPr txBox="1">
                <a:spLocks noChangeArrowheads="1"/>
              </p:cNvSpPr>
              <p:nvPr/>
            </p:nvSpPr>
            <p:spPr bwMode="auto">
              <a:xfrm>
                <a:off x="1720477" y="2620059"/>
                <a:ext cx="1010642" cy="5231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800" b="1">
                    <a:solidFill>
                      <a:srgbClr val="EEEEEE"/>
                    </a:solidFill>
                    <a:latin typeface="微软雅黑" pitchFamily="34" charset="-122"/>
                    <a:ea typeface="微软雅黑" pitchFamily="34" charset="-122"/>
                  </a:rPr>
                  <a:t>提 升</a:t>
                </a:r>
              </a:p>
            </p:txBody>
          </p:sp>
        </p:grp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4784725" y="3660778"/>
            <a:ext cx="4814888" cy="1643527"/>
            <a:chOff x="3006694" y="3345820"/>
            <a:chExt cx="4814084" cy="1643991"/>
          </a:xfrm>
        </p:grpSpPr>
        <p:sp>
          <p:nvSpPr>
            <p:cNvPr id="6" name="矩形 5"/>
            <p:cNvSpPr/>
            <p:nvPr/>
          </p:nvSpPr>
          <p:spPr>
            <a:xfrm>
              <a:off x="3249541" y="3345820"/>
              <a:ext cx="4571237" cy="164399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 fontAlgn="auto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这里添加内容一这里添加内容一</a:t>
              </a:r>
              <a:endParaRPr lang="en-US" altLang="zh-CN" sz="2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 fontAlgn="auto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这里添加内容一这里添加内容一</a:t>
              </a:r>
              <a:endParaRPr lang="en-US" altLang="zh-CN" sz="2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 fontAlgn="auto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这里添加内容一这里添加内容一</a:t>
              </a:r>
              <a:endParaRPr lang="en-US" altLang="zh-CN" sz="2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006694" y="3399691"/>
              <a:ext cx="150788" cy="519498"/>
            </a:xfrm>
            <a:prstGeom prst="ellipse">
              <a:avLst/>
            </a:prstGeom>
            <a:solidFill>
              <a:srgbClr val="0070C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006694" y="3936418"/>
              <a:ext cx="150788" cy="519498"/>
            </a:xfrm>
            <a:prstGeom prst="ellipse">
              <a:avLst/>
            </a:prstGeom>
            <a:solidFill>
              <a:srgbClr val="0070C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3006694" y="4433446"/>
              <a:ext cx="150788" cy="519498"/>
            </a:xfrm>
            <a:prstGeom prst="ellipse">
              <a:avLst/>
            </a:prstGeom>
            <a:solidFill>
              <a:srgbClr val="0070C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7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对角圆角矩形 19"/>
          <p:cNvSpPr/>
          <p:nvPr/>
        </p:nvSpPr>
        <p:spPr>
          <a:xfrm flipH="1">
            <a:off x="2017715" y="1550988"/>
            <a:ext cx="1330325" cy="557212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100" dirty="0">
                <a:solidFill>
                  <a:prstClr val="white"/>
                </a:solidFill>
                <a:latin typeface="微软雅黑"/>
              </a:rPr>
              <a:t>项目部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772025" y="4397378"/>
            <a:ext cx="29579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2400" spc="1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人：第一</a:t>
            </a:r>
            <a:r>
              <a:rPr lang="en-US" altLang="zh-CN" sz="2400" spc="1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spc="1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对角圆角矩形 24"/>
          <p:cNvSpPr/>
          <p:nvPr/>
        </p:nvSpPr>
        <p:spPr>
          <a:xfrm flipH="1">
            <a:off x="3348039" y="2108203"/>
            <a:ext cx="6568959" cy="1172327"/>
          </a:xfrm>
          <a:prstGeom prst="round2DiagRect">
            <a:avLst>
              <a:gd name="adj1" fmla="val 50000"/>
              <a:gd name="adj2" fmla="val 0"/>
            </a:avLst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spc="100">
              <a:solidFill>
                <a:prstClr val="white"/>
              </a:solidFill>
              <a:latin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69042" y="2250284"/>
            <a:ext cx="300595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spc="100" dirty="0">
                <a:solidFill>
                  <a:srgbClr val="0070C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谢谢观</a:t>
            </a:r>
            <a:r>
              <a:rPr lang="zh-CN" altLang="en-US" sz="5400" spc="100" dirty="0" smtClean="0">
                <a:solidFill>
                  <a:srgbClr val="0070C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看</a:t>
            </a:r>
            <a:endParaRPr lang="zh-CN" altLang="en-US" sz="5400" spc="100" dirty="0">
              <a:solidFill>
                <a:srgbClr val="0070C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440863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277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1" y="3489325"/>
            <a:ext cx="2219327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2936875" y="561975"/>
            <a:ext cx="1652588" cy="1652588"/>
            <a:chOff x="1119044" y="1629637"/>
            <a:chExt cx="2230016" cy="2230016"/>
          </a:xfrm>
        </p:grpSpPr>
        <p:sp>
          <p:nvSpPr>
            <p:cNvPr id="74" name="椭圆 73"/>
            <p:cNvSpPr/>
            <p:nvPr/>
          </p:nvSpPr>
          <p:spPr>
            <a:xfrm>
              <a:off x="1119044" y="1629637"/>
              <a:ext cx="2230016" cy="2230016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/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1622112" y="1868076"/>
              <a:ext cx="1221209" cy="963281"/>
              <a:chOff x="7393708" y="2217941"/>
              <a:chExt cx="1451122" cy="1144639"/>
            </a:xfrm>
            <a:solidFill>
              <a:srgbClr val="FFFFFF"/>
            </a:solidFill>
          </p:grpSpPr>
          <p:sp>
            <p:nvSpPr>
              <p:cNvPr id="72" name="Freeform 57"/>
              <p:cNvSpPr>
                <a:spLocks noChangeAspect="1"/>
              </p:cNvSpPr>
              <p:nvPr/>
            </p:nvSpPr>
            <p:spPr bwMode="auto">
              <a:xfrm>
                <a:off x="7393708" y="2217941"/>
                <a:ext cx="1451122" cy="948100"/>
              </a:xfrm>
              <a:custGeom>
                <a:avLst/>
                <a:gdLst>
                  <a:gd name="T0" fmla="*/ 34 w 233"/>
                  <a:gd name="T1" fmla="*/ 77 h 152"/>
                  <a:gd name="T2" fmla="*/ 117 w 233"/>
                  <a:gd name="T3" fmla="*/ 126 h 152"/>
                  <a:gd name="T4" fmla="*/ 214 w 233"/>
                  <a:gd name="T5" fmla="*/ 67 h 152"/>
                  <a:gd name="T6" fmla="*/ 214 w 233"/>
                  <a:gd name="T7" fmla="*/ 67 h 152"/>
                  <a:gd name="T8" fmla="*/ 233 w 233"/>
                  <a:gd name="T9" fmla="*/ 56 h 152"/>
                  <a:gd name="T10" fmla="*/ 116 w 233"/>
                  <a:gd name="T11" fmla="*/ 0 h 152"/>
                  <a:gd name="T12" fmla="*/ 0 w 233"/>
                  <a:gd name="T13" fmla="*/ 56 h 152"/>
                  <a:gd name="T14" fmla="*/ 16 w 233"/>
                  <a:gd name="T15" fmla="*/ 66 h 152"/>
                  <a:gd name="T16" fmla="*/ 16 w 233"/>
                  <a:gd name="T17" fmla="*/ 152 h 152"/>
                  <a:gd name="T18" fmla="*/ 24 w 233"/>
                  <a:gd name="T19" fmla="*/ 152 h 152"/>
                  <a:gd name="T20" fmla="*/ 24 w 233"/>
                  <a:gd name="T21" fmla="*/ 71 h 152"/>
                  <a:gd name="T22" fmla="*/ 34 w 233"/>
                  <a:gd name="T23" fmla="*/ 77 h 152"/>
                  <a:gd name="T24" fmla="*/ 34 w 233"/>
                  <a:gd name="T25" fmla="*/ 77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3" h="152">
                    <a:moveTo>
                      <a:pt x="34" y="77"/>
                    </a:moveTo>
                    <a:cubicBezTo>
                      <a:pt x="117" y="126"/>
                      <a:pt x="117" y="126"/>
                      <a:pt x="117" y="126"/>
                    </a:cubicBezTo>
                    <a:cubicBezTo>
                      <a:pt x="214" y="67"/>
                      <a:pt x="214" y="67"/>
                      <a:pt x="214" y="67"/>
                    </a:cubicBezTo>
                    <a:cubicBezTo>
                      <a:pt x="214" y="67"/>
                      <a:pt x="214" y="67"/>
                      <a:pt x="214" y="67"/>
                    </a:cubicBezTo>
                    <a:cubicBezTo>
                      <a:pt x="233" y="56"/>
                      <a:pt x="233" y="56"/>
                      <a:pt x="233" y="56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16" y="66"/>
                      <a:pt x="16" y="66"/>
                      <a:pt x="16" y="66"/>
                    </a:cubicBezTo>
                    <a:cubicBezTo>
                      <a:pt x="16" y="152"/>
                      <a:pt x="16" y="152"/>
                      <a:pt x="16" y="152"/>
                    </a:cubicBezTo>
                    <a:cubicBezTo>
                      <a:pt x="24" y="152"/>
                      <a:pt x="24" y="152"/>
                      <a:pt x="24" y="152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34" y="77"/>
                      <a:pt x="34" y="77"/>
                      <a:pt x="34" y="77"/>
                    </a:cubicBezTo>
                    <a:cubicBezTo>
                      <a:pt x="34" y="77"/>
                      <a:pt x="34" y="77"/>
                      <a:pt x="34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73" name="Freeform 58"/>
              <p:cNvSpPr>
                <a:spLocks noChangeAspect="1"/>
              </p:cNvSpPr>
              <p:nvPr/>
            </p:nvSpPr>
            <p:spPr bwMode="auto">
              <a:xfrm>
                <a:off x="7694986" y="2801623"/>
                <a:ext cx="845390" cy="560957"/>
              </a:xfrm>
              <a:custGeom>
                <a:avLst/>
                <a:gdLst>
                  <a:gd name="T0" fmla="*/ 305 w 321"/>
                  <a:gd name="T1" fmla="*/ 12 h 213"/>
                  <a:gd name="T2" fmla="*/ 163 w 321"/>
                  <a:gd name="T3" fmla="*/ 97 h 213"/>
                  <a:gd name="T4" fmla="*/ 21 w 321"/>
                  <a:gd name="T5" fmla="*/ 12 h 213"/>
                  <a:gd name="T6" fmla="*/ 21 w 321"/>
                  <a:gd name="T7" fmla="*/ 12 h 213"/>
                  <a:gd name="T8" fmla="*/ 19 w 321"/>
                  <a:gd name="T9" fmla="*/ 12 h 213"/>
                  <a:gd name="T10" fmla="*/ 0 w 321"/>
                  <a:gd name="T11" fmla="*/ 0 h 213"/>
                  <a:gd name="T12" fmla="*/ 0 w 321"/>
                  <a:gd name="T13" fmla="*/ 213 h 213"/>
                  <a:gd name="T14" fmla="*/ 321 w 321"/>
                  <a:gd name="T15" fmla="*/ 213 h 213"/>
                  <a:gd name="T16" fmla="*/ 321 w 321"/>
                  <a:gd name="T17" fmla="*/ 2 h 213"/>
                  <a:gd name="T18" fmla="*/ 305 w 321"/>
                  <a:gd name="T19" fmla="*/ 1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1" h="213">
                    <a:moveTo>
                      <a:pt x="305" y="12"/>
                    </a:moveTo>
                    <a:lnTo>
                      <a:pt x="163" y="97"/>
                    </a:lnTo>
                    <a:lnTo>
                      <a:pt x="21" y="12"/>
                    </a:lnTo>
                    <a:lnTo>
                      <a:pt x="21" y="12"/>
                    </a:lnTo>
                    <a:lnTo>
                      <a:pt x="19" y="12"/>
                    </a:lnTo>
                    <a:lnTo>
                      <a:pt x="0" y="0"/>
                    </a:lnTo>
                    <a:lnTo>
                      <a:pt x="0" y="213"/>
                    </a:lnTo>
                    <a:lnTo>
                      <a:pt x="321" y="213"/>
                    </a:lnTo>
                    <a:lnTo>
                      <a:pt x="321" y="2"/>
                    </a:lnTo>
                    <a:lnTo>
                      <a:pt x="305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16409" name="文本框 12"/>
            <p:cNvSpPr txBox="1">
              <a:spLocks noChangeArrowheads="1"/>
            </p:cNvSpPr>
            <p:nvPr/>
          </p:nvSpPr>
          <p:spPr bwMode="auto">
            <a:xfrm>
              <a:off x="1259382" y="2971889"/>
              <a:ext cx="1910454" cy="622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FFFF"/>
                  </a:solidFill>
                  <a:latin typeface="方正正大黑简体" charset="-122"/>
                  <a:ea typeface="方正正大黑简体" charset="-122"/>
                </a:rPr>
                <a:t>学习经历</a:t>
              </a:r>
            </a:p>
          </p:txBody>
        </p:sp>
      </p:grpSp>
      <p:cxnSp>
        <p:nvCxnSpPr>
          <p:cNvPr id="78" name="直接连接符 77"/>
          <p:cNvCxnSpPr>
            <a:stCxn id="74" idx="4"/>
          </p:cNvCxnSpPr>
          <p:nvPr/>
        </p:nvCxnSpPr>
        <p:spPr>
          <a:xfrm>
            <a:off x="3763965" y="2214563"/>
            <a:ext cx="15875" cy="43688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 flipV="1">
            <a:off x="2219325" y="1395413"/>
            <a:ext cx="0" cy="2093912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2219328" y="1379538"/>
            <a:ext cx="696913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3763966" y="2970216"/>
            <a:ext cx="776287" cy="2636837"/>
            <a:chOff x="2239622" y="2970643"/>
            <a:chExt cx="776455" cy="2636188"/>
          </a:xfrm>
        </p:grpSpPr>
        <p:grpSp>
          <p:nvGrpSpPr>
            <p:cNvPr id="16398" name="组合 16"/>
            <p:cNvGrpSpPr>
              <a:grpSpLocks/>
            </p:cNvGrpSpPr>
            <p:nvPr/>
          </p:nvGrpSpPr>
          <p:grpSpPr bwMode="auto">
            <a:xfrm>
              <a:off x="2239622" y="2970643"/>
              <a:ext cx="776455" cy="371534"/>
              <a:chOff x="2259291" y="2970643"/>
              <a:chExt cx="757023" cy="371534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2957486" y="2970643"/>
                <a:ext cx="58828" cy="371384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/>
              </a:p>
            </p:txBody>
          </p:sp>
          <p:cxnSp>
            <p:nvCxnSpPr>
              <p:cNvPr id="38" name="直接连接符 37"/>
              <p:cNvCxnSpPr/>
              <p:nvPr/>
            </p:nvCxnSpPr>
            <p:spPr>
              <a:xfrm>
                <a:off x="2259291" y="3154748"/>
                <a:ext cx="696647" cy="0"/>
              </a:xfrm>
              <a:prstGeom prst="line">
                <a:avLst/>
              </a:prstGeom>
              <a:ln w="19050">
                <a:solidFill>
                  <a:srgbClr val="0070C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399" name="组合 39"/>
            <p:cNvGrpSpPr>
              <a:grpSpLocks/>
            </p:cNvGrpSpPr>
            <p:nvPr/>
          </p:nvGrpSpPr>
          <p:grpSpPr bwMode="auto">
            <a:xfrm>
              <a:off x="2239622" y="4102970"/>
              <a:ext cx="776455" cy="371534"/>
              <a:chOff x="2259291" y="2970643"/>
              <a:chExt cx="757023" cy="371534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2957486" y="2969924"/>
                <a:ext cx="58828" cy="372972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/>
              </a:p>
            </p:txBody>
          </p:sp>
          <p:cxnSp>
            <p:nvCxnSpPr>
              <p:cNvPr id="42" name="直接连接符 41"/>
              <p:cNvCxnSpPr/>
              <p:nvPr/>
            </p:nvCxnSpPr>
            <p:spPr>
              <a:xfrm>
                <a:off x="2259291" y="3154029"/>
                <a:ext cx="696647" cy="0"/>
              </a:xfrm>
              <a:prstGeom prst="line">
                <a:avLst/>
              </a:prstGeom>
              <a:ln w="19050">
                <a:solidFill>
                  <a:srgbClr val="0070C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00" name="组合 43"/>
            <p:cNvGrpSpPr>
              <a:grpSpLocks/>
            </p:cNvGrpSpPr>
            <p:nvPr/>
          </p:nvGrpSpPr>
          <p:grpSpPr bwMode="auto">
            <a:xfrm>
              <a:off x="2239622" y="5235297"/>
              <a:ext cx="776455" cy="371534"/>
              <a:chOff x="2259291" y="2970643"/>
              <a:chExt cx="757023" cy="371534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2957486" y="2970793"/>
                <a:ext cx="58828" cy="371384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/>
              </a:p>
            </p:txBody>
          </p:sp>
          <p:cxnSp>
            <p:nvCxnSpPr>
              <p:cNvPr id="46" name="直接连接符 45"/>
              <p:cNvCxnSpPr/>
              <p:nvPr/>
            </p:nvCxnSpPr>
            <p:spPr>
              <a:xfrm>
                <a:off x="2259291" y="3154898"/>
                <a:ext cx="696647" cy="0"/>
              </a:xfrm>
              <a:prstGeom prst="line">
                <a:avLst/>
              </a:prstGeom>
              <a:ln w="19050">
                <a:solidFill>
                  <a:srgbClr val="0070C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4667253" y="2741614"/>
            <a:ext cx="4970463" cy="3049587"/>
            <a:chOff x="3143519" y="2742075"/>
            <a:chExt cx="4969970" cy="3049554"/>
          </a:xfrm>
        </p:grpSpPr>
        <p:sp>
          <p:nvSpPr>
            <p:cNvPr id="26" name="文本框 25"/>
            <p:cNvSpPr txBox="1"/>
            <p:nvPr/>
          </p:nvSpPr>
          <p:spPr>
            <a:xfrm>
              <a:off x="3143519" y="2742075"/>
              <a:ext cx="4969970" cy="83025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</a:rPr>
                <a:t>200X</a:t>
              </a:r>
              <a:r>
                <a:rPr lang="zh-CN" altLang="zh-CN" sz="20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</a:rPr>
                <a:t>年</a:t>
              </a:r>
              <a:r>
                <a:rPr lang="zh-CN" altLang="en-US" sz="20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</a:rPr>
                <a:t>，这里添加您的本科阶段学习经历</a:t>
              </a:r>
              <a:endParaRPr lang="zh-CN" altLang="en-US" sz="2000" b="1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3186378" y="3888238"/>
              <a:ext cx="4854093" cy="1201724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000" spc="100"/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</a:rPr>
                <a:t>200X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</a:rPr>
                <a:t>年，这里添加您的研究生阶段学习经历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216537" y="4961376"/>
              <a:ext cx="4854093" cy="83025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000" spc="100"/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</a:rPr>
                <a:t>200X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</a:rPr>
                <a:t>年，这里添加您的其他阶段的学习经历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9" name="直接连接符 48"/>
          <p:cNvCxnSpPr/>
          <p:nvPr/>
        </p:nvCxnSpPr>
        <p:spPr>
          <a:xfrm>
            <a:off x="4589465" y="1379538"/>
            <a:ext cx="4224337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V="1">
            <a:off x="8813800" y="777876"/>
            <a:ext cx="3378200" cy="4762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V="1">
            <a:off x="8813800" y="777878"/>
            <a:ext cx="0" cy="601663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" fill="hold"/>
                                        <p:tgtEl>
                                          <p:spTgt spid="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 flipV="1">
            <a:off x="0" y="782641"/>
            <a:ext cx="12192000" cy="1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8099426" y="782640"/>
            <a:ext cx="1652589" cy="1652587"/>
            <a:chOff x="1413586" y="562653"/>
            <a:chExt cx="1652069" cy="1652069"/>
          </a:xfrm>
        </p:grpSpPr>
        <p:sp>
          <p:nvSpPr>
            <p:cNvPr id="3" name="椭圆 2"/>
            <p:cNvSpPr/>
            <p:nvPr/>
          </p:nvSpPr>
          <p:spPr>
            <a:xfrm>
              <a:off x="1413586" y="562653"/>
              <a:ext cx="1652069" cy="165206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/>
            </a:p>
          </p:txBody>
        </p:sp>
        <p:sp>
          <p:nvSpPr>
            <p:cNvPr id="17430" name="文本框 4"/>
            <p:cNvSpPr txBox="1">
              <a:spLocks noChangeArrowheads="1"/>
            </p:cNvSpPr>
            <p:nvPr/>
          </p:nvSpPr>
          <p:spPr bwMode="auto">
            <a:xfrm>
              <a:off x="1532067" y="1571552"/>
              <a:ext cx="1415327" cy="46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FFFF"/>
                  </a:solidFill>
                  <a:latin typeface="方正正大黑简体" charset="-122"/>
                  <a:ea typeface="方正正大黑简体" charset="-122"/>
                </a:rPr>
                <a:t>工作经历</a:t>
              </a:r>
            </a:p>
          </p:txBody>
        </p:sp>
        <p:grpSp>
          <p:nvGrpSpPr>
            <p:cNvPr id="17431" name="组合 11"/>
            <p:cNvGrpSpPr>
              <a:grpSpLocks/>
            </p:cNvGrpSpPr>
            <p:nvPr/>
          </p:nvGrpSpPr>
          <p:grpSpPr bwMode="auto">
            <a:xfrm>
              <a:off x="1924953" y="782415"/>
              <a:ext cx="693737" cy="692150"/>
              <a:chOff x="3830638" y="2357438"/>
              <a:chExt cx="693737" cy="692150"/>
            </a:xfrm>
          </p:grpSpPr>
          <p:sp>
            <p:nvSpPr>
              <p:cNvPr id="17432" name="Freeform 61"/>
              <p:cNvSpPr>
                <a:spLocks/>
              </p:cNvSpPr>
              <p:nvPr/>
            </p:nvSpPr>
            <p:spPr bwMode="auto">
              <a:xfrm>
                <a:off x="4070350" y="2357438"/>
                <a:ext cx="454025" cy="450850"/>
              </a:xfrm>
              <a:custGeom>
                <a:avLst/>
                <a:gdLst>
                  <a:gd name="T0" fmla="*/ 435264 w 121"/>
                  <a:gd name="T1" fmla="*/ 11271 h 120"/>
                  <a:gd name="T2" fmla="*/ 401493 w 121"/>
                  <a:gd name="T3" fmla="*/ 0 h 120"/>
                  <a:gd name="T4" fmla="*/ 371475 w 121"/>
                  <a:gd name="T5" fmla="*/ 11271 h 120"/>
                  <a:gd name="T6" fmla="*/ 262659 w 121"/>
                  <a:gd name="T7" fmla="*/ 120227 h 120"/>
                  <a:gd name="T8" fmla="*/ 247650 w 121"/>
                  <a:gd name="T9" fmla="*/ 135255 h 120"/>
                  <a:gd name="T10" fmla="*/ 232641 w 121"/>
                  <a:gd name="T11" fmla="*/ 150283 h 120"/>
                  <a:gd name="T12" fmla="*/ 146339 w 121"/>
                  <a:gd name="T13" fmla="*/ 236696 h 120"/>
                  <a:gd name="T14" fmla="*/ 0 w 121"/>
                  <a:gd name="T15" fmla="*/ 386980 h 120"/>
                  <a:gd name="T16" fmla="*/ 0 w 121"/>
                  <a:gd name="T17" fmla="*/ 386980 h 120"/>
                  <a:gd name="T18" fmla="*/ 0 w 121"/>
                  <a:gd name="T19" fmla="*/ 450850 h 120"/>
                  <a:gd name="T20" fmla="*/ 60036 w 121"/>
                  <a:gd name="T21" fmla="*/ 450850 h 120"/>
                  <a:gd name="T22" fmla="*/ 60036 w 121"/>
                  <a:gd name="T23" fmla="*/ 450850 h 120"/>
                  <a:gd name="T24" fmla="*/ 135082 w 121"/>
                  <a:gd name="T25" fmla="*/ 375708 h 120"/>
                  <a:gd name="T26" fmla="*/ 300182 w 121"/>
                  <a:gd name="T27" fmla="*/ 214154 h 120"/>
                  <a:gd name="T28" fmla="*/ 300182 w 121"/>
                  <a:gd name="T29" fmla="*/ 210397 h 120"/>
                  <a:gd name="T30" fmla="*/ 300182 w 121"/>
                  <a:gd name="T31" fmla="*/ 210397 h 120"/>
                  <a:gd name="T32" fmla="*/ 307686 w 121"/>
                  <a:gd name="T33" fmla="*/ 202883 h 120"/>
                  <a:gd name="T34" fmla="*/ 307686 w 121"/>
                  <a:gd name="T35" fmla="*/ 202883 h 120"/>
                  <a:gd name="T36" fmla="*/ 435264 w 121"/>
                  <a:gd name="T37" fmla="*/ 75142 h 120"/>
                  <a:gd name="T38" fmla="*/ 435264 w 121"/>
                  <a:gd name="T39" fmla="*/ 11271 h 12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1"/>
                  <a:gd name="T61" fmla="*/ 0 h 120"/>
                  <a:gd name="T62" fmla="*/ 121 w 121"/>
                  <a:gd name="T63" fmla="*/ 120 h 12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1" h="120">
                    <a:moveTo>
                      <a:pt x="116" y="3"/>
                    </a:moveTo>
                    <a:cubicBezTo>
                      <a:pt x="113" y="1"/>
                      <a:pt x="110" y="0"/>
                      <a:pt x="107" y="0"/>
                    </a:cubicBezTo>
                    <a:cubicBezTo>
                      <a:pt x="104" y="0"/>
                      <a:pt x="101" y="1"/>
                      <a:pt x="99" y="3"/>
                    </a:cubicBezTo>
                    <a:cubicBezTo>
                      <a:pt x="70" y="32"/>
                      <a:pt x="70" y="32"/>
                      <a:pt x="70" y="32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2" y="40"/>
                      <a:pt x="62" y="40"/>
                      <a:pt x="62" y="40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80" y="57"/>
                      <a:pt x="80" y="57"/>
                      <a:pt x="80" y="57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116" y="20"/>
                      <a:pt x="116" y="20"/>
                      <a:pt x="116" y="20"/>
                    </a:cubicBezTo>
                    <a:cubicBezTo>
                      <a:pt x="121" y="16"/>
                      <a:pt x="121" y="8"/>
                      <a:pt x="116" y="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  <a:ea typeface="微软雅黑" pitchFamily="34" charset="-122"/>
                </a:endParaRPr>
              </a:p>
            </p:txBody>
          </p:sp>
          <p:sp>
            <p:nvSpPr>
              <p:cNvPr id="17433" name="Freeform 62"/>
              <p:cNvSpPr>
                <a:spLocks/>
              </p:cNvSpPr>
              <p:nvPr/>
            </p:nvSpPr>
            <p:spPr bwMode="auto">
              <a:xfrm>
                <a:off x="3830638" y="2478088"/>
                <a:ext cx="569913" cy="571500"/>
              </a:xfrm>
              <a:custGeom>
                <a:avLst/>
                <a:gdLst>
                  <a:gd name="T0" fmla="*/ 558800 w 359"/>
                  <a:gd name="T1" fmla="*/ 112713 h 360"/>
                  <a:gd name="T2" fmla="*/ 393700 w 359"/>
                  <a:gd name="T3" fmla="*/ 277813 h 360"/>
                  <a:gd name="T4" fmla="*/ 322263 w 359"/>
                  <a:gd name="T5" fmla="*/ 354012 h 360"/>
                  <a:gd name="T6" fmla="*/ 311150 w 359"/>
                  <a:gd name="T7" fmla="*/ 360362 h 360"/>
                  <a:gd name="T8" fmla="*/ 300038 w 359"/>
                  <a:gd name="T9" fmla="*/ 360362 h 360"/>
                  <a:gd name="T10" fmla="*/ 239713 w 359"/>
                  <a:gd name="T11" fmla="*/ 360362 h 360"/>
                  <a:gd name="T12" fmla="*/ 209550 w 359"/>
                  <a:gd name="T13" fmla="*/ 360362 h 360"/>
                  <a:gd name="T14" fmla="*/ 209550 w 359"/>
                  <a:gd name="T15" fmla="*/ 330200 h 360"/>
                  <a:gd name="T16" fmla="*/ 209550 w 359"/>
                  <a:gd name="T17" fmla="*/ 266700 h 360"/>
                  <a:gd name="T18" fmla="*/ 209550 w 359"/>
                  <a:gd name="T19" fmla="*/ 252413 h 360"/>
                  <a:gd name="T20" fmla="*/ 217488 w 359"/>
                  <a:gd name="T21" fmla="*/ 244475 h 360"/>
                  <a:gd name="T22" fmla="*/ 366713 w 359"/>
                  <a:gd name="T23" fmla="*/ 93662 h 360"/>
                  <a:gd name="T24" fmla="*/ 454025 w 359"/>
                  <a:gd name="T25" fmla="*/ 7938 h 360"/>
                  <a:gd name="T26" fmla="*/ 461963 w 359"/>
                  <a:gd name="T27" fmla="*/ 0 h 360"/>
                  <a:gd name="T28" fmla="*/ 0 w 359"/>
                  <a:gd name="T29" fmla="*/ 0 h 360"/>
                  <a:gd name="T30" fmla="*/ 0 w 359"/>
                  <a:gd name="T31" fmla="*/ 571500 h 360"/>
                  <a:gd name="T32" fmla="*/ 569913 w 359"/>
                  <a:gd name="T33" fmla="*/ 571500 h 360"/>
                  <a:gd name="T34" fmla="*/ 569913 w 359"/>
                  <a:gd name="T35" fmla="*/ 104775 h 360"/>
                  <a:gd name="T36" fmla="*/ 561975 w 359"/>
                  <a:gd name="T37" fmla="*/ 112713 h 360"/>
                  <a:gd name="T38" fmla="*/ 558800 w 359"/>
                  <a:gd name="T39" fmla="*/ 112713 h 36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59"/>
                  <a:gd name="T61" fmla="*/ 0 h 360"/>
                  <a:gd name="T62" fmla="*/ 359 w 359"/>
                  <a:gd name="T63" fmla="*/ 360 h 36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59" h="360">
                    <a:moveTo>
                      <a:pt x="352" y="71"/>
                    </a:moveTo>
                    <a:lnTo>
                      <a:pt x="248" y="175"/>
                    </a:lnTo>
                    <a:lnTo>
                      <a:pt x="203" y="223"/>
                    </a:lnTo>
                    <a:lnTo>
                      <a:pt x="196" y="227"/>
                    </a:lnTo>
                    <a:lnTo>
                      <a:pt x="189" y="227"/>
                    </a:lnTo>
                    <a:lnTo>
                      <a:pt x="151" y="227"/>
                    </a:lnTo>
                    <a:lnTo>
                      <a:pt x="132" y="227"/>
                    </a:lnTo>
                    <a:lnTo>
                      <a:pt x="132" y="208"/>
                    </a:lnTo>
                    <a:lnTo>
                      <a:pt x="132" y="168"/>
                    </a:lnTo>
                    <a:lnTo>
                      <a:pt x="132" y="159"/>
                    </a:lnTo>
                    <a:lnTo>
                      <a:pt x="137" y="154"/>
                    </a:lnTo>
                    <a:lnTo>
                      <a:pt x="231" y="59"/>
                    </a:lnTo>
                    <a:lnTo>
                      <a:pt x="286" y="5"/>
                    </a:lnTo>
                    <a:lnTo>
                      <a:pt x="291" y="0"/>
                    </a:lnTo>
                    <a:lnTo>
                      <a:pt x="0" y="0"/>
                    </a:lnTo>
                    <a:lnTo>
                      <a:pt x="0" y="360"/>
                    </a:lnTo>
                    <a:lnTo>
                      <a:pt x="359" y="360"/>
                    </a:lnTo>
                    <a:lnTo>
                      <a:pt x="359" y="66"/>
                    </a:lnTo>
                    <a:lnTo>
                      <a:pt x="354" y="71"/>
                    </a:lnTo>
                    <a:lnTo>
                      <a:pt x="352" y="7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</p:grpSp>
      <p:cxnSp>
        <p:nvCxnSpPr>
          <p:cNvPr id="9" name="直接连接符 8"/>
          <p:cNvCxnSpPr/>
          <p:nvPr/>
        </p:nvCxnSpPr>
        <p:spPr>
          <a:xfrm>
            <a:off x="4738688" y="782641"/>
            <a:ext cx="0" cy="5761037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2882902" y="1931992"/>
            <a:ext cx="7616825" cy="535531"/>
            <a:chOff x="1358892" y="1932196"/>
            <a:chExt cx="7617538" cy="534974"/>
          </a:xfrm>
        </p:grpSpPr>
        <p:sp>
          <p:nvSpPr>
            <p:cNvPr id="11" name="矩形 10"/>
            <p:cNvSpPr/>
            <p:nvPr/>
          </p:nvSpPr>
          <p:spPr>
            <a:xfrm>
              <a:off x="3332340" y="1932196"/>
              <a:ext cx="5644090" cy="5349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285750" indent="-28575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zh-CN" altLang="en-US" sz="2400" kern="1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Times New Roman" panose="02020603050405020304" pitchFamily="18" charset="0"/>
                </a:rPr>
                <a:t>添加工作经历</a:t>
              </a:r>
              <a:endParaRPr lang="en-US" altLang="zh-CN" sz="2400" kern="1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358892" y="2000387"/>
              <a:ext cx="1859979" cy="3996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kern="100" spc="300" dirty="0">
                  <a:solidFill>
                    <a:srgbClr val="0070C0"/>
                  </a:solidFill>
                  <a:latin typeface="Broadway" panose="04040905080B02020502" pitchFamily="82" charset="0"/>
                  <a:ea typeface="+mn-ea"/>
                </a:rPr>
                <a:t>200X</a:t>
              </a:r>
              <a:r>
                <a:rPr lang="zh-CN" altLang="zh-CN" sz="2000" kern="100" spc="300" dirty="0">
                  <a:solidFill>
                    <a:srgbClr val="0070C0"/>
                  </a:solidFill>
                  <a:latin typeface="Broadway" panose="04040905080B02020502" pitchFamily="82" charset="0"/>
                  <a:ea typeface="+mn-ea"/>
                  <a:cs typeface="Times New Roman" panose="02020603050405020304" pitchFamily="18" charset="0"/>
                </a:rPr>
                <a:t>年</a:t>
              </a:r>
              <a:r>
                <a:rPr lang="en-US" altLang="zh-CN" sz="2000" kern="100" spc="300" dirty="0">
                  <a:solidFill>
                    <a:srgbClr val="0070C0"/>
                  </a:solidFill>
                  <a:latin typeface="Broadway" panose="04040905080B02020502" pitchFamily="82" charset="0"/>
                  <a:ea typeface="+mn-ea"/>
                </a:rPr>
                <a:t>X</a:t>
              </a:r>
              <a:r>
                <a:rPr lang="zh-CN" altLang="zh-CN" sz="2000" kern="100" spc="300" dirty="0">
                  <a:solidFill>
                    <a:srgbClr val="0070C0"/>
                  </a:solidFill>
                  <a:latin typeface="Broadway" panose="04040905080B02020502" pitchFamily="82" charset="0"/>
                  <a:ea typeface="+mn-ea"/>
                  <a:cs typeface="Times New Roman" panose="02020603050405020304" pitchFamily="18" charset="0"/>
                </a:rPr>
                <a:t>月</a:t>
              </a:r>
              <a:endParaRPr lang="zh-CN" altLang="en-US" sz="2000" dirty="0">
                <a:latin typeface="+mn-lt"/>
                <a:ea typeface="+mn-ea"/>
              </a:endParaRP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3243263" y="4524379"/>
            <a:ext cx="5319712" cy="1316581"/>
            <a:chOff x="1719932" y="4523823"/>
            <a:chExt cx="5319106" cy="1316764"/>
          </a:xfrm>
        </p:grpSpPr>
        <p:sp>
          <p:nvSpPr>
            <p:cNvPr id="17423" name="文本框 17"/>
            <p:cNvSpPr txBox="1">
              <a:spLocks noChangeArrowheads="1"/>
            </p:cNvSpPr>
            <p:nvPr/>
          </p:nvSpPr>
          <p:spPr bwMode="auto">
            <a:xfrm>
              <a:off x="2082548" y="4523823"/>
              <a:ext cx="677031" cy="759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r>
                <a:rPr lang="en-US" altLang="zh-CN" sz="320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……</a:t>
              </a:r>
              <a:endParaRPr lang="zh-CN" altLang="en-US" sz="32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7424" name="组合 31"/>
            <p:cNvGrpSpPr>
              <a:grpSpLocks/>
            </p:cNvGrpSpPr>
            <p:nvPr/>
          </p:nvGrpSpPr>
          <p:grpSpPr bwMode="auto">
            <a:xfrm>
              <a:off x="1719932" y="5304982"/>
              <a:ext cx="5319106" cy="535605"/>
              <a:chOff x="1719932" y="5449112"/>
              <a:chExt cx="5319106" cy="535605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1719932" y="5476104"/>
                <a:ext cx="1136720" cy="4617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zh-CN" sz="2400" b="1" kern="100" spc="300" dirty="0">
                    <a:solidFill>
                      <a:srgbClr val="0070C0"/>
                    </a:solidFill>
                    <a:latin typeface="+mn-ea"/>
                    <a:ea typeface="+mn-ea"/>
                    <a:cs typeface="Times New Roman" panose="02020603050405020304" pitchFamily="18" charset="0"/>
                  </a:rPr>
                  <a:t>目</a:t>
                </a:r>
                <a:r>
                  <a:rPr lang="en-US" altLang="zh-CN" sz="2400" b="1" kern="100" spc="300" dirty="0">
                    <a:solidFill>
                      <a:srgbClr val="0070C0"/>
                    </a:solidFill>
                    <a:latin typeface="+mn-ea"/>
                    <a:ea typeface="+mn-ea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400" b="1" kern="100" spc="300" dirty="0">
                    <a:solidFill>
                      <a:srgbClr val="0070C0"/>
                    </a:solidFill>
                    <a:latin typeface="+mn-ea"/>
                    <a:ea typeface="+mn-ea"/>
                    <a:cs typeface="Times New Roman" panose="02020603050405020304" pitchFamily="18" charset="0"/>
                  </a:rPr>
                  <a:t>前</a:t>
                </a:r>
                <a:endParaRPr lang="zh-CN" altLang="en-US" sz="2400" b="1" dirty="0">
                  <a:solidFill>
                    <a:srgbClr val="0070C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342172" y="5449112"/>
                <a:ext cx="3696866" cy="53560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85750" indent="-285750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endParaRPr lang="zh-CN" altLang="en-US" sz="2400" kern="1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2897188" y="2624144"/>
            <a:ext cx="5541963" cy="535531"/>
            <a:chOff x="1358892" y="2671750"/>
            <a:chExt cx="5541970" cy="536075"/>
          </a:xfrm>
        </p:grpSpPr>
        <p:sp>
          <p:nvSpPr>
            <p:cNvPr id="16" name="矩形 15"/>
            <p:cNvSpPr/>
            <p:nvPr/>
          </p:nvSpPr>
          <p:spPr>
            <a:xfrm>
              <a:off x="1358892" y="2740081"/>
              <a:ext cx="1859807" cy="4005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kern="100" spc="300" dirty="0">
                  <a:solidFill>
                    <a:srgbClr val="0070C0"/>
                  </a:solidFill>
                  <a:latin typeface="Broadway" panose="04040905080B02020502" pitchFamily="82" charset="0"/>
                  <a:ea typeface="+mn-ea"/>
                </a:rPr>
                <a:t>200X</a:t>
              </a:r>
              <a:r>
                <a:rPr lang="zh-CN" altLang="zh-CN" sz="2000" kern="100" spc="300" dirty="0">
                  <a:solidFill>
                    <a:srgbClr val="0070C0"/>
                  </a:solidFill>
                  <a:latin typeface="Broadway" panose="04040905080B02020502" pitchFamily="82" charset="0"/>
                  <a:ea typeface="+mn-ea"/>
                  <a:cs typeface="Times New Roman" panose="02020603050405020304" pitchFamily="18" charset="0"/>
                </a:rPr>
                <a:t>年</a:t>
              </a:r>
              <a:r>
                <a:rPr lang="en-US" altLang="zh-CN" sz="2000" kern="100" spc="300" dirty="0">
                  <a:solidFill>
                    <a:srgbClr val="0070C0"/>
                  </a:solidFill>
                  <a:latin typeface="Broadway" panose="04040905080B02020502" pitchFamily="82" charset="0"/>
                  <a:ea typeface="+mn-ea"/>
                  <a:cs typeface="Times New Roman" panose="02020603050405020304" pitchFamily="18" charset="0"/>
                </a:rPr>
                <a:t>X</a:t>
              </a:r>
              <a:r>
                <a:rPr lang="zh-CN" altLang="zh-CN" sz="2000" kern="100" spc="300" dirty="0">
                  <a:solidFill>
                    <a:srgbClr val="0070C0"/>
                  </a:solidFill>
                  <a:latin typeface="Broadway" panose="04040905080B02020502" pitchFamily="82" charset="0"/>
                  <a:ea typeface="+mn-ea"/>
                  <a:cs typeface="Times New Roman" panose="02020603050405020304" pitchFamily="18" charset="0"/>
                </a:rPr>
                <a:t>月</a:t>
              </a:r>
              <a:endParaRPr lang="zh-CN" altLang="en-US" sz="2000" dirty="0">
                <a:latin typeface="+mn-lt"/>
                <a:ea typeface="+mn-ea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332157" y="2671750"/>
              <a:ext cx="3568705" cy="5360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285750" indent="-28575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zh-CN" altLang="en-US" sz="2400" kern="1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Times New Roman" panose="02020603050405020304" pitchFamily="18" charset="0"/>
                </a:rPr>
                <a:t>添加以前的工作经历</a:t>
              </a:r>
              <a:endParaRPr lang="en-US" altLang="zh-CN" sz="2400" kern="1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2908300" y="4005262"/>
            <a:ext cx="6516688" cy="978729"/>
            <a:chOff x="1384348" y="4005740"/>
            <a:chExt cx="6516640" cy="977972"/>
          </a:xfrm>
        </p:grpSpPr>
        <p:sp>
          <p:nvSpPr>
            <p:cNvPr id="17" name="矩形 16"/>
            <p:cNvSpPr/>
            <p:nvPr/>
          </p:nvSpPr>
          <p:spPr>
            <a:xfrm>
              <a:off x="1384348" y="4073949"/>
              <a:ext cx="1845235" cy="3998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kern="100" spc="300" dirty="0">
                  <a:solidFill>
                    <a:srgbClr val="0070C0"/>
                  </a:solidFill>
                  <a:latin typeface="Broadway" panose="04040905080B02020502" pitchFamily="82" charset="0"/>
                  <a:ea typeface="+mn-ea"/>
                </a:rPr>
                <a:t>201X</a:t>
              </a:r>
              <a:r>
                <a:rPr lang="zh-CN" altLang="zh-CN" sz="2000" kern="100" spc="300" dirty="0">
                  <a:solidFill>
                    <a:srgbClr val="0070C0"/>
                  </a:solidFill>
                  <a:latin typeface="Broadway" panose="04040905080B02020502" pitchFamily="82" charset="0"/>
                  <a:ea typeface="+mn-ea"/>
                  <a:cs typeface="Times New Roman" panose="02020603050405020304" pitchFamily="18" charset="0"/>
                </a:rPr>
                <a:t>年</a:t>
              </a:r>
              <a:r>
                <a:rPr lang="en-US" altLang="zh-CN" sz="2000" kern="100" spc="300" dirty="0">
                  <a:solidFill>
                    <a:srgbClr val="0070C0"/>
                  </a:solidFill>
                  <a:latin typeface="Broadway" panose="04040905080B02020502" pitchFamily="82" charset="0"/>
                  <a:ea typeface="+mn-ea"/>
                  <a:cs typeface="Times New Roman" panose="02020603050405020304" pitchFamily="18" charset="0"/>
                </a:rPr>
                <a:t>X</a:t>
              </a:r>
              <a:r>
                <a:rPr lang="zh-CN" altLang="zh-CN" sz="2000" kern="100" spc="300" dirty="0">
                  <a:solidFill>
                    <a:srgbClr val="0070C0"/>
                  </a:solidFill>
                  <a:latin typeface="Broadway" panose="04040905080B02020502" pitchFamily="82" charset="0"/>
                  <a:ea typeface="+mn-ea"/>
                  <a:cs typeface="Times New Roman" panose="02020603050405020304" pitchFamily="18" charset="0"/>
                </a:rPr>
                <a:t>月</a:t>
              </a:r>
              <a:endParaRPr lang="zh-CN" altLang="en-US" sz="2000" dirty="0">
                <a:latin typeface="+mn-lt"/>
                <a:ea typeface="+mn-ea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332198" y="4005740"/>
              <a:ext cx="4568790" cy="97797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285750" indent="-28575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zh-CN" altLang="en-US" sz="2400" kern="1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Times New Roman" panose="02020603050405020304" pitchFamily="18" charset="0"/>
                </a:rPr>
                <a:t>添加现阶段的工作经历</a:t>
              </a:r>
              <a:endParaRPr lang="en-US" altLang="zh-CN" sz="2400" kern="1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Times New Roman" panose="02020603050405020304" pitchFamily="18" charset="0"/>
              </a:endParaRPr>
            </a:p>
            <a:p>
              <a:pPr algn="just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2400" kern="1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2882900" y="3314700"/>
            <a:ext cx="6750051" cy="534988"/>
            <a:chOff x="1358892" y="3283761"/>
            <a:chExt cx="6750783" cy="535531"/>
          </a:xfrm>
        </p:grpSpPr>
        <p:sp>
          <p:nvSpPr>
            <p:cNvPr id="26" name="矩形 25"/>
            <p:cNvSpPr/>
            <p:nvPr/>
          </p:nvSpPr>
          <p:spPr>
            <a:xfrm>
              <a:off x="1358892" y="3352093"/>
              <a:ext cx="1860007" cy="4005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kern="100" spc="300" dirty="0">
                  <a:solidFill>
                    <a:srgbClr val="0070C0"/>
                  </a:solidFill>
                  <a:latin typeface="Broadway" panose="04040905080B02020502" pitchFamily="82" charset="0"/>
                  <a:ea typeface="+mn-ea"/>
                </a:rPr>
                <a:t>200X</a:t>
              </a:r>
              <a:r>
                <a:rPr lang="zh-CN" altLang="zh-CN" sz="2000" kern="100" spc="300" dirty="0">
                  <a:solidFill>
                    <a:srgbClr val="0070C0"/>
                  </a:solidFill>
                  <a:latin typeface="Broadway" panose="04040905080B02020502" pitchFamily="82" charset="0"/>
                  <a:ea typeface="+mn-ea"/>
                  <a:cs typeface="Times New Roman" panose="02020603050405020304" pitchFamily="18" charset="0"/>
                </a:rPr>
                <a:t>年</a:t>
              </a:r>
              <a:r>
                <a:rPr lang="en-US" altLang="zh-CN" sz="2000" kern="100" spc="300" dirty="0">
                  <a:solidFill>
                    <a:srgbClr val="0070C0"/>
                  </a:solidFill>
                  <a:latin typeface="Broadway" panose="04040905080B02020502" pitchFamily="82" charset="0"/>
                  <a:ea typeface="+mn-ea"/>
                  <a:cs typeface="Times New Roman" panose="02020603050405020304" pitchFamily="18" charset="0"/>
                </a:rPr>
                <a:t>X</a:t>
              </a:r>
              <a:r>
                <a:rPr lang="zh-CN" altLang="zh-CN" sz="2000" kern="100" spc="300" dirty="0">
                  <a:solidFill>
                    <a:srgbClr val="0070C0"/>
                  </a:solidFill>
                  <a:latin typeface="Broadway" panose="04040905080B02020502" pitchFamily="82" charset="0"/>
                  <a:ea typeface="+mn-ea"/>
                  <a:cs typeface="Times New Roman" panose="02020603050405020304" pitchFamily="18" charset="0"/>
                </a:rPr>
                <a:t>月</a:t>
              </a:r>
              <a:endParaRPr lang="zh-CN" altLang="en-US" sz="2000" dirty="0">
                <a:latin typeface="+mn-lt"/>
                <a:ea typeface="+mn-ea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3332369" y="3283761"/>
              <a:ext cx="4777306" cy="5355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285750" indent="-28575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zh-CN" altLang="en-US" sz="2400" kern="1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Times New Roman" panose="02020603050405020304" pitchFamily="18" charset="0"/>
                </a:rPr>
                <a:t>添加之后的工作经历</a:t>
              </a:r>
              <a:endParaRPr lang="en-US" altLang="zh-CN" sz="2400" kern="1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 flipV="1">
            <a:off x="0" y="763573"/>
            <a:ext cx="12192000" cy="9427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349502" y="852490"/>
            <a:ext cx="84159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这里添加您工作当中主要完成了哪些大项任务。例如，</a:t>
            </a:r>
            <a:r>
              <a:rPr lang="zh-CN" altLang="zh-CN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承担了</a:t>
            </a:r>
            <a:r>
              <a:rPr lang="en-US" altLang="zh-CN" sz="2400" kern="100" spc="100" dirty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F01</a:t>
            </a:r>
            <a:r>
              <a:rPr lang="zh-CN" altLang="zh-CN" sz="2400" kern="100" spc="100" dirty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、</a:t>
            </a:r>
            <a:r>
              <a:rPr lang="en-US" altLang="zh-CN" sz="2400" kern="100" spc="100" dirty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X02</a:t>
            </a:r>
            <a:r>
              <a:rPr lang="zh-CN" altLang="zh-CN" sz="2400" kern="100" spc="100" dirty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、</a:t>
            </a:r>
            <a:r>
              <a:rPr lang="en-US" altLang="zh-CN" sz="2400" kern="100" spc="100" dirty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Z03</a:t>
            </a:r>
            <a:r>
              <a:rPr lang="zh-CN" altLang="zh-CN" sz="2400" kern="100" spc="100" dirty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、</a:t>
            </a:r>
            <a:r>
              <a:rPr lang="en-US" altLang="zh-CN" sz="2400" kern="100" spc="100" dirty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Y04</a:t>
            </a:r>
            <a:r>
              <a:rPr lang="zh-CN" altLang="zh-CN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r>
              <a:rPr lang="zh-CN" altLang="en-US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大项任务的</a:t>
            </a:r>
            <a:r>
              <a:rPr lang="zh-CN" altLang="zh-CN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方案设计</a:t>
            </a:r>
            <a:r>
              <a:rPr lang="zh-CN" altLang="en-US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、策划</a:t>
            </a:r>
            <a:r>
              <a:rPr lang="zh-CN" altLang="zh-CN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实施等内容</a:t>
            </a:r>
            <a:endParaRPr lang="zh-CN" altLang="zh-CN" sz="1600" kern="100" spc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058989" y="1157995"/>
            <a:ext cx="268921" cy="370523"/>
            <a:chOff x="534987" y="1334968"/>
            <a:chExt cx="268921" cy="370523"/>
          </a:xfrm>
          <a:solidFill>
            <a:srgbClr val="0070C0"/>
          </a:solidFill>
        </p:grpSpPr>
        <p:sp>
          <p:nvSpPr>
            <p:cNvPr id="7" name="矩形 6"/>
            <p:cNvSpPr/>
            <p:nvPr/>
          </p:nvSpPr>
          <p:spPr>
            <a:xfrm>
              <a:off x="534987" y="1336159"/>
              <a:ext cx="201613" cy="369332"/>
            </a:xfrm>
            <a:prstGeom prst="rect">
              <a:avLst/>
            </a:prstGeom>
            <a:grpFill/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758189" y="1334968"/>
              <a:ext cx="45719" cy="369332"/>
            </a:xfrm>
            <a:prstGeom prst="rect">
              <a:avLst/>
            </a:prstGeom>
            <a:grpFill/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2349502" y="2179638"/>
            <a:ext cx="3573463" cy="1866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altLang="zh-CN" sz="2400" kern="100" spc="100" dirty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F01</a:t>
            </a:r>
            <a:endParaRPr lang="zh-CN" altLang="zh-CN" sz="2400" kern="100" spc="100" dirty="0">
              <a:solidFill>
                <a:srgbClr val="0070C0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  <a:p>
            <a:pPr marL="342900" indent="-34290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这里主要添加该项任务的具体说明</a:t>
            </a: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这里主要添加该项任务的具体说明</a:t>
            </a: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349502" y="4235450"/>
            <a:ext cx="3516313" cy="1924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altLang="zh-CN" sz="2400" kern="100" spc="100" dirty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Z03</a:t>
            </a:r>
          </a:p>
          <a:p>
            <a:pPr marL="342900" indent="-34290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这里主要添加该项任务的具体说明</a:t>
            </a: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这里主要添加该项任务的具体说明</a:t>
            </a: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284913" y="4235453"/>
            <a:ext cx="3632200" cy="2200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altLang="zh-CN" sz="2400" kern="100" spc="100" dirty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Y04</a:t>
            </a:r>
          </a:p>
          <a:p>
            <a:pPr marL="342900" indent="-34290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这里主要添加该项任务的具体说明</a:t>
            </a: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这里主要添加该项任务的具体说明</a:t>
            </a: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284914" y="2116138"/>
            <a:ext cx="3573463" cy="2201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altLang="zh-CN" sz="2400" kern="100" spc="100" dirty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X02</a:t>
            </a:r>
          </a:p>
          <a:p>
            <a:pPr marL="342900" indent="-34290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这里主要添加该项任务的具体说明</a:t>
            </a:r>
            <a:endParaRPr lang="en-US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这里主要添加该项任务的具体说明</a:t>
            </a: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0" y="735291"/>
            <a:ext cx="12192000" cy="47134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608265" y="863603"/>
            <a:ext cx="7388225" cy="8620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这里添加您工作当中主要完成的大项任务。包括大项任务的</a:t>
            </a:r>
            <a:r>
              <a:rPr lang="zh-CN" altLang="zh-CN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方案设计</a:t>
            </a:r>
            <a:r>
              <a:rPr lang="zh-CN" altLang="en-US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、策划</a:t>
            </a:r>
            <a:r>
              <a:rPr lang="zh-CN" altLang="zh-CN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实施等内容</a:t>
            </a:r>
            <a:endParaRPr lang="zh-CN" altLang="zh-CN" sz="1600" kern="100" spc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265461" y="1128499"/>
            <a:ext cx="268921" cy="370523"/>
            <a:chOff x="534987" y="1334968"/>
            <a:chExt cx="268921" cy="370523"/>
          </a:xfrm>
          <a:solidFill>
            <a:srgbClr val="0070C0"/>
          </a:solidFill>
        </p:grpSpPr>
        <p:sp>
          <p:nvSpPr>
            <p:cNvPr id="7" name="矩形 6"/>
            <p:cNvSpPr/>
            <p:nvPr/>
          </p:nvSpPr>
          <p:spPr>
            <a:xfrm>
              <a:off x="534987" y="1336159"/>
              <a:ext cx="201613" cy="369332"/>
            </a:xfrm>
            <a:prstGeom prst="rect">
              <a:avLst/>
            </a:prstGeom>
            <a:grpFill/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758189" y="1334968"/>
              <a:ext cx="45719" cy="369332"/>
            </a:xfrm>
            <a:prstGeom prst="rect">
              <a:avLst/>
            </a:prstGeom>
            <a:grpFill/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3009902" y="2105028"/>
            <a:ext cx="6043613" cy="1203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540000" algn="just" fontAlgn="auto">
              <a:spcBef>
                <a:spcPts val="0"/>
              </a:spcBef>
              <a:spcAft>
                <a:spcPts val="600"/>
              </a:spcAft>
              <a:buFont typeface="Webdings" panose="05030102010509060703" pitchFamily="18" charset="2"/>
              <a:buChar char="ý"/>
              <a:defRPr/>
            </a:pPr>
            <a:r>
              <a:rPr lang="zh-CN" altLang="en-US" sz="2400" kern="100" spc="100" dirty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添加您参与第一个大项任务</a:t>
            </a:r>
          </a:p>
          <a:p>
            <a:pPr marL="540000" indent="-34290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这里添加该任务的具体说明</a:t>
            </a:r>
            <a:endParaRPr lang="en-US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40000" indent="-34290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这里添加该任务的具体说明</a:t>
            </a:r>
            <a:endParaRPr lang="en-US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009901" y="3481388"/>
            <a:ext cx="6986588" cy="12049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540000" algn="just" fontAlgn="auto">
              <a:spcBef>
                <a:spcPts val="0"/>
              </a:spcBef>
              <a:spcAft>
                <a:spcPts val="600"/>
              </a:spcAft>
              <a:buFont typeface="Webdings" panose="05030102010509060703" pitchFamily="18" charset="2"/>
              <a:buChar char="ý"/>
              <a:defRPr/>
            </a:pPr>
            <a:r>
              <a:rPr lang="zh-CN" altLang="en-US" sz="2400" kern="100" spc="100" dirty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添加您参与第二个大项任务</a:t>
            </a:r>
          </a:p>
          <a:p>
            <a:pPr marL="540000" indent="-34290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这里添加该任务的具体说明</a:t>
            </a:r>
            <a:endParaRPr lang="en-US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40000" indent="-34290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这里添加该任务的具体说明</a:t>
            </a:r>
            <a:endParaRPr lang="en-US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009901" y="4859341"/>
            <a:ext cx="6986588" cy="1203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540000" algn="just" fontAlgn="auto">
              <a:spcBef>
                <a:spcPts val="0"/>
              </a:spcBef>
              <a:spcAft>
                <a:spcPts val="600"/>
              </a:spcAft>
              <a:buFont typeface="Webdings" panose="05030102010509060703" pitchFamily="18" charset="2"/>
              <a:buChar char="ý"/>
              <a:defRPr/>
            </a:pPr>
            <a:r>
              <a:rPr lang="zh-CN" altLang="en-US" sz="2400" kern="100" spc="100" dirty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添加您参与第三个大项任务</a:t>
            </a:r>
          </a:p>
          <a:p>
            <a:pPr marL="540000" indent="-34290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这里添加该任务的具体说明</a:t>
            </a:r>
            <a:endParaRPr lang="en-US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40000" indent="-34290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这里添加该任务的具体说明</a:t>
            </a:r>
            <a:endParaRPr lang="en-US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8223252" y="796925"/>
            <a:ext cx="1651000" cy="1652588"/>
            <a:chOff x="5883986" y="562653"/>
            <a:chExt cx="1652069" cy="1652069"/>
          </a:xfrm>
        </p:grpSpPr>
        <p:sp>
          <p:nvSpPr>
            <p:cNvPr id="7" name="椭圆 6"/>
            <p:cNvSpPr/>
            <p:nvPr/>
          </p:nvSpPr>
          <p:spPr>
            <a:xfrm>
              <a:off x="5883986" y="562653"/>
              <a:ext cx="1652069" cy="165206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/>
            </a:p>
          </p:txBody>
        </p:sp>
        <p:sp>
          <p:nvSpPr>
            <p:cNvPr id="20487" name="文本框 7"/>
            <p:cNvSpPr txBox="1">
              <a:spLocks noChangeArrowheads="1"/>
            </p:cNvSpPr>
            <p:nvPr/>
          </p:nvSpPr>
          <p:spPr bwMode="auto">
            <a:xfrm>
              <a:off x="6002468" y="1571552"/>
              <a:ext cx="1416689" cy="46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FFFF"/>
                  </a:solidFill>
                  <a:latin typeface="方正正大黑简体" charset="-122"/>
                  <a:ea typeface="方正正大黑简体" charset="-122"/>
                </a:rPr>
                <a:t>取得成绩</a:t>
              </a:r>
            </a:p>
          </p:txBody>
        </p:sp>
        <p:sp>
          <p:nvSpPr>
            <p:cNvPr id="20488" name="Freeform 35"/>
            <p:cNvSpPr>
              <a:spLocks noEditPoints="1"/>
            </p:cNvSpPr>
            <p:nvPr/>
          </p:nvSpPr>
          <p:spPr bwMode="auto">
            <a:xfrm>
              <a:off x="6397191" y="795419"/>
              <a:ext cx="625658" cy="626982"/>
            </a:xfrm>
            <a:custGeom>
              <a:avLst/>
              <a:gdLst>
                <a:gd name="T0" fmla="*/ 312829 w 200"/>
                <a:gd name="T1" fmla="*/ 0 h 200"/>
                <a:gd name="T2" fmla="*/ 0 w 200"/>
                <a:gd name="T3" fmla="*/ 313491 h 200"/>
                <a:gd name="T4" fmla="*/ 312829 w 200"/>
                <a:gd name="T5" fmla="*/ 626982 h 200"/>
                <a:gd name="T6" fmla="*/ 625658 w 200"/>
                <a:gd name="T7" fmla="*/ 313491 h 200"/>
                <a:gd name="T8" fmla="*/ 312829 w 200"/>
                <a:gd name="T9" fmla="*/ 0 h 200"/>
                <a:gd name="T10" fmla="*/ 497398 w 200"/>
                <a:gd name="T11" fmla="*/ 228848 h 200"/>
                <a:gd name="T12" fmla="*/ 281546 w 200"/>
                <a:gd name="T13" fmla="*/ 435753 h 200"/>
                <a:gd name="T14" fmla="*/ 269033 w 200"/>
                <a:gd name="T15" fmla="*/ 442022 h 200"/>
                <a:gd name="T16" fmla="*/ 256520 w 200"/>
                <a:gd name="T17" fmla="*/ 435753 h 200"/>
                <a:gd name="T18" fmla="*/ 172056 w 200"/>
                <a:gd name="T19" fmla="*/ 351110 h 200"/>
                <a:gd name="T20" fmla="*/ 172056 w 200"/>
                <a:gd name="T21" fmla="*/ 326031 h 200"/>
                <a:gd name="T22" fmla="*/ 200211 w 200"/>
                <a:gd name="T23" fmla="*/ 326031 h 200"/>
                <a:gd name="T24" fmla="*/ 269033 w 200"/>
                <a:gd name="T25" fmla="*/ 394999 h 200"/>
                <a:gd name="T26" fmla="*/ 469244 w 200"/>
                <a:gd name="T27" fmla="*/ 200634 h 200"/>
                <a:gd name="T28" fmla="*/ 497398 w 200"/>
                <a:gd name="T29" fmla="*/ 200634 h 200"/>
                <a:gd name="T30" fmla="*/ 497398 w 200"/>
                <a:gd name="T31" fmla="*/ 228848 h 2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0"/>
                <a:gd name="T49" fmla="*/ 0 h 200"/>
                <a:gd name="T50" fmla="*/ 200 w 200"/>
                <a:gd name="T51" fmla="*/ 200 h 20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0" h="200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56" y="200"/>
                    <a:pt x="200" y="155"/>
                    <a:pt x="200" y="100"/>
                  </a:cubicBezTo>
                  <a:cubicBezTo>
                    <a:pt x="200" y="45"/>
                    <a:pt x="156" y="0"/>
                    <a:pt x="100" y="0"/>
                  </a:cubicBezTo>
                  <a:close/>
                  <a:moveTo>
                    <a:pt x="159" y="73"/>
                  </a:moveTo>
                  <a:cubicBezTo>
                    <a:pt x="90" y="139"/>
                    <a:pt x="90" y="139"/>
                    <a:pt x="90" y="139"/>
                  </a:cubicBezTo>
                  <a:cubicBezTo>
                    <a:pt x="89" y="140"/>
                    <a:pt x="88" y="141"/>
                    <a:pt x="86" y="141"/>
                  </a:cubicBezTo>
                  <a:cubicBezTo>
                    <a:pt x="85" y="141"/>
                    <a:pt x="83" y="140"/>
                    <a:pt x="82" y="139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3" y="110"/>
                    <a:pt x="53" y="106"/>
                    <a:pt x="55" y="104"/>
                  </a:cubicBezTo>
                  <a:cubicBezTo>
                    <a:pt x="57" y="102"/>
                    <a:pt x="61" y="102"/>
                    <a:pt x="64" y="104"/>
                  </a:cubicBezTo>
                  <a:cubicBezTo>
                    <a:pt x="86" y="126"/>
                    <a:pt x="86" y="126"/>
                    <a:pt x="86" y="126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53" y="62"/>
                    <a:pt x="157" y="62"/>
                    <a:pt x="159" y="64"/>
                  </a:cubicBezTo>
                  <a:cubicBezTo>
                    <a:pt x="161" y="67"/>
                    <a:pt x="161" y="71"/>
                    <a:pt x="159" y="7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微软雅黑" pitchFamily="34" charset="-122"/>
              </a:endParaRPr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0" y="707010"/>
            <a:ext cx="12192000" cy="18854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 bwMode="auto">
          <a:xfrm>
            <a:off x="2962276" y="2770190"/>
            <a:ext cx="5160963" cy="216059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 kern="1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添加发表的文章</a:t>
            </a:r>
            <a:r>
              <a:rPr lang="en-US" altLang="zh-CN" sz="2400" kern="100" spc="300" dirty="0">
                <a:solidFill>
                  <a:srgbClr val="0070C0"/>
                </a:solidFill>
                <a:latin typeface="Broadway" panose="04040905080B02020502" pitchFamily="82" charset="0"/>
                <a:ea typeface="+mn-ea"/>
              </a:rPr>
              <a:t>10</a:t>
            </a:r>
            <a:r>
              <a:rPr lang="zh-CN" altLang="en-US" sz="2400" kern="100" spc="300" dirty="0">
                <a:solidFill>
                  <a:srgbClr val="0070C0"/>
                </a:solidFill>
                <a:latin typeface="+mn-ea"/>
                <a:ea typeface="+mn-ea"/>
              </a:rPr>
              <a:t>篇</a:t>
            </a:r>
            <a:endParaRPr lang="en-US" altLang="zh-CN" sz="2400" kern="100" spc="300" dirty="0">
              <a:solidFill>
                <a:srgbClr val="0070C0"/>
              </a:solidFill>
              <a:latin typeface="+mn-ea"/>
              <a:ea typeface="+mn-ea"/>
              <a:cs typeface="Times New Roman" panose="02020603050405020304" pitchFamily="18" charset="0"/>
            </a:endParaRPr>
          </a:p>
          <a:p>
            <a:pPr marL="285750" indent="-28575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 kern="1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添加获得的专利</a:t>
            </a:r>
            <a:r>
              <a:rPr lang="en-US" altLang="zh-CN" sz="2400" kern="100" spc="300" dirty="0">
                <a:solidFill>
                  <a:srgbClr val="0070C0"/>
                </a:solidFill>
                <a:latin typeface="Broadway" panose="04040905080B02020502" pitchFamily="82" charset="0"/>
                <a:ea typeface="+mn-ea"/>
              </a:rPr>
              <a:t>4</a:t>
            </a:r>
            <a:r>
              <a:rPr lang="zh-CN" altLang="en-US" sz="2400" kern="100" spc="300" dirty="0">
                <a:solidFill>
                  <a:srgbClr val="0070C0"/>
                </a:solidFill>
                <a:latin typeface="+mn-ea"/>
                <a:ea typeface="+mn-ea"/>
              </a:rPr>
              <a:t>项</a:t>
            </a:r>
            <a:endParaRPr lang="en-US" altLang="zh-CN" sz="2400" kern="100" spc="300" dirty="0">
              <a:solidFill>
                <a:srgbClr val="0070C0"/>
              </a:solidFill>
              <a:latin typeface="+mn-ea"/>
              <a:ea typeface="+mn-ea"/>
            </a:endParaRPr>
          </a:p>
          <a:p>
            <a:pPr marL="285750" indent="-28575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 kern="1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Times New Roman" panose="02020603050405020304" pitchFamily="18" charset="0"/>
              </a:rPr>
              <a:t>添加编写的标准</a:t>
            </a:r>
            <a:r>
              <a:rPr lang="en-US" altLang="zh-CN" sz="2400" kern="100" spc="300" dirty="0">
                <a:solidFill>
                  <a:srgbClr val="0070C0"/>
                </a:solidFill>
                <a:latin typeface="Broadway" panose="04040905080B02020502" pitchFamily="82" charset="0"/>
                <a:ea typeface="+mn-ea"/>
                <a:cs typeface="Times New Roman" panose="02020603050405020304" pitchFamily="18" charset="0"/>
              </a:rPr>
              <a:t>1</a:t>
            </a:r>
            <a:r>
              <a:rPr lang="zh-CN" altLang="en-US" sz="2400" kern="100" spc="300" dirty="0">
                <a:solidFill>
                  <a:srgbClr val="0070C0"/>
                </a:solidFill>
                <a:latin typeface="+mn-ea"/>
                <a:ea typeface="+mn-ea"/>
                <a:cs typeface="Times New Roman" panose="02020603050405020304" pitchFamily="18" charset="0"/>
              </a:rPr>
              <a:t>部</a:t>
            </a:r>
            <a:endParaRPr lang="en-US" altLang="zh-CN" sz="2400" kern="100" spc="3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  <a:cs typeface="Times New Roman" panose="02020603050405020304" pitchFamily="18" charset="0"/>
            </a:endParaRPr>
          </a:p>
          <a:p>
            <a:pPr marL="285750" indent="-28575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 kern="1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Times New Roman" panose="02020603050405020304" pitchFamily="18" charset="0"/>
              </a:rPr>
              <a:t>添加获得奖项二等奖</a:t>
            </a:r>
            <a:r>
              <a:rPr lang="en-US" altLang="zh-CN" sz="2400" kern="100" spc="300" dirty="0">
                <a:solidFill>
                  <a:srgbClr val="0070C0"/>
                </a:solidFill>
                <a:latin typeface="Broadway" panose="04040905080B02020502" pitchFamily="82" charset="0"/>
                <a:ea typeface="+mn-ea"/>
                <a:cs typeface="Times New Roman" panose="02020603050405020304" pitchFamily="18" charset="0"/>
              </a:rPr>
              <a:t>1</a:t>
            </a:r>
            <a:r>
              <a:rPr lang="zh-CN" altLang="en-US" sz="2400" kern="100" spc="300" dirty="0">
                <a:solidFill>
                  <a:srgbClr val="0070C0"/>
                </a:solidFill>
                <a:latin typeface="+mn-ea"/>
                <a:ea typeface="+mn-ea"/>
                <a:cs typeface="Times New Roman" panose="02020603050405020304" pitchFamily="18" charset="0"/>
              </a:rPr>
              <a:t>项</a:t>
            </a:r>
            <a:endParaRPr lang="zh-CN" altLang="zh-CN" sz="2400" kern="100" spc="300" dirty="0">
              <a:solidFill>
                <a:srgbClr val="0070C0"/>
              </a:solidFill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剪去单角的矩形 4"/>
          <p:cNvSpPr/>
          <p:nvPr/>
        </p:nvSpPr>
        <p:spPr bwMode="auto">
          <a:xfrm>
            <a:off x="2466975" y="3736628"/>
            <a:ext cx="5957888" cy="401479"/>
          </a:xfrm>
          <a:prstGeom prst="snip1Rect">
            <a:avLst/>
          </a:prstGeom>
          <a:noFill/>
          <a:ln w="19050">
            <a:solidFill>
              <a:srgbClr val="0070C0"/>
            </a:solidFill>
            <a:prstDash val="dash"/>
          </a:ln>
        </p:spPr>
        <p:txBody>
          <a:bodyPr anchor="ctr">
            <a:spAutoFit/>
          </a:bodyPr>
          <a:lstStyle/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ebdings" panose="05030102010509060703" pitchFamily="18" charset="2"/>
              <a:buChar char=""/>
              <a:defRPr/>
            </a:pPr>
            <a:endParaRPr lang="zh-CN" altLang="en-US" kern="100" spc="100">
              <a:solidFill>
                <a:srgbClr val="777777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" fill="hold"/>
                                        <p:tgtEl>
                                          <p:spTgt spid="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2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3200" y="307976"/>
            <a:ext cx="9245600" cy="624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直接连接符 20"/>
          <p:cNvCxnSpPr/>
          <p:nvPr/>
        </p:nvCxnSpPr>
        <p:spPr>
          <a:xfrm>
            <a:off x="0" y="3489325"/>
            <a:ext cx="4727576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7537450" y="3489327"/>
            <a:ext cx="4654551" cy="14441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弧形 2"/>
          <p:cNvSpPr/>
          <p:nvPr/>
        </p:nvSpPr>
        <p:spPr>
          <a:xfrm flipV="1">
            <a:off x="4722815" y="2084391"/>
            <a:ext cx="2820987" cy="2820987"/>
          </a:xfrm>
          <a:prstGeom prst="arc">
            <a:avLst>
              <a:gd name="adj1" fmla="val 10802346"/>
              <a:gd name="adj2" fmla="val 0"/>
            </a:avLst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835527" y="2084388"/>
            <a:ext cx="2747963" cy="2711450"/>
            <a:chOff x="3310986" y="2084089"/>
            <a:chExt cx="2749113" cy="2712137"/>
          </a:xfrm>
        </p:grpSpPr>
        <p:sp>
          <p:nvSpPr>
            <p:cNvPr id="7" name="椭圆 6"/>
            <p:cNvSpPr/>
            <p:nvPr/>
          </p:nvSpPr>
          <p:spPr>
            <a:xfrm>
              <a:off x="3310986" y="2084089"/>
              <a:ext cx="616208" cy="6161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>
                  <a:solidFill>
                    <a:srgbClr val="EEEEEE"/>
                  </a:solidFill>
                  <a:latin typeface="Broadway" panose="04040905080B02020502" pitchFamily="82" charset="0"/>
                </a:rPr>
                <a:t>2</a:t>
              </a:r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5443891" y="4180120"/>
              <a:ext cx="616208" cy="61610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4994279" y="2351089"/>
            <a:ext cx="2276475" cy="2274887"/>
            <a:chOff x="3470876" y="2350948"/>
            <a:chExt cx="2275712" cy="2275712"/>
          </a:xfrm>
        </p:grpSpPr>
        <p:grpSp>
          <p:nvGrpSpPr>
            <p:cNvPr id="21511" name="组合 3"/>
            <p:cNvGrpSpPr>
              <a:grpSpLocks/>
            </p:cNvGrpSpPr>
            <p:nvPr/>
          </p:nvGrpSpPr>
          <p:grpSpPr bwMode="auto">
            <a:xfrm>
              <a:off x="3470876" y="2350948"/>
              <a:ext cx="2275712" cy="2275712"/>
              <a:chOff x="3470876" y="2350948"/>
              <a:chExt cx="2275712" cy="2275712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3470876" y="2350948"/>
                <a:ext cx="2275712" cy="2275712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/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3772637" y="3532476"/>
                <a:ext cx="1722971" cy="979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zh-CN" sz="2400" b="1" dirty="0">
                    <a:solidFill>
                      <a:srgbClr val="EEEEEE"/>
                    </a:solidFill>
                    <a:latin typeface="+mn-lt"/>
                    <a:ea typeface="+mn-ea"/>
                  </a:rPr>
                  <a:t>对</a:t>
                </a:r>
                <a:r>
                  <a:rPr lang="zh-CN" altLang="en-US" sz="2400" b="1" dirty="0">
                    <a:solidFill>
                      <a:srgbClr val="EEEEEE"/>
                    </a:solidFill>
                    <a:latin typeface="+mn-lt"/>
                    <a:ea typeface="+mn-ea"/>
                  </a:rPr>
                  <a:t>竞争岗位</a:t>
                </a:r>
                <a:endParaRPr lang="en-US" altLang="zh-CN" sz="2400" b="1" dirty="0">
                  <a:solidFill>
                    <a:srgbClr val="EEEEEE"/>
                  </a:solidFill>
                  <a:latin typeface="+mn-lt"/>
                  <a:ea typeface="+mn-ea"/>
                </a:endParaRPr>
              </a:p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zh-CN" sz="2400" b="1" dirty="0">
                    <a:solidFill>
                      <a:srgbClr val="EEEEEE"/>
                    </a:solidFill>
                    <a:latin typeface="+mn-lt"/>
                    <a:ea typeface="+mn-ea"/>
                  </a:rPr>
                  <a:t>的认识</a:t>
                </a:r>
                <a:endParaRPr lang="zh-CN" altLang="en-US" sz="2400" b="1" spc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1512" name="Freeform 32"/>
            <p:cNvSpPr>
              <a:spLocks/>
            </p:cNvSpPr>
            <p:nvPr/>
          </p:nvSpPr>
          <p:spPr bwMode="auto">
            <a:xfrm>
              <a:off x="4204969" y="2688068"/>
              <a:ext cx="825500" cy="815975"/>
            </a:xfrm>
            <a:custGeom>
              <a:avLst/>
              <a:gdLst>
                <a:gd name="T0" fmla="*/ 810491 w 220"/>
                <a:gd name="T1" fmla="*/ 15041 h 217"/>
                <a:gd name="T2" fmla="*/ 810491 w 220"/>
                <a:gd name="T3" fmla="*/ 3760 h 217"/>
                <a:gd name="T4" fmla="*/ 799234 w 220"/>
                <a:gd name="T5" fmla="*/ 3760 h 217"/>
                <a:gd name="T6" fmla="*/ 761711 w 220"/>
                <a:gd name="T7" fmla="*/ 0 h 217"/>
                <a:gd name="T8" fmla="*/ 686666 w 220"/>
                <a:gd name="T9" fmla="*/ 26322 h 217"/>
                <a:gd name="T10" fmla="*/ 547832 w 220"/>
                <a:gd name="T11" fmla="*/ 165451 h 217"/>
                <a:gd name="T12" fmla="*/ 153843 w 220"/>
                <a:gd name="T13" fmla="*/ 94006 h 217"/>
                <a:gd name="T14" fmla="*/ 78798 w 220"/>
                <a:gd name="T15" fmla="*/ 172972 h 217"/>
                <a:gd name="T16" fmla="*/ 386484 w 220"/>
                <a:gd name="T17" fmla="*/ 323382 h 217"/>
                <a:gd name="T18" fmla="*/ 236393 w 220"/>
                <a:gd name="T19" fmla="*/ 473792 h 217"/>
                <a:gd name="T20" fmla="*/ 198870 w 220"/>
                <a:gd name="T21" fmla="*/ 518915 h 217"/>
                <a:gd name="T22" fmla="*/ 37523 w 220"/>
                <a:gd name="T23" fmla="*/ 530196 h 217"/>
                <a:gd name="T24" fmla="*/ 0 w 220"/>
                <a:gd name="T25" fmla="*/ 597880 h 217"/>
                <a:gd name="T26" fmla="*/ 176357 w 220"/>
                <a:gd name="T27" fmla="*/ 639243 h 217"/>
                <a:gd name="T28" fmla="*/ 213880 w 220"/>
                <a:gd name="T29" fmla="*/ 815975 h 217"/>
                <a:gd name="T30" fmla="*/ 285173 w 220"/>
                <a:gd name="T31" fmla="*/ 778372 h 217"/>
                <a:gd name="T32" fmla="*/ 296430 w 220"/>
                <a:gd name="T33" fmla="*/ 624202 h 217"/>
                <a:gd name="T34" fmla="*/ 352714 w 220"/>
                <a:gd name="T35" fmla="*/ 571559 h 217"/>
                <a:gd name="T36" fmla="*/ 491548 w 220"/>
                <a:gd name="T37" fmla="*/ 432429 h 217"/>
                <a:gd name="T38" fmla="*/ 645391 w 220"/>
                <a:gd name="T39" fmla="*/ 740770 h 217"/>
                <a:gd name="T40" fmla="*/ 720436 w 220"/>
                <a:gd name="T41" fmla="*/ 661805 h 217"/>
                <a:gd name="T42" fmla="*/ 652896 w 220"/>
                <a:gd name="T43" fmla="*/ 270738 h 217"/>
                <a:gd name="T44" fmla="*/ 791730 w 220"/>
                <a:gd name="T45" fmla="*/ 131609 h 217"/>
                <a:gd name="T46" fmla="*/ 810491 w 220"/>
                <a:gd name="T47" fmla="*/ 15041 h 21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0"/>
                <a:gd name="T73" fmla="*/ 0 h 217"/>
                <a:gd name="T74" fmla="*/ 220 w 220"/>
                <a:gd name="T75" fmla="*/ 217 h 21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0" h="217">
                  <a:moveTo>
                    <a:pt x="216" y="4"/>
                  </a:moveTo>
                  <a:cubicBezTo>
                    <a:pt x="216" y="1"/>
                    <a:pt x="216" y="1"/>
                    <a:pt x="216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3" y="1"/>
                    <a:pt x="209" y="0"/>
                    <a:pt x="203" y="0"/>
                  </a:cubicBezTo>
                  <a:cubicBezTo>
                    <a:pt x="194" y="0"/>
                    <a:pt x="187" y="2"/>
                    <a:pt x="183" y="7"/>
                  </a:cubicBezTo>
                  <a:cubicBezTo>
                    <a:pt x="146" y="44"/>
                    <a:pt x="146" y="44"/>
                    <a:pt x="146" y="44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63" y="126"/>
                    <a:pt x="63" y="126"/>
                    <a:pt x="63" y="126"/>
                  </a:cubicBezTo>
                  <a:cubicBezTo>
                    <a:pt x="60" y="129"/>
                    <a:pt x="55" y="135"/>
                    <a:pt x="53" y="13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57" y="217"/>
                    <a:pt x="57" y="217"/>
                    <a:pt x="57" y="217"/>
                  </a:cubicBezTo>
                  <a:cubicBezTo>
                    <a:pt x="76" y="207"/>
                    <a:pt x="76" y="207"/>
                    <a:pt x="76" y="207"/>
                  </a:cubicBezTo>
                  <a:cubicBezTo>
                    <a:pt x="79" y="166"/>
                    <a:pt x="79" y="166"/>
                    <a:pt x="79" y="166"/>
                  </a:cubicBezTo>
                  <a:cubicBezTo>
                    <a:pt x="82" y="163"/>
                    <a:pt x="90" y="156"/>
                    <a:pt x="94" y="152"/>
                  </a:cubicBezTo>
                  <a:cubicBezTo>
                    <a:pt x="131" y="115"/>
                    <a:pt x="131" y="115"/>
                    <a:pt x="131" y="115"/>
                  </a:cubicBezTo>
                  <a:cubicBezTo>
                    <a:pt x="172" y="197"/>
                    <a:pt x="172" y="197"/>
                    <a:pt x="172" y="197"/>
                  </a:cubicBezTo>
                  <a:cubicBezTo>
                    <a:pt x="192" y="176"/>
                    <a:pt x="192" y="176"/>
                    <a:pt x="192" y="176"/>
                  </a:cubicBezTo>
                  <a:cubicBezTo>
                    <a:pt x="174" y="72"/>
                    <a:pt x="174" y="72"/>
                    <a:pt x="174" y="72"/>
                  </a:cubicBezTo>
                  <a:cubicBezTo>
                    <a:pt x="211" y="35"/>
                    <a:pt x="211" y="35"/>
                    <a:pt x="211" y="35"/>
                  </a:cubicBezTo>
                  <a:cubicBezTo>
                    <a:pt x="218" y="28"/>
                    <a:pt x="220" y="15"/>
                    <a:pt x="216" y="4"/>
                  </a:cubicBezTo>
                  <a:close/>
                </a:path>
              </a:pathLst>
            </a:custGeom>
            <a:solidFill>
              <a:srgbClr val="EEEEE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1636712" y="5426546"/>
            <a:ext cx="8972551" cy="458628"/>
            <a:chOff x="-68899" y="4711084"/>
            <a:chExt cx="9146224" cy="468017"/>
          </a:xfrm>
        </p:grpSpPr>
        <p:sp>
          <p:nvSpPr>
            <p:cNvPr id="59" name="平行四边形 58"/>
            <p:cNvSpPr/>
            <p:nvPr/>
          </p:nvSpPr>
          <p:spPr>
            <a:xfrm>
              <a:off x="-68899" y="4711084"/>
              <a:ext cx="9146224" cy="460727"/>
            </a:xfrm>
            <a:prstGeom prst="parallelogram">
              <a:avLst>
                <a:gd name="adj" fmla="val 33902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8" name="平行四边形 57"/>
            <p:cNvSpPr/>
            <p:nvPr/>
          </p:nvSpPr>
          <p:spPr>
            <a:xfrm>
              <a:off x="285492" y="4715945"/>
              <a:ext cx="8437440" cy="460728"/>
            </a:xfrm>
            <a:prstGeom prst="parallelogram">
              <a:avLst>
                <a:gd name="adj" fmla="val 33902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9" name="平行四边形 48"/>
            <p:cNvSpPr/>
            <p:nvPr/>
          </p:nvSpPr>
          <p:spPr>
            <a:xfrm>
              <a:off x="660921" y="4718374"/>
              <a:ext cx="7680110" cy="460727"/>
            </a:xfrm>
            <a:prstGeom prst="parallelogram">
              <a:avLst>
                <a:gd name="adj" fmla="val 33902"/>
              </a:avLst>
            </a:prstGeom>
            <a:solidFill>
              <a:srgbClr val="0070C0"/>
            </a:solidFill>
            <a:ln>
              <a:noFill/>
            </a:ln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2543" name="文本框 49"/>
            <p:cNvSpPr txBox="1">
              <a:spLocks noChangeArrowheads="1"/>
            </p:cNvSpPr>
            <p:nvPr/>
          </p:nvSpPr>
          <p:spPr bwMode="auto">
            <a:xfrm>
              <a:off x="2063446" y="4733672"/>
              <a:ext cx="4502082" cy="439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200">
                  <a:solidFill>
                    <a:srgbClr val="FFFFFF"/>
                  </a:solidFill>
                  <a:latin typeface="方正正准黑简体" charset="-122"/>
                  <a:ea typeface="方正正准黑简体" charset="-122"/>
                </a:rPr>
                <a:t>这里添加总结或者概括性的一句话</a:t>
              </a:r>
            </a:p>
          </p:txBody>
        </p:sp>
      </p:grpSp>
      <p:cxnSp>
        <p:nvCxnSpPr>
          <p:cNvPr id="56" name="直接连接符 55"/>
          <p:cNvCxnSpPr/>
          <p:nvPr/>
        </p:nvCxnSpPr>
        <p:spPr>
          <a:xfrm>
            <a:off x="9588501" y="3489327"/>
            <a:ext cx="2603499" cy="1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9588500" y="877891"/>
            <a:ext cx="0" cy="2611437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H="1" flipV="1">
            <a:off x="1" y="877890"/>
            <a:ext cx="9588500" cy="6349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8801105" y="633292"/>
            <a:ext cx="1573214" cy="490776"/>
            <a:chOff x="7277758" y="632819"/>
            <a:chExt cx="1571947" cy="490589"/>
          </a:xfrm>
        </p:grpSpPr>
        <p:sp>
          <p:nvSpPr>
            <p:cNvPr id="26" name="平行四边形 25"/>
            <p:cNvSpPr/>
            <p:nvPr/>
          </p:nvSpPr>
          <p:spPr>
            <a:xfrm>
              <a:off x="7277758" y="632819"/>
              <a:ext cx="1571947" cy="490589"/>
            </a:xfrm>
            <a:prstGeom prst="parallelogram">
              <a:avLst/>
            </a:prstGeom>
            <a:solidFill>
              <a:srgbClr val="0070C0"/>
            </a:solidFill>
          </p:spPr>
          <p:txBody>
            <a:bodyPr anchor="ctr">
              <a:spAutoFit/>
            </a:bodyPr>
            <a:lstStyle/>
            <a:p>
              <a:pPr marL="285750" indent="-285750" algn="ctr" fontAlgn="auto">
                <a:spcBef>
                  <a:spcPts val="0"/>
                </a:spcBef>
                <a:spcAft>
                  <a:spcPts val="0"/>
                </a:spcAft>
                <a:buFont typeface="Webdings" panose="05030102010509060703" pitchFamily="18" charset="2"/>
                <a:buChar char=""/>
                <a:defRPr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2539" name="文本框 21"/>
            <p:cNvSpPr txBox="1">
              <a:spLocks noChangeArrowheads="1"/>
            </p:cNvSpPr>
            <p:nvPr/>
          </p:nvSpPr>
          <p:spPr bwMode="auto">
            <a:xfrm>
              <a:off x="7364843" y="653797"/>
              <a:ext cx="1414632" cy="461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EEEEEE"/>
                  </a:solidFill>
                  <a:latin typeface="Calibri" pitchFamily="34" charset="0"/>
                  <a:ea typeface="微软雅黑" pitchFamily="34" charset="-122"/>
                </a:rPr>
                <a:t>添加标题</a:t>
              </a:r>
            </a:p>
          </p:txBody>
        </p:sp>
      </p:grpSp>
      <p:sp>
        <p:nvSpPr>
          <p:cNvPr id="17" name="矩形 16"/>
          <p:cNvSpPr/>
          <p:nvPr/>
        </p:nvSpPr>
        <p:spPr>
          <a:xfrm>
            <a:off x="1985258" y="2898775"/>
            <a:ext cx="6515100" cy="14811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 fontAlgn="auto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Font typeface="Webdings" panose="05030102010509060703" pitchFamily="18" charset="2"/>
              <a:buChar char="ý"/>
              <a:defRPr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这里添加对该竞争岗位的认识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 fontAlgn="auto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Font typeface="Webdings" panose="05030102010509060703" pitchFamily="18" charset="2"/>
              <a:buChar char="ý"/>
              <a:defRPr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这里添加对该竞争岗位的认识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 fontAlgn="auto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Font typeface="Webdings" panose="05030102010509060703" pitchFamily="18" charset="2"/>
              <a:buChar char="ý"/>
              <a:defRPr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这里添加对该竞争岗位的认识</a:t>
            </a:r>
            <a:endParaRPr lang="zh-CN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985258" y="1689100"/>
            <a:ext cx="6457951" cy="1360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这里添加对该竞争岗位的认识</a:t>
            </a:r>
            <a:r>
              <a:rPr lang="zh-CN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这里添加对该竞争岗位的认识</a:t>
            </a:r>
            <a:endParaRPr lang="en-US" altLang="zh-CN" sz="24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643947" y="3000653"/>
            <a:ext cx="130175" cy="369332"/>
          </a:xfrm>
          <a:prstGeom prst="rect">
            <a:avLst/>
          </a:prstGeom>
          <a:solidFill>
            <a:srgbClr val="0070C0"/>
          </a:solidFill>
        </p:spPr>
        <p:txBody>
          <a:bodyPr anchor="ctr">
            <a:spAutoFit/>
          </a:bodyPr>
          <a:lstStyle/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ebdings" panose="05030102010509060703" pitchFamily="18" charset="2"/>
              <a:buChar char=""/>
              <a:defRPr/>
            </a:pPr>
            <a:endParaRPr lang="zh-CN" altLang="en-US" kern="100" spc="100">
              <a:solidFill>
                <a:srgbClr val="777777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848733" y="1792288"/>
            <a:ext cx="0" cy="88423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7F7F7F"/>
        </a:solidFill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spAutoFit/>
      </a:bodyPr>
      <a:lstStyle>
        <a:defPPr marL="285750" indent="-285750" algn="ctr">
          <a:buFont typeface="Webdings" panose="05030102010509060703" pitchFamily="18" charset="2"/>
          <a:buChar char=""/>
          <a:defRPr kern="100" spc="100" smtClean="0">
            <a:solidFill>
              <a:srgbClr val="777777"/>
            </a:solidFill>
            <a:latin typeface="方正正准黑简体" panose="02000000000000000000" pitchFamily="2" charset="-122"/>
            <a:ea typeface="方正正准黑简体" panose="02000000000000000000" pitchFamily="2" charset="-122"/>
            <a:cs typeface="Times New Roman" panose="02020603050405020304" pitchFamily="18" charset="0"/>
          </a:defRPr>
        </a:defPPr>
      </a:lstStyle>
    </a:spDef>
    <a:lnDef>
      <a:spPr>
        <a:ln w="19050">
          <a:solidFill>
            <a:srgbClr val="0070C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主题1" id="{315BACC3-DBCA-442D-BA23-DD7DD58AF2A8}" vid="{C5E50D72-5A31-41F7-BB3C-504B913DFEB3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2277</TotalTime>
  <Words>1452</Words>
  <Application>Microsoft Office PowerPoint</Application>
  <PresentationFormat>自定义</PresentationFormat>
  <Paragraphs>193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蓝色简洁</dc:title>
  <dc:creator>第一PPT</dc:creator>
  <cp:keywords>www.1ppt.com</cp:keywords>
  <dc:description>www.1ppt.com</dc:description>
  <cp:lastModifiedBy>Windows User</cp:lastModifiedBy>
  <cp:revision>659</cp:revision>
  <dcterms:created xsi:type="dcterms:W3CDTF">2014-11-11T03:30:50Z</dcterms:created>
  <dcterms:modified xsi:type="dcterms:W3CDTF">2018-08-08T02:51:54Z</dcterms:modified>
</cp:coreProperties>
</file>