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60" r:id="rId3"/>
    <p:sldId id="261" r:id="rId4"/>
    <p:sldId id="258" r:id="rId5"/>
    <p:sldId id="266" r:id="rId6"/>
    <p:sldId id="267" r:id="rId7"/>
    <p:sldId id="268" r:id="rId8"/>
    <p:sldId id="272" r:id="rId9"/>
    <p:sldId id="270" r:id="rId10"/>
    <p:sldId id="262" r:id="rId11"/>
    <p:sldId id="273" r:id="rId12"/>
    <p:sldId id="269" r:id="rId13"/>
    <p:sldId id="271" r:id="rId14"/>
    <p:sldId id="276" r:id="rId15"/>
    <p:sldId id="263" r:id="rId16"/>
    <p:sldId id="274" r:id="rId17"/>
    <p:sldId id="275" r:id="rId18"/>
    <p:sldId id="277" r:id="rId19"/>
    <p:sldId id="278" r:id="rId20"/>
    <p:sldId id="264" r:id="rId21"/>
    <p:sldId id="280" r:id="rId22"/>
    <p:sldId id="281" r:id="rId23"/>
    <p:sldId id="282" r:id="rId24"/>
    <p:sldId id="283" r:id="rId25"/>
    <p:sldId id="265"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6660"/>
    <a:srgbClr val="B7C8A5"/>
    <a:srgbClr val="D76739"/>
    <a:srgbClr val="F0D2AF"/>
    <a:srgbClr val="13396C"/>
    <a:srgbClr val="E8BD88"/>
    <a:srgbClr val="34524D"/>
    <a:srgbClr val="0B203D"/>
    <a:srgbClr val="9AB280"/>
    <a:srgbClr val="B94F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4" autoAdjust="0"/>
    <p:restoredTop sz="94662" autoAdjust="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成交额</c:v>
                </c:pt>
              </c:strCache>
            </c:strRef>
          </c:tx>
          <c:spPr>
            <a:solidFill>
              <a:srgbClr val="416660"/>
            </a:solidFill>
            <a:ln>
              <a:noFill/>
            </a:ln>
            <a:effectLst/>
          </c:spPr>
          <c:invertIfNegative val="0"/>
          <c:cat>
            <c:strRef>
              <c:f>Sheet1!$A$2:$A$5</c:f>
              <c:strCache>
                <c:ptCount val="4"/>
                <c:pt idx="0">
                  <c:v>2013</c:v>
                </c:pt>
                <c:pt idx="1">
                  <c:v>2014</c:v>
                </c:pt>
                <c:pt idx="2">
                  <c:v>2015</c:v>
                </c:pt>
                <c:pt idx="3">
                  <c:v>2016预测</c:v>
                </c:pt>
              </c:strCache>
            </c:strRef>
          </c:cat>
          <c:val>
            <c:numRef>
              <c:f>Sheet1!$B$2:$B$5</c:f>
              <c:numCache>
                <c:formatCode>General</c:formatCode>
                <c:ptCount val="4"/>
                <c:pt idx="0">
                  <c:v>1.1000000000000001</c:v>
                </c:pt>
                <c:pt idx="1">
                  <c:v>2.7</c:v>
                </c:pt>
                <c:pt idx="2">
                  <c:v>3.9</c:v>
                </c:pt>
                <c:pt idx="3">
                  <c:v>4.5</c:v>
                </c:pt>
              </c:numCache>
            </c:numRef>
          </c:val>
        </c:ser>
        <c:ser>
          <c:idx val="1"/>
          <c:order val="1"/>
          <c:tx>
            <c:strRef>
              <c:f>Sheet1!$C$1</c:f>
              <c:strCache>
                <c:ptCount val="1"/>
                <c:pt idx="0">
                  <c:v>使用人数</c:v>
                </c:pt>
              </c:strCache>
            </c:strRef>
          </c:tx>
          <c:spPr>
            <a:solidFill>
              <a:schemeClr val="accent2"/>
            </a:solidFill>
            <a:ln>
              <a:noFill/>
            </a:ln>
            <a:effectLst/>
          </c:spPr>
          <c:invertIfNegative val="0"/>
          <c:cat>
            <c:strRef>
              <c:f>Sheet1!$A$2:$A$5</c:f>
              <c:strCache>
                <c:ptCount val="4"/>
                <c:pt idx="0">
                  <c:v>2013</c:v>
                </c:pt>
                <c:pt idx="1">
                  <c:v>2014</c:v>
                </c:pt>
                <c:pt idx="2">
                  <c:v>2015</c:v>
                </c:pt>
                <c:pt idx="3">
                  <c:v>2016预测</c:v>
                </c:pt>
              </c:strCache>
            </c:strRef>
          </c:cat>
          <c:val>
            <c:numRef>
              <c:f>Sheet1!$C$2:$C$5</c:f>
              <c:numCache>
                <c:formatCode>General</c:formatCode>
                <c:ptCount val="4"/>
                <c:pt idx="0">
                  <c:v>1.6</c:v>
                </c:pt>
                <c:pt idx="1">
                  <c:v>2.2999999999999998</c:v>
                </c:pt>
                <c:pt idx="2">
                  <c:v>4.7</c:v>
                </c:pt>
                <c:pt idx="3">
                  <c:v>5</c:v>
                </c:pt>
              </c:numCache>
            </c:numRef>
          </c:val>
        </c:ser>
        <c:ser>
          <c:idx val="2"/>
          <c:order val="2"/>
          <c:tx>
            <c:strRef>
              <c:f>Sheet1!$D$1</c:f>
              <c:strCache>
                <c:ptCount val="1"/>
                <c:pt idx="0">
                  <c:v>市场份额</c:v>
                </c:pt>
              </c:strCache>
            </c:strRef>
          </c:tx>
          <c:spPr>
            <a:solidFill>
              <a:schemeClr val="accent3"/>
            </a:solidFill>
            <a:ln>
              <a:noFill/>
            </a:ln>
            <a:effectLst/>
          </c:spPr>
          <c:invertIfNegative val="0"/>
          <c:cat>
            <c:strRef>
              <c:f>Sheet1!$A$2:$A$5</c:f>
              <c:strCache>
                <c:ptCount val="4"/>
                <c:pt idx="0">
                  <c:v>2013</c:v>
                </c:pt>
                <c:pt idx="1">
                  <c:v>2014</c:v>
                </c:pt>
                <c:pt idx="2">
                  <c:v>2015</c:v>
                </c:pt>
                <c:pt idx="3">
                  <c:v>2016预测</c:v>
                </c:pt>
              </c:strCache>
            </c:strRef>
          </c:cat>
          <c:val>
            <c:numRef>
              <c:f>Sheet1!$D$2:$D$5</c:f>
              <c:numCache>
                <c:formatCode>General</c:formatCode>
                <c:ptCount val="4"/>
                <c:pt idx="0">
                  <c:v>0.6</c:v>
                </c:pt>
                <c:pt idx="1">
                  <c:v>3.2</c:v>
                </c:pt>
                <c:pt idx="2">
                  <c:v>3.6</c:v>
                </c:pt>
                <c:pt idx="3">
                  <c:v>5.6</c:v>
                </c:pt>
              </c:numCache>
            </c:numRef>
          </c:val>
        </c:ser>
        <c:dLbls>
          <c:showLegendKey val="0"/>
          <c:showVal val="0"/>
          <c:showCatName val="0"/>
          <c:showSerName val="0"/>
          <c:showPercent val="0"/>
          <c:showBubbleSize val="0"/>
        </c:dLbls>
        <c:gapWidth val="219"/>
        <c:overlap val="-27"/>
        <c:axId val="295794944"/>
        <c:axId val="295809024"/>
      </c:barChart>
      <c:catAx>
        <c:axId val="295794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bg2">
                    <a:lumMod val="50000"/>
                  </a:schemeClr>
                </a:solidFill>
                <a:latin typeface="微软雅黑" panose="020B0503020204020204" pitchFamily="34" charset="-122"/>
                <a:ea typeface="微软雅黑" panose="020B0503020204020204" pitchFamily="34" charset="-122"/>
                <a:cs typeface="+mn-cs"/>
              </a:defRPr>
            </a:pPr>
            <a:endParaRPr lang="zh-CN"/>
          </a:p>
        </c:txPr>
        <c:crossAx val="295809024"/>
        <c:crosses val="autoZero"/>
        <c:auto val="1"/>
        <c:lblAlgn val="ctr"/>
        <c:lblOffset val="100"/>
        <c:noMultiLvlLbl val="0"/>
      </c:catAx>
      <c:valAx>
        <c:axId val="295809024"/>
        <c:scaling>
          <c:orientation val="minMax"/>
        </c:scaling>
        <c:delete val="1"/>
        <c:axPos val="l"/>
        <c:numFmt formatCode="General" sourceLinked="1"/>
        <c:majorTickMark val="none"/>
        <c:minorTickMark val="none"/>
        <c:tickLblPos val="nextTo"/>
        <c:crossAx val="295794944"/>
        <c:crosses val="autoZero"/>
        <c:crossBetween val="between"/>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人数占比</c:v>
                </c:pt>
              </c:strCache>
            </c:strRef>
          </c:tx>
          <c:dPt>
            <c:idx val="0"/>
            <c:bubble3D val="0"/>
            <c:spPr>
              <a:solidFill>
                <a:srgbClr val="D76739"/>
              </a:solidFill>
              <a:ln w="19050">
                <a:solidFill>
                  <a:schemeClr val="lt1"/>
                </a:solidFill>
              </a:ln>
              <a:effectLst/>
            </c:spPr>
          </c:dPt>
          <c:dPt>
            <c:idx val="1"/>
            <c:bubble3D val="0"/>
            <c:spPr>
              <a:solidFill>
                <a:srgbClr val="416660"/>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rgbClr val="B7C8A5"/>
              </a:solidFill>
              <a:ln w="19050">
                <a:solidFill>
                  <a:schemeClr val="lt1"/>
                </a:solidFill>
              </a:ln>
              <a:effectLst/>
            </c:spPr>
          </c:dPt>
          <c:cat>
            <c:strRef>
              <c:f>Sheet1!$A$2:$A$5</c:f>
              <c:strCache>
                <c:ptCount val="4"/>
                <c:pt idx="0">
                  <c:v>手机</c:v>
                </c:pt>
                <c:pt idx="1">
                  <c:v>电视</c:v>
                </c:pt>
                <c:pt idx="2">
                  <c:v>PC</c:v>
                </c:pt>
                <c:pt idx="3">
                  <c:v>纸媒</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资金占比</c:v>
                </c:pt>
              </c:strCache>
            </c:strRef>
          </c:tx>
          <c:spPr>
            <a:ln>
              <a:noFill/>
            </a:ln>
          </c:spPr>
          <c:dPt>
            <c:idx val="0"/>
            <c:bubble3D val="0"/>
            <c:spPr>
              <a:solidFill>
                <a:srgbClr val="D76739"/>
              </a:solidFill>
              <a:ln w="19050">
                <a:noFill/>
              </a:ln>
              <a:effectLst/>
            </c:spPr>
          </c:dPt>
          <c:dPt>
            <c:idx val="1"/>
            <c:bubble3D val="0"/>
            <c:spPr>
              <a:solidFill>
                <a:srgbClr val="416660"/>
              </a:solidFill>
              <a:ln w="19050">
                <a:noFill/>
              </a:ln>
              <a:effectLst/>
            </c:spPr>
          </c:dPt>
          <c:dPt>
            <c:idx val="2"/>
            <c:bubble3D val="0"/>
            <c:spPr>
              <a:solidFill>
                <a:srgbClr val="13396C"/>
              </a:solidFill>
              <a:ln w="19050">
                <a:noFill/>
              </a:ln>
              <a:effectLst/>
            </c:spPr>
          </c:dPt>
          <c:dPt>
            <c:idx val="3"/>
            <c:bubble3D val="0"/>
            <c:spPr>
              <a:solidFill>
                <a:srgbClr val="B7C8A5"/>
              </a:solidFill>
              <a:ln w="19050">
                <a:noFill/>
              </a:ln>
              <a:effectLst/>
            </c:spPr>
          </c:dPt>
          <c:cat>
            <c:strRef>
              <c:f>Sheet1!$A$2:$A$5</c:f>
              <c:strCache>
                <c:ptCount val="4"/>
                <c:pt idx="0">
                  <c:v>技术开发</c:v>
                </c:pt>
                <c:pt idx="1">
                  <c:v>推广费用</c:v>
                </c:pt>
                <c:pt idx="2">
                  <c:v>设计费用</c:v>
                </c:pt>
                <c:pt idx="3">
                  <c:v>人力成本</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D162B-F334-4198-A74E-10A42C7FAD85}" type="datetimeFigureOut">
              <a:rPr lang="zh-CN" altLang="en-US" smtClean="0"/>
              <a:t>2018/8/1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AD0788-FE97-4EE6-AA1B-893C49BC81B9}" type="slidenum">
              <a:rPr lang="zh-CN" altLang="en-US" smtClean="0"/>
              <a:t>‹#›</a:t>
            </a:fld>
            <a:endParaRPr lang="zh-CN" altLang="en-US"/>
          </a:p>
        </p:txBody>
      </p:sp>
    </p:spTree>
    <p:extLst>
      <p:ext uri="{BB962C8B-B14F-4D97-AF65-F5344CB8AC3E}">
        <p14:creationId xmlns:p14="http://schemas.microsoft.com/office/powerpoint/2010/main" val="148719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27845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288377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097904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4996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883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7463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2451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620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81739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400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6686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98859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830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87482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62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920259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4233346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
        <p:nvSpPr>
          <p:cNvPr id="11" name="矩形 10"/>
          <p:cNvSpPr/>
          <p:nvPr userDrawn="1"/>
        </p:nvSpPr>
        <p:spPr>
          <a:xfrm>
            <a:off x="8325228" y="745984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84747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127600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569710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265033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2018/8/1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620670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E6E6E5"/>
            </a:gs>
            <a:gs pos="100000">
              <a:schemeClr val="bg1"/>
            </a:gs>
          </a:gsLst>
          <a:lin ang="1350000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66FB0D-3649-4659-A4EA-16B622D04D18}" type="datetimeFigureOut">
              <a:rPr lang="zh-CN" altLang="en-US" smtClean="0"/>
              <a:t>2018/8/1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621341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3302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21" name="任意多边形 20"/>
          <p:cNvSpPr/>
          <p:nvPr/>
        </p:nvSpPr>
        <p:spPr>
          <a:xfrm rot="2968493">
            <a:off x="5494024" y="-1548769"/>
            <a:ext cx="8152386" cy="5633681"/>
          </a:xfrm>
          <a:custGeom>
            <a:avLst/>
            <a:gdLst>
              <a:gd name="connsiteX0" fmla="*/ 0 w 8152386"/>
              <a:gd name="connsiteY0" fmla="*/ 5633681 h 5633681"/>
              <a:gd name="connsiteX1" fmla="*/ 4815891 w 8152386"/>
              <a:gd name="connsiteY1" fmla="*/ 0 h 5633681"/>
              <a:gd name="connsiteX2" fmla="*/ 8152386 w 8152386"/>
              <a:gd name="connsiteY2" fmla="*/ 2852167 h 5633681"/>
              <a:gd name="connsiteX3" fmla="*/ 8152386 w 8152386"/>
              <a:gd name="connsiteY3" fmla="*/ 5633681 h 5633681"/>
            </a:gdLst>
            <a:ahLst/>
            <a:cxnLst>
              <a:cxn ang="0">
                <a:pos x="connsiteX0" y="connsiteY0"/>
              </a:cxn>
              <a:cxn ang="0">
                <a:pos x="connsiteX1" y="connsiteY1"/>
              </a:cxn>
              <a:cxn ang="0">
                <a:pos x="connsiteX2" y="connsiteY2"/>
              </a:cxn>
              <a:cxn ang="0">
                <a:pos x="connsiteX3" y="connsiteY3"/>
              </a:cxn>
            </a:cxnLst>
            <a:rect l="l" t="t" r="r" b="b"/>
            <a:pathLst>
              <a:path w="8152386" h="5633681">
                <a:moveTo>
                  <a:pt x="0" y="5633681"/>
                </a:moveTo>
                <a:lnTo>
                  <a:pt x="4815891" y="0"/>
                </a:lnTo>
                <a:lnTo>
                  <a:pt x="8152386" y="2852167"/>
                </a:lnTo>
                <a:lnTo>
                  <a:pt x="8152386" y="5633681"/>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cxnSp>
        <p:nvCxnSpPr>
          <p:cNvPr id="7" name="直接连接符 6"/>
          <p:cNvCxnSpPr/>
          <p:nvPr/>
        </p:nvCxnSpPr>
        <p:spPr>
          <a:xfrm>
            <a:off x="9298083" y="3464717"/>
            <a:ext cx="3041789" cy="3564733"/>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520153" y="-190500"/>
            <a:ext cx="885288" cy="1037486"/>
          </a:xfrm>
          <a:prstGeom prst="line">
            <a:avLst/>
          </a:prstGeom>
          <a:ln w="2540">
            <a:solidFill>
              <a:schemeClr val="bg1">
                <a:alpha val="34000"/>
              </a:schemeClr>
            </a:solidFill>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7714598" y="2014310"/>
            <a:ext cx="4299081" cy="769441"/>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商业计划书模板</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8382966" y="1835134"/>
            <a:ext cx="3399846" cy="261610"/>
          </a:xfrm>
          <a:prstGeom prst="rect">
            <a:avLst/>
          </a:prstGeom>
        </p:spPr>
        <p:txBody>
          <a:bodyPr wrap="square">
            <a:spAutoFit/>
          </a:bodyPr>
          <a:lstStyle/>
          <a:p>
            <a:pPr algn="dist"/>
            <a:r>
              <a:rPr lang="zh-CN" altLang="en-US" sz="1100" dirty="0" smtClean="0">
                <a:solidFill>
                  <a:schemeClr val="bg1"/>
                </a:solidFill>
                <a:latin typeface="微软雅黑" panose="020B0503020204020204" pitchFamily="34" charset="-122"/>
                <a:ea typeface="微软雅黑" panose="020B0503020204020204" pitchFamily="34" charset="-122"/>
              </a:rPr>
              <a:t>框架完整 内容实用 严谨专业</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7510812" y="2707407"/>
            <a:ext cx="4352915" cy="307777"/>
          </a:xfrm>
          <a:prstGeom prst="rect">
            <a:avLst/>
          </a:prstGeom>
        </p:spPr>
        <p:txBody>
          <a:bodyPr wrap="square">
            <a:spAutoFit/>
          </a:bodyPr>
          <a:lstStyle/>
          <a:p>
            <a:pPr algn="dist"/>
            <a:r>
              <a:rPr lang="en-US" altLang="zh-CN" sz="1400" dirty="0">
                <a:solidFill>
                  <a:schemeClr val="bg1"/>
                </a:solidFill>
                <a:latin typeface="+mj-ea"/>
                <a:ea typeface="+mj-ea"/>
              </a:rPr>
              <a:t>BUSINESS </a:t>
            </a:r>
            <a:r>
              <a:rPr lang="en-US" altLang="zh-CN" sz="1400" dirty="0" smtClean="0">
                <a:solidFill>
                  <a:schemeClr val="bg1"/>
                </a:solidFill>
                <a:latin typeface="+mj-ea"/>
                <a:ea typeface="+mj-ea"/>
              </a:rPr>
              <a:t>PLAN POWERPOINT TEMPLATE</a:t>
            </a:r>
            <a:endParaRPr lang="zh-CN" altLang="en-US" sz="1400" dirty="0">
              <a:solidFill>
                <a:schemeClr val="bg1"/>
              </a:solidFill>
              <a:latin typeface="+mj-ea"/>
              <a:ea typeface="+mj-ea"/>
            </a:endParaRPr>
          </a:p>
        </p:txBody>
      </p:sp>
      <p:sp>
        <p:nvSpPr>
          <p:cNvPr id="18" name="文本框 17"/>
          <p:cNvSpPr txBox="1"/>
          <p:nvPr/>
        </p:nvSpPr>
        <p:spPr>
          <a:xfrm>
            <a:off x="10634796" y="1181804"/>
            <a:ext cx="1243445" cy="646331"/>
          </a:xfrm>
          <a:prstGeom prst="rect">
            <a:avLst/>
          </a:prstGeom>
        </p:spPr>
        <p:txBody>
          <a:bodyPr wrap="square">
            <a:spAutoFit/>
          </a:bodyPr>
          <a:lstStyle>
            <a:defPPr>
              <a:defRPr lang="zh-CN"/>
            </a:defPPr>
            <a:lvl1pPr>
              <a:defRPr sz="1600">
                <a:solidFill>
                  <a:srgbClr val="000000"/>
                </a:solidFill>
                <a:latin typeface="+mj-ea"/>
                <a:ea typeface="+mj-ea"/>
              </a:defRPr>
            </a:lvl1pPr>
          </a:lstStyle>
          <a:p>
            <a:r>
              <a:rPr lang="en-US" altLang="zh-CN" sz="3600" dirty="0">
                <a:solidFill>
                  <a:schemeClr val="bg1"/>
                </a:solidFill>
              </a:rPr>
              <a:t>LOGO</a:t>
            </a:r>
            <a:endParaRPr lang="zh-CN" altLang="en-US" sz="3600" dirty="0">
              <a:solidFill>
                <a:schemeClr val="bg1"/>
              </a:solidFill>
            </a:endParaRPr>
          </a:p>
        </p:txBody>
      </p:sp>
      <p:sp>
        <p:nvSpPr>
          <p:cNvPr id="19" name="矩形 18"/>
          <p:cNvSpPr/>
          <p:nvPr/>
        </p:nvSpPr>
        <p:spPr>
          <a:xfrm>
            <a:off x="10605768" y="1268672"/>
            <a:ext cx="1148016" cy="53743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10800000">
            <a:off x="8368452" y="3127527"/>
            <a:ext cx="304800" cy="17867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21091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898326">
            <a:off x="946052" y="1303017"/>
            <a:ext cx="3909634" cy="6858000"/>
          </a:xfrm>
          <a:prstGeom prst="rect">
            <a:avLst/>
          </a:prstGeom>
        </p:spPr>
      </p:pic>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产品介绍</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9186" y="1233715"/>
            <a:ext cx="3909634" cy="6858000"/>
          </a:xfrm>
          <a:prstGeom prst="rect">
            <a:avLst/>
          </a:prstGeom>
        </p:spPr>
      </p:pic>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椭圆 9"/>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a:off x="4422555" y="2335911"/>
            <a:ext cx="1419734"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椭圆 16"/>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8" name="直接连接符 17"/>
          <p:cNvCxnSpPr/>
          <p:nvPr/>
        </p:nvCxnSpPr>
        <p:spPr>
          <a:xfrm>
            <a:off x="3970769" y="3983281"/>
            <a:ext cx="230095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椭圆 21"/>
            <p:cNvSpPr/>
            <p:nvPr/>
          </p:nvSpPr>
          <p:spPr>
            <a:xfrm>
              <a:off x="3561365" y="3313435"/>
              <a:ext cx="800100" cy="8001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3" name="直接连接符 22"/>
          <p:cNvCxnSpPr/>
          <p:nvPr/>
        </p:nvCxnSpPr>
        <p:spPr>
          <a:xfrm>
            <a:off x="2298700" y="5429208"/>
            <a:ext cx="2920245"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移动</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下载</a:t>
            </a:r>
          </a:p>
        </p:txBody>
      </p: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类目</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丰富</a:t>
            </a:r>
          </a:p>
        </p:txBody>
      </p: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在线</a:t>
            </a:r>
            <a:endPar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支付</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完美</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的手机购物流程，从购买到支付轻松搞定</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手机商城和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PC</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商城的会员资料，商品信息，订单管理等所有数据同步</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集结</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网络最丰富的强势类目，精选最优质的卖家和商品，达到最广泛的买家覆盖率，几乎</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98</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。商品</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都有返利</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多元化的满足用户不同面的购物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需求。</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在线</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支付是指卖方与</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买方网络进行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交易时</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银行为其提供网上资金结算服务的一种</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企业和个人提供了一个安全、快捷、</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方便的交易方式。</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4576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销售渠道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747510" y="1218773"/>
            <a:ext cx="4846594" cy="4914802"/>
            <a:chOff x="6076725" y="1604721"/>
            <a:chExt cx="4151991" cy="4210424"/>
          </a:xfrm>
        </p:grpSpPr>
        <p:sp>
          <p:nvSpPr>
            <p:cNvPr id="7" name="Freeform 14"/>
            <p:cNvSpPr>
              <a:spLocks/>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055" name="组合 1054"/>
            <p:cNvGrpSpPr/>
            <p:nvPr/>
          </p:nvGrpSpPr>
          <p:grpSpPr>
            <a:xfrm>
              <a:off x="7308918" y="1604721"/>
              <a:ext cx="1153297" cy="1004887"/>
              <a:chOff x="4650990" y="1574006"/>
              <a:chExt cx="1153297" cy="1004887"/>
            </a:xfrm>
          </p:grpSpPr>
          <p:sp>
            <p:nvSpPr>
              <p:cNvPr id="1053" name="Freeform 62"/>
              <p:cNvSpPr>
                <a:spLocks/>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4" name="椭圆 1053"/>
              <p:cNvSpPr/>
              <p:nvPr/>
            </p:nvSpPr>
            <p:spPr>
              <a:xfrm>
                <a:off x="4752590" y="1676399"/>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椭圆 78"/>
              <p:cNvSpPr/>
              <p:nvPr/>
            </p:nvSpPr>
            <p:spPr>
              <a:xfrm>
                <a:off x="3561365" y="3313435"/>
                <a:ext cx="800100" cy="800100"/>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8" name="椭圆 87"/>
              <p:cNvSpPr/>
              <p:nvPr/>
            </p:nvSpPr>
            <p:spPr>
              <a:xfrm>
                <a:off x="4878388" y="4875168"/>
                <a:ext cx="800100" cy="8001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2"/>
              <p:cNvSpPr>
                <a:spLocks/>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游戏</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用户</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电视</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观众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本产品</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不对</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产品本身进行增值，而是通过服务，增加产品的附加价值；</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对本产品来说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，销售渠道起到物流、资金流、信息流、商流的作用，完成厂家很难完成的任务。</a:t>
            </a:r>
          </a:p>
        </p:txBody>
      </p:sp>
      <p:sp>
        <p:nvSpPr>
          <p:cNvPr id="42" name="Freeform 14"/>
          <p:cNvSpPr>
            <a:spLocks/>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椭圆 42"/>
          <p:cNvSpPr/>
          <p:nvPr/>
        </p:nvSpPr>
        <p:spPr>
          <a:xfrm>
            <a:off x="7792345" y="4492164"/>
            <a:ext cx="627317" cy="627316"/>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792345" y="2199156"/>
            <a:ext cx="627317" cy="627316"/>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10299288" y="3228902"/>
            <a:ext cx="954249" cy="954247"/>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726238" y="2247455"/>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增值</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服务</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会员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a:solidFill>
                  <a:schemeClr val="bg1"/>
                </a:solidFill>
                <a:latin typeface="微软雅黑" panose="020B0503020204020204" pitchFamily="34" charset="-122"/>
                <a:ea typeface="微软雅黑" panose="020B0503020204020204" pitchFamily="34" charset="-122"/>
              </a:rPr>
              <a:t>付费</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入驻</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dirty="0" smtClean="0">
                <a:solidFill>
                  <a:schemeClr val="bg1"/>
                </a:solidFill>
                <a:latin typeface="微软雅黑" panose="020B0503020204020204" pitchFamily="34" charset="-122"/>
                <a:ea typeface="微软雅黑" panose="020B0503020204020204" pitchFamily="34" charset="-122"/>
              </a:rPr>
              <a:t>商家</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96669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283199" y="0"/>
            <a:ext cx="6908800" cy="6872514"/>
          </a:xfrm>
          <a:custGeom>
            <a:avLst/>
            <a:gdLst>
              <a:gd name="connsiteX0" fmla="*/ 0 w 5109029"/>
              <a:gd name="connsiteY0" fmla="*/ 0 h 6858000"/>
              <a:gd name="connsiteX1" fmla="*/ 5109029 w 5109029"/>
              <a:gd name="connsiteY1" fmla="*/ 0 h 6858000"/>
              <a:gd name="connsiteX2" fmla="*/ 5109029 w 5109029"/>
              <a:gd name="connsiteY2" fmla="*/ 6858000 h 6858000"/>
              <a:gd name="connsiteX3" fmla="*/ 0 w 5109029"/>
              <a:gd name="connsiteY3" fmla="*/ 6858000 h 6858000"/>
              <a:gd name="connsiteX4" fmla="*/ 0 w 5109029"/>
              <a:gd name="connsiteY4" fmla="*/ 0 h 6858000"/>
              <a:gd name="connsiteX0" fmla="*/ 1799771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1799771 w 6908800"/>
              <a:gd name="connsiteY4" fmla="*/ 0 h 6872514"/>
              <a:gd name="connsiteX0" fmla="*/ 2394857 w 6908800"/>
              <a:gd name="connsiteY0" fmla="*/ 14514 h 6872514"/>
              <a:gd name="connsiteX1" fmla="*/ 6908800 w 6908800"/>
              <a:gd name="connsiteY1" fmla="*/ 0 h 6872514"/>
              <a:gd name="connsiteX2" fmla="*/ 6908800 w 6908800"/>
              <a:gd name="connsiteY2" fmla="*/ 6858000 h 6872514"/>
              <a:gd name="connsiteX3" fmla="*/ 0 w 6908800"/>
              <a:gd name="connsiteY3" fmla="*/ 6872514 h 6872514"/>
              <a:gd name="connsiteX4" fmla="*/ 2394857 w 6908800"/>
              <a:gd name="connsiteY4" fmla="*/ 14514 h 6872514"/>
              <a:gd name="connsiteX0" fmla="*/ 2801257 w 6908800"/>
              <a:gd name="connsiteY0" fmla="*/ 0 h 6872514"/>
              <a:gd name="connsiteX1" fmla="*/ 6908800 w 6908800"/>
              <a:gd name="connsiteY1" fmla="*/ 0 h 6872514"/>
              <a:gd name="connsiteX2" fmla="*/ 6908800 w 6908800"/>
              <a:gd name="connsiteY2" fmla="*/ 6858000 h 6872514"/>
              <a:gd name="connsiteX3" fmla="*/ 0 w 6908800"/>
              <a:gd name="connsiteY3" fmla="*/ 6872514 h 6872514"/>
              <a:gd name="connsiteX4" fmla="*/ 2801257 w 6908800"/>
              <a:gd name="connsiteY4" fmla="*/ 0 h 6872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8800" h="6872514">
                <a:moveTo>
                  <a:pt x="2801257" y="0"/>
                </a:moveTo>
                <a:lnTo>
                  <a:pt x="6908800" y="0"/>
                </a:lnTo>
                <a:lnTo>
                  <a:pt x="6908800" y="6858000"/>
                </a:lnTo>
                <a:lnTo>
                  <a:pt x="0" y="6872514"/>
                </a:lnTo>
                <a:lnTo>
                  <a:pt x="2801257" y="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技术核心</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flipH="1">
            <a:off x="5399315" y="3018970"/>
            <a:ext cx="1944914" cy="4688115"/>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13600" y="-554681"/>
            <a:ext cx="856341" cy="2064166"/>
          </a:xfrm>
          <a:prstGeom prst="line">
            <a:avLst/>
          </a:prstGeom>
          <a:ln w="2540">
            <a:solidFill>
              <a:srgbClr val="D76739">
                <a:alpha val="76000"/>
              </a:srgbClr>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a:off x="696678" y="1055466"/>
            <a:ext cx="4644579" cy="3899847"/>
            <a:chOff x="696678" y="981996"/>
            <a:chExt cx="4644579" cy="3899847"/>
          </a:xfrm>
        </p:grpSpPr>
        <p:grpSp>
          <p:nvGrpSpPr>
            <p:cNvPr id="41" name="组合 40"/>
            <p:cNvGrpSpPr/>
            <p:nvPr/>
          </p:nvGrpSpPr>
          <p:grpSpPr>
            <a:xfrm>
              <a:off x="3232810" y="981996"/>
              <a:ext cx="1337824" cy="1112117"/>
              <a:chOff x="3812202" y="1906853"/>
              <a:chExt cx="1337824" cy="1112117"/>
            </a:xfrm>
          </p:grpSpPr>
          <p:grpSp>
            <p:nvGrpSpPr>
              <p:cNvPr id="39" name="组合 38"/>
              <p:cNvGrpSpPr/>
              <p:nvPr/>
            </p:nvGrpSpPr>
            <p:grpSpPr>
              <a:xfrm>
                <a:off x="3904735" y="1906853"/>
                <a:ext cx="1112117" cy="1112117"/>
                <a:chOff x="3904735" y="1906853"/>
                <a:chExt cx="1112117" cy="1112117"/>
              </a:xfrm>
            </p:grpSpPr>
            <p:sp>
              <p:nvSpPr>
                <p:cNvPr id="8" name="椭圆 7"/>
                <p:cNvSpPr/>
                <p:nvPr/>
              </p:nvSpPr>
              <p:spPr>
                <a:xfrm>
                  <a:off x="3904735" y="1906853"/>
                  <a:ext cx="1112117" cy="1112117"/>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Group 8"/>
                <p:cNvGrpSpPr>
                  <a:grpSpLocks noChangeAspect="1"/>
                </p:cNvGrpSpPr>
                <p:nvPr/>
              </p:nvGrpSpPr>
              <p:grpSpPr bwMode="auto">
                <a:xfrm>
                  <a:off x="4294359" y="2017365"/>
                  <a:ext cx="350932" cy="488885"/>
                  <a:chOff x="3695" y="1958"/>
                  <a:chExt cx="290" cy="404"/>
                </a:xfrm>
              </p:grpSpPr>
              <p:sp>
                <p:nvSpPr>
                  <p:cNvPr id="26"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9"/>
                  <p:cNvSpPr>
                    <a:spLocks/>
                  </p:cNvSpPr>
                  <p:nvPr/>
                </p:nvSpPr>
                <p:spPr bwMode="auto">
                  <a:xfrm>
                    <a:off x="3693" y="1958"/>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 name="文本框 10"/>
              <p:cNvSpPr txBox="1"/>
              <p:nvPr/>
            </p:nvSpPr>
            <p:spPr>
              <a:xfrm>
                <a:off x="3812202" y="2496836"/>
                <a:ext cx="1337824"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隐私保护</a:t>
                </a:r>
                <a:endParaRPr lang="en-US" altLang="zh-CN" sz="1600" dirty="0" smtClean="0">
                  <a:solidFill>
                    <a:schemeClr val="bg1"/>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1319333" y="1426102"/>
              <a:ext cx="1337824" cy="754673"/>
              <a:chOff x="3638290" y="4726093"/>
              <a:chExt cx="1337824" cy="754673"/>
            </a:xfrm>
          </p:grpSpPr>
          <p:grpSp>
            <p:nvGrpSpPr>
              <p:cNvPr id="92" name="组合 91"/>
              <p:cNvGrpSpPr/>
              <p:nvPr/>
            </p:nvGrpSpPr>
            <p:grpSpPr>
              <a:xfrm>
                <a:off x="3929866" y="4726093"/>
                <a:ext cx="754673" cy="754673"/>
                <a:chOff x="3929866" y="4726093"/>
                <a:chExt cx="754673" cy="754673"/>
              </a:xfrm>
            </p:grpSpPr>
            <p:sp>
              <p:nvSpPr>
                <p:cNvPr id="12" name="椭圆 11"/>
                <p:cNvSpPr/>
                <p:nvPr/>
              </p:nvSpPr>
              <p:spPr>
                <a:xfrm>
                  <a:off x="3929866" y="4726093"/>
                  <a:ext cx="754673" cy="754673"/>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4" name="组合 83"/>
                  <p:cNvGrpSpPr/>
                  <p:nvPr/>
                </p:nvGrpSpPr>
                <p:grpSpPr>
                  <a:xfrm>
                    <a:off x="5791201" y="3090863"/>
                    <a:ext cx="655637" cy="681038"/>
                    <a:chOff x="5791201" y="3090863"/>
                    <a:chExt cx="655637" cy="681038"/>
                  </a:xfrm>
                </p:grpSpPr>
                <p:sp>
                  <p:nvSpPr>
                    <p:cNvPr id="46" name="Freeform 22"/>
                    <p:cNvSpPr>
                      <a:spLocks/>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23"/>
                    <p:cNvSpPr>
                      <a:spLocks/>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24"/>
                    <p:cNvSpPr>
                      <a:spLocks/>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25"/>
                    <p:cNvSpPr>
                      <a:spLocks/>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26"/>
                    <p:cNvSpPr>
                      <a:spLocks/>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27"/>
                    <p:cNvSpPr>
                      <a:spLocks/>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28"/>
                    <p:cNvSpPr>
                      <a:spLocks/>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29"/>
                    <p:cNvSpPr>
                      <a:spLocks/>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30"/>
                    <p:cNvSpPr>
                      <a:spLocks/>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31"/>
                    <p:cNvSpPr>
                      <a:spLocks/>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32"/>
                    <p:cNvSpPr>
                      <a:spLocks/>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33"/>
                    <p:cNvSpPr>
                      <a:spLocks/>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34"/>
                    <p:cNvSpPr>
                      <a:spLocks/>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36"/>
                    <p:cNvSpPr>
                      <a:spLocks/>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37"/>
                    <p:cNvSpPr>
                      <a:spLocks/>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6" name="Freeform 42"/>
                    <p:cNvSpPr>
                      <a:spLocks/>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43"/>
                    <p:cNvSpPr>
                      <a:spLocks/>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44"/>
                    <p:cNvSpPr>
                      <a:spLocks/>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9" name="Freeform 45"/>
                    <p:cNvSpPr>
                      <a:spLocks/>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3" name="Freeform 49"/>
                    <p:cNvSpPr>
                      <a:spLocks/>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50"/>
                    <p:cNvSpPr>
                      <a:spLocks/>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51"/>
                    <p:cNvSpPr>
                      <a:spLocks/>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52"/>
                    <p:cNvSpPr>
                      <a:spLocks/>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53"/>
                    <p:cNvSpPr>
                      <a:spLocks/>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54"/>
                    <p:cNvSpPr>
                      <a:spLocks/>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Freeform 55"/>
                    <p:cNvSpPr>
                      <a:spLocks/>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0" name="Freeform 56"/>
                    <p:cNvSpPr>
                      <a:spLocks/>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Freeform 57"/>
                    <p:cNvSpPr>
                      <a:spLocks/>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2" name="Freeform 58"/>
                    <p:cNvSpPr>
                      <a:spLocks/>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3" name="Freeform 59"/>
                    <p:cNvSpPr>
                      <a:spLocks/>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sp>
            <p:nvSpPr>
              <p:cNvPr id="13" name="文本框 12"/>
              <p:cNvSpPr txBox="1"/>
              <p:nvPr/>
            </p:nvSpPr>
            <p:spPr>
              <a:xfrm>
                <a:off x="3638290" y="5171221"/>
                <a:ext cx="1337824" cy="276999"/>
              </a:xfrm>
              <a:prstGeom prst="rect">
                <a:avLst/>
              </a:prstGeom>
              <a:noFill/>
            </p:spPr>
            <p:txBody>
              <a:bodyPr wrap="squar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大数据</a:t>
                </a:r>
                <a:endParaRPr lang="en-US" altLang="zh-CN" sz="1200" dirty="0" smtClean="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3232810" y="3734259"/>
              <a:ext cx="1337824" cy="940001"/>
              <a:chOff x="3851410" y="3786091"/>
              <a:chExt cx="1337824" cy="940001"/>
            </a:xfrm>
          </p:grpSpPr>
          <p:grpSp>
            <p:nvGrpSpPr>
              <p:cNvPr id="38" name="组合 37"/>
              <p:cNvGrpSpPr/>
              <p:nvPr/>
            </p:nvGrpSpPr>
            <p:grpSpPr>
              <a:xfrm>
                <a:off x="4048703" y="3786091"/>
                <a:ext cx="940001" cy="940001"/>
                <a:chOff x="4048703" y="3786091"/>
                <a:chExt cx="940001" cy="940001"/>
              </a:xfrm>
            </p:grpSpPr>
            <p:sp>
              <p:nvSpPr>
                <p:cNvPr id="17" name="椭圆 16"/>
                <p:cNvSpPr/>
                <p:nvPr/>
              </p:nvSpPr>
              <p:spPr>
                <a:xfrm>
                  <a:off x="4048703" y="3786091"/>
                  <a:ext cx="940001" cy="940001"/>
                </a:xfrm>
                <a:prstGeom prst="ellips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18"/>
                <p:cNvSpPr>
                  <a:spLocks/>
                </p:cNvSpPr>
                <p:nvPr/>
              </p:nvSpPr>
              <p:spPr bwMode="auto">
                <a:xfrm>
                  <a:off x="4327758" y="3872570"/>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文本框 17"/>
              <p:cNvSpPr txBox="1"/>
              <p:nvPr/>
            </p:nvSpPr>
            <p:spPr>
              <a:xfrm>
                <a:off x="3851410" y="4244860"/>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实名认证</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161100" y="1977800"/>
              <a:ext cx="1655673" cy="1655673"/>
              <a:chOff x="1693338" y="1856194"/>
              <a:chExt cx="1655673" cy="1655673"/>
            </a:xfrm>
          </p:grpSpPr>
          <p:sp>
            <p:nvSpPr>
              <p:cNvPr id="6" name="椭圆 5"/>
              <p:cNvSpPr/>
              <p:nvPr/>
            </p:nvSpPr>
            <p:spPr>
              <a:xfrm>
                <a:off x="1693338" y="1856194"/>
                <a:ext cx="1655673" cy="1655673"/>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839941" y="2935057"/>
                <a:ext cx="1337824" cy="369332"/>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云计算</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2" name="Freeform 5"/>
              <p:cNvSpPr>
                <a:spLocks noEditPoints="1"/>
              </p:cNvSpPr>
              <p:nvPr/>
            </p:nvSpPr>
            <p:spPr bwMode="auto">
              <a:xfrm>
                <a:off x="2038466" y="2092803"/>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4344596" y="2481320"/>
              <a:ext cx="996661" cy="996661"/>
              <a:chOff x="5323937" y="1118720"/>
              <a:chExt cx="996661" cy="996661"/>
            </a:xfrm>
          </p:grpSpPr>
          <p:sp>
            <p:nvSpPr>
              <p:cNvPr id="14" name="椭圆 13"/>
              <p:cNvSpPr/>
              <p:nvPr/>
            </p:nvSpPr>
            <p:spPr>
              <a:xfrm>
                <a:off x="5323937" y="1118720"/>
                <a:ext cx="996661" cy="996661"/>
              </a:xfrm>
              <a:prstGeom prst="ellips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378623" y="1669454"/>
                <a:ext cx="902811" cy="307777"/>
              </a:xfrm>
              <a:prstGeom prst="rect">
                <a:avLst/>
              </a:prstGeom>
            </p:spPr>
            <p:txBody>
              <a:bodyPr wrap="none">
                <a:spAutoFit/>
              </a:bodyPr>
              <a:lstStyle/>
              <a:p>
                <a:pPr algn="ct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智能推荐</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585865" y="1222053"/>
                <a:ext cx="499202" cy="469980"/>
                <a:chOff x="5772150" y="3122613"/>
                <a:chExt cx="650876" cy="612775"/>
              </a:xfrm>
            </p:grpSpPr>
            <p:sp>
              <p:nvSpPr>
                <p:cNvPr id="31" name="Freeform 13"/>
                <p:cNvSpPr>
                  <a:spLocks noEditPoints="1"/>
                </p:cNvSpPr>
                <p:nvPr/>
              </p:nvSpPr>
              <p:spPr bwMode="auto">
                <a:xfrm>
                  <a:off x="5772150" y="3195638"/>
                  <a:ext cx="536575"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14"/>
                <p:cNvSpPr>
                  <a:spLocks/>
                </p:cNvSpPr>
                <p:nvPr/>
              </p:nvSpPr>
              <p:spPr bwMode="auto">
                <a:xfrm>
                  <a:off x="5834063" y="3122613"/>
                  <a:ext cx="588963"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1" name="组合 90"/>
            <p:cNvGrpSpPr/>
            <p:nvPr/>
          </p:nvGrpSpPr>
          <p:grpSpPr>
            <a:xfrm>
              <a:off x="696678" y="2685493"/>
              <a:ext cx="1337824" cy="940001"/>
              <a:chOff x="2207802" y="3912247"/>
              <a:chExt cx="1337824" cy="940001"/>
            </a:xfrm>
          </p:grpSpPr>
          <p:sp>
            <p:nvSpPr>
              <p:cNvPr id="15" name="椭圆 14"/>
              <p:cNvSpPr/>
              <p:nvPr/>
            </p:nvSpPr>
            <p:spPr>
              <a:xfrm>
                <a:off x="2406714" y="3912247"/>
                <a:ext cx="940001" cy="940001"/>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207802" y="4393594"/>
                <a:ext cx="1337824" cy="307777"/>
              </a:xfrm>
              <a:prstGeom prst="rect">
                <a:avLst/>
              </a:prstGeom>
              <a:noFill/>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手机防盗</a:t>
                </a:r>
                <a:endParaRPr lang="en-US" altLang="zh-CN" sz="1400" dirty="0" smtClean="0">
                  <a:solidFill>
                    <a:schemeClr val="bg1"/>
                  </a:solidFill>
                  <a:latin typeface="微软雅黑" panose="020B0503020204020204" pitchFamily="34" charset="-122"/>
                  <a:ea typeface="微软雅黑" panose="020B0503020204020204" pitchFamily="34" charset="-122"/>
                </a:endParaRPr>
              </a:p>
            </p:txBody>
          </p:sp>
          <p:grpSp>
            <p:nvGrpSpPr>
              <p:cNvPr id="87" name="Group 62"/>
              <p:cNvGrpSpPr>
                <a:grpSpLocks noChangeAspect="1"/>
              </p:cNvGrpSpPr>
              <p:nvPr/>
            </p:nvGrpSpPr>
            <p:grpSpPr bwMode="auto">
              <a:xfrm>
                <a:off x="2704946" y="4007758"/>
                <a:ext cx="374015" cy="403388"/>
                <a:chOff x="3649" y="1954"/>
                <a:chExt cx="382" cy="412"/>
              </a:xfrm>
            </p:grpSpPr>
            <p:sp>
              <p:nvSpPr>
                <p:cNvPr id="88"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3"/>
                <p:cNvSpPr>
                  <a:spLocks/>
                </p:cNvSpPr>
                <p:nvPr/>
              </p:nvSpPr>
              <p:spPr bwMode="auto">
                <a:xfrm>
                  <a:off x="3779" y="1956"/>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4"/>
                <p:cNvSpPr>
                  <a:spLocks/>
                </p:cNvSpPr>
                <p:nvPr/>
              </p:nvSpPr>
              <p:spPr bwMode="auto">
                <a:xfrm>
                  <a:off x="3647" y="2082"/>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94" name="椭圆 93"/>
            <p:cNvSpPr/>
            <p:nvPr/>
          </p:nvSpPr>
          <p:spPr>
            <a:xfrm>
              <a:off x="1760548" y="3734259"/>
              <a:ext cx="1147584" cy="1147584"/>
            </a:xfrm>
            <a:prstGeom prst="ellipse">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676511" y="4355355"/>
              <a:ext cx="1337824"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智能仓储</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2092387" y="3886119"/>
              <a:ext cx="492532" cy="473497"/>
              <a:chOff x="5768975" y="3114675"/>
              <a:chExt cx="657225" cy="631825"/>
            </a:xfrm>
          </p:grpSpPr>
          <p:sp>
            <p:nvSpPr>
              <p:cNvPr id="99" name="Freeform 68"/>
              <p:cNvSpPr>
                <a:spLocks/>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69"/>
              <p:cNvSpPr>
                <a:spLocks/>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1" name="Freeform 70"/>
              <p:cNvSpPr>
                <a:spLocks/>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2"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3"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Freeform 73"/>
              <p:cNvSpPr>
                <a:spLocks/>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4"/>
              <p:cNvSpPr>
                <a:spLocks/>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6"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7"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8" name="Freeform 77"/>
              <p:cNvSpPr>
                <a:spLocks/>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9" name="Freeform 78"/>
              <p:cNvSpPr>
                <a:spLocks/>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81"/>
              <p:cNvSpPr>
                <a:spLocks/>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82"/>
              <p:cNvSpPr>
                <a:spLocks/>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3"/>
              <p:cNvSpPr>
                <a:spLocks/>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117" name="矩形 116"/>
          <p:cNvSpPr/>
          <p:nvPr/>
        </p:nvSpPr>
        <p:spPr>
          <a:xfrm>
            <a:off x="642430" y="5389307"/>
            <a:ext cx="4508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电子商务</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Electronic Commerce</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）是利用计算机技术、网络技术和远程通信技术，实现整个商务（买卖）过程中的电子化、数字化和网络化。</a:t>
            </a:r>
          </a:p>
        </p:txBody>
      </p:sp>
    </p:spTree>
    <p:extLst>
      <p:ext uri="{BB962C8B-B14F-4D97-AF65-F5344CB8AC3E}">
        <p14:creationId xmlns:p14="http://schemas.microsoft.com/office/powerpoint/2010/main" val="2402318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推广渠道</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1" name="矩形 10"/>
          <p:cNvSpPr/>
          <p:nvPr/>
        </p:nvSpPr>
        <p:spPr>
          <a:xfrm>
            <a:off x="0" y="2070100"/>
            <a:ext cx="12192000" cy="20193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203325" y="1708150"/>
            <a:ext cx="9785350" cy="3994150"/>
            <a:chOff x="1203325" y="1708150"/>
            <a:chExt cx="9785350" cy="3994150"/>
          </a:xfrm>
        </p:grpSpPr>
        <p:grpSp>
          <p:nvGrpSpPr>
            <p:cNvPr id="15" name="组合 14"/>
            <p:cNvGrpSpPr/>
            <p:nvPr/>
          </p:nvGrpSpPr>
          <p:grpSpPr>
            <a:xfrm>
              <a:off x="1203325" y="1708150"/>
              <a:ext cx="9785350" cy="3994150"/>
              <a:chOff x="1206500" y="1708150"/>
              <a:chExt cx="9785350" cy="3994150"/>
            </a:xfrm>
          </p:grpSpPr>
          <p:sp>
            <p:nvSpPr>
              <p:cNvPr id="7" name="矩形 6"/>
              <p:cNvSpPr/>
              <p:nvPr/>
            </p:nvSpPr>
            <p:spPr>
              <a:xfrm>
                <a:off x="120650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3761317"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316134"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8870950" y="1708150"/>
                <a:ext cx="2120900" cy="399415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p:cNvSpPr/>
            <p:nvPr/>
          </p:nvSpPr>
          <p:spPr>
            <a:xfrm>
              <a:off x="1222375" y="2070100"/>
              <a:ext cx="2120900" cy="2019300"/>
            </a:xfrm>
            <a:prstGeom prst="rect">
              <a:avLst/>
            </a:prstGeom>
            <a:blipFill dpi="0" rotWithShape="1">
              <a:blip r:embed="rId2" cstate="screen">
                <a:extLst>
                  <a:ext uri="{28A0092B-C50C-407E-A947-70E740481C1C}">
                    <a14:useLocalDpi xmlns:a14="http://schemas.microsoft.com/office/drawing/2010/main"/>
                  </a:ext>
                </a:extLst>
              </a:blip>
              <a:srcRect/>
              <a:tile tx="2286000" ty="2286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758141" y="2070100"/>
              <a:ext cx="2120900" cy="2019300"/>
            </a:xfrm>
            <a:prstGeom prst="rect">
              <a:avLst/>
            </a:prstGeom>
            <a:blipFill dpi="0" rotWithShape="1">
              <a:blip r:embed="rId3" cstate="screen">
                <a:extLst>
                  <a:ext uri="{28A0092B-C50C-407E-A947-70E740481C1C}">
                    <a14:useLocalDpi xmlns:a14="http://schemas.microsoft.com/office/drawing/2010/main"/>
                  </a:ext>
                </a:extLst>
              </a:blip>
              <a:srcRect/>
              <a:tile tx="2413000" ty="2540000" sx="50000" sy="5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312959" y="2070100"/>
              <a:ext cx="2120900" cy="2019300"/>
            </a:xfrm>
            <a:prstGeom prst="rect">
              <a:avLst/>
            </a:prstGeom>
            <a:blipFill dpi="0" rotWithShape="1">
              <a:blip r:embed="rId4" cstate="screen">
                <a:extLst>
                  <a:ext uri="{28A0092B-C50C-407E-A947-70E740481C1C}">
                    <a14:useLocalDpi xmlns:a14="http://schemas.microsoft.com/office/drawing/2010/main"/>
                  </a:ext>
                </a:extLst>
              </a:blip>
              <a:srcRect/>
              <a:tile tx="2794000" ty="2032000" sx="10000" sy="1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867775" y="2063750"/>
              <a:ext cx="2120900" cy="2019300"/>
            </a:xfrm>
            <a:prstGeom prst="rect">
              <a:avLst/>
            </a:prstGeom>
            <a:blipFill dpi="0" rotWithShape="1">
              <a:blip r:embed="rId5" cstate="screen">
                <a:extLst>
                  <a:ext uri="{28A0092B-C50C-407E-A947-70E740481C1C}">
                    <a14:useLocalDpi xmlns:a14="http://schemas.microsoft.com/office/drawing/2010/main"/>
                  </a:ext>
                </a:extLst>
              </a:blip>
              <a:srcRect/>
              <a:tile tx="2794000" ty="2032000" sx="5000" sy="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会员拉人</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6" name="直接连接符 25"/>
          <p:cNvCxnSpPr/>
          <p:nvPr/>
        </p:nvCxnSpPr>
        <p:spPr>
          <a:xfrm>
            <a:off x="1428750"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手机下载</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968219"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软文推广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6547115"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6" name="直接连接符 35"/>
          <p:cNvCxnSpPr/>
          <p:nvPr/>
        </p:nvCxnSpPr>
        <p:spPr>
          <a:xfrm>
            <a:off x="9079307" y="4538306"/>
            <a:ext cx="1676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通过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建立会员系统，</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把产品打造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成客流量稳定，</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建立完善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的日常运作平台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搜索推广</a:t>
            </a:r>
            <a:endParaRPr lang="en-US" altLang="zh-CN" sz="2000" b="1" dirty="0" smtClean="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896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4286965" y="2185362"/>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rot="2700000">
            <a:off x="3958715" y="200094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070710" y="2934380"/>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a:solidFill>
                  <a:srgbClr val="F0D2AF"/>
                </a:solidFill>
                <a:latin typeface="微软雅黑" panose="020B0503020204020204" pitchFamily="34" charset="-122"/>
                <a:ea typeface="微软雅黑" panose="020B0503020204020204" pitchFamily="34" charset="-122"/>
              </a:rPr>
              <a:t>3</a:t>
            </a:r>
            <a:endParaRPr lang="zh-CN" altLang="en-US" sz="3600" dirty="0">
              <a:solidFill>
                <a:srgbClr val="F0D2AF"/>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发展历程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组织架构</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团队成员</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企业荣誉</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002520" y="5276850"/>
            <a:ext cx="1949650" cy="228483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874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发展历程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13" name="等腰三角形 12"/>
          <p:cNvSpPr/>
          <p:nvPr/>
        </p:nvSpPr>
        <p:spPr>
          <a:xfrm flipH="1">
            <a:off x="2266950" y="2012585"/>
            <a:ext cx="9925050" cy="4845415"/>
          </a:xfrm>
          <a:prstGeom prst="triangle">
            <a:avLst>
              <a:gd name="adj" fmla="val 0"/>
            </a:avLst>
          </a:prstGeom>
          <a:blipFill dpi="0"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V="1">
            <a:off x="1966712" y="6027312"/>
            <a:ext cx="1974224" cy="985616"/>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rot="2700000">
            <a:off x="4090861" y="5378622"/>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V="1">
            <a:off x="4991726" y="523131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rot="2700000">
            <a:off x="5790872" y="4559457"/>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flipV="1">
            <a:off x="6677576" y="4409532"/>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rot="2700000">
            <a:off x="7454124" y="374930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flipV="1">
            <a:off x="8316946" y="3599378"/>
            <a:ext cx="597705" cy="298400"/>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rot="2700000">
            <a:off x="8894978" y="2397172"/>
            <a:ext cx="1119541" cy="1119541"/>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flipV="1">
            <a:off x="10059287" y="1961070"/>
            <a:ext cx="2284047" cy="1091223"/>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smtClean="0">
                <a:solidFill>
                  <a:schemeClr val="bg1"/>
                </a:solidFill>
                <a:latin typeface="微软雅黑" panose="020B0503020204020204" pitchFamily="34" charset="-122"/>
                <a:ea typeface="微软雅黑" panose="020B0503020204020204" pitchFamily="34" charset="-122"/>
              </a:rPr>
              <a:t>爆发</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252683" y="39269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壮大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592079" y="4736582"/>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发展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3883277" y="5540517"/>
            <a:ext cx="1108449"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成立</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36162" y="5560185"/>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874136" y="4413578"/>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4702936" y="3371682"/>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147840" y="2249464"/>
            <a:ext cx="2614411" cy="0"/>
          </a:xfrm>
          <a:prstGeom prst="line">
            <a:avLst/>
          </a:prstGeom>
          <a:ln>
            <a:solidFill>
              <a:srgbClr val="D76739"/>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2012</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正式注册，经过团队一年多的发展，现已发展为注册</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资金</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的省级正规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企业</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p>
        </p:txBody>
      </p:sp>
      <p:sp>
        <p:nvSpPr>
          <p:cNvPr id="29" name="矩形 28"/>
          <p:cNvSpPr/>
          <p:nvPr/>
        </p:nvSpPr>
        <p:spPr>
          <a:xfrm>
            <a:off x="2203123" y="3507998"/>
            <a:ext cx="3581486"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t>
            </a: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扩展</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业务领域，创建运营新格局，先后承接盛典分期，乐享购，快生活，</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奢小</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二等多个项目。</a:t>
            </a:r>
          </a:p>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a:r>
            <a:b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b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627503" y="2729653"/>
            <a:ext cx="2889009"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新官</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网上线，各项目顺利完成交付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经典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案例在业界赢得良好口碑。</a:t>
            </a:r>
          </a:p>
        </p:txBody>
      </p:sp>
      <p:sp>
        <p:nvSpPr>
          <p:cNvPr id="31" name="矩形 30"/>
          <p:cNvSpPr/>
          <p:nvPr/>
        </p:nvSpPr>
        <p:spPr>
          <a:xfrm>
            <a:off x="5397961" y="1606202"/>
            <a:ext cx="367649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公司</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变更</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网络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科技有限公司</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，搭建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平台，目前注册用户</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逐步</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建立品牌</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影响力</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5437031" y="1185617"/>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211969" y="2350582"/>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577850" y="3321646"/>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12578" y="4514755"/>
            <a:ext cx="1254714" cy="394203"/>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5499658" y="115163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2015</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4285771" y="2329215"/>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2014</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650982" y="3299054"/>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2013</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978640" y="4487737"/>
            <a:ext cx="1108449" cy="461665"/>
          </a:xfrm>
          <a:prstGeom prst="rect">
            <a:avLst/>
          </a:prstGeom>
          <a:noFill/>
        </p:spPr>
        <p:txBody>
          <a:bodyPr wrap="square" rtlCol="0">
            <a:spAutoFit/>
          </a:bodyPr>
          <a:lstStyle/>
          <a:p>
            <a:pPr algn="ctr"/>
            <a:r>
              <a:rPr lang="en-US" altLang="zh-CN" sz="2400" dirty="0" smtClean="0">
                <a:solidFill>
                  <a:srgbClr val="D76739"/>
                </a:solidFill>
                <a:latin typeface="微软雅黑" panose="020B0503020204020204" pitchFamily="34" charset="-122"/>
                <a:ea typeface="微软雅黑" panose="020B0503020204020204" pitchFamily="34" charset="-122"/>
              </a:rPr>
              <a:t>2012</a:t>
            </a:r>
            <a:endParaRPr lang="zh-CN" altLang="en-US" sz="24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2618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组织架构</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270" name="组合 269"/>
          <p:cNvGrpSpPr/>
          <p:nvPr/>
        </p:nvGrpSpPr>
        <p:grpSpPr>
          <a:xfrm>
            <a:off x="2266950" y="1109561"/>
            <a:ext cx="7783513" cy="4418012"/>
            <a:chOff x="2266950" y="1306513"/>
            <a:chExt cx="7783513" cy="4418012"/>
          </a:xfrm>
        </p:grpSpPr>
        <p:sp>
          <p:nvSpPr>
            <p:cNvPr id="38" name="Freeform 5"/>
            <p:cNvSpPr>
              <a:spLocks/>
            </p:cNvSpPr>
            <p:nvPr/>
          </p:nvSpPr>
          <p:spPr bwMode="auto">
            <a:xfrm>
              <a:off x="2278063" y="3032125"/>
              <a:ext cx="1374775" cy="450850"/>
            </a:xfrm>
            <a:custGeom>
              <a:avLst/>
              <a:gdLst>
                <a:gd name="T0" fmla="*/ 728 w 866"/>
                <a:gd name="T1" fmla="*/ 284 h 284"/>
                <a:gd name="T2" fmla="*/ 0 w 866"/>
                <a:gd name="T3" fmla="*/ 284 h 284"/>
                <a:gd name="T4" fmla="*/ 137 w 866"/>
                <a:gd name="T5" fmla="*/ 0 h 284"/>
                <a:gd name="T6" fmla="*/ 866 w 866"/>
                <a:gd name="T7" fmla="*/ 0 h 284"/>
                <a:gd name="T8" fmla="*/ 728 w 866"/>
                <a:gd name="T9" fmla="*/ 284 h 284"/>
              </a:gdLst>
              <a:ahLst/>
              <a:cxnLst>
                <a:cxn ang="0">
                  <a:pos x="T0" y="T1"/>
                </a:cxn>
                <a:cxn ang="0">
                  <a:pos x="T2" y="T3"/>
                </a:cxn>
                <a:cxn ang="0">
                  <a:pos x="T4" y="T5"/>
                </a:cxn>
                <a:cxn ang="0">
                  <a:pos x="T6" y="T7"/>
                </a:cxn>
                <a:cxn ang="0">
                  <a:pos x="T8" y="T9"/>
                </a:cxn>
              </a:cxnLst>
              <a:rect l="0" t="0" r="r" b="b"/>
              <a:pathLst>
                <a:path w="866" h="284">
                  <a:moveTo>
                    <a:pt x="728" y="284"/>
                  </a:moveTo>
                  <a:lnTo>
                    <a:pt x="0" y="284"/>
                  </a:lnTo>
                  <a:lnTo>
                    <a:pt x="137" y="0"/>
                  </a:lnTo>
                  <a:lnTo>
                    <a:pt x="866" y="0"/>
                  </a:lnTo>
                  <a:lnTo>
                    <a:pt x="728"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6"/>
            <p:cNvSpPr>
              <a:spLocks/>
            </p:cNvSpPr>
            <p:nvPr/>
          </p:nvSpPr>
          <p:spPr bwMode="auto">
            <a:xfrm>
              <a:off x="3879850" y="2892425"/>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7"/>
            <p:cNvSpPr>
              <a:spLocks/>
            </p:cNvSpPr>
            <p:nvPr/>
          </p:nvSpPr>
          <p:spPr bwMode="auto">
            <a:xfrm>
              <a:off x="2878138" y="5132388"/>
              <a:ext cx="1460500" cy="450850"/>
            </a:xfrm>
            <a:custGeom>
              <a:avLst/>
              <a:gdLst>
                <a:gd name="T0" fmla="*/ 782 w 920"/>
                <a:gd name="T1" fmla="*/ 284 h 284"/>
                <a:gd name="T2" fmla="*/ 0 w 920"/>
                <a:gd name="T3" fmla="*/ 284 h 284"/>
                <a:gd name="T4" fmla="*/ 137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7" y="0"/>
                  </a:lnTo>
                  <a:lnTo>
                    <a:pt x="920"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8"/>
            <p:cNvSpPr>
              <a:spLocks/>
            </p:cNvSpPr>
            <p:nvPr/>
          </p:nvSpPr>
          <p:spPr bwMode="auto">
            <a:xfrm>
              <a:off x="3203575" y="4379913"/>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9"/>
            <p:cNvSpPr>
              <a:spLocks/>
            </p:cNvSpPr>
            <p:nvPr/>
          </p:nvSpPr>
          <p:spPr bwMode="auto">
            <a:xfrm>
              <a:off x="4395788" y="1716088"/>
              <a:ext cx="1460500" cy="450850"/>
            </a:xfrm>
            <a:custGeom>
              <a:avLst/>
              <a:gdLst>
                <a:gd name="T0" fmla="*/ 783 w 920"/>
                <a:gd name="T1" fmla="*/ 284 h 284"/>
                <a:gd name="T2" fmla="*/ 0 w 920"/>
                <a:gd name="T3" fmla="*/ 284 h 284"/>
                <a:gd name="T4" fmla="*/ 138 w 920"/>
                <a:gd name="T5" fmla="*/ 0 h 284"/>
                <a:gd name="T6" fmla="*/ 920 w 920"/>
                <a:gd name="T7" fmla="*/ 0 h 284"/>
                <a:gd name="T8" fmla="*/ 783 w 920"/>
                <a:gd name="T9" fmla="*/ 284 h 284"/>
              </a:gdLst>
              <a:ahLst/>
              <a:cxnLst>
                <a:cxn ang="0">
                  <a:pos x="T0" y="T1"/>
                </a:cxn>
                <a:cxn ang="0">
                  <a:pos x="T2" y="T3"/>
                </a:cxn>
                <a:cxn ang="0">
                  <a:pos x="T4" y="T5"/>
                </a:cxn>
                <a:cxn ang="0">
                  <a:pos x="T6" y="T7"/>
                </a:cxn>
                <a:cxn ang="0">
                  <a:pos x="T8" y="T9"/>
                </a:cxn>
              </a:cxnLst>
              <a:rect l="0" t="0" r="r" b="b"/>
              <a:pathLst>
                <a:path w="920" h="284">
                  <a:moveTo>
                    <a:pt x="783" y="284"/>
                  </a:moveTo>
                  <a:lnTo>
                    <a:pt x="0" y="284"/>
                  </a:lnTo>
                  <a:lnTo>
                    <a:pt x="138" y="0"/>
                  </a:lnTo>
                  <a:lnTo>
                    <a:pt x="920" y="0"/>
                  </a:lnTo>
                  <a:lnTo>
                    <a:pt x="783"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10"/>
            <p:cNvSpPr>
              <a:spLocks/>
            </p:cNvSpPr>
            <p:nvPr/>
          </p:nvSpPr>
          <p:spPr bwMode="auto">
            <a:xfrm>
              <a:off x="6276975" y="132556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1"/>
            <p:cNvSpPr>
              <a:spLocks/>
            </p:cNvSpPr>
            <p:nvPr/>
          </p:nvSpPr>
          <p:spPr bwMode="auto">
            <a:xfrm>
              <a:off x="5922963" y="206851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2"/>
            <p:cNvSpPr>
              <a:spLocks/>
            </p:cNvSpPr>
            <p:nvPr/>
          </p:nvSpPr>
          <p:spPr bwMode="auto">
            <a:xfrm>
              <a:off x="5570538" y="2811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13"/>
            <p:cNvSpPr>
              <a:spLocks/>
            </p:cNvSpPr>
            <p:nvPr/>
          </p:nvSpPr>
          <p:spPr bwMode="auto">
            <a:xfrm>
              <a:off x="5216525" y="3556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14"/>
            <p:cNvSpPr>
              <a:spLocks/>
            </p:cNvSpPr>
            <p:nvPr/>
          </p:nvSpPr>
          <p:spPr bwMode="auto">
            <a:xfrm>
              <a:off x="4378325" y="541337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15"/>
            <p:cNvSpPr>
              <a:spLocks/>
            </p:cNvSpPr>
            <p:nvPr/>
          </p:nvSpPr>
          <p:spPr bwMode="auto">
            <a:xfrm>
              <a:off x="4745038" y="467042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16"/>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17"/>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8"/>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9"/>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0"/>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21"/>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2"/>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23"/>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4"/>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25"/>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6"/>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27"/>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8"/>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29"/>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0"/>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4" name="Freeform 31"/>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32"/>
            <p:cNvSpPr>
              <a:spLocks/>
            </p:cNvSpPr>
            <p:nvPr/>
          </p:nvSpPr>
          <p:spPr bwMode="auto">
            <a:xfrm>
              <a:off x="6022975" y="4305300"/>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7" name="Freeform 34"/>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8" name="Freeform 35"/>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36"/>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37"/>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38"/>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close/>
                </a:path>
              </a:pathLst>
            </a:custGeom>
            <a:solidFill>
              <a:srgbClr val="B94F2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2" name="Freeform 39"/>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0"/>
            <p:cNvSpPr>
              <a:spLocks/>
            </p:cNvSpPr>
            <p:nvPr/>
          </p:nvSpPr>
          <p:spPr bwMode="auto">
            <a:xfrm>
              <a:off x="2266950" y="3006725"/>
              <a:ext cx="1374775" cy="450850"/>
            </a:xfrm>
            <a:custGeom>
              <a:avLst/>
              <a:gdLst>
                <a:gd name="T0" fmla="*/ 729 w 866"/>
                <a:gd name="T1" fmla="*/ 284 h 284"/>
                <a:gd name="T2" fmla="*/ 0 w 866"/>
                <a:gd name="T3" fmla="*/ 284 h 284"/>
                <a:gd name="T4" fmla="*/ 137 w 866"/>
                <a:gd name="T5" fmla="*/ 0 h 284"/>
                <a:gd name="T6" fmla="*/ 866 w 866"/>
                <a:gd name="T7" fmla="*/ 0 h 284"/>
                <a:gd name="T8" fmla="*/ 729 w 866"/>
                <a:gd name="T9" fmla="*/ 284 h 284"/>
              </a:gdLst>
              <a:ahLst/>
              <a:cxnLst>
                <a:cxn ang="0">
                  <a:pos x="T0" y="T1"/>
                </a:cxn>
                <a:cxn ang="0">
                  <a:pos x="T2" y="T3"/>
                </a:cxn>
                <a:cxn ang="0">
                  <a:pos x="T4" y="T5"/>
                </a:cxn>
                <a:cxn ang="0">
                  <a:pos x="T6" y="T7"/>
                </a:cxn>
                <a:cxn ang="0">
                  <a:pos x="T8" y="T9"/>
                </a:cxn>
              </a:cxnLst>
              <a:rect l="0" t="0" r="r" b="b"/>
              <a:pathLst>
                <a:path w="866" h="284">
                  <a:moveTo>
                    <a:pt x="729" y="284"/>
                  </a:moveTo>
                  <a:lnTo>
                    <a:pt x="0" y="284"/>
                  </a:lnTo>
                  <a:lnTo>
                    <a:pt x="137" y="0"/>
                  </a:lnTo>
                  <a:lnTo>
                    <a:pt x="866" y="0"/>
                  </a:lnTo>
                  <a:lnTo>
                    <a:pt x="729" y="284"/>
                  </a:lnTo>
                  <a:close/>
                </a:path>
              </a:pathLst>
            </a:custGeom>
            <a:solidFill>
              <a:srgbClr val="B7C8A5"/>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4" name="Freeform 41"/>
            <p:cNvSpPr>
              <a:spLocks/>
            </p:cNvSpPr>
            <p:nvPr/>
          </p:nvSpPr>
          <p:spPr bwMode="auto">
            <a:xfrm>
              <a:off x="3856038" y="2871788"/>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45"/>
            <p:cNvSpPr>
              <a:spLocks/>
            </p:cNvSpPr>
            <p:nvPr/>
          </p:nvSpPr>
          <p:spPr bwMode="auto">
            <a:xfrm>
              <a:off x="2855913" y="5111750"/>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7" name="Freeform 54"/>
            <p:cNvSpPr>
              <a:spLocks/>
            </p:cNvSpPr>
            <p:nvPr/>
          </p:nvSpPr>
          <p:spPr bwMode="auto">
            <a:xfrm>
              <a:off x="3179763" y="4359275"/>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5" name="Freeform 72"/>
            <p:cNvSpPr>
              <a:spLocks/>
            </p:cNvSpPr>
            <p:nvPr/>
          </p:nvSpPr>
          <p:spPr bwMode="auto">
            <a:xfrm>
              <a:off x="4373563" y="1695450"/>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77"/>
            <p:cNvSpPr>
              <a:spLocks/>
            </p:cNvSpPr>
            <p:nvPr/>
          </p:nvSpPr>
          <p:spPr bwMode="auto">
            <a:xfrm>
              <a:off x="6265863" y="1306513"/>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78"/>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79"/>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0"/>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81"/>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2"/>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Freeform 83"/>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84"/>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8" name="Freeform 85"/>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86"/>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0" name="Freeform 87"/>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88"/>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2" name="Freeform 89"/>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90"/>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4" name="Freeform 91"/>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2"/>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6" name="Freeform 93"/>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4"/>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8" name="Freeform 95"/>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6"/>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0" name="Freeform 97"/>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98"/>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2" name="Freeform 99"/>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100"/>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4" name="Freeform 101"/>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02"/>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6" name="Freeform 103"/>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104"/>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8" name="Freeform 105"/>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106"/>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0" name="Freeform 107"/>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08"/>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109"/>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110"/>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11"/>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112"/>
            <p:cNvSpPr>
              <a:spLocks/>
            </p:cNvSpPr>
            <p:nvPr/>
          </p:nvSpPr>
          <p:spPr bwMode="auto">
            <a:xfrm>
              <a:off x="6038850" y="4303713"/>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13"/>
            <p:cNvSpPr>
              <a:spLocks/>
            </p:cNvSpPr>
            <p:nvPr/>
          </p:nvSpPr>
          <p:spPr bwMode="auto">
            <a:xfrm>
              <a:off x="6035675" y="4305300"/>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114"/>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8" name="Freeform 115"/>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116"/>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0" name="Freeform 117"/>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8"/>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2" name="Freeform 119"/>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120"/>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4" name="Freeform 121"/>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22"/>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6" name="Freeform 123"/>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24"/>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8" name="Freeform 125"/>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26"/>
            <p:cNvSpPr>
              <a:spLocks/>
            </p:cNvSpPr>
            <p:nvPr/>
          </p:nvSpPr>
          <p:spPr bwMode="auto">
            <a:xfrm>
              <a:off x="5911850" y="2049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4" name="Rectangle 131"/>
            <p:cNvSpPr>
              <a:spLocks noChangeArrowheads="1"/>
            </p:cNvSpPr>
            <p:nvPr/>
          </p:nvSpPr>
          <p:spPr bwMode="auto">
            <a:xfrm>
              <a:off x="4283075" y="2347913"/>
              <a:ext cx="5272088"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5" name="Rectangle 132"/>
            <p:cNvSpPr>
              <a:spLocks noChangeArrowheads="1"/>
            </p:cNvSpPr>
            <p:nvPr/>
          </p:nvSpPr>
          <p:spPr bwMode="auto">
            <a:xfrm>
              <a:off x="3613150" y="3835400"/>
              <a:ext cx="5216525" cy="11112"/>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6" name="Rectangle 133"/>
            <p:cNvSpPr>
              <a:spLocks noChangeArrowheads="1"/>
            </p:cNvSpPr>
            <p:nvPr/>
          </p:nvSpPr>
          <p:spPr bwMode="auto">
            <a:xfrm>
              <a:off x="3438525" y="4208463"/>
              <a:ext cx="5224463" cy="9525"/>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7" name="Rectangle 134"/>
            <p:cNvSpPr>
              <a:spLocks noChangeArrowheads="1"/>
            </p:cNvSpPr>
            <p:nvPr/>
          </p:nvSpPr>
          <p:spPr bwMode="auto">
            <a:xfrm>
              <a:off x="3108325" y="4953319"/>
              <a:ext cx="5203825" cy="7200"/>
            </a:xfrm>
            <a:prstGeom prst="rect">
              <a:avLst/>
            </a:prstGeom>
            <a:solidFill>
              <a:srgbClr val="D76739"/>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8" name="Freeform 135"/>
            <p:cNvSpPr>
              <a:spLocks/>
            </p:cNvSpPr>
            <p:nvPr/>
          </p:nvSpPr>
          <p:spPr bwMode="auto">
            <a:xfrm>
              <a:off x="5559425" y="2794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7" name="Freeform 144"/>
            <p:cNvSpPr>
              <a:spLocks/>
            </p:cNvSpPr>
            <p:nvPr/>
          </p:nvSpPr>
          <p:spPr bwMode="auto">
            <a:xfrm>
              <a:off x="5207000" y="3536950"/>
              <a:ext cx="984250" cy="304800"/>
            </a:xfrm>
            <a:custGeom>
              <a:avLst/>
              <a:gdLst>
                <a:gd name="T0" fmla="*/ 528 w 620"/>
                <a:gd name="T1" fmla="*/ 192 h 192"/>
                <a:gd name="T2" fmla="*/ 0 w 620"/>
                <a:gd name="T3" fmla="*/ 192 h 192"/>
                <a:gd name="T4" fmla="*/ 93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3"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2" name="Freeform 149"/>
            <p:cNvSpPr>
              <a:spLocks/>
            </p:cNvSpPr>
            <p:nvPr/>
          </p:nvSpPr>
          <p:spPr bwMode="auto">
            <a:xfrm>
              <a:off x="4368800" y="5395913"/>
              <a:ext cx="984250" cy="303212"/>
            </a:xfrm>
            <a:custGeom>
              <a:avLst/>
              <a:gdLst>
                <a:gd name="T0" fmla="*/ 528 w 620"/>
                <a:gd name="T1" fmla="*/ 191 h 191"/>
                <a:gd name="T2" fmla="*/ 0 w 620"/>
                <a:gd name="T3" fmla="*/ 191 h 191"/>
                <a:gd name="T4" fmla="*/ 92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2" y="0"/>
                  </a:lnTo>
                  <a:lnTo>
                    <a:pt x="620" y="0"/>
                  </a:lnTo>
                  <a:lnTo>
                    <a:pt x="528" y="191"/>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5" name="Freeform 152"/>
            <p:cNvSpPr>
              <a:spLocks/>
            </p:cNvSpPr>
            <p:nvPr/>
          </p:nvSpPr>
          <p:spPr bwMode="auto">
            <a:xfrm>
              <a:off x="4735513" y="4651375"/>
              <a:ext cx="984250" cy="304800"/>
            </a:xfrm>
            <a:custGeom>
              <a:avLst/>
              <a:gdLst>
                <a:gd name="T0" fmla="*/ 528 w 620"/>
                <a:gd name="T1" fmla="*/ 192 h 192"/>
                <a:gd name="T2" fmla="*/ 0 w 620"/>
                <a:gd name="T3" fmla="*/ 192 h 192"/>
                <a:gd name="T4" fmla="*/ 92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2" y="0"/>
                  </a:lnTo>
                  <a:lnTo>
                    <a:pt x="620" y="0"/>
                  </a:lnTo>
                  <a:lnTo>
                    <a:pt x="528" y="192"/>
                  </a:lnTo>
                  <a:close/>
                </a:path>
              </a:pathLst>
            </a:custGeom>
            <a:solidFill>
              <a:srgbClr val="F0D2A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8" name="文本框 237"/>
            <p:cNvSpPr txBox="1"/>
            <p:nvPr/>
          </p:nvSpPr>
          <p:spPr>
            <a:xfrm>
              <a:off x="4528577" y="1746421"/>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运营部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0" name="文本框 239"/>
            <p:cNvSpPr txBox="1"/>
            <p:nvPr/>
          </p:nvSpPr>
          <p:spPr>
            <a:xfrm>
              <a:off x="4004889" y="2925079"/>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技术部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2" name="文本框 241"/>
            <p:cNvSpPr txBox="1"/>
            <p:nvPr/>
          </p:nvSpPr>
          <p:spPr>
            <a:xfrm>
              <a:off x="3585369" y="3859590"/>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设计部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3" name="文本框 242"/>
            <p:cNvSpPr txBox="1"/>
            <p:nvPr/>
          </p:nvSpPr>
          <p:spPr>
            <a:xfrm>
              <a:off x="3325625" y="4422091"/>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推广部</a:t>
              </a:r>
            </a:p>
          </p:txBody>
        </p:sp>
        <p:sp>
          <p:nvSpPr>
            <p:cNvPr id="244" name="文本框 243"/>
            <p:cNvSpPr txBox="1"/>
            <p:nvPr/>
          </p:nvSpPr>
          <p:spPr>
            <a:xfrm>
              <a:off x="3011486" y="5156994"/>
              <a:ext cx="110844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客服部</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5" name="文本框 244"/>
            <p:cNvSpPr txBox="1"/>
            <p:nvPr/>
          </p:nvSpPr>
          <p:spPr>
            <a:xfrm>
              <a:off x="6205538" y="1317626"/>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产品运营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6" name="文本框 245"/>
            <p:cNvSpPr txBox="1"/>
            <p:nvPr/>
          </p:nvSpPr>
          <p:spPr>
            <a:xfrm>
              <a:off x="5992626" y="1707763"/>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类目运营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7" name="文本框 246"/>
            <p:cNvSpPr txBox="1"/>
            <p:nvPr/>
          </p:nvSpPr>
          <p:spPr>
            <a:xfrm>
              <a:off x="5840413" y="205939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商品运营</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8" name="文本框 247"/>
            <p:cNvSpPr txBox="1"/>
            <p:nvPr/>
          </p:nvSpPr>
          <p:spPr>
            <a:xfrm>
              <a:off x="5595750" y="2478109"/>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开发组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9" name="文本框 248"/>
            <p:cNvSpPr txBox="1"/>
            <p:nvPr/>
          </p:nvSpPr>
          <p:spPr>
            <a:xfrm>
              <a:off x="5481265" y="279997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测试组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0" name="文本框 249"/>
            <p:cNvSpPr txBox="1"/>
            <p:nvPr/>
          </p:nvSpPr>
          <p:spPr>
            <a:xfrm>
              <a:off x="5276663" y="3190114"/>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前端组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1" name="文本框 250"/>
            <p:cNvSpPr txBox="1"/>
            <p:nvPr/>
          </p:nvSpPr>
          <p:spPr>
            <a:xfrm>
              <a:off x="5116513" y="3552825"/>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接口组</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2" name="文本框 251"/>
            <p:cNvSpPr txBox="1"/>
            <p:nvPr/>
          </p:nvSpPr>
          <p:spPr>
            <a:xfrm>
              <a:off x="4981388" y="389687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设计中心</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3" name="文本框 252"/>
            <p:cNvSpPr txBox="1"/>
            <p:nvPr/>
          </p:nvSpPr>
          <p:spPr>
            <a:xfrm>
              <a:off x="4819463" y="429633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线</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上推广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4" name="文本框 253"/>
            <p:cNvSpPr txBox="1"/>
            <p:nvPr/>
          </p:nvSpPr>
          <p:spPr>
            <a:xfrm>
              <a:off x="4705163" y="4657862"/>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地面推广</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5" name="文本框 254"/>
            <p:cNvSpPr txBox="1"/>
            <p:nvPr/>
          </p:nvSpPr>
          <p:spPr>
            <a:xfrm>
              <a:off x="4449201" y="5057597"/>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售</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前服务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6" name="文本框 255"/>
            <p:cNvSpPr txBox="1"/>
            <p:nvPr/>
          </p:nvSpPr>
          <p:spPr>
            <a:xfrm>
              <a:off x="4332287" y="5410200"/>
              <a:ext cx="1108449" cy="276999"/>
            </a:xfrm>
            <a:prstGeom prst="rect">
              <a:avLst/>
            </a:prstGeom>
            <a:noFill/>
          </p:spPr>
          <p:txBody>
            <a:bodyPr wrap="squar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售后服务</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57" name="文本框 256"/>
            <p:cNvSpPr txBox="1"/>
            <p:nvPr/>
          </p:nvSpPr>
          <p:spPr>
            <a:xfrm>
              <a:off x="7935633" y="1348195"/>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8" name="文本框 257"/>
            <p:cNvSpPr txBox="1"/>
            <p:nvPr/>
          </p:nvSpPr>
          <p:spPr>
            <a:xfrm>
              <a:off x="7812181" y="172071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9" name="文本框 258"/>
            <p:cNvSpPr txBox="1"/>
            <p:nvPr/>
          </p:nvSpPr>
          <p:spPr>
            <a:xfrm>
              <a:off x="7689756" y="2092344"/>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0" name="文本框 259"/>
            <p:cNvSpPr txBox="1"/>
            <p:nvPr/>
          </p:nvSpPr>
          <p:spPr>
            <a:xfrm>
              <a:off x="7498462" y="2453501"/>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1" name="文本框 260"/>
            <p:cNvSpPr txBox="1"/>
            <p:nvPr/>
          </p:nvSpPr>
          <p:spPr>
            <a:xfrm>
              <a:off x="7300026" y="2815452"/>
              <a:ext cx="1416237" cy="276999"/>
            </a:xfrm>
            <a:prstGeom prst="rect">
              <a:avLst/>
            </a:prstGeom>
            <a:noFill/>
          </p:spPr>
          <p:txBody>
            <a:bodyPr wrap="square" rtlCol="0">
              <a:spAutoFit/>
            </a:bodyPr>
            <a:lstStyle/>
            <a:p>
              <a:pPr algn="ct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经理 </a:t>
              </a:r>
              <a:r>
                <a:rPr lang="en-US" altLang="zh-CN" sz="1200" dirty="0" smtClean="0">
                  <a:solidFill>
                    <a:schemeClr val="bg1"/>
                  </a:solidFill>
                  <a:latin typeface="微软雅黑" panose="020B0503020204020204" pitchFamily="34" charset="-122"/>
                  <a:ea typeface="微软雅黑" panose="020B0503020204020204" pitchFamily="34" charset="-122"/>
                </a:rPr>
                <a:t>/ XX</a:t>
              </a:r>
              <a:r>
                <a:rPr lang="zh-CN" altLang="en-US" sz="1200" dirty="0" smtClean="0">
                  <a:solidFill>
                    <a:schemeClr val="bg1"/>
                  </a:solidFill>
                  <a:latin typeface="微软雅黑" panose="020B0503020204020204" pitchFamily="34" charset="-122"/>
                  <a:ea typeface="微软雅黑" panose="020B0503020204020204" pitchFamily="34" charset="-122"/>
                </a:rPr>
                <a:t>专员</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2" name="文本框 261"/>
            <p:cNvSpPr txBox="1"/>
            <p:nvPr/>
          </p:nvSpPr>
          <p:spPr>
            <a:xfrm>
              <a:off x="7079551" y="3196064"/>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3" name="文本框 262"/>
            <p:cNvSpPr txBox="1"/>
            <p:nvPr/>
          </p:nvSpPr>
          <p:spPr>
            <a:xfrm>
              <a:off x="6920099" y="3577065"/>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4" name="文本框 263"/>
            <p:cNvSpPr txBox="1"/>
            <p:nvPr/>
          </p:nvSpPr>
          <p:spPr>
            <a:xfrm>
              <a:off x="6729413" y="394874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5" name="文本框 264"/>
            <p:cNvSpPr txBox="1"/>
            <p:nvPr/>
          </p:nvSpPr>
          <p:spPr>
            <a:xfrm>
              <a:off x="6580280" y="4319398"/>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6" name="文本框 265"/>
            <p:cNvSpPr txBox="1"/>
            <p:nvPr/>
          </p:nvSpPr>
          <p:spPr>
            <a:xfrm>
              <a:off x="6437219" y="4690467"/>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7" name="文本框 266"/>
            <p:cNvSpPr txBox="1"/>
            <p:nvPr/>
          </p:nvSpPr>
          <p:spPr>
            <a:xfrm>
              <a:off x="6279264" y="5061179"/>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8" name="文本框 267"/>
            <p:cNvSpPr txBox="1"/>
            <p:nvPr/>
          </p:nvSpPr>
          <p:spPr>
            <a:xfrm>
              <a:off x="6095112" y="5431970"/>
              <a:ext cx="1416237" cy="276999"/>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t>XX</a:t>
              </a:r>
              <a:r>
                <a:rPr lang="zh-CN" altLang="en-US" dirty="0"/>
                <a:t>经理 </a:t>
              </a:r>
              <a:r>
                <a:rPr lang="en-US" altLang="zh-CN" dirty="0"/>
                <a:t>/ XX</a:t>
              </a:r>
              <a:r>
                <a:rPr lang="zh-CN" altLang="en-US" dirty="0"/>
                <a:t>专员</a:t>
              </a:r>
            </a:p>
          </p:txBody>
        </p:sp>
        <p:sp>
          <p:nvSpPr>
            <p:cNvPr id="269" name="文本框 268"/>
            <p:cNvSpPr txBox="1"/>
            <p:nvPr/>
          </p:nvSpPr>
          <p:spPr>
            <a:xfrm>
              <a:off x="2408471" y="3051573"/>
              <a:ext cx="1108449" cy="369332"/>
            </a:xfrm>
            <a:prstGeom prst="rect">
              <a:avLst/>
            </a:prstGeom>
            <a:noFill/>
          </p:spPr>
          <p:txBody>
            <a:bodyPr wrap="square" rtlCol="0">
              <a:spAutoFit/>
            </a:bodyPr>
            <a:lstStyle/>
            <a:p>
              <a:pPr algn="ctr"/>
              <a:r>
                <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71" name="矩形 270"/>
          <p:cNvSpPr/>
          <p:nvPr/>
        </p:nvSpPr>
        <p:spPr>
          <a:xfrm>
            <a:off x="1937940" y="5768059"/>
            <a:ext cx="831612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组织</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结构是企业的流程运转、部门设置及职能规划等最基本的结构依据，常见的组织结构形式包括直线制、职能制、直线职能制、矩阵制、事业部制等。</a:t>
            </a:r>
          </a:p>
        </p:txBody>
      </p:sp>
    </p:spTree>
    <p:extLst>
      <p:ext uri="{BB962C8B-B14F-4D97-AF65-F5344CB8AC3E}">
        <p14:creationId xmlns:p14="http://schemas.microsoft.com/office/powerpoint/2010/main" val="1148066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团队成员</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 name="矩形 1"/>
          <p:cNvSpPr/>
          <p:nvPr/>
        </p:nvSpPr>
        <p:spPr>
          <a:xfrm>
            <a:off x="0" y="3231574"/>
            <a:ext cx="12192000" cy="362642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407408" y="1688121"/>
            <a:ext cx="9377185" cy="4085800"/>
            <a:chOff x="1441939" y="1688121"/>
            <a:chExt cx="9377185" cy="4085800"/>
          </a:xfrm>
        </p:grpSpPr>
        <p:sp>
          <p:nvSpPr>
            <p:cNvPr id="3" name="矩形 2"/>
            <p:cNvSpPr/>
            <p:nvPr/>
          </p:nvSpPr>
          <p:spPr>
            <a:xfrm>
              <a:off x="1441939" y="1887414"/>
              <a:ext cx="2133600" cy="21336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833446" y="1887414"/>
              <a:ext cx="2133600" cy="2133600"/>
            </a:xfrm>
            <a:prstGeom prst="rect">
              <a:avLst/>
            </a:prstGeom>
            <a:blipFill>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24953" y="1887414"/>
              <a:ext cx="2133600" cy="2133600"/>
            </a:xfrm>
            <a:prstGeom prst="rect">
              <a:avLst/>
            </a:prstGeom>
            <a:blipFill>
              <a:blip r:embed="rId4"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616460" y="1887414"/>
              <a:ext cx="2133600" cy="2133600"/>
            </a:xfrm>
            <a:prstGeom prst="rect">
              <a:avLst/>
            </a:prstGeom>
            <a:blipFill>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441939"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833446" y="1688123"/>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224953" y="1699845"/>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8616460" y="1688121"/>
              <a:ext cx="2133600" cy="93784"/>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839827"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运营总监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5" name="文本框 14"/>
            <p:cNvSpPr txBox="1"/>
            <p:nvPr/>
          </p:nvSpPr>
          <p:spPr>
            <a:xfrm>
              <a:off x="4231334" y="4126521"/>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技术</a:t>
              </a:r>
              <a:r>
                <a:rPr lang="zh-CN" altLang="en-US" sz="1600" b="1" dirty="0" smtClean="0">
                  <a:solidFill>
                    <a:schemeClr val="bg1"/>
                  </a:solidFill>
                  <a:latin typeface="微软雅黑" panose="020B0503020204020204" pitchFamily="34" charset="-122"/>
                  <a:ea typeface="微软雅黑" panose="020B0503020204020204" pitchFamily="34" charset="-122"/>
                </a:rPr>
                <a:t>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6" name="文本框 15"/>
            <p:cNvSpPr txBox="1"/>
            <p:nvPr/>
          </p:nvSpPr>
          <p:spPr>
            <a:xfrm>
              <a:off x="6622841" y="4126521"/>
              <a:ext cx="1337824" cy="584775"/>
            </a:xfrm>
            <a:prstGeom prst="rect">
              <a:avLst/>
            </a:prstGeom>
            <a:noFill/>
          </p:spPr>
          <p:txBody>
            <a:bodyPr wrap="square" rtlCol="0">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市场总监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7" name="文本框 16"/>
            <p:cNvSpPr txBox="1"/>
            <p:nvPr/>
          </p:nvSpPr>
          <p:spPr>
            <a:xfrm>
              <a:off x="9014348" y="4099079"/>
              <a:ext cx="1337824" cy="584775"/>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客</a:t>
              </a:r>
              <a:r>
                <a:rPr lang="zh-CN" altLang="en-US" sz="1600" b="1" dirty="0" smtClean="0">
                  <a:solidFill>
                    <a:schemeClr val="bg1"/>
                  </a:solidFill>
                  <a:latin typeface="微软雅黑" panose="020B0503020204020204" pitchFamily="34" charset="-122"/>
                  <a:ea typeface="微软雅黑" panose="020B0503020204020204" pitchFamily="34" charset="-122"/>
                </a:rPr>
                <a:t>服</a:t>
              </a:r>
              <a:r>
                <a:rPr lang="zh-CN" altLang="en-US" sz="1600" b="1" dirty="0">
                  <a:solidFill>
                    <a:schemeClr val="bg1"/>
                  </a:solidFill>
                  <a:latin typeface="微软雅黑" panose="020B0503020204020204" pitchFamily="34" charset="-122"/>
                  <a:ea typeface="微软雅黑" panose="020B0503020204020204" pitchFamily="34" charset="-122"/>
                </a:rPr>
                <a:t>经理</a:t>
              </a:r>
              <a:r>
                <a:rPr lang="zh-CN" altLang="en-US" sz="1600" b="1" dirty="0" smtClean="0">
                  <a:solidFill>
                    <a:schemeClr val="bg1"/>
                  </a:solidFill>
                  <a:latin typeface="微软雅黑" panose="020B0503020204020204" pitchFamily="34" charset="-122"/>
                  <a:ea typeface="微软雅黑" panose="020B0503020204020204" pitchFamily="34" charset="-122"/>
                </a:rPr>
                <a:t> </a:t>
              </a:r>
              <a:r>
                <a:rPr lang="en-US" altLang="zh-CN" sz="1600" b="1" dirty="0" smtClean="0">
                  <a:solidFill>
                    <a:schemeClr val="bg1"/>
                  </a:solidFill>
                  <a:latin typeface="微软雅黑" panose="020B0503020204020204" pitchFamily="34" charset="-122"/>
                  <a:ea typeface="微软雅黑" panose="020B0503020204020204" pitchFamily="34" charset="-122"/>
                </a:rPr>
                <a:t>XXX</a:t>
              </a:r>
            </a:p>
          </p:txBody>
        </p:sp>
        <p:sp>
          <p:nvSpPr>
            <p:cNvPr id="18" name="矩形 17"/>
            <p:cNvSpPr/>
            <p:nvPr/>
          </p:nvSpPr>
          <p:spPr>
            <a:xfrm>
              <a:off x="1526547" y="4850591"/>
              <a:ext cx="1964384"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上市互联网公司运营中心经理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成功运营</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3707737"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上市互联网公司开发中心经理</a:t>
              </a:r>
              <a:r>
                <a:rPr lang="en-US" altLang="zh-CN" sz="1200" dirty="0" smtClean="0">
                  <a:solidFill>
                    <a:schemeClr val="bg1"/>
                  </a:solidFill>
                  <a:latin typeface="微软雅黑" panose="020B0503020204020204" pitchFamily="34" charset="-122"/>
                  <a:ea typeface="微软雅黑" panose="020B0503020204020204" pitchFamily="34" charset="-122"/>
                </a:rPr>
                <a:t>,</a:t>
              </a:r>
              <a:r>
                <a:rPr lang="zh-CN" altLang="en-US" sz="1200" dirty="0" smtClean="0">
                  <a:solidFill>
                    <a:schemeClr val="bg1"/>
                  </a:solidFill>
                  <a:latin typeface="微软雅黑" panose="020B0503020204020204" pitchFamily="34" charset="-122"/>
                  <a:ea typeface="微软雅黑" panose="020B0503020204020204" pitchFamily="34" charset="-122"/>
                </a:rPr>
                <a:t>成功开发</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项目，保证项目稳定上线。</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196272" y="4850591"/>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上市互联网公司市场推广总监，成功推广</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项目，开拓用户</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万人。</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8547395" y="4846125"/>
              <a:ext cx="2271729"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曾</a:t>
              </a:r>
              <a:r>
                <a:rPr lang="zh-CN" altLang="en-US" sz="1200" dirty="0">
                  <a:solidFill>
                    <a:schemeClr val="bg1"/>
                  </a:solidFill>
                  <a:latin typeface="微软雅黑" panose="020B0503020204020204" pitchFamily="34" charset="-122"/>
                  <a:ea typeface="微软雅黑" panose="020B0503020204020204" pitchFamily="34" charset="-122"/>
                </a:rPr>
                <a:t>任职国内某</a:t>
              </a:r>
              <a:r>
                <a:rPr lang="zh-CN" altLang="en-US" sz="1200" dirty="0" smtClean="0">
                  <a:solidFill>
                    <a:schemeClr val="bg1"/>
                  </a:solidFill>
                  <a:latin typeface="微软雅黑" panose="020B0503020204020204" pitchFamily="34" charset="-122"/>
                  <a:ea typeface="微软雅黑" panose="020B0503020204020204" pitchFamily="34" charset="-122"/>
                </a:rPr>
                <a:t>上市互联网公司金牌售后中心督导，接待售后人次</a:t>
              </a:r>
              <a:r>
                <a:rPr lang="en-US" altLang="zh-CN" sz="1200" dirty="0" smtClean="0">
                  <a:solidFill>
                    <a:schemeClr val="bg1"/>
                  </a:solidFill>
                  <a:latin typeface="微软雅黑" panose="020B0503020204020204" pitchFamily="34" charset="-122"/>
                  <a:ea typeface="微软雅黑" panose="020B0503020204020204" pitchFamily="34" charset="-122"/>
                </a:rPr>
                <a:t>XX</a:t>
              </a:r>
              <a:r>
                <a:rPr lang="zh-CN" altLang="en-US" sz="1200" dirty="0" smtClean="0">
                  <a:solidFill>
                    <a:schemeClr val="bg1"/>
                  </a:solidFill>
                  <a:latin typeface="微软雅黑" panose="020B0503020204020204" pitchFamily="34" charset="-122"/>
                  <a:ea typeface="微软雅黑" panose="020B0503020204020204" pitchFamily="34" charset="-122"/>
                </a:rPr>
                <a:t>万。</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46874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企业荣誉</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94" name="组合 93"/>
          <p:cNvGrpSpPr/>
          <p:nvPr/>
        </p:nvGrpSpPr>
        <p:grpSpPr>
          <a:xfrm>
            <a:off x="2031146" y="1765541"/>
            <a:ext cx="8129708" cy="3704286"/>
            <a:chOff x="1973825" y="2095842"/>
            <a:chExt cx="8129708" cy="3704286"/>
          </a:xfrm>
        </p:grpSpPr>
        <p:sp>
          <p:nvSpPr>
            <p:cNvPr id="76" name="椭圆 75"/>
            <p:cNvSpPr/>
            <p:nvPr/>
          </p:nvSpPr>
          <p:spPr>
            <a:xfrm>
              <a:off x="8214858" y="2110356"/>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6142607" y="2095842"/>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087928" y="209731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2062729" y="2097539"/>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2159000" y="2193471"/>
              <a:ext cx="7748587" cy="1598613"/>
              <a:chOff x="1211263" y="2628900"/>
              <a:chExt cx="7748587" cy="1598613"/>
            </a:xfrm>
          </p:grpSpPr>
          <p:grpSp>
            <p:nvGrpSpPr>
              <p:cNvPr id="37" name="Group 24"/>
              <p:cNvGrpSpPr>
                <a:grpSpLocks noChangeAspect="1"/>
              </p:cNvGrpSpPr>
              <p:nvPr/>
            </p:nvGrpSpPr>
            <p:grpSpPr bwMode="auto">
              <a:xfrm>
                <a:off x="5297488" y="263048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25"/>
                <p:cNvSpPr>
                  <a:spLocks noChangeArrowheads="1"/>
                </p:cNvSpPr>
                <p:nvPr/>
              </p:nvSpPr>
              <p:spPr bwMode="auto">
                <a:xfrm>
                  <a:off x="3337" y="1657"/>
                  <a:ext cx="1006" cy="1006"/>
                </a:xfrm>
                <a:prstGeom prst="ellipse">
                  <a:avLst/>
                </a:pr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8" name="Group 30"/>
              <p:cNvGrpSpPr>
                <a:grpSpLocks noChangeAspect="1"/>
              </p:cNvGrpSpPr>
              <p:nvPr/>
            </p:nvGrpSpPr>
            <p:grpSpPr bwMode="auto">
              <a:xfrm>
                <a:off x="3229882" y="263048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31"/>
                <p:cNvSpPr>
                  <a:spLocks noChangeArrowheads="1"/>
                </p:cNvSpPr>
                <p:nvPr/>
              </p:nvSpPr>
              <p:spPr bwMode="auto">
                <a:xfrm>
                  <a:off x="2128" y="1657"/>
                  <a:ext cx="1006" cy="1006"/>
                </a:xfrm>
                <a:prstGeom prst="ellipse">
                  <a:avLst/>
                </a:prstGeom>
                <a:solidFill>
                  <a:srgbClr val="F0D2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Group 36"/>
              <p:cNvGrpSpPr>
                <a:grpSpLocks noChangeAspect="1"/>
              </p:cNvGrpSpPr>
              <p:nvPr/>
            </p:nvGrpSpPr>
            <p:grpSpPr bwMode="auto">
              <a:xfrm>
                <a:off x="7361238" y="263048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37"/>
                <p:cNvSpPr>
                  <a:spLocks noChangeArrowheads="1"/>
                </p:cNvSpPr>
                <p:nvPr/>
              </p:nvSpPr>
              <p:spPr bwMode="auto">
                <a:xfrm>
                  <a:off x="4637" y="1659"/>
                  <a:ext cx="1007" cy="1006"/>
                </a:xfrm>
                <a:prstGeom prst="ellipse">
                  <a:avLst/>
                </a:prstGeom>
                <a:solidFill>
                  <a:srgbClr val="4166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38"/>
                <p:cNvSpPr>
                  <a:spLocks/>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39"/>
                <p:cNvSpPr>
                  <a:spLocks/>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1"/>
                <p:cNvSpPr>
                  <a:spLocks/>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7" name="Group 44"/>
              <p:cNvGrpSpPr>
                <a:grpSpLocks noChangeAspect="1"/>
              </p:cNvGrpSpPr>
              <p:nvPr/>
            </p:nvGrpSpPr>
            <p:grpSpPr bwMode="auto">
              <a:xfrm>
                <a:off x="1211263" y="262890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rgbClr val="B7C8A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6"/>
                <p:cNvSpPr>
                  <a:spLocks/>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78" name="直接连接符 77"/>
            <p:cNvCxnSpPr>
              <a:stCxn id="73" idx="4"/>
            </p:cNvCxnSpPr>
            <p:nvPr/>
          </p:nvCxnSpPr>
          <p:spPr>
            <a:xfrm>
              <a:off x="2953770" y="3879621"/>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990758" y="3863066"/>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7041356" y="3843448"/>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9129598" y="3867373"/>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266950" y="4327523"/>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66950" y="4428896"/>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4309947"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4309947"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6360545" y="4339090"/>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6360545" y="4440463"/>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8453099" y="4325257"/>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8453099" y="4426630"/>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1973825" y="4876798"/>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4016822"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矩形 91"/>
            <p:cNvSpPr/>
            <p:nvPr/>
          </p:nvSpPr>
          <p:spPr>
            <a:xfrm>
              <a:off x="6067420"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矩形 92"/>
            <p:cNvSpPr/>
            <p:nvPr/>
          </p:nvSpPr>
          <p:spPr>
            <a:xfrm>
              <a:off x="8155663" y="4872490"/>
              <a:ext cx="194787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平台获得</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奖项，获得百万消费者一致好评。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02271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4</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339648" y="4293575"/>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7874063" y="469552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危机预测</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解决方案</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财务计划</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smtClean="0">
                <a:solidFill>
                  <a:srgbClr val="D76739"/>
                </a:solidFill>
                <a:latin typeface="微软雅黑" panose="020B0503020204020204" pitchFamily="34" charset="-122"/>
                <a:ea typeface="微软雅黑" panose="020B0503020204020204" pitchFamily="34" charset="-122"/>
              </a:rPr>
              <a:t>SWOT</a:t>
            </a:r>
            <a:r>
              <a:rPr lang="zh-CN" altLang="en-US" sz="1600" dirty="0" smtClean="0">
                <a:solidFill>
                  <a:srgbClr val="D76739"/>
                </a:solidFill>
                <a:latin typeface="微软雅黑" panose="020B0503020204020204" pitchFamily="34" charset="-122"/>
                <a:ea typeface="微软雅黑" panose="020B0503020204020204" pitchFamily="34" charset="-122"/>
              </a:rPr>
              <a:t>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3100098" y="249131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466" y="-1302282"/>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877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686050 w 9144000"/>
              <a:gd name="connsiteY2" fmla="*/ 6400800 h 6858000"/>
              <a:gd name="connsiteX3" fmla="*/ 0 w 9144000"/>
              <a:gd name="connsiteY3" fmla="*/ 6858000 h 6858000"/>
              <a:gd name="connsiteX4" fmla="*/ 0 w 9144000"/>
              <a:gd name="connsiteY4" fmla="*/ 0 h 6858000"/>
              <a:gd name="connsiteX0" fmla="*/ 0 w 9144000"/>
              <a:gd name="connsiteY0" fmla="*/ 0 h 6858000"/>
              <a:gd name="connsiteX1" fmla="*/ 9144000 w 9144000"/>
              <a:gd name="connsiteY1" fmla="*/ 0 h 6858000"/>
              <a:gd name="connsiteX2" fmla="*/ 2305050 w 9144000"/>
              <a:gd name="connsiteY2" fmla="*/ 6858000 h 6858000"/>
              <a:gd name="connsiteX3" fmla="*/ 0 w 9144000"/>
              <a:gd name="connsiteY3" fmla="*/ 6858000 h 6858000"/>
              <a:gd name="connsiteX4" fmla="*/ 0 w 914400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6858000">
                <a:moveTo>
                  <a:pt x="0" y="0"/>
                </a:moveTo>
                <a:lnTo>
                  <a:pt x="9144000" y="0"/>
                </a:lnTo>
                <a:lnTo>
                  <a:pt x="2305050" y="6858000"/>
                </a:lnTo>
                <a:lnTo>
                  <a:pt x="0" y="6858000"/>
                </a:lnTo>
                <a:lnTo>
                  <a:pt x="0" y="0"/>
                </a:lnTo>
                <a:close/>
              </a:path>
            </a:pathLst>
          </a:custGeom>
          <a:blipFill dpi="0" rotWithShape="1">
            <a:blip r:embed="rId2" cstate="email">
              <a:extLst>
                <a:ext uri="{28A0092B-C50C-407E-A947-70E740481C1C}">
                  <a14:useLocalDpi xmlns:a14="http://schemas.microsoft.com/office/drawing/2010/main"/>
                </a:ex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2968493">
            <a:off x="598521" y="-1742596"/>
            <a:ext cx="3075252" cy="361333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461405" y="613219"/>
            <a:ext cx="1712686" cy="769441"/>
          </a:xfrm>
          <a:prstGeom prst="rect">
            <a:avLst/>
          </a:prstGeom>
          <a:noFill/>
        </p:spPr>
        <p:txBody>
          <a:bodyPr wrap="square" rtlCol="0">
            <a:spAutoFit/>
          </a:bodyPr>
          <a:lstStyle/>
          <a:p>
            <a:r>
              <a:rPr lang="zh-CN" altLang="en-US" sz="4400" b="1" dirty="0" smtClean="0">
                <a:solidFill>
                  <a:srgbClr val="F0D2AF"/>
                </a:solidFill>
                <a:latin typeface="微软雅黑" panose="020B0503020204020204" pitchFamily="34" charset="-122"/>
                <a:ea typeface="微软雅黑" panose="020B0503020204020204" pitchFamily="34" charset="-122"/>
              </a:rPr>
              <a:t>目 录</a:t>
            </a:r>
            <a:endParaRPr lang="zh-CN" altLang="en-US" sz="4400" b="1" dirty="0">
              <a:solidFill>
                <a:srgbClr val="F0D2AF"/>
              </a:solidFill>
              <a:latin typeface="微软雅黑" panose="020B0503020204020204" pitchFamily="34" charset="-122"/>
              <a:ea typeface="微软雅黑" panose="020B0503020204020204" pitchFamily="34" charset="-122"/>
            </a:endParaRPr>
          </a:p>
        </p:txBody>
      </p:sp>
      <p:sp>
        <p:nvSpPr>
          <p:cNvPr id="7" name="矩形 6"/>
          <p:cNvSpPr/>
          <p:nvPr/>
        </p:nvSpPr>
        <p:spPr>
          <a:xfrm>
            <a:off x="1480455" y="1382660"/>
            <a:ext cx="2528108" cy="369332"/>
          </a:xfrm>
          <a:prstGeom prst="rect">
            <a:avLst/>
          </a:prstGeom>
        </p:spPr>
        <p:txBody>
          <a:bodyPr wrap="square">
            <a:spAutoFit/>
          </a:bodyPr>
          <a:lstStyle/>
          <a:p>
            <a:pPr algn="dist"/>
            <a:r>
              <a:rPr lang="en-US" altLang="zh-CN" dirty="0" smtClean="0">
                <a:solidFill>
                  <a:srgbClr val="F0D2AF"/>
                </a:solidFill>
                <a:latin typeface="+mj-ea"/>
                <a:ea typeface="+mj-ea"/>
              </a:rPr>
              <a:t>CONT</a:t>
            </a:r>
            <a:r>
              <a:rPr lang="en-US" altLang="zh-CN" dirty="0" smtClean="0">
                <a:solidFill>
                  <a:srgbClr val="D76739"/>
                </a:solidFill>
                <a:latin typeface="+mj-ea"/>
                <a:ea typeface="+mj-ea"/>
              </a:rPr>
              <a:t>ENTS</a:t>
            </a:r>
            <a:endParaRPr lang="zh-CN" altLang="en-US" dirty="0">
              <a:solidFill>
                <a:srgbClr val="D76739"/>
              </a:solidFill>
              <a:latin typeface="+mj-ea"/>
              <a:ea typeface="+mj-ea"/>
            </a:endParaRPr>
          </a:p>
        </p:txBody>
      </p:sp>
      <p:sp>
        <p:nvSpPr>
          <p:cNvPr id="26" name="矩形 25"/>
          <p:cNvSpPr/>
          <p:nvPr/>
        </p:nvSpPr>
        <p:spPr>
          <a:xfrm rot="2700000">
            <a:off x="3481424" y="489819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00000">
            <a:off x="4725240" y="3712543"/>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00000">
            <a:off x="5973659" y="2455119"/>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00000">
            <a:off x="7221194" y="1193276"/>
            <a:ext cx="723900" cy="7239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flipV="1">
            <a:off x="2095500" y="5757511"/>
            <a:ext cx="1294055" cy="1294054"/>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371156" y="4529218"/>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5537026" y="3362993"/>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6809274" y="2088249"/>
            <a:ext cx="237724" cy="237725"/>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8018709" y="-621672"/>
            <a:ext cx="1719493" cy="1719492"/>
          </a:xfrm>
          <a:prstGeom prst="line">
            <a:avLst/>
          </a:prstGeom>
          <a:ln w="3175">
            <a:solidFill>
              <a:srgbClr val="D76739"/>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1</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2</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3</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484599" y="4918906"/>
            <a:ext cx="666750" cy="707886"/>
          </a:xfrm>
          <a:prstGeom prst="rect">
            <a:avLst/>
          </a:prstGeom>
          <a:noFill/>
        </p:spPr>
        <p:txBody>
          <a:bodyPr wrap="square" rtlCol="0">
            <a:spAutoFit/>
          </a:bodyPr>
          <a:lstStyle/>
          <a:p>
            <a:pPr algn="ctr"/>
            <a:r>
              <a:rPr lang="en-US" altLang="zh-CN" sz="4000" dirty="0" smtClean="0">
                <a:solidFill>
                  <a:srgbClr val="F0D2AF"/>
                </a:solidFill>
                <a:latin typeface="微软雅黑" panose="020B0503020204020204" pitchFamily="34" charset="-122"/>
                <a:ea typeface="微软雅黑" panose="020B0503020204020204" pitchFamily="34" charset="-122"/>
              </a:rPr>
              <a:t>4</a:t>
            </a:r>
            <a:endParaRPr lang="zh-CN" altLang="en-US" sz="4000" dirty="0">
              <a:solidFill>
                <a:srgbClr val="F0D2AF"/>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8513690" y="103408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行业前景</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需求分析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9079793"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5" name="文本框 24"/>
          <p:cNvSpPr txBox="1"/>
          <p:nvPr/>
        </p:nvSpPr>
        <p:spPr>
          <a:xfrm>
            <a:off x="9150569"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盈利模式</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10544900"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文本框 30"/>
          <p:cNvSpPr txBox="1"/>
          <p:nvPr/>
        </p:nvSpPr>
        <p:spPr>
          <a:xfrm>
            <a:off x="10615676" y="1795010"/>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核心优势</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936294" y="3701109"/>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团队介绍</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发展历程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组织架构</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6509333"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1" name="文本框 40"/>
          <p:cNvSpPr txBox="1"/>
          <p:nvPr/>
        </p:nvSpPr>
        <p:spPr>
          <a:xfrm>
            <a:off x="6580109"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团队成员</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797444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文本框 45"/>
          <p:cNvSpPr txBox="1"/>
          <p:nvPr/>
        </p:nvSpPr>
        <p:spPr>
          <a:xfrm>
            <a:off x="8045216" y="447590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企业荣誉</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7456624" y="2398831"/>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54" name="椭圆 53"/>
          <p:cNvSpPr/>
          <p:nvPr/>
        </p:nvSpPr>
        <p:spPr>
          <a:xfrm>
            <a:off x="8005597"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文本框 54"/>
          <p:cNvSpPr txBox="1"/>
          <p:nvPr/>
        </p:nvSpPr>
        <p:spPr>
          <a:xfrm>
            <a:off x="8076373"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产品介绍</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6" name="椭圆 55"/>
          <p:cNvSpPr/>
          <p:nvPr/>
        </p:nvSpPr>
        <p:spPr>
          <a:xfrm>
            <a:off x="9470704"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7" name="文本框 56"/>
          <p:cNvSpPr txBox="1"/>
          <p:nvPr/>
        </p:nvSpPr>
        <p:spPr>
          <a:xfrm>
            <a:off x="9541480" y="2867406"/>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销售渠道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8" name="椭圆 57"/>
          <p:cNvSpPr/>
          <p:nvPr/>
        </p:nvSpPr>
        <p:spPr>
          <a:xfrm>
            <a:off x="8002661"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9" name="文本框 58"/>
          <p:cNvSpPr txBox="1"/>
          <p:nvPr/>
        </p:nvSpPr>
        <p:spPr>
          <a:xfrm>
            <a:off x="8073437"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技术核心</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0" name="椭圆 59"/>
          <p:cNvSpPr/>
          <p:nvPr/>
        </p:nvSpPr>
        <p:spPr>
          <a:xfrm>
            <a:off x="9467768"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1" name="文本框 60"/>
          <p:cNvSpPr txBox="1"/>
          <p:nvPr/>
        </p:nvSpPr>
        <p:spPr>
          <a:xfrm>
            <a:off x="9538544" y="318845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推广渠道</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4934000" y="5107027"/>
            <a:ext cx="2346557" cy="400110"/>
          </a:xfrm>
          <a:prstGeom prst="rect">
            <a:avLst/>
          </a:prstGeom>
          <a:noFill/>
        </p:spPr>
        <p:txBody>
          <a:bodyPr wrap="square" rtlCol="0">
            <a:spAutoFit/>
          </a:bodyPr>
          <a:lstStyle/>
          <a:p>
            <a:pPr algn="ctr"/>
            <a:r>
              <a:rPr lang="zh-CN" altLang="en-US" sz="2000" b="1" dirty="0" smtClean="0">
                <a:solidFill>
                  <a:srgbClr val="D76739"/>
                </a:solidFill>
                <a:latin typeface="微软雅黑" panose="020B0503020204020204" pitchFamily="34" charset="-122"/>
                <a:ea typeface="微软雅黑" panose="020B0503020204020204" pitchFamily="34" charset="-122"/>
              </a:rPr>
              <a:t>风险管控</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64" name="椭圆 63"/>
          <p:cNvSpPr/>
          <p:nvPr/>
        </p:nvSpPr>
        <p:spPr>
          <a:xfrm>
            <a:off x="5509975"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文本框 64"/>
          <p:cNvSpPr txBox="1"/>
          <p:nvPr/>
        </p:nvSpPr>
        <p:spPr>
          <a:xfrm>
            <a:off x="5580751" y="5560774"/>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危机预测</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6" name="椭圆 65"/>
          <p:cNvSpPr/>
          <p:nvPr/>
        </p:nvSpPr>
        <p:spPr>
          <a:xfrm>
            <a:off x="6975082"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7" name="文本框 66"/>
          <p:cNvSpPr txBox="1"/>
          <p:nvPr/>
        </p:nvSpPr>
        <p:spPr>
          <a:xfrm>
            <a:off x="7045858" y="558980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解决方案</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68" name="椭圆 67"/>
          <p:cNvSpPr/>
          <p:nvPr/>
        </p:nvSpPr>
        <p:spPr>
          <a:xfrm>
            <a:off x="5507039"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9" name="文本框 68"/>
          <p:cNvSpPr txBox="1"/>
          <p:nvPr/>
        </p:nvSpPr>
        <p:spPr>
          <a:xfrm>
            <a:off x="5577815" y="5881822"/>
            <a:ext cx="1340355" cy="338554"/>
          </a:xfrm>
          <a:prstGeom prst="rect">
            <a:avLst/>
          </a:prstGeom>
          <a:noFill/>
        </p:spPr>
        <p:txBody>
          <a:bodyPr wrap="square" rtlCol="0">
            <a:spAutoFit/>
          </a:bodyPr>
          <a:lstStyle/>
          <a:p>
            <a:pPr algn="ct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财务计划</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70" name="椭圆 69"/>
          <p:cNvSpPr/>
          <p:nvPr/>
        </p:nvSpPr>
        <p:spPr>
          <a:xfrm>
            <a:off x="6972146"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1" name="文本框 70"/>
          <p:cNvSpPr txBox="1"/>
          <p:nvPr/>
        </p:nvSpPr>
        <p:spPr>
          <a:xfrm>
            <a:off x="7131822" y="5910850"/>
            <a:ext cx="1340355" cy="338554"/>
          </a:xfrm>
          <a:prstGeom prst="rect">
            <a:avLst/>
          </a:prstGeom>
          <a:noFill/>
        </p:spPr>
        <p:txBody>
          <a:bodyPr wrap="square" rtlCol="0">
            <a:spAutoFit/>
          </a:bodyPr>
          <a:lstStyle/>
          <a:p>
            <a:pPr algn="ctr"/>
            <a:r>
              <a:rPr lang="en-US" altLang="zh-CN" sz="1600" dirty="0" smtClean="0">
                <a:solidFill>
                  <a:schemeClr val="bg2">
                    <a:lumMod val="50000"/>
                  </a:schemeClr>
                </a:solidFill>
                <a:latin typeface="微软雅黑" panose="020B0503020204020204" pitchFamily="34" charset="-122"/>
                <a:ea typeface="微软雅黑" panose="020B0503020204020204" pitchFamily="34" charset="-122"/>
              </a:rPr>
              <a:t>SWOT</a:t>
            </a:r>
            <a:r>
              <a:rPr lang="zh-CN" altLang="en-US" sz="1600" dirty="0" smtClean="0">
                <a:solidFill>
                  <a:schemeClr val="bg2">
                    <a:lumMod val="50000"/>
                  </a:schemeClr>
                </a:solidFill>
                <a:latin typeface="微软雅黑" panose="020B0503020204020204" pitchFamily="34" charset="-122"/>
                <a:ea typeface="微软雅黑" panose="020B0503020204020204" pitchFamily="34" charset="-122"/>
              </a:rPr>
              <a:t>分析</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8269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危机预测</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65" name="组合 64"/>
          <p:cNvGrpSpPr/>
          <p:nvPr/>
        </p:nvGrpSpPr>
        <p:grpSpPr>
          <a:xfrm>
            <a:off x="5570237" y="1796189"/>
            <a:ext cx="5925076" cy="3298283"/>
            <a:chOff x="5323495" y="1796189"/>
            <a:chExt cx="5925076" cy="3298283"/>
          </a:xfrm>
        </p:grpSpPr>
        <p:grpSp>
          <p:nvGrpSpPr>
            <p:cNvPr id="32" name="组合 31"/>
            <p:cNvGrpSpPr/>
            <p:nvPr/>
          </p:nvGrpSpPr>
          <p:grpSpPr>
            <a:xfrm>
              <a:off x="5631111" y="1796189"/>
              <a:ext cx="5617460" cy="3298283"/>
              <a:chOff x="1741850" y="736601"/>
              <a:chExt cx="6995749" cy="4107543"/>
            </a:xfrm>
          </p:grpSpPr>
          <p:sp>
            <p:nvSpPr>
              <p:cNvPr id="22" name="矩形 21"/>
              <p:cNvSpPr/>
              <p:nvPr/>
            </p:nvSpPr>
            <p:spPr>
              <a:xfrm rot="2718682">
                <a:off x="3681008" y="736601"/>
                <a:ext cx="1204686" cy="1204686"/>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rot="2718682">
                <a:off x="2711429" y="1694543"/>
                <a:ext cx="1204686" cy="1204686"/>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rot="2718682">
                <a:off x="4615543" y="3624944"/>
                <a:ext cx="1204686" cy="1204686"/>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2718682">
                <a:off x="1741850" y="2652484"/>
                <a:ext cx="1204686" cy="1204686"/>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2718682">
                <a:off x="4622801" y="1709058"/>
                <a:ext cx="1204686" cy="1204686"/>
              </a:xfrm>
              <a:prstGeom prst="rect">
                <a:avLst/>
              </a:prstGeom>
              <a:blipFill dpi="0" rotWithShape="0">
                <a:blip r:embed="rId3" cstate="screen">
                  <a:extLst>
                    <a:ext uri="{28A0092B-C50C-407E-A947-70E740481C1C}">
                      <a14:useLocalDpi xmlns:a14="http://schemas.microsoft.com/office/drawing/2010/main"/>
                    </a:ext>
                  </a:extLst>
                </a:blip>
                <a:srcRect/>
                <a:tile tx="-635000" ty="-127000" sx="8000" sy="8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rot="2718682">
                <a:off x="5595257" y="2659744"/>
                <a:ext cx="1204686" cy="1204686"/>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rot="2718682">
                <a:off x="6574972" y="1709057"/>
                <a:ext cx="1204686" cy="1204686"/>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rot="2718682">
                <a:off x="6541428" y="3639458"/>
                <a:ext cx="1204686" cy="1204686"/>
              </a:xfrm>
              <a:prstGeom prst="rect">
                <a:avLst/>
              </a:prstGeom>
              <a:blipFill dpi="0" rotWithShape="0">
                <a:blip r:embed="rId4" cstate="screen">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rot="2718682">
                <a:off x="3669601" y="2659744"/>
                <a:ext cx="1204686" cy="1204686"/>
              </a:xfrm>
              <a:prstGeom prst="rect">
                <a:avLst/>
              </a:prstGeom>
              <a:blipFill dpi="0" rotWithShape="0">
                <a:blip r:embed="rId5" cstate="screen">
                  <a:extLst>
                    <a:ext uri="{28A0092B-C50C-407E-A947-70E740481C1C}">
                      <a14:useLocalDpi xmlns:a14="http://schemas.microsoft.com/office/drawing/2010/main"/>
                    </a:ext>
                  </a:extLst>
                </a:blip>
                <a:srcRect/>
                <a:tile tx="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718682">
                <a:off x="7532913" y="2674258"/>
                <a:ext cx="1204686" cy="1204686"/>
              </a:xfrm>
              <a:prstGeom prst="rect">
                <a:avLst/>
              </a:prstGeom>
              <a:blipFill dpi="0" rotWithShape="0">
                <a:blip r:embed="rId6" cstate="screen">
                  <a:extLst>
                    <a:ext uri="{28A0092B-C50C-407E-A947-70E740481C1C}">
                      <a14:useLocalDpi xmlns:a14="http://schemas.microsoft.com/office/drawing/2010/main"/>
                    </a:ext>
                  </a:extLst>
                </a:blip>
                <a:srcRect/>
                <a:tile tx="-444500" ty="0" sx="25000" sy="2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5323495" y="3651972"/>
              <a:ext cx="1553029" cy="338554"/>
            </a:xfrm>
            <a:prstGeom prst="rect">
              <a:avLst/>
            </a:prstGeom>
            <a:noFill/>
          </p:spPr>
          <p:txBody>
            <a:bodyPr wrap="square" rtlCol="0">
              <a:spAutoFit/>
            </a:bodyPr>
            <a:lstStyle/>
            <a:p>
              <a:pPr algn="ct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用户流失</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129054" y="2871801"/>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成本增加</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30235" y="3645826"/>
              <a:ext cx="1553029"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652129" y="4418710"/>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流量减少</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55564" y="2887788"/>
              <a:ext cx="1553029"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恶意竞争</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776875" y="1816443"/>
            <a:ext cx="5086565" cy="705414"/>
            <a:chOff x="817967" y="2023012"/>
            <a:chExt cx="5086565" cy="705414"/>
          </a:xfrm>
        </p:grpSpPr>
        <p:grpSp>
          <p:nvGrpSpPr>
            <p:cNvPr id="50" name="组合 49"/>
            <p:cNvGrpSpPr/>
            <p:nvPr/>
          </p:nvGrpSpPr>
          <p:grpSpPr>
            <a:xfrm>
              <a:off x="882648" y="2023012"/>
              <a:ext cx="1553029" cy="369332"/>
              <a:chOff x="882648" y="2023012"/>
              <a:chExt cx="1553029" cy="369332"/>
            </a:xfrm>
          </p:grpSpPr>
          <p:sp>
            <p:nvSpPr>
              <p:cNvPr id="38" name="椭圆 37"/>
              <p:cNvSpPr/>
              <p:nvPr/>
            </p:nvSpPr>
            <p:spPr>
              <a:xfrm>
                <a:off x="931632" y="2188382"/>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2648" y="2023012"/>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成本增加</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5" name="矩形 54"/>
            <p:cNvSpPr/>
            <p:nvPr/>
          </p:nvSpPr>
          <p:spPr>
            <a:xfrm>
              <a:off x="817967" y="2359094"/>
              <a:ext cx="5086565"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8" name="组合 57"/>
          <p:cNvGrpSpPr/>
          <p:nvPr/>
        </p:nvGrpSpPr>
        <p:grpSpPr>
          <a:xfrm>
            <a:off x="776876" y="2629918"/>
            <a:ext cx="4916024" cy="672677"/>
            <a:chOff x="817968" y="3051575"/>
            <a:chExt cx="4916024" cy="672677"/>
          </a:xfrm>
        </p:grpSpPr>
        <p:grpSp>
          <p:nvGrpSpPr>
            <p:cNvPr id="51" name="组合 50"/>
            <p:cNvGrpSpPr/>
            <p:nvPr/>
          </p:nvGrpSpPr>
          <p:grpSpPr>
            <a:xfrm>
              <a:off x="882648" y="3051575"/>
              <a:ext cx="1553029" cy="369332"/>
              <a:chOff x="882648" y="2764944"/>
              <a:chExt cx="1553029" cy="369332"/>
            </a:xfrm>
          </p:grpSpPr>
          <p:sp>
            <p:nvSpPr>
              <p:cNvPr id="40" name="椭圆 39"/>
              <p:cNvSpPr/>
              <p:nvPr/>
            </p:nvSpPr>
            <p:spPr>
              <a:xfrm>
                <a:off x="931632" y="2930314"/>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882648" y="2764944"/>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用户流失</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817968" y="3354920"/>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59" name="组合 58"/>
          <p:cNvGrpSpPr/>
          <p:nvPr/>
        </p:nvGrpSpPr>
        <p:grpSpPr>
          <a:xfrm>
            <a:off x="776876" y="3410656"/>
            <a:ext cx="4916024" cy="667490"/>
            <a:chOff x="843247" y="4003991"/>
            <a:chExt cx="4916024" cy="667490"/>
          </a:xfrm>
        </p:grpSpPr>
        <p:grpSp>
          <p:nvGrpSpPr>
            <p:cNvPr id="52" name="组合 51"/>
            <p:cNvGrpSpPr/>
            <p:nvPr/>
          </p:nvGrpSpPr>
          <p:grpSpPr>
            <a:xfrm>
              <a:off x="901159" y="4003991"/>
              <a:ext cx="1553029" cy="369332"/>
              <a:chOff x="882648" y="3461160"/>
              <a:chExt cx="1553029" cy="369332"/>
            </a:xfrm>
          </p:grpSpPr>
          <p:sp>
            <p:nvSpPr>
              <p:cNvPr id="42" name="椭圆 41"/>
              <p:cNvSpPr/>
              <p:nvPr/>
            </p:nvSpPr>
            <p:spPr>
              <a:xfrm>
                <a:off x="931632" y="3626530"/>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882648" y="3461160"/>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57" name="矩形 56"/>
            <p:cNvSpPr/>
            <p:nvPr/>
          </p:nvSpPr>
          <p:spPr>
            <a:xfrm>
              <a:off x="843247" y="4302149"/>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1" name="组合 60"/>
          <p:cNvGrpSpPr/>
          <p:nvPr/>
        </p:nvGrpSpPr>
        <p:grpSpPr>
          <a:xfrm>
            <a:off x="776876" y="4186207"/>
            <a:ext cx="4916024" cy="663140"/>
            <a:chOff x="901159" y="5110139"/>
            <a:chExt cx="4916024" cy="663140"/>
          </a:xfrm>
        </p:grpSpPr>
        <p:grpSp>
          <p:nvGrpSpPr>
            <p:cNvPr id="53" name="组合 52"/>
            <p:cNvGrpSpPr/>
            <p:nvPr/>
          </p:nvGrpSpPr>
          <p:grpSpPr>
            <a:xfrm>
              <a:off x="908682" y="5110139"/>
              <a:ext cx="1553029" cy="369332"/>
              <a:chOff x="887721" y="4131379"/>
              <a:chExt cx="1553029" cy="369332"/>
            </a:xfrm>
          </p:grpSpPr>
          <p:sp>
            <p:nvSpPr>
              <p:cNvPr id="44" name="椭圆 43"/>
              <p:cNvSpPr/>
              <p:nvPr/>
            </p:nvSpPr>
            <p:spPr>
              <a:xfrm>
                <a:off x="936705" y="4296749"/>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87721" y="4131379"/>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行业转型</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0" name="矩形 59"/>
            <p:cNvSpPr/>
            <p:nvPr/>
          </p:nvSpPr>
          <p:spPr>
            <a:xfrm>
              <a:off x="901159" y="5403947"/>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grpSp>
        <p:nvGrpSpPr>
          <p:cNvPr id="63" name="组合 62"/>
          <p:cNvGrpSpPr/>
          <p:nvPr/>
        </p:nvGrpSpPr>
        <p:grpSpPr>
          <a:xfrm>
            <a:off x="776876" y="4957409"/>
            <a:ext cx="4916024" cy="656797"/>
            <a:chOff x="870161" y="5777327"/>
            <a:chExt cx="4916024" cy="656797"/>
          </a:xfrm>
        </p:grpSpPr>
        <p:grpSp>
          <p:nvGrpSpPr>
            <p:cNvPr id="54" name="组合 53"/>
            <p:cNvGrpSpPr/>
            <p:nvPr/>
          </p:nvGrpSpPr>
          <p:grpSpPr>
            <a:xfrm>
              <a:off x="901425" y="5777327"/>
              <a:ext cx="1553029" cy="369332"/>
              <a:chOff x="880464" y="4798567"/>
              <a:chExt cx="1553029" cy="369332"/>
            </a:xfrm>
          </p:grpSpPr>
          <p:sp>
            <p:nvSpPr>
              <p:cNvPr id="48" name="椭圆 47"/>
              <p:cNvSpPr/>
              <p:nvPr/>
            </p:nvSpPr>
            <p:spPr>
              <a:xfrm>
                <a:off x="929448" y="4963937"/>
                <a:ext cx="134257" cy="134257"/>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880464" y="4798567"/>
                <a:ext cx="1553029" cy="369332"/>
              </a:xfrm>
              <a:prstGeom prst="rect">
                <a:avLst/>
              </a:prstGeom>
              <a:noFill/>
            </p:spPr>
            <p:txBody>
              <a:bodyPr wrap="square" rtlCol="0">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恶意竞争</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62" name="矩形 61"/>
            <p:cNvSpPr/>
            <p:nvPr/>
          </p:nvSpPr>
          <p:spPr>
            <a:xfrm>
              <a:off x="870161" y="6064792"/>
              <a:ext cx="4916024"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危机</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预测是危机管理的一个重要环节，或者说是危机管理的起点。</a:t>
              </a:r>
            </a:p>
          </p:txBody>
        </p:sp>
      </p:grpSp>
    </p:spTree>
    <p:extLst>
      <p:ext uri="{BB962C8B-B14F-4D97-AF65-F5344CB8AC3E}">
        <p14:creationId xmlns:p14="http://schemas.microsoft.com/office/powerpoint/2010/main" val="35409749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033404" y="0"/>
            <a:ext cx="6158596" cy="7650051"/>
          </a:xfrm>
          <a:prstGeom prst="rect">
            <a:avLst/>
          </a:prstGeom>
        </p:spPr>
      </p:pic>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解决方案</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9" name="矩形 8"/>
          <p:cNvSpPr/>
          <p:nvPr/>
        </p:nvSpPr>
        <p:spPr>
          <a:xfrm>
            <a:off x="2470144" y="1726283"/>
            <a:ext cx="1614715" cy="46663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607374" y="1596566"/>
            <a:ext cx="3243938" cy="725719"/>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7374" y="2545437"/>
            <a:ext cx="3243938" cy="72571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607374" y="3494308"/>
            <a:ext cx="3243938" cy="72571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607374" y="4443179"/>
            <a:ext cx="3243938" cy="72571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607374" y="5392049"/>
            <a:ext cx="3243938" cy="72571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6200000">
            <a:off x="3985074" y="1699984"/>
            <a:ext cx="722086" cy="522515"/>
          </a:xfrm>
          <a:prstGeom prst="trapezoid">
            <a:avLst/>
          </a:prstGeom>
          <a:solidFill>
            <a:srgbClr val="E8BD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2159000" y="2675937"/>
            <a:ext cx="1925858" cy="466639"/>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梯形 24"/>
          <p:cNvSpPr/>
          <p:nvPr/>
        </p:nvSpPr>
        <p:spPr>
          <a:xfrm rot="16200000">
            <a:off x="3985073" y="2649638"/>
            <a:ext cx="722086" cy="522515"/>
          </a:xfrm>
          <a:prstGeom prst="trapezoid">
            <a:avLst/>
          </a:prstGeom>
          <a:solidFill>
            <a:srgbClr val="B94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851949" y="3624807"/>
            <a:ext cx="2232909" cy="466639"/>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rot="16200000">
            <a:off x="3985073" y="3598508"/>
            <a:ext cx="722086" cy="522515"/>
          </a:xfrm>
          <a:prstGeom prst="trapezoid">
            <a:avLst/>
          </a:prstGeom>
          <a:solidFill>
            <a:srgbClr val="9AB2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551008" y="4572896"/>
            <a:ext cx="2533851" cy="46663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梯形 28"/>
          <p:cNvSpPr/>
          <p:nvPr/>
        </p:nvSpPr>
        <p:spPr>
          <a:xfrm rot="16200000">
            <a:off x="3985074" y="4546597"/>
            <a:ext cx="722086" cy="522515"/>
          </a:xfrm>
          <a:prstGeom prst="trapezoid">
            <a:avLst/>
          </a:prstGeom>
          <a:solidFill>
            <a:srgbClr val="0B2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11171" y="5530052"/>
            <a:ext cx="2973688" cy="466639"/>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梯形 30"/>
          <p:cNvSpPr/>
          <p:nvPr/>
        </p:nvSpPr>
        <p:spPr>
          <a:xfrm rot="16200000">
            <a:off x="3985073" y="5491053"/>
            <a:ext cx="722086" cy="522515"/>
          </a:xfrm>
          <a:prstGeom prst="trapezoid">
            <a:avLst/>
          </a:prstGeom>
          <a:solidFill>
            <a:srgbClr val="3452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685024" y="1774759"/>
            <a:ext cx="1107996" cy="369332"/>
          </a:xfrm>
          <a:prstGeom prst="rect">
            <a:avLst/>
          </a:prstGeom>
        </p:spPr>
        <p:txBody>
          <a:bodyPr wrap="none">
            <a:spAutoFit/>
          </a:bodyPr>
          <a:lstStyle/>
          <a:p>
            <a:pPr algn="ct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成本增加</a:t>
            </a:r>
          </a:p>
        </p:txBody>
      </p:sp>
      <p:sp>
        <p:nvSpPr>
          <p:cNvPr id="33" name="矩形 32"/>
          <p:cNvSpPr/>
          <p:nvPr/>
        </p:nvSpPr>
        <p:spPr>
          <a:xfrm>
            <a:off x="4607373" y="1621183"/>
            <a:ext cx="2723823"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如何解决成本增加问题？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a:off x="4376699" y="1917034"/>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建立价格审核制度、压缩人工成本来对应。</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矩形 34"/>
          <p:cNvSpPr/>
          <p:nvPr/>
        </p:nvSpPr>
        <p:spPr>
          <a:xfrm>
            <a:off x="2554978" y="2723630"/>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用户流失</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4594673" y="2600445"/>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如何解决用户流失问题？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4338599" y="2896296"/>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绑定会员、建立会员更新机制。</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470145" y="3679075"/>
            <a:ext cx="1107996" cy="369332"/>
          </a:xfrm>
          <a:prstGeom prst="rect">
            <a:avLst/>
          </a:prstGeom>
        </p:spPr>
        <p:txBody>
          <a:bodyPr wrap="none">
            <a:spAutoFit/>
          </a:bodyPr>
          <a:lstStyle/>
          <a:p>
            <a:pPr algn="ct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流量减少</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4598739" y="3543190"/>
            <a:ext cx="2723824" cy="369332"/>
          </a:xfrm>
          <a:prstGeom prst="rect">
            <a:avLst/>
          </a:prstGeom>
        </p:spPr>
        <p:txBody>
          <a:bodyPr wrap="none">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如何解决流量减少问题？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4342665" y="3839041"/>
            <a:ext cx="3913676" cy="369332"/>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创造内容、不间断进行流量变现的调整。</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320932" y="4620084"/>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行业转型</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3" name="矩形 42"/>
          <p:cNvSpPr/>
          <p:nvPr/>
        </p:nvSpPr>
        <p:spPr>
          <a:xfrm>
            <a:off x="4614627" y="4496899"/>
            <a:ext cx="2723823"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如何面对行业转型问题？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矩形 43"/>
          <p:cNvSpPr/>
          <p:nvPr/>
        </p:nvSpPr>
        <p:spPr>
          <a:xfrm>
            <a:off x="4663352" y="4792750"/>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紧跟市场步伐，随机应变做出调整。</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2083004" y="5571658"/>
            <a:ext cx="1107996" cy="369332"/>
          </a:xfrm>
          <a:prstGeom prst="rect">
            <a:avLst/>
          </a:prstGeom>
        </p:spPr>
        <p:txBody>
          <a:bodyPr wrap="none">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恶意竞争</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4656099" y="5423073"/>
            <a:ext cx="2723824" cy="369332"/>
          </a:xfrm>
          <a:prstGeom prst="rect">
            <a:avLst/>
          </a:prstGeom>
        </p:spPr>
        <p:txBody>
          <a:bodyPr wrap="non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如何面对恶意竞争问题？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4704824" y="5718924"/>
            <a:ext cx="3913676" cy="369332"/>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保持行业领先地位，建立创新机制保持活力。</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0" name="任意多边形 49"/>
          <p:cNvSpPr/>
          <p:nvPr/>
        </p:nvSpPr>
        <p:spPr>
          <a:xfrm>
            <a:off x="8503313" y="-572333"/>
            <a:ext cx="4677138" cy="8641363"/>
          </a:xfrm>
          <a:custGeom>
            <a:avLst/>
            <a:gdLst/>
            <a:ahLst/>
            <a:cxnLst/>
            <a:rect l="l" t="t" r="r" b="b"/>
            <a:pathLst>
              <a:path w="3834333" h="7084218">
                <a:moveTo>
                  <a:pt x="1496541" y="5605388"/>
                </a:moveTo>
                <a:cubicBezTo>
                  <a:pt x="1720875" y="5605388"/>
                  <a:pt x="1912739" y="5677706"/>
                  <a:pt x="2072133" y="5822342"/>
                </a:cubicBezTo>
                <a:cubicBezTo>
                  <a:pt x="2231528" y="5966978"/>
                  <a:pt x="2311225" y="6142607"/>
                  <a:pt x="2311225" y="6349231"/>
                </a:cubicBezTo>
                <a:cubicBezTo>
                  <a:pt x="2311225" y="6549950"/>
                  <a:pt x="2231528" y="6722628"/>
                  <a:pt x="2072133" y="6867264"/>
                </a:cubicBezTo>
                <a:cubicBezTo>
                  <a:pt x="1912739" y="7011900"/>
                  <a:pt x="1720875" y="7084218"/>
                  <a:pt x="1496541" y="7084218"/>
                </a:cubicBezTo>
                <a:cubicBezTo>
                  <a:pt x="1269255" y="7084218"/>
                  <a:pt x="1077391" y="7011162"/>
                  <a:pt x="920948" y="6865050"/>
                </a:cubicBezTo>
                <a:cubicBezTo>
                  <a:pt x="764505" y="6718938"/>
                  <a:pt x="686283" y="6546999"/>
                  <a:pt x="686283" y="6349231"/>
                </a:cubicBezTo>
                <a:cubicBezTo>
                  <a:pt x="686283" y="6145559"/>
                  <a:pt x="764505" y="5970667"/>
                  <a:pt x="920948" y="5824556"/>
                </a:cubicBezTo>
                <a:cubicBezTo>
                  <a:pt x="1077391" y="5678444"/>
                  <a:pt x="1269255" y="5605388"/>
                  <a:pt x="1496541" y="5605388"/>
                </a:cubicBezTo>
                <a:close/>
                <a:moveTo>
                  <a:pt x="1695785" y="0"/>
                </a:moveTo>
                <a:cubicBezTo>
                  <a:pt x="2371737" y="0"/>
                  <a:pt x="2897150" y="154967"/>
                  <a:pt x="3272023" y="464902"/>
                </a:cubicBezTo>
                <a:cubicBezTo>
                  <a:pt x="3646896" y="774836"/>
                  <a:pt x="3834333" y="1193985"/>
                  <a:pt x="3834333" y="1722350"/>
                </a:cubicBezTo>
                <a:cubicBezTo>
                  <a:pt x="3834333" y="2061802"/>
                  <a:pt x="3757587" y="2374689"/>
                  <a:pt x="3604095" y="2661009"/>
                </a:cubicBezTo>
                <a:cubicBezTo>
                  <a:pt x="3450605" y="2947330"/>
                  <a:pt x="3186421" y="3242506"/>
                  <a:pt x="2811549" y="3546537"/>
                </a:cubicBezTo>
                <a:cubicBezTo>
                  <a:pt x="2495711" y="3797436"/>
                  <a:pt x="2294253" y="3994466"/>
                  <a:pt x="2207176" y="4137626"/>
                </a:cubicBezTo>
                <a:cubicBezTo>
                  <a:pt x="2120099" y="4280787"/>
                  <a:pt x="2076561" y="4452727"/>
                  <a:pt x="2076561" y="4653446"/>
                </a:cubicBezTo>
                <a:lnTo>
                  <a:pt x="2076561" y="4958953"/>
                </a:lnTo>
                <a:lnTo>
                  <a:pt x="907665" y="4958953"/>
                </a:lnTo>
                <a:lnTo>
                  <a:pt x="907665" y="4542755"/>
                </a:lnTo>
                <a:cubicBezTo>
                  <a:pt x="907665" y="4226917"/>
                  <a:pt x="965224" y="3957569"/>
                  <a:pt x="1080343" y="3734711"/>
                </a:cubicBezTo>
                <a:cubicBezTo>
                  <a:pt x="1195461" y="3511854"/>
                  <a:pt x="1388801" y="3288258"/>
                  <a:pt x="1660363" y="3063924"/>
                </a:cubicBezTo>
                <a:cubicBezTo>
                  <a:pt x="1973249" y="2807121"/>
                  <a:pt x="2181348" y="2596809"/>
                  <a:pt x="2284660" y="2432986"/>
                </a:cubicBezTo>
                <a:cubicBezTo>
                  <a:pt x="2387971" y="2269164"/>
                  <a:pt x="2439627" y="2092796"/>
                  <a:pt x="2439627" y="1903883"/>
                </a:cubicBezTo>
                <a:cubicBezTo>
                  <a:pt x="2439627" y="1685453"/>
                  <a:pt x="2362881" y="1511300"/>
                  <a:pt x="2209390" y="1381422"/>
                </a:cubicBezTo>
                <a:cubicBezTo>
                  <a:pt x="2055899" y="1251545"/>
                  <a:pt x="1835993" y="1186606"/>
                  <a:pt x="1549673" y="1186606"/>
                </a:cubicBezTo>
                <a:cubicBezTo>
                  <a:pt x="994742" y="1186606"/>
                  <a:pt x="478184" y="1393229"/>
                  <a:pt x="0" y="1806475"/>
                </a:cubicBezTo>
                <a:lnTo>
                  <a:pt x="0" y="442764"/>
                </a:lnTo>
                <a:cubicBezTo>
                  <a:pt x="528364" y="147588"/>
                  <a:pt x="1093626" y="0"/>
                  <a:pt x="1695785"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719229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财务计划</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6096000" y="1879600"/>
            <a:ext cx="0" cy="285750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485900" y="2400300"/>
            <a:ext cx="2146300" cy="21463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365500" y="3213100"/>
            <a:ext cx="1333500" cy="1333500"/>
          </a:xfrm>
          <a:prstGeom prst="ellips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485900" y="1439674"/>
            <a:ext cx="2476500" cy="351254"/>
            <a:chOff x="7607300" y="899755"/>
            <a:chExt cx="2476500" cy="351254"/>
          </a:xfrm>
        </p:grpSpPr>
        <p:sp>
          <p:nvSpPr>
            <p:cNvPr id="16" name="矩形 15"/>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资金投入情况</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696200" y="1395055"/>
            <a:ext cx="2476500" cy="351254"/>
            <a:chOff x="7607300" y="899755"/>
            <a:chExt cx="2476500" cy="351254"/>
          </a:xfrm>
        </p:grpSpPr>
        <p:sp>
          <p:nvSpPr>
            <p:cNvPr id="20" name="矩形 19"/>
            <p:cNvSpPr/>
            <p:nvPr/>
          </p:nvSpPr>
          <p:spPr>
            <a:xfrm>
              <a:off x="7988300" y="899755"/>
              <a:ext cx="1714500" cy="3429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607300" y="912455"/>
              <a:ext cx="2476500" cy="338554"/>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资金使用计划占比</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第一期</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第一期</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smtClean="0">
                <a:solidFill>
                  <a:schemeClr val="bg1"/>
                </a:solidFill>
                <a:latin typeface="微软雅黑" panose="020B0503020204020204" pitchFamily="34" charset="-122"/>
                <a:ea typeface="微软雅黑" panose="020B0503020204020204" pitchFamily="34" charset="-122"/>
              </a:rPr>
              <a:t>500</a:t>
            </a:r>
            <a:r>
              <a:rPr lang="zh-CN" altLang="en-US" sz="4400" dirty="0" smtClean="0">
                <a:solidFill>
                  <a:schemeClr val="bg1"/>
                </a:solidFill>
                <a:latin typeface="微软雅黑" panose="020B0503020204020204" pitchFamily="34" charset="-122"/>
                <a:ea typeface="微软雅黑" panose="020B0503020204020204" pitchFamily="34" charset="-122"/>
              </a:rPr>
              <a:t>万</a:t>
            </a:r>
            <a:endParaRPr lang="zh-CN" altLang="en-US" sz="4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万</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1778000" y="3651250"/>
            <a:ext cx="1587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4100" y="3975100"/>
            <a:ext cx="8636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6670674" y="2028825"/>
            <a:ext cx="4524375" cy="3016250"/>
            <a:chOff x="6670674" y="2193925"/>
            <a:chExt cx="4524375" cy="3016250"/>
          </a:xfrm>
        </p:grpSpPr>
        <p:graphicFrame>
          <p:nvGraphicFramePr>
            <p:cNvPr id="15" name="图表 14"/>
            <p:cNvGraphicFramePr/>
            <p:nvPr>
              <p:extLst>
                <p:ext uri="{D42A27DB-BD31-4B8C-83A1-F6EECF244321}">
                  <p14:modId xmlns:p14="http://schemas.microsoft.com/office/powerpoint/2010/main" val="3711380037"/>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2"/>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60%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latin typeface="微软雅黑" panose="020B0503020204020204" pitchFamily="34" charset="-122"/>
                  <a:ea typeface="微软雅黑" panose="020B0503020204020204" pitchFamily="34" charset="-122"/>
                </a:rPr>
                <a:t>1</a:t>
              </a:r>
              <a:r>
                <a:rPr lang="en-US" altLang="zh-CN" sz="1200" dirty="0" smtClean="0">
                  <a:solidFill>
                    <a:schemeClr val="bg1"/>
                  </a:solidFill>
                  <a:latin typeface="微软雅黑" panose="020B0503020204020204" pitchFamily="34" charset="-122"/>
                  <a:ea typeface="微软雅黑" panose="020B0503020204020204" pitchFamily="34" charset="-122"/>
                </a:rPr>
                <a:t>0%</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smtClean="0">
                  <a:solidFill>
                    <a:schemeClr val="bg1"/>
                  </a:solidFill>
                  <a:latin typeface="微软雅黑" panose="020B0503020204020204" pitchFamily="34" charset="-122"/>
                  <a:ea typeface="微软雅黑" panose="020B0503020204020204" pitchFamily="34" charset="-122"/>
                </a:rPr>
                <a:t>20%</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D767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第一期投资将于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日进入，用于</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开发与推广，第二期预计将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3</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日进入，具体占比视第一期财务状况决定。</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第一期投资将主要用在以下方面：技术开发占比为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、推广拓展占比为</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、设计成本占比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、人力占比</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49544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40380"/>
            <a:ext cx="2597150" cy="584775"/>
          </a:xfrm>
          <a:prstGeom prst="rect">
            <a:avLst/>
          </a:prstGeom>
          <a:noFill/>
        </p:spPr>
        <p:txBody>
          <a:bodyPr wrap="square" rtlCol="0">
            <a:spAutoFit/>
          </a:bodyPr>
          <a:lstStyle/>
          <a:p>
            <a:pPr algn="ctr"/>
            <a:r>
              <a:rPr lang="en-US" altLang="zh-CN" sz="3200" b="1" dirty="0" smtClean="0">
                <a:solidFill>
                  <a:srgbClr val="D76739"/>
                </a:solidFill>
                <a:latin typeface="微软雅黑" panose="020B0503020204020204" pitchFamily="34" charset="-122"/>
                <a:ea typeface="微软雅黑" panose="020B0503020204020204" pitchFamily="34" charset="-122"/>
              </a:rPr>
              <a:t>SWOT</a:t>
            </a:r>
            <a:r>
              <a:rPr lang="zh-CN" altLang="en-US" sz="3200" b="1" dirty="0" smtClean="0">
                <a:solidFill>
                  <a:srgbClr val="D76739"/>
                </a:solidFill>
                <a:latin typeface="微软雅黑" panose="020B0503020204020204" pitchFamily="34" charset="-122"/>
                <a:ea typeface="微软雅黑" panose="020B0503020204020204" pitchFamily="34" charset="-122"/>
              </a:rPr>
              <a:t>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6" name="组合 35"/>
          <p:cNvGrpSpPr/>
          <p:nvPr/>
        </p:nvGrpSpPr>
        <p:grpSpPr>
          <a:xfrm>
            <a:off x="1350963" y="1739900"/>
            <a:ext cx="9390062" cy="3932595"/>
            <a:chOff x="1350963" y="1765300"/>
            <a:chExt cx="9390062" cy="3932595"/>
          </a:xfrm>
        </p:grpSpPr>
        <p:sp>
          <p:nvSpPr>
            <p:cNvPr id="6" name="矩形 5"/>
            <p:cNvSpPr/>
            <p:nvPr/>
          </p:nvSpPr>
          <p:spPr>
            <a:xfrm>
              <a:off x="1460500" y="1765300"/>
              <a:ext cx="4610100" cy="1968500"/>
            </a:xfrm>
            <a:prstGeom prst="rect">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070600" y="3729395"/>
              <a:ext cx="4610100" cy="1968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070600" y="1765300"/>
              <a:ext cx="4610100" cy="1968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460500" y="3729395"/>
              <a:ext cx="4610100" cy="1968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5400000">
              <a:off x="5372100" y="2603500"/>
              <a:ext cx="1689100" cy="292100"/>
            </a:xfrm>
            <a:prstGeom prst="triangle">
              <a:avLst/>
            </a:prstGeom>
            <a:solidFill>
              <a:srgbClr val="F0D2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0800000">
              <a:off x="7531100" y="3729395"/>
              <a:ext cx="1689100" cy="292100"/>
            </a:xfrm>
            <a:prstGeom prst="triangl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5080000" y="4573945"/>
              <a:ext cx="1689100" cy="292100"/>
            </a:xfrm>
            <a:prstGeom prst="triangle">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a:off x="2921000" y="3437295"/>
              <a:ext cx="1689100" cy="292100"/>
            </a:xfrm>
            <a:prstGeom prst="triangle">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350963" y="2099746"/>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S</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509125" y="2202576"/>
              <a:ext cx="1231900" cy="1200329"/>
            </a:xfrm>
            <a:prstGeom prst="rect">
              <a:avLst/>
            </a:prstGeom>
            <a:noFill/>
          </p:spPr>
          <p:txBody>
            <a:bodyPr wrap="square" rtlCol="0">
              <a:spAutoFit/>
            </a:bodyPr>
            <a:lstStyle/>
            <a:p>
              <a:r>
                <a:rPr lang="en-US" altLang="zh-CN" sz="7200" dirty="0" smtClean="0">
                  <a:solidFill>
                    <a:schemeClr val="bg1"/>
                  </a:solidFill>
                  <a:latin typeface="微软雅黑" panose="020B0503020204020204" pitchFamily="34" charset="-122"/>
                  <a:ea typeface="微软雅黑" panose="020B0503020204020204" pitchFamily="34" charset="-122"/>
                </a:rPr>
                <a:t>W</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9483725" y="41570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anose="020B0503020204020204" pitchFamily="34" charset="-122"/>
                  <a:ea typeface="微软雅黑" panose="020B0503020204020204" pitchFamily="34" charset="-122"/>
                </a:defRPr>
              </a:lvl1pPr>
            </a:lstStyle>
            <a:p>
              <a:r>
                <a:rPr lang="en-US" altLang="zh-CN" dirty="0"/>
                <a:t>T</a:t>
              </a:r>
              <a:endParaRPr lang="zh-CN" altLang="en-US" dirty="0"/>
            </a:p>
          </p:txBody>
        </p:sp>
        <p:sp>
          <p:nvSpPr>
            <p:cNvPr id="18" name="文本框 17"/>
            <p:cNvSpPr txBox="1"/>
            <p:nvPr/>
          </p:nvSpPr>
          <p:spPr>
            <a:xfrm>
              <a:off x="1385888" y="4207957"/>
              <a:ext cx="1231900" cy="1200329"/>
            </a:xfrm>
            <a:prstGeom prst="rect">
              <a:avLst/>
            </a:prstGeom>
            <a:noFill/>
          </p:spPr>
          <p:txBody>
            <a:bodyPr wrap="square" rtlCol="0">
              <a:spAutoFit/>
            </a:bodyPr>
            <a:lstStyle/>
            <a:p>
              <a:pPr algn="ctr"/>
              <a:r>
                <a:rPr lang="en-US" altLang="zh-CN" sz="7200" dirty="0" smtClean="0">
                  <a:solidFill>
                    <a:schemeClr val="bg1"/>
                  </a:solidFill>
                  <a:latin typeface="微软雅黑" panose="020B0503020204020204" pitchFamily="34" charset="-122"/>
                  <a:ea typeface="微软雅黑" panose="020B0503020204020204" pitchFamily="34" charset="-122"/>
                </a:rPr>
                <a:t>O</a:t>
              </a:r>
              <a:endParaRPr lang="zh-CN" altLang="en-US" sz="7200" dirty="0">
                <a:solidFill>
                  <a:schemeClr val="bg1"/>
                </a:solidFill>
                <a:latin typeface="微软雅黑" panose="020B0503020204020204" pitchFamily="34" charset="-122"/>
                <a:ea typeface="微软雅黑" panose="020B0503020204020204" pitchFamily="34" charset="-122"/>
              </a:endParaRPr>
            </a:p>
          </p:txBody>
        </p:sp>
        <p:sp>
          <p:nvSpPr>
            <p:cNvPr id="21" name="矩形 20"/>
            <p:cNvSpPr/>
            <p:nvPr/>
          </p:nvSpPr>
          <p:spPr>
            <a:xfrm>
              <a:off x="2736850" y="1916351"/>
              <a:ext cx="2495550" cy="553998"/>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我们的优势有哪些？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6699250" y="1854160"/>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我们的劣势有哪些？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692400" y="5010547"/>
              <a:ext cx="2495550" cy="553998"/>
            </a:xfrm>
            <a:prstGeom prst="rect">
              <a:avLst/>
            </a:prstGeom>
            <a:noFill/>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我们的机会有哪些？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6661150" y="5010547"/>
              <a:ext cx="2495550" cy="499624"/>
            </a:xfrm>
            <a:prstGeom prst="rect">
              <a:avLst/>
            </a:prstGeom>
            <a:noFill/>
          </p:spPr>
          <p:txBody>
            <a:bodyPr wrap="square" rtlCol="0">
              <a:spAutoFit/>
            </a:bodyPr>
            <a:lstStyle/>
            <a:p>
              <a:pPr>
                <a:lnSpc>
                  <a:spcPct val="150000"/>
                </a:lnSpc>
              </a:pPr>
              <a:r>
                <a:rPr lang="zh-CN" altLang="en-US" sz="2000" dirty="0" smtClean="0">
                  <a:solidFill>
                    <a:schemeClr val="tx1">
                      <a:lumMod val="65000"/>
                      <a:lumOff val="35000"/>
                    </a:schemeClr>
                  </a:solidFill>
                  <a:latin typeface="微软雅黑" panose="020B0503020204020204" pitchFamily="34" charset="-122"/>
                  <a:ea typeface="微软雅黑" panose="020B0503020204020204" pitchFamily="34" charset="-122"/>
                </a:rPr>
                <a:t>我们的威胁有哪些？</a:t>
              </a:r>
              <a:endPar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6378575" y="2479575"/>
              <a:ext cx="3213100"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企业</a:t>
              </a:r>
              <a:r>
                <a:rPr lang="zh-CN" altLang="en-US" sz="1200" dirty="0">
                  <a:solidFill>
                    <a:schemeClr val="bg1"/>
                  </a:solidFill>
                  <a:latin typeface="微软雅黑" panose="020B0503020204020204" pitchFamily="34" charset="-122"/>
                  <a:ea typeface="微软雅黑" panose="020B0503020204020204" pitchFamily="34" charset="-122"/>
                </a:rPr>
                <a:t>决策层只重视当前战术和策略，忽视长远</a:t>
              </a:r>
              <a:r>
                <a:rPr lang="zh-CN" altLang="en-US" sz="1200" dirty="0" smtClean="0">
                  <a:solidFill>
                    <a:schemeClr val="bg1"/>
                  </a:solidFill>
                  <a:latin typeface="微软雅黑" panose="020B0503020204020204" pitchFamily="34" charset="-122"/>
                  <a:ea typeface="微软雅黑" panose="020B0503020204020204" pitchFamily="34" charset="-122"/>
                </a:rPr>
                <a:t>战略</a:t>
              </a:r>
              <a:r>
                <a:rPr lang="zh-CN" altLang="en-US" sz="1200" dirty="0">
                  <a:solidFill>
                    <a:schemeClr val="bg1"/>
                  </a:solidFill>
                  <a:latin typeface="微软雅黑" panose="020B0503020204020204" pitchFamily="34" charset="-122"/>
                  <a:ea typeface="微软雅黑" panose="020B0503020204020204" pitchFamily="34" charset="-122"/>
                </a:rPr>
                <a:t>，湮没在日常经营性事物中，不能统观</a:t>
              </a:r>
              <a:r>
                <a:rPr lang="zh-CN" altLang="en-US" sz="1200" dirty="0" smtClean="0">
                  <a:solidFill>
                    <a:schemeClr val="bg1"/>
                  </a:solidFill>
                  <a:latin typeface="微软雅黑" panose="020B0503020204020204" pitchFamily="34" charset="-122"/>
                  <a:ea typeface="微软雅黑" panose="020B0503020204020204" pitchFamily="34" charset="-122"/>
                </a:rPr>
                <a:t>大局</a:t>
              </a:r>
              <a:r>
                <a:rPr lang="zh-CN" altLang="en-US" sz="1200" dirty="0">
                  <a:solidFill>
                    <a:schemeClr val="bg1"/>
                  </a:solidFill>
                  <a:latin typeface="微软雅黑" panose="020B0503020204020204" pitchFamily="34" charset="-122"/>
                  <a:ea typeface="微软雅黑" panose="020B0503020204020204" pitchFamily="34" charset="-122"/>
                </a:rPr>
                <a:t>。</a:t>
              </a:r>
            </a:p>
          </p:txBody>
        </p:sp>
        <p:sp>
          <p:nvSpPr>
            <p:cNvPr id="27" name="矩形 26"/>
            <p:cNvSpPr/>
            <p:nvPr/>
          </p:nvSpPr>
          <p:spPr>
            <a:xfrm>
              <a:off x="2428875" y="2509560"/>
              <a:ext cx="339725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保留原有</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大部分</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业务和实现业绩稳步增长的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同时，</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继承了</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绝大部分的客户资源、保持良好的客户关系，在市场上占领了绝对的优势。</a:t>
              </a:r>
            </a:p>
          </p:txBody>
        </p:sp>
        <p:sp>
          <p:nvSpPr>
            <p:cNvPr id="28" name="矩形 27"/>
            <p:cNvSpPr/>
            <p:nvPr/>
          </p:nvSpPr>
          <p:spPr>
            <a:xfrm>
              <a:off x="2492375" y="4043005"/>
              <a:ext cx="3298825" cy="923330"/>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      中国加入</a:t>
              </a:r>
              <a:r>
                <a:rPr lang="en-US" altLang="zh-CN" sz="1200" dirty="0" smtClean="0">
                  <a:solidFill>
                    <a:schemeClr val="bg1"/>
                  </a:solidFill>
                  <a:latin typeface="微软雅黑" panose="020B0503020204020204" pitchFamily="34" charset="-122"/>
                  <a:ea typeface="微软雅黑" panose="020B0503020204020204" pitchFamily="34" charset="-122"/>
                </a:rPr>
                <a:t>WTO</a:t>
              </a:r>
              <a:r>
                <a:rPr lang="zh-CN" altLang="en-US" sz="1200" dirty="0" smtClean="0">
                  <a:solidFill>
                    <a:schemeClr val="bg1"/>
                  </a:solidFill>
                  <a:latin typeface="微软雅黑" panose="020B0503020204020204" pitchFamily="34" charset="-122"/>
                  <a:ea typeface="微软雅黑" panose="020B0503020204020204" pitchFamily="34" charset="-122"/>
                </a:rPr>
                <a:t>后市场</a:t>
              </a:r>
              <a:r>
                <a:rPr lang="zh-CN" altLang="en-US" sz="1200" dirty="0">
                  <a:solidFill>
                    <a:schemeClr val="bg1"/>
                  </a:solidFill>
                  <a:latin typeface="微软雅黑" panose="020B0503020204020204" pitchFamily="34" charset="-122"/>
                  <a:ea typeface="微软雅黑" panose="020B0503020204020204" pitchFamily="34" charset="-122"/>
                </a:rPr>
                <a:t>逐步对外开放，将加快企业的国际化进程，有利于企业</a:t>
              </a:r>
              <a:r>
                <a:rPr lang="zh-CN" altLang="en-US" sz="1200" dirty="0" smtClean="0">
                  <a:solidFill>
                    <a:schemeClr val="bg1"/>
                  </a:solidFill>
                  <a:latin typeface="微软雅黑" panose="020B0503020204020204" pitchFamily="34" charset="-122"/>
                  <a:ea typeface="微软雅黑" panose="020B0503020204020204" pitchFamily="34" charset="-122"/>
                </a:rPr>
                <a:t>的经营管理、</a:t>
              </a:r>
              <a:r>
                <a:rPr lang="zh-CN" altLang="en-US" sz="1200" dirty="0">
                  <a:solidFill>
                    <a:schemeClr val="bg1"/>
                  </a:solidFill>
                  <a:latin typeface="微软雅黑" panose="020B0503020204020204" pitchFamily="34" charset="-122"/>
                  <a:ea typeface="微软雅黑" panose="020B0503020204020204" pitchFamily="34" charset="-122"/>
                </a:rPr>
                <a:t>运作机制、人才培养与国际接轨。</a:t>
              </a:r>
            </a:p>
          </p:txBody>
        </p:sp>
        <p:cxnSp>
          <p:nvCxnSpPr>
            <p:cNvPr id="30" name="直接连接符 29"/>
            <p:cNvCxnSpPr/>
            <p:nvPr/>
          </p:nvCxnSpPr>
          <p:spPr>
            <a:xfrm>
              <a:off x="2428875" y="191635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461500" y="2039461"/>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92375" y="404300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216650" y="4121487"/>
              <a:ext cx="3048000" cy="923330"/>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国内外</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许多公司采用高薪、高福利等政策</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吸引移动互联网人才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造成</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行业人才严重</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流失。</a:t>
              </a:r>
            </a:p>
          </p:txBody>
        </p:sp>
        <p:cxnSp>
          <p:nvCxnSpPr>
            <p:cNvPr id="35" name="直接连接符 34"/>
            <p:cNvCxnSpPr/>
            <p:nvPr/>
          </p:nvCxnSpPr>
          <p:spPr>
            <a:xfrm>
              <a:off x="9483725" y="3955375"/>
              <a:ext cx="0" cy="15165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15470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082" y="0"/>
            <a:ext cx="12240082" cy="7650051"/>
          </a:xfrm>
          <a:prstGeom prst="rect">
            <a:avLst/>
          </a:prstGeom>
        </p:spPr>
      </p:pic>
      <p:sp>
        <p:nvSpPr>
          <p:cNvPr id="14" name="任意多边形 13"/>
          <p:cNvSpPr/>
          <p:nvPr/>
        </p:nvSpPr>
        <p:spPr>
          <a:xfrm rot="2968493">
            <a:off x="7178043" y="341404"/>
            <a:ext cx="6571333" cy="8927004"/>
          </a:xfrm>
          <a:custGeom>
            <a:avLst/>
            <a:gdLst>
              <a:gd name="connsiteX0" fmla="*/ 0 w 6571333"/>
              <a:gd name="connsiteY0" fmla="*/ 846961 h 8927004"/>
              <a:gd name="connsiteX1" fmla="*/ 724016 w 6571333"/>
              <a:gd name="connsiteY1" fmla="*/ 0 h 8927004"/>
              <a:gd name="connsiteX2" fmla="*/ 6571333 w 6571333"/>
              <a:gd name="connsiteY2" fmla="*/ 4998514 h 8927004"/>
              <a:gd name="connsiteX3" fmla="*/ 3213105 w 6571333"/>
              <a:gd name="connsiteY3" fmla="*/ 8927004 h 8927004"/>
              <a:gd name="connsiteX4" fmla="*/ 0 w 6571333"/>
              <a:gd name="connsiteY4" fmla="*/ 8927004 h 89270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71333" h="8927004">
                <a:moveTo>
                  <a:pt x="0" y="846961"/>
                </a:moveTo>
                <a:lnTo>
                  <a:pt x="724016" y="0"/>
                </a:lnTo>
                <a:lnTo>
                  <a:pt x="6571333" y="4998514"/>
                </a:lnTo>
                <a:lnTo>
                  <a:pt x="3213105" y="8927004"/>
                </a:lnTo>
                <a:lnTo>
                  <a:pt x="0" y="8927004"/>
                </a:lnTo>
                <a:close/>
              </a:path>
            </a:pathLst>
          </a:custGeom>
          <a:solidFill>
            <a:srgbClr val="D76739">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文本框 6"/>
          <p:cNvSpPr txBox="1"/>
          <p:nvPr/>
        </p:nvSpPr>
        <p:spPr>
          <a:xfrm>
            <a:off x="7485999" y="4658673"/>
            <a:ext cx="3448701" cy="923330"/>
          </a:xfrm>
          <a:prstGeom prst="rect">
            <a:avLst/>
          </a:prstGeom>
          <a:noFill/>
        </p:spPr>
        <p:txBody>
          <a:bodyPr wrap="square" rtlCol="0">
            <a:spAutoFit/>
          </a:bodyPr>
          <a:lstStyle/>
          <a:p>
            <a:pPr algn="dist"/>
            <a:r>
              <a:rPr lang="zh-CN" altLang="en-US" sz="5400" b="1" dirty="0" smtClean="0">
                <a:solidFill>
                  <a:schemeClr val="bg1"/>
                </a:solidFill>
                <a:latin typeface="微软雅黑" panose="020B0503020204020204" pitchFamily="34" charset="-122"/>
                <a:ea typeface="微软雅黑" panose="020B0503020204020204" pitchFamily="34" charset="-122"/>
              </a:rPr>
              <a:t>谢谢聆听</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7762549" y="5582003"/>
            <a:ext cx="2895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071991" y="5620103"/>
            <a:ext cx="4352915" cy="307777"/>
          </a:xfrm>
          <a:prstGeom prst="rect">
            <a:avLst/>
          </a:prstGeom>
        </p:spPr>
        <p:txBody>
          <a:bodyPr wrap="square">
            <a:spAutoFit/>
          </a:bodyPr>
          <a:lstStyle/>
          <a:p>
            <a:pPr algn="dist"/>
            <a:r>
              <a:rPr lang="en-US" altLang="zh-CN" sz="1400" dirty="0" smtClean="0">
                <a:solidFill>
                  <a:schemeClr val="bg1"/>
                </a:solidFill>
                <a:latin typeface="+mj-ea"/>
                <a:ea typeface="+mj-ea"/>
              </a:rPr>
              <a:t>THANKS FOR YOUR ATTENTION</a:t>
            </a:r>
            <a:endParaRPr lang="zh-CN" altLang="en-US" sz="1400" dirty="0">
              <a:solidFill>
                <a:schemeClr val="bg1"/>
              </a:solidFill>
              <a:latin typeface="+mj-ea"/>
              <a:ea typeface="+mj-ea"/>
            </a:endParaRPr>
          </a:p>
        </p:txBody>
      </p:sp>
      <p:sp>
        <p:nvSpPr>
          <p:cNvPr id="12" name="文本框 11"/>
          <p:cNvSpPr txBox="1"/>
          <p:nvPr/>
        </p:nvSpPr>
        <p:spPr>
          <a:xfrm>
            <a:off x="9910599" y="6330086"/>
            <a:ext cx="2048201" cy="35049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汇报人 </a:t>
            </a:r>
            <a:r>
              <a:rPr lang="zh-CN" altLang="en-US" sz="1600" dirty="0" smtClean="0">
                <a:solidFill>
                  <a:schemeClr val="bg1"/>
                </a:solidFill>
                <a:latin typeface="微软雅黑" panose="020B0503020204020204" pitchFamily="34" charset="-122"/>
                <a:ea typeface="微软雅黑" panose="020B0503020204020204" pitchFamily="34" charset="-122"/>
              </a:rPr>
              <a:t>：第一</a:t>
            </a:r>
            <a:r>
              <a:rPr lang="en-US" altLang="zh-CN" sz="1600" dirty="0" smtClean="0">
                <a:solidFill>
                  <a:schemeClr val="bg1"/>
                </a:solidFill>
                <a:latin typeface="微软雅黑" panose="020B0503020204020204" pitchFamily="34" charset="-122"/>
                <a:ea typeface="微软雅黑" panose="020B0503020204020204"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94494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514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423886"/>
            <a:ext cx="4049486" cy="1915885"/>
          </a:xfrm>
          <a:prstGeom prst="rect">
            <a:avLst/>
          </a:prstGeom>
        </p:spPr>
      </p:pic>
      <p:sp>
        <p:nvSpPr>
          <p:cNvPr id="5" name="矩形 4"/>
          <p:cNvSpPr/>
          <p:nvPr/>
        </p:nvSpPr>
        <p:spPr>
          <a:xfrm rot="2700000">
            <a:off x="3365391" y="2707247"/>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4569440" y="4046923"/>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5240973" y="4003712"/>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3070710" y="2934380"/>
            <a:ext cx="1963492" cy="1091208"/>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1</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0084642" y="1384124"/>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项目介绍</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5016947" y="3391343"/>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行业前景</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需求分析</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盈利模式</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核心优势</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02844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rot="5400000">
            <a:off x="8497206" y="1680029"/>
            <a:ext cx="1162050" cy="1162050"/>
          </a:xfrm>
          <a:prstGeom prst="rect">
            <a:avLst/>
          </a:prstGeom>
          <a:blipFill dpi="0" rotWithShape="0">
            <a:blip r:embed="rId2" cstate="screen">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5400000">
            <a:off x="9849756" y="1680029"/>
            <a:ext cx="1162050" cy="116205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5400000">
            <a:off x="8497206" y="3051629"/>
            <a:ext cx="1162050" cy="116205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5400000">
            <a:off x="9849756" y="3051629"/>
            <a:ext cx="1162050" cy="1162050"/>
          </a:xfrm>
          <a:prstGeom prst="rect">
            <a:avLst/>
          </a:prstGeom>
          <a:blipFill dpi="0" rotWithShape="0">
            <a:blip r:embed="rId3" cstate="screen">
              <a:extLst>
                <a:ext uri="{28A0092B-C50C-407E-A947-70E740481C1C}">
                  <a14:useLocalDpi xmlns:a14="http://schemas.microsoft.com/office/drawing/2010/main"/>
                </a:ext>
              </a:extLst>
            </a:blip>
            <a:srcRect/>
            <a:tile tx="-114300" ty="-25400" sx="15000" sy="1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5400000">
            <a:off x="9849756" y="4423229"/>
            <a:ext cx="1162050" cy="116205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5400000">
            <a:off x="8497206" y="4423229"/>
            <a:ext cx="1162050" cy="1162050"/>
          </a:xfrm>
          <a:prstGeom prst="rect">
            <a:avLst/>
          </a:prstGeom>
          <a:blipFill dpi="0" rotWithShape="0">
            <a:blip r:embed="rId4" cstate="screen">
              <a:extLst>
                <a:ext uri="{28A0092B-C50C-407E-A947-70E740481C1C}">
                  <a14:useLocalDpi xmlns:a14="http://schemas.microsoft.com/office/drawing/2010/main"/>
                </a:ext>
              </a:extLst>
            </a:blip>
            <a:srcRect/>
            <a:tile tx="-114300" ty="-25400" sx="60000" sy="6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5400000">
            <a:off x="7144656" y="4423229"/>
            <a:ext cx="1162050" cy="116205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行业前景</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973883" y="5600700"/>
            <a:ext cx="1612058" cy="1889203"/>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434804" y="899755"/>
            <a:ext cx="4214716" cy="4939309"/>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151893" y="2479339"/>
            <a:ext cx="5326289" cy="3108543"/>
          </a:xfrm>
          <a:prstGeom prst="rect">
            <a:avLst/>
          </a:prstGeom>
          <a:noFill/>
        </p:spPr>
        <p:txBody>
          <a:bodyPr wrap="square" rtlCol="0">
            <a:spAutoFit/>
          </a:bodyPr>
          <a:lstStyle/>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致力于为用户提供有内容、有设计感的</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模板与美化定制服务。秉承“精诚所至，金石为开”的理念，认真对待每一次</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制作，我们拥有</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完善的需求评估流程、一流的</a:t>
            </a:r>
            <a:r>
              <a:rPr lang="en-US" altLang="zh-CN" sz="1400" dirty="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a:solidFill>
                  <a:schemeClr val="bg2">
                    <a:lumMod val="50000"/>
                  </a:schemeClr>
                </a:solidFill>
                <a:latin typeface="微软雅黑" panose="020B0503020204020204" pitchFamily="34" charset="-122"/>
                <a:ea typeface="微软雅黑" panose="020B0503020204020204" pitchFamily="34" charset="-122"/>
              </a:rPr>
              <a:t>设计能力、严谨的工作态度、热情的售后服务</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为您分担职场压力，做您最贴心的职场小助手。</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a:p>
            <a:pPr>
              <a:lnSpc>
                <a:spcPct val="200000"/>
              </a:lnSpc>
            </a:pP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     除此之外</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，第一</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不</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定期在微信公众号发布</a:t>
            </a:r>
            <a:r>
              <a:rPr lang="en-US" altLang="zh-CN" sz="1400" dirty="0" smtClean="0">
                <a:solidFill>
                  <a:schemeClr val="bg2">
                    <a:lumMod val="50000"/>
                  </a:schemeClr>
                </a:solidFill>
                <a:latin typeface="微软雅黑" panose="020B0503020204020204" pitchFamily="34" charset="-122"/>
                <a:ea typeface="微软雅黑" panose="020B0503020204020204" pitchFamily="34" charset="-122"/>
              </a:rPr>
              <a:t>PPT</a:t>
            </a:r>
            <a:r>
              <a:rPr lang="zh-CN" altLang="en-US" sz="1400" dirty="0" smtClean="0">
                <a:solidFill>
                  <a:schemeClr val="bg2">
                    <a:lumMod val="50000"/>
                  </a:schemeClr>
                </a:solidFill>
                <a:latin typeface="微软雅黑" panose="020B0503020204020204" pitchFamily="34" charset="-122"/>
                <a:ea typeface="微软雅黑" panose="020B0503020204020204" pitchFamily="34" charset="-122"/>
              </a:rPr>
              <a:t>教程、职场干货、职场心理学等订阅内容，为您的演示增光添彩！</a:t>
            </a:r>
            <a:endParaRPr lang="en-US" altLang="zh-CN" sz="1400" dirty="0" smtClean="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309803" y="1921168"/>
            <a:ext cx="4428618" cy="476147"/>
            <a:chOff x="1265602" y="1767878"/>
            <a:chExt cx="4428618" cy="476147"/>
          </a:xfrm>
        </p:grpSpPr>
        <p:sp>
          <p:nvSpPr>
            <p:cNvPr id="25" name="矩形 24"/>
            <p:cNvSpPr/>
            <p:nvPr/>
          </p:nvSpPr>
          <p:spPr>
            <a:xfrm>
              <a:off x="1265602" y="1767878"/>
              <a:ext cx="4414762" cy="476147"/>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1287618" y="1805896"/>
              <a:ext cx="4406602"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朝阳产业    革新先锋    市场潜力巨大</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2544376"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46704"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4880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需求分析</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878288" y="1389097"/>
            <a:ext cx="5204985" cy="4113770"/>
            <a:chOff x="5820228" y="1155991"/>
            <a:chExt cx="5204985" cy="4113770"/>
          </a:xfrm>
        </p:grpSpPr>
        <p:graphicFrame>
          <p:nvGraphicFramePr>
            <p:cNvPr id="22" name="图表 21"/>
            <p:cNvGraphicFramePr/>
            <p:nvPr>
              <p:extLst>
                <p:ext uri="{D42A27DB-BD31-4B8C-83A1-F6EECF244321}">
                  <p14:modId xmlns:p14="http://schemas.microsoft.com/office/powerpoint/2010/main" val="4254438399"/>
                </p:ext>
              </p:extLst>
            </p:nvPr>
          </p:nvGraphicFramePr>
          <p:xfrm>
            <a:off x="5820228" y="1799771"/>
            <a:ext cx="5204985" cy="3469990"/>
          </p:xfrm>
          <a:graphic>
            <a:graphicData uri="http://schemas.openxmlformats.org/drawingml/2006/chart">
              <c:chart xmlns:c="http://schemas.openxmlformats.org/drawingml/2006/chart" xmlns:r="http://schemas.openxmlformats.org/officeDocument/2006/relationships" r:id="rId2"/>
            </a:graphicData>
          </a:graphic>
        </p:graphicFrame>
        <p:sp>
          <p:nvSpPr>
            <p:cNvPr id="33" name="任意多边形 32"/>
            <p:cNvSpPr/>
            <p:nvPr/>
          </p:nvSpPr>
          <p:spPr>
            <a:xfrm rot="2920123">
              <a:off x="7353109" y="-215335"/>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文本框 34"/>
          <p:cNvSpPr txBox="1"/>
          <p:nvPr/>
        </p:nvSpPr>
        <p:spPr>
          <a:xfrm>
            <a:off x="4659617" y="1154463"/>
            <a:ext cx="2113769" cy="369332"/>
          </a:xfrm>
          <a:prstGeom prst="rect">
            <a:avLst/>
          </a:prstGeom>
          <a:noFill/>
        </p:spPr>
        <p:txBody>
          <a:bodyPr wrap="square" rtlCol="0">
            <a:spAutoFit/>
          </a:bodyPr>
          <a:lstStyle/>
          <a:p>
            <a:r>
              <a:rPr lang="zh-CN" altLang="en-US" b="1" dirty="0" smtClean="0">
                <a:solidFill>
                  <a:srgbClr val="D76739"/>
                </a:solidFill>
                <a:latin typeface="微软雅黑" panose="020B0503020204020204" pitchFamily="34" charset="-122"/>
                <a:ea typeface="微软雅黑" panose="020B0503020204020204" pitchFamily="34" charset="-122"/>
              </a:rPr>
              <a:t>近年行业需求走势</a:t>
            </a:r>
            <a:endParaRPr lang="zh-CN" altLang="en-US" b="1" dirty="0">
              <a:solidFill>
                <a:srgbClr val="D76739"/>
              </a:solidFill>
              <a:latin typeface="微软雅黑" panose="020B0503020204020204" pitchFamily="34" charset="-122"/>
              <a:ea typeface="微软雅黑" panose="020B0503020204020204" pitchFamily="34" charset="-122"/>
            </a:endParaRPr>
          </a:p>
        </p:txBody>
      </p:sp>
      <p:sp>
        <p:nvSpPr>
          <p:cNvPr id="36" name="矩形 35"/>
          <p:cNvSpPr/>
          <p:nvPr/>
        </p:nvSpPr>
        <p:spPr>
          <a:xfrm>
            <a:off x="4688645" y="1139949"/>
            <a:ext cx="1954112" cy="369332"/>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3" name="图表 42"/>
          <p:cNvGraphicFramePr/>
          <p:nvPr>
            <p:extLst>
              <p:ext uri="{D42A27DB-BD31-4B8C-83A1-F6EECF244321}">
                <p14:modId xmlns:p14="http://schemas.microsoft.com/office/powerpoint/2010/main" val="701229832"/>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3"/>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60%</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smtClean="0">
                <a:solidFill>
                  <a:srgbClr val="D76739"/>
                </a:solidFill>
                <a:latin typeface="微软雅黑" panose="020B0503020204020204" pitchFamily="34" charset="-122"/>
                <a:ea typeface="微软雅黑" panose="020B0503020204020204" pitchFamily="34" charset="-122"/>
              </a:rPr>
              <a:t>32</a:t>
            </a:r>
            <a:r>
              <a:rPr lang="zh-CN" altLang="en-US" sz="2800" b="1" dirty="0" smtClean="0">
                <a:solidFill>
                  <a:srgbClr val="D76739"/>
                </a:solidFill>
                <a:latin typeface="微软雅黑" panose="020B0503020204020204" pitchFamily="34" charset="-122"/>
                <a:ea typeface="微软雅黑" panose="020B0503020204020204" pitchFamily="34" charset="-122"/>
              </a:rPr>
              <a:t>亿元</a:t>
            </a:r>
            <a:endParaRPr lang="zh-CN" altLang="en-US" sz="2800" b="1" dirty="0">
              <a:solidFill>
                <a:srgbClr val="D76739"/>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     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人群占比</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，近年来市场占有率逐年上增，据</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机构数据分析，预测在</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年市场交易额达到</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32</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亿元，需求明显，市场缺口十分大，盈利空间明显，现在上线是填补空白的良好契机。</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95711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4973" y="1763742"/>
            <a:ext cx="3894076" cy="2921275"/>
          </a:xfrm>
          <a:prstGeom prst="rect">
            <a:avLst/>
          </a:prstGeom>
        </p:spPr>
      </p:pic>
      <p:sp>
        <p:nvSpPr>
          <p:cNvPr id="22" name="矩形 21"/>
          <p:cNvSpPr/>
          <p:nvPr/>
        </p:nvSpPr>
        <p:spPr>
          <a:xfrm>
            <a:off x="2341678" y="5466038"/>
            <a:ext cx="7508644" cy="738664"/>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      盈利模式为产品内收费为准，主要手段有广告位出租、付费下载、会员充值，增值服务，另有租借资质</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、佣金收取等</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盈利来源。</a:t>
            </a:r>
          </a:p>
        </p:txBody>
      </p:sp>
      <p:grpSp>
        <p:nvGrpSpPr>
          <p:cNvPr id="27" name="组合 26"/>
          <p:cNvGrpSpPr/>
          <p:nvPr/>
        </p:nvGrpSpPr>
        <p:grpSpPr>
          <a:xfrm>
            <a:off x="6096000" y="1755902"/>
            <a:ext cx="5036483" cy="2738746"/>
            <a:chOff x="5609002" y="1752599"/>
            <a:chExt cx="5920312" cy="3219355"/>
          </a:xfrm>
        </p:grpSpPr>
        <p:grpSp>
          <p:nvGrpSpPr>
            <p:cNvPr id="11" name="组合 10"/>
            <p:cNvGrpSpPr/>
            <p:nvPr/>
          </p:nvGrpSpPr>
          <p:grpSpPr>
            <a:xfrm>
              <a:off x="6877050" y="1752599"/>
              <a:ext cx="3219354" cy="3219355"/>
              <a:chOff x="4248150" y="1885949"/>
              <a:chExt cx="3219354" cy="3219355"/>
            </a:xfrm>
          </p:grpSpPr>
          <p:sp>
            <p:nvSpPr>
              <p:cNvPr id="7" name="矩形 6"/>
              <p:cNvSpPr/>
              <p:nvPr/>
            </p:nvSpPr>
            <p:spPr>
              <a:xfrm rot="2700000">
                <a:off x="4248150" y="1885949"/>
                <a:ext cx="1333500" cy="1333500"/>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2700000">
                <a:off x="6134004" y="1885951"/>
                <a:ext cx="1333500" cy="1333500"/>
              </a:xfrm>
              <a:prstGeom prst="rect">
                <a:avLst/>
              </a:prstGeom>
              <a:solidFill>
                <a:srgbClr val="4166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4248151" y="3771803"/>
                <a:ext cx="1333500" cy="1333500"/>
              </a:xfrm>
              <a:prstGeom prst="rect">
                <a:avLst/>
              </a:prstGeom>
              <a:solidFill>
                <a:srgbClr val="DDD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700000">
                <a:off x="6134004" y="3771804"/>
                <a:ext cx="1333500" cy="1333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rot="2700000">
              <a:off x="5609002" y="2951428"/>
              <a:ext cx="821693" cy="821693"/>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2700000">
              <a:off x="10542758" y="2951428"/>
              <a:ext cx="821693" cy="821693"/>
            </a:xfrm>
            <a:prstGeom prst="rect">
              <a:avLst/>
            </a:prstGeom>
            <a:solidFill>
              <a:srgbClr val="B7C8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100435" y="2969726"/>
              <a:ext cx="922033" cy="832109"/>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a:t>
              </a:r>
              <a:endParaRPr lang="en-US" altLang="zh-CN" sz="2000" b="1" dirty="0" smtClean="0">
                <a:solidFill>
                  <a:srgbClr val="D76739"/>
                </a:solidFill>
                <a:latin typeface="微软雅黑" panose="020B0503020204020204" pitchFamily="34" charset="-122"/>
                <a:ea typeface="微软雅黑" panose="020B0503020204020204" pitchFamily="34" charset="-122"/>
              </a:endParaRPr>
            </a:p>
            <a:p>
              <a:r>
                <a:rPr lang="zh-CN" altLang="en-US" sz="2000" b="1" dirty="0" smtClean="0">
                  <a:solidFill>
                    <a:srgbClr val="D76739"/>
                  </a:solidFill>
                  <a:latin typeface="微软雅黑" panose="020B0503020204020204" pitchFamily="34" charset="-122"/>
                  <a:ea typeface="微软雅黑" panose="020B0503020204020204" pitchFamily="34" charset="-122"/>
                </a:rPr>
                <a:t>手段</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6961626" y="2073363"/>
              <a:ext cx="1135497" cy="759752"/>
            </a:xfrm>
            <a:prstGeom prst="rect">
              <a:avLst/>
            </a:prstGeom>
            <a:noFill/>
          </p:spPr>
          <p:txBody>
            <a:bodyPr wrap="square" rtlCol="0">
              <a:spAutoFit/>
            </a:body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广告位出租</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9060943" y="2051226"/>
              <a:ext cx="922033" cy="75975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付</a:t>
              </a:r>
              <a:r>
                <a:rPr lang="zh-CN" altLang="en-US" b="1" dirty="0" smtClean="0">
                  <a:solidFill>
                    <a:schemeClr val="bg1"/>
                  </a:solidFill>
                  <a:latin typeface="微软雅黑" panose="020B0503020204020204" pitchFamily="34" charset="-122"/>
                  <a:ea typeface="微软雅黑" panose="020B0503020204020204" pitchFamily="34" charset="-122"/>
                </a:rPr>
                <a:t>费</a:t>
              </a:r>
              <a:endParaRPr lang="en-US" altLang="zh-CN" b="1" dirty="0" smtClean="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下载</a:t>
              </a:r>
            </a:p>
          </p:txBody>
        </p:sp>
        <p:sp>
          <p:nvSpPr>
            <p:cNvPr id="17" name="文本框 16"/>
            <p:cNvSpPr txBox="1"/>
            <p:nvPr/>
          </p:nvSpPr>
          <p:spPr>
            <a:xfrm>
              <a:off x="7154710"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会员充值</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9040565" y="3946064"/>
              <a:ext cx="922033" cy="759752"/>
            </a:xfrm>
            <a:prstGeom prst="rect">
              <a:avLst/>
            </a:prstGeom>
            <a:noFill/>
          </p:spPr>
          <p:txBody>
            <a:bodyPr wrap="square"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增值服务</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5665438" y="3037521"/>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租借</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资质</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607281" y="3033685"/>
              <a:ext cx="922033" cy="584774"/>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佣金</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600" b="1" dirty="0" smtClean="0">
                  <a:solidFill>
                    <a:schemeClr val="bg1"/>
                  </a:solidFill>
                  <a:latin typeface="微软雅黑" panose="020B0503020204020204" pitchFamily="34" charset="-122"/>
                  <a:ea typeface="微软雅黑" panose="020B0503020204020204" pitchFamily="34" charset="-122"/>
                </a:rPr>
                <a:t>收取</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rot="2700000">
              <a:off x="8003695" y="2862584"/>
              <a:ext cx="998642" cy="998640"/>
            </a:xfrm>
            <a:prstGeom prst="rect">
              <a:avLst/>
            </a:prstGeom>
            <a:noFill/>
            <a:ln>
              <a:solidFill>
                <a:srgbClr val="D767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9" name="直接连接符 28"/>
          <p:cNvCxnSpPr/>
          <p:nvPr/>
        </p:nvCxnSpPr>
        <p:spPr>
          <a:xfrm>
            <a:off x="4405746" y="1562519"/>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1929665"/>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138093"/>
            <a:ext cx="734291" cy="734291"/>
            <a:chOff x="4558146" y="1947144"/>
            <a:chExt cx="734291" cy="734291"/>
          </a:xfrm>
        </p:grpSpPr>
        <p:cxnSp>
          <p:nvCxnSpPr>
            <p:cNvPr id="31" name="直接连接符 30"/>
            <p:cNvCxnSpPr/>
            <p:nvPr/>
          </p:nvCxnSpPr>
          <p:spPr>
            <a:xfrm>
              <a:off x="4558146" y="1947144"/>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grpSp>
      <p:sp>
        <p:nvSpPr>
          <p:cNvPr id="2" name="等腰三角形 1"/>
          <p:cNvSpPr/>
          <p:nvPr/>
        </p:nvSpPr>
        <p:spPr>
          <a:xfrm>
            <a:off x="1050990" y="3499213"/>
            <a:ext cx="3918059" cy="1185804"/>
          </a:xfrm>
          <a:prstGeom prst="triangle">
            <a:avLst>
              <a:gd name="adj" fmla="val 0"/>
            </a:avLst>
          </a:prstGeom>
          <a:solidFill>
            <a:srgbClr val="F0D2AF">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flipH="1">
            <a:off x="1733517" y="3948545"/>
            <a:ext cx="3235531" cy="736472"/>
          </a:xfrm>
          <a:prstGeom prst="triangle">
            <a:avLst>
              <a:gd name="adj" fmla="val 0"/>
            </a:avLst>
          </a:prstGeom>
          <a:solidFill>
            <a:srgbClr val="F0D2A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28821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Freeform 71922"/>
            <p:cNvSpPr>
              <a:spLocks/>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71929"/>
            <p:cNvSpPr>
              <a:spLocks/>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13396C"/>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71928"/>
            <p:cNvSpPr>
              <a:spLocks/>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F0D2A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71922"/>
            <p:cNvSpPr>
              <a:spLocks/>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D76739"/>
            </a:solidFill>
            <a:ln>
              <a:noFill/>
            </a:ln>
            <a:scene3d>
              <a:camera prst="orthographicFront"/>
              <a:lightRig rig="fla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71924"/>
            <p:cNvSpPr>
              <a:spLocks/>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B7C8A5"/>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71926"/>
            <p:cNvSpPr>
              <a:spLocks/>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41666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任意多边形 79"/>
            <p:cNvSpPr>
              <a:spLocks/>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B7C8A5"/>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广告位出租</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付费</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下载</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增值</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会员</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充值</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佣金</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租借</a:t>
            </a:r>
            <a:endParaRPr lang="en-US" altLang="zh-CN" sz="16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资质</a:t>
            </a:r>
          </a:p>
        </p:txBody>
      </p:sp>
      <p:sp>
        <p:nvSpPr>
          <p:cNvPr id="30" name="文本框 29"/>
          <p:cNvSpPr txBox="1"/>
          <p:nvPr/>
        </p:nvSpPr>
        <p:spPr>
          <a:xfrm>
            <a:off x="5488244" y="3766812"/>
            <a:ext cx="1264667" cy="400110"/>
          </a:xfrm>
          <a:prstGeom prst="rect">
            <a:avLst/>
          </a:prstGeom>
          <a:noFill/>
        </p:spPr>
        <p:txBody>
          <a:bodyPr wrap="square" rtlCol="0">
            <a:spAutoFit/>
          </a:bodyPr>
          <a:lstStyle/>
          <a:p>
            <a:r>
              <a:rPr lang="zh-CN" altLang="en-US" sz="2000" b="1" dirty="0" smtClean="0">
                <a:solidFill>
                  <a:srgbClr val="D76739"/>
                </a:solidFill>
                <a:latin typeface="微软雅黑" panose="020B0503020204020204" pitchFamily="34" charset="-122"/>
                <a:ea typeface="微软雅黑" panose="020B0503020204020204" pitchFamily="34" charset="-122"/>
              </a:rPr>
              <a:t>盈利模式</a:t>
            </a:r>
            <a:endParaRPr lang="zh-CN" altLang="en-US" sz="2000" b="1" dirty="0">
              <a:solidFill>
                <a:srgbClr val="D76739"/>
              </a:solidFill>
              <a:latin typeface="微软雅黑" panose="020B0503020204020204" pitchFamily="34" charset="-122"/>
              <a:ea typeface="微软雅黑" panose="020B0503020204020204" pitchFamily="34" charset="-122"/>
            </a:endParaRPr>
          </a:p>
        </p:txBody>
      </p:sp>
      <p:sp>
        <p:nvSpPr>
          <p:cNvPr id="31" name="Freeform 83"/>
          <p:cNvSpPr>
            <a:spLocks/>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84"/>
          <p:cNvSpPr>
            <a:spLocks noChangeShapeType="1"/>
          </p:cNvSpPr>
          <p:nvPr/>
        </p:nvSpPr>
        <p:spPr bwMode="auto">
          <a:xfrm>
            <a:off x="6114817" y="3350143"/>
            <a:ext cx="82332" cy="0"/>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85"/>
          <p:cNvSpPr>
            <a:spLocks noChangeShapeType="1"/>
          </p:cNvSpPr>
          <p:nvPr/>
        </p:nvSpPr>
        <p:spPr bwMode="auto">
          <a:xfrm>
            <a:off x="6197149" y="3268894"/>
            <a:ext cx="0" cy="81249"/>
          </a:xfrm>
          <a:prstGeom prst="line">
            <a:avLst/>
          </a:prstGeom>
          <a:noFill/>
          <a:ln w="30163" cap="rnd">
            <a:solidFill>
              <a:srgbClr val="D76739"/>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6"/>
          <p:cNvSpPr>
            <a:spLocks/>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87"/>
          <p:cNvSpPr>
            <a:spLocks/>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88"/>
          <p:cNvSpPr>
            <a:spLocks/>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89"/>
          <p:cNvSpPr>
            <a:spLocks/>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D76739"/>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早期的互联网企业，其盈利基本都来自于“流量</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广告”模式。</a:t>
            </a:r>
          </a:p>
        </p:txBody>
      </p:sp>
      <p:sp>
        <p:nvSpPr>
          <p:cNvPr id="7" name="矩形 6"/>
          <p:cNvSpPr/>
          <p:nvPr/>
        </p:nvSpPr>
        <p:spPr>
          <a:xfrm>
            <a:off x="7523974" y="2162043"/>
            <a:ext cx="2780088"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付费下载模式对于独立开发商来说是一种比较实惠和快速的赚钱方式。</a:t>
            </a:r>
          </a:p>
        </p:txBody>
      </p:sp>
      <p:sp>
        <p:nvSpPr>
          <p:cNvPr id="8" name="矩形 7"/>
          <p:cNvSpPr/>
          <p:nvPr/>
        </p:nvSpPr>
        <p:spPr>
          <a:xfrm>
            <a:off x="8186362" y="3576754"/>
            <a:ext cx="317064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将某项非核心技术、产品或服务利用新方式加以修正改善，以创造更高的价值。</a:t>
            </a:r>
          </a:p>
        </p:txBody>
      </p:sp>
      <p:sp>
        <p:nvSpPr>
          <p:cNvPr id="9" name="矩形 8"/>
          <p:cNvSpPr/>
          <p:nvPr/>
        </p:nvSpPr>
        <p:spPr>
          <a:xfrm>
            <a:off x="909220" y="3482921"/>
            <a:ext cx="3184961"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      资质“挂靠”是指被挂靠方通过出租、出借资质证书等方式，并收取管理费。</a:t>
            </a:r>
          </a:p>
        </p:txBody>
      </p:sp>
      <p:sp>
        <p:nvSpPr>
          <p:cNvPr id="10" name="矩形 9"/>
          <p:cNvSpPr/>
          <p:nvPr/>
        </p:nvSpPr>
        <p:spPr>
          <a:xfrm>
            <a:off x="1745084" y="4742442"/>
            <a:ext cx="3048000"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是</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商业活动中的一种劳务报酬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，在</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商业活动中为他人提供服务所得到的报酬</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7576457" y="4735607"/>
            <a:ext cx="2976501" cy="646331"/>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到货</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后您可以按照充值卡上的说明进行自助充值，充值成功金点将会立即到帐。</a:t>
            </a:r>
          </a:p>
        </p:txBody>
      </p:sp>
    </p:spTree>
    <p:extLst>
      <p:ext uri="{BB962C8B-B14F-4D97-AF65-F5344CB8AC3E}">
        <p14:creationId xmlns:p14="http://schemas.microsoft.com/office/powerpoint/2010/main" val="1145325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342900"/>
            <a:ext cx="171450" cy="571500"/>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smtClean="0">
                <a:solidFill>
                  <a:srgbClr val="D76739"/>
                </a:solidFill>
                <a:latin typeface="微软雅黑" panose="020B0503020204020204" pitchFamily="34" charset="-122"/>
                <a:ea typeface="微软雅黑" panose="020B0503020204020204" pitchFamily="34" charset="-122"/>
              </a:rPr>
              <a:t>核心优势</a:t>
            </a:r>
            <a:endParaRPr lang="zh-CN" altLang="en-US" sz="3200" b="1" dirty="0">
              <a:solidFill>
                <a:srgbClr val="D76739"/>
              </a:solidFill>
              <a:latin typeface="微软雅黑" panose="020B0503020204020204" pitchFamily="34" charset="-122"/>
              <a:ea typeface="微软雅黑" panose="020B0503020204020204" pitchFamily="34" charset="-122"/>
            </a:endParaRPr>
          </a:p>
        </p:txBody>
      </p:sp>
      <p:pic>
        <p:nvPicPr>
          <p:cNvPr id="37" name="图片 3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7243" y="3625850"/>
            <a:ext cx="12244643" cy="3213100"/>
          </a:xfrm>
          <a:prstGeom prst="rect">
            <a:avLst/>
          </a:prstGeom>
        </p:spPr>
      </p:pic>
      <p:grpSp>
        <p:nvGrpSpPr>
          <p:cNvPr id="6" name="组合 5"/>
          <p:cNvGrpSpPr/>
          <p:nvPr/>
        </p:nvGrpSpPr>
        <p:grpSpPr>
          <a:xfrm rot="5400000">
            <a:off x="3912279" y="2503105"/>
            <a:ext cx="1953386" cy="1592312"/>
            <a:chOff x="3456897" y="3211271"/>
            <a:chExt cx="1232193" cy="1004428"/>
          </a:xfrm>
        </p:grpSpPr>
        <p:sp>
          <p:nvSpPr>
            <p:cNvPr id="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椭圆 7"/>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rot="5400000">
            <a:off x="5666551" y="2517393"/>
            <a:ext cx="1953386" cy="1592312"/>
            <a:chOff x="3456897" y="3211271"/>
            <a:chExt cx="1232193" cy="1004428"/>
          </a:xfrm>
        </p:grpSpPr>
        <p:sp>
          <p:nvSpPr>
            <p:cNvPr id="25"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椭圆 25"/>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rot="5400000">
            <a:off x="2158007" y="2517393"/>
            <a:ext cx="1953386" cy="1592312"/>
            <a:chOff x="3456897" y="3211271"/>
            <a:chExt cx="1232193" cy="1004428"/>
          </a:xfrm>
        </p:grpSpPr>
        <p:sp>
          <p:nvSpPr>
            <p:cNvPr id="28"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椭圆 28"/>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rot="5400000">
            <a:off x="403735" y="2517393"/>
            <a:ext cx="1953386" cy="1592312"/>
            <a:chOff x="3456897" y="3211271"/>
            <a:chExt cx="1232193" cy="1004428"/>
          </a:xfrm>
        </p:grpSpPr>
        <p:sp>
          <p:nvSpPr>
            <p:cNvPr id="3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椭圆 31"/>
            <p:cNvSpPr/>
            <p:nvPr/>
          </p:nvSpPr>
          <p:spPr>
            <a:xfrm>
              <a:off x="3561365" y="3313435"/>
              <a:ext cx="800100" cy="800100"/>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986149" y="2826330"/>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成本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优势</a:t>
            </a:r>
          </a:p>
        </p:txBody>
      </p:sp>
      <p:sp>
        <p:nvSpPr>
          <p:cNvPr id="19" name="文本框 18"/>
          <p:cNvSpPr txBox="1"/>
          <p:nvPr/>
        </p:nvSpPr>
        <p:spPr>
          <a:xfrm>
            <a:off x="2753525" y="2813498"/>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专利</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技术</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509208" y="2826329"/>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行业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地位</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6263479" y="2828012"/>
            <a:ext cx="75952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固定</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客源</a:t>
            </a:r>
            <a:endParaRPr lang="en-US" altLang="zh-CN" dirty="0" smtClean="0">
              <a:solidFill>
                <a:schemeClr val="bg1"/>
              </a:solidFill>
              <a:latin typeface="微软雅黑" panose="020B0503020204020204" pitchFamily="34" charset="-122"/>
              <a:ea typeface="微软雅黑" panose="020B0503020204020204" pitchFamily="34" charset="-122"/>
            </a:endParaRPr>
          </a:p>
        </p:txBody>
      </p:sp>
      <p:sp>
        <p:nvSpPr>
          <p:cNvPr id="2" name="矩形 1"/>
          <p:cNvSpPr/>
          <p:nvPr/>
        </p:nvSpPr>
        <p:spPr>
          <a:xfrm>
            <a:off x="8034832" y="1392724"/>
            <a:ext cx="3251199" cy="1477328"/>
          </a:xfrm>
          <a:prstGeom prst="rect">
            <a:avLst/>
          </a:prstGeom>
          <a:noFill/>
        </p:spPr>
        <p:txBody>
          <a:bodyPr wrap="square" rtlCol="0">
            <a:spAutoFit/>
          </a:bodyPr>
          <a:lstStyle/>
          <a:p>
            <a:pPr>
              <a:lnSpc>
                <a:spcPct val="150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多年</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的商品营销经验使得我们拥有了与众多知名厂商企业的采购渠道，多年的产品销售经验使得我们掌握了众多的高新技术产品信息，开心购物拥有最齐全的商品信息和优质服务，是客户一站式购物的理想选择。</a:t>
            </a:r>
          </a:p>
        </p:txBody>
      </p:sp>
      <p:grpSp>
        <p:nvGrpSpPr>
          <p:cNvPr id="9" name="组合 8"/>
          <p:cNvGrpSpPr/>
          <p:nvPr/>
        </p:nvGrpSpPr>
        <p:grpSpPr>
          <a:xfrm flipV="1">
            <a:off x="8500638" y="1157163"/>
            <a:ext cx="578351" cy="84054"/>
            <a:chOff x="3930857" y="1377220"/>
            <a:chExt cx="911959" cy="132538"/>
          </a:xfrm>
        </p:grpSpPr>
        <p:sp>
          <p:nvSpPr>
            <p:cNvPr id="3" name="椭圆 2"/>
            <p:cNvSpPr/>
            <p:nvPr/>
          </p:nvSpPr>
          <p:spPr>
            <a:xfrm>
              <a:off x="3930857"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190664"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450471"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710278" y="1377220"/>
              <a:ext cx="132538" cy="132538"/>
            </a:xfrm>
            <a:prstGeom prst="ellipse">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88426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142514" y="2631704"/>
            <a:ext cx="4049486" cy="1915885"/>
          </a:xfrm>
          <a:prstGeom prst="rect">
            <a:avLst/>
          </a:prstGeom>
        </p:spPr>
      </p:pic>
      <p:sp>
        <p:nvSpPr>
          <p:cNvPr id="5" name="矩形 4"/>
          <p:cNvSpPr/>
          <p:nvPr/>
        </p:nvSpPr>
        <p:spPr>
          <a:xfrm rot="2700000">
            <a:off x="7458417" y="2915065"/>
            <a:ext cx="1368193" cy="1368193"/>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7163736" y="3142198"/>
            <a:ext cx="1963492" cy="1200329"/>
          </a:xfrm>
          <a:prstGeom prst="rect">
            <a:avLst/>
          </a:prstGeom>
          <a:noFill/>
        </p:spPr>
        <p:txBody>
          <a:bodyPr wrap="square" rtlCol="0">
            <a:spAutoFit/>
          </a:bodyPr>
          <a:lstStyle/>
          <a:p>
            <a:pPr algn="ctr"/>
            <a:r>
              <a:rPr lang="en-US" altLang="zh-CN" sz="3600" dirty="0" smtClean="0">
                <a:solidFill>
                  <a:srgbClr val="F0D2AF"/>
                </a:solidFill>
                <a:latin typeface="微软雅黑" panose="020B0503020204020204" pitchFamily="34" charset="-122"/>
                <a:ea typeface="微软雅黑" panose="020B0503020204020204" pitchFamily="34" charset="-122"/>
              </a:rPr>
              <a:t>PART</a:t>
            </a:r>
          </a:p>
          <a:p>
            <a:pPr algn="ctr"/>
            <a:r>
              <a:rPr lang="en-US" altLang="zh-CN" sz="3600" dirty="0" smtClean="0">
                <a:solidFill>
                  <a:srgbClr val="F0D2AF"/>
                </a:solidFill>
                <a:latin typeface="微软雅黑" panose="020B0503020204020204" pitchFamily="34" charset="-122"/>
                <a:ea typeface="微软雅黑" panose="020B0503020204020204" pitchFamily="34" charset="-122"/>
              </a:rPr>
              <a:t>2</a:t>
            </a:r>
            <a:endParaRPr lang="zh-CN" altLang="en-US" sz="3600" dirty="0">
              <a:solidFill>
                <a:srgbClr val="F0D2AF"/>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1" y="3585307"/>
            <a:ext cx="7175053" cy="0"/>
          </a:xfrm>
          <a:prstGeom prst="line">
            <a:avLst/>
          </a:prstGeom>
          <a:ln>
            <a:solidFill>
              <a:srgbClr val="D76739"/>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700000">
            <a:off x="7695006" y="2328959"/>
            <a:ext cx="370728" cy="370728"/>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2700000">
            <a:off x="8366539" y="2285748"/>
            <a:ext cx="181545" cy="181545"/>
          </a:xfrm>
          <a:prstGeom prst="rect">
            <a:avLst/>
          </a:prstGeom>
          <a:solidFill>
            <a:srgbClr val="D767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smtClean="0">
                <a:solidFill>
                  <a:srgbClr val="D76739"/>
                </a:solidFill>
                <a:latin typeface="微软雅黑" panose="020B0503020204020204" pitchFamily="34" charset="-122"/>
                <a:ea typeface="微软雅黑" panose="020B0503020204020204" pitchFamily="34" charset="-122"/>
              </a:rPr>
              <a:t>产品运营</a:t>
            </a:r>
            <a:endParaRPr lang="zh-CN" altLang="en-US" sz="4800" b="1" dirty="0">
              <a:solidFill>
                <a:srgbClr val="D76739"/>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产品介绍</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销售渠道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技术核心</a:t>
            </a:r>
            <a:endParaRPr lang="zh-CN" altLang="en-US" sz="1600" dirty="0">
              <a:solidFill>
                <a:srgbClr val="D76739"/>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smtClean="0">
                <a:solidFill>
                  <a:srgbClr val="D76739"/>
                </a:solidFill>
                <a:latin typeface="微软雅黑" panose="020B0503020204020204" pitchFamily="34" charset="-122"/>
                <a:ea typeface="微软雅黑" panose="020B0503020204020204" pitchFamily="34" charset="-122"/>
              </a:rPr>
              <a:t>推广渠道</a:t>
            </a:r>
            <a:endParaRPr lang="zh-CN" altLang="en-US" sz="1600" dirty="0">
              <a:solidFill>
                <a:srgbClr val="D76739"/>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31933" y="1857375"/>
            <a:ext cx="1110798" cy="1301766"/>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2540">
            <a:solidFill>
              <a:srgbClr val="D76739">
                <a:alpha val="21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650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2057</TotalTime>
  <Words>3061</Words>
  <Application>Microsoft Office PowerPoint</Application>
  <PresentationFormat>自定义</PresentationFormat>
  <Paragraphs>289</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商业计划书</dc:title>
  <dc:creator>第一PPT</dc:creator>
  <cp:keywords>www.1ppt.com</cp:keywords>
  <cp:lastModifiedBy>Windows User</cp:lastModifiedBy>
  <cp:revision>78</cp:revision>
  <dcterms:created xsi:type="dcterms:W3CDTF">2015-12-07T16:40:02Z</dcterms:created>
  <dcterms:modified xsi:type="dcterms:W3CDTF">2018-08-01T08:48:34Z</dcterms:modified>
</cp:coreProperties>
</file>