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9" r:id="rId2"/>
  </p:sldMasterIdLst>
  <p:notesMasterIdLst>
    <p:notesMasterId r:id="rId51"/>
  </p:notesMasterIdLst>
  <p:handoutMasterIdLst>
    <p:handoutMasterId r:id="rId52"/>
  </p:handoutMasterIdLst>
  <p:sldIdLst>
    <p:sldId id="256" r:id="rId3"/>
    <p:sldId id="671" r:id="rId4"/>
    <p:sldId id="311" r:id="rId5"/>
    <p:sldId id="437" r:id="rId6"/>
    <p:sldId id="741" r:id="rId7"/>
    <p:sldId id="647" r:id="rId8"/>
    <p:sldId id="648" r:id="rId9"/>
    <p:sldId id="663" r:id="rId10"/>
    <p:sldId id="744" r:id="rId11"/>
    <p:sldId id="747" r:id="rId12"/>
    <p:sldId id="748" r:id="rId13"/>
    <p:sldId id="742" r:id="rId14"/>
    <p:sldId id="749" r:id="rId15"/>
    <p:sldId id="750" r:id="rId16"/>
    <p:sldId id="751" r:id="rId17"/>
    <p:sldId id="752" r:id="rId18"/>
    <p:sldId id="753" r:id="rId19"/>
    <p:sldId id="754" r:id="rId20"/>
    <p:sldId id="755" r:id="rId21"/>
    <p:sldId id="756" r:id="rId22"/>
    <p:sldId id="757" r:id="rId23"/>
    <p:sldId id="758" r:id="rId24"/>
    <p:sldId id="759" r:id="rId25"/>
    <p:sldId id="760" r:id="rId26"/>
    <p:sldId id="743" r:id="rId27"/>
    <p:sldId id="761" r:id="rId28"/>
    <p:sldId id="762" r:id="rId29"/>
    <p:sldId id="763" r:id="rId30"/>
    <p:sldId id="764" r:id="rId31"/>
    <p:sldId id="765" r:id="rId32"/>
    <p:sldId id="652" r:id="rId33"/>
    <p:sldId id="653" r:id="rId34"/>
    <p:sldId id="766" r:id="rId35"/>
    <p:sldId id="767" r:id="rId36"/>
    <p:sldId id="768" r:id="rId37"/>
    <p:sldId id="769" r:id="rId38"/>
    <p:sldId id="770" r:id="rId39"/>
    <p:sldId id="771" r:id="rId40"/>
    <p:sldId id="772" r:id="rId41"/>
    <p:sldId id="773" r:id="rId42"/>
    <p:sldId id="775" r:id="rId43"/>
    <p:sldId id="776" r:id="rId44"/>
    <p:sldId id="777" r:id="rId45"/>
    <p:sldId id="700" r:id="rId46"/>
    <p:sldId id="778" r:id="rId47"/>
    <p:sldId id="779" r:id="rId48"/>
    <p:sldId id="484" r:id="rId49"/>
    <p:sldId id="780" r:id="rId50"/>
  </p:sldIdLst>
  <p:sldSz cx="12195175"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1">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CC600"/>
    <a:srgbClr val="99CC00"/>
    <a:srgbClr val="FF3C00"/>
    <a:srgbClr val="FFFFFF"/>
    <a:srgbClr val="F8F8F8"/>
    <a:srgbClr val="139AFF"/>
    <a:srgbClr val="F0AC02"/>
    <a:srgbClr val="7CAD07"/>
    <a:srgbClr val="7BAC00"/>
    <a:srgbClr val="91009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2DE63D5-997A-4646-A377-4702673A728D}" styleName="浅色样式 2 - 强调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912C8C85-51F0-491E-9774-3900AFEF0FD7}" styleName="浅色样式 2 - 强调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8FB837D-C827-4EFA-A057-4D05807E0F7C}" styleName="主题样式 1 - 强调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5758FB7-9AC5-4552-8A53-C91805E547FA}" styleName="主题样式 1 - 强调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775DCB02-9BB8-47FD-8907-85C794F793BA}" styleName="主题样式 1 - 强调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284E427A-3D55-4303-BF80-6455036E1DE7}" styleName="主题样式 1 - 强调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中度样式 1 - 强调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500" autoAdjust="0"/>
    <p:restoredTop sz="94660"/>
  </p:normalViewPr>
  <p:slideViewPr>
    <p:cSldViewPr>
      <p:cViewPr varScale="1">
        <p:scale>
          <a:sx n="53" d="100"/>
          <a:sy n="53" d="100"/>
        </p:scale>
        <p:origin x="-90" y="-1692"/>
      </p:cViewPr>
      <p:guideLst>
        <p:guide orient="horz" pos="2160"/>
        <p:guide pos="3841"/>
      </p:guideLst>
    </p:cSldViewPr>
  </p:slideViewPr>
  <p:notesTextViewPr>
    <p:cViewPr>
      <p:scale>
        <a:sx n="100" d="100"/>
        <a:sy n="100" d="100"/>
      </p:scale>
      <p:origin x="0" y="0"/>
    </p:cViewPr>
  </p:notesTextViewPr>
  <p:sorterViewPr>
    <p:cViewPr>
      <p:scale>
        <a:sx n="139" d="100"/>
        <a:sy n="139" d="100"/>
      </p:scale>
      <p:origin x="0" y="0"/>
    </p:cViewPr>
  </p:sorterViewPr>
  <p:notesViewPr>
    <p:cSldViewPr>
      <p:cViewPr varScale="1">
        <p:scale>
          <a:sx n="58" d="100"/>
          <a:sy n="58" d="100"/>
        </p:scale>
        <p:origin x="-2580"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notesMaster" Target="notesMasters/notesMaster1.xml"/><Relationship Id="rId3" Type="http://schemas.openxmlformats.org/officeDocument/2006/relationships/slide" Target="slides/slide1.xml"/></Relationships>
</file>

<file path=ppt/diagrams/_rels/data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image" Target="../media/image5.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image" Target="../media/image5.jpeg"/></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F0D54B0-679F-4848-8779-CC11031A7F74}" type="doc">
      <dgm:prSet loTypeId="urn:microsoft.com/office/officeart/2008/layout/HexagonCluster" loCatId="picture" qsTypeId="urn:microsoft.com/office/officeart/2005/8/quickstyle/simple1" qsCatId="simple" csTypeId="urn:microsoft.com/office/officeart/2005/8/colors/accent3_2" csCatId="accent3" phldr="1"/>
      <dgm:spPr/>
      <dgm:t>
        <a:bodyPr/>
        <a:lstStyle/>
        <a:p>
          <a:endParaRPr lang="zh-CN" altLang="en-US"/>
        </a:p>
      </dgm:t>
    </dgm:pt>
    <dgm:pt modelId="{874B3D34-2173-4617-A4A8-4CE120848AAD}">
      <dgm:prSet phldrT="[文本]" custT="1"/>
      <dgm:spPr>
        <a:solidFill>
          <a:srgbClr val="99CC00">
            <a:alpha val="20000"/>
          </a:srgbClr>
        </a:solidFill>
        <a:ln>
          <a:solidFill>
            <a:srgbClr val="99CC00"/>
          </a:solidFill>
        </a:ln>
      </dgm:spPr>
      <dgm:t>
        <a:bodyPr/>
        <a:lstStyle/>
        <a:p>
          <a:pPr marL="0" algn="ctr" defTabSz="914400" rtl="0" eaLnBrk="1" fontAlgn="base" latinLnBrk="1" hangingPunct="1">
            <a:spcBef>
              <a:spcPct val="0"/>
            </a:spcBef>
            <a:spcAft>
              <a:spcPct val="0"/>
            </a:spcAft>
          </a:pPr>
          <a:r>
            <a:rPr kumimoji="1" lang="zh-CN" altLang="en-US" sz="2400" b="0" kern="1200" dirty="0" smtClean="0">
              <a:solidFill>
                <a:srgbClr val="99CC00"/>
              </a:solidFill>
              <a:latin typeface="微软雅黑" pitchFamily="34" charset="-122"/>
              <a:ea typeface="微软雅黑" pitchFamily="34" charset="-122"/>
              <a:cs typeface="+mn-cs"/>
            </a:rPr>
            <a:t>第二章</a:t>
          </a:r>
          <a:endParaRPr kumimoji="1" lang="zh-CN" altLang="en-US" sz="2400" b="0" kern="1200" dirty="0">
            <a:solidFill>
              <a:srgbClr val="99CC00"/>
            </a:solidFill>
            <a:latin typeface="微软雅黑" pitchFamily="34" charset="-122"/>
            <a:ea typeface="微软雅黑" pitchFamily="34" charset="-122"/>
            <a:cs typeface="+mn-cs"/>
          </a:endParaRPr>
        </a:p>
      </dgm:t>
    </dgm:pt>
    <dgm:pt modelId="{B4CF2FE0-85EF-440A-A8F8-B9991F9397FD}" type="parTrans" cxnId="{96B582D7-7319-4642-89E6-6D0DFCCD61BA}">
      <dgm:prSet/>
      <dgm:spPr/>
      <dgm:t>
        <a:bodyPr/>
        <a:lstStyle/>
        <a:p>
          <a:endParaRPr lang="zh-CN" altLang="en-US"/>
        </a:p>
      </dgm:t>
    </dgm:pt>
    <dgm:pt modelId="{F0843940-A02D-4536-92F8-74F8C2E41AE1}" type="sibTrans" cxnId="{96B582D7-7319-4642-89E6-6D0DFCCD61BA}">
      <dgm:prSet/>
      <dgm:spPr>
        <a:blipFill>
          <a:blip xmlns:r="http://schemas.openxmlformats.org/officeDocument/2006/relationships" r:embed="rId1" cstate="screen">
            <a:extLst>
              <a:ext uri="{28A0092B-C50C-407E-A947-70E740481C1C}">
                <a14:useLocalDpi xmlns:a14="http://schemas.microsoft.com/office/drawing/2010/main"/>
              </a:ext>
            </a:extLst>
          </a:blip>
          <a:srcRect/>
          <a:stretch>
            <a:fillRect/>
          </a:stretch>
        </a:blipFill>
        <a:ln>
          <a:solidFill>
            <a:srgbClr val="99CC00"/>
          </a:solidFill>
        </a:ln>
      </dgm:spPr>
      <dgm:t>
        <a:bodyPr/>
        <a:lstStyle/>
        <a:p>
          <a:endParaRPr lang="zh-CN" altLang="en-US"/>
        </a:p>
      </dgm:t>
    </dgm:pt>
    <dgm:pt modelId="{D474965B-433D-4DC8-9D4D-3D7A85C17E4A}">
      <dgm:prSet phldrT="[文本]" custT="1"/>
      <dgm:spPr>
        <a:solidFill>
          <a:srgbClr val="99CC00">
            <a:alpha val="20000"/>
          </a:srgbClr>
        </a:solidFill>
        <a:ln>
          <a:solidFill>
            <a:srgbClr val="99CC00"/>
          </a:solidFill>
        </a:ln>
      </dgm:spPr>
      <dgm:t>
        <a:bodyPr/>
        <a:lstStyle/>
        <a:p>
          <a:pPr marL="0" algn="ctr" defTabSz="914400" rtl="0" eaLnBrk="1" fontAlgn="base" latinLnBrk="1" hangingPunct="1">
            <a:spcBef>
              <a:spcPct val="0"/>
            </a:spcBef>
            <a:spcAft>
              <a:spcPct val="0"/>
            </a:spcAft>
          </a:pPr>
          <a:r>
            <a:rPr kumimoji="1" lang="zh-CN" altLang="en-US" sz="2400" b="0" kern="1200" dirty="0" smtClean="0">
              <a:solidFill>
                <a:srgbClr val="99CC00"/>
              </a:solidFill>
              <a:latin typeface="微软雅黑" pitchFamily="34" charset="-122"/>
              <a:ea typeface="微软雅黑" pitchFamily="34" charset="-122"/>
              <a:cs typeface="+mn-cs"/>
            </a:rPr>
            <a:t>第三章</a:t>
          </a:r>
          <a:endParaRPr kumimoji="1" lang="zh-CN" altLang="en-US" sz="2400" b="0" kern="1200" dirty="0">
            <a:solidFill>
              <a:srgbClr val="99CC00"/>
            </a:solidFill>
            <a:latin typeface="微软雅黑" pitchFamily="34" charset="-122"/>
            <a:ea typeface="微软雅黑" pitchFamily="34" charset="-122"/>
            <a:cs typeface="+mn-cs"/>
          </a:endParaRPr>
        </a:p>
      </dgm:t>
    </dgm:pt>
    <dgm:pt modelId="{FB328FF2-E3BE-4918-8E8E-7D3E4474D69A}" type="parTrans" cxnId="{F1B09A5F-C755-44D3-A7A6-05AC7A15D02E}">
      <dgm:prSet/>
      <dgm:spPr/>
      <dgm:t>
        <a:bodyPr/>
        <a:lstStyle/>
        <a:p>
          <a:endParaRPr lang="zh-CN" altLang="en-US"/>
        </a:p>
      </dgm:t>
    </dgm:pt>
    <dgm:pt modelId="{2F20762E-F884-4A55-9012-8A83F8EF96C6}" type="sibTrans" cxnId="{F1B09A5F-C755-44D3-A7A6-05AC7A15D02E}">
      <dgm:prSet/>
      <dgm:spPr>
        <a:blipFill>
          <a:blip xmlns:r="http://schemas.openxmlformats.org/officeDocument/2006/relationships" r:embed="rId2" cstate="screen">
            <a:extLst>
              <a:ext uri="{28A0092B-C50C-407E-A947-70E740481C1C}">
                <a14:useLocalDpi xmlns:a14="http://schemas.microsoft.com/office/drawing/2010/main"/>
              </a:ext>
            </a:extLst>
          </a:blip>
          <a:srcRect/>
          <a:stretch>
            <a:fillRect/>
          </a:stretch>
        </a:blipFill>
        <a:ln>
          <a:solidFill>
            <a:srgbClr val="99CC00"/>
          </a:solidFill>
        </a:ln>
      </dgm:spPr>
      <dgm:t>
        <a:bodyPr/>
        <a:lstStyle/>
        <a:p>
          <a:endParaRPr lang="zh-CN" altLang="en-US"/>
        </a:p>
      </dgm:t>
    </dgm:pt>
    <dgm:pt modelId="{BDD07C43-87AD-4A57-98CE-75A147EA1841}">
      <dgm:prSet phldrT="[文本]" custT="1"/>
      <dgm:spPr>
        <a:solidFill>
          <a:srgbClr val="99CC00">
            <a:alpha val="20000"/>
          </a:srgbClr>
        </a:solidFill>
        <a:ln>
          <a:solidFill>
            <a:srgbClr val="99CC00"/>
          </a:solidFill>
        </a:ln>
      </dgm:spPr>
      <dgm:t>
        <a:bodyPr/>
        <a:lstStyle/>
        <a:p>
          <a:pPr marL="0" algn="ctr" defTabSz="914400" rtl="0" eaLnBrk="1" fontAlgn="base" latinLnBrk="1" hangingPunct="1">
            <a:spcBef>
              <a:spcPct val="0"/>
            </a:spcBef>
            <a:spcAft>
              <a:spcPct val="0"/>
            </a:spcAft>
          </a:pPr>
          <a:r>
            <a:rPr kumimoji="1" lang="zh-CN" altLang="en-US" sz="2400" b="0" kern="1200" dirty="0" smtClean="0">
              <a:solidFill>
                <a:srgbClr val="99CC00"/>
              </a:solidFill>
              <a:latin typeface="微软雅黑" pitchFamily="34" charset="-122"/>
              <a:ea typeface="微软雅黑" pitchFamily="34" charset="-122"/>
              <a:cs typeface="+mn-cs"/>
            </a:rPr>
            <a:t>第一章</a:t>
          </a:r>
          <a:endParaRPr kumimoji="1" lang="zh-CN" altLang="en-US" sz="2400" b="0" kern="1200" dirty="0">
            <a:solidFill>
              <a:srgbClr val="99CC00"/>
            </a:solidFill>
            <a:latin typeface="微软雅黑" pitchFamily="34" charset="-122"/>
            <a:ea typeface="微软雅黑" pitchFamily="34" charset="-122"/>
            <a:cs typeface="+mn-cs"/>
          </a:endParaRPr>
        </a:p>
      </dgm:t>
    </dgm:pt>
    <dgm:pt modelId="{39D1E1B0-1E14-4306-89DF-8C96514FB7B1}" type="parTrans" cxnId="{DE88E97F-068A-475C-A60E-87B85C30F90B}">
      <dgm:prSet/>
      <dgm:spPr/>
      <dgm:t>
        <a:bodyPr/>
        <a:lstStyle/>
        <a:p>
          <a:endParaRPr lang="zh-CN" altLang="en-US"/>
        </a:p>
      </dgm:t>
    </dgm:pt>
    <dgm:pt modelId="{4F881A8F-1252-4E56-8CC3-D300109430A1}" type="sibTrans" cxnId="{DE88E97F-068A-475C-A60E-87B85C30F90B}">
      <dgm:prSet/>
      <dgm:spPr>
        <a:blipFill>
          <a:blip xmlns:r="http://schemas.openxmlformats.org/officeDocument/2006/relationships" r:embed="rId3" cstate="screen">
            <a:extLst>
              <a:ext uri="{28A0092B-C50C-407E-A947-70E740481C1C}">
                <a14:useLocalDpi xmlns:a14="http://schemas.microsoft.com/office/drawing/2010/main"/>
              </a:ext>
            </a:extLst>
          </a:blip>
          <a:srcRect/>
          <a:stretch>
            <a:fillRect/>
          </a:stretch>
        </a:blipFill>
        <a:ln>
          <a:solidFill>
            <a:srgbClr val="99CC00"/>
          </a:solidFill>
        </a:ln>
      </dgm:spPr>
      <dgm:t>
        <a:bodyPr/>
        <a:lstStyle/>
        <a:p>
          <a:endParaRPr lang="zh-CN" altLang="en-US"/>
        </a:p>
      </dgm:t>
    </dgm:pt>
    <dgm:pt modelId="{81A24D50-0414-4D69-8DEC-A4907B98890B}" type="pres">
      <dgm:prSet presAssocID="{BF0D54B0-679F-4848-8779-CC11031A7F74}" presName="Name0" presStyleCnt="0">
        <dgm:presLayoutVars>
          <dgm:chMax val="21"/>
          <dgm:chPref val="21"/>
        </dgm:presLayoutVars>
      </dgm:prSet>
      <dgm:spPr/>
      <dgm:t>
        <a:bodyPr/>
        <a:lstStyle/>
        <a:p>
          <a:endParaRPr lang="zh-CN" altLang="en-US"/>
        </a:p>
      </dgm:t>
    </dgm:pt>
    <dgm:pt modelId="{F5681EC3-4467-402A-A766-62DB328868F1}" type="pres">
      <dgm:prSet presAssocID="{874B3D34-2173-4617-A4A8-4CE120848AAD}" presName="text1" presStyleCnt="0"/>
      <dgm:spPr/>
    </dgm:pt>
    <dgm:pt modelId="{F41CE24F-977C-478C-9601-8F134155CE63}" type="pres">
      <dgm:prSet presAssocID="{874B3D34-2173-4617-A4A8-4CE120848AAD}" presName="textRepeatNode" presStyleLbl="alignNode1" presStyleIdx="0" presStyleCnt="3">
        <dgm:presLayoutVars>
          <dgm:chMax val="0"/>
          <dgm:chPref val="0"/>
          <dgm:bulletEnabled val="1"/>
        </dgm:presLayoutVars>
      </dgm:prSet>
      <dgm:spPr/>
      <dgm:t>
        <a:bodyPr/>
        <a:lstStyle/>
        <a:p>
          <a:endParaRPr lang="zh-CN" altLang="en-US"/>
        </a:p>
      </dgm:t>
    </dgm:pt>
    <dgm:pt modelId="{7E4A5107-DE52-46A6-9821-E6CBA6A97AF2}" type="pres">
      <dgm:prSet presAssocID="{874B3D34-2173-4617-A4A8-4CE120848AAD}" presName="textaccent1" presStyleCnt="0"/>
      <dgm:spPr/>
    </dgm:pt>
    <dgm:pt modelId="{50F8BC9E-B915-4559-8099-FF8724D0FBB2}" type="pres">
      <dgm:prSet presAssocID="{874B3D34-2173-4617-A4A8-4CE120848AAD}" presName="accentRepeatNode" presStyleLbl="solidAlignAcc1" presStyleIdx="0" presStyleCnt="6"/>
      <dgm:spPr/>
    </dgm:pt>
    <dgm:pt modelId="{1519B198-21EF-43BE-BA0E-51D1E8615642}" type="pres">
      <dgm:prSet presAssocID="{F0843940-A02D-4536-92F8-74F8C2E41AE1}" presName="image1" presStyleCnt="0"/>
      <dgm:spPr/>
    </dgm:pt>
    <dgm:pt modelId="{D3CE6F8B-8371-41C5-A52C-7BF60B95A5D6}" type="pres">
      <dgm:prSet presAssocID="{F0843940-A02D-4536-92F8-74F8C2E41AE1}" presName="imageRepeatNode" presStyleLbl="alignAcc1" presStyleIdx="0" presStyleCnt="3"/>
      <dgm:spPr/>
      <dgm:t>
        <a:bodyPr/>
        <a:lstStyle/>
        <a:p>
          <a:endParaRPr lang="zh-CN" altLang="en-US"/>
        </a:p>
      </dgm:t>
    </dgm:pt>
    <dgm:pt modelId="{05EDFB7F-19DA-49E5-8D09-8A193D83E537}" type="pres">
      <dgm:prSet presAssocID="{F0843940-A02D-4536-92F8-74F8C2E41AE1}" presName="imageaccent1" presStyleCnt="0"/>
      <dgm:spPr/>
    </dgm:pt>
    <dgm:pt modelId="{D38AA61C-AE5C-4FAA-AB96-990EBDE9FE94}" type="pres">
      <dgm:prSet presAssocID="{F0843940-A02D-4536-92F8-74F8C2E41AE1}" presName="accentRepeatNode" presStyleLbl="solidAlignAcc1" presStyleIdx="1" presStyleCnt="6"/>
      <dgm:spPr/>
    </dgm:pt>
    <dgm:pt modelId="{F38537FD-BC6C-4A27-81A4-08530B49721A}" type="pres">
      <dgm:prSet presAssocID="{D474965B-433D-4DC8-9D4D-3D7A85C17E4A}" presName="text2" presStyleCnt="0"/>
      <dgm:spPr/>
    </dgm:pt>
    <dgm:pt modelId="{92D11336-22EE-40AA-82C4-484E9EF99D24}" type="pres">
      <dgm:prSet presAssocID="{D474965B-433D-4DC8-9D4D-3D7A85C17E4A}" presName="textRepeatNode" presStyleLbl="alignNode1" presStyleIdx="1" presStyleCnt="3">
        <dgm:presLayoutVars>
          <dgm:chMax val="0"/>
          <dgm:chPref val="0"/>
          <dgm:bulletEnabled val="1"/>
        </dgm:presLayoutVars>
      </dgm:prSet>
      <dgm:spPr/>
      <dgm:t>
        <a:bodyPr/>
        <a:lstStyle/>
        <a:p>
          <a:endParaRPr lang="zh-CN" altLang="en-US"/>
        </a:p>
      </dgm:t>
    </dgm:pt>
    <dgm:pt modelId="{9FFBB78D-B5F4-438D-9212-F72A95653CA0}" type="pres">
      <dgm:prSet presAssocID="{D474965B-433D-4DC8-9D4D-3D7A85C17E4A}" presName="textaccent2" presStyleCnt="0"/>
      <dgm:spPr/>
    </dgm:pt>
    <dgm:pt modelId="{AF4D9785-2AD1-4A55-8486-2575532FA688}" type="pres">
      <dgm:prSet presAssocID="{D474965B-433D-4DC8-9D4D-3D7A85C17E4A}" presName="accentRepeatNode" presStyleLbl="solidAlignAcc1" presStyleIdx="2" presStyleCnt="6"/>
      <dgm:spPr/>
    </dgm:pt>
    <dgm:pt modelId="{FB06275A-F897-4E13-8924-4DFB0E0F48FE}" type="pres">
      <dgm:prSet presAssocID="{2F20762E-F884-4A55-9012-8A83F8EF96C6}" presName="image2" presStyleCnt="0"/>
      <dgm:spPr/>
    </dgm:pt>
    <dgm:pt modelId="{A8227293-F99B-464F-BF58-92BB8F12AF9C}" type="pres">
      <dgm:prSet presAssocID="{2F20762E-F884-4A55-9012-8A83F8EF96C6}" presName="imageRepeatNode" presStyleLbl="alignAcc1" presStyleIdx="1" presStyleCnt="3"/>
      <dgm:spPr/>
      <dgm:t>
        <a:bodyPr/>
        <a:lstStyle/>
        <a:p>
          <a:endParaRPr lang="zh-CN" altLang="en-US"/>
        </a:p>
      </dgm:t>
    </dgm:pt>
    <dgm:pt modelId="{16BE4F36-BFD5-4A19-9776-AD33A67B90F7}" type="pres">
      <dgm:prSet presAssocID="{2F20762E-F884-4A55-9012-8A83F8EF96C6}" presName="imageaccent2" presStyleCnt="0"/>
      <dgm:spPr/>
    </dgm:pt>
    <dgm:pt modelId="{6F237F1F-E144-4F38-AAAC-431A7F6CE162}" type="pres">
      <dgm:prSet presAssocID="{2F20762E-F884-4A55-9012-8A83F8EF96C6}" presName="accentRepeatNode" presStyleLbl="solidAlignAcc1" presStyleIdx="3" presStyleCnt="6"/>
      <dgm:spPr/>
    </dgm:pt>
    <dgm:pt modelId="{AAF1AC2F-3957-4B35-8B49-4C4C15D2E318}" type="pres">
      <dgm:prSet presAssocID="{BDD07C43-87AD-4A57-98CE-75A147EA1841}" presName="text3" presStyleCnt="0"/>
      <dgm:spPr/>
    </dgm:pt>
    <dgm:pt modelId="{C8E4175A-7837-4970-B94B-93846CC8A053}" type="pres">
      <dgm:prSet presAssocID="{BDD07C43-87AD-4A57-98CE-75A147EA1841}" presName="textRepeatNode" presStyleLbl="alignNode1" presStyleIdx="2" presStyleCnt="3">
        <dgm:presLayoutVars>
          <dgm:chMax val="0"/>
          <dgm:chPref val="0"/>
          <dgm:bulletEnabled val="1"/>
        </dgm:presLayoutVars>
      </dgm:prSet>
      <dgm:spPr/>
      <dgm:t>
        <a:bodyPr/>
        <a:lstStyle/>
        <a:p>
          <a:endParaRPr lang="zh-CN" altLang="en-US"/>
        </a:p>
      </dgm:t>
    </dgm:pt>
    <dgm:pt modelId="{8EC4F79A-CBE3-4FB7-83DF-29639D94481A}" type="pres">
      <dgm:prSet presAssocID="{BDD07C43-87AD-4A57-98CE-75A147EA1841}" presName="textaccent3" presStyleCnt="0"/>
      <dgm:spPr/>
    </dgm:pt>
    <dgm:pt modelId="{8D7CB90F-AC56-4194-B95B-9162F724175D}" type="pres">
      <dgm:prSet presAssocID="{BDD07C43-87AD-4A57-98CE-75A147EA1841}" presName="accentRepeatNode" presStyleLbl="solidAlignAcc1" presStyleIdx="4" presStyleCnt="6"/>
      <dgm:spPr/>
    </dgm:pt>
    <dgm:pt modelId="{0984C78D-F3BB-448B-A349-C8C38AAF9428}" type="pres">
      <dgm:prSet presAssocID="{4F881A8F-1252-4E56-8CC3-D300109430A1}" presName="image3" presStyleCnt="0"/>
      <dgm:spPr/>
    </dgm:pt>
    <dgm:pt modelId="{9527070A-EF5C-4876-A47C-C6FA06AC48E5}" type="pres">
      <dgm:prSet presAssocID="{4F881A8F-1252-4E56-8CC3-D300109430A1}" presName="imageRepeatNode" presStyleLbl="alignAcc1" presStyleIdx="2" presStyleCnt="3"/>
      <dgm:spPr/>
      <dgm:t>
        <a:bodyPr/>
        <a:lstStyle/>
        <a:p>
          <a:endParaRPr lang="zh-CN" altLang="en-US"/>
        </a:p>
      </dgm:t>
    </dgm:pt>
    <dgm:pt modelId="{F245DEFC-F0F7-4C01-ABA4-4CCCB8D56CCC}" type="pres">
      <dgm:prSet presAssocID="{4F881A8F-1252-4E56-8CC3-D300109430A1}" presName="imageaccent3" presStyleCnt="0"/>
      <dgm:spPr/>
    </dgm:pt>
    <dgm:pt modelId="{2BC24FC1-083E-437C-8D01-0E5831EFCE2E}" type="pres">
      <dgm:prSet presAssocID="{4F881A8F-1252-4E56-8CC3-D300109430A1}" presName="accentRepeatNode" presStyleLbl="solidAlignAcc1" presStyleIdx="5" presStyleCnt="6"/>
      <dgm:spPr/>
    </dgm:pt>
  </dgm:ptLst>
  <dgm:cxnLst>
    <dgm:cxn modelId="{5EFE03AE-2FC4-40CC-BE5F-8E7943E84D52}" type="presOf" srcId="{4F881A8F-1252-4E56-8CC3-D300109430A1}" destId="{9527070A-EF5C-4876-A47C-C6FA06AC48E5}" srcOrd="0" destOrd="0" presId="urn:microsoft.com/office/officeart/2008/layout/HexagonCluster"/>
    <dgm:cxn modelId="{E49344E3-6E03-4C7E-8576-CE95E1E65E16}" type="presOf" srcId="{BF0D54B0-679F-4848-8779-CC11031A7F74}" destId="{81A24D50-0414-4D69-8DEC-A4907B98890B}" srcOrd="0" destOrd="0" presId="urn:microsoft.com/office/officeart/2008/layout/HexagonCluster"/>
    <dgm:cxn modelId="{C60AEB0B-0A6B-4C71-BADA-C8E05C6530E3}" type="presOf" srcId="{F0843940-A02D-4536-92F8-74F8C2E41AE1}" destId="{D3CE6F8B-8371-41C5-A52C-7BF60B95A5D6}" srcOrd="0" destOrd="0" presId="urn:microsoft.com/office/officeart/2008/layout/HexagonCluster"/>
    <dgm:cxn modelId="{DE88E97F-068A-475C-A60E-87B85C30F90B}" srcId="{BF0D54B0-679F-4848-8779-CC11031A7F74}" destId="{BDD07C43-87AD-4A57-98CE-75A147EA1841}" srcOrd="2" destOrd="0" parTransId="{39D1E1B0-1E14-4306-89DF-8C96514FB7B1}" sibTransId="{4F881A8F-1252-4E56-8CC3-D300109430A1}"/>
    <dgm:cxn modelId="{F1B09A5F-C755-44D3-A7A6-05AC7A15D02E}" srcId="{BF0D54B0-679F-4848-8779-CC11031A7F74}" destId="{D474965B-433D-4DC8-9D4D-3D7A85C17E4A}" srcOrd="1" destOrd="0" parTransId="{FB328FF2-E3BE-4918-8E8E-7D3E4474D69A}" sibTransId="{2F20762E-F884-4A55-9012-8A83F8EF96C6}"/>
    <dgm:cxn modelId="{0C9E89C3-6BF3-452D-A589-13BE7E6923D3}" type="presOf" srcId="{D474965B-433D-4DC8-9D4D-3D7A85C17E4A}" destId="{92D11336-22EE-40AA-82C4-484E9EF99D24}" srcOrd="0" destOrd="0" presId="urn:microsoft.com/office/officeart/2008/layout/HexagonCluster"/>
    <dgm:cxn modelId="{4327EDEE-89E4-4F77-9A3A-E9072E7EC5FD}" type="presOf" srcId="{874B3D34-2173-4617-A4A8-4CE120848AAD}" destId="{F41CE24F-977C-478C-9601-8F134155CE63}" srcOrd="0" destOrd="0" presId="urn:microsoft.com/office/officeart/2008/layout/HexagonCluster"/>
    <dgm:cxn modelId="{739F2AE2-3934-4620-8895-BBC47B066C2D}" type="presOf" srcId="{2F20762E-F884-4A55-9012-8A83F8EF96C6}" destId="{A8227293-F99B-464F-BF58-92BB8F12AF9C}" srcOrd="0" destOrd="0" presId="urn:microsoft.com/office/officeart/2008/layout/HexagonCluster"/>
    <dgm:cxn modelId="{96B582D7-7319-4642-89E6-6D0DFCCD61BA}" srcId="{BF0D54B0-679F-4848-8779-CC11031A7F74}" destId="{874B3D34-2173-4617-A4A8-4CE120848AAD}" srcOrd="0" destOrd="0" parTransId="{B4CF2FE0-85EF-440A-A8F8-B9991F9397FD}" sibTransId="{F0843940-A02D-4536-92F8-74F8C2E41AE1}"/>
    <dgm:cxn modelId="{E4D36E4F-CD9F-4959-B274-08CBA4DB3430}" type="presOf" srcId="{BDD07C43-87AD-4A57-98CE-75A147EA1841}" destId="{C8E4175A-7837-4970-B94B-93846CC8A053}" srcOrd="0" destOrd="0" presId="urn:microsoft.com/office/officeart/2008/layout/HexagonCluster"/>
    <dgm:cxn modelId="{0DF95812-C555-423D-AF34-75AA336DCAAA}" type="presParOf" srcId="{81A24D50-0414-4D69-8DEC-A4907B98890B}" destId="{F5681EC3-4467-402A-A766-62DB328868F1}" srcOrd="0" destOrd="0" presId="urn:microsoft.com/office/officeart/2008/layout/HexagonCluster"/>
    <dgm:cxn modelId="{FE5C2597-AAD1-4D4D-8FE1-3DC437DFD795}" type="presParOf" srcId="{F5681EC3-4467-402A-A766-62DB328868F1}" destId="{F41CE24F-977C-478C-9601-8F134155CE63}" srcOrd="0" destOrd="0" presId="urn:microsoft.com/office/officeart/2008/layout/HexagonCluster"/>
    <dgm:cxn modelId="{2BAE6312-3E12-4C6A-849D-7039D6C85326}" type="presParOf" srcId="{81A24D50-0414-4D69-8DEC-A4907B98890B}" destId="{7E4A5107-DE52-46A6-9821-E6CBA6A97AF2}" srcOrd="1" destOrd="0" presId="urn:microsoft.com/office/officeart/2008/layout/HexagonCluster"/>
    <dgm:cxn modelId="{D159A693-0CC3-4A6C-94FE-662E19F173F6}" type="presParOf" srcId="{7E4A5107-DE52-46A6-9821-E6CBA6A97AF2}" destId="{50F8BC9E-B915-4559-8099-FF8724D0FBB2}" srcOrd="0" destOrd="0" presId="urn:microsoft.com/office/officeart/2008/layout/HexagonCluster"/>
    <dgm:cxn modelId="{2E5C02F6-46B5-43DF-8CBA-7087495BC671}" type="presParOf" srcId="{81A24D50-0414-4D69-8DEC-A4907B98890B}" destId="{1519B198-21EF-43BE-BA0E-51D1E8615642}" srcOrd="2" destOrd="0" presId="urn:microsoft.com/office/officeart/2008/layout/HexagonCluster"/>
    <dgm:cxn modelId="{F51FEC46-6FB2-4A50-9480-AE5B9F287805}" type="presParOf" srcId="{1519B198-21EF-43BE-BA0E-51D1E8615642}" destId="{D3CE6F8B-8371-41C5-A52C-7BF60B95A5D6}" srcOrd="0" destOrd="0" presId="urn:microsoft.com/office/officeart/2008/layout/HexagonCluster"/>
    <dgm:cxn modelId="{FFF2634A-3D85-433A-BC0B-46F16308E7A9}" type="presParOf" srcId="{81A24D50-0414-4D69-8DEC-A4907B98890B}" destId="{05EDFB7F-19DA-49E5-8D09-8A193D83E537}" srcOrd="3" destOrd="0" presId="urn:microsoft.com/office/officeart/2008/layout/HexagonCluster"/>
    <dgm:cxn modelId="{24F22C41-F1B7-46FB-ABDE-7B16DC12CB94}" type="presParOf" srcId="{05EDFB7F-19DA-49E5-8D09-8A193D83E537}" destId="{D38AA61C-AE5C-4FAA-AB96-990EBDE9FE94}" srcOrd="0" destOrd="0" presId="urn:microsoft.com/office/officeart/2008/layout/HexagonCluster"/>
    <dgm:cxn modelId="{59F57D26-49A8-4773-95D1-944F6AD996A4}" type="presParOf" srcId="{81A24D50-0414-4D69-8DEC-A4907B98890B}" destId="{F38537FD-BC6C-4A27-81A4-08530B49721A}" srcOrd="4" destOrd="0" presId="urn:microsoft.com/office/officeart/2008/layout/HexagonCluster"/>
    <dgm:cxn modelId="{F4191FC3-CE89-4511-9239-0C65F1BD1DE7}" type="presParOf" srcId="{F38537FD-BC6C-4A27-81A4-08530B49721A}" destId="{92D11336-22EE-40AA-82C4-484E9EF99D24}" srcOrd="0" destOrd="0" presId="urn:microsoft.com/office/officeart/2008/layout/HexagonCluster"/>
    <dgm:cxn modelId="{FC484509-F58E-4C4F-B90F-701EF77AA5D2}" type="presParOf" srcId="{81A24D50-0414-4D69-8DEC-A4907B98890B}" destId="{9FFBB78D-B5F4-438D-9212-F72A95653CA0}" srcOrd="5" destOrd="0" presId="urn:microsoft.com/office/officeart/2008/layout/HexagonCluster"/>
    <dgm:cxn modelId="{B7D347F1-0068-47D7-9416-0584A98C0EEA}" type="presParOf" srcId="{9FFBB78D-B5F4-438D-9212-F72A95653CA0}" destId="{AF4D9785-2AD1-4A55-8486-2575532FA688}" srcOrd="0" destOrd="0" presId="urn:microsoft.com/office/officeart/2008/layout/HexagonCluster"/>
    <dgm:cxn modelId="{0AF6C0AC-4739-4416-90C9-B77205A01F5E}" type="presParOf" srcId="{81A24D50-0414-4D69-8DEC-A4907B98890B}" destId="{FB06275A-F897-4E13-8924-4DFB0E0F48FE}" srcOrd="6" destOrd="0" presId="urn:microsoft.com/office/officeart/2008/layout/HexagonCluster"/>
    <dgm:cxn modelId="{61548095-BD1B-4B22-98C0-C5B1B312DE9F}" type="presParOf" srcId="{FB06275A-F897-4E13-8924-4DFB0E0F48FE}" destId="{A8227293-F99B-464F-BF58-92BB8F12AF9C}" srcOrd="0" destOrd="0" presId="urn:microsoft.com/office/officeart/2008/layout/HexagonCluster"/>
    <dgm:cxn modelId="{041E542C-EE19-42C0-872F-80AB71607A2A}" type="presParOf" srcId="{81A24D50-0414-4D69-8DEC-A4907B98890B}" destId="{16BE4F36-BFD5-4A19-9776-AD33A67B90F7}" srcOrd="7" destOrd="0" presId="urn:microsoft.com/office/officeart/2008/layout/HexagonCluster"/>
    <dgm:cxn modelId="{817F3AA6-E06D-435E-B082-D7B4FACB353D}" type="presParOf" srcId="{16BE4F36-BFD5-4A19-9776-AD33A67B90F7}" destId="{6F237F1F-E144-4F38-AAAC-431A7F6CE162}" srcOrd="0" destOrd="0" presId="urn:microsoft.com/office/officeart/2008/layout/HexagonCluster"/>
    <dgm:cxn modelId="{9102CBC5-8F16-4B0A-BBB2-E8FD21BEBCCE}" type="presParOf" srcId="{81A24D50-0414-4D69-8DEC-A4907B98890B}" destId="{AAF1AC2F-3957-4B35-8B49-4C4C15D2E318}" srcOrd="8" destOrd="0" presId="urn:microsoft.com/office/officeart/2008/layout/HexagonCluster"/>
    <dgm:cxn modelId="{2ADA2327-7216-44B9-A1E6-A353DF707B1E}" type="presParOf" srcId="{AAF1AC2F-3957-4B35-8B49-4C4C15D2E318}" destId="{C8E4175A-7837-4970-B94B-93846CC8A053}" srcOrd="0" destOrd="0" presId="urn:microsoft.com/office/officeart/2008/layout/HexagonCluster"/>
    <dgm:cxn modelId="{B3500F0D-835D-459A-9DE0-B7AA8ED16C7D}" type="presParOf" srcId="{81A24D50-0414-4D69-8DEC-A4907B98890B}" destId="{8EC4F79A-CBE3-4FB7-83DF-29639D94481A}" srcOrd="9" destOrd="0" presId="urn:microsoft.com/office/officeart/2008/layout/HexagonCluster"/>
    <dgm:cxn modelId="{32493067-1815-4140-8866-6DBDB0DFD3B6}" type="presParOf" srcId="{8EC4F79A-CBE3-4FB7-83DF-29639D94481A}" destId="{8D7CB90F-AC56-4194-B95B-9162F724175D}" srcOrd="0" destOrd="0" presId="urn:microsoft.com/office/officeart/2008/layout/HexagonCluster"/>
    <dgm:cxn modelId="{A170AB6C-643D-45EF-A4C8-660827D0858B}" type="presParOf" srcId="{81A24D50-0414-4D69-8DEC-A4907B98890B}" destId="{0984C78D-F3BB-448B-A349-C8C38AAF9428}" srcOrd="10" destOrd="0" presId="urn:microsoft.com/office/officeart/2008/layout/HexagonCluster"/>
    <dgm:cxn modelId="{7BA1CD89-E2A2-479D-A396-76CBF547BF2C}" type="presParOf" srcId="{0984C78D-F3BB-448B-A349-C8C38AAF9428}" destId="{9527070A-EF5C-4876-A47C-C6FA06AC48E5}" srcOrd="0" destOrd="0" presId="urn:microsoft.com/office/officeart/2008/layout/HexagonCluster"/>
    <dgm:cxn modelId="{C8F242FF-8886-47B1-967C-1711868A7F4B}" type="presParOf" srcId="{81A24D50-0414-4D69-8DEC-A4907B98890B}" destId="{F245DEFC-F0F7-4C01-ABA4-4CCCB8D56CCC}" srcOrd="11" destOrd="0" presId="urn:microsoft.com/office/officeart/2008/layout/HexagonCluster"/>
    <dgm:cxn modelId="{BAA88A8F-00CC-4E99-B93F-EEB82CBEBA05}" type="presParOf" srcId="{F245DEFC-F0F7-4C01-ABA4-4CCCB8D56CCC}" destId="{2BC24FC1-083E-437C-8D01-0E5831EFCE2E}" srcOrd="0" destOrd="0" presId="urn:microsoft.com/office/officeart/2008/layout/Hexagon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ABD1157-3891-4ED2-BBCD-AEC49E6F956E}" type="doc">
      <dgm:prSet loTypeId="urn:microsoft.com/office/officeart/2005/8/layout/radial1" loCatId="cycle" qsTypeId="urn:microsoft.com/office/officeart/2005/8/quickstyle/simple4" qsCatId="simple" csTypeId="urn:microsoft.com/office/officeart/2005/8/colors/accent1_2" csCatId="accent1" phldr="1"/>
      <dgm:spPr/>
      <dgm:t>
        <a:bodyPr/>
        <a:lstStyle/>
        <a:p>
          <a:endParaRPr lang="zh-CN" altLang="en-US"/>
        </a:p>
      </dgm:t>
    </dgm:pt>
    <dgm:pt modelId="{441FB8FA-784E-4A65-8F41-E29918727E8D}">
      <dgm:prSet phldrT="[文本]" custT="1">
        <dgm:style>
          <a:lnRef idx="1">
            <a:schemeClr val="accent2"/>
          </a:lnRef>
          <a:fillRef idx="3">
            <a:schemeClr val="accent2"/>
          </a:fillRef>
          <a:effectRef idx="2">
            <a:schemeClr val="accent2"/>
          </a:effectRef>
          <a:fontRef idx="minor">
            <a:schemeClr val="lt1"/>
          </a:fontRef>
        </dgm:style>
      </dgm:prSet>
      <dgm:spPr/>
      <dgm:t>
        <a:bodyPr/>
        <a:lstStyle/>
        <a:p>
          <a:r>
            <a:rPr lang="zh-CN" altLang="en-US" sz="1600" dirty="0">
              <a:latin typeface="微软雅黑" pitchFamily="34" charset="-122"/>
              <a:ea typeface="微软雅黑" pitchFamily="34" charset="-122"/>
            </a:rPr>
            <a:t>经理小组</a:t>
          </a:r>
        </a:p>
      </dgm:t>
    </dgm:pt>
    <dgm:pt modelId="{16F0FA26-D178-4D6F-8C9E-EC32E2520D7D}" type="parTrans" cxnId="{CC45B03D-17C6-45CE-91FC-3E685AC46603}">
      <dgm:prSet/>
      <dgm:spPr/>
      <dgm:t>
        <a:bodyPr/>
        <a:lstStyle/>
        <a:p>
          <a:endParaRPr lang="zh-CN" altLang="en-US">
            <a:latin typeface="微软雅黑" pitchFamily="34" charset="-122"/>
            <a:ea typeface="微软雅黑" pitchFamily="34" charset="-122"/>
          </a:endParaRPr>
        </a:p>
      </dgm:t>
    </dgm:pt>
    <dgm:pt modelId="{E5B689D1-43EE-473F-A90C-B43ABA54419B}" type="sibTrans" cxnId="{CC45B03D-17C6-45CE-91FC-3E685AC46603}">
      <dgm:prSet/>
      <dgm:spPr/>
      <dgm:t>
        <a:bodyPr/>
        <a:lstStyle/>
        <a:p>
          <a:endParaRPr lang="zh-CN" altLang="en-US">
            <a:latin typeface="微软雅黑" pitchFamily="34" charset="-122"/>
            <a:ea typeface="微软雅黑" pitchFamily="34" charset="-122"/>
          </a:endParaRPr>
        </a:p>
      </dgm:t>
    </dgm:pt>
    <dgm:pt modelId="{8A1D5847-77F2-4ACD-8AF8-899CAE5579FB}">
      <dgm:prSet phldrT="[文本]">
        <dgm:style>
          <a:lnRef idx="1">
            <a:schemeClr val="accent5"/>
          </a:lnRef>
          <a:fillRef idx="3">
            <a:schemeClr val="accent5"/>
          </a:fillRef>
          <a:effectRef idx="2">
            <a:schemeClr val="accent5"/>
          </a:effectRef>
          <a:fontRef idx="minor">
            <a:schemeClr val="lt1"/>
          </a:fontRef>
        </dgm:style>
      </dgm:prSet>
      <dgm:spPr/>
      <dgm:t>
        <a:bodyPr/>
        <a:lstStyle/>
        <a:p>
          <a:r>
            <a:rPr lang="zh-CN" altLang="en-US">
              <a:latin typeface="微软雅黑" pitchFamily="34" charset="-122"/>
              <a:ea typeface="微软雅黑" pitchFamily="34" charset="-122"/>
            </a:rPr>
            <a:t>研发机构</a:t>
          </a:r>
        </a:p>
      </dgm:t>
    </dgm:pt>
    <dgm:pt modelId="{C2A2925C-40FB-4BC7-9E5E-BAD50833CF33}" type="parTrans" cxnId="{E508218F-FAE8-4E82-9B07-9ADBE799A244}">
      <dgm:prSet/>
      <dgm:spPr/>
      <dgm:t>
        <a:bodyPr/>
        <a:lstStyle/>
        <a:p>
          <a:endParaRPr lang="zh-CN" altLang="en-US">
            <a:latin typeface="微软雅黑" pitchFamily="34" charset="-122"/>
            <a:ea typeface="微软雅黑" pitchFamily="34" charset="-122"/>
          </a:endParaRPr>
        </a:p>
      </dgm:t>
    </dgm:pt>
    <dgm:pt modelId="{3C7DE7D8-F027-4533-8708-E199097001DD}" type="sibTrans" cxnId="{E508218F-FAE8-4E82-9B07-9ADBE799A244}">
      <dgm:prSet/>
      <dgm:spPr/>
      <dgm:t>
        <a:bodyPr/>
        <a:lstStyle/>
        <a:p>
          <a:endParaRPr lang="zh-CN" altLang="en-US">
            <a:latin typeface="微软雅黑" pitchFamily="34" charset="-122"/>
            <a:ea typeface="微软雅黑" pitchFamily="34" charset="-122"/>
          </a:endParaRPr>
        </a:p>
      </dgm:t>
    </dgm:pt>
    <dgm:pt modelId="{C71EF975-7EC5-4E6E-BA60-1A560E207300}">
      <dgm:prSet phldrT="[文本]">
        <dgm:style>
          <a:lnRef idx="1">
            <a:schemeClr val="accent6"/>
          </a:lnRef>
          <a:fillRef idx="3">
            <a:schemeClr val="accent6"/>
          </a:fillRef>
          <a:effectRef idx="2">
            <a:schemeClr val="accent6"/>
          </a:effectRef>
          <a:fontRef idx="minor">
            <a:schemeClr val="lt1"/>
          </a:fontRef>
        </dgm:style>
      </dgm:prSet>
      <dgm:spPr/>
      <dgm:t>
        <a:bodyPr/>
        <a:lstStyle/>
        <a:p>
          <a:r>
            <a:rPr lang="zh-CN" altLang="en-US">
              <a:latin typeface="微软雅黑" pitchFamily="34" charset="-122"/>
              <a:ea typeface="微软雅黑" pitchFamily="34" charset="-122"/>
            </a:rPr>
            <a:t>管理咨询公司</a:t>
          </a:r>
        </a:p>
      </dgm:t>
    </dgm:pt>
    <dgm:pt modelId="{86BA5D02-B8A5-46A6-9046-7E3E9ED4BAA1}" type="parTrans" cxnId="{11C14B5C-FE87-409D-86AF-D0F2EA259B33}">
      <dgm:prSet/>
      <dgm:spPr/>
      <dgm:t>
        <a:bodyPr/>
        <a:lstStyle/>
        <a:p>
          <a:endParaRPr lang="zh-CN" altLang="en-US">
            <a:latin typeface="微软雅黑" pitchFamily="34" charset="-122"/>
            <a:ea typeface="微软雅黑" pitchFamily="34" charset="-122"/>
          </a:endParaRPr>
        </a:p>
      </dgm:t>
    </dgm:pt>
    <dgm:pt modelId="{3F83CE86-4CE9-45C2-B8D4-AC548C00F67D}" type="sibTrans" cxnId="{11C14B5C-FE87-409D-86AF-D0F2EA259B33}">
      <dgm:prSet/>
      <dgm:spPr/>
      <dgm:t>
        <a:bodyPr/>
        <a:lstStyle/>
        <a:p>
          <a:endParaRPr lang="zh-CN" altLang="en-US">
            <a:latin typeface="微软雅黑" pitchFamily="34" charset="-122"/>
            <a:ea typeface="微软雅黑" pitchFamily="34" charset="-122"/>
          </a:endParaRPr>
        </a:p>
      </dgm:t>
    </dgm:pt>
    <dgm:pt modelId="{BE18C0FE-E5F2-4F36-9111-8A6779BE5CEA}">
      <dgm:prSet phldrT="[文本]">
        <dgm:style>
          <a:lnRef idx="1">
            <a:schemeClr val="accent3"/>
          </a:lnRef>
          <a:fillRef idx="3">
            <a:schemeClr val="accent3"/>
          </a:fillRef>
          <a:effectRef idx="2">
            <a:schemeClr val="accent3"/>
          </a:effectRef>
          <a:fontRef idx="minor">
            <a:schemeClr val="lt1"/>
          </a:fontRef>
        </dgm:style>
      </dgm:prSet>
      <dgm:spPr/>
      <dgm:t>
        <a:bodyPr/>
        <a:lstStyle/>
        <a:p>
          <a:r>
            <a:rPr lang="zh-CN" altLang="en-US">
              <a:latin typeface="微软雅黑" pitchFamily="34" charset="-122"/>
              <a:ea typeface="微软雅黑" pitchFamily="34" charset="-122"/>
            </a:rPr>
            <a:t>销售代理商</a:t>
          </a:r>
        </a:p>
      </dgm:t>
    </dgm:pt>
    <dgm:pt modelId="{F8EE7901-71F9-4B4C-A139-3965456CC533}" type="parTrans" cxnId="{203DAA74-4AE3-4F2D-9BE4-E2259033A467}">
      <dgm:prSet/>
      <dgm:spPr/>
      <dgm:t>
        <a:bodyPr/>
        <a:lstStyle/>
        <a:p>
          <a:endParaRPr lang="zh-CN" altLang="en-US">
            <a:latin typeface="微软雅黑" pitchFamily="34" charset="-122"/>
            <a:ea typeface="微软雅黑" pitchFamily="34" charset="-122"/>
          </a:endParaRPr>
        </a:p>
      </dgm:t>
    </dgm:pt>
    <dgm:pt modelId="{177A0FE6-D21C-4CD0-9923-D82E95BECC87}" type="sibTrans" cxnId="{203DAA74-4AE3-4F2D-9BE4-E2259033A467}">
      <dgm:prSet/>
      <dgm:spPr/>
      <dgm:t>
        <a:bodyPr/>
        <a:lstStyle/>
        <a:p>
          <a:endParaRPr lang="zh-CN" altLang="en-US">
            <a:latin typeface="微软雅黑" pitchFamily="34" charset="-122"/>
            <a:ea typeface="微软雅黑" pitchFamily="34" charset="-122"/>
          </a:endParaRPr>
        </a:p>
      </dgm:t>
    </dgm:pt>
    <dgm:pt modelId="{AEDD0E3F-5F02-4FDF-9990-2D3C534420DA}">
      <dgm:prSet phldrT="[文本]">
        <dgm:style>
          <a:lnRef idx="1">
            <a:schemeClr val="accent4"/>
          </a:lnRef>
          <a:fillRef idx="3">
            <a:schemeClr val="accent4"/>
          </a:fillRef>
          <a:effectRef idx="2">
            <a:schemeClr val="accent4"/>
          </a:effectRef>
          <a:fontRef idx="minor">
            <a:schemeClr val="lt1"/>
          </a:fontRef>
        </dgm:style>
      </dgm:prSet>
      <dgm:spPr/>
      <dgm:t>
        <a:bodyPr/>
        <a:lstStyle/>
        <a:p>
          <a:r>
            <a:rPr lang="zh-CN" altLang="en-US">
              <a:latin typeface="微软雅黑" pitchFamily="34" charset="-122"/>
              <a:ea typeface="微软雅黑" pitchFamily="34" charset="-122"/>
            </a:rPr>
            <a:t>广告公司</a:t>
          </a:r>
        </a:p>
      </dgm:t>
    </dgm:pt>
    <dgm:pt modelId="{15599A30-FE52-4C0F-A9AE-9D87711320BF}" type="parTrans" cxnId="{D4505B2A-E0E7-4FF5-B6AA-BF41AEB499DF}">
      <dgm:prSet/>
      <dgm:spPr/>
      <dgm:t>
        <a:bodyPr/>
        <a:lstStyle/>
        <a:p>
          <a:endParaRPr lang="zh-CN" altLang="en-US">
            <a:latin typeface="微软雅黑" pitchFamily="34" charset="-122"/>
            <a:ea typeface="微软雅黑" pitchFamily="34" charset="-122"/>
          </a:endParaRPr>
        </a:p>
      </dgm:t>
    </dgm:pt>
    <dgm:pt modelId="{D4B08CB0-DC42-4860-8EAD-3E43844D3323}" type="sibTrans" cxnId="{D4505B2A-E0E7-4FF5-B6AA-BF41AEB499DF}">
      <dgm:prSet/>
      <dgm:spPr/>
      <dgm:t>
        <a:bodyPr/>
        <a:lstStyle/>
        <a:p>
          <a:endParaRPr lang="zh-CN" altLang="en-US">
            <a:latin typeface="微软雅黑" pitchFamily="34" charset="-122"/>
            <a:ea typeface="微软雅黑" pitchFamily="34" charset="-122"/>
          </a:endParaRPr>
        </a:p>
      </dgm:t>
    </dgm:pt>
    <dgm:pt modelId="{E7260022-F59D-4B31-BDF5-F156E3EC6F46}">
      <dgm:prSet phldrT="[文本]">
        <dgm:style>
          <a:lnRef idx="1">
            <a:schemeClr val="accent6"/>
          </a:lnRef>
          <a:fillRef idx="3">
            <a:schemeClr val="accent6"/>
          </a:fillRef>
          <a:effectRef idx="2">
            <a:schemeClr val="accent6"/>
          </a:effectRef>
          <a:fontRef idx="minor">
            <a:schemeClr val="lt1"/>
          </a:fontRef>
        </dgm:style>
      </dgm:prSet>
      <dgm:spPr/>
      <dgm:t>
        <a:bodyPr/>
        <a:lstStyle/>
        <a:p>
          <a:r>
            <a:rPr lang="zh-CN" altLang="en-US" dirty="0">
              <a:latin typeface="微软雅黑" pitchFamily="34" charset="-122"/>
              <a:ea typeface="微软雅黑" pitchFamily="34" charset="-122"/>
            </a:rPr>
            <a:t>物流服务公司</a:t>
          </a:r>
        </a:p>
      </dgm:t>
    </dgm:pt>
    <dgm:pt modelId="{80E7FCFA-0DDB-4427-9BA3-B914F4C97B63}" type="parTrans" cxnId="{44F008E4-C9AC-4B0F-9431-CB2EEDCFEE77}">
      <dgm:prSet/>
      <dgm:spPr/>
      <dgm:t>
        <a:bodyPr/>
        <a:lstStyle/>
        <a:p>
          <a:endParaRPr lang="zh-CN" altLang="en-US">
            <a:latin typeface="微软雅黑" pitchFamily="34" charset="-122"/>
            <a:ea typeface="微软雅黑" pitchFamily="34" charset="-122"/>
          </a:endParaRPr>
        </a:p>
      </dgm:t>
    </dgm:pt>
    <dgm:pt modelId="{BBF4DFD5-0203-42AE-9455-A6338DCC3960}" type="sibTrans" cxnId="{44F008E4-C9AC-4B0F-9431-CB2EEDCFEE77}">
      <dgm:prSet/>
      <dgm:spPr/>
      <dgm:t>
        <a:bodyPr/>
        <a:lstStyle/>
        <a:p>
          <a:endParaRPr lang="zh-CN" altLang="en-US">
            <a:latin typeface="微软雅黑" pitchFamily="34" charset="-122"/>
            <a:ea typeface="微软雅黑" pitchFamily="34" charset="-122"/>
          </a:endParaRPr>
        </a:p>
      </dgm:t>
    </dgm:pt>
    <dgm:pt modelId="{E7214379-2893-497F-BAAC-9FABFEA39E0C}">
      <dgm:prSet phldrT="[文本]"/>
      <dgm:spPr/>
      <dgm:t>
        <a:bodyPr/>
        <a:lstStyle/>
        <a:p>
          <a:r>
            <a:rPr lang="zh-CN" altLang="en-US">
              <a:latin typeface="微软雅黑" pitchFamily="34" charset="-122"/>
              <a:ea typeface="微软雅黑" pitchFamily="34" charset="-122"/>
            </a:rPr>
            <a:t>制造商</a:t>
          </a:r>
        </a:p>
      </dgm:t>
    </dgm:pt>
    <dgm:pt modelId="{E316EAE2-58E3-4FC0-A56B-1A4A26542DEC}" type="parTrans" cxnId="{4095C709-2A87-4A46-913E-04462C7EACF1}">
      <dgm:prSet/>
      <dgm:spPr/>
      <dgm:t>
        <a:bodyPr/>
        <a:lstStyle/>
        <a:p>
          <a:endParaRPr lang="zh-CN" altLang="en-US">
            <a:latin typeface="微软雅黑" pitchFamily="34" charset="-122"/>
            <a:ea typeface="微软雅黑" pitchFamily="34" charset="-122"/>
          </a:endParaRPr>
        </a:p>
      </dgm:t>
    </dgm:pt>
    <dgm:pt modelId="{2FFAF408-EAE5-4171-91B5-18E94161BB5C}" type="sibTrans" cxnId="{4095C709-2A87-4A46-913E-04462C7EACF1}">
      <dgm:prSet/>
      <dgm:spPr/>
      <dgm:t>
        <a:bodyPr/>
        <a:lstStyle/>
        <a:p>
          <a:endParaRPr lang="zh-CN" altLang="en-US">
            <a:latin typeface="微软雅黑" pitchFamily="34" charset="-122"/>
            <a:ea typeface="微软雅黑" pitchFamily="34" charset="-122"/>
          </a:endParaRPr>
        </a:p>
      </dgm:t>
    </dgm:pt>
    <dgm:pt modelId="{513BB315-5588-4350-805A-FE8CDA77EFB2}" type="pres">
      <dgm:prSet presAssocID="{EABD1157-3891-4ED2-BBCD-AEC49E6F956E}" presName="cycle" presStyleCnt="0">
        <dgm:presLayoutVars>
          <dgm:chMax val="1"/>
          <dgm:dir/>
          <dgm:animLvl val="ctr"/>
          <dgm:resizeHandles val="exact"/>
        </dgm:presLayoutVars>
      </dgm:prSet>
      <dgm:spPr/>
      <dgm:t>
        <a:bodyPr/>
        <a:lstStyle/>
        <a:p>
          <a:endParaRPr lang="zh-CN" altLang="en-US"/>
        </a:p>
      </dgm:t>
    </dgm:pt>
    <dgm:pt modelId="{6FFCA2BA-5892-41B4-9375-2167022A7DAF}" type="pres">
      <dgm:prSet presAssocID="{441FB8FA-784E-4A65-8F41-E29918727E8D}" presName="centerShape" presStyleLbl="node0" presStyleIdx="0" presStyleCnt="1"/>
      <dgm:spPr/>
      <dgm:t>
        <a:bodyPr/>
        <a:lstStyle/>
        <a:p>
          <a:endParaRPr lang="zh-CN" altLang="en-US"/>
        </a:p>
      </dgm:t>
    </dgm:pt>
    <dgm:pt modelId="{C36DF2E4-8469-4435-8F7A-BD99E500FBB4}" type="pres">
      <dgm:prSet presAssocID="{C2A2925C-40FB-4BC7-9E5E-BAD50833CF33}" presName="Name9" presStyleLbl="parChTrans1D2" presStyleIdx="0" presStyleCnt="6"/>
      <dgm:spPr/>
      <dgm:t>
        <a:bodyPr/>
        <a:lstStyle/>
        <a:p>
          <a:endParaRPr lang="zh-CN" altLang="en-US"/>
        </a:p>
      </dgm:t>
    </dgm:pt>
    <dgm:pt modelId="{E5C7027B-693B-493C-B14E-EA9888672B8F}" type="pres">
      <dgm:prSet presAssocID="{C2A2925C-40FB-4BC7-9E5E-BAD50833CF33}" presName="connTx" presStyleLbl="parChTrans1D2" presStyleIdx="0" presStyleCnt="6"/>
      <dgm:spPr/>
      <dgm:t>
        <a:bodyPr/>
        <a:lstStyle/>
        <a:p>
          <a:endParaRPr lang="zh-CN" altLang="en-US"/>
        </a:p>
      </dgm:t>
    </dgm:pt>
    <dgm:pt modelId="{33511A2F-5A0B-4EDA-8BAB-C348C3C21A96}" type="pres">
      <dgm:prSet presAssocID="{8A1D5847-77F2-4ACD-8AF8-899CAE5579FB}" presName="node" presStyleLbl="node1" presStyleIdx="0" presStyleCnt="6">
        <dgm:presLayoutVars>
          <dgm:bulletEnabled val="1"/>
        </dgm:presLayoutVars>
      </dgm:prSet>
      <dgm:spPr/>
      <dgm:t>
        <a:bodyPr/>
        <a:lstStyle/>
        <a:p>
          <a:endParaRPr lang="zh-CN" altLang="en-US"/>
        </a:p>
      </dgm:t>
    </dgm:pt>
    <dgm:pt modelId="{2EF578F7-58EF-47FD-8FD2-E323BDEA42B1}" type="pres">
      <dgm:prSet presAssocID="{86BA5D02-B8A5-46A6-9046-7E3E9ED4BAA1}" presName="Name9" presStyleLbl="parChTrans1D2" presStyleIdx="1" presStyleCnt="6"/>
      <dgm:spPr/>
      <dgm:t>
        <a:bodyPr/>
        <a:lstStyle/>
        <a:p>
          <a:endParaRPr lang="zh-CN" altLang="en-US"/>
        </a:p>
      </dgm:t>
    </dgm:pt>
    <dgm:pt modelId="{40AFA089-1CE5-4AB7-9798-5041B1DD0088}" type="pres">
      <dgm:prSet presAssocID="{86BA5D02-B8A5-46A6-9046-7E3E9ED4BAA1}" presName="connTx" presStyleLbl="parChTrans1D2" presStyleIdx="1" presStyleCnt="6"/>
      <dgm:spPr/>
      <dgm:t>
        <a:bodyPr/>
        <a:lstStyle/>
        <a:p>
          <a:endParaRPr lang="zh-CN" altLang="en-US"/>
        </a:p>
      </dgm:t>
    </dgm:pt>
    <dgm:pt modelId="{C15FC8D4-9108-41EB-A5D0-18EBD5C442F8}" type="pres">
      <dgm:prSet presAssocID="{C71EF975-7EC5-4E6E-BA60-1A560E207300}" presName="node" presStyleLbl="node1" presStyleIdx="1" presStyleCnt="6">
        <dgm:presLayoutVars>
          <dgm:bulletEnabled val="1"/>
        </dgm:presLayoutVars>
      </dgm:prSet>
      <dgm:spPr/>
      <dgm:t>
        <a:bodyPr/>
        <a:lstStyle/>
        <a:p>
          <a:endParaRPr lang="zh-CN" altLang="en-US"/>
        </a:p>
      </dgm:t>
    </dgm:pt>
    <dgm:pt modelId="{93AE0D9B-F93A-4843-9CB9-C99DC6B2C97C}" type="pres">
      <dgm:prSet presAssocID="{15599A30-FE52-4C0F-A9AE-9D87711320BF}" presName="Name9" presStyleLbl="parChTrans1D2" presStyleIdx="2" presStyleCnt="6"/>
      <dgm:spPr/>
      <dgm:t>
        <a:bodyPr/>
        <a:lstStyle/>
        <a:p>
          <a:endParaRPr lang="zh-CN" altLang="en-US"/>
        </a:p>
      </dgm:t>
    </dgm:pt>
    <dgm:pt modelId="{76B993F9-FDDB-440C-82C7-9AA602D614C0}" type="pres">
      <dgm:prSet presAssocID="{15599A30-FE52-4C0F-A9AE-9D87711320BF}" presName="connTx" presStyleLbl="parChTrans1D2" presStyleIdx="2" presStyleCnt="6"/>
      <dgm:spPr/>
      <dgm:t>
        <a:bodyPr/>
        <a:lstStyle/>
        <a:p>
          <a:endParaRPr lang="zh-CN" altLang="en-US"/>
        </a:p>
      </dgm:t>
    </dgm:pt>
    <dgm:pt modelId="{33C899F1-073B-439B-AF6D-EA3874767543}" type="pres">
      <dgm:prSet presAssocID="{AEDD0E3F-5F02-4FDF-9990-2D3C534420DA}" presName="node" presStyleLbl="node1" presStyleIdx="2" presStyleCnt="6">
        <dgm:presLayoutVars>
          <dgm:bulletEnabled val="1"/>
        </dgm:presLayoutVars>
      </dgm:prSet>
      <dgm:spPr/>
      <dgm:t>
        <a:bodyPr/>
        <a:lstStyle/>
        <a:p>
          <a:endParaRPr lang="zh-CN" altLang="en-US"/>
        </a:p>
      </dgm:t>
    </dgm:pt>
    <dgm:pt modelId="{5773BCAD-85CD-4F8C-B9A8-B35E38383138}" type="pres">
      <dgm:prSet presAssocID="{F8EE7901-71F9-4B4C-A139-3965456CC533}" presName="Name9" presStyleLbl="parChTrans1D2" presStyleIdx="3" presStyleCnt="6"/>
      <dgm:spPr/>
      <dgm:t>
        <a:bodyPr/>
        <a:lstStyle/>
        <a:p>
          <a:endParaRPr lang="zh-CN" altLang="en-US"/>
        </a:p>
      </dgm:t>
    </dgm:pt>
    <dgm:pt modelId="{D15A7004-232B-46BD-BAA3-65F28F8EEEFC}" type="pres">
      <dgm:prSet presAssocID="{F8EE7901-71F9-4B4C-A139-3965456CC533}" presName="connTx" presStyleLbl="parChTrans1D2" presStyleIdx="3" presStyleCnt="6"/>
      <dgm:spPr/>
      <dgm:t>
        <a:bodyPr/>
        <a:lstStyle/>
        <a:p>
          <a:endParaRPr lang="zh-CN" altLang="en-US"/>
        </a:p>
      </dgm:t>
    </dgm:pt>
    <dgm:pt modelId="{4BD87BF1-6418-4B28-B650-3F2746B8787F}" type="pres">
      <dgm:prSet presAssocID="{BE18C0FE-E5F2-4F36-9111-8A6779BE5CEA}" presName="node" presStyleLbl="node1" presStyleIdx="3" presStyleCnt="6">
        <dgm:presLayoutVars>
          <dgm:bulletEnabled val="1"/>
        </dgm:presLayoutVars>
      </dgm:prSet>
      <dgm:spPr/>
      <dgm:t>
        <a:bodyPr/>
        <a:lstStyle/>
        <a:p>
          <a:endParaRPr lang="zh-CN" altLang="en-US"/>
        </a:p>
      </dgm:t>
    </dgm:pt>
    <dgm:pt modelId="{57F3E66B-321A-4EE0-8B88-56C1D1BC851B}" type="pres">
      <dgm:prSet presAssocID="{80E7FCFA-0DDB-4427-9BA3-B914F4C97B63}" presName="Name9" presStyleLbl="parChTrans1D2" presStyleIdx="4" presStyleCnt="6"/>
      <dgm:spPr/>
      <dgm:t>
        <a:bodyPr/>
        <a:lstStyle/>
        <a:p>
          <a:endParaRPr lang="zh-CN" altLang="en-US"/>
        </a:p>
      </dgm:t>
    </dgm:pt>
    <dgm:pt modelId="{72A99DB5-36C0-4ED0-8304-57DB70CA1D43}" type="pres">
      <dgm:prSet presAssocID="{80E7FCFA-0DDB-4427-9BA3-B914F4C97B63}" presName="connTx" presStyleLbl="parChTrans1D2" presStyleIdx="4" presStyleCnt="6"/>
      <dgm:spPr/>
      <dgm:t>
        <a:bodyPr/>
        <a:lstStyle/>
        <a:p>
          <a:endParaRPr lang="zh-CN" altLang="en-US"/>
        </a:p>
      </dgm:t>
    </dgm:pt>
    <dgm:pt modelId="{3F4C5D5A-E121-426E-96E7-C1A20E2040C8}" type="pres">
      <dgm:prSet presAssocID="{E7260022-F59D-4B31-BDF5-F156E3EC6F46}" presName="node" presStyleLbl="node1" presStyleIdx="4" presStyleCnt="6">
        <dgm:presLayoutVars>
          <dgm:bulletEnabled val="1"/>
        </dgm:presLayoutVars>
      </dgm:prSet>
      <dgm:spPr/>
      <dgm:t>
        <a:bodyPr/>
        <a:lstStyle/>
        <a:p>
          <a:endParaRPr lang="zh-CN" altLang="en-US"/>
        </a:p>
      </dgm:t>
    </dgm:pt>
    <dgm:pt modelId="{0BED1CCB-2DE7-4AED-91B7-5A295399ECD3}" type="pres">
      <dgm:prSet presAssocID="{E316EAE2-58E3-4FC0-A56B-1A4A26542DEC}" presName="Name9" presStyleLbl="parChTrans1D2" presStyleIdx="5" presStyleCnt="6"/>
      <dgm:spPr/>
      <dgm:t>
        <a:bodyPr/>
        <a:lstStyle/>
        <a:p>
          <a:endParaRPr lang="zh-CN" altLang="en-US"/>
        </a:p>
      </dgm:t>
    </dgm:pt>
    <dgm:pt modelId="{0877CD63-3099-4BE8-95D7-E29E06216BF1}" type="pres">
      <dgm:prSet presAssocID="{E316EAE2-58E3-4FC0-A56B-1A4A26542DEC}" presName="connTx" presStyleLbl="parChTrans1D2" presStyleIdx="5" presStyleCnt="6"/>
      <dgm:spPr/>
      <dgm:t>
        <a:bodyPr/>
        <a:lstStyle/>
        <a:p>
          <a:endParaRPr lang="zh-CN" altLang="en-US"/>
        </a:p>
      </dgm:t>
    </dgm:pt>
    <dgm:pt modelId="{EF805631-7B54-486A-A1BC-B3F2486CB97D}" type="pres">
      <dgm:prSet presAssocID="{E7214379-2893-497F-BAAC-9FABFEA39E0C}" presName="node" presStyleLbl="node1" presStyleIdx="5" presStyleCnt="6">
        <dgm:presLayoutVars>
          <dgm:bulletEnabled val="1"/>
        </dgm:presLayoutVars>
      </dgm:prSet>
      <dgm:spPr/>
      <dgm:t>
        <a:bodyPr/>
        <a:lstStyle/>
        <a:p>
          <a:endParaRPr lang="zh-CN" altLang="en-US"/>
        </a:p>
      </dgm:t>
    </dgm:pt>
  </dgm:ptLst>
  <dgm:cxnLst>
    <dgm:cxn modelId="{9BD91D75-F161-47ED-8C6D-4CF08C27DBF5}" type="presOf" srcId="{15599A30-FE52-4C0F-A9AE-9D87711320BF}" destId="{93AE0D9B-F93A-4843-9CB9-C99DC6B2C97C}" srcOrd="0" destOrd="0" presId="urn:microsoft.com/office/officeart/2005/8/layout/radial1"/>
    <dgm:cxn modelId="{CC45B03D-17C6-45CE-91FC-3E685AC46603}" srcId="{EABD1157-3891-4ED2-BBCD-AEC49E6F956E}" destId="{441FB8FA-784E-4A65-8F41-E29918727E8D}" srcOrd="0" destOrd="0" parTransId="{16F0FA26-D178-4D6F-8C9E-EC32E2520D7D}" sibTransId="{E5B689D1-43EE-473F-A90C-B43ABA54419B}"/>
    <dgm:cxn modelId="{829F19D4-167C-4950-A5E0-76234307295E}" type="presOf" srcId="{AEDD0E3F-5F02-4FDF-9990-2D3C534420DA}" destId="{33C899F1-073B-439B-AF6D-EA3874767543}" srcOrd="0" destOrd="0" presId="urn:microsoft.com/office/officeart/2005/8/layout/radial1"/>
    <dgm:cxn modelId="{794F1F08-E292-4DE4-9946-3304DF293D4E}" type="presOf" srcId="{E7214379-2893-497F-BAAC-9FABFEA39E0C}" destId="{EF805631-7B54-486A-A1BC-B3F2486CB97D}" srcOrd="0" destOrd="0" presId="urn:microsoft.com/office/officeart/2005/8/layout/radial1"/>
    <dgm:cxn modelId="{7D335F18-2415-4977-A104-9A2E0C9DF6F5}" type="presOf" srcId="{E316EAE2-58E3-4FC0-A56B-1A4A26542DEC}" destId="{0BED1CCB-2DE7-4AED-91B7-5A295399ECD3}" srcOrd="0" destOrd="0" presId="urn:microsoft.com/office/officeart/2005/8/layout/radial1"/>
    <dgm:cxn modelId="{2BC6BAD5-D5FE-4797-B1C8-2204071458D8}" type="presOf" srcId="{C2A2925C-40FB-4BC7-9E5E-BAD50833CF33}" destId="{C36DF2E4-8469-4435-8F7A-BD99E500FBB4}" srcOrd="0" destOrd="0" presId="urn:microsoft.com/office/officeart/2005/8/layout/radial1"/>
    <dgm:cxn modelId="{BDBC02B9-3CB2-437D-821F-F7693CFAFB05}" type="presOf" srcId="{E7260022-F59D-4B31-BDF5-F156E3EC6F46}" destId="{3F4C5D5A-E121-426E-96E7-C1A20E2040C8}" srcOrd="0" destOrd="0" presId="urn:microsoft.com/office/officeart/2005/8/layout/radial1"/>
    <dgm:cxn modelId="{5BB2AA5F-0737-4686-8CE5-9B320467EB18}" type="presOf" srcId="{F8EE7901-71F9-4B4C-A139-3965456CC533}" destId="{5773BCAD-85CD-4F8C-B9A8-B35E38383138}" srcOrd="0" destOrd="0" presId="urn:microsoft.com/office/officeart/2005/8/layout/radial1"/>
    <dgm:cxn modelId="{FCAF7A03-ED6B-4C2C-894E-DB024A6A18AD}" type="presOf" srcId="{C71EF975-7EC5-4E6E-BA60-1A560E207300}" destId="{C15FC8D4-9108-41EB-A5D0-18EBD5C442F8}" srcOrd="0" destOrd="0" presId="urn:microsoft.com/office/officeart/2005/8/layout/radial1"/>
    <dgm:cxn modelId="{D24D223A-7503-4A3E-B20E-72257F8306C2}" type="presOf" srcId="{C2A2925C-40FB-4BC7-9E5E-BAD50833CF33}" destId="{E5C7027B-693B-493C-B14E-EA9888672B8F}" srcOrd="1" destOrd="0" presId="urn:microsoft.com/office/officeart/2005/8/layout/radial1"/>
    <dgm:cxn modelId="{4095C709-2A87-4A46-913E-04462C7EACF1}" srcId="{441FB8FA-784E-4A65-8F41-E29918727E8D}" destId="{E7214379-2893-497F-BAAC-9FABFEA39E0C}" srcOrd="5" destOrd="0" parTransId="{E316EAE2-58E3-4FC0-A56B-1A4A26542DEC}" sibTransId="{2FFAF408-EAE5-4171-91B5-18E94161BB5C}"/>
    <dgm:cxn modelId="{D4505B2A-E0E7-4FF5-B6AA-BF41AEB499DF}" srcId="{441FB8FA-784E-4A65-8F41-E29918727E8D}" destId="{AEDD0E3F-5F02-4FDF-9990-2D3C534420DA}" srcOrd="2" destOrd="0" parTransId="{15599A30-FE52-4C0F-A9AE-9D87711320BF}" sibTransId="{D4B08CB0-DC42-4860-8EAD-3E43844D3323}"/>
    <dgm:cxn modelId="{930EB39D-8A6A-41D1-8A58-21A920749848}" type="presOf" srcId="{441FB8FA-784E-4A65-8F41-E29918727E8D}" destId="{6FFCA2BA-5892-41B4-9375-2167022A7DAF}" srcOrd="0" destOrd="0" presId="urn:microsoft.com/office/officeart/2005/8/layout/radial1"/>
    <dgm:cxn modelId="{203DAA74-4AE3-4F2D-9BE4-E2259033A467}" srcId="{441FB8FA-784E-4A65-8F41-E29918727E8D}" destId="{BE18C0FE-E5F2-4F36-9111-8A6779BE5CEA}" srcOrd="3" destOrd="0" parTransId="{F8EE7901-71F9-4B4C-A139-3965456CC533}" sibTransId="{177A0FE6-D21C-4CD0-9923-D82E95BECC87}"/>
    <dgm:cxn modelId="{7DF82AA4-E9A0-4471-93EA-DA4B242E1BC4}" type="presOf" srcId="{F8EE7901-71F9-4B4C-A139-3965456CC533}" destId="{D15A7004-232B-46BD-BAA3-65F28F8EEEFC}" srcOrd="1" destOrd="0" presId="urn:microsoft.com/office/officeart/2005/8/layout/radial1"/>
    <dgm:cxn modelId="{E508218F-FAE8-4E82-9B07-9ADBE799A244}" srcId="{441FB8FA-784E-4A65-8F41-E29918727E8D}" destId="{8A1D5847-77F2-4ACD-8AF8-899CAE5579FB}" srcOrd="0" destOrd="0" parTransId="{C2A2925C-40FB-4BC7-9E5E-BAD50833CF33}" sibTransId="{3C7DE7D8-F027-4533-8708-E199097001DD}"/>
    <dgm:cxn modelId="{96CA7143-975A-4345-A98C-DE6A8F7609E3}" type="presOf" srcId="{80E7FCFA-0DDB-4427-9BA3-B914F4C97B63}" destId="{72A99DB5-36C0-4ED0-8304-57DB70CA1D43}" srcOrd="1" destOrd="0" presId="urn:microsoft.com/office/officeart/2005/8/layout/radial1"/>
    <dgm:cxn modelId="{D745E5EC-8403-496F-A280-BA51DFA1F865}" type="presOf" srcId="{86BA5D02-B8A5-46A6-9046-7E3E9ED4BAA1}" destId="{40AFA089-1CE5-4AB7-9798-5041B1DD0088}" srcOrd="1" destOrd="0" presId="urn:microsoft.com/office/officeart/2005/8/layout/radial1"/>
    <dgm:cxn modelId="{0360417B-EA1F-4C73-B4AA-D7EB1B961DD8}" type="presOf" srcId="{80E7FCFA-0DDB-4427-9BA3-B914F4C97B63}" destId="{57F3E66B-321A-4EE0-8B88-56C1D1BC851B}" srcOrd="0" destOrd="0" presId="urn:microsoft.com/office/officeart/2005/8/layout/radial1"/>
    <dgm:cxn modelId="{63A96E4A-6F34-47B7-99A8-173F97240CBF}" type="presOf" srcId="{E316EAE2-58E3-4FC0-A56B-1A4A26542DEC}" destId="{0877CD63-3099-4BE8-95D7-E29E06216BF1}" srcOrd="1" destOrd="0" presId="urn:microsoft.com/office/officeart/2005/8/layout/radial1"/>
    <dgm:cxn modelId="{FFFA8F5A-0AA1-4199-A096-9DA8705DAC0A}" type="presOf" srcId="{EABD1157-3891-4ED2-BBCD-AEC49E6F956E}" destId="{513BB315-5588-4350-805A-FE8CDA77EFB2}" srcOrd="0" destOrd="0" presId="urn:microsoft.com/office/officeart/2005/8/layout/radial1"/>
    <dgm:cxn modelId="{44F008E4-C9AC-4B0F-9431-CB2EEDCFEE77}" srcId="{441FB8FA-784E-4A65-8F41-E29918727E8D}" destId="{E7260022-F59D-4B31-BDF5-F156E3EC6F46}" srcOrd="4" destOrd="0" parTransId="{80E7FCFA-0DDB-4427-9BA3-B914F4C97B63}" sibTransId="{BBF4DFD5-0203-42AE-9455-A6338DCC3960}"/>
    <dgm:cxn modelId="{0E38BC07-3806-4EEB-B7DA-4D0E84D5C024}" type="presOf" srcId="{15599A30-FE52-4C0F-A9AE-9D87711320BF}" destId="{76B993F9-FDDB-440C-82C7-9AA602D614C0}" srcOrd="1" destOrd="0" presId="urn:microsoft.com/office/officeart/2005/8/layout/radial1"/>
    <dgm:cxn modelId="{11C14B5C-FE87-409D-86AF-D0F2EA259B33}" srcId="{441FB8FA-784E-4A65-8F41-E29918727E8D}" destId="{C71EF975-7EC5-4E6E-BA60-1A560E207300}" srcOrd="1" destOrd="0" parTransId="{86BA5D02-B8A5-46A6-9046-7E3E9ED4BAA1}" sibTransId="{3F83CE86-4CE9-45C2-B8D4-AC548C00F67D}"/>
    <dgm:cxn modelId="{D4108CE0-FFB4-43CE-B635-8CB2E351CB2B}" type="presOf" srcId="{86BA5D02-B8A5-46A6-9046-7E3E9ED4BAA1}" destId="{2EF578F7-58EF-47FD-8FD2-E323BDEA42B1}" srcOrd="0" destOrd="0" presId="urn:microsoft.com/office/officeart/2005/8/layout/radial1"/>
    <dgm:cxn modelId="{6C2E1FD7-12FA-4E44-9D0F-A5746DDB06FC}" type="presOf" srcId="{8A1D5847-77F2-4ACD-8AF8-899CAE5579FB}" destId="{33511A2F-5A0B-4EDA-8BAB-C348C3C21A96}" srcOrd="0" destOrd="0" presId="urn:microsoft.com/office/officeart/2005/8/layout/radial1"/>
    <dgm:cxn modelId="{71B85A1C-8CD1-49A0-9721-29BFFFC95F00}" type="presOf" srcId="{BE18C0FE-E5F2-4F36-9111-8A6779BE5CEA}" destId="{4BD87BF1-6418-4B28-B650-3F2746B8787F}" srcOrd="0" destOrd="0" presId="urn:microsoft.com/office/officeart/2005/8/layout/radial1"/>
    <dgm:cxn modelId="{4E8789DD-0972-44B5-B754-94CFAD2320B5}" type="presParOf" srcId="{513BB315-5588-4350-805A-FE8CDA77EFB2}" destId="{6FFCA2BA-5892-41B4-9375-2167022A7DAF}" srcOrd="0" destOrd="0" presId="urn:microsoft.com/office/officeart/2005/8/layout/radial1"/>
    <dgm:cxn modelId="{C39C1E49-287C-4A4C-8FF7-DE2671110A9C}" type="presParOf" srcId="{513BB315-5588-4350-805A-FE8CDA77EFB2}" destId="{C36DF2E4-8469-4435-8F7A-BD99E500FBB4}" srcOrd="1" destOrd="0" presId="urn:microsoft.com/office/officeart/2005/8/layout/radial1"/>
    <dgm:cxn modelId="{AA114F5C-0BFA-4B2A-948E-B671803FF8D9}" type="presParOf" srcId="{C36DF2E4-8469-4435-8F7A-BD99E500FBB4}" destId="{E5C7027B-693B-493C-B14E-EA9888672B8F}" srcOrd="0" destOrd="0" presId="urn:microsoft.com/office/officeart/2005/8/layout/radial1"/>
    <dgm:cxn modelId="{13378C19-E3E9-442F-A3C4-CE6639F512F5}" type="presParOf" srcId="{513BB315-5588-4350-805A-FE8CDA77EFB2}" destId="{33511A2F-5A0B-4EDA-8BAB-C348C3C21A96}" srcOrd="2" destOrd="0" presId="urn:microsoft.com/office/officeart/2005/8/layout/radial1"/>
    <dgm:cxn modelId="{E79E0099-5EDC-4B6E-A2CE-A8382E1B1ED2}" type="presParOf" srcId="{513BB315-5588-4350-805A-FE8CDA77EFB2}" destId="{2EF578F7-58EF-47FD-8FD2-E323BDEA42B1}" srcOrd="3" destOrd="0" presId="urn:microsoft.com/office/officeart/2005/8/layout/radial1"/>
    <dgm:cxn modelId="{1F4551F4-E1E1-4DF5-8A24-55DA22F2E5D4}" type="presParOf" srcId="{2EF578F7-58EF-47FD-8FD2-E323BDEA42B1}" destId="{40AFA089-1CE5-4AB7-9798-5041B1DD0088}" srcOrd="0" destOrd="0" presId="urn:microsoft.com/office/officeart/2005/8/layout/radial1"/>
    <dgm:cxn modelId="{419EC03C-8406-42CA-9CEC-0F42407A788E}" type="presParOf" srcId="{513BB315-5588-4350-805A-FE8CDA77EFB2}" destId="{C15FC8D4-9108-41EB-A5D0-18EBD5C442F8}" srcOrd="4" destOrd="0" presId="urn:microsoft.com/office/officeart/2005/8/layout/radial1"/>
    <dgm:cxn modelId="{C9B84D81-76E8-442E-BDBB-8EF912CC6702}" type="presParOf" srcId="{513BB315-5588-4350-805A-FE8CDA77EFB2}" destId="{93AE0D9B-F93A-4843-9CB9-C99DC6B2C97C}" srcOrd="5" destOrd="0" presId="urn:microsoft.com/office/officeart/2005/8/layout/radial1"/>
    <dgm:cxn modelId="{A7AB352A-E414-42F0-B8AB-B0230B4F9024}" type="presParOf" srcId="{93AE0D9B-F93A-4843-9CB9-C99DC6B2C97C}" destId="{76B993F9-FDDB-440C-82C7-9AA602D614C0}" srcOrd="0" destOrd="0" presId="urn:microsoft.com/office/officeart/2005/8/layout/radial1"/>
    <dgm:cxn modelId="{D88EA5BA-95E0-406D-B0A0-28556F930AF1}" type="presParOf" srcId="{513BB315-5588-4350-805A-FE8CDA77EFB2}" destId="{33C899F1-073B-439B-AF6D-EA3874767543}" srcOrd="6" destOrd="0" presId="urn:microsoft.com/office/officeart/2005/8/layout/radial1"/>
    <dgm:cxn modelId="{06556166-F526-440D-A2AA-3BE663709D89}" type="presParOf" srcId="{513BB315-5588-4350-805A-FE8CDA77EFB2}" destId="{5773BCAD-85CD-4F8C-B9A8-B35E38383138}" srcOrd="7" destOrd="0" presId="urn:microsoft.com/office/officeart/2005/8/layout/radial1"/>
    <dgm:cxn modelId="{501377E2-E68F-47E5-8DDD-5B408763B88E}" type="presParOf" srcId="{5773BCAD-85CD-4F8C-B9A8-B35E38383138}" destId="{D15A7004-232B-46BD-BAA3-65F28F8EEEFC}" srcOrd="0" destOrd="0" presId="urn:microsoft.com/office/officeart/2005/8/layout/radial1"/>
    <dgm:cxn modelId="{13D494EF-BEDC-4474-8251-74AEF30E8056}" type="presParOf" srcId="{513BB315-5588-4350-805A-FE8CDA77EFB2}" destId="{4BD87BF1-6418-4B28-B650-3F2746B8787F}" srcOrd="8" destOrd="0" presId="urn:microsoft.com/office/officeart/2005/8/layout/radial1"/>
    <dgm:cxn modelId="{25539AA0-D6EA-41C3-A1F0-7D6DCF40E6A6}" type="presParOf" srcId="{513BB315-5588-4350-805A-FE8CDA77EFB2}" destId="{57F3E66B-321A-4EE0-8B88-56C1D1BC851B}" srcOrd="9" destOrd="0" presId="urn:microsoft.com/office/officeart/2005/8/layout/radial1"/>
    <dgm:cxn modelId="{563D7918-AAAA-4DF0-ADED-32CEA18EA82C}" type="presParOf" srcId="{57F3E66B-321A-4EE0-8B88-56C1D1BC851B}" destId="{72A99DB5-36C0-4ED0-8304-57DB70CA1D43}" srcOrd="0" destOrd="0" presId="urn:microsoft.com/office/officeart/2005/8/layout/radial1"/>
    <dgm:cxn modelId="{0DE78B09-BEDA-4677-ADC9-B20F25E7A465}" type="presParOf" srcId="{513BB315-5588-4350-805A-FE8CDA77EFB2}" destId="{3F4C5D5A-E121-426E-96E7-C1A20E2040C8}" srcOrd="10" destOrd="0" presId="urn:microsoft.com/office/officeart/2005/8/layout/radial1"/>
    <dgm:cxn modelId="{AC174246-42C3-44A4-A372-AE7D970E800F}" type="presParOf" srcId="{513BB315-5588-4350-805A-FE8CDA77EFB2}" destId="{0BED1CCB-2DE7-4AED-91B7-5A295399ECD3}" srcOrd="11" destOrd="0" presId="urn:microsoft.com/office/officeart/2005/8/layout/radial1"/>
    <dgm:cxn modelId="{DD67D446-F218-4063-BB25-3CEB1E32CF3D}" type="presParOf" srcId="{0BED1CCB-2DE7-4AED-91B7-5A295399ECD3}" destId="{0877CD63-3099-4BE8-95D7-E29E06216BF1}" srcOrd="0" destOrd="0" presId="urn:microsoft.com/office/officeart/2005/8/layout/radial1"/>
    <dgm:cxn modelId="{5CC6C1D2-859D-4A88-91BD-591E803FCF6C}" type="presParOf" srcId="{513BB315-5588-4350-805A-FE8CDA77EFB2}" destId="{EF805631-7B54-486A-A1BC-B3F2486CB97D}" srcOrd="12"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FA7A352-AD3F-4607-965C-E1AFDE58DFE6}" type="doc">
      <dgm:prSet loTypeId="urn:microsoft.com/office/officeart/2005/8/layout/venn2" loCatId="relationship" qsTypeId="urn:microsoft.com/office/officeart/2005/8/quickstyle/simple1" qsCatId="simple" csTypeId="urn:microsoft.com/office/officeart/2005/8/colors/colorful1" csCatId="colorful" phldr="1"/>
      <dgm:spPr/>
      <dgm:t>
        <a:bodyPr/>
        <a:lstStyle/>
        <a:p>
          <a:endParaRPr lang="zh-CN" altLang="en-US"/>
        </a:p>
      </dgm:t>
    </dgm:pt>
    <dgm:pt modelId="{C3D3C4CC-34B0-42C3-B8F9-CEE3A4C4FA21}">
      <dgm:prSet phldrT="[文本]" custT="1">
        <dgm:style>
          <a:lnRef idx="1">
            <a:schemeClr val="accent2"/>
          </a:lnRef>
          <a:fillRef idx="3">
            <a:schemeClr val="accent2"/>
          </a:fillRef>
          <a:effectRef idx="2">
            <a:schemeClr val="accent2"/>
          </a:effectRef>
          <a:fontRef idx="minor">
            <a:schemeClr val="lt1"/>
          </a:fontRef>
        </dgm:style>
      </dgm:prSet>
      <dgm:spPr/>
      <dgm:t>
        <a:bodyPr/>
        <a:lstStyle/>
        <a:p>
          <a:r>
            <a:rPr lang="zh-CN" altLang="en-US" sz="2100">
              <a:latin typeface="微软雅黑" pitchFamily="34" charset="-122"/>
              <a:ea typeface="微软雅黑" pitchFamily="34" charset="-122"/>
            </a:rPr>
            <a:t>母公司</a:t>
          </a:r>
        </a:p>
      </dgm:t>
    </dgm:pt>
    <dgm:pt modelId="{EF19D6BA-5C4D-4EF9-B2FA-7339F3333B79}" type="parTrans" cxnId="{CF17795D-3F3A-458C-B504-3863168A9275}">
      <dgm:prSet/>
      <dgm:spPr/>
      <dgm:t>
        <a:bodyPr/>
        <a:lstStyle/>
        <a:p>
          <a:endParaRPr lang="zh-CN" altLang="en-US"/>
        </a:p>
      </dgm:t>
    </dgm:pt>
    <dgm:pt modelId="{AB1F9813-0389-4C1D-A32B-A7079933B68D}" type="sibTrans" cxnId="{CF17795D-3F3A-458C-B504-3863168A9275}">
      <dgm:prSet/>
      <dgm:spPr/>
      <dgm:t>
        <a:bodyPr/>
        <a:lstStyle/>
        <a:p>
          <a:endParaRPr lang="zh-CN" altLang="en-US"/>
        </a:p>
      </dgm:t>
    </dgm:pt>
    <dgm:pt modelId="{BD00F172-7E3F-46E8-846F-34AE9A54AB48}">
      <dgm:prSet phldrT="[文本]" custT="1">
        <dgm:style>
          <a:lnRef idx="1">
            <a:schemeClr val="accent3"/>
          </a:lnRef>
          <a:fillRef idx="3">
            <a:schemeClr val="accent3"/>
          </a:fillRef>
          <a:effectRef idx="2">
            <a:schemeClr val="accent3"/>
          </a:effectRef>
          <a:fontRef idx="minor">
            <a:schemeClr val="lt1"/>
          </a:fontRef>
        </dgm:style>
      </dgm:prSet>
      <dgm:spPr/>
      <dgm:t>
        <a:bodyPr/>
        <a:lstStyle/>
        <a:p>
          <a:r>
            <a:rPr lang="zh-CN" altLang="en-US" sz="1600">
              <a:latin typeface="微软雅黑" pitchFamily="34" charset="-122"/>
              <a:ea typeface="微软雅黑" pitchFamily="34" charset="-122"/>
            </a:rPr>
            <a:t>关联公司</a:t>
          </a:r>
        </a:p>
      </dgm:t>
    </dgm:pt>
    <dgm:pt modelId="{A01AE396-FC73-47DD-B69A-E4B81B67BABA}" type="parTrans" cxnId="{D0E94FAD-3B68-4870-B4BD-1F60DA73E40A}">
      <dgm:prSet/>
      <dgm:spPr/>
      <dgm:t>
        <a:bodyPr/>
        <a:lstStyle/>
        <a:p>
          <a:endParaRPr lang="zh-CN" altLang="en-US"/>
        </a:p>
      </dgm:t>
    </dgm:pt>
    <dgm:pt modelId="{79B0ABF7-2032-4F95-987A-0C311EA8E4A2}" type="sibTrans" cxnId="{D0E94FAD-3B68-4870-B4BD-1F60DA73E40A}">
      <dgm:prSet/>
      <dgm:spPr/>
      <dgm:t>
        <a:bodyPr/>
        <a:lstStyle/>
        <a:p>
          <a:endParaRPr lang="zh-CN" altLang="en-US"/>
        </a:p>
      </dgm:t>
    </dgm:pt>
    <dgm:pt modelId="{0607F591-7FD5-4913-A640-6C529F8BB79F}">
      <dgm:prSet phldrT="[文本]" custT="1">
        <dgm:style>
          <a:lnRef idx="1">
            <a:schemeClr val="accent6"/>
          </a:lnRef>
          <a:fillRef idx="3">
            <a:schemeClr val="accent6"/>
          </a:fillRef>
          <a:effectRef idx="2">
            <a:schemeClr val="accent6"/>
          </a:effectRef>
          <a:fontRef idx="minor">
            <a:schemeClr val="lt1"/>
          </a:fontRef>
        </dgm:style>
      </dgm:prSet>
      <dgm:spPr/>
      <dgm:t>
        <a:bodyPr/>
        <a:lstStyle/>
        <a:p>
          <a:r>
            <a:rPr lang="zh-CN" altLang="en-US" sz="1600">
              <a:latin typeface="微软雅黑" pitchFamily="34" charset="-122"/>
              <a:ea typeface="微软雅黑" pitchFamily="34" charset="-122"/>
            </a:rPr>
            <a:t>子公司</a:t>
          </a:r>
        </a:p>
      </dgm:t>
    </dgm:pt>
    <dgm:pt modelId="{EAB74E95-120F-47CA-BC57-9ED6906B0482}" type="parTrans" cxnId="{42197947-C7D6-460A-9BD5-2719B7D8543D}">
      <dgm:prSet/>
      <dgm:spPr/>
      <dgm:t>
        <a:bodyPr/>
        <a:lstStyle/>
        <a:p>
          <a:endParaRPr lang="zh-CN" altLang="en-US"/>
        </a:p>
      </dgm:t>
    </dgm:pt>
    <dgm:pt modelId="{056CA69F-A2EB-472B-AD0C-3DBE0EB59D97}" type="sibTrans" cxnId="{42197947-C7D6-460A-9BD5-2719B7D8543D}">
      <dgm:prSet/>
      <dgm:spPr/>
      <dgm:t>
        <a:bodyPr/>
        <a:lstStyle/>
        <a:p>
          <a:endParaRPr lang="zh-CN" altLang="en-US"/>
        </a:p>
      </dgm:t>
    </dgm:pt>
    <dgm:pt modelId="{96E1A890-4A41-4D97-AF2A-BDCA8F07D14F}" type="pres">
      <dgm:prSet presAssocID="{0FA7A352-AD3F-4607-965C-E1AFDE58DFE6}" presName="Name0" presStyleCnt="0">
        <dgm:presLayoutVars>
          <dgm:chMax val="7"/>
          <dgm:resizeHandles val="exact"/>
        </dgm:presLayoutVars>
      </dgm:prSet>
      <dgm:spPr/>
      <dgm:t>
        <a:bodyPr/>
        <a:lstStyle/>
        <a:p>
          <a:endParaRPr lang="zh-CN" altLang="en-US"/>
        </a:p>
      </dgm:t>
    </dgm:pt>
    <dgm:pt modelId="{EA6B3FC2-99B6-4F19-B680-9F41432FCE1D}" type="pres">
      <dgm:prSet presAssocID="{0FA7A352-AD3F-4607-965C-E1AFDE58DFE6}" presName="comp1" presStyleCnt="0"/>
      <dgm:spPr/>
    </dgm:pt>
    <dgm:pt modelId="{059635CC-E92E-408F-87D3-BF175DEA4776}" type="pres">
      <dgm:prSet presAssocID="{0FA7A352-AD3F-4607-965C-E1AFDE58DFE6}" presName="circle1" presStyleLbl="node1" presStyleIdx="0" presStyleCnt="3"/>
      <dgm:spPr/>
      <dgm:t>
        <a:bodyPr/>
        <a:lstStyle/>
        <a:p>
          <a:endParaRPr lang="zh-CN" altLang="en-US"/>
        </a:p>
      </dgm:t>
    </dgm:pt>
    <dgm:pt modelId="{B5936724-CF14-4640-A4DD-5AC3D3FFF3EB}" type="pres">
      <dgm:prSet presAssocID="{0FA7A352-AD3F-4607-965C-E1AFDE58DFE6}" presName="c1text" presStyleLbl="node1" presStyleIdx="0" presStyleCnt="3">
        <dgm:presLayoutVars>
          <dgm:bulletEnabled val="1"/>
        </dgm:presLayoutVars>
      </dgm:prSet>
      <dgm:spPr/>
      <dgm:t>
        <a:bodyPr/>
        <a:lstStyle/>
        <a:p>
          <a:endParaRPr lang="zh-CN" altLang="en-US"/>
        </a:p>
      </dgm:t>
    </dgm:pt>
    <dgm:pt modelId="{4AAD8CB3-AB2F-4961-85BB-EBD93E2AC77F}" type="pres">
      <dgm:prSet presAssocID="{0FA7A352-AD3F-4607-965C-E1AFDE58DFE6}" presName="comp2" presStyleCnt="0"/>
      <dgm:spPr/>
    </dgm:pt>
    <dgm:pt modelId="{8B277023-FA52-4570-AD9B-945632C0BB76}" type="pres">
      <dgm:prSet presAssocID="{0FA7A352-AD3F-4607-965C-E1AFDE58DFE6}" presName="circle2" presStyleLbl="node1" presStyleIdx="1" presStyleCnt="3"/>
      <dgm:spPr/>
      <dgm:t>
        <a:bodyPr/>
        <a:lstStyle/>
        <a:p>
          <a:endParaRPr lang="zh-CN" altLang="en-US"/>
        </a:p>
      </dgm:t>
    </dgm:pt>
    <dgm:pt modelId="{8D303BEB-5DCF-4D4A-8930-680E5EB54E84}" type="pres">
      <dgm:prSet presAssocID="{0FA7A352-AD3F-4607-965C-E1AFDE58DFE6}" presName="c2text" presStyleLbl="node1" presStyleIdx="1" presStyleCnt="3">
        <dgm:presLayoutVars>
          <dgm:bulletEnabled val="1"/>
        </dgm:presLayoutVars>
      </dgm:prSet>
      <dgm:spPr/>
      <dgm:t>
        <a:bodyPr/>
        <a:lstStyle/>
        <a:p>
          <a:endParaRPr lang="zh-CN" altLang="en-US"/>
        </a:p>
      </dgm:t>
    </dgm:pt>
    <dgm:pt modelId="{86150714-7A71-4EF5-893D-F25097391F3A}" type="pres">
      <dgm:prSet presAssocID="{0FA7A352-AD3F-4607-965C-E1AFDE58DFE6}" presName="comp3" presStyleCnt="0"/>
      <dgm:spPr/>
    </dgm:pt>
    <dgm:pt modelId="{5CE8903E-019D-4E51-900A-B5D70B3C560E}" type="pres">
      <dgm:prSet presAssocID="{0FA7A352-AD3F-4607-965C-E1AFDE58DFE6}" presName="circle3" presStyleLbl="node1" presStyleIdx="2" presStyleCnt="3"/>
      <dgm:spPr/>
      <dgm:t>
        <a:bodyPr/>
        <a:lstStyle/>
        <a:p>
          <a:endParaRPr lang="zh-CN" altLang="en-US"/>
        </a:p>
      </dgm:t>
    </dgm:pt>
    <dgm:pt modelId="{654C369D-00E7-4A95-A052-19418EE87FF4}" type="pres">
      <dgm:prSet presAssocID="{0FA7A352-AD3F-4607-965C-E1AFDE58DFE6}" presName="c3text" presStyleLbl="node1" presStyleIdx="2" presStyleCnt="3">
        <dgm:presLayoutVars>
          <dgm:bulletEnabled val="1"/>
        </dgm:presLayoutVars>
      </dgm:prSet>
      <dgm:spPr/>
      <dgm:t>
        <a:bodyPr/>
        <a:lstStyle/>
        <a:p>
          <a:endParaRPr lang="zh-CN" altLang="en-US"/>
        </a:p>
      </dgm:t>
    </dgm:pt>
  </dgm:ptLst>
  <dgm:cxnLst>
    <dgm:cxn modelId="{5C1B3E75-249F-4896-A7DA-732CDF4C58DC}" type="presOf" srcId="{BD00F172-7E3F-46E8-846F-34AE9A54AB48}" destId="{059635CC-E92E-408F-87D3-BF175DEA4776}" srcOrd="0" destOrd="0" presId="urn:microsoft.com/office/officeart/2005/8/layout/venn2"/>
    <dgm:cxn modelId="{0B892F83-F809-45D2-B6F3-6BE4A13C1D6B}" type="presOf" srcId="{0607F591-7FD5-4913-A640-6C529F8BB79F}" destId="{8B277023-FA52-4570-AD9B-945632C0BB76}" srcOrd="0" destOrd="0" presId="urn:microsoft.com/office/officeart/2005/8/layout/venn2"/>
    <dgm:cxn modelId="{3CA5FE27-67E6-4703-AC44-D037EB8E06EC}" type="presOf" srcId="{C3D3C4CC-34B0-42C3-B8F9-CEE3A4C4FA21}" destId="{5CE8903E-019D-4E51-900A-B5D70B3C560E}" srcOrd="0" destOrd="0" presId="urn:microsoft.com/office/officeart/2005/8/layout/venn2"/>
    <dgm:cxn modelId="{A4408ADF-1A8A-4EEF-A131-25C5B1BE3D78}" type="presOf" srcId="{0FA7A352-AD3F-4607-965C-E1AFDE58DFE6}" destId="{96E1A890-4A41-4D97-AF2A-BDCA8F07D14F}" srcOrd="0" destOrd="0" presId="urn:microsoft.com/office/officeart/2005/8/layout/venn2"/>
    <dgm:cxn modelId="{7454BEBE-F689-4310-96EA-5F057B487248}" type="presOf" srcId="{C3D3C4CC-34B0-42C3-B8F9-CEE3A4C4FA21}" destId="{654C369D-00E7-4A95-A052-19418EE87FF4}" srcOrd="1" destOrd="0" presId="urn:microsoft.com/office/officeart/2005/8/layout/venn2"/>
    <dgm:cxn modelId="{D0E94FAD-3B68-4870-B4BD-1F60DA73E40A}" srcId="{0FA7A352-AD3F-4607-965C-E1AFDE58DFE6}" destId="{BD00F172-7E3F-46E8-846F-34AE9A54AB48}" srcOrd="0" destOrd="0" parTransId="{A01AE396-FC73-47DD-B69A-E4B81B67BABA}" sibTransId="{79B0ABF7-2032-4F95-987A-0C311EA8E4A2}"/>
    <dgm:cxn modelId="{42197947-C7D6-460A-9BD5-2719B7D8543D}" srcId="{0FA7A352-AD3F-4607-965C-E1AFDE58DFE6}" destId="{0607F591-7FD5-4913-A640-6C529F8BB79F}" srcOrd="1" destOrd="0" parTransId="{EAB74E95-120F-47CA-BC57-9ED6906B0482}" sibTransId="{056CA69F-A2EB-472B-AD0C-3DBE0EB59D97}"/>
    <dgm:cxn modelId="{C3A37CEA-D152-4C86-99AD-243A16F6CB51}" type="presOf" srcId="{0607F591-7FD5-4913-A640-6C529F8BB79F}" destId="{8D303BEB-5DCF-4D4A-8930-680E5EB54E84}" srcOrd="1" destOrd="0" presId="urn:microsoft.com/office/officeart/2005/8/layout/venn2"/>
    <dgm:cxn modelId="{E2DB5D77-BAD4-4416-8FBD-0301066E54D9}" type="presOf" srcId="{BD00F172-7E3F-46E8-846F-34AE9A54AB48}" destId="{B5936724-CF14-4640-A4DD-5AC3D3FFF3EB}" srcOrd="1" destOrd="0" presId="urn:microsoft.com/office/officeart/2005/8/layout/venn2"/>
    <dgm:cxn modelId="{CF17795D-3F3A-458C-B504-3863168A9275}" srcId="{0FA7A352-AD3F-4607-965C-E1AFDE58DFE6}" destId="{C3D3C4CC-34B0-42C3-B8F9-CEE3A4C4FA21}" srcOrd="2" destOrd="0" parTransId="{EF19D6BA-5C4D-4EF9-B2FA-7339F3333B79}" sibTransId="{AB1F9813-0389-4C1D-A32B-A7079933B68D}"/>
    <dgm:cxn modelId="{6B4B169D-3BD7-44FE-85C3-91AA4D8B9E95}" type="presParOf" srcId="{96E1A890-4A41-4D97-AF2A-BDCA8F07D14F}" destId="{EA6B3FC2-99B6-4F19-B680-9F41432FCE1D}" srcOrd="0" destOrd="0" presId="urn:microsoft.com/office/officeart/2005/8/layout/venn2"/>
    <dgm:cxn modelId="{BA1A70A9-8789-433A-BB6B-F1D9421147CC}" type="presParOf" srcId="{EA6B3FC2-99B6-4F19-B680-9F41432FCE1D}" destId="{059635CC-E92E-408F-87D3-BF175DEA4776}" srcOrd="0" destOrd="0" presId="urn:microsoft.com/office/officeart/2005/8/layout/venn2"/>
    <dgm:cxn modelId="{83187F09-C30A-44AC-881E-FDEC31F3030D}" type="presParOf" srcId="{EA6B3FC2-99B6-4F19-B680-9F41432FCE1D}" destId="{B5936724-CF14-4640-A4DD-5AC3D3FFF3EB}" srcOrd="1" destOrd="0" presId="urn:microsoft.com/office/officeart/2005/8/layout/venn2"/>
    <dgm:cxn modelId="{2EC87606-A581-441D-A5D2-EF34F37620D3}" type="presParOf" srcId="{96E1A890-4A41-4D97-AF2A-BDCA8F07D14F}" destId="{4AAD8CB3-AB2F-4961-85BB-EBD93E2AC77F}" srcOrd="1" destOrd="0" presId="urn:microsoft.com/office/officeart/2005/8/layout/venn2"/>
    <dgm:cxn modelId="{C1408553-E731-4A8D-8F21-FF064972B06A}" type="presParOf" srcId="{4AAD8CB3-AB2F-4961-85BB-EBD93E2AC77F}" destId="{8B277023-FA52-4570-AD9B-945632C0BB76}" srcOrd="0" destOrd="0" presId="urn:microsoft.com/office/officeart/2005/8/layout/venn2"/>
    <dgm:cxn modelId="{E630FE64-A65E-42BB-91C4-E8A4B548A5B6}" type="presParOf" srcId="{4AAD8CB3-AB2F-4961-85BB-EBD93E2AC77F}" destId="{8D303BEB-5DCF-4D4A-8930-680E5EB54E84}" srcOrd="1" destOrd="0" presId="urn:microsoft.com/office/officeart/2005/8/layout/venn2"/>
    <dgm:cxn modelId="{5AA8F9D0-72E1-4A4E-B336-AEA0218FF4F9}" type="presParOf" srcId="{96E1A890-4A41-4D97-AF2A-BDCA8F07D14F}" destId="{86150714-7A71-4EF5-893D-F25097391F3A}" srcOrd="2" destOrd="0" presId="urn:microsoft.com/office/officeart/2005/8/layout/venn2"/>
    <dgm:cxn modelId="{C4B9FEC0-305B-4627-978B-FE289D5BE5B9}" type="presParOf" srcId="{86150714-7A71-4EF5-893D-F25097391F3A}" destId="{5CE8903E-019D-4E51-900A-B5D70B3C560E}" srcOrd="0" destOrd="0" presId="urn:microsoft.com/office/officeart/2005/8/layout/venn2"/>
    <dgm:cxn modelId="{6ADB577B-DA4E-4674-AAB4-D9C81B277D80}" type="presParOf" srcId="{86150714-7A71-4EF5-893D-F25097391F3A}" destId="{654C369D-00E7-4A95-A052-19418EE87FF4}"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1CE24F-977C-478C-9601-8F134155CE63}">
      <dsp:nvSpPr>
        <dsp:cNvPr id="0" name=""/>
        <dsp:cNvSpPr/>
      </dsp:nvSpPr>
      <dsp:spPr>
        <a:xfrm>
          <a:off x="1562283" y="2673854"/>
          <a:ext cx="1827650" cy="1575753"/>
        </a:xfrm>
        <a:prstGeom prst="hexagon">
          <a:avLst>
            <a:gd name="adj" fmla="val 25000"/>
            <a:gd name="vf" fmla="val 115470"/>
          </a:avLst>
        </a:prstGeom>
        <a:solidFill>
          <a:srgbClr val="99CC00">
            <a:alpha val="20000"/>
          </a:srgbClr>
        </a:solidFill>
        <a:ln w="25400" cap="flat" cmpd="sng" algn="ctr">
          <a:solidFill>
            <a:srgbClr val="99CC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30480" rIns="0" bIns="30480" numCol="1" spcCol="1270" anchor="ctr" anchorCtr="0">
          <a:noAutofit/>
        </a:bodyPr>
        <a:lstStyle/>
        <a:p>
          <a:pPr marL="0" lvl="0" algn="ctr" defTabSz="914400" rtl="0" eaLnBrk="1" fontAlgn="base" latinLnBrk="1" hangingPunct="1">
            <a:lnSpc>
              <a:spcPct val="90000"/>
            </a:lnSpc>
            <a:spcBef>
              <a:spcPct val="0"/>
            </a:spcBef>
            <a:spcAft>
              <a:spcPct val="0"/>
            </a:spcAft>
          </a:pPr>
          <a:r>
            <a:rPr kumimoji="1" lang="zh-CN" altLang="en-US" sz="2400" b="0" kern="1200" dirty="0" smtClean="0">
              <a:solidFill>
                <a:srgbClr val="99CC00"/>
              </a:solidFill>
              <a:latin typeface="微软雅黑" pitchFamily="34" charset="-122"/>
              <a:ea typeface="微软雅黑" pitchFamily="34" charset="-122"/>
              <a:cs typeface="+mn-cs"/>
            </a:rPr>
            <a:t>第二章</a:t>
          </a:r>
          <a:endParaRPr kumimoji="1" lang="zh-CN" altLang="en-US" sz="2400" b="0" kern="1200" dirty="0">
            <a:solidFill>
              <a:srgbClr val="99CC00"/>
            </a:solidFill>
            <a:latin typeface="微软雅黑" pitchFamily="34" charset="-122"/>
            <a:ea typeface="微软雅黑" pitchFamily="34" charset="-122"/>
            <a:cs typeface="+mn-cs"/>
          </a:endParaRPr>
        </a:p>
      </dsp:txBody>
      <dsp:txXfrm>
        <a:off x="1845900" y="2918381"/>
        <a:ext cx="1260416" cy="1086699"/>
      </dsp:txXfrm>
    </dsp:sp>
    <dsp:sp modelId="{50F8BC9E-B915-4559-8099-FF8724D0FBB2}">
      <dsp:nvSpPr>
        <dsp:cNvPr id="0" name=""/>
        <dsp:cNvSpPr/>
      </dsp:nvSpPr>
      <dsp:spPr>
        <a:xfrm>
          <a:off x="1609763" y="3369516"/>
          <a:ext cx="213984" cy="184427"/>
        </a:xfrm>
        <a:prstGeom prst="hexagon">
          <a:avLst>
            <a:gd name="adj" fmla="val 25000"/>
            <a:gd name="vf" fmla="val 115470"/>
          </a:avLst>
        </a:prstGeom>
        <a:solidFill>
          <a:schemeClr val="lt1">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3CE6F8B-8371-41C5-A52C-7BF60B95A5D6}">
      <dsp:nvSpPr>
        <dsp:cNvPr id="0" name=""/>
        <dsp:cNvSpPr/>
      </dsp:nvSpPr>
      <dsp:spPr>
        <a:xfrm>
          <a:off x="0" y="1827485"/>
          <a:ext cx="1827650" cy="1575753"/>
        </a:xfrm>
        <a:prstGeom prst="hexagon">
          <a:avLst>
            <a:gd name="adj" fmla="val 25000"/>
            <a:gd name="vf" fmla="val 115470"/>
          </a:avLst>
        </a:prstGeom>
        <a:blipFill>
          <a:blip xmlns:r="http://schemas.openxmlformats.org/officeDocument/2006/relationships" r:embed="rId1" cstate="screen">
            <a:extLst>
              <a:ext uri="{28A0092B-C50C-407E-A947-70E740481C1C}">
                <a14:useLocalDpi xmlns:a14="http://schemas.microsoft.com/office/drawing/2010/main"/>
              </a:ext>
            </a:extLst>
          </a:blip>
          <a:srcRect/>
          <a:stretch>
            <a:fillRect/>
          </a:stretch>
        </a:blipFill>
        <a:ln w="25400" cap="flat" cmpd="sng" algn="ctr">
          <a:solidFill>
            <a:srgbClr val="99CC00"/>
          </a:solidFill>
          <a:prstDash val="solid"/>
        </a:ln>
        <a:effectLst/>
      </dsp:spPr>
      <dsp:style>
        <a:lnRef idx="2">
          <a:scrgbClr r="0" g="0" b="0"/>
        </a:lnRef>
        <a:fillRef idx="1">
          <a:scrgbClr r="0" g="0" b="0"/>
        </a:fillRef>
        <a:effectRef idx="0">
          <a:scrgbClr r="0" g="0" b="0"/>
        </a:effectRef>
        <a:fontRef idx="minor"/>
      </dsp:style>
    </dsp:sp>
    <dsp:sp modelId="{D38AA61C-AE5C-4FAA-AB96-990EBDE9FE94}">
      <dsp:nvSpPr>
        <dsp:cNvPr id="0" name=""/>
        <dsp:cNvSpPr/>
      </dsp:nvSpPr>
      <dsp:spPr>
        <a:xfrm>
          <a:off x="1244233" y="3195080"/>
          <a:ext cx="213984" cy="184427"/>
        </a:xfrm>
        <a:prstGeom prst="hexagon">
          <a:avLst>
            <a:gd name="adj" fmla="val 25000"/>
            <a:gd name="vf" fmla="val 115470"/>
          </a:avLst>
        </a:prstGeom>
        <a:solidFill>
          <a:schemeClr val="lt1">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2D11336-22EE-40AA-82C4-484E9EF99D24}">
      <dsp:nvSpPr>
        <dsp:cNvPr id="0" name=""/>
        <dsp:cNvSpPr/>
      </dsp:nvSpPr>
      <dsp:spPr>
        <a:xfrm>
          <a:off x="3119363" y="1808750"/>
          <a:ext cx="1827650" cy="1575753"/>
        </a:xfrm>
        <a:prstGeom prst="hexagon">
          <a:avLst>
            <a:gd name="adj" fmla="val 25000"/>
            <a:gd name="vf" fmla="val 115470"/>
          </a:avLst>
        </a:prstGeom>
        <a:solidFill>
          <a:srgbClr val="99CC00">
            <a:alpha val="20000"/>
          </a:srgbClr>
        </a:solidFill>
        <a:ln w="25400" cap="flat" cmpd="sng" algn="ctr">
          <a:solidFill>
            <a:srgbClr val="99CC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30480" rIns="0" bIns="30480" numCol="1" spcCol="1270" anchor="ctr" anchorCtr="0">
          <a:noAutofit/>
        </a:bodyPr>
        <a:lstStyle/>
        <a:p>
          <a:pPr marL="0" lvl="0" algn="ctr" defTabSz="914400" rtl="0" eaLnBrk="1" fontAlgn="base" latinLnBrk="1" hangingPunct="1">
            <a:lnSpc>
              <a:spcPct val="90000"/>
            </a:lnSpc>
            <a:spcBef>
              <a:spcPct val="0"/>
            </a:spcBef>
            <a:spcAft>
              <a:spcPct val="0"/>
            </a:spcAft>
          </a:pPr>
          <a:r>
            <a:rPr kumimoji="1" lang="zh-CN" altLang="en-US" sz="2400" b="0" kern="1200" dirty="0" smtClean="0">
              <a:solidFill>
                <a:srgbClr val="99CC00"/>
              </a:solidFill>
              <a:latin typeface="微软雅黑" pitchFamily="34" charset="-122"/>
              <a:ea typeface="微软雅黑" pitchFamily="34" charset="-122"/>
              <a:cs typeface="+mn-cs"/>
            </a:rPr>
            <a:t>第三章</a:t>
          </a:r>
          <a:endParaRPr kumimoji="1" lang="zh-CN" altLang="en-US" sz="2400" b="0" kern="1200" dirty="0">
            <a:solidFill>
              <a:srgbClr val="99CC00"/>
            </a:solidFill>
            <a:latin typeface="微软雅黑" pitchFamily="34" charset="-122"/>
            <a:ea typeface="微软雅黑" pitchFamily="34" charset="-122"/>
            <a:cs typeface="+mn-cs"/>
          </a:endParaRPr>
        </a:p>
      </dsp:txBody>
      <dsp:txXfrm>
        <a:off x="3402980" y="2053277"/>
        <a:ext cx="1260416" cy="1086699"/>
      </dsp:txXfrm>
    </dsp:sp>
    <dsp:sp modelId="{AF4D9785-2AD1-4A55-8486-2575532FA688}">
      <dsp:nvSpPr>
        <dsp:cNvPr id="0" name=""/>
        <dsp:cNvSpPr/>
      </dsp:nvSpPr>
      <dsp:spPr>
        <a:xfrm>
          <a:off x="4368799" y="3174681"/>
          <a:ext cx="213984" cy="184427"/>
        </a:xfrm>
        <a:prstGeom prst="hexagon">
          <a:avLst>
            <a:gd name="adj" fmla="val 25000"/>
            <a:gd name="vf" fmla="val 115470"/>
          </a:avLst>
        </a:prstGeom>
        <a:solidFill>
          <a:schemeClr val="lt1">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8227293-F99B-464F-BF58-92BB8F12AF9C}">
      <dsp:nvSpPr>
        <dsp:cNvPr id="0" name=""/>
        <dsp:cNvSpPr/>
      </dsp:nvSpPr>
      <dsp:spPr>
        <a:xfrm>
          <a:off x="4676443" y="2673854"/>
          <a:ext cx="1827650" cy="1575753"/>
        </a:xfrm>
        <a:prstGeom prst="hexagon">
          <a:avLst>
            <a:gd name="adj" fmla="val 25000"/>
            <a:gd name="vf" fmla="val 115470"/>
          </a:avLst>
        </a:prstGeom>
        <a:blipFill>
          <a:blip xmlns:r="http://schemas.openxmlformats.org/officeDocument/2006/relationships" r:embed="rId2" cstate="screen">
            <a:extLst>
              <a:ext uri="{28A0092B-C50C-407E-A947-70E740481C1C}">
                <a14:useLocalDpi xmlns:a14="http://schemas.microsoft.com/office/drawing/2010/main"/>
              </a:ext>
            </a:extLst>
          </a:blip>
          <a:srcRect/>
          <a:stretch>
            <a:fillRect/>
          </a:stretch>
        </a:blipFill>
        <a:ln w="25400" cap="flat" cmpd="sng" algn="ctr">
          <a:solidFill>
            <a:srgbClr val="99CC00"/>
          </a:solidFill>
          <a:prstDash val="solid"/>
        </a:ln>
        <a:effectLst/>
      </dsp:spPr>
      <dsp:style>
        <a:lnRef idx="2">
          <a:scrgbClr r="0" g="0" b="0"/>
        </a:lnRef>
        <a:fillRef idx="1">
          <a:scrgbClr r="0" g="0" b="0"/>
        </a:fillRef>
        <a:effectRef idx="0">
          <a:scrgbClr r="0" g="0" b="0"/>
        </a:effectRef>
        <a:fontRef idx="minor"/>
      </dsp:style>
    </dsp:sp>
    <dsp:sp modelId="{6F237F1F-E144-4F38-AAAC-431A7F6CE162}">
      <dsp:nvSpPr>
        <dsp:cNvPr id="0" name=""/>
        <dsp:cNvSpPr/>
      </dsp:nvSpPr>
      <dsp:spPr>
        <a:xfrm>
          <a:off x="4723923" y="3369516"/>
          <a:ext cx="213984" cy="184427"/>
        </a:xfrm>
        <a:prstGeom prst="hexagon">
          <a:avLst>
            <a:gd name="adj" fmla="val 25000"/>
            <a:gd name="vf" fmla="val 115470"/>
          </a:avLst>
        </a:prstGeom>
        <a:solidFill>
          <a:schemeClr val="lt1">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8E4175A-7837-4970-B94B-93846CC8A053}">
      <dsp:nvSpPr>
        <dsp:cNvPr id="0" name=""/>
        <dsp:cNvSpPr/>
      </dsp:nvSpPr>
      <dsp:spPr>
        <a:xfrm>
          <a:off x="1562283" y="947394"/>
          <a:ext cx="1827650" cy="1575753"/>
        </a:xfrm>
        <a:prstGeom prst="hexagon">
          <a:avLst>
            <a:gd name="adj" fmla="val 25000"/>
            <a:gd name="vf" fmla="val 115470"/>
          </a:avLst>
        </a:prstGeom>
        <a:solidFill>
          <a:srgbClr val="99CC00">
            <a:alpha val="20000"/>
          </a:srgbClr>
        </a:solidFill>
        <a:ln w="25400" cap="flat" cmpd="sng" algn="ctr">
          <a:solidFill>
            <a:srgbClr val="99CC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30480" rIns="0" bIns="30480" numCol="1" spcCol="1270" anchor="ctr" anchorCtr="0">
          <a:noAutofit/>
        </a:bodyPr>
        <a:lstStyle/>
        <a:p>
          <a:pPr marL="0" lvl="0" algn="ctr" defTabSz="914400" rtl="0" eaLnBrk="1" fontAlgn="base" latinLnBrk="1" hangingPunct="1">
            <a:lnSpc>
              <a:spcPct val="90000"/>
            </a:lnSpc>
            <a:spcBef>
              <a:spcPct val="0"/>
            </a:spcBef>
            <a:spcAft>
              <a:spcPct val="0"/>
            </a:spcAft>
          </a:pPr>
          <a:r>
            <a:rPr kumimoji="1" lang="zh-CN" altLang="en-US" sz="2400" b="0" kern="1200" dirty="0" smtClean="0">
              <a:solidFill>
                <a:srgbClr val="99CC00"/>
              </a:solidFill>
              <a:latin typeface="微软雅黑" pitchFamily="34" charset="-122"/>
              <a:ea typeface="微软雅黑" pitchFamily="34" charset="-122"/>
              <a:cs typeface="+mn-cs"/>
            </a:rPr>
            <a:t>第一章</a:t>
          </a:r>
          <a:endParaRPr kumimoji="1" lang="zh-CN" altLang="en-US" sz="2400" b="0" kern="1200" dirty="0">
            <a:solidFill>
              <a:srgbClr val="99CC00"/>
            </a:solidFill>
            <a:latin typeface="微软雅黑" pitchFamily="34" charset="-122"/>
            <a:ea typeface="微软雅黑" pitchFamily="34" charset="-122"/>
            <a:cs typeface="+mn-cs"/>
          </a:endParaRPr>
        </a:p>
      </dsp:txBody>
      <dsp:txXfrm>
        <a:off x="1845900" y="1191921"/>
        <a:ext cx="1260416" cy="1086699"/>
      </dsp:txXfrm>
    </dsp:sp>
    <dsp:sp modelId="{8D7CB90F-AC56-4194-B95B-9162F724175D}">
      <dsp:nvSpPr>
        <dsp:cNvPr id="0" name=""/>
        <dsp:cNvSpPr/>
      </dsp:nvSpPr>
      <dsp:spPr>
        <a:xfrm>
          <a:off x="2801313" y="981532"/>
          <a:ext cx="213984" cy="184427"/>
        </a:xfrm>
        <a:prstGeom prst="hexagon">
          <a:avLst>
            <a:gd name="adj" fmla="val 25000"/>
            <a:gd name="vf" fmla="val 115470"/>
          </a:avLst>
        </a:prstGeom>
        <a:solidFill>
          <a:schemeClr val="lt1">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527070A-EF5C-4876-A47C-C6FA06AC48E5}">
      <dsp:nvSpPr>
        <dsp:cNvPr id="0" name=""/>
        <dsp:cNvSpPr/>
      </dsp:nvSpPr>
      <dsp:spPr>
        <a:xfrm>
          <a:off x="3119363" y="86454"/>
          <a:ext cx="1827650" cy="1575753"/>
        </a:xfrm>
        <a:prstGeom prst="hexagon">
          <a:avLst>
            <a:gd name="adj" fmla="val 25000"/>
            <a:gd name="vf" fmla="val 115470"/>
          </a:avLst>
        </a:prstGeom>
        <a:blipFill>
          <a:blip xmlns:r="http://schemas.openxmlformats.org/officeDocument/2006/relationships" r:embed="rId3" cstate="screen">
            <a:extLst>
              <a:ext uri="{28A0092B-C50C-407E-A947-70E740481C1C}">
                <a14:useLocalDpi xmlns:a14="http://schemas.microsoft.com/office/drawing/2010/main"/>
              </a:ext>
            </a:extLst>
          </a:blip>
          <a:srcRect/>
          <a:stretch>
            <a:fillRect/>
          </a:stretch>
        </a:blipFill>
        <a:ln w="25400" cap="flat" cmpd="sng" algn="ctr">
          <a:solidFill>
            <a:srgbClr val="99CC00"/>
          </a:solidFill>
          <a:prstDash val="solid"/>
        </a:ln>
        <a:effectLst/>
      </dsp:spPr>
      <dsp:style>
        <a:lnRef idx="2">
          <a:scrgbClr r="0" g="0" b="0"/>
        </a:lnRef>
        <a:fillRef idx="1">
          <a:scrgbClr r="0" g="0" b="0"/>
        </a:fillRef>
        <a:effectRef idx="0">
          <a:scrgbClr r="0" g="0" b="0"/>
        </a:effectRef>
        <a:fontRef idx="minor"/>
      </dsp:style>
    </dsp:sp>
    <dsp:sp modelId="{2BC24FC1-083E-437C-8D01-0E5831EFCE2E}">
      <dsp:nvSpPr>
        <dsp:cNvPr id="0" name=""/>
        <dsp:cNvSpPr/>
      </dsp:nvSpPr>
      <dsp:spPr>
        <a:xfrm>
          <a:off x="3173347" y="778370"/>
          <a:ext cx="213984" cy="184427"/>
        </a:xfrm>
        <a:prstGeom prst="hexagon">
          <a:avLst>
            <a:gd name="adj" fmla="val 25000"/>
            <a:gd name="vf" fmla="val 115470"/>
          </a:avLst>
        </a:prstGeom>
        <a:solidFill>
          <a:schemeClr val="lt1">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FCA2BA-5892-41B4-9375-2167022A7DAF}">
      <dsp:nvSpPr>
        <dsp:cNvPr id="0" name=""/>
        <dsp:cNvSpPr/>
      </dsp:nvSpPr>
      <dsp:spPr>
        <a:xfrm>
          <a:off x="1850925" y="1619191"/>
          <a:ext cx="1243609" cy="1243609"/>
        </a:xfrm>
        <a:prstGeom prst="ellipse">
          <a:avLst/>
        </a:prstGeom>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w="9525" cap="flat" cmpd="sng" algn="ctr">
          <a:solidFill>
            <a:schemeClr val="accent2">
              <a:shade val="95000"/>
              <a:satMod val="105000"/>
            </a:schemeClr>
          </a:solidFill>
          <a:prstDash val="solid"/>
        </a:ln>
        <a:effectLst>
          <a:outerShdw blurRad="40000" dist="230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zh-CN" altLang="en-US" sz="1600" kern="1200" dirty="0">
              <a:latin typeface="微软雅黑" pitchFamily="34" charset="-122"/>
              <a:ea typeface="微软雅黑" pitchFamily="34" charset="-122"/>
            </a:rPr>
            <a:t>经理小组</a:t>
          </a:r>
        </a:p>
      </dsp:txBody>
      <dsp:txXfrm>
        <a:off x="2033047" y="1801313"/>
        <a:ext cx="879365" cy="879365"/>
      </dsp:txXfrm>
    </dsp:sp>
    <dsp:sp modelId="{C36DF2E4-8469-4435-8F7A-BD99E500FBB4}">
      <dsp:nvSpPr>
        <dsp:cNvPr id="0" name=""/>
        <dsp:cNvSpPr/>
      </dsp:nvSpPr>
      <dsp:spPr>
        <a:xfrm rot="16200000">
          <a:off x="2286078" y="1409908"/>
          <a:ext cx="373302" cy="45263"/>
        </a:xfrm>
        <a:custGeom>
          <a:avLst/>
          <a:gdLst/>
          <a:ahLst/>
          <a:cxnLst/>
          <a:rect l="0" t="0" r="0" b="0"/>
          <a:pathLst>
            <a:path>
              <a:moveTo>
                <a:pt x="0" y="22631"/>
              </a:moveTo>
              <a:lnTo>
                <a:pt x="373302" y="22631"/>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latin typeface="微软雅黑" pitchFamily="34" charset="-122"/>
            <a:ea typeface="微软雅黑" pitchFamily="34" charset="-122"/>
          </a:endParaRPr>
        </a:p>
      </dsp:txBody>
      <dsp:txXfrm>
        <a:off x="2463397" y="1423207"/>
        <a:ext cx="18665" cy="18665"/>
      </dsp:txXfrm>
    </dsp:sp>
    <dsp:sp modelId="{33511A2F-5A0B-4EDA-8BAB-C348C3C21A96}">
      <dsp:nvSpPr>
        <dsp:cNvPr id="0" name=""/>
        <dsp:cNvSpPr/>
      </dsp:nvSpPr>
      <dsp:spPr>
        <a:xfrm>
          <a:off x="1850925" y="2279"/>
          <a:ext cx="1243609" cy="1243609"/>
        </a:xfrm>
        <a:prstGeom prst="ellipse">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w="9525" cap="flat" cmpd="sng" algn="ctr">
          <a:solidFill>
            <a:schemeClr val="accent5">
              <a:shade val="95000"/>
              <a:satMod val="105000"/>
            </a:schemeClr>
          </a:solidFill>
          <a:prstDash val="solid"/>
        </a:ln>
        <a:effectLst>
          <a:outerShdw blurRad="40000" dist="23000" dir="5400000" rotWithShape="0">
            <a:srgbClr val="000000">
              <a:alpha val="35000"/>
            </a:srgbClr>
          </a:outerShdw>
        </a:effectLst>
      </dsp:spPr>
      <dsp:style>
        <a:lnRef idx="1">
          <a:schemeClr val="accent5"/>
        </a:lnRef>
        <a:fillRef idx="3">
          <a:schemeClr val="accent5"/>
        </a:fillRef>
        <a:effectRef idx="2">
          <a:schemeClr val="accent5"/>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zh-CN" altLang="en-US" sz="2100" kern="1200">
              <a:latin typeface="微软雅黑" pitchFamily="34" charset="-122"/>
              <a:ea typeface="微软雅黑" pitchFamily="34" charset="-122"/>
            </a:rPr>
            <a:t>研发机构</a:t>
          </a:r>
        </a:p>
      </dsp:txBody>
      <dsp:txXfrm>
        <a:off x="2033047" y="184401"/>
        <a:ext cx="879365" cy="879365"/>
      </dsp:txXfrm>
    </dsp:sp>
    <dsp:sp modelId="{2EF578F7-58EF-47FD-8FD2-E323BDEA42B1}">
      <dsp:nvSpPr>
        <dsp:cNvPr id="0" name=""/>
        <dsp:cNvSpPr/>
      </dsp:nvSpPr>
      <dsp:spPr>
        <a:xfrm rot="19800000">
          <a:off x="2986222" y="1814136"/>
          <a:ext cx="373302" cy="45263"/>
        </a:xfrm>
        <a:custGeom>
          <a:avLst/>
          <a:gdLst/>
          <a:ahLst/>
          <a:cxnLst/>
          <a:rect l="0" t="0" r="0" b="0"/>
          <a:pathLst>
            <a:path>
              <a:moveTo>
                <a:pt x="0" y="22631"/>
              </a:moveTo>
              <a:lnTo>
                <a:pt x="373302" y="22631"/>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latin typeface="微软雅黑" pitchFamily="34" charset="-122"/>
            <a:ea typeface="微软雅黑" pitchFamily="34" charset="-122"/>
          </a:endParaRPr>
        </a:p>
      </dsp:txBody>
      <dsp:txXfrm>
        <a:off x="3163540" y="1827435"/>
        <a:ext cx="18665" cy="18665"/>
      </dsp:txXfrm>
    </dsp:sp>
    <dsp:sp modelId="{C15FC8D4-9108-41EB-A5D0-18EBD5C442F8}">
      <dsp:nvSpPr>
        <dsp:cNvPr id="0" name=""/>
        <dsp:cNvSpPr/>
      </dsp:nvSpPr>
      <dsp:spPr>
        <a:xfrm>
          <a:off x="3251212" y="810735"/>
          <a:ext cx="1243609" cy="1243609"/>
        </a:xfrm>
        <a:prstGeom prst="ellipse">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w="9525" cap="flat" cmpd="sng" algn="ctr">
          <a:solidFill>
            <a:schemeClr val="accent6">
              <a:shade val="95000"/>
              <a:satMod val="105000"/>
            </a:schemeClr>
          </a:solidFill>
          <a:prstDash val="solid"/>
        </a:ln>
        <a:effectLst>
          <a:outerShdw blurRad="40000" dist="23000" dir="5400000" rotWithShape="0">
            <a:srgbClr val="000000">
              <a:alpha val="35000"/>
            </a:srgbClr>
          </a:outerShdw>
        </a:effectLst>
      </dsp:spPr>
      <dsp:style>
        <a:lnRef idx="1">
          <a:schemeClr val="accent6"/>
        </a:lnRef>
        <a:fillRef idx="3">
          <a:schemeClr val="accent6"/>
        </a:fillRef>
        <a:effectRef idx="2">
          <a:schemeClr val="accent6"/>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zh-CN" altLang="en-US" sz="2100" kern="1200">
              <a:latin typeface="微软雅黑" pitchFamily="34" charset="-122"/>
              <a:ea typeface="微软雅黑" pitchFamily="34" charset="-122"/>
            </a:rPr>
            <a:t>管理咨询公司</a:t>
          </a:r>
        </a:p>
      </dsp:txBody>
      <dsp:txXfrm>
        <a:off x="3433334" y="992857"/>
        <a:ext cx="879365" cy="879365"/>
      </dsp:txXfrm>
    </dsp:sp>
    <dsp:sp modelId="{93AE0D9B-F93A-4843-9CB9-C99DC6B2C97C}">
      <dsp:nvSpPr>
        <dsp:cNvPr id="0" name=""/>
        <dsp:cNvSpPr/>
      </dsp:nvSpPr>
      <dsp:spPr>
        <a:xfrm rot="1800000">
          <a:off x="2986222" y="2622592"/>
          <a:ext cx="373302" cy="45263"/>
        </a:xfrm>
        <a:custGeom>
          <a:avLst/>
          <a:gdLst/>
          <a:ahLst/>
          <a:cxnLst/>
          <a:rect l="0" t="0" r="0" b="0"/>
          <a:pathLst>
            <a:path>
              <a:moveTo>
                <a:pt x="0" y="22631"/>
              </a:moveTo>
              <a:lnTo>
                <a:pt x="373302" y="22631"/>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latin typeface="微软雅黑" pitchFamily="34" charset="-122"/>
            <a:ea typeface="微软雅黑" pitchFamily="34" charset="-122"/>
          </a:endParaRPr>
        </a:p>
      </dsp:txBody>
      <dsp:txXfrm>
        <a:off x="3163540" y="2635891"/>
        <a:ext cx="18665" cy="18665"/>
      </dsp:txXfrm>
    </dsp:sp>
    <dsp:sp modelId="{33C899F1-073B-439B-AF6D-EA3874767543}">
      <dsp:nvSpPr>
        <dsp:cNvPr id="0" name=""/>
        <dsp:cNvSpPr/>
      </dsp:nvSpPr>
      <dsp:spPr>
        <a:xfrm>
          <a:off x="3251212" y="2427647"/>
          <a:ext cx="1243609" cy="1243609"/>
        </a:xfrm>
        <a:prstGeom prst="ellipse">
          <a:avLst/>
        </a:prstGeom>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w="9525" cap="flat" cmpd="sng" algn="ctr">
          <a:solidFill>
            <a:schemeClr val="accent4">
              <a:shade val="95000"/>
              <a:satMod val="105000"/>
            </a:schemeClr>
          </a:solidFill>
          <a:prstDash val="solid"/>
        </a:ln>
        <a:effectLst>
          <a:outerShdw blurRad="40000" dist="23000" dir="5400000" rotWithShape="0">
            <a:srgbClr val="000000">
              <a:alpha val="35000"/>
            </a:srgbClr>
          </a:outerShdw>
        </a:effectLst>
      </dsp:spPr>
      <dsp:style>
        <a:lnRef idx="1">
          <a:schemeClr val="accent4"/>
        </a:lnRef>
        <a:fillRef idx="3">
          <a:schemeClr val="accent4"/>
        </a:fillRef>
        <a:effectRef idx="2">
          <a:schemeClr val="accent4"/>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zh-CN" altLang="en-US" sz="2100" kern="1200">
              <a:latin typeface="微软雅黑" pitchFamily="34" charset="-122"/>
              <a:ea typeface="微软雅黑" pitchFamily="34" charset="-122"/>
            </a:rPr>
            <a:t>广告公司</a:t>
          </a:r>
        </a:p>
      </dsp:txBody>
      <dsp:txXfrm>
        <a:off x="3433334" y="2609769"/>
        <a:ext cx="879365" cy="879365"/>
      </dsp:txXfrm>
    </dsp:sp>
    <dsp:sp modelId="{5773BCAD-85CD-4F8C-B9A8-B35E38383138}">
      <dsp:nvSpPr>
        <dsp:cNvPr id="0" name=""/>
        <dsp:cNvSpPr/>
      </dsp:nvSpPr>
      <dsp:spPr>
        <a:xfrm rot="5400000">
          <a:off x="2286078" y="3026820"/>
          <a:ext cx="373302" cy="45263"/>
        </a:xfrm>
        <a:custGeom>
          <a:avLst/>
          <a:gdLst/>
          <a:ahLst/>
          <a:cxnLst/>
          <a:rect l="0" t="0" r="0" b="0"/>
          <a:pathLst>
            <a:path>
              <a:moveTo>
                <a:pt x="0" y="22631"/>
              </a:moveTo>
              <a:lnTo>
                <a:pt x="373302" y="22631"/>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latin typeface="微软雅黑" pitchFamily="34" charset="-122"/>
            <a:ea typeface="微软雅黑" pitchFamily="34" charset="-122"/>
          </a:endParaRPr>
        </a:p>
      </dsp:txBody>
      <dsp:txXfrm>
        <a:off x="2463397" y="3040119"/>
        <a:ext cx="18665" cy="18665"/>
      </dsp:txXfrm>
    </dsp:sp>
    <dsp:sp modelId="{4BD87BF1-6418-4B28-B650-3F2746B8787F}">
      <dsp:nvSpPr>
        <dsp:cNvPr id="0" name=""/>
        <dsp:cNvSpPr/>
      </dsp:nvSpPr>
      <dsp:spPr>
        <a:xfrm>
          <a:off x="1850925" y="3236103"/>
          <a:ext cx="1243609" cy="1243609"/>
        </a:xfrm>
        <a:prstGeom prst="ellipse">
          <a:avLst/>
        </a:prstGeom>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w="9525" cap="flat" cmpd="sng" algn="ctr">
          <a:solidFill>
            <a:schemeClr val="accent3">
              <a:shade val="95000"/>
              <a:satMod val="105000"/>
            </a:schemeClr>
          </a:solidFill>
          <a:prstDash val="solid"/>
        </a:ln>
        <a:effectLst>
          <a:outerShdw blurRad="40000" dist="23000" dir="5400000" rotWithShape="0">
            <a:srgbClr val="000000">
              <a:alpha val="35000"/>
            </a:srgbClr>
          </a:outerShdw>
        </a:effectLst>
      </dsp:spPr>
      <dsp:style>
        <a:lnRef idx="1">
          <a:schemeClr val="accent3"/>
        </a:lnRef>
        <a:fillRef idx="3">
          <a:schemeClr val="accent3"/>
        </a:fillRef>
        <a:effectRef idx="2">
          <a:schemeClr val="accent3"/>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zh-CN" altLang="en-US" sz="2100" kern="1200">
              <a:latin typeface="微软雅黑" pitchFamily="34" charset="-122"/>
              <a:ea typeface="微软雅黑" pitchFamily="34" charset="-122"/>
            </a:rPr>
            <a:t>销售代理商</a:t>
          </a:r>
        </a:p>
      </dsp:txBody>
      <dsp:txXfrm>
        <a:off x="2033047" y="3418225"/>
        <a:ext cx="879365" cy="879365"/>
      </dsp:txXfrm>
    </dsp:sp>
    <dsp:sp modelId="{57F3E66B-321A-4EE0-8B88-56C1D1BC851B}">
      <dsp:nvSpPr>
        <dsp:cNvPr id="0" name=""/>
        <dsp:cNvSpPr/>
      </dsp:nvSpPr>
      <dsp:spPr>
        <a:xfrm rot="9000000">
          <a:off x="1585935" y="2622592"/>
          <a:ext cx="373302" cy="45263"/>
        </a:xfrm>
        <a:custGeom>
          <a:avLst/>
          <a:gdLst/>
          <a:ahLst/>
          <a:cxnLst/>
          <a:rect l="0" t="0" r="0" b="0"/>
          <a:pathLst>
            <a:path>
              <a:moveTo>
                <a:pt x="0" y="22631"/>
              </a:moveTo>
              <a:lnTo>
                <a:pt x="373302" y="22631"/>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latin typeface="微软雅黑" pitchFamily="34" charset="-122"/>
            <a:ea typeface="微软雅黑" pitchFamily="34" charset="-122"/>
          </a:endParaRPr>
        </a:p>
      </dsp:txBody>
      <dsp:txXfrm rot="10800000">
        <a:off x="1763254" y="2635891"/>
        <a:ext cx="18665" cy="18665"/>
      </dsp:txXfrm>
    </dsp:sp>
    <dsp:sp modelId="{3F4C5D5A-E121-426E-96E7-C1A20E2040C8}">
      <dsp:nvSpPr>
        <dsp:cNvPr id="0" name=""/>
        <dsp:cNvSpPr/>
      </dsp:nvSpPr>
      <dsp:spPr>
        <a:xfrm>
          <a:off x="450638" y="2427647"/>
          <a:ext cx="1243609" cy="1243609"/>
        </a:xfrm>
        <a:prstGeom prst="ellipse">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w="9525" cap="flat" cmpd="sng" algn="ctr">
          <a:solidFill>
            <a:schemeClr val="accent6">
              <a:shade val="95000"/>
              <a:satMod val="105000"/>
            </a:schemeClr>
          </a:solidFill>
          <a:prstDash val="solid"/>
        </a:ln>
        <a:effectLst>
          <a:outerShdw blurRad="40000" dist="23000" dir="5400000" rotWithShape="0">
            <a:srgbClr val="000000">
              <a:alpha val="35000"/>
            </a:srgbClr>
          </a:outerShdw>
        </a:effectLst>
      </dsp:spPr>
      <dsp:style>
        <a:lnRef idx="1">
          <a:schemeClr val="accent6"/>
        </a:lnRef>
        <a:fillRef idx="3">
          <a:schemeClr val="accent6"/>
        </a:fillRef>
        <a:effectRef idx="2">
          <a:schemeClr val="accent6"/>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zh-CN" altLang="en-US" sz="2100" kern="1200" dirty="0">
              <a:latin typeface="微软雅黑" pitchFamily="34" charset="-122"/>
              <a:ea typeface="微软雅黑" pitchFamily="34" charset="-122"/>
            </a:rPr>
            <a:t>物流服务公司</a:t>
          </a:r>
        </a:p>
      </dsp:txBody>
      <dsp:txXfrm>
        <a:off x="632760" y="2609769"/>
        <a:ext cx="879365" cy="879365"/>
      </dsp:txXfrm>
    </dsp:sp>
    <dsp:sp modelId="{0BED1CCB-2DE7-4AED-91B7-5A295399ECD3}">
      <dsp:nvSpPr>
        <dsp:cNvPr id="0" name=""/>
        <dsp:cNvSpPr/>
      </dsp:nvSpPr>
      <dsp:spPr>
        <a:xfrm rot="12600000">
          <a:off x="1585935" y="1814136"/>
          <a:ext cx="373302" cy="45263"/>
        </a:xfrm>
        <a:custGeom>
          <a:avLst/>
          <a:gdLst/>
          <a:ahLst/>
          <a:cxnLst/>
          <a:rect l="0" t="0" r="0" b="0"/>
          <a:pathLst>
            <a:path>
              <a:moveTo>
                <a:pt x="0" y="22631"/>
              </a:moveTo>
              <a:lnTo>
                <a:pt x="373302" y="22631"/>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latin typeface="微软雅黑" pitchFamily="34" charset="-122"/>
            <a:ea typeface="微软雅黑" pitchFamily="34" charset="-122"/>
          </a:endParaRPr>
        </a:p>
      </dsp:txBody>
      <dsp:txXfrm rot="10800000">
        <a:off x="1763254" y="1827435"/>
        <a:ext cx="18665" cy="18665"/>
      </dsp:txXfrm>
    </dsp:sp>
    <dsp:sp modelId="{EF805631-7B54-486A-A1BC-B3F2486CB97D}">
      <dsp:nvSpPr>
        <dsp:cNvPr id="0" name=""/>
        <dsp:cNvSpPr/>
      </dsp:nvSpPr>
      <dsp:spPr>
        <a:xfrm>
          <a:off x="450638" y="810735"/>
          <a:ext cx="1243609" cy="1243609"/>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zh-CN" altLang="en-US" sz="2100" kern="1200">
              <a:latin typeface="微软雅黑" pitchFamily="34" charset="-122"/>
              <a:ea typeface="微软雅黑" pitchFamily="34" charset="-122"/>
            </a:rPr>
            <a:t>制造商</a:t>
          </a:r>
        </a:p>
      </dsp:txBody>
      <dsp:txXfrm>
        <a:off x="632760" y="992857"/>
        <a:ext cx="879365" cy="87936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9635CC-E92E-408F-87D3-BF175DEA4776}">
      <dsp:nvSpPr>
        <dsp:cNvPr id="0" name=""/>
        <dsp:cNvSpPr/>
      </dsp:nvSpPr>
      <dsp:spPr>
        <a:xfrm>
          <a:off x="283467" y="0"/>
          <a:ext cx="3976464" cy="3976464"/>
        </a:xfrm>
        <a:prstGeom prst="ellipse">
          <a:avLst/>
        </a:prstGeom>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w="9525" cap="flat" cmpd="sng" algn="ctr">
          <a:solidFill>
            <a:schemeClr val="accent3">
              <a:shade val="95000"/>
              <a:satMod val="105000"/>
            </a:schemeClr>
          </a:solidFill>
          <a:prstDash val="solid"/>
        </a:ln>
        <a:effectLst>
          <a:outerShdw blurRad="40000" dist="23000" dir="5400000" rotWithShape="0">
            <a:srgbClr val="000000">
              <a:alpha val="35000"/>
            </a:srgbClr>
          </a:outerShdw>
        </a:effectLst>
      </dsp:spPr>
      <dsp:style>
        <a:lnRef idx="1">
          <a:schemeClr val="accent3"/>
        </a:lnRef>
        <a:fillRef idx="3">
          <a:schemeClr val="accent3"/>
        </a:fillRef>
        <a:effectRef idx="2">
          <a:schemeClr val="accent3"/>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zh-CN" altLang="en-US" sz="1600" kern="1200">
              <a:latin typeface="微软雅黑" pitchFamily="34" charset="-122"/>
              <a:ea typeface="微软雅黑" pitchFamily="34" charset="-122"/>
            </a:rPr>
            <a:t>关联公司</a:t>
          </a:r>
        </a:p>
      </dsp:txBody>
      <dsp:txXfrm>
        <a:off x="1576812" y="198823"/>
        <a:ext cx="1389774" cy="596469"/>
      </dsp:txXfrm>
    </dsp:sp>
    <dsp:sp modelId="{8B277023-FA52-4570-AD9B-945632C0BB76}">
      <dsp:nvSpPr>
        <dsp:cNvPr id="0" name=""/>
        <dsp:cNvSpPr/>
      </dsp:nvSpPr>
      <dsp:spPr>
        <a:xfrm>
          <a:off x="780525" y="994115"/>
          <a:ext cx="2982348" cy="2982348"/>
        </a:xfrm>
        <a:prstGeom prst="ellipse">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w="9525" cap="flat" cmpd="sng" algn="ctr">
          <a:solidFill>
            <a:schemeClr val="accent6">
              <a:shade val="95000"/>
              <a:satMod val="105000"/>
            </a:schemeClr>
          </a:solidFill>
          <a:prstDash val="solid"/>
        </a:ln>
        <a:effectLst>
          <a:outerShdw blurRad="40000" dist="23000" dir="5400000" rotWithShape="0">
            <a:srgbClr val="000000">
              <a:alpha val="35000"/>
            </a:srgbClr>
          </a:outerShdw>
        </a:effectLst>
      </dsp:spPr>
      <dsp:style>
        <a:lnRef idx="1">
          <a:schemeClr val="accent6"/>
        </a:lnRef>
        <a:fillRef idx="3">
          <a:schemeClr val="accent6"/>
        </a:fillRef>
        <a:effectRef idx="2">
          <a:schemeClr val="accent6"/>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zh-CN" altLang="en-US" sz="1600" kern="1200">
              <a:latin typeface="微软雅黑" pitchFamily="34" charset="-122"/>
              <a:ea typeface="微软雅黑" pitchFamily="34" charset="-122"/>
            </a:rPr>
            <a:t>子公司</a:t>
          </a:r>
        </a:p>
      </dsp:txBody>
      <dsp:txXfrm>
        <a:off x="1576812" y="1180512"/>
        <a:ext cx="1389774" cy="559190"/>
      </dsp:txXfrm>
    </dsp:sp>
    <dsp:sp modelId="{5CE8903E-019D-4E51-900A-B5D70B3C560E}">
      <dsp:nvSpPr>
        <dsp:cNvPr id="0" name=""/>
        <dsp:cNvSpPr/>
      </dsp:nvSpPr>
      <dsp:spPr>
        <a:xfrm>
          <a:off x="1277583" y="1988232"/>
          <a:ext cx="1988232" cy="1988232"/>
        </a:xfrm>
        <a:prstGeom prst="ellipse">
          <a:avLst/>
        </a:prstGeom>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w="9525" cap="flat" cmpd="sng" algn="ctr">
          <a:solidFill>
            <a:schemeClr val="accent2">
              <a:shade val="95000"/>
              <a:satMod val="105000"/>
            </a:schemeClr>
          </a:solidFill>
          <a:prstDash val="solid"/>
        </a:ln>
        <a:effectLst>
          <a:outerShdw blurRad="40000" dist="230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zh-CN" altLang="en-US" sz="2100" kern="1200">
              <a:latin typeface="微软雅黑" pitchFamily="34" charset="-122"/>
              <a:ea typeface="微软雅黑" pitchFamily="34" charset="-122"/>
            </a:rPr>
            <a:t>母公司</a:t>
          </a:r>
        </a:p>
      </dsp:txBody>
      <dsp:txXfrm>
        <a:off x="1568753" y="2485290"/>
        <a:ext cx="1405892" cy="994116"/>
      </dsp:txXfrm>
    </dsp:sp>
  </dsp:spTree>
</dsp:drawing>
</file>

<file path=ppt/diagrams/layout1.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DF6E4F5-AFD9-452D-978C-A65E37BD2A75}" type="datetimeFigureOut">
              <a:rPr lang="en-US" smtClean="0"/>
              <a:t>7/16/2018</a:t>
            </a:fld>
            <a:endParaRPr 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970C2A1-C45C-4D11-8087-34234E5428BA}" type="slidenum">
              <a:rPr lang="en-US" smtClean="0"/>
              <a:t>‹#›</a:t>
            </a:fld>
            <a:endParaRPr lang="en-US"/>
          </a:p>
        </p:txBody>
      </p:sp>
    </p:spTree>
    <p:extLst>
      <p:ext uri="{BB962C8B-B14F-4D97-AF65-F5344CB8AC3E}">
        <p14:creationId xmlns:p14="http://schemas.microsoft.com/office/powerpoint/2010/main" val="13357106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1779D53-1687-4629-A7C4-5F633C48289A}" type="datetimeFigureOut">
              <a:rPr lang="en-US" smtClean="0"/>
              <a:t>7/16/2018</a:t>
            </a:fld>
            <a:endParaRPr 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5F48F07-6AC5-47AF-9B36-9B4E83AB260F}" type="slidenum">
              <a:rPr lang="en-US" smtClean="0"/>
              <a:t>‹#›</a:t>
            </a:fld>
            <a:endParaRPr lang="en-US"/>
          </a:p>
        </p:txBody>
      </p:sp>
    </p:spTree>
    <p:extLst>
      <p:ext uri="{BB962C8B-B14F-4D97-AF65-F5344CB8AC3E}">
        <p14:creationId xmlns:p14="http://schemas.microsoft.com/office/powerpoint/2010/main" val="10257078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xml"/><Relationship Id="rId1" Type="http://schemas.openxmlformats.org/officeDocument/2006/relationships/tags" Target="../tags/tag1.xml"/></Relationships>
</file>

<file path=ppt/slideLayouts/_rels/slideLayout9.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4.xml"/><Relationship Id="rId1" Type="http://schemas.openxmlformats.org/officeDocument/2006/relationships/tags" Target="../tags/tag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首页">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5175" cy="68580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_两栏内容">
    <p:bg>
      <p:bgPr>
        <a:solidFill>
          <a:schemeClr val="bg1"/>
        </a:solidFill>
        <a:effectLst/>
      </p:bgPr>
    </p:bg>
    <p:spTree>
      <p:nvGrpSpPr>
        <p:cNvPr id="1" name=""/>
        <p:cNvGrpSpPr/>
        <p:nvPr/>
      </p:nvGrpSpPr>
      <p:grpSpPr>
        <a:xfrm>
          <a:off x="0" y="0"/>
          <a:ext cx="0" cy="0"/>
          <a:chOff x="0" y="0"/>
          <a:chExt cx="0" cy="0"/>
        </a:xfrm>
      </p:grpSpPr>
      <p:sp>
        <p:nvSpPr>
          <p:cNvPr id="6" name="TextBox 3"/>
          <p:cNvSpPr txBox="1"/>
          <p:nvPr userDrawn="1"/>
        </p:nvSpPr>
        <p:spPr>
          <a:xfrm>
            <a:off x="2425179" y="452232"/>
            <a:ext cx="2808312" cy="369332"/>
          </a:xfrm>
          <a:prstGeom prst="rect">
            <a:avLst/>
          </a:prstGeom>
          <a:noFill/>
        </p:spPr>
        <p:txBody>
          <a:bodyPr wrap="square">
            <a:spAutoFit/>
          </a:bodyPr>
          <a:lstStyle/>
          <a:p>
            <a:pPr algn="l">
              <a:defRPr/>
            </a:pPr>
            <a:r>
              <a:rPr lang="zh-CN" altLang="en-US" sz="1800" b="0" dirty="0" smtClean="0">
                <a:solidFill>
                  <a:schemeClr val="bg1"/>
                </a:solidFill>
                <a:latin typeface="微软雅黑" pitchFamily="34" charset="-122"/>
                <a:ea typeface="微软雅黑" pitchFamily="34" charset="-122"/>
              </a:rPr>
              <a:t>第二章  组织结构设计 </a:t>
            </a:r>
          </a:p>
        </p:txBody>
      </p:sp>
      <p:sp>
        <p:nvSpPr>
          <p:cNvPr id="7" name="文本框 10"/>
          <p:cNvSpPr txBox="1"/>
          <p:nvPr userDrawn="1"/>
        </p:nvSpPr>
        <p:spPr>
          <a:xfrm>
            <a:off x="5449515" y="452232"/>
            <a:ext cx="4464496" cy="369332"/>
          </a:xfrm>
          <a:prstGeom prst="rect">
            <a:avLst/>
          </a:prstGeom>
          <a:solidFill>
            <a:srgbClr val="99CC00">
              <a:alpha val="20000"/>
            </a:srgbClr>
          </a:solidFill>
          <a:ln w="12700" cap="rnd" algn="ctr">
            <a:solidFill>
              <a:srgbClr val="99CC00"/>
            </a:solidFill>
            <a:prstDash val="sysDash"/>
            <a:round/>
            <a:headEnd/>
            <a:tailEnd/>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nchor="ctr"/>
          <a:lstStyle>
            <a:defPPr>
              <a:defRPr lang="zh-CN"/>
            </a:defPPr>
            <a:lvl1pPr algn="ctr" fontAlgn="base" latinLnBrk="1">
              <a:spcBef>
                <a:spcPct val="0"/>
              </a:spcBef>
              <a:spcAft>
                <a:spcPct val="0"/>
              </a:spcAft>
              <a:defRPr kumimoji="1">
                <a:solidFill>
                  <a:srgbClr val="000000"/>
                </a:solidFill>
                <a:latin typeface="굴림" panose="020B0600000101010101" pitchFamily="34" charset="-127"/>
                <a:ea typeface="굴림" panose="020B0600000101010101" pitchFamily="34" charset="-127"/>
              </a:defRPr>
            </a:lvl1pPr>
          </a:lstStyle>
          <a:p>
            <a:pPr indent="97200" algn="l"/>
            <a:r>
              <a:rPr lang="en-US" altLang="zh-CN" sz="1600" dirty="0" smtClean="0">
                <a:solidFill>
                  <a:srgbClr val="99CC00"/>
                </a:solidFill>
                <a:latin typeface="微软雅黑" pitchFamily="34" charset="-122"/>
                <a:ea typeface="微软雅黑" pitchFamily="34" charset="-122"/>
              </a:rPr>
              <a:t>2.3 </a:t>
            </a:r>
            <a:r>
              <a:rPr lang="zh-CN" altLang="en-US" sz="1600" dirty="0" smtClean="0">
                <a:solidFill>
                  <a:srgbClr val="99CC00"/>
                </a:solidFill>
                <a:latin typeface="微软雅黑" pitchFamily="34" charset="-122"/>
                <a:ea typeface="微软雅黑" pitchFamily="34" charset="-122"/>
              </a:rPr>
              <a:t>组织结构的设计过程</a:t>
            </a:r>
            <a:endParaRPr lang="zh-CN" altLang="en-US" sz="1600" dirty="0">
              <a:solidFill>
                <a:srgbClr val="99CC00"/>
              </a:solidFill>
              <a:latin typeface="微软雅黑" pitchFamily="34" charset="-122"/>
              <a:ea typeface="微软雅黑" pitchFamily="34" charset="-122"/>
            </a:endParaRPr>
          </a:p>
        </p:txBody>
      </p:sp>
      <p:sp>
        <p:nvSpPr>
          <p:cNvPr id="15" name="TextBox 32"/>
          <p:cNvSpPr txBox="1"/>
          <p:nvPr userDrawn="1">
            <p:custDataLst>
              <p:tags r:id="rId1"/>
            </p:custDataLst>
          </p:nvPr>
        </p:nvSpPr>
        <p:spPr>
          <a:xfrm>
            <a:off x="1621114" y="2231966"/>
            <a:ext cx="384733" cy="4221369"/>
          </a:xfrm>
          <a:prstGeom prst="rect">
            <a:avLst/>
          </a:prstGeom>
          <a:noFill/>
        </p:spPr>
        <p:txBody>
          <a:bodyPr vert="eaVert" wrap="square" lIns="68586" tIns="68586" rIns="68586" bIns="68586" rtlCol="0">
            <a:spAutoFit/>
          </a:bodyPr>
          <a:lstStyle/>
          <a:p>
            <a:pPr lvl="0">
              <a:buSzPct val="90000"/>
              <a:defRPr/>
            </a:pPr>
            <a:r>
              <a:rPr lang="zh-CN" altLang="en-US" sz="1600" kern="0" dirty="0" smtClean="0">
                <a:solidFill>
                  <a:srgbClr val="FFFFFF">
                    <a:alpha val="99000"/>
                  </a:srgbClr>
                </a:solidFill>
                <a:latin typeface="微软雅黑" panose="020B0503020204020204" pitchFamily="34" charset="-122"/>
                <a:ea typeface="微软雅黑" panose="020B0503020204020204" pitchFamily="34" charset="-122"/>
              </a:rPr>
              <a:t> </a:t>
            </a:r>
            <a:r>
              <a:rPr lang="en-US" altLang="zh-CN" sz="1600" kern="0" dirty="0" smtClean="0">
                <a:solidFill>
                  <a:srgbClr val="FFFFFF">
                    <a:alpha val="99000"/>
                  </a:srgbClr>
                </a:solidFill>
                <a:latin typeface="微软雅黑" panose="020B0503020204020204" pitchFamily="34" charset="-122"/>
                <a:ea typeface="微软雅黑" panose="020B0503020204020204" pitchFamily="34" charset="-122"/>
              </a:rPr>
              <a:t>2.3.5 </a:t>
            </a:r>
            <a:r>
              <a:rPr lang="zh-CN" altLang="en-US" sz="1600" kern="0" baseline="0" dirty="0" smtClean="0">
                <a:solidFill>
                  <a:srgbClr val="FFFFFF">
                    <a:alpha val="99000"/>
                  </a:srgbClr>
                </a:solidFill>
                <a:latin typeface="微软雅黑" panose="020B0503020204020204" pitchFamily="34" charset="-122"/>
                <a:ea typeface="微软雅黑" panose="020B0503020204020204" pitchFamily="34" charset="-122"/>
              </a:rPr>
              <a:t>组织结构的权利分配</a:t>
            </a:r>
            <a:r>
              <a:rPr lang="en-US" altLang="zh-CN" sz="1600" kern="0" baseline="0" dirty="0" smtClean="0">
                <a:solidFill>
                  <a:srgbClr val="FFFFFF">
                    <a:alpha val="99000"/>
                  </a:srgbClr>
                </a:solidFill>
                <a:latin typeface="微软雅黑" panose="020B0503020204020204" pitchFamily="34" charset="-122"/>
                <a:ea typeface="微软雅黑" panose="020B0503020204020204" pitchFamily="34" charset="-122"/>
              </a:rPr>
              <a:t>——</a:t>
            </a:r>
            <a:r>
              <a:rPr lang="zh-CN" altLang="en-US" sz="1600" kern="0" baseline="0" dirty="0" smtClean="0">
                <a:solidFill>
                  <a:srgbClr val="FFFFFF">
                    <a:alpha val="99000"/>
                  </a:srgbClr>
                </a:solidFill>
                <a:latin typeface="微软雅黑" panose="020B0503020204020204" pitchFamily="34" charset="-122"/>
                <a:ea typeface="微软雅黑" panose="020B0503020204020204" pitchFamily="34" charset="-122"/>
              </a:rPr>
              <a:t>职权设计</a:t>
            </a:r>
            <a:endParaRPr lang="zh-CN" altLang="en-US" sz="1600" kern="0" dirty="0">
              <a:solidFill>
                <a:srgbClr val="FFFFFF">
                  <a:alpha val="99000"/>
                </a:srgbClr>
              </a:solidFill>
              <a:latin typeface="微软雅黑" panose="020B0503020204020204" pitchFamily="34" charset="-122"/>
              <a:ea typeface="微软雅黑" panose="020B0503020204020204" pitchFamily="34" charset="-122"/>
            </a:endParaRPr>
          </a:p>
        </p:txBody>
      </p:sp>
      <p:grpSp>
        <p:nvGrpSpPr>
          <p:cNvPr id="2" name="组合 1"/>
          <p:cNvGrpSpPr/>
          <p:nvPr userDrawn="1"/>
        </p:nvGrpSpPr>
        <p:grpSpPr>
          <a:xfrm rot="16200000">
            <a:off x="-135753" y="3964414"/>
            <a:ext cx="4032450" cy="369333"/>
            <a:chOff x="2353171" y="452232"/>
            <a:chExt cx="2880320" cy="369333"/>
          </a:xfrm>
        </p:grpSpPr>
        <p:cxnSp>
          <p:nvCxnSpPr>
            <p:cNvPr id="16" name="直接连接符 15"/>
            <p:cNvCxnSpPr/>
            <p:nvPr userDrawn="1"/>
          </p:nvCxnSpPr>
          <p:spPr>
            <a:xfrm>
              <a:off x="2353171" y="821564"/>
              <a:ext cx="2880320" cy="0"/>
            </a:xfrm>
            <a:prstGeom prst="line">
              <a:avLst/>
            </a:prstGeom>
            <a:solidFill>
              <a:srgbClr val="99CC00">
                <a:alpha val="20000"/>
              </a:srgbClr>
            </a:solidFill>
            <a:ln w="12700" cap="rnd" algn="ctr">
              <a:solidFill>
                <a:srgbClr val="99CC00"/>
              </a:solidFill>
              <a:prstDash val="sysDash"/>
              <a:round/>
              <a:headEnd type="oval"/>
              <a:tailEnd/>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17" name="直接连接符 16"/>
            <p:cNvCxnSpPr/>
            <p:nvPr userDrawn="1"/>
          </p:nvCxnSpPr>
          <p:spPr>
            <a:xfrm flipV="1">
              <a:off x="5233491" y="452232"/>
              <a:ext cx="0" cy="369333"/>
            </a:xfrm>
            <a:prstGeom prst="line">
              <a:avLst/>
            </a:prstGeom>
            <a:solidFill>
              <a:srgbClr val="99CC00">
                <a:alpha val="20000"/>
              </a:srgbClr>
            </a:solidFill>
            <a:ln w="12700" cap="rnd" algn="ctr">
              <a:solidFill>
                <a:srgbClr val="99CC00"/>
              </a:solidFill>
              <a:prstDash val="sysDash"/>
              <a:round/>
              <a:headEnd/>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grpSp>
    </p:spTree>
    <p:extLst>
      <p:ext uri="{BB962C8B-B14F-4D97-AF65-F5344CB8AC3E}">
        <p14:creationId xmlns:p14="http://schemas.microsoft.com/office/powerpoint/2010/main" val="20419425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尾页">
    <p:bg>
      <p:bgPr>
        <a:solidFill>
          <a:schemeClr val="bg1"/>
        </a:solidFill>
        <a:effectLst/>
      </p:bgPr>
    </p:bg>
    <p:spTree>
      <p:nvGrpSpPr>
        <p:cNvPr id="1" name=""/>
        <p:cNvGrpSpPr/>
        <p:nvPr/>
      </p:nvGrpSpPr>
      <p:grpSpPr>
        <a:xfrm>
          <a:off x="0" y="0"/>
          <a:ext cx="0" cy="0"/>
          <a:chOff x="0" y="0"/>
          <a:chExt cx="0" cy="0"/>
        </a:xfrm>
      </p:grpSpPr>
      <p:sp>
        <p:nvSpPr>
          <p:cNvPr id="6" name="TextBox 3"/>
          <p:cNvSpPr txBox="1"/>
          <p:nvPr userDrawn="1"/>
        </p:nvSpPr>
        <p:spPr>
          <a:xfrm>
            <a:off x="2425179" y="452232"/>
            <a:ext cx="2808312" cy="369332"/>
          </a:xfrm>
          <a:prstGeom prst="rect">
            <a:avLst/>
          </a:prstGeom>
          <a:noFill/>
        </p:spPr>
        <p:txBody>
          <a:bodyPr wrap="square">
            <a:spAutoFit/>
          </a:bodyPr>
          <a:lstStyle/>
          <a:p>
            <a:pPr algn="l">
              <a:defRPr/>
            </a:pPr>
            <a:r>
              <a:rPr lang="zh-CN" altLang="en-US" sz="1800" b="0" dirty="0" smtClean="0">
                <a:solidFill>
                  <a:schemeClr val="bg1"/>
                </a:solidFill>
                <a:latin typeface="微软雅黑" pitchFamily="34" charset="-122"/>
                <a:ea typeface="微软雅黑" pitchFamily="34" charset="-122"/>
              </a:rPr>
              <a:t>第二章  组织结构设计 </a:t>
            </a:r>
          </a:p>
        </p:txBody>
      </p:sp>
      <p:sp>
        <p:nvSpPr>
          <p:cNvPr id="7" name="文本框 10"/>
          <p:cNvSpPr txBox="1"/>
          <p:nvPr userDrawn="1"/>
        </p:nvSpPr>
        <p:spPr>
          <a:xfrm>
            <a:off x="5449515" y="452232"/>
            <a:ext cx="4464496" cy="369332"/>
          </a:xfrm>
          <a:prstGeom prst="rect">
            <a:avLst/>
          </a:prstGeom>
          <a:solidFill>
            <a:srgbClr val="99CC00">
              <a:alpha val="20000"/>
            </a:srgbClr>
          </a:solidFill>
          <a:ln w="12700" cap="rnd" algn="ctr">
            <a:solidFill>
              <a:srgbClr val="99CC00"/>
            </a:solidFill>
            <a:prstDash val="sysDash"/>
            <a:round/>
            <a:headEnd/>
            <a:tailEnd/>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nchor="ctr"/>
          <a:lstStyle>
            <a:defPPr>
              <a:defRPr lang="zh-CN"/>
            </a:defPPr>
            <a:lvl1pPr algn="ctr" fontAlgn="base" latinLnBrk="1">
              <a:spcBef>
                <a:spcPct val="0"/>
              </a:spcBef>
              <a:spcAft>
                <a:spcPct val="0"/>
              </a:spcAft>
              <a:defRPr kumimoji="1">
                <a:solidFill>
                  <a:srgbClr val="000000"/>
                </a:solidFill>
                <a:latin typeface="굴림" panose="020B0600000101010101" pitchFamily="34" charset="-127"/>
                <a:ea typeface="굴림" panose="020B0600000101010101" pitchFamily="34" charset="-127"/>
              </a:defRPr>
            </a:lvl1pPr>
          </a:lstStyle>
          <a:p>
            <a:pPr indent="97200" algn="l"/>
            <a:r>
              <a:rPr lang="en-US" altLang="zh-CN" sz="1600" dirty="0" smtClean="0">
                <a:solidFill>
                  <a:srgbClr val="99CC00"/>
                </a:solidFill>
                <a:latin typeface="微软雅黑" pitchFamily="34" charset="-122"/>
                <a:ea typeface="微软雅黑" pitchFamily="34" charset="-122"/>
              </a:rPr>
              <a:t>2.4 </a:t>
            </a:r>
            <a:r>
              <a:rPr lang="zh-CN" altLang="en-US" sz="1600" dirty="0" smtClean="0">
                <a:solidFill>
                  <a:srgbClr val="99CC00"/>
                </a:solidFill>
                <a:latin typeface="微软雅黑" pitchFamily="34" charset="-122"/>
                <a:ea typeface="微软雅黑" pitchFamily="34" charset="-122"/>
              </a:rPr>
              <a:t>组织变革</a:t>
            </a:r>
            <a:endParaRPr lang="zh-CN" altLang="en-US" sz="1600" dirty="0">
              <a:solidFill>
                <a:srgbClr val="99CC00"/>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7_两栏内容">
    <p:bg>
      <p:bgPr>
        <a:solidFill>
          <a:schemeClr val="bg1"/>
        </a:solidFill>
        <a:effectLst/>
      </p:bgPr>
    </p:bg>
    <p:spTree>
      <p:nvGrpSpPr>
        <p:cNvPr id="1" name=""/>
        <p:cNvGrpSpPr/>
        <p:nvPr/>
      </p:nvGrpSpPr>
      <p:grpSpPr>
        <a:xfrm>
          <a:off x="0" y="0"/>
          <a:ext cx="0" cy="0"/>
          <a:chOff x="0" y="0"/>
          <a:chExt cx="0" cy="0"/>
        </a:xfrm>
      </p:grpSpPr>
      <p:sp>
        <p:nvSpPr>
          <p:cNvPr id="6" name="TextBox 3"/>
          <p:cNvSpPr txBox="1"/>
          <p:nvPr userDrawn="1"/>
        </p:nvSpPr>
        <p:spPr>
          <a:xfrm>
            <a:off x="2425179" y="452232"/>
            <a:ext cx="2808312" cy="369332"/>
          </a:xfrm>
          <a:prstGeom prst="rect">
            <a:avLst/>
          </a:prstGeom>
          <a:noFill/>
        </p:spPr>
        <p:txBody>
          <a:bodyPr wrap="square">
            <a:spAutoFit/>
          </a:bodyPr>
          <a:lstStyle/>
          <a:p>
            <a:pPr algn="l">
              <a:defRPr/>
            </a:pPr>
            <a:r>
              <a:rPr lang="zh-CN" altLang="en-US" sz="1800" b="0" dirty="0" smtClean="0">
                <a:solidFill>
                  <a:schemeClr val="bg1"/>
                </a:solidFill>
                <a:latin typeface="微软雅黑" pitchFamily="34" charset="-122"/>
                <a:ea typeface="微软雅黑" pitchFamily="34" charset="-122"/>
              </a:rPr>
              <a:t>第三章  组织结构设计 </a:t>
            </a:r>
          </a:p>
        </p:txBody>
      </p:sp>
      <p:sp>
        <p:nvSpPr>
          <p:cNvPr id="7" name="文本框 10"/>
          <p:cNvSpPr txBox="1"/>
          <p:nvPr userDrawn="1"/>
        </p:nvSpPr>
        <p:spPr>
          <a:xfrm>
            <a:off x="5449515" y="452232"/>
            <a:ext cx="4464496" cy="369332"/>
          </a:xfrm>
          <a:prstGeom prst="rect">
            <a:avLst/>
          </a:prstGeom>
          <a:solidFill>
            <a:srgbClr val="99CC00">
              <a:alpha val="20000"/>
            </a:srgbClr>
          </a:solidFill>
          <a:ln w="12700" cap="rnd" algn="ctr">
            <a:solidFill>
              <a:srgbClr val="99CC00"/>
            </a:solidFill>
            <a:prstDash val="sysDash"/>
            <a:round/>
            <a:headEnd/>
            <a:tailEnd/>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nchor="ctr"/>
          <a:lstStyle>
            <a:defPPr>
              <a:defRPr lang="zh-CN"/>
            </a:defPPr>
            <a:lvl1pPr algn="ctr" fontAlgn="base" latinLnBrk="1">
              <a:spcBef>
                <a:spcPct val="0"/>
              </a:spcBef>
              <a:spcAft>
                <a:spcPct val="0"/>
              </a:spcAft>
              <a:defRPr kumimoji="1">
                <a:solidFill>
                  <a:srgbClr val="000000"/>
                </a:solidFill>
                <a:latin typeface="굴림" panose="020B0600000101010101" pitchFamily="34" charset="-127"/>
                <a:ea typeface="굴림" panose="020B0600000101010101" pitchFamily="34" charset="-127"/>
              </a:defRPr>
            </a:lvl1pPr>
          </a:lstStyle>
          <a:p>
            <a:pPr indent="97200" algn="l"/>
            <a:r>
              <a:rPr lang="en-US" altLang="zh-CN" sz="1600" dirty="0" smtClean="0">
                <a:solidFill>
                  <a:srgbClr val="99CC00"/>
                </a:solidFill>
                <a:latin typeface="微软雅黑" pitchFamily="34" charset="-122"/>
                <a:ea typeface="微软雅黑" pitchFamily="34" charset="-122"/>
              </a:rPr>
              <a:t>3.1 </a:t>
            </a:r>
            <a:r>
              <a:rPr lang="zh-CN" altLang="en-US" sz="1600" dirty="0" smtClean="0">
                <a:solidFill>
                  <a:srgbClr val="99CC00"/>
                </a:solidFill>
                <a:latin typeface="微软雅黑" pitchFamily="34" charset="-122"/>
                <a:ea typeface="微软雅黑" pitchFamily="34" charset="-122"/>
              </a:rPr>
              <a:t>岗位的定义及特征</a:t>
            </a:r>
            <a:endParaRPr lang="zh-CN" altLang="en-US" sz="1600" dirty="0">
              <a:solidFill>
                <a:srgbClr val="99CC00"/>
              </a:solidFill>
              <a:latin typeface="微软雅黑" pitchFamily="34" charset="-122"/>
              <a:ea typeface="微软雅黑" pitchFamily="34" charset="-122"/>
            </a:endParaRPr>
          </a:p>
        </p:txBody>
      </p:sp>
    </p:spTree>
    <p:extLst>
      <p:ext uri="{BB962C8B-B14F-4D97-AF65-F5344CB8AC3E}">
        <p14:creationId xmlns:p14="http://schemas.microsoft.com/office/powerpoint/2010/main" val="24855378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8_两栏内容">
    <p:bg>
      <p:bgPr>
        <a:solidFill>
          <a:schemeClr val="bg1"/>
        </a:solidFill>
        <a:effectLst/>
      </p:bgPr>
    </p:bg>
    <p:spTree>
      <p:nvGrpSpPr>
        <p:cNvPr id="1" name=""/>
        <p:cNvGrpSpPr/>
        <p:nvPr/>
      </p:nvGrpSpPr>
      <p:grpSpPr>
        <a:xfrm>
          <a:off x="0" y="0"/>
          <a:ext cx="0" cy="0"/>
          <a:chOff x="0" y="0"/>
          <a:chExt cx="0" cy="0"/>
        </a:xfrm>
      </p:grpSpPr>
      <p:sp>
        <p:nvSpPr>
          <p:cNvPr id="8" name="TextBox 3"/>
          <p:cNvSpPr txBox="1"/>
          <p:nvPr userDrawn="1"/>
        </p:nvSpPr>
        <p:spPr>
          <a:xfrm>
            <a:off x="2425179" y="452232"/>
            <a:ext cx="2808312" cy="369332"/>
          </a:xfrm>
          <a:prstGeom prst="rect">
            <a:avLst/>
          </a:prstGeom>
          <a:noFill/>
        </p:spPr>
        <p:txBody>
          <a:bodyPr wrap="square">
            <a:spAutoFit/>
          </a:bodyPr>
          <a:lstStyle/>
          <a:p>
            <a:pPr algn="l">
              <a:defRPr/>
            </a:pPr>
            <a:r>
              <a:rPr lang="zh-CN" altLang="en-US" sz="1800" b="0" dirty="0" smtClean="0">
                <a:solidFill>
                  <a:schemeClr val="bg1"/>
                </a:solidFill>
                <a:latin typeface="微软雅黑" pitchFamily="34" charset="-122"/>
                <a:ea typeface="微软雅黑" pitchFamily="34" charset="-122"/>
              </a:rPr>
              <a:t>第三章  组织结构设计 </a:t>
            </a:r>
          </a:p>
        </p:txBody>
      </p:sp>
      <p:sp>
        <p:nvSpPr>
          <p:cNvPr id="9" name="文本框 10"/>
          <p:cNvSpPr txBox="1"/>
          <p:nvPr userDrawn="1"/>
        </p:nvSpPr>
        <p:spPr>
          <a:xfrm>
            <a:off x="5449515" y="452232"/>
            <a:ext cx="4464496" cy="369332"/>
          </a:xfrm>
          <a:prstGeom prst="rect">
            <a:avLst/>
          </a:prstGeom>
          <a:solidFill>
            <a:srgbClr val="99CC00">
              <a:alpha val="20000"/>
            </a:srgbClr>
          </a:solidFill>
          <a:ln w="12700" cap="rnd" algn="ctr">
            <a:solidFill>
              <a:srgbClr val="99CC00"/>
            </a:solidFill>
            <a:prstDash val="sysDash"/>
            <a:round/>
            <a:headEnd/>
            <a:tailEnd/>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nchor="ctr"/>
          <a:lstStyle>
            <a:defPPr>
              <a:defRPr lang="zh-CN"/>
            </a:defPPr>
            <a:lvl1pPr algn="ctr" fontAlgn="base" latinLnBrk="1">
              <a:spcBef>
                <a:spcPct val="0"/>
              </a:spcBef>
              <a:spcAft>
                <a:spcPct val="0"/>
              </a:spcAft>
              <a:defRPr kumimoji="1">
                <a:solidFill>
                  <a:srgbClr val="000000"/>
                </a:solidFill>
                <a:latin typeface="굴림" panose="020B0600000101010101" pitchFamily="34" charset="-127"/>
                <a:ea typeface="굴림" panose="020B0600000101010101" pitchFamily="34" charset="-127"/>
              </a:defRPr>
            </a:lvl1pPr>
          </a:lstStyle>
          <a:p>
            <a:pPr indent="97200" algn="l"/>
            <a:r>
              <a:rPr lang="en-US" altLang="zh-CN" sz="1600" dirty="0" smtClean="0">
                <a:solidFill>
                  <a:srgbClr val="99CC00"/>
                </a:solidFill>
                <a:latin typeface="微软雅黑" pitchFamily="34" charset="-122"/>
                <a:ea typeface="微软雅黑" pitchFamily="34" charset="-122"/>
              </a:rPr>
              <a:t>3.2 </a:t>
            </a:r>
            <a:r>
              <a:rPr lang="zh-CN" altLang="en-US" sz="1600" dirty="0" smtClean="0">
                <a:solidFill>
                  <a:srgbClr val="99CC00"/>
                </a:solidFill>
                <a:latin typeface="微软雅黑" pitchFamily="34" charset="-122"/>
                <a:ea typeface="微软雅黑" pitchFamily="34" charset="-122"/>
              </a:rPr>
              <a:t>定岗定编概述</a:t>
            </a:r>
            <a:endParaRPr lang="zh-CN" altLang="en-US" sz="1600" dirty="0">
              <a:solidFill>
                <a:srgbClr val="99CC00"/>
              </a:solidFill>
              <a:latin typeface="微软雅黑" pitchFamily="34" charset="-122"/>
              <a:ea typeface="微软雅黑" pitchFamily="34" charset="-122"/>
            </a:endParaRPr>
          </a:p>
        </p:txBody>
      </p:sp>
    </p:spTree>
    <p:extLst>
      <p:ext uri="{BB962C8B-B14F-4D97-AF65-F5344CB8AC3E}">
        <p14:creationId xmlns:p14="http://schemas.microsoft.com/office/powerpoint/2010/main" val="28605857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5_两栏内容">
    <p:bg>
      <p:bgPr>
        <a:solidFill>
          <a:schemeClr val="bg1"/>
        </a:solidFill>
        <a:effectLst/>
      </p:bgPr>
    </p:bg>
    <p:spTree>
      <p:nvGrpSpPr>
        <p:cNvPr id="1" name=""/>
        <p:cNvGrpSpPr/>
        <p:nvPr/>
      </p:nvGrpSpPr>
      <p:grpSpPr>
        <a:xfrm>
          <a:off x="0" y="0"/>
          <a:ext cx="0" cy="0"/>
          <a:chOff x="0" y="0"/>
          <a:chExt cx="0" cy="0"/>
        </a:xfrm>
      </p:grpSpPr>
      <p:sp>
        <p:nvSpPr>
          <p:cNvPr id="8" name="TextBox 3"/>
          <p:cNvSpPr txBox="1"/>
          <p:nvPr userDrawn="1"/>
        </p:nvSpPr>
        <p:spPr>
          <a:xfrm>
            <a:off x="2425179" y="452232"/>
            <a:ext cx="2808312" cy="369332"/>
          </a:xfrm>
          <a:prstGeom prst="rect">
            <a:avLst/>
          </a:prstGeom>
          <a:noFill/>
        </p:spPr>
        <p:txBody>
          <a:bodyPr wrap="square">
            <a:spAutoFit/>
          </a:bodyPr>
          <a:lstStyle/>
          <a:p>
            <a:pPr algn="l">
              <a:defRPr/>
            </a:pPr>
            <a:r>
              <a:rPr lang="zh-CN" altLang="en-US" sz="1800" b="0" dirty="0" smtClean="0">
                <a:solidFill>
                  <a:schemeClr val="bg1"/>
                </a:solidFill>
                <a:latin typeface="微软雅黑" pitchFamily="34" charset="-122"/>
                <a:ea typeface="微软雅黑" pitchFamily="34" charset="-122"/>
              </a:rPr>
              <a:t>第三章  组织结构设计 </a:t>
            </a:r>
          </a:p>
        </p:txBody>
      </p:sp>
      <p:sp>
        <p:nvSpPr>
          <p:cNvPr id="9" name="文本框 10"/>
          <p:cNvSpPr txBox="1"/>
          <p:nvPr userDrawn="1"/>
        </p:nvSpPr>
        <p:spPr>
          <a:xfrm>
            <a:off x="5449515" y="452232"/>
            <a:ext cx="4464496" cy="369332"/>
          </a:xfrm>
          <a:prstGeom prst="rect">
            <a:avLst/>
          </a:prstGeom>
          <a:solidFill>
            <a:srgbClr val="99CC00">
              <a:alpha val="20000"/>
            </a:srgbClr>
          </a:solidFill>
          <a:ln w="12700" cap="rnd" algn="ctr">
            <a:solidFill>
              <a:srgbClr val="99CC00"/>
            </a:solidFill>
            <a:prstDash val="sysDash"/>
            <a:round/>
            <a:headEnd/>
            <a:tailEnd/>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nchor="ctr"/>
          <a:lstStyle>
            <a:defPPr>
              <a:defRPr lang="zh-CN"/>
            </a:defPPr>
            <a:lvl1pPr algn="ctr" fontAlgn="base" latinLnBrk="1">
              <a:spcBef>
                <a:spcPct val="0"/>
              </a:spcBef>
              <a:spcAft>
                <a:spcPct val="0"/>
              </a:spcAft>
              <a:defRPr kumimoji="1">
                <a:solidFill>
                  <a:srgbClr val="000000"/>
                </a:solidFill>
                <a:latin typeface="굴림" panose="020B0600000101010101" pitchFamily="34" charset="-127"/>
                <a:ea typeface="굴림" panose="020B0600000101010101" pitchFamily="34" charset="-127"/>
              </a:defRPr>
            </a:lvl1pPr>
          </a:lstStyle>
          <a:p>
            <a:pPr indent="97200" algn="l"/>
            <a:r>
              <a:rPr lang="en-US" altLang="zh-CN" sz="1600" dirty="0" smtClean="0">
                <a:solidFill>
                  <a:srgbClr val="99CC00"/>
                </a:solidFill>
                <a:latin typeface="微软雅黑" pitchFamily="34" charset="-122"/>
                <a:ea typeface="微软雅黑" pitchFamily="34" charset="-122"/>
              </a:rPr>
              <a:t>3.3 </a:t>
            </a:r>
            <a:r>
              <a:rPr lang="zh-CN" altLang="en-US" sz="1600" dirty="0" smtClean="0">
                <a:solidFill>
                  <a:srgbClr val="99CC00"/>
                </a:solidFill>
                <a:latin typeface="微软雅黑" pitchFamily="34" charset="-122"/>
                <a:ea typeface="微软雅黑" pitchFamily="34" charset="-122"/>
              </a:rPr>
              <a:t>定岗（岗位设计）</a:t>
            </a:r>
            <a:endParaRPr lang="zh-CN" altLang="en-US" sz="1600" dirty="0">
              <a:solidFill>
                <a:srgbClr val="99CC00"/>
              </a:solidFill>
              <a:latin typeface="微软雅黑" pitchFamily="34" charset="-122"/>
              <a:ea typeface="微软雅黑" pitchFamily="34" charset="-122"/>
            </a:endParaRPr>
          </a:p>
        </p:txBody>
      </p:sp>
    </p:spTree>
    <p:extLst>
      <p:ext uri="{BB962C8B-B14F-4D97-AF65-F5344CB8AC3E}">
        <p14:creationId xmlns:p14="http://schemas.microsoft.com/office/powerpoint/2010/main" val="23632004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9_两栏内容">
    <p:bg>
      <p:bgPr>
        <a:solidFill>
          <a:schemeClr val="bg1"/>
        </a:solidFill>
        <a:effectLst/>
      </p:bgPr>
    </p:bg>
    <p:spTree>
      <p:nvGrpSpPr>
        <p:cNvPr id="1" name=""/>
        <p:cNvGrpSpPr/>
        <p:nvPr/>
      </p:nvGrpSpPr>
      <p:grpSpPr>
        <a:xfrm>
          <a:off x="0" y="0"/>
          <a:ext cx="0" cy="0"/>
          <a:chOff x="0" y="0"/>
          <a:chExt cx="0" cy="0"/>
        </a:xfrm>
      </p:grpSpPr>
      <p:sp>
        <p:nvSpPr>
          <p:cNvPr id="8" name="TextBox 3"/>
          <p:cNvSpPr txBox="1"/>
          <p:nvPr userDrawn="1"/>
        </p:nvSpPr>
        <p:spPr>
          <a:xfrm>
            <a:off x="2425179" y="452232"/>
            <a:ext cx="2808312" cy="369332"/>
          </a:xfrm>
          <a:prstGeom prst="rect">
            <a:avLst/>
          </a:prstGeom>
          <a:noFill/>
        </p:spPr>
        <p:txBody>
          <a:bodyPr wrap="square">
            <a:spAutoFit/>
          </a:bodyPr>
          <a:lstStyle/>
          <a:p>
            <a:pPr algn="l">
              <a:defRPr/>
            </a:pPr>
            <a:r>
              <a:rPr lang="zh-CN" altLang="en-US" sz="1800" b="0" dirty="0" smtClean="0">
                <a:solidFill>
                  <a:schemeClr val="bg1"/>
                </a:solidFill>
                <a:latin typeface="微软雅黑" pitchFamily="34" charset="-122"/>
                <a:ea typeface="微软雅黑" pitchFamily="34" charset="-122"/>
              </a:rPr>
              <a:t>第三章  组织结构设计 </a:t>
            </a:r>
          </a:p>
        </p:txBody>
      </p:sp>
      <p:sp>
        <p:nvSpPr>
          <p:cNvPr id="9" name="文本框 10"/>
          <p:cNvSpPr txBox="1"/>
          <p:nvPr userDrawn="1"/>
        </p:nvSpPr>
        <p:spPr>
          <a:xfrm>
            <a:off x="5449515" y="452232"/>
            <a:ext cx="4464496" cy="369332"/>
          </a:xfrm>
          <a:prstGeom prst="rect">
            <a:avLst/>
          </a:prstGeom>
          <a:solidFill>
            <a:srgbClr val="99CC00">
              <a:alpha val="20000"/>
            </a:srgbClr>
          </a:solidFill>
          <a:ln w="12700" cap="rnd" algn="ctr">
            <a:solidFill>
              <a:srgbClr val="99CC00"/>
            </a:solidFill>
            <a:prstDash val="sysDash"/>
            <a:round/>
            <a:headEnd/>
            <a:tailEnd/>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nchor="ctr"/>
          <a:lstStyle>
            <a:defPPr>
              <a:defRPr lang="zh-CN"/>
            </a:defPPr>
            <a:lvl1pPr algn="ctr" fontAlgn="base" latinLnBrk="1">
              <a:spcBef>
                <a:spcPct val="0"/>
              </a:spcBef>
              <a:spcAft>
                <a:spcPct val="0"/>
              </a:spcAft>
              <a:defRPr kumimoji="1">
                <a:solidFill>
                  <a:srgbClr val="000000"/>
                </a:solidFill>
                <a:latin typeface="굴림" panose="020B0600000101010101" pitchFamily="34" charset="-127"/>
                <a:ea typeface="굴림" panose="020B0600000101010101" pitchFamily="34" charset="-127"/>
              </a:defRPr>
            </a:lvl1pPr>
          </a:lstStyle>
          <a:p>
            <a:pPr indent="97200" algn="l"/>
            <a:r>
              <a:rPr lang="en-US" altLang="zh-CN" sz="1600" dirty="0" smtClean="0">
                <a:solidFill>
                  <a:srgbClr val="99CC00"/>
                </a:solidFill>
                <a:latin typeface="微软雅黑" pitchFamily="34" charset="-122"/>
                <a:ea typeface="微软雅黑" pitchFamily="34" charset="-122"/>
              </a:rPr>
              <a:t>3.4 </a:t>
            </a:r>
            <a:r>
              <a:rPr lang="zh-CN" altLang="en-US" sz="1600" dirty="0" smtClean="0">
                <a:solidFill>
                  <a:srgbClr val="99CC00"/>
                </a:solidFill>
                <a:latin typeface="微软雅黑" pitchFamily="34" charset="-122"/>
                <a:ea typeface="微软雅黑" pitchFamily="34" charset="-122"/>
              </a:rPr>
              <a:t>定编（含定员）</a:t>
            </a:r>
            <a:endParaRPr lang="zh-CN" altLang="en-US" sz="1600" dirty="0">
              <a:solidFill>
                <a:srgbClr val="99CC00"/>
              </a:solidFill>
              <a:latin typeface="微软雅黑" pitchFamily="34" charset="-122"/>
              <a:ea typeface="微软雅黑" pitchFamily="34" charset="-122"/>
            </a:endParaRPr>
          </a:p>
        </p:txBody>
      </p:sp>
    </p:spTree>
    <p:extLst>
      <p:ext uri="{BB962C8B-B14F-4D97-AF65-F5344CB8AC3E}">
        <p14:creationId xmlns:p14="http://schemas.microsoft.com/office/powerpoint/2010/main" val="448750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最后空白">
    <p:spTree>
      <p:nvGrpSpPr>
        <p:cNvPr id="1" name=""/>
        <p:cNvGrpSpPr/>
        <p:nvPr/>
      </p:nvGrpSpPr>
      <p:grpSpPr>
        <a:xfrm>
          <a:off x="0" y="0"/>
          <a:ext cx="0" cy="0"/>
          <a:chOff x="0" y="0"/>
          <a:chExt cx="0" cy="0"/>
        </a:xfrm>
      </p:grpSpPr>
      <p:sp>
        <p:nvSpPr>
          <p:cNvPr id="2" name="矩形 1"/>
          <p:cNvSpPr/>
          <p:nvPr userDrawn="1"/>
        </p:nvSpPr>
        <p:spPr>
          <a:xfrm>
            <a:off x="0" y="0"/>
            <a:ext cx="1219517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671048575"/>
      </p:ext>
    </p:extLst>
  </p:cSld>
  <p:clrMapOvr>
    <a:masterClrMapping/>
  </p:clrMapOvr>
  <p:transition spd="slow">
    <p:push dir="u"/>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垂直排列标题与文本">
    <p:spTree>
      <p:nvGrpSpPr>
        <p:cNvPr id="1" name=""/>
        <p:cNvGrpSpPr/>
        <p:nvPr/>
      </p:nvGrpSpPr>
      <p:grpSpPr>
        <a:xfrm>
          <a:off x="0" y="0"/>
          <a:ext cx="0" cy="0"/>
          <a:chOff x="0" y="0"/>
          <a:chExt cx="0" cy="0"/>
        </a:xfrm>
      </p:grpSpPr>
    </p:spTree>
    <p:extLst>
      <p:ext uri="{BB962C8B-B14F-4D97-AF65-F5344CB8AC3E}">
        <p14:creationId xmlns:p14="http://schemas.microsoft.com/office/powerpoint/2010/main" val="29336601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2130426"/>
            <a:ext cx="10365899"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276" y="3886200"/>
            <a:ext cx="8536623"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054753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157593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目录页">
    <p:bg>
      <p:bgPr>
        <a:solidFill>
          <a:schemeClr val="bg1"/>
        </a:solidFill>
        <a:effectLst/>
      </p:bgPr>
    </p:bg>
    <p:spTree>
      <p:nvGrpSpPr>
        <p:cNvPr id="1" name=""/>
        <p:cNvGrpSpPr/>
        <p:nvPr/>
      </p:nvGrpSpPr>
      <p:grpSpPr>
        <a:xfrm>
          <a:off x="0" y="0"/>
          <a:ext cx="0" cy="0"/>
          <a:chOff x="0" y="0"/>
          <a:chExt cx="0" cy="0"/>
        </a:xfrm>
      </p:grpSpPr>
      <p:pic>
        <p:nvPicPr>
          <p:cNvPr id="37" name="图片 36"/>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5175" cy="6858000"/>
          </a:xfrm>
          <a:prstGeom prst="rect">
            <a:avLst/>
          </a:prstGeom>
        </p:spPr>
      </p:pic>
      <p:sp>
        <p:nvSpPr>
          <p:cNvPr id="63" name="TextBox 15"/>
          <p:cNvSpPr txBox="1"/>
          <p:nvPr userDrawn="1"/>
        </p:nvSpPr>
        <p:spPr>
          <a:xfrm>
            <a:off x="264939" y="6114782"/>
            <a:ext cx="1296144" cy="338554"/>
          </a:xfrm>
          <a:prstGeom prst="rect">
            <a:avLst/>
          </a:prstGeom>
          <a:noFill/>
        </p:spPr>
        <p:txBody>
          <a:bodyPr wrap="square" rtlCol="0">
            <a:spAutoFit/>
          </a:bodyPr>
          <a:lstStyle/>
          <a:p>
            <a:pPr algn="ctr"/>
            <a:r>
              <a:rPr lang="en-US" altLang="zh-CN" sz="1600" dirty="0" smtClean="0">
                <a:solidFill>
                  <a:srgbClr val="FFC000"/>
                </a:solidFill>
                <a:latin typeface="Agency FB" panose="020B0503020202020204" pitchFamily="34" charset="0"/>
                <a:ea typeface="Adobe 宋体 Std L" pitchFamily="18" charset="-122"/>
              </a:rPr>
              <a:t>Contents Page</a:t>
            </a:r>
            <a:endParaRPr lang="zh-CN" altLang="en-US" sz="1600" dirty="0">
              <a:solidFill>
                <a:srgbClr val="FFC000"/>
              </a:solidFill>
              <a:latin typeface="Agency FB" panose="020B0503020202020204" pitchFamily="34" charset="0"/>
              <a:ea typeface="Adobe 宋体 Std L" pitchFamily="18" charset="-122"/>
            </a:endParaRPr>
          </a:p>
        </p:txBody>
      </p:sp>
      <p:sp>
        <p:nvSpPr>
          <p:cNvPr id="64" name="文本框 63"/>
          <p:cNvSpPr txBox="1"/>
          <p:nvPr userDrawn="1"/>
        </p:nvSpPr>
        <p:spPr>
          <a:xfrm>
            <a:off x="264939" y="5674248"/>
            <a:ext cx="1296144" cy="461665"/>
          </a:xfrm>
          <a:prstGeom prst="rect">
            <a:avLst/>
          </a:prstGeom>
          <a:noFill/>
        </p:spPr>
        <p:txBody>
          <a:bodyPr wrap="square" rtlCol="0">
            <a:spAutoFit/>
          </a:bodyPr>
          <a:lstStyle/>
          <a:p>
            <a:pPr algn="ctr"/>
            <a:r>
              <a:rPr lang="zh-CN" altLang="en-US" sz="2400" dirty="0" smtClean="0">
                <a:solidFill>
                  <a:srgbClr val="8BCD43"/>
                </a:solidFill>
                <a:ea typeface="微软雅黑"/>
              </a:rPr>
              <a:t>目录页</a:t>
            </a:r>
            <a:endParaRPr lang="zh-CN" altLang="en-US" sz="2400" dirty="0">
              <a:solidFill>
                <a:srgbClr val="8BCD43"/>
              </a:solidFill>
              <a:ea typeface="微软雅黑"/>
            </a:endParaRPr>
          </a:p>
        </p:txBody>
      </p:sp>
      <p:sp>
        <p:nvSpPr>
          <p:cNvPr id="65" name="矩形 64"/>
          <p:cNvSpPr/>
          <p:nvPr userDrawn="1"/>
        </p:nvSpPr>
        <p:spPr>
          <a:xfrm>
            <a:off x="1615095" y="2"/>
            <a:ext cx="108000" cy="6858000"/>
          </a:xfrm>
          <a:prstGeom prst="rect">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3"/>
          <p:cNvSpPr/>
          <p:nvPr userDrawn="1"/>
        </p:nvSpPr>
        <p:spPr bwMode="auto">
          <a:xfrm>
            <a:off x="1273051" y="437084"/>
            <a:ext cx="792088" cy="399628"/>
          </a:xfrm>
          <a:prstGeom prst="roundRect">
            <a:avLst/>
          </a:prstGeom>
          <a:solidFill>
            <a:srgbClr val="94C949"/>
          </a:solidFill>
          <a:ln w="9525" cap="flat" cmpd="sng" algn="ctr">
            <a:noFill/>
            <a:prstDash val="solid"/>
            <a:headEnd type="none" w="med" len="med"/>
            <a:tailEnd type="none" w="med" len="med"/>
          </a:ln>
          <a:effectLst/>
        </p:spPr>
        <p:txBody>
          <a:bodyPr rot="0" spcFirstLastPara="0" vertOverflow="overflow" horzOverflow="overflow" vert="horz" wrap="square" lIns="76109" tIns="38049" rIns="38049" bIns="76109" numCol="1" spcCol="0" rtlCol="0" fromWordArt="0" anchor="t" anchorCtr="0" forceAA="0" compatLnSpc="1">
            <a:prstTxWarp prst="textNoShape">
              <a:avLst/>
            </a:prstTxWarp>
            <a:noAutofit/>
          </a:bodyPr>
          <a:lstStyle/>
          <a:p>
            <a:pPr marL="0" marR="0" lvl="0" indent="0" defTabSz="913210" eaLnBrk="1" fontAlgn="auto" latinLnBrk="0" hangingPunct="1">
              <a:lnSpc>
                <a:spcPct val="100000"/>
              </a:lnSpc>
              <a:spcBef>
                <a:spcPts val="0"/>
              </a:spcBef>
              <a:spcAft>
                <a:spcPts val="0"/>
              </a:spcAft>
              <a:buClrTx/>
              <a:buSzTx/>
              <a:buFontTx/>
              <a:buNone/>
              <a:tabLst/>
              <a:defRPr/>
            </a:pPr>
            <a:endParaRPr kumimoji="0" lang="en-US" sz="1500" b="0" i="0" u="none" strike="noStrike" kern="0" cap="none" spc="-4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4" name="TextBox 15"/>
          <p:cNvSpPr txBox="1"/>
          <p:nvPr userDrawn="1"/>
        </p:nvSpPr>
        <p:spPr>
          <a:xfrm>
            <a:off x="1273051" y="452232"/>
            <a:ext cx="792088" cy="369332"/>
          </a:xfrm>
          <a:prstGeom prst="rect">
            <a:avLst/>
          </a:prstGeom>
          <a:noFill/>
        </p:spPr>
        <p:txBody>
          <a:bodyPr wrap="square" rtlCol="0">
            <a:spAutoFit/>
          </a:bodyPr>
          <a:lstStyle/>
          <a:p>
            <a:pPr algn="ctr"/>
            <a:fld id="{2EEF1883-7A0E-4F66-9932-E581691AD397}" type="slidenum">
              <a:rPr lang="zh-CN" altLang="en-US" sz="1800" smtClean="0">
                <a:solidFill>
                  <a:schemeClr val="bg1"/>
                </a:solidFill>
                <a:latin typeface="Impact" pitchFamily="34" charset="0"/>
              </a:rPr>
              <a:pPr algn="ctr"/>
              <a:t>‹#›</a:t>
            </a:fld>
            <a:r>
              <a:rPr lang="zh-CN" altLang="en-US" sz="1800" dirty="0" smtClean="0">
                <a:solidFill>
                  <a:schemeClr val="bg1"/>
                </a:solidFill>
                <a:latin typeface="Impact" pitchFamily="34" charset="0"/>
              </a:rPr>
              <a:t> </a:t>
            </a:r>
            <a:endParaRPr lang="zh-CN" altLang="en-US" sz="1800" b="0" dirty="0">
              <a:solidFill>
                <a:schemeClr val="bg1"/>
              </a:solidFill>
              <a:latin typeface="Impact" pitchFamily="34" charset="0"/>
              <a:ea typeface="微软雅黑" pitchFamily="34" charset="-122"/>
            </a:endParaRPr>
          </a:p>
        </p:txBody>
      </p:sp>
    </p:spTree>
    <p:extLst>
      <p:ext uri="{BB962C8B-B14F-4D97-AF65-F5344CB8AC3E}">
        <p14:creationId xmlns:p14="http://schemas.microsoft.com/office/powerpoint/2010/main" val="16795127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335" y="4406901"/>
            <a:ext cx="10365899"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335" y="2906713"/>
            <a:ext cx="10365899"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351809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759" y="1600201"/>
            <a:ext cx="538620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9214" y="1600201"/>
            <a:ext cx="538620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7096094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535113"/>
            <a:ext cx="538832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759" y="2174875"/>
            <a:ext cx="53883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980" y="1535113"/>
            <a:ext cx="539043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4980" y="2174875"/>
            <a:ext cx="539043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1616181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567798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8303421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759" y="273050"/>
            <a:ext cx="4012129"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974" y="273051"/>
            <a:ext cx="681744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759" y="1435101"/>
            <a:ext cx="401212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058622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340" y="4800600"/>
            <a:ext cx="7317105"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340" y="612775"/>
            <a:ext cx="731710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340" y="5367338"/>
            <a:ext cx="731710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4512471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603156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1502" y="274639"/>
            <a:ext cx="2743914"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759" y="274639"/>
            <a:ext cx="802849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355981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目录页">
    <p:bg>
      <p:bgPr>
        <a:solidFill>
          <a:schemeClr val="bg1"/>
        </a:solidFill>
        <a:effectLst/>
      </p:bgPr>
    </p:bg>
    <p:spTree>
      <p:nvGrpSpPr>
        <p:cNvPr id="1" name=""/>
        <p:cNvGrpSpPr/>
        <p:nvPr/>
      </p:nvGrpSpPr>
      <p:grpSpPr>
        <a:xfrm>
          <a:off x="0" y="0"/>
          <a:ext cx="0" cy="0"/>
          <a:chOff x="0" y="0"/>
          <a:chExt cx="0" cy="0"/>
        </a:xfrm>
      </p:grpSpPr>
      <p:pic>
        <p:nvPicPr>
          <p:cNvPr id="14" name="图片 13"/>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5175" cy="6858000"/>
          </a:xfrm>
          <a:prstGeom prst="rect">
            <a:avLst/>
          </a:prstGeom>
        </p:spPr>
      </p:pic>
      <p:sp>
        <p:nvSpPr>
          <p:cNvPr id="15" name="TextBox 15"/>
          <p:cNvSpPr txBox="1"/>
          <p:nvPr userDrawn="1"/>
        </p:nvSpPr>
        <p:spPr>
          <a:xfrm>
            <a:off x="264939" y="6114782"/>
            <a:ext cx="1296144" cy="338554"/>
          </a:xfrm>
          <a:prstGeom prst="rect">
            <a:avLst/>
          </a:prstGeom>
          <a:noFill/>
        </p:spPr>
        <p:txBody>
          <a:bodyPr wrap="square" rtlCol="0">
            <a:spAutoFit/>
          </a:bodyPr>
          <a:lstStyle/>
          <a:p>
            <a:pPr algn="ctr"/>
            <a:r>
              <a:rPr lang="en-US" altLang="zh-CN" sz="1600" dirty="0" smtClean="0">
                <a:solidFill>
                  <a:srgbClr val="FFC000"/>
                </a:solidFill>
                <a:latin typeface="Agency FB" panose="020B0503020202020204" pitchFamily="34" charset="0"/>
                <a:ea typeface="Adobe 宋体 Std L" pitchFamily="18" charset="-122"/>
              </a:rPr>
              <a:t>Transition Page</a:t>
            </a:r>
          </a:p>
        </p:txBody>
      </p:sp>
      <p:sp>
        <p:nvSpPr>
          <p:cNvPr id="16" name="文本框 15"/>
          <p:cNvSpPr txBox="1"/>
          <p:nvPr userDrawn="1"/>
        </p:nvSpPr>
        <p:spPr>
          <a:xfrm>
            <a:off x="264939" y="5674248"/>
            <a:ext cx="1296144" cy="461665"/>
          </a:xfrm>
          <a:prstGeom prst="rect">
            <a:avLst/>
          </a:prstGeom>
          <a:noFill/>
        </p:spPr>
        <p:txBody>
          <a:bodyPr wrap="square" rtlCol="0">
            <a:spAutoFit/>
          </a:bodyPr>
          <a:lstStyle/>
          <a:p>
            <a:pPr algn="ctr"/>
            <a:r>
              <a:rPr lang="zh-CN" altLang="en-US" sz="2400" dirty="0" smtClean="0">
                <a:solidFill>
                  <a:srgbClr val="8BCD43"/>
                </a:solidFill>
                <a:ea typeface="微软雅黑"/>
              </a:rPr>
              <a:t>过渡页</a:t>
            </a:r>
            <a:endParaRPr lang="zh-CN" altLang="en-US" sz="2400" dirty="0">
              <a:solidFill>
                <a:srgbClr val="8BCD43"/>
              </a:solidFill>
              <a:ea typeface="微软雅黑"/>
            </a:endParaRPr>
          </a:p>
        </p:txBody>
      </p:sp>
      <p:sp>
        <p:nvSpPr>
          <p:cNvPr id="17" name="矩形 16"/>
          <p:cNvSpPr/>
          <p:nvPr userDrawn="1"/>
        </p:nvSpPr>
        <p:spPr>
          <a:xfrm>
            <a:off x="1615095" y="2"/>
            <a:ext cx="108000" cy="6858000"/>
          </a:xfrm>
          <a:prstGeom prst="rect">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3"/>
          <p:cNvSpPr/>
          <p:nvPr userDrawn="1"/>
        </p:nvSpPr>
        <p:spPr bwMode="auto">
          <a:xfrm>
            <a:off x="1273051" y="437084"/>
            <a:ext cx="792088" cy="399628"/>
          </a:xfrm>
          <a:prstGeom prst="roundRect">
            <a:avLst/>
          </a:prstGeom>
          <a:solidFill>
            <a:srgbClr val="94C949"/>
          </a:solidFill>
          <a:ln w="9525" cap="flat" cmpd="sng" algn="ctr">
            <a:noFill/>
            <a:prstDash val="solid"/>
            <a:headEnd type="none" w="med" len="med"/>
            <a:tailEnd type="none" w="med" len="med"/>
          </a:ln>
          <a:effectLst/>
        </p:spPr>
        <p:txBody>
          <a:bodyPr rot="0" spcFirstLastPara="0" vertOverflow="overflow" horzOverflow="overflow" vert="horz" wrap="square" lIns="76109" tIns="38049" rIns="38049" bIns="76109" numCol="1" spcCol="0" rtlCol="0" fromWordArt="0" anchor="t" anchorCtr="0" forceAA="0" compatLnSpc="1">
            <a:prstTxWarp prst="textNoShape">
              <a:avLst/>
            </a:prstTxWarp>
            <a:noAutofit/>
          </a:bodyPr>
          <a:lstStyle/>
          <a:p>
            <a:pPr marL="0" marR="0" lvl="0" indent="0" defTabSz="913210" eaLnBrk="1" fontAlgn="auto" latinLnBrk="0" hangingPunct="1">
              <a:lnSpc>
                <a:spcPct val="100000"/>
              </a:lnSpc>
              <a:spcBef>
                <a:spcPts val="0"/>
              </a:spcBef>
              <a:spcAft>
                <a:spcPts val="0"/>
              </a:spcAft>
              <a:buClrTx/>
              <a:buSzTx/>
              <a:buFontTx/>
              <a:buNone/>
              <a:tabLst/>
              <a:defRPr/>
            </a:pPr>
            <a:endParaRPr kumimoji="0" lang="en-US" sz="1500" b="0" i="0" u="none" strike="noStrike" kern="0" cap="none" spc="-4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20" name="TextBox 15"/>
          <p:cNvSpPr txBox="1"/>
          <p:nvPr userDrawn="1"/>
        </p:nvSpPr>
        <p:spPr>
          <a:xfrm>
            <a:off x="1273051" y="452232"/>
            <a:ext cx="792088" cy="369332"/>
          </a:xfrm>
          <a:prstGeom prst="rect">
            <a:avLst/>
          </a:prstGeom>
          <a:noFill/>
        </p:spPr>
        <p:txBody>
          <a:bodyPr wrap="square" rtlCol="0">
            <a:spAutoFit/>
          </a:bodyPr>
          <a:lstStyle/>
          <a:p>
            <a:pPr algn="ctr"/>
            <a:fld id="{2EEF1883-7A0E-4F66-9932-E581691AD397}" type="slidenum">
              <a:rPr lang="zh-CN" altLang="en-US" sz="1800" smtClean="0">
                <a:solidFill>
                  <a:schemeClr val="bg1"/>
                </a:solidFill>
                <a:latin typeface="Impact" pitchFamily="34" charset="0"/>
              </a:rPr>
              <a:pPr algn="ctr"/>
              <a:t>‹#›</a:t>
            </a:fld>
            <a:r>
              <a:rPr lang="zh-CN" altLang="en-US" sz="1800" dirty="0" smtClean="0">
                <a:solidFill>
                  <a:schemeClr val="bg1"/>
                </a:solidFill>
                <a:latin typeface="Impact" pitchFamily="34" charset="0"/>
              </a:rPr>
              <a:t> </a:t>
            </a:r>
            <a:endParaRPr lang="zh-CN" altLang="en-US" sz="1800" b="0" dirty="0">
              <a:solidFill>
                <a:schemeClr val="bg1"/>
              </a:solidFill>
              <a:latin typeface="Impact" pitchFamily="34" charset="0"/>
              <a:ea typeface="微软雅黑" pitchFamily="34" charset="-122"/>
            </a:endParaRPr>
          </a:p>
        </p:txBody>
      </p:sp>
    </p:spTree>
    <p:extLst>
      <p:ext uri="{BB962C8B-B14F-4D97-AF65-F5344CB8AC3E}">
        <p14:creationId xmlns:p14="http://schemas.microsoft.com/office/powerpoint/2010/main" val="37003534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过渡页1">
    <p:bg>
      <p:bgPr>
        <a:solidFill>
          <a:schemeClr val="bg1"/>
        </a:solidFill>
        <a:effectLst/>
      </p:bgPr>
    </p:bg>
    <p:spTree>
      <p:nvGrpSpPr>
        <p:cNvPr id="1" name=""/>
        <p:cNvGrpSpPr/>
        <p:nvPr/>
      </p:nvGrpSpPr>
      <p:grpSpPr>
        <a:xfrm>
          <a:off x="0" y="0"/>
          <a:ext cx="0" cy="0"/>
          <a:chOff x="0" y="0"/>
          <a:chExt cx="0" cy="0"/>
        </a:xfrm>
      </p:grpSpPr>
      <p:sp>
        <p:nvSpPr>
          <p:cNvPr id="6" name="TextBox 3"/>
          <p:cNvSpPr txBox="1"/>
          <p:nvPr userDrawn="1"/>
        </p:nvSpPr>
        <p:spPr>
          <a:xfrm>
            <a:off x="2425179" y="452232"/>
            <a:ext cx="2808312" cy="369332"/>
          </a:xfrm>
          <a:prstGeom prst="rect">
            <a:avLst/>
          </a:prstGeom>
          <a:noFill/>
        </p:spPr>
        <p:txBody>
          <a:bodyPr wrap="square">
            <a:spAutoFit/>
          </a:bodyPr>
          <a:lstStyle/>
          <a:p>
            <a:pPr algn="l">
              <a:defRPr/>
            </a:pPr>
            <a:r>
              <a:rPr lang="zh-CN" altLang="en-US" sz="1800" b="0" dirty="0" smtClean="0">
                <a:solidFill>
                  <a:schemeClr val="bg1"/>
                </a:solidFill>
                <a:latin typeface="微软雅黑" pitchFamily="34" charset="-122"/>
                <a:ea typeface="微软雅黑" pitchFamily="34" charset="-122"/>
              </a:rPr>
              <a:t>第一章  组织与组织管理 </a:t>
            </a:r>
          </a:p>
        </p:txBody>
      </p:sp>
    </p:spTree>
    <p:extLst>
      <p:ext uri="{BB962C8B-B14F-4D97-AF65-F5344CB8AC3E}">
        <p14:creationId xmlns:p14="http://schemas.microsoft.com/office/powerpoint/2010/main" val="20362508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过渡页1">
    <p:bg>
      <p:bgPr>
        <a:solidFill>
          <a:schemeClr val="bg1"/>
        </a:solidFill>
        <a:effectLst/>
      </p:bgPr>
    </p:bg>
    <p:spTree>
      <p:nvGrpSpPr>
        <p:cNvPr id="1" name=""/>
        <p:cNvGrpSpPr/>
        <p:nvPr/>
      </p:nvGrpSpPr>
      <p:grpSpPr>
        <a:xfrm>
          <a:off x="0" y="0"/>
          <a:ext cx="0" cy="0"/>
          <a:chOff x="0" y="0"/>
          <a:chExt cx="0" cy="0"/>
        </a:xfrm>
      </p:grpSpPr>
      <p:sp>
        <p:nvSpPr>
          <p:cNvPr id="9" name="TextBox 3"/>
          <p:cNvSpPr txBox="1"/>
          <p:nvPr userDrawn="1"/>
        </p:nvSpPr>
        <p:spPr>
          <a:xfrm>
            <a:off x="2425179" y="452232"/>
            <a:ext cx="2808312" cy="369332"/>
          </a:xfrm>
          <a:prstGeom prst="rect">
            <a:avLst/>
          </a:prstGeom>
          <a:noFill/>
        </p:spPr>
        <p:txBody>
          <a:bodyPr wrap="square">
            <a:spAutoFit/>
          </a:bodyPr>
          <a:lstStyle/>
          <a:p>
            <a:pPr algn="l">
              <a:defRPr/>
            </a:pPr>
            <a:r>
              <a:rPr lang="zh-CN" altLang="en-US" sz="1800" b="0" dirty="0" smtClean="0">
                <a:solidFill>
                  <a:schemeClr val="bg1"/>
                </a:solidFill>
                <a:latin typeface="微软雅黑" pitchFamily="34" charset="-122"/>
                <a:ea typeface="微软雅黑" pitchFamily="34" charset="-122"/>
              </a:rPr>
              <a:t>第二章  组织结构设计 </a:t>
            </a:r>
          </a:p>
        </p:txBody>
      </p:sp>
    </p:spTree>
    <p:extLst>
      <p:ext uri="{BB962C8B-B14F-4D97-AF65-F5344CB8AC3E}">
        <p14:creationId xmlns:p14="http://schemas.microsoft.com/office/powerpoint/2010/main" val="13551356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过渡页1">
    <p:bg>
      <p:bgPr>
        <a:solidFill>
          <a:schemeClr val="bg1"/>
        </a:solidFill>
        <a:effectLst/>
      </p:bgPr>
    </p:bg>
    <p:spTree>
      <p:nvGrpSpPr>
        <p:cNvPr id="1" name=""/>
        <p:cNvGrpSpPr/>
        <p:nvPr/>
      </p:nvGrpSpPr>
      <p:grpSpPr>
        <a:xfrm>
          <a:off x="0" y="0"/>
          <a:ext cx="0" cy="0"/>
          <a:chOff x="0" y="0"/>
          <a:chExt cx="0" cy="0"/>
        </a:xfrm>
      </p:grpSpPr>
      <p:sp>
        <p:nvSpPr>
          <p:cNvPr id="2" name="TextBox 3"/>
          <p:cNvSpPr txBox="1"/>
          <p:nvPr userDrawn="1"/>
        </p:nvSpPr>
        <p:spPr>
          <a:xfrm>
            <a:off x="2425179" y="452232"/>
            <a:ext cx="2808312" cy="369332"/>
          </a:xfrm>
          <a:prstGeom prst="rect">
            <a:avLst/>
          </a:prstGeom>
          <a:noFill/>
        </p:spPr>
        <p:txBody>
          <a:bodyPr wrap="square">
            <a:spAutoFit/>
          </a:bodyPr>
          <a:lstStyle/>
          <a:p>
            <a:pPr algn="l">
              <a:defRPr/>
            </a:pPr>
            <a:r>
              <a:rPr lang="zh-CN" altLang="en-US" sz="1800" b="0" dirty="0" smtClean="0">
                <a:solidFill>
                  <a:schemeClr val="bg1"/>
                </a:solidFill>
                <a:latin typeface="微软雅黑" pitchFamily="34" charset="-122"/>
                <a:ea typeface="微软雅黑" pitchFamily="34" charset="-122"/>
              </a:rPr>
              <a:t>第二章  组织结构设计 </a:t>
            </a:r>
          </a:p>
        </p:txBody>
      </p:sp>
      <p:sp>
        <p:nvSpPr>
          <p:cNvPr id="3" name="文本框 10"/>
          <p:cNvSpPr txBox="1"/>
          <p:nvPr userDrawn="1"/>
        </p:nvSpPr>
        <p:spPr>
          <a:xfrm>
            <a:off x="5449515" y="452232"/>
            <a:ext cx="4464496" cy="369332"/>
          </a:xfrm>
          <a:prstGeom prst="rect">
            <a:avLst/>
          </a:prstGeom>
          <a:solidFill>
            <a:srgbClr val="99CC00">
              <a:alpha val="20000"/>
            </a:srgbClr>
          </a:solidFill>
          <a:ln w="12700" cap="rnd" algn="ctr">
            <a:solidFill>
              <a:srgbClr val="99CC00"/>
            </a:solidFill>
            <a:prstDash val="sysDash"/>
            <a:round/>
            <a:headEnd/>
            <a:tailEnd/>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nchor="ctr"/>
          <a:lstStyle>
            <a:defPPr>
              <a:defRPr lang="zh-CN"/>
            </a:defPPr>
            <a:lvl1pPr algn="ctr" fontAlgn="base" latinLnBrk="1">
              <a:spcBef>
                <a:spcPct val="0"/>
              </a:spcBef>
              <a:spcAft>
                <a:spcPct val="0"/>
              </a:spcAft>
              <a:defRPr kumimoji="1">
                <a:solidFill>
                  <a:srgbClr val="000000"/>
                </a:solidFill>
                <a:latin typeface="굴림" panose="020B0600000101010101" pitchFamily="34" charset="-127"/>
                <a:ea typeface="굴림" panose="020B0600000101010101" pitchFamily="34" charset="-127"/>
              </a:defRPr>
            </a:lvl1pPr>
          </a:lstStyle>
          <a:p>
            <a:pPr indent="97200" algn="l"/>
            <a:r>
              <a:rPr lang="en-US" altLang="zh-CN" sz="1600" dirty="0" smtClean="0">
                <a:solidFill>
                  <a:srgbClr val="99CC00"/>
                </a:solidFill>
                <a:latin typeface="微软雅黑" pitchFamily="34" charset="-122"/>
                <a:ea typeface="微软雅黑" pitchFamily="34" charset="-122"/>
              </a:rPr>
              <a:t>2.1 </a:t>
            </a:r>
            <a:r>
              <a:rPr lang="zh-CN" altLang="en-US" sz="1600" dirty="0" smtClean="0">
                <a:solidFill>
                  <a:srgbClr val="99CC00"/>
                </a:solidFill>
                <a:latin typeface="微软雅黑" pitchFamily="34" charset="-122"/>
                <a:ea typeface="微软雅黑" pitchFamily="34" charset="-122"/>
              </a:rPr>
              <a:t>组织结构概述</a:t>
            </a:r>
            <a:endParaRPr lang="zh-CN" altLang="en-US" sz="1600" dirty="0">
              <a:solidFill>
                <a:srgbClr val="99CC00"/>
              </a:solidFill>
              <a:latin typeface="微软雅黑" pitchFamily="34" charset="-122"/>
              <a:ea typeface="微软雅黑" pitchFamily="34" charset="-122"/>
            </a:endParaRPr>
          </a:p>
        </p:txBody>
      </p:sp>
    </p:spTree>
    <p:extLst>
      <p:ext uri="{BB962C8B-B14F-4D97-AF65-F5344CB8AC3E}">
        <p14:creationId xmlns:p14="http://schemas.microsoft.com/office/powerpoint/2010/main" val="14295620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6" name="TextBox 3"/>
          <p:cNvSpPr txBox="1"/>
          <p:nvPr userDrawn="1"/>
        </p:nvSpPr>
        <p:spPr>
          <a:xfrm>
            <a:off x="2425179" y="452232"/>
            <a:ext cx="2808312" cy="369332"/>
          </a:xfrm>
          <a:prstGeom prst="rect">
            <a:avLst/>
          </a:prstGeom>
          <a:noFill/>
        </p:spPr>
        <p:txBody>
          <a:bodyPr wrap="square">
            <a:spAutoFit/>
          </a:bodyPr>
          <a:lstStyle/>
          <a:p>
            <a:pPr algn="l">
              <a:defRPr/>
            </a:pPr>
            <a:r>
              <a:rPr lang="zh-CN" altLang="en-US" sz="1800" b="0" dirty="0" smtClean="0">
                <a:solidFill>
                  <a:schemeClr val="bg1"/>
                </a:solidFill>
                <a:latin typeface="微软雅黑" pitchFamily="34" charset="-122"/>
                <a:ea typeface="微软雅黑" pitchFamily="34" charset="-122"/>
              </a:rPr>
              <a:t>第二章  组织结构设计 </a:t>
            </a:r>
          </a:p>
        </p:txBody>
      </p:sp>
      <p:sp>
        <p:nvSpPr>
          <p:cNvPr id="7" name="文本框 10"/>
          <p:cNvSpPr txBox="1"/>
          <p:nvPr userDrawn="1"/>
        </p:nvSpPr>
        <p:spPr>
          <a:xfrm>
            <a:off x="5449515" y="452232"/>
            <a:ext cx="4464496" cy="369332"/>
          </a:xfrm>
          <a:prstGeom prst="rect">
            <a:avLst/>
          </a:prstGeom>
          <a:solidFill>
            <a:srgbClr val="99CC00">
              <a:alpha val="20000"/>
            </a:srgbClr>
          </a:solidFill>
          <a:ln w="12700" cap="rnd" algn="ctr">
            <a:solidFill>
              <a:srgbClr val="99CC00"/>
            </a:solidFill>
            <a:prstDash val="sysDash"/>
            <a:round/>
            <a:headEnd/>
            <a:tailEnd/>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nchor="ctr"/>
          <a:lstStyle>
            <a:defPPr>
              <a:defRPr lang="zh-CN"/>
            </a:defPPr>
            <a:lvl1pPr algn="ctr" fontAlgn="base" latinLnBrk="1">
              <a:spcBef>
                <a:spcPct val="0"/>
              </a:spcBef>
              <a:spcAft>
                <a:spcPct val="0"/>
              </a:spcAft>
              <a:defRPr kumimoji="1">
                <a:solidFill>
                  <a:srgbClr val="000000"/>
                </a:solidFill>
                <a:latin typeface="굴림" panose="020B0600000101010101" pitchFamily="34" charset="-127"/>
                <a:ea typeface="굴림" panose="020B0600000101010101" pitchFamily="34" charset="-127"/>
              </a:defRPr>
            </a:lvl1pPr>
          </a:lstStyle>
          <a:p>
            <a:pPr indent="97200" algn="l"/>
            <a:r>
              <a:rPr lang="en-US" altLang="zh-CN" sz="1600" dirty="0" smtClean="0">
                <a:solidFill>
                  <a:srgbClr val="99CC00"/>
                </a:solidFill>
                <a:latin typeface="微软雅黑" pitchFamily="34" charset="-122"/>
                <a:ea typeface="微软雅黑" pitchFamily="34" charset="-122"/>
              </a:rPr>
              <a:t>2.3 </a:t>
            </a:r>
            <a:r>
              <a:rPr lang="zh-CN" altLang="en-US" sz="1600" dirty="0" smtClean="0">
                <a:solidFill>
                  <a:srgbClr val="99CC00"/>
                </a:solidFill>
                <a:latin typeface="微软雅黑" pitchFamily="34" charset="-122"/>
                <a:ea typeface="微软雅黑" pitchFamily="34" charset="-122"/>
              </a:rPr>
              <a:t>组织结构的设计过程</a:t>
            </a:r>
            <a:endParaRPr lang="zh-CN" altLang="en-US" sz="1600" dirty="0">
              <a:solidFill>
                <a:srgbClr val="99CC00"/>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
        <p:nvSpPr>
          <p:cNvPr id="8" name="TextBox 3"/>
          <p:cNvSpPr txBox="1"/>
          <p:nvPr userDrawn="1"/>
        </p:nvSpPr>
        <p:spPr>
          <a:xfrm>
            <a:off x="2425179" y="452232"/>
            <a:ext cx="2808312" cy="369332"/>
          </a:xfrm>
          <a:prstGeom prst="rect">
            <a:avLst/>
          </a:prstGeom>
          <a:noFill/>
        </p:spPr>
        <p:txBody>
          <a:bodyPr wrap="square">
            <a:spAutoFit/>
          </a:bodyPr>
          <a:lstStyle/>
          <a:p>
            <a:pPr algn="l">
              <a:defRPr/>
            </a:pPr>
            <a:r>
              <a:rPr lang="zh-CN" altLang="en-US" sz="1800" b="0" dirty="0" smtClean="0">
                <a:solidFill>
                  <a:schemeClr val="bg1"/>
                </a:solidFill>
                <a:latin typeface="微软雅黑" pitchFamily="34" charset="-122"/>
                <a:ea typeface="微软雅黑" pitchFamily="34" charset="-122"/>
              </a:rPr>
              <a:t>第二章  组织结构设计 </a:t>
            </a:r>
          </a:p>
        </p:txBody>
      </p:sp>
      <p:sp>
        <p:nvSpPr>
          <p:cNvPr id="9" name="文本框 10"/>
          <p:cNvSpPr txBox="1"/>
          <p:nvPr userDrawn="1"/>
        </p:nvSpPr>
        <p:spPr>
          <a:xfrm>
            <a:off x="5449515" y="452232"/>
            <a:ext cx="4464496" cy="369332"/>
          </a:xfrm>
          <a:prstGeom prst="rect">
            <a:avLst/>
          </a:prstGeom>
          <a:solidFill>
            <a:srgbClr val="99CC00">
              <a:alpha val="20000"/>
            </a:srgbClr>
          </a:solidFill>
          <a:ln w="12700" cap="rnd" algn="ctr">
            <a:solidFill>
              <a:srgbClr val="99CC00"/>
            </a:solidFill>
            <a:prstDash val="sysDash"/>
            <a:round/>
            <a:headEnd/>
            <a:tailEnd/>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nchor="ctr"/>
          <a:lstStyle>
            <a:defPPr>
              <a:defRPr lang="zh-CN"/>
            </a:defPPr>
            <a:lvl1pPr algn="ctr" fontAlgn="base" latinLnBrk="1">
              <a:spcBef>
                <a:spcPct val="0"/>
              </a:spcBef>
              <a:spcAft>
                <a:spcPct val="0"/>
              </a:spcAft>
              <a:defRPr kumimoji="1">
                <a:solidFill>
                  <a:srgbClr val="000000"/>
                </a:solidFill>
                <a:latin typeface="굴림" panose="020B0600000101010101" pitchFamily="34" charset="-127"/>
                <a:ea typeface="굴림" panose="020B0600000101010101" pitchFamily="34" charset="-127"/>
              </a:defRPr>
            </a:lvl1pPr>
          </a:lstStyle>
          <a:p>
            <a:pPr indent="97200" algn="l"/>
            <a:r>
              <a:rPr lang="en-US" altLang="zh-CN" sz="1600" dirty="0" smtClean="0">
                <a:solidFill>
                  <a:srgbClr val="99CC00"/>
                </a:solidFill>
                <a:latin typeface="微软雅黑" pitchFamily="34" charset="-122"/>
                <a:ea typeface="微软雅黑" pitchFamily="34" charset="-122"/>
              </a:rPr>
              <a:t>2.3 </a:t>
            </a:r>
            <a:r>
              <a:rPr lang="zh-CN" altLang="en-US" sz="1600" dirty="0" smtClean="0">
                <a:solidFill>
                  <a:srgbClr val="99CC00"/>
                </a:solidFill>
                <a:latin typeface="微软雅黑" pitchFamily="34" charset="-122"/>
                <a:ea typeface="微软雅黑" pitchFamily="34" charset="-122"/>
              </a:rPr>
              <a:t>组织结构的设计过程</a:t>
            </a:r>
            <a:endParaRPr lang="zh-CN" altLang="en-US" sz="1600" dirty="0">
              <a:solidFill>
                <a:srgbClr val="99CC00"/>
              </a:solidFill>
              <a:latin typeface="微软雅黑" pitchFamily="34" charset="-122"/>
              <a:ea typeface="微软雅黑" pitchFamily="34" charset="-122"/>
            </a:endParaRPr>
          </a:p>
        </p:txBody>
      </p:sp>
      <p:grpSp>
        <p:nvGrpSpPr>
          <p:cNvPr id="16" name="组合 15"/>
          <p:cNvGrpSpPr/>
          <p:nvPr userDrawn="1"/>
        </p:nvGrpSpPr>
        <p:grpSpPr>
          <a:xfrm>
            <a:off x="1632350" y="2184651"/>
            <a:ext cx="3931862" cy="488264"/>
            <a:chOff x="1229621" y="3660816"/>
            <a:chExt cx="3931862" cy="488264"/>
          </a:xfrm>
        </p:grpSpPr>
        <p:sp>
          <p:nvSpPr>
            <p:cNvPr id="17" name="Rectangle 33"/>
            <p:cNvSpPr/>
            <p:nvPr>
              <p:custDataLst>
                <p:tags r:id="rId1"/>
              </p:custDataLst>
            </p:nvPr>
          </p:nvSpPr>
          <p:spPr bwMode="auto">
            <a:xfrm>
              <a:off x="1229621" y="3660816"/>
              <a:ext cx="3931862" cy="488264"/>
            </a:xfrm>
            <a:prstGeom prst="rect">
              <a:avLst/>
            </a:prstGeom>
            <a:solidFill>
              <a:srgbClr val="99CC00">
                <a:alpha val="69804"/>
              </a:srgbClr>
            </a:solidFill>
            <a:ln w="9525" cap="flat" cmpd="sng" algn="ctr">
              <a:noFill/>
              <a:prstDash val="solid"/>
              <a:headEnd type="none" w="med" len="med"/>
              <a:tailEnd type="none" w="med" len="med"/>
            </a:ln>
            <a:effectLst/>
          </p:spPr>
          <p:txBody>
            <a:bodyPr vert="horz" wrap="square" lIns="68583" tIns="34292" rIns="68583" bIns="34292" numCol="1" rtlCol="0" anchor="t" anchorCtr="0" compatLnSpc="1">
              <a:prstTxWarp prst="textNoShape">
                <a:avLst/>
              </a:prstTxWarp>
            </a:bodyPr>
            <a:lstStyle/>
            <a:p>
              <a:pPr algn="ctr" defTabSz="685637" fontAlgn="base">
                <a:spcBef>
                  <a:spcPct val="0"/>
                </a:spcBef>
                <a:spcAft>
                  <a:spcPct val="0"/>
                </a:spcAft>
              </a:pPr>
              <a:endParaRPr lang="en-US" sz="1500" kern="0" dirty="0">
                <a:gradFill>
                  <a:gsLst>
                    <a:gs pos="0">
                      <a:srgbClr val="FFFFFF"/>
                    </a:gs>
                    <a:gs pos="100000">
                      <a:srgbClr val="FFFFFF"/>
                    </a:gs>
                  </a:gsLst>
                  <a:lin ang="5400000" scaled="0"/>
                </a:gradFill>
                <a:latin typeface="Segoe UI"/>
              </a:endParaRPr>
            </a:p>
          </p:txBody>
        </p:sp>
        <p:sp>
          <p:nvSpPr>
            <p:cNvPr id="18" name="TextBox 32"/>
            <p:cNvSpPr txBox="1"/>
            <p:nvPr>
              <p:custDataLst>
                <p:tags r:id="rId2"/>
              </p:custDataLst>
            </p:nvPr>
          </p:nvSpPr>
          <p:spPr>
            <a:xfrm>
              <a:off x="1229622" y="3708131"/>
              <a:ext cx="3931861" cy="384733"/>
            </a:xfrm>
            <a:prstGeom prst="rect">
              <a:avLst/>
            </a:prstGeom>
            <a:noFill/>
          </p:spPr>
          <p:txBody>
            <a:bodyPr wrap="square" lIns="68586" tIns="68586" rIns="68586" bIns="68586" rtlCol="0">
              <a:spAutoFit/>
            </a:bodyPr>
            <a:lstStyle/>
            <a:p>
              <a:pPr lvl="0">
                <a:buSzPct val="90000"/>
                <a:defRPr/>
              </a:pPr>
              <a:r>
                <a:rPr lang="zh-CN" altLang="en-US" sz="1600" kern="0" dirty="0" smtClean="0">
                  <a:solidFill>
                    <a:srgbClr val="FFFFFF">
                      <a:alpha val="99000"/>
                    </a:srgbClr>
                  </a:solidFill>
                  <a:latin typeface="微软雅黑" panose="020B0503020204020204" pitchFamily="34" charset="-122"/>
                  <a:ea typeface="微软雅黑" panose="020B0503020204020204" pitchFamily="34" charset="-122"/>
                </a:rPr>
                <a:t> </a:t>
              </a:r>
              <a:r>
                <a:rPr lang="en-US" altLang="zh-CN" sz="1600" kern="0" dirty="0" smtClean="0">
                  <a:solidFill>
                    <a:srgbClr val="FFFFFF">
                      <a:alpha val="99000"/>
                    </a:srgbClr>
                  </a:solidFill>
                  <a:latin typeface="微软雅黑" panose="020B0503020204020204" pitchFamily="34" charset="-122"/>
                  <a:ea typeface="微软雅黑" panose="020B0503020204020204" pitchFamily="34" charset="-122"/>
                </a:rPr>
                <a:t>2.3.3 </a:t>
              </a:r>
              <a:r>
                <a:rPr lang="zh-CN" altLang="en-US" sz="1600" kern="0" dirty="0" smtClean="0">
                  <a:solidFill>
                    <a:srgbClr val="FFFFFF">
                      <a:alpha val="99000"/>
                    </a:srgbClr>
                  </a:solidFill>
                  <a:latin typeface="微软雅黑" panose="020B0503020204020204" pitchFamily="34" charset="-122"/>
                  <a:ea typeface="微软雅黑" panose="020B0503020204020204" pitchFamily="34" charset="-122"/>
                </a:rPr>
                <a:t>组织</a:t>
              </a:r>
              <a:r>
                <a:rPr lang="zh-CN" altLang="en-US" sz="1600" kern="0" dirty="0">
                  <a:solidFill>
                    <a:srgbClr val="FFFFFF">
                      <a:alpha val="99000"/>
                    </a:srgbClr>
                  </a:solidFill>
                  <a:latin typeface="微软雅黑" panose="020B0503020204020204" pitchFamily="34" charset="-122"/>
                  <a:ea typeface="微软雅黑" panose="020B0503020204020204" pitchFamily="34" charset="-122"/>
                </a:rPr>
                <a:t>结构的纵向设计</a:t>
              </a:r>
              <a:r>
                <a:rPr lang="en-US" altLang="zh-CN" sz="1600" kern="0" dirty="0">
                  <a:solidFill>
                    <a:srgbClr val="FFFFFF">
                      <a:alpha val="99000"/>
                    </a:srgbClr>
                  </a:solidFill>
                  <a:latin typeface="微软雅黑" panose="020B0503020204020204" pitchFamily="34" charset="-122"/>
                  <a:ea typeface="微软雅黑" panose="020B0503020204020204" pitchFamily="34" charset="-122"/>
                </a:rPr>
                <a:t>——</a:t>
              </a:r>
              <a:r>
                <a:rPr lang="zh-CN" altLang="en-US" sz="1600" kern="0" dirty="0">
                  <a:solidFill>
                    <a:srgbClr val="FFFFFF">
                      <a:alpha val="99000"/>
                    </a:srgbClr>
                  </a:solidFill>
                  <a:latin typeface="微软雅黑" panose="020B0503020204020204" pitchFamily="34" charset="-122"/>
                  <a:ea typeface="微软雅黑" panose="020B0503020204020204" pitchFamily="34" charset="-122"/>
                </a:rPr>
                <a:t>层级设定</a:t>
              </a:r>
            </a:p>
          </p:txBody>
        </p:sp>
      </p:grpSp>
    </p:spTree>
    <p:extLst>
      <p:ext uri="{BB962C8B-B14F-4D97-AF65-F5344CB8AC3E}">
        <p14:creationId xmlns:p14="http://schemas.microsoft.com/office/powerpoint/2010/main" val="39750220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两栏内容">
    <p:bg>
      <p:bgPr>
        <a:solidFill>
          <a:schemeClr val="bg1"/>
        </a:solidFill>
        <a:effectLst/>
      </p:bgPr>
    </p:bg>
    <p:spTree>
      <p:nvGrpSpPr>
        <p:cNvPr id="1" name=""/>
        <p:cNvGrpSpPr/>
        <p:nvPr/>
      </p:nvGrpSpPr>
      <p:grpSpPr>
        <a:xfrm>
          <a:off x="0" y="0"/>
          <a:ext cx="0" cy="0"/>
          <a:chOff x="0" y="0"/>
          <a:chExt cx="0" cy="0"/>
        </a:xfrm>
      </p:grpSpPr>
      <p:sp>
        <p:nvSpPr>
          <p:cNvPr id="6" name="TextBox 3"/>
          <p:cNvSpPr txBox="1"/>
          <p:nvPr userDrawn="1"/>
        </p:nvSpPr>
        <p:spPr>
          <a:xfrm>
            <a:off x="2425179" y="452232"/>
            <a:ext cx="2808312" cy="369332"/>
          </a:xfrm>
          <a:prstGeom prst="rect">
            <a:avLst/>
          </a:prstGeom>
          <a:noFill/>
        </p:spPr>
        <p:txBody>
          <a:bodyPr wrap="square">
            <a:spAutoFit/>
          </a:bodyPr>
          <a:lstStyle/>
          <a:p>
            <a:pPr algn="l">
              <a:defRPr/>
            </a:pPr>
            <a:r>
              <a:rPr lang="zh-CN" altLang="en-US" sz="1800" b="0" dirty="0" smtClean="0">
                <a:solidFill>
                  <a:schemeClr val="bg1"/>
                </a:solidFill>
                <a:latin typeface="微软雅黑" pitchFamily="34" charset="-122"/>
                <a:ea typeface="微软雅黑" pitchFamily="34" charset="-122"/>
              </a:rPr>
              <a:t>第二章  组织结构设计 </a:t>
            </a:r>
          </a:p>
        </p:txBody>
      </p:sp>
      <p:sp>
        <p:nvSpPr>
          <p:cNvPr id="7" name="文本框 10"/>
          <p:cNvSpPr txBox="1"/>
          <p:nvPr userDrawn="1"/>
        </p:nvSpPr>
        <p:spPr>
          <a:xfrm>
            <a:off x="5449515" y="452232"/>
            <a:ext cx="4464496" cy="369332"/>
          </a:xfrm>
          <a:prstGeom prst="rect">
            <a:avLst/>
          </a:prstGeom>
          <a:solidFill>
            <a:srgbClr val="99CC00">
              <a:alpha val="20000"/>
            </a:srgbClr>
          </a:solidFill>
          <a:ln w="12700" cap="rnd" algn="ctr">
            <a:solidFill>
              <a:srgbClr val="99CC00"/>
            </a:solidFill>
            <a:prstDash val="sysDash"/>
            <a:round/>
            <a:headEnd/>
            <a:tailEnd/>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nchor="ctr"/>
          <a:lstStyle>
            <a:defPPr>
              <a:defRPr lang="zh-CN"/>
            </a:defPPr>
            <a:lvl1pPr algn="ctr" fontAlgn="base" latinLnBrk="1">
              <a:spcBef>
                <a:spcPct val="0"/>
              </a:spcBef>
              <a:spcAft>
                <a:spcPct val="0"/>
              </a:spcAft>
              <a:defRPr kumimoji="1">
                <a:solidFill>
                  <a:srgbClr val="000000"/>
                </a:solidFill>
                <a:latin typeface="굴림" panose="020B0600000101010101" pitchFamily="34" charset="-127"/>
                <a:ea typeface="굴림" panose="020B0600000101010101" pitchFamily="34" charset="-127"/>
              </a:defRPr>
            </a:lvl1pPr>
          </a:lstStyle>
          <a:p>
            <a:pPr indent="97200" algn="l"/>
            <a:r>
              <a:rPr lang="en-US" altLang="zh-CN" sz="1600" dirty="0" smtClean="0">
                <a:solidFill>
                  <a:srgbClr val="99CC00"/>
                </a:solidFill>
                <a:latin typeface="微软雅黑" pitchFamily="34" charset="-122"/>
                <a:ea typeface="微软雅黑" pitchFamily="34" charset="-122"/>
              </a:rPr>
              <a:t>2.3 </a:t>
            </a:r>
            <a:r>
              <a:rPr lang="zh-CN" altLang="en-US" sz="1600" dirty="0" smtClean="0">
                <a:solidFill>
                  <a:srgbClr val="99CC00"/>
                </a:solidFill>
                <a:latin typeface="微软雅黑" pitchFamily="34" charset="-122"/>
                <a:ea typeface="微软雅黑" pitchFamily="34" charset="-122"/>
              </a:rPr>
              <a:t>组织结构的设计过程</a:t>
            </a:r>
            <a:endParaRPr lang="zh-CN" altLang="en-US" sz="1600" dirty="0">
              <a:solidFill>
                <a:srgbClr val="99CC00"/>
              </a:solidFill>
              <a:latin typeface="微软雅黑" pitchFamily="34" charset="-122"/>
              <a:ea typeface="微软雅黑" pitchFamily="34" charset="-122"/>
            </a:endParaRPr>
          </a:p>
        </p:txBody>
      </p:sp>
      <p:grpSp>
        <p:nvGrpSpPr>
          <p:cNvPr id="8" name="组合 7"/>
          <p:cNvGrpSpPr/>
          <p:nvPr userDrawn="1"/>
        </p:nvGrpSpPr>
        <p:grpSpPr>
          <a:xfrm>
            <a:off x="1632350" y="2184650"/>
            <a:ext cx="648813" cy="4268685"/>
            <a:chOff x="2871146" y="3660815"/>
            <a:chExt cx="648813" cy="4268685"/>
          </a:xfrm>
        </p:grpSpPr>
        <p:sp>
          <p:nvSpPr>
            <p:cNvPr id="9" name="Rectangle 33"/>
            <p:cNvSpPr/>
            <p:nvPr>
              <p:custDataLst>
                <p:tags r:id="rId1"/>
              </p:custDataLst>
            </p:nvPr>
          </p:nvSpPr>
          <p:spPr bwMode="auto">
            <a:xfrm>
              <a:off x="2871146" y="3660815"/>
              <a:ext cx="648813" cy="4268685"/>
            </a:xfrm>
            <a:prstGeom prst="rect">
              <a:avLst/>
            </a:prstGeom>
            <a:solidFill>
              <a:srgbClr val="99CC00">
                <a:alpha val="69804"/>
              </a:srgbClr>
            </a:solidFill>
            <a:ln w="9525" cap="flat" cmpd="sng" algn="ctr">
              <a:noFill/>
              <a:prstDash val="solid"/>
              <a:headEnd type="none" w="med" len="med"/>
              <a:tailEnd type="none" w="med" len="med"/>
            </a:ln>
            <a:effectLst/>
          </p:spPr>
          <p:txBody>
            <a:bodyPr vert="horz" wrap="square" lIns="68583" tIns="34292" rIns="68583" bIns="34292" numCol="1" rtlCol="0" anchor="t" anchorCtr="0" compatLnSpc="1">
              <a:prstTxWarp prst="textNoShape">
                <a:avLst/>
              </a:prstTxWarp>
            </a:bodyPr>
            <a:lstStyle/>
            <a:p>
              <a:pPr algn="ctr" defTabSz="685637" fontAlgn="base">
                <a:spcBef>
                  <a:spcPct val="0"/>
                </a:spcBef>
                <a:spcAft>
                  <a:spcPct val="0"/>
                </a:spcAft>
              </a:pPr>
              <a:endParaRPr lang="en-US" sz="1500" kern="0" dirty="0">
                <a:gradFill>
                  <a:gsLst>
                    <a:gs pos="0">
                      <a:srgbClr val="FFFFFF"/>
                    </a:gs>
                    <a:gs pos="100000">
                      <a:srgbClr val="FFFFFF"/>
                    </a:gs>
                  </a:gsLst>
                  <a:lin ang="5400000" scaled="0"/>
                </a:gradFill>
                <a:latin typeface="Segoe UI"/>
              </a:endParaRPr>
            </a:p>
          </p:txBody>
        </p:sp>
        <p:sp>
          <p:nvSpPr>
            <p:cNvPr id="10" name="TextBox 32"/>
            <p:cNvSpPr txBox="1"/>
            <p:nvPr>
              <p:custDataLst>
                <p:tags r:id="rId2"/>
              </p:custDataLst>
            </p:nvPr>
          </p:nvSpPr>
          <p:spPr>
            <a:xfrm>
              <a:off x="3003186" y="3708131"/>
              <a:ext cx="384733" cy="4221369"/>
            </a:xfrm>
            <a:prstGeom prst="rect">
              <a:avLst/>
            </a:prstGeom>
            <a:noFill/>
          </p:spPr>
          <p:txBody>
            <a:bodyPr vert="eaVert" wrap="square" lIns="68586" tIns="68586" rIns="68586" bIns="68586" rtlCol="0">
              <a:spAutoFit/>
            </a:bodyPr>
            <a:lstStyle/>
            <a:p>
              <a:pPr lvl="0">
                <a:buSzPct val="90000"/>
                <a:defRPr/>
              </a:pPr>
              <a:r>
                <a:rPr lang="zh-CN" altLang="en-US" sz="1600" kern="0" dirty="0" smtClean="0">
                  <a:solidFill>
                    <a:srgbClr val="FFFFFF">
                      <a:alpha val="99000"/>
                    </a:srgbClr>
                  </a:solidFill>
                  <a:latin typeface="微软雅黑" panose="020B0503020204020204" pitchFamily="34" charset="-122"/>
                  <a:ea typeface="微软雅黑" panose="020B0503020204020204" pitchFamily="34" charset="-122"/>
                </a:rPr>
                <a:t> </a:t>
              </a:r>
              <a:r>
                <a:rPr lang="en-US" altLang="zh-CN" sz="1600" kern="0" dirty="0" smtClean="0">
                  <a:solidFill>
                    <a:srgbClr val="FFFFFF">
                      <a:alpha val="99000"/>
                    </a:srgbClr>
                  </a:solidFill>
                  <a:latin typeface="微软雅黑" panose="020B0503020204020204" pitchFamily="34" charset="-122"/>
                  <a:ea typeface="微软雅黑" panose="020B0503020204020204" pitchFamily="34" charset="-122"/>
                </a:rPr>
                <a:t>2.3.4</a:t>
              </a:r>
              <a:r>
                <a:rPr lang="en-US" altLang="zh-CN" sz="1600" kern="0" baseline="0" dirty="0" smtClean="0">
                  <a:solidFill>
                    <a:srgbClr val="FFFFFF">
                      <a:alpha val="99000"/>
                    </a:srgbClr>
                  </a:solidFill>
                  <a:latin typeface="微软雅黑" panose="020B0503020204020204" pitchFamily="34" charset="-122"/>
                  <a:ea typeface="微软雅黑" panose="020B0503020204020204" pitchFamily="34" charset="-122"/>
                </a:rPr>
                <a:t> </a:t>
              </a:r>
              <a:r>
                <a:rPr lang="en-US" altLang="zh-CN" sz="1600" kern="0" dirty="0" smtClean="0">
                  <a:solidFill>
                    <a:srgbClr val="FFFFFF">
                      <a:alpha val="99000"/>
                    </a:srgbClr>
                  </a:solidFill>
                  <a:latin typeface="微软雅黑" panose="020B0503020204020204" pitchFamily="34" charset="-122"/>
                  <a:ea typeface="微软雅黑" panose="020B0503020204020204" pitchFamily="34" charset="-122"/>
                </a:rPr>
                <a:t> </a:t>
              </a:r>
              <a:r>
                <a:rPr lang="zh-CN" altLang="en-US" sz="1600" kern="0" dirty="0" smtClean="0">
                  <a:solidFill>
                    <a:srgbClr val="FFFFFF">
                      <a:alpha val="99000"/>
                    </a:srgbClr>
                  </a:solidFill>
                  <a:latin typeface="微软雅黑" panose="020B0503020204020204" pitchFamily="34" charset="-122"/>
                  <a:ea typeface="微软雅黑" panose="020B0503020204020204" pitchFamily="34" charset="-122"/>
                </a:rPr>
                <a:t>组织结构的类型选择</a:t>
              </a:r>
              <a:r>
                <a:rPr lang="en-US" altLang="zh-CN" sz="1600" kern="0" dirty="0" smtClean="0">
                  <a:solidFill>
                    <a:srgbClr val="FFFFFF">
                      <a:alpha val="99000"/>
                    </a:srgbClr>
                  </a:solidFill>
                  <a:latin typeface="微软雅黑" panose="020B0503020204020204" pitchFamily="34" charset="-122"/>
                  <a:ea typeface="微软雅黑" panose="020B0503020204020204" pitchFamily="34" charset="-122"/>
                </a:rPr>
                <a:t>——</a:t>
              </a:r>
              <a:r>
                <a:rPr lang="zh-CN" altLang="en-US" sz="1600" kern="0" dirty="0" smtClean="0">
                  <a:solidFill>
                    <a:srgbClr val="FFFFFF">
                      <a:alpha val="99000"/>
                    </a:srgbClr>
                  </a:solidFill>
                  <a:latin typeface="微软雅黑" panose="020B0503020204020204" pitchFamily="34" charset="-122"/>
                  <a:ea typeface="微软雅黑" panose="020B0503020204020204" pitchFamily="34" charset="-122"/>
                </a:rPr>
                <a:t>组织成型</a:t>
              </a:r>
              <a:endParaRPr lang="zh-CN" altLang="en-US" sz="1600" kern="0" dirty="0">
                <a:solidFill>
                  <a:srgbClr val="FFFFFF">
                    <a:alpha val="99000"/>
                  </a:srgb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7304550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矩形 15"/>
          <p:cNvSpPr/>
          <p:nvPr userDrawn="1"/>
        </p:nvSpPr>
        <p:spPr>
          <a:xfrm>
            <a:off x="8325228" y="6545425"/>
            <a:ext cx="775136" cy="246221"/>
          </a:xfrm>
          <a:prstGeom prst="rect">
            <a:avLst/>
          </a:prstGeom>
        </p:spPr>
        <p:txBody>
          <a:bodyPr wrap="square">
            <a:spAutoFit/>
          </a:bodyPr>
          <a:lstStyle/>
          <a:p>
            <a:pPr lvl="0"/>
            <a:r>
              <a:rPr lang="en-US" altLang="zh-CN" sz="100" dirty="0">
                <a:solidFill>
                  <a:schemeClr val="bg1"/>
                </a:solidFill>
              </a:rPr>
              <a:t>PPT</a:t>
            </a:r>
            <a:r>
              <a:rPr lang="zh-CN" altLang="en-US" sz="100" dirty="0">
                <a:solidFill>
                  <a:schemeClr val="bg1"/>
                </a:solidFill>
              </a:rPr>
              <a:t>模板下载：</a:t>
            </a:r>
            <a:r>
              <a:rPr lang="en-US" altLang="zh-CN" sz="100" dirty="0">
                <a:solidFill>
                  <a:schemeClr val="bg1"/>
                </a:solidFill>
              </a:rPr>
              <a:t>www.1ppt.com/moban/     </a:t>
            </a:r>
            <a:r>
              <a:rPr lang="zh-CN" altLang="en-US" sz="100" dirty="0">
                <a:solidFill>
                  <a:schemeClr val="bg1"/>
                </a:solidFill>
              </a:rPr>
              <a:t>行业</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www.1ppt.com/hangye/ </a:t>
            </a:r>
          </a:p>
          <a:p>
            <a:pPr lvl="0"/>
            <a:r>
              <a:rPr lang="zh-CN" altLang="en-US" sz="100" dirty="0">
                <a:solidFill>
                  <a:schemeClr val="bg1"/>
                </a:solidFill>
              </a:rPr>
              <a:t>节日</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www.1ppt.com/jieri/           PPT</a:t>
            </a:r>
            <a:r>
              <a:rPr lang="zh-CN" altLang="en-US" sz="100" dirty="0">
                <a:solidFill>
                  <a:schemeClr val="bg1"/>
                </a:solidFill>
              </a:rPr>
              <a:t>素材下载：</a:t>
            </a:r>
            <a:r>
              <a:rPr lang="en-US" altLang="zh-CN" sz="100" dirty="0">
                <a:solidFill>
                  <a:schemeClr val="bg1"/>
                </a:solidFill>
              </a:rPr>
              <a:t>www.1ppt.com/sucai/</a:t>
            </a:r>
          </a:p>
          <a:p>
            <a:pPr lvl="0"/>
            <a:r>
              <a:rPr lang="en-US" altLang="zh-CN" sz="100" dirty="0">
                <a:solidFill>
                  <a:schemeClr val="bg1"/>
                </a:solidFill>
              </a:rPr>
              <a:t>PPT</a:t>
            </a:r>
            <a:r>
              <a:rPr lang="zh-CN" altLang="en-US" sz="100" dirty="0">
                <a:solidFill>
                  <a:schemeClr val="bg1"/>
                </a:solidFill>
              </a:rPr>
              <a:t>背景图片：</a:t>
            </a:r>
            <a:r>
              <a:rPr lang="en-US" altLang="zh-CN" sz="100" dirty="0">
                <a:solidFill>
                  <a:schemeClr val="bg1"/>
                </a:solidFill>
              </a:rPr>
              <a:t>www.1ppt.com/beijing/      PPT</a:t>
            </a:r>
            <a:r>
              <a:rPr lang="zh-CN" altLang="en-US" sz="100" dirty="0">
                <a:solidFill>
                  <a:schemeClr val="bg1"/>
                </a:solidFill>
              </a:rPr>
              <a:t>图表下载：</a:t>
            </a:r>
            <a:r>
              <a:rPr lang="en-US" altLang="zh-CN" sz="100" dirty="0">
                <a:solidFill>
                  <a:schemeClr val="bg1"/>
                </a:solidFill>
              </a:rPr>
              <a:t>www.1ppt.com/tubiao/      </a:t>
            </a:r>
          </a:p>
          <a:p>
            <a:pPr lvl="0"/>
            <a:r>
              <a:rPr lang="zh-CN" altLang="en-US" sz="100" dirty="0">
                <a:solidFill>
                  <a:schemeClr val="bg1"/>
                </a:solidFill>
              </a:rPr>
              <a:t>优秀</a:t>
            </a:r>
            <a:r>
              <a:rPr lang="en-US" altLang="zh-CN" sz="100" dirty="0">
                <a:solidFill>
                  <a:schemeClr val="bg1"/>
                </a:solidFill>
              </a:rPr>
              <a:t>PPT</a:t>
            </a:r>
            <a:r>
              <a:rPr lang="zh-CN" altLang="en-US" sz="100" dirty="0">
                <a:solidFill>
                  <a:schemeClr val="bg1"/>
                </a:solidFill>
              </a:rPr>
              <a:t>下载：</a:t>
            </a:r>
            <a:r>
              <a:rPr lang="en-US" altLang="zh-CN" sz="100" dirty="0">
                <a:solidFill>
                  <a:schemeClr val="bg1"/>
                </a:solidFill>
              </a:rPr>
              <a:t>www.1ppt.com/xiazai/        PPT</a:t>
            </a:r>
            <a:r>
              <a:rPr lang="zh-CN" altLang="en-US" sz="100" dirty="0">
                <a:solidFill>
                  <a:schemeClr val="bg1"/>
                </a:solidFill>
              </a:rPr>
              <a:t>教程： </a:t>
            </a:r>
            <a:r>
              <a:rPr lang="en-US" altLang="zh-CN" sz="100" dirty="0">
                <a:solidFill>
                  <a:schemeClr val="bg1"/>
                </a:solidFill>
              </a:rPr>
              <a:t>www.1ppt.com/powerpoint/      </a:t>
            </a:r>
          </a:p>
          <a:p>
            <a:pPr lvl="0"/>
            <a:r>
              <a:rPr lang="en-US" altLang="zh-CN" sz="100" dirty="0">
                <a:solidFill>
                  <a:schemeClr val="bg1"/>
                </a:solidFill>
              </a:rPr>
              <a:t>Word</a:t>
            </a:r>
            <a:r>
              <a:rPr lang="zh-CN" altLang="en-US" sz="100" dirty="0">
                <a:solidFill>
                  <a:schemeClr val="bg1"/>
                </a:solidFill>
              </a:rPr>
              <a:t>教程： </a:t>
            </a:r>
            <a:r>
              <a:rPr lang="en-US" altLang="zh-CN" sz="100" dirty="0">
                <a:solidFill>
                  <a:schemeClr val="bg1"/>
                </a:solidFill>
              </a:rPr>
              <a:t>www.1ppt.com/word/              Excel</a:t>
            </a:r>
            <a:r>
              <a:rPr lang="zh-CN" altLang="en-US" sz="100" dirty="0">
                <a:solidFill>
                  <a:schemeClr val="bg1"/>
                </a:solidFill>
              </a:rPr>
              <a:t>教程：</a:t>
            </a:r>
            <a:r>
              <a:rPr lang="en-US" altLang="zh-CN" sz="100" dirty="0">
                <a:solidFill>
                  <a:schemeClr val="bg1"/>
                </a:solidFill>
              </a:rPr>
              <a:t>www.1ppt.com/excel/  </a:t>
            </a:r>
          </a:p>
          <a:p>
            <a:pPr lvl="0"/>
            <a:r>
              <a:rPr lang="zh-CN" altLang="en-US" sz="100" dirty="0">
                <a:solidFill>
                  <a:schemeClr val="bg1"/>
                </a:solidFill>
              </a:rPr>
              <a:t>资料下载：</a:t>
            </a:r>
            <a:r>
              <a:rPr lang="en-US" altLang="zh-CN" sz="100" dirty="0">
                <a:solidFill>
                  <a:schemeClr val="bg1"/>
                </a:solidFill>
              </a:rPr>
              <a:t>www.1ppt.com/ziliao/                PPT</a:t>
            </a:r>
            <a:r>
              <a:rPr lang="zh-CN" altLang="en-US" sz="100" dirty="0">
                <a:solidFill>
                  <a:schemeClr val="bg1"/>
                </a:solidFill>
              </a:rPr>
              <a:t>课件下载：</a:t>
            </a:r>
            <a:r>
              <a:rPr lang="en-US" altLang="zh-CN" sz="100" dirty="0">
                <a:solidFill>
                  <a:schemeClr val="bg1"/>
                </a:solidFill>
              </a:rPr>
              <a:t>www.1ppt.com/kejian/ </a:t>
            </a:r>
          </a:p>
          <a:p>
            <a:pPr lvl="0"/>
            <a:r>
              <a:rPr lang="zh-CN" altLang="en-US" sz="100" dirty="0">
                <a:solidFill>
                  <a:schemeClr val="bg1"/>
                </a:solidFill>
              </a:rPr>
              <a:t>范文下载：</a:t>
            </a:r>
            <a:r>
              <a:rPr lang="en-US" altLang="zh-CN" sz="100" dirty="0">
                <a:solidFill>
                  <a:schemeClr val="bg1"/>
                </a:solidFill>
              </a:rPr>
              <a:t>www.1ppt.com/fanwen/             </a:t>
            </a:r>
            <a:r>
              <a:rPr lang="zh-CN" altLang="en-US" sz="100" dirty="0">
                <a:solidFill>
                  <a:schemeClr val="bg1"/>
                </a:solidFill>
              </a:rPr>
              <a:t>试卷下载：</a:t>
            </a:r>
            <a:r>
              <a:rPr lang="en-US" altLang="zh-CN" sz="100" dirty="0">
                <a:solidFill>
                  <a:schemeClr val="bg1"/>
                </a:solidFill>
              </a:rPr>
              <a:t>www.1ppt.com/shiti/  </a:t>
            </a:r>
          </a:p>
          <a:p>
            <a:pPr lvl="0"/>
            <a:r>
              <a:rPr lang="zh-CN" altLang="en-US" sz="100" dirty="0">
                <a:solidFill>
                  <a:schemeClr val="bg1"/>
                </a:solidFill>
              </a:rPr>
              <a:t>教案下载：</a:t>
            </a:r>
            <a:r>
              <a:rPr lang="en-US" altLang="zh-CN" sz="100" dirty="0">
                <a:solidFill>
                  <a:schemeClr val="bg1"/>
                </a:solidFill>
              </a:rPr>
              <a:t>www.1ppt.com/jiaoan/  </a:t>
            </a:r>
            <a:r>
              <a:rPr lang="en-US" altLang="zh-CN" sz="100" dirty="0" smtClean="0">
                <a:solidFill>
                  <a:schemeClr val="bg1"/>
                </a:solidFill>
              </a:rPr>
              <a:t>      </a:t>
            </a:r>
            <a:endParaRPr lang="en-US" altLang="zh-CN" sz="100" dirty="0">
              <a:solidFill>
                <a:schemeClr val="bg1"/>
              </a:solidFill>
            </a:endParaRPr>
          </a:p>
          <a:p>
            <a:pPr lvl="0"/>
            <a:r>
              <a:rPr lang="zh-CN" altLang="en-US" sz="100" dirty="0" smtClean="0">
                <a:solidFill>
                  <a:schemeClr val="bg1"/>
                </a:solidFill>
              </a:rPr>
              <a:t>字体下载：</a:t>
            </a:r>
            <a:r>
              <a:rPr lang="en-US" altLang="zh-CN" sz="100" dirty="0" smtClean="0">
                <a:solidFill>
                  <a:schemeClr val="bg1"/>
                </a:solidFill>
              </a:rPr>
              <a:t>www.1ppt.com/ziti/</a:t>
            </a:r>
            <a:endParaRPr lang="en-US" altLang="zh-CN" sz="100" dirty="0">
              <a:solidFill>
                <a:schemeClr val="bg1"/>
              </a:solidFill>
            </a:endParaRPr>
          </a:p>
          <a:p>
            <a:pPr lvl="0"/>
            <a:r>
              <a:rPr lang="en-US" altLang="zh-CN" sz="100" dirty="0">
                <a:solidFill>
                  <a:schemeClr val="bg1"/>
                </a:solidFill>
              </a:rPr>
              <a:t> </a:t>
            </a:r>
            <a:endParaRPr lang="zh-CN" altLang="en-US" sz="100" dirty="0">
              <a:solidFill>
                <a:schemeClr val="bg1"/>
              </a:solidFill>
            </a:endParaRPr>
          </a:p>
        </p:txBody>
      </p:sp>
      <p:pic>
        <p:nvPicPr>
          <p:cNvPr id="13" name="图片 12"/>
          <p:cNvPicPr>
            <a:picLocks noChangeAspect="1"/>
          </p:cNvPicPr>
          <p:nvPr userDrawn="1"/>
        </p:nvPicPr>
        <p:blipFill>
          <a:blip r:embed="rId19">
            <a:extLst>
              <a:ext uri="{28A0092B-C50C-407E-A947-70E740481C1C}">
                <a14:useLocalDpi xmlns:a14="http://schemas.microsoft.com/office/drawing/2010/main"/>
              </a:ext>
            </a:extLst>
          </a:blip>
          <a:stretch>
            <a:fillRect/>
          </a:stretch>
        </p:blipFill>
        <p:spPr>
          <a:xfrm>
            <a:off x="0" y="0"/>
            <a:ext cx="12195175" cy="6858000"/>
          </a:xfrm>
          <a:prstGeom prst="rect">
            <a:avLst/>
          </a:prstGeom>
        </p:spPr>
      </p:pic>
      <p:sp>
        <p:nvSpPr>
          <p:cNvPr id="5" name="矩形 4"/>
          <p:cNvSpPr/>
          <p:nvPr userDrawn="1"/>
        </p:nvSpPr>
        <p:spPr>
          <a:xfrm>
            <a:off x="1615095" y="2"/>
            <a:ext cx="108000" cy="1064938"/>
          </a:xfrm>
          <a:prstGeom prst="rect">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Rectangle 3"/>
          <p:cNvSpPr/>
          <p:nvPr userDrawn="1"/>
        </p:nvSpPr>
        <p:spPr bwMode="auto">
          <a:xfrm>
            <a:off x="1273051" y="437084"/>
            <a:ext cx="792088" cy="399628"/>
          </a:xfrm>
          <a:prstGeom prst="roundRect">
            <a:avLst/>
          </a:prstGeom>
          <a:solidFill>
            <a:srgbClr val="94C949"/>
          </a:solidFill>
          <a:ln w="9525" cap="flat" cmpd="sng" algn="ctr">
            <a:noFill/>
            <a:prstDash val="solid"/>
            <a:headEnd type="none" w="med" len="med"/>
            <a:tailEnd type="none" w="med" len="med"/>
          </a:ln>
          <a:effectLst/>
        </p:spPr>
        <p:txBody>
          <a:bodyPr rot="0" spcFirstLastPara="0" vertOverflow="overflow" horzOverflow="overflow" vert="horz" wrap="square" lIns="76109" tIns="38049" rIns="38049" bIns="76109" numCol="1" spcCol="0" rtlCol="0" fromWordArt="0" anchor="t" anchorCtr="0" forceAA="0" compatLnSpc="1">
            <a:prstTxWarp prst="textNoShape">
              <a:avLst/>
            </a:prstTxWarp>
            <a:noAutofit/>
          </a:bodyPr>
          <a:lstStyle/>
          <a:p>
            <a:pPr marL="0" marR="0" lvl="0" indent="0" defTabSz="913210" eaLnBrk="1" fontAlgn="auto" latinLnBrk="0" hangingPunct="1">
              <a:lnSpc>
                <a:spcPct val="100000"/>
              </a:lnSpc>
              <a:spcBef>
                <a:spcPts val="0"/>
              </a:spcBef>
              <a:spcAft>
                <a:spcPts val="0"/>
              </a:spcAft>
              <a:buClrTx/>
              <a:buSzTx/>
              <a:buFontTx/>
              <a:buNone/>
              <a:tabLst/>
              <a:defRPr/>
            </a:pPr>
            <a:endParaRPr kumimoji="0" lang="en-US" sz="1500" b="0" i="0" u="none" strike="noStrike" kern="0" cap="none" spc="-4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4" name="TextBox 15"/>
          <p:cNvSpPr txBox="1"/>
          <p:nvPr userDrawn="1"/>
        </p:nvSpPr>
        <p:spPr>
          <a:xfrm>
            <a:off x="1273051" y="452232"/>
            <a:ext cx="792088" cy="369332"/>
          </a:xfrm>
          <a:prstGeom prst="rect">
            <a:avLst/>
          </a:prstGeom>
          <a:noFill/>
        </p:spPr>
        <p:txBody>
          <a:bodyPr wrap="square" rtlCol="0">
            <a:spAutoFit/>
          </a:bodyPr>
          <a:lstStyle/>
          <a:p>
            <a:pPr algn="ctr"/>
            <a:fld id="{2EEF1883-7A0E-4F66-9932-E581691AD397}" type="slidenum">
              <a:rPr lang="zh-CN" altLang="en-US" sz="1800" smtClean="0">
                <a:solidFill>
                  <a:schemeClr val="bg1"/>
                </a:solidFill>
                <a:latin typeface="Impact" pitchFamily="34" charset="0"/>
              </a:rPr>
              <a:pPr algn="ctr"/>
              <a:t>‹#›</a:t>
            </a:fld>
            <a:r>
              <a:rPr lang="zh-CN" altLang="en-US" sz="1800" dirty="0" smtClean="0">
                <a:solidFill>
                  <a:schemeClr val="bg1"/>
                </a:solidFill>
                <a:latin typeface="Impact" pitchFamily="34" charset="0"/>
              </a:rPr>
              <a:t> </a:t>
            </a:r>
            <a:endParaRPr lang="zh-CN" altLang="en-US" sz="1800" b="0" dirty="0">
              <a:solidFill>
                <a:schemeClr val="bg1"/>
              </a:solidFill>
              <a:latin typeface="Impact" pitchFamily="34" charset="0"/>
              <a:ea typeface="微软雅黑" pitchFamily="34" charset="-122"/>
            </a:endParaRPr>
          </a:p>
        </p:txBody>
      </p:sp>
      <p:sp>
        <p:nvSpPr>
          <p:cNvPr id="15" name="矩形 14"/>
          <p:cNvSpPr/>
          <p:nvPr userDrawn="1"/>
        </p:nvSpPr>
        <p:spPr>
          <a:xfrm>
            <a:off x="1615095" y="1064939"/>
            <a:ext cx="10580080" cy="108000"/>
          </a:xfrm>
          <a:prstGeom prst="rect">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7"/>
          <p:cNvSpPr txBox="1"/>
          <p:nvPr userDrawn="1"/>
        </p:nvSpPr>
        <p:spPr>
          <a:xfrm>
            <a:off x="10662451" y="421864"/>
            <a:ext cx="1112465" cy="400110"/>
          </a:xfrm>
          <a:prstGeom prst="rect">
            <a:avLst/>
          </a:prstGeom>
          <a:noFill/>
          <a:effectLst>
            <a:reflection blurRad="6350" stA="50000" endA="300" endPos="38500" dist="50800" dir="5400000" sy="-100000" algn="bl" rotWithShape="0"/>
          </a:effectLst>
        </p:spPr>
        <p:txBody>
          <a:bodyPr wrap="square" rtlCol="0">
            <a:spAutoFit/>
          </a:bodyPr>
          <a:lstStyle/>
          <a:p>
            <a:pPr marL="0" algn="r" defTabSz="914400" rtl="0" eaLnBrk="1" latinLnBrk="0" hangingPunct="1"/>
            <a:r>
              <a:rPr lang="en-US" altLang="zh-CN" sz="2000" kern="1200" dirty="0" smtClean="0">
                <a:solidFill>
                  <a:srgbClr val="99CC00"/>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2000" kern="1200" dirty="0">
              <a:solidFill>
                <a:srgbClr val="99CC00"/>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cxnSp>
        <p:nvCxnSpPr>
          <p:cNvPr id="24" name="直接连接符 23"/>
          <p:cNvCxnSpPr/>
          <p:nvPr userDrawn="1"/>
        </p:nvCxnSpPr>
        <p:spPr>
          <a:xfrm>
            <a:off x="2353171" y="821564"/>
            <a:ext cx="2880320" cy="0"/>
          </a:xfrm>
          <a:prstGeom prst="line">
            <a:avLst/>
          </a:prstGeom>
          <a:solidFill>
            <a:srgbClr val="99CC00">
              <a:alpha val="20000"/>
            </a:srgbClr>
          </a:solidFill>
          <a:ln w="12700" cap="rnd" algn="ctr">
            <a:solidFill>
              <a:srgbClr val="99CC00"/>
            </a:solidFill>
            <a:prstDash val="sysDash"/>
            <a:round/>
            <a:headEnd type="oval"/>
            <a:tailEnd/>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25" name="直接连接符 24"/>
          <p:cNvCxnSpPr/>
          <p:nvPr userDrawn="1"/>
        </p:nvCxnSpPr>
        <p:spPr>
          <a:xfrm flipV="1">
            <a:off x="5233491" y="452232"/>
            <a:ext cx="0" cy="369333"/>
          </a:xfrm>
          <a:prstGeom prst="line">
            <a:avLst/>
          </a:prstGeom>
          <a:solidFill>
            <a:srgbClr val="99CC00">
              <a:alpha val="20000"/>
            </a:srgbClr>
          </a:solidFill>
          <a:ln w="12700" cap="rnd" algn="ctr">
            <a:solidFill>
              <a:srgbClr val="99CC00"/>
            </a:solidFill>
            <a:prstDash val="sysDash"/>
            <a:round/>
            <a:headEnd/>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Tree>
  </p:cSld>
  <p:clrMap bg1="lt1" tx1="dk1" bg2="lt2" tx2="dk2" accent1="accent1" accent2="accent2" accent3="accent3" accent4="accent4" accent5="accent5" accent6="accent6" hlink="hlink" folHlink="folHlink"/>
  <p:sldLayoutIdLst>
    <p:sldLayoutId id="2147483649" r:id="rId1"/>
    <p:sldLayoutId id="2147483667" r:id="rId2"/>
    <p:sldLayoutId id="2147483680" r:id="rId3"/>
    <p:sldLayoutId id="2147483666" r:id="rId4"/>
    <p:sldLayoutId id="2147483681" r:id="rId5"/>
    <p:sldLayoutId id="2147483682" r:id="rId6"/>
    <p:sldLayoutId id="2147483650" r:id="rId7"/>
    <p:sldLayoutId id="2147483683" r:id="rId8"/>
    <p:sldLayoutId id="2147483673" r:id="rId9"/>
    <p:sldLayoutId id="2147483684" r:id="rId10"/>
    <p:sldLayoutId id="2147483655" r:id="rId11"/>
    <p:sldLayoutId id="2147483685" r:id="rId12"/>
    <p:sldLayoutId id="2147483687" r:id="rId13"/>
    <p:sldLayoutId id="2147483677" r:id="rId14"/>
    <p:sldLayoutId id="2147483688" r:id="rId15"/>
    <p:sldLayoutId id="2147483665" r:id="rId16"/>
    <p:sldLayoutId id="2147483686" r:id="rId17"/>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759" y="274638"/>
            <a:ext cx="10975658"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600201"/>
            <a:ext cx="10975658"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759" y="6356351"/>
            <a:ext cx="2845541"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2018/7/16</a:t>
            </a:fld>
            <a:endParaRPr lang="zh-CN" altLang="en-US">
              <a:solidFill>
                <a:prstClr val="black">
                  <a:tint val="75000"/>
                </a:prstClr>
              </a:solidFill>
            </a:endParaRPr>
          </a:p>
        </p:txBody>
      </p:sp>
      <p:sp>
        <p:nvSpPr>
          <p:cNvPr id="5" name="页脚占位符 4"/>
          <p:cNvSpPr>
            <a:spLocks noGrp="1"/>
          </p:cNvSpPr>
          <p:nvPr>
            <p:ph type="ftr" sz="quarter" idx="3"/>
          </p:nvPr>
        </p:nvSpPr>
        <p:spPr>
          <a:xfrm>
            <a:off x="4166685" y="6356351"/>
            <a:ext cx="386180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9875" y="6356351"/>
            <a:ext cx="284554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69752771"/>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5.xml"/><Relationship Id="rId1" Type="http://schemas.openxmlformats.org/officeDocument/2006/relationships/tags" Target="../tags/tag14.xml"/><Relationship Id="rId4" Type="http://schemas.openxmlformats.org/officeDocument/2006/relationships/image" Target="../media/image17.jp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7.xml"/><Relationship Id="rId1" Type="http://schemas.openxmlformats.org/officeDocument/2006/relationships/tags" Target="../tags/tag16.xml"/><Relationship Id="rId4" Type="http://schemas.openxmlformats.org/officeDocument/2006/relationships/image" Target="../media/image18.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8.xml"/><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9.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9.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slideLayout" Target="../slideLayouts/slideLayout10.xml"/><Relationship Id="rId1" Type="http://schemas.openxmlformats.org/officeDocument/2006/relationships/tags" Target="../tags/tag18.xml"/></Relationships>
</file>

<file path=ppt/slides/_rels/slide2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tags" Target="../tags/tag8.xml"/><Relationship Id="rId7" Type="http://schemas.openxmlformats.org/officeDocument/2006/relationships/image" Target="../media/image10.jpeg"/><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image" Target="../media/image9.jpg"/><Relationship Id="rId5" Type="http://schemas.openxmlformats.org/officeDocument/2006/relationships/slideLayout" Target="../slideLayouts/slideLayout4.xml"/><Relationship Id="rId4" Type="http://schemas.openxmlformats.org/officeDocument/2006/relationships/tags" Target="../tags/tag9.xml"/></Relationships>
</file>

<file path=ppt/slides/_rels/slide40.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19.xml"/></Relationships>
</file>

<file path=ppt/slides/_rels/slide42.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slideLayout" Target="../slideLayouts/slideLayout14.xml"/><Relationship Id="rId1" Type="http://schemas.openxmlformats.org/officeDocument/2006/relationships/tags" Target="../tags/tag20.xml"/><Relationship Id="rId5" Type="http://schemas.openxmlformats.org/officeDocument/2006/relationships/image" Target="../media/image40.jpeg"/><Relationship Id="rId4" Type="http://schemas.openxmlformats.org/officeDocument/2006/relationships/image" Target="../media/image39.jpeg"/></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21.xml"/></Relationships>
</file>

<file path=ppt/slides/_rels/slide44.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2" Type="http://schemas.openxmlformats.org/officeDocument/2006/relationships/image" Target="../media/image43.jpg"/><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45.jpeg"/><Relationship Id="rId7" Type="http://schemas.openxmlformats.org/officeDocument/2006/relationships/image" Target="../media/image47.png"/><Relationship Id="rId2" Type="http://schemas.openxmlformats.org/officeDocument/2006/relationships/image" Target="../media/image44.jpeg"/><Relationship Id="rId1" Type="http://schemas.openxmlformats.org/officeDocument/2006/relationships/slideLayout" Target="../slideLayouts/slideLayout16.xml"/><Relationship Id="rId6" Type="http://schemas.openxmlformats.org/officeDocument/2006/relationships/hyperlink" Target="http://www.eyefulpresentations.co.uk/" TargetMode="External"/><Relationship Id="rId11" Type="http://schemas.openxmlformats.org/officeDocument/2006/relationships/image" Target="../media/image51.png"/><Relationship Id="rId5" Type="http://schemas.openxmlformats.org/officeDocument/2006/relationships/hyperlink" Target="mailto:info@eyefulpresentations.co.uk" TargetMode="External"/><Relationship Id="rId10" Type="http://schemas.openxmlformats.org/officeDocument/2006/relationships/image" Target="../media/image50.png"/><Relationship Id="rId4" Type="http://schemas.openxmlformats.org/officeDocument/2006/relationships/image" Target="../media/image46.jpeg"/><Relationship Id="rId9" Type="http://schemas.openxmlformats.org/officeDocument/2006/relationships/image" Target="../media/image49.jpeg"/></Relationships>
</file>

<file path=ppt/slides/_rels/slide4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5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54.png"/><Relationship Id="rId1" Type="http://schemas.openxmlformats.org/officeDocument/2006/relationships/slideLayout" Target="../slideLayouts/slideLayout19.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5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1.xml"/><Relationship Id="rId1" Type="http://schemas.openxmlformats.org/officeDocument/2006/relationships/tags" Target="../tags/tag10.xml"/><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13.xml"/><Relationship Id="rId1" Type="http://schemas.openxmlformats.org/officeDocument/2006/relationships/tags" Target="../tags/tag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3" descr="C:\Documents and Settings\tdz\桌面\6237702609f79052403d9c840cf3d7ca7acbd587.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289587" y="865995"/>
            <a:ext cx="5616000" cy="2485773"/>
          </a:xfrm>
          <a:prstGeom prst="rect">
            <a:avLst/>
          </a:prstGeom>
          <a:effectLst>
            <a:reflection blurRad="6350" stA="52000" endA="300" endPos="15000" dir="5400000" sy="-100000" algn="bl" rotWithShape="0"/>
          </a:effectLst>
          <a:extLst>
            <a:ext uri="{909E8E84-426E-40DD-AFC4-6F175D3DCCD1}">
              <a14:hiddenFill xmlns:a14="http://schemas.microsoft.com/office/drawing/2010/main">
                <a:solidFill>
                  <a:srgbClr val="FFFFFF"/>
                </a:solidFill>
              </a14:hiddenFill>
            </a:ext>
          </a:extLst>
        </p:spPr>
      </p:pic>
      <p:pic>
        <p:nvPicPr>
          <p:cNvPr id="14" name="Picture 4" descr="C:\Documents and Settings\tdz\桌面\新建文件夹\20121281732168469989.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172567" y="954224"/>
            <a:ext cx="4320000" cy="2700000"/>
          </a:xfrm>
          <a:prstGeom prst="rect">
            <a:avLst/>
          </a:prstGeom>
          <a:effectLst>
            <a:reflection blurRad="6350" stA="52000" endA="300" endPos="15000" dir="5400000" sy="-100000" algn="bl" rotWithShape="0"/>
          </a:effectLst>
          <a:scene3d>
            <a:camera prst="perspectiveContrastingLeftFacing">
              <a:rot lat="600000" lon="2636332" rev="21480000"/>
            </a:camera>
            <a:lightRig rig="threePt" dir="t"/>
          </a:scene3d>
          <a:extLst>
            <a:ext uri="{909E8E84-426E-40DD-AFC4-6F175D3DCCD1}">
              <a14:hiddenFill xmlns:a14="http://schemas.microsoft.com/office/drawing/2010/main">
                <a:solidFill>
                  <a:srgbClr val="FFFFFF"/>
                </a:solidFill>
              </a14:hiddenFill>
            </a:ext>
          </a:extLst>
        </p:spPr>
      </p:pic>
      <p:sp>
        <p:nvSpPr>
          <p:cNvPr id="28" name="Text Box 62"/>
          <p:cNvSpPr txBox="1">
            <a:spLocks noChangeArrowheads="1"/>
          </p:cNvSpPr>
          <p:nvPr/>
        </p:nvSpPr>
        <p:spPr bwMode="auto">
          <a:xfrm>
            <a:off x="10346824" y="6170463"/>
            <a:ext cx="1511403" cy="338554"/>
          </a:xfrm>
          <a:prstGeom prst="rect">
            <a:avLst/>
          </a:prstGeom>
          <a:noFill/>
          <a:effectLst>
            <a:reflection blurRad="6350" stA="50000" endA="300" endPos="38500" dist="50800" dir="5400000" sy="-100000" algn="bl" rotWithShape="0"/>
          </a:effectLst>
        </p:spPr>
        <p:txBody>
          <a:bodyPr wrap="square" rtlCol="0">
            <a:spAutoFit/>
          </a:bodyPr>
          <a:lstStyle>
            <a:defPPr>
              <a:defRPr lang="zh-CN"/>
            </a:defPPr>
            <a:lvl1pPr marL="0" defTabSz="914400" eaLnBrk="1" latinLnBrk="0" hangingPunct="1">
              <a:defRPr sz="1800">
                <a:solidFill>
                  <a:schemeClr val="bg2">
                    <a:lumMod val="25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defRPr>
            </a:lvl1pPr>
            <a:lvl2pPr defTabSz="914400" eaLnBrk="1" latinLnBrk="0" hangingPunct="1">
              <a:defRPr sz="1800">
                <a:latin typeface="+mn-lt"/>
                <a:ea typeface="+mn-ea"/>
              </a:defRPr>
            </a:lvl2pPr>
            <a:lvl3pPr defTabSz="914400" eaLnBrk="1" latinLnBrk="0" hangingPunct="1">
              <a:defRPr sz="1800">
                <a:latin typeface="+mn-lt"/>
                <a:ea typeface="+mn-ea"/>
              </a:defRPr>
            </a:lvl3pPr>
            <a:lvl4pPr defTabSz="914400" eaLnBrk="1" latinLnBrk="0" hangingPunct="1">
              <a:defRPr sz="1800">
                <a:latin typeface="+mn-lt"/>
                <a:ea typeface="+mn-ea"/>
              </a:defRPr>
            </a:lvl4pPr>
            <a:lvl5pPr defTabSz="914400" eaLnBrk="1" latinLnBrk="0" hangingPunct="1">
              <a:defRPr sz="1800">
                <a:latin typeface="+mn-lt"/>
                <a:ea typeface="+mn-ea"/>
              </a:defRPr>
            </a:lvl5pPr>
            <a:lvl6pPr>
              <a:defRPr sz="1800">
                <a:latin typeface="+mn-lt"/>
                <a:ea typeface="+mn-ea"/>
              </a:defRPr>
            </a:lvl6pPr>
            <a:lvl7pPr>
              <a:defRPr sz="1800">
                <a:latin typeface="+mn-lt"/>
                <a:ea typeface="+mn-ea"/>
              </a:defRPr>
            </a:lvl7pPr>
            <a:lvl8pPr>
              <a:defRPr sz="1800">
                <a:latin typeface="+mn-lt"/>
                <a:ea typeface="+mn-ea"/>
              </a:defRPr>
            </a:lvl8pPr>
            <a:lvl9pPr>
              <a:defRPr sz="1800">
                <a:latin typeface="+mn-lt"/>
                <a:ea typeface="+mn-ea"/>
              </a:defRPr>
            </a:lvl9pPr>
          </a:lstStyle>
          <a:p>
            <a:r>
              <a:rPr lang="zh-CN" altLang="en-US" sz="1600" dirty="0">
                <a:solidFill>
                  <a:srgbClr val="7F7F7F"/>
                </a:solidFill>
                <a:latin typeface="微软雅黑" pitchFamily="34" charset="-122"/>
                <a:ea typeface="微软雅黑" pitchFamily="34" charset="-122"/>
              </a:rPr>
              <a:t>布衣公子</a:t>
            </a:r>
            <a:r>
              <a:rPr lang="zh-CN" altLang="en-US" sz="1600" dirty="0">
                <a:solidFill>
                  <a:srgbClr val="FF6600"/>
                </a:solidFill>
                <a:latin typeface="微软雅黑" pitchFamily="34" charset="-122"/>
                <a:ea typeface="微软雅黑" pitchFamily="34" charset="-122"/>
              </a:rPr>
              <a:t>作品</a:t>
            </a:r>
            <a:endParaRPr lang="en-GB" altLang="zh-CN" sz="1600" dirty="0">
              <a:solidFill>
                <a:srgbClr val="FF6600"/>
              </a:solidFill>
              <a:latin typeface="微软雅黑" pitchFamily="34" charset="-122"/>
              <a:ea typeface="微软雅黑" pitchFamily="34" charset="-122"/>
            </a:endParaRPr>
          </a:p>
        </p:txBody>
      </p:sp>
      <p:sp>
        <p:nvSpPr>
          <p:cNvPr id="9" name="TextBox 3"/>
          <p:cNvSpPr txBox="1"/>
          <p:nvPr/>
        </p:nvSpPr>
        <p:spPr>
          <a:xfrm>
            <a:off x="2884844" y="4933037"/>
            <a:ext cx="6425486" cy="1200329"/>
          </a:xfrm>
          <a:prstGeom prst="rect">
            <a:avLst/>
          </a:prstGeom>
          <a:noFill/>
        </p:spPr>
        <p:txBody>
          <a:bodyPr wrap="square">
            <a:spAutoFit/>
          </a:bodyPr>
          <a:lstStyle/>
          <a:p>
            <a:pPr algn="ctr">
              <a:defRPr/>
            </a:pPr>
            <a:r>
              <a:rPr lang="zh-CN" altLang="en-US" sz="7200" b="1" dirty="0" smtClean="0">
                <a:ln w="19050">
                  <a:solidFill>
                    <a:schemeClr val="bg1"/>
                  </a:solidFill>
                </a:ln>
                <a:solidFill>
                  <a:srgbClr val="8CC600"/>
                </a:solidFill>
                <a:effectLst>
                  <a:reflection blurRad="6350" stA="50000" endA="300" endPos="50000" dist="60007" dir="5400000" sy="-100000" algn="bl" rotWithShape="0"/>
                </a:effectLst>
                <a:latin typeface="微软雅黑" pitchFamily="34" charset="-122"/>
                <a:ea typeface="微软雅黑" pitchFamily="34" charset="-122"/>
              </a:rPr>
              <a:t>组织管理实务</a:t>
            </a:r>
            <a:endParaRPr lang="zh-CN" altLang="en-US" sz="7200" b="1" dirty="0">
              <a:ln w="19050">
                <a:solidFill>
                  <a:schemeClr val="bg1"/>
                </a:solidFill>
              </a:ln>
              <a:solidFill>
                <a:srgbClr val="8CC600"/>
              </a:solidFill>
              <a:effectLst>
                <a:reflection blurRad="6350" stA="50000" endA="300" endPos="50000" dist="60007" dir="5400000" sy="-100000" algn="bl" rotWithShape="0"/>
              </a:effectLst>
              <a:latin typeface="微软雅黑" pitchFamily="34" charset="-122"/>
              <a:ea typeface="微软雅黑" pitchFamily="34" charset="-122"/>
            </a:endParaRPr>
          </a:p>
        </p:txBody>
      </p:sp>
      <p:sp>
        <p:nvSpPr>
          <p:cNvPr id="25" name="TextBox 11"/>
          <p:cNvSpPr txBox="1">
            <a:spLocks noChangeArrowheads="1"/>
          </p:cNvSpPr>
          <p:nvPr/>
        </p:nvSpPr>
        <p:spPr bwMode="auto">
          <a:xfrm>
            <a:off x="4809759" y="4365104"/>
            <a:ext cx="2575657" cy="400110"/>
          </a:xfrm>
          <a:prstGeom prst="rect">
            <a:avLst/>
          </a:prstGeom>
          <a:noFill/>
          <a:ln w="9525">
            <a:noFill/>
            <a:miter lim="800000"/>
            <a:headEnd/>
            <a:tailEnd/>
          </a:ln>
        </p:spPr>
        <p:txBody>
          <a:bodyPr wrap="square">
            <a:spAutoFit/>
          </a:bodyPr>
          <a:lstStyle/>
          <a:p>
            <a:pPr algn="ctr" fontAlgn="auto">
              <a:spcBef>
                <a:spcPts val="0"/>
              </a:spcBef>
              <a:spcAft>
                <a:spcPts val="0"/>
              </a:spcAft>
              <a:defRPr/>
            </a:pPr>
            <a:r>
              <a:rPr lang="zh-CN" altLang="en-US" sz="2000" dirty="0">
                <a:solidFill>
                  <a:srgbClr val="FF6600"/>
                </a:solidFill>
                <a:effectLst>
                  <a:reflection blurRad="6350" stA="50000" endA="300" endPos="50000" dist="60007" dir="5400000" sy="-100000" algn="bl" rotWithShape="0"/>
                </a:effectLst>
                <a:latin typeface="微软雅黑" panose="020B0503020204020204" pitchFamily="34" charset="-122"/>
                <a:ea typeface="微软雅黑" panose="020B0503020204020204" pitchFamily="34" charset="-122"/>
              </a:rPr>
              <a:t>人力资源部内训</a:t>
            </a:r>
            <a:r>
              <a:rPr lang="zh-CN" altLang="en-US" sz="2000" dirty="0" smtClean="0">
                <a:solidFill>
                  <a:srgbClr val="FF6600"/>
                </a:solidFill>
                <a:effectLst>
                  <a:reflection blurRad="6350" stA="50000" endA="300" endPos="50000" dist="60007" dir="5400000" sy="-100000" algn="bl" rotWithShape="0"/>
                </a:effectLst>
                <a:latin typeface="微软雅黑" panose="020B0503020204020204" pitchFamily="34" charset="-122"/>
                <a:ea typeface="微软雅黑" panose="020B0503020204020204" pitchFamily="34" charset="-122"/>
              </a:rPr>
              <a:t>之五</a:t>
            </a:r>
            <a:endParaRPr lang="zh-CN" altLang="en-US" sz="2000" dirty="0">
              <a:solidFill>
                <a:srgbClr val="FF6600"/>
              </a:solidFill>
              <a:effectLst>
                <a:reflection blurRad="6350" stA="50000" endA="300" endPos="50000" dist="60007" dir="5400000" sy="-100000" algn="bl" rotWithShape="0"/>
              </a:effectLst>
              <a:latin typeface="微软雅黑" panose="020B0503020204020204" pitchFamily="34" charset="-122"/>
              <a:ea typeface="微软雅黑" panose="020B0503020204020204" pitchFamily="34" charset="-122"/>
            </a:endParaRPr>
          </a:p>
        </p:txBody>
      </p:sp>
      <p:pic>
        <p:nvPicPr>
          <p:cNvPr id="13" name="Picture 2" descr="C:\Documents and Settings\tdz\桌面\新建文件夹\20120208165810751075.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84514" y="954224"/>
            <a:ext cx="4320000" cy="2700000"/>
          </a:xfrm>
          <a:prstGeom prst="rect">
            <a:avLst/>
          </a:prstGeom>
          <a:effectLst>
            <a:reflection blurRad="6350" stA="52000" endA="300" endPos="15000" dir="5400000" sy="-100000" algn="bl" rotWithShape="0"/>
          </a:effectLst>
          <a:scene3d>
            <a:camera prst="perspectiveContrastingRightFacing">
              <a:rot lat="623785" lon="18963666" rev="120000"/>
            </a:camera>
            <a:lightRig rig="threePt" dir="t"/>
          </a:scene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8610445"/>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0-#ppt_h/2"/>
                                          </p:val>
                                        </p:tav>
                                        <p:tav tm="100000">
                                          <p:val>
                                            <p:strVal val="#ppt_y"/>
                                          </p:val>
                                        </p:tav>
                                      </p:tavLst>
                                    </p:anim>
                                  </p:childTnLst>
                                </p:cTn>
                              </p:par>
                              <p:par>
                                <p:cTn id="9" presetID="2" presetClass="entr" presetSubtype="6" decel="100000"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1+#ppt_w/2"/>
                                          </p:val>
                                        </p:tav>
                                        <p:tav tm="100000">
                                          <p:val>
                                            <p:strVal val="#ppt_x"/>
                                          </p:val>
                                        </p:tav>
                                      </p:tavLst>
                                    </p:anim>
                                    <p:anim calcmode="lin" valueType="num">
                                      <p:cBhvr additive="base">
                                        <p:cTn id="12" dur="5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12" decel="100000"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0-#ppt_w/2"/>
                                          </p:val>
                                        </p:tav>
                                        <p:tav tm="100000">
                                          <p:val>
                                            <p:strVal val="#ppt_x"/>
                                          </p:val>
                                        </p:tav>
                                      </p:tavLst>
                                    </p:anim>
                                    <p:anim calcmode="lin" valueType="num">
                                      <p:cBhvr additive="base">
                                        <p:cTn id="16" dur="500" fill="hold"/>
                                        <p:tgtEl>
                                          <p:spTgt spid="13"/>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 presetClass="entr" presetSubtype="1" decel="100000" fill="hold" grpId="0" nodeType="afterEffect">
                                  <p:stCondLst>
                                    <p:cond delay="0"/>
                                  </p:stCondLst>
                                  <p:iterate type="lt">
                                    <p:tmPct val="10000"/>
                                  </p:iterate>
                                  <p:childTnLst>
                                    <p:set>
                                      <p:cBhvr>
                                        <p:cTn id="19" dur="1" fill="hold">
                                          <p:stCondLst>
                                            <p:cond delay="0"/>
                                          </p:stCondLst>
                                        </p:cTn>
                                        <p:tgtEl>
                                          <p:spTgt spid="25"/>
                                        </p:tgtEl>
                                        <p:attrNameLst>
                                          <p:attrName>style.visibility</p:attrName>
                                        </p:attrNameLst>
                                      </p:cBhvr>
                                      <p:to>
                                        <p:strVal val="visible"/>
                                      </p:to>
                                    </p:set>
                                    <p:anim calcmode="lin" valueType="num">
                                      <p:cBhvr additive="base">
                                        <p:cTn id="20" dur="500" fill="hold"/>
                                        <p:tgtEl>
                                          <p:spTgt spid="25"/>
                                        </p:tgtEl>
                                        <p:attrNameLst>
                                          <p:attrName>ppt_x</p:attrName>
                                        </p:attrNameLst>
                                      </p:cBhvr>
                                      <p:tavLst>
                                        <p:tav tm="0">
                                          <p:val>
                                            <p:strVal val="#ppt_x"/>
                                          </p:val>
                                        </p:tav>
                                        <p:tav tm="100000">
                                          <p:val>
                                            <p:strVal val="#ppt_x"/>
                                          </p:val>
                                        </p:tav>
                                      </p:tavLst>
                                    </p:anim>
                                    <p:anim calcmode="lin" valueType="num">
                                      <p:cBhvr additive="base">
                                        <p:cTn id="21" dur="500" fill="hold"/>
                                        <p:tgtEl>
                                          <p:spTgt spid="25"/>
                                        </p:tgtEl>
                                        <p:attrNameLst>
                                          <p:attrName>ppt_y</p:attrName>
                                        </p:attrNameLst>
                                      </p:cBhvr>
                                      <p:tavLst>
                                        <p:tav tm="0">
                                          <p:val>
                                            <p:strVal val="0-#ppt_h/2"/>
                                          </p:val>
                                        </p:tav>
                                        <p:tav tm="100000">
                                          <p:val>
                                            <p:strVal val="#ppt_y"/>
                                          </p:val>
                                        </p:tav>
                                      </p:tavLst>
                                    </p:anim>
                                  </p:childTnLst>
                                </p:cTn>
                              </p:par>
                            </p:childTnLst>
                          </p:cTn>
                        </p:par>
                        <p:par>
                          <p:cTn id="22" fill="hold">
                            <p:stCondLst>
                              <p:cond delay="1400"/>
                            </p:stCondLst>
                            <p:childTnLst>
                              <p:par>
                                <p:cTn id="23" presetID="2" presetClass="entr" presetSubtype="4" decel="100000" fill="hold" grpId="0" nodeType="afterEffect">
                                  <p:stCondLst>
                                    <p:cond delay="0"/>
                                  </p:stCondLst>
                                  <p:iterate type="lt">
                                    <p:tmPct val="10000"/>
                                  </p:iterate>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6"/>
          <p:cNvSpPr txBox="1"/>
          <p:nvPr/>
        </p:nvSpPr>
        <p:spPr>
          <a:xfrm>
            <a:off x="1633091" y="2086974"/>
            <a:ext cx="5616624" cy="452432"/>
          </a:xfrm>
          <a:prstGeom prst="rect">
            <a:avLst/>
          </a:prstGeom>
          <a:noFill/>
        </p:spPr>
        <p:txBody>
          <a:bodyPr wrap="square" rtlCol="0">
            <a:spAutoFit/>
          </a:bodyPr>
          <a:lstStyle/>
          <a:p>
            <a:pPr>
              <a:lnSpc>
                <a:spcPct val="130000"/>
              </a:lnSpc>
            </a:pPr>
            <a:r>
              <a:rPr lang="en-US" altLang="zh-CN" dirty="0" smtClean="0">
                <a:solidFill>
                  <a:srgbClr val="99CC00"/>
                </a:solidFill>
                <a:latin typeface="微软雅黑" pitchFamily="34" charset="-122"/>
                <a:ea typeface="微软雅黑" pitchFamily="34" charset="-122"/>
              </a:rPr>
              <a:t>2.1.3 </a:t>
            </a:r>
            <a:r>
              <a:rPr lang="zh-CN" altLang="en-US" dirty="0" smtClean="0">
                <a:solidFill>
                  <a:srgbClr val="99CC00"/>
                </a:solidFill>
                <a:latin typeface="微软雅黑" pitchFamily="34" charset="-122"/>
                <a:ea typeface="微软雅黑" pitchFamily="34" charset="-122"/>
              </a:rPr>
              <a:t>组织</a:t>
            </a:r>
            <a:r>
              <a:rPr lang="zh-CN" altLang="en-US" dirty="0">
                <a:solidFill>
                  <a:srgbClr val="99CC00"/>
                </a:solidFill>
                <a:latin typeface="微软雅黑" pitchFamily="34" charset="-122"/>
                <a:ea typeface="微软雅黑" pitchFamily="34" charset="-122"/>
              </a:rPr>
              <a:t>结构图</a:t>
            </a:r>
          </a:p>
        </p:txBody>
      </p:sp>
      <p:cxnSp>
        <p:nvCxnSpPr>
          <p:cNvPr id="4" name="直接连接符 3"/>
          <p:cNvCxnSpPr/>
          <p:nvPr/>
        </p:nvCxnSpPr>
        <p:spPr>
          <a:xfrm flipH="1">
            <a:off x="1561739" y="2533419"/>
            <a:ext cx="4535848" cy="0"/>
          </a:xfrm>
          <a:prstGeom prst="line">
            <a:avLst/>
          </a:prstGeom>
          <a:solidFill>
            <a:srgbClr val="99CC00">
              <a:alpha val="20000"/>
            </a:srgbClr>
          </a:solidFill>
          <a:ln w="12700" cap="rnd" algn="ctr">
            <a:solidFill>
              <a:srgbClr val="99CC00"/>
            </a:solidFill>
            <a:prstDash val="sysDash"/>
            <a:round/>
            <a:headEnd type="oval"/>
            <a:tailEnd/>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5" name="直接连接符 4"/>
          <p:cNvCxnSpPr/>
          <p:nvPr/>
        </p:nvCxnSpPr>
        <p:spPr>
          <a:xfrm flipV="1">
            <a:off x="1561739" y="2164085"/>
            <a:ext cx="0" cy="369333"/>
          </a:xfrm>
          <a:prstGeom prst="line">
            <a:avLst/>
          </a:prstGeom>
          <a:solidFill>
            <a:srgbClr val="99CC00">
              <a:alpha val="20000"/>
            </a:srgbClr>
          </a:solidFill>
          <a:ln w="12700" cap="rnd" algn="ctr">
            <a:solidFill>
              <a:srgbClr val="99CC00"/>
            </a:solidFill>
            <a:prstDash val="sysDash"/>
            <a:round/>
            <a:headEnd/>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24" name="TextBox 6"/>
          <p:cNvSpPr txBox="1"/>
          <p:nvPr/>
        </p:nvSpPr>
        <p:spPr>
          <a:xfrm>
            <a:off x="1489075" y="2976158"/>
            <a:ext cx="4608512" cy="2973122"/>
          </a:xfrm>
          <a:prstGeom prst="rect">
            <a:avLst/>
          </a:prstGeom>
          <a:noFill/>
        </p:spPr>
        <p:txBody>
          <a:bodyPr wrap="square" rtlCol="0">
            <a:spAutoFit/>
          </a:bodyPr>
          <a:lstStyle/>
          <a:p>
            <a:pPr>
              <a:lnSpc>
                <a:spcPct val="130000"/>
              </a:lnSpc>
            </a:pPr>
            <a:r>
              <a:rPr lang="zh-CN" altLang="en-US" sz="1600" dirty="0">
                <a:solidFill>
                  <a:schemeClr val="bg1">
                    <a:lumMod val="85000"/>
                  </a:schemeClr>
                </a:solidFill>
                <a:latin typeface="微软雅黑" pitchFamily="34" charset="-122"/>
                <a:ea typeface="微软雅黑" pitchFamily="34" charset="-122"/>
              </a:rPr>
              <a:t>组织结构图应包括：</a:t>
            </a:r>
          </a:p>
          <a:p>
            <a:pPr marL="342900" indent="-342900">
              <a:lnSpc>
                <a:spcPct val="130000"/>
              </a:lnSpc>
              <a:buFont typeface="+mj-ea"/>
              <a:buAutoNum type="circleNumDbPlain"/>
            </a:pPr>
            <a:r>
              <a:rPr lang="zh-CN" altLang="en-US" sz="1600" dirty="0" smtClean="0">
                <a:solidFill>
                  <a:schemeClr val="bg1">
                    <a:lumMod val="85000"/>
                  </a:schemeClr>
                </a:solidFill>
                <a:latin typeface="微软雅黑" pitchFamily="34" charset="-122"/>
                <a:ea typeface="微软雅黑" pitchFamily="34" charset="-122"/>
              </a:rPr>
              <a:t>公司</a:t>
            </a:r>
            <a:r>
              <a:rPr lang="zh-CN" altLang="en-US" sz="1600" dirty="0">
                <a:solidFill>
                  <a:schemeClr val="bg1">
                    <a:lumMod val="85000"/>
                  </a:schemeClr>
                </a:solidFill>
                <a:latin typeface="微软雅黑" pitchFamily="34" charset="-122"/>
                <a:ea typeface="微软雅黑" pitchFamily="34" charset="-122"/>
              </a:rPr>
              <a:t>名称、</a:t>
            </a:r>
            <a:r>
              <a:rPr lang="en-US" altLang="zh-CN" sz="1600" dirty="0">
                <a:solidFill>
                  <a:schemeClr val="bg1">
                    <a:lumMod val="85000"/>
                  </a:schemeClr>
                </a:solidFill>
                <a:latin typeface="微软雅黑" pitchFamily="34" charset="-122"/>
                <a:ea typeface="微软雅黑" pitchFamily="34" charset="-122"/>
              </a:rPr>
              <a:t>Logo</a:t>
            </a:r>
            <a:r>
              <a:rPr lang="zh-CN" altLang="en-US" sz="1600" dirty="0">
                <a:solidFill>
                  <a:schemeClr val="bg1">
                    <a:lumMod val="85000"/>
                  </a:schemeClr>
                </a:solidFill>
                <a:latin typeface="微软雅黑" pitchFamily="34" charset="-122"/>
                <a:ea typeface="微软雅黑" pitchFamily="34" charset="-122"/>
              </a:rPr>
              <a:t>；</a:t>
            </a:r>
          </a:p>
          <a:p>
            <a:pPr marL="342900" indent="-342900">
              <a:lnSpc>
                <a:spcPct val="130000"/>
              </a:lnSpc>
              <a:buFont typeface="+mj-ea"/>
              <a:buAutoNum type="circleNumDbPlain"/>
            </a:pPr>
            <a:r>
              <a:rPr lang="zh-CN" altLang="en-US" sz="1600" dirty="0" smtClean="0">
                <a:solidFill>
                  <a:schemeClr val="bg1">
                    <a:lumMod val="85000"/>
                  </a:schemeClr>
                </a:solidFill>
                <a:latin typeface="微软雅黑" pitchFamily="34" charset="-122"/>
                <a:ea typeface="微软雅黑" pitchFamily="34" charset="-122"/>
              </a:rPr>
              <a:t>标题</a:t>
            </a:r>
            <a:r>
              <a:rPr lang="zh-CN" altLang="en-US" sz="1600" dirty="0">
                <a:solidFill>
                  <a:schemeClr val="bg1">
                    <a:lumMod val="85000"/>
                  </a:schemeClr>
                </a:solidFill>
                <a:latin typeface="微软雅黑" pitchFamily="34" charset="-122"/>
                <a:ea typeface="微软雅黑" pitchFamily="34" charset="-122"/>
              </a:rPr>
              <a:t>，其中应该包括”组织结构图“字样；</a:t>
            </a:r>
          </a:p>
          <a:p>
            <a:pPr marL="342900" indent="-342900">
              <a:lnSpc>
                <a:spcPct val="130000"/>
              </a:lnSpc>
              <a:buFont typeface="+mj-ea"/>
              <a:buAutoNum type="circleNumDbPlain"/>
            </a:pPr>
            <a:r>
              <a:rPr lang="zh-CN" altLang="en-US" sz="1600" dirty="0" smtClean="0">
                <a:solidFill>
                  <a:schemeClr val="bg1">
                    <a:lumMod val="85000"/>
                  </a:schemeClr>
                </a:solidFill>
                <a:latin typeface="微软雅黑" pitchFamily="34" charset="-122"/>
                <a:ea typeface="微软雅黑" pitchFamily="34" charset="-122"/>
              </a:rPr>
              <a:t>发布</a:t>
            </a:r>
            <a:r>
              <a:rPr lang="zh-CN" altLang="en-US" sz="1600" dirty="0">
                <a:solidFill>
                  <a:schemeClr val="bg1">
                    <a:lumMod val="85000"/>
                  </a:schemeClr>
                </a:solidFill>
                <a:latin typeface="微软雅黑" pitchFamily="34" charset="-122"/>
                <a:ea typeface="微软雅黑" pitchFamily="34" charset="-122"/>
              </a:rPr>
              <a:t>的日期、版本；</a:t>
            </a:r>
          </a:p>
          <a:p>
            <a:pPr marL="342900" indent="-342900">
              <a:lnSpc>
                <a:spcPct val="130000"/>
              </a:lnSpc>
              <a:buFont typeface="+mj-ea"/>
              <a:buAutoNum type="circleNumDbPlain"/>
            </a:pPr>
            <a:r>
              <a:rPr lang="zh-CN" altLang="en-US" sz="1600" dirty="0" smtClean="0">
                <a:solidFill>
                  <a:schemeClr val="bg1">
                    <a:lumMod val="85000"/>
                  </a:schemeClr>
                </a:solidFill>
                <a:latin typeface="微软雅黑" pitchFamily="34" charset="-122"/>
                <a:ea typeface="微软雅黑" pitchFamily="34" charset="-122"/>
              </a:rPr>
              <a:t>结构图</a:t>
            </a:r>
            <a:r>
              <a:rPr lang="zh-CN" altLang="en-US" sz="1600" dirty="0">
                <a:solidFill>
                  <a:schemeClr val="bg1">
                    <a:lumMod val="85000"/>
                  </a:schemeClr>
                </a:solidFill>
                <a:latin typeface="微软雅黑" pitchFamily="34" charset="-122"/>
                <a:ea typeface="微软雅黑" pitchFamily="34" charset="-122"/>
              </a:rPr>
              <a:t>主体，以框、线、部门或岗位名称等构成；</a:t>
            </a:r>
          </a:p>
          <a:p>
            <a:pPr marL="342900" indent="-342900">
              <a:lnSpc>
                <a:spcPct val="130000"/>
              </a:lnSpc>
              <a:buFont typeface="+mj-ea"/>
              <a:buAutoNum type="circleNumDbPlain"/>
            </a:pPr>
            <a:r>
              <a:rPr lang="zh-CN" altLang="en-US" sz="1600" dirty="0" smtClean="0">
                <a:solidFill>
                  <a:schemeClr val="bg1">
                    <a:lumMod val="85000"/>
                  </a:schemeClr>
                </a:solidFill>
                <a:latin typeface="微软雅黑" pitchFamily="34" charset="-122"/>
                <a:ea typeface="微软雅黑" pitchFamily="34" charset="-122"/>
              </a:rPr>
              <a:t>读</a:t>
            </a:r>
            <a:r>
              <a:rPr lang="zh-CN" altLang="en-US" sz="1600" dirty="0">
                <a:solidFill>
                  <a:schemeClr val="bg1">
                    <a:lumMod val="85000"/>
                  </a:schemeClr>
                </a:solidFill>
                <a:latin typeface="微软雅黑" pitchFamily="34" charset="-122"/>
                <a:ea typeface="微软雅黑" pitchFamily="34" charset="-122"/>
              </a:rPr>
              <a:t>图说明、备注</a:t>
            </a:r>
            <a:r>
              <a:rPr lang="zh-CN" altLang="en-US" sz="1600" dirty="0" smtClean="0">
                <a:solidFill>
                  <a:schemeClr val="bg1">
                    <a:lumMod val="85000"/>
                  </a:schemeClr>
                </a:solidFill>
                <a:latin typeface="微软雅黑" pitchFamily="34" charset="-122"/>
                <a:ea typeface="微软雅黑" pitchFamily="34" charset="-122"/>
              </a:rPr>
              <a:t>；</a:t>
            </a:r>
            <a:endParaRPr lang="en-US" altLang="zh-CN" sz="1600" dirty="0" smtClean="0">
              <a:solidFill>
                <a:schemeClr val="bg1">
                  <a:lumMod val="85000"/>
                </a:schemeClr>
              </a:solidFill>
              <a:latin typeface="微软雅黑" pitchFamily="34" charset="-122"/>
              <a:ea typeface="微软雅黑" pitchFamily="34" charset="-122"/>
            </a:endParaRPr>
          </a:p>
          <a:p>
            <a:pPr marL="342900" indent="-342900">
              <a:lnSpc>
                <a:spcPct val="130000"/>
              </a:lnSpc>
              <a:buFont typeface="+mj-ea"/>
              <a:buAutoNum type="circleNumDbPlain"/>
            </a:pPr>
            <a:r>
              <a:rPr lang="zh-CN" altLang="en-US" sz="1600" dirty="0" smtClean="0">
                <a:solidFill>
                  <a:schemeClr val="bg1">
                    <a:lumMod val="85000"/>
                  </a:schemeClr>
                </a:solidFill>
                <a:latin typeface="微软雅黑" pitchFamily="34" charset="-122"/>
                <a:ea typeface="微软雅黑" pitchFamily="34" charset="-122"/>
              </a:rPr>
              <a:t>修改</a:t>
            </a:r>
            <a:r>
              <a:rPr lang="zh-CN" altLang="en-US" sz="1600" dirty="0">
                <a:solidFill>
                  <a:schemeClr val="bg1">
                    <a:lumMod val="85000"/>
                  </a:schemeClr>
                </a:solidFill>
                <a:latin typeface="微软雅黑" pitchFamily="34" charset="-122"/>
                <a:ea typeface="微软雅黑" pitchFamily="34" charset="-122"/>
              </a:rPr>
              <a:t>记录；</a:t>
            </a:r>
          </a:p>
          <a:p>
            <a:pPr marL="342900" indent="-342900">
              <a:lnSpc>
                <a:spcPct val="130000"/>
              </a:lnSpc>
              <a:buFont typeface="+mj-ea"/>
              <a:buAutoNum type="circleNumDbPlain"/>
            </a:pPr>
            <a:r>
              <a:rPr lang="zh-CN" altLang="en-US" sz="1600" dirty="0" smtClean="0">
                <a:solidFill>
                  <a:schemeClr val="bg1">
                    <a:lumMod val="85000"/>
                  </a:schemeClr>
                </a:solidFill>
                <a:latin typeface="微软雅黑" pitchFamily="34" charset="-122"/>
                <a:ea typeface="微软雅黑" pitchFamily="34" charset="-122"/>
              </a:rPr>
              <a:t> </a:t>
            </a:r>
            <a:r>
              <a:rPr lang="zh-CN" altLang="en-US" sz="1600" dirty="0">
                <a:solidFill>
                  <a:schemeClr val="bg1">
                    <a:lumMod val="85000"/>
                  </a:schemeClr>
                </a:solidFill>
                <a:latin typeface="微软雅黑" pitchFamily="34" charset="-122"/>
                <a:ea typeface="微软雅黑" pitchFamily="34" charset="-122"/>
              </a:rPr>
              <a:t>制作部门、制作人，批准人员签名等。</a:t>
            </a:r>
          </a:p>
        </p:txBody>
      </p:sp>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85619" y="2355470"/>
            <a:ext cx="5121163" cy="3881842"/>
          </a:xfrm>
          <a:prstGeom prst="rect">
            <a:avLst/>
          </a:prstGeom>
          <a:ln w="28575">
            <a:solidFill>
              <a:srgbClr val="99CC00"/>
            </a:solidFill>
          </a:ln>
          <a:effectLst>
            <a:outerShdw blurRad="50800" dist="38100" dir="2700000" algn="tl" rotWithShape="0">
              <a:prstClr val="black">
                <a:alpha val="40000"/>
              </a:prstClr>
            </a:outerShdw>
          </a:effectLst>
        </p:spPr>
      </p:pic>
      <p:cxnSp>
        <p:nvCxnSpPr>
          <p:cNvPr id="27" name="直接连接符 26"/>
          <p:cNvCxnSpPr/>
          <p:nvPr/>
        </p:nvCxnSpPr>
        <p:spPr>
          <a:xfrm>
            <a:off x="1561739" y="6237312"/>
            <a:ext cx="4535848" cy="0"/>
          </a:xfrm>
          <a:prstGeom prst="line">
            <a:avLst/>
          </a:prstGeom>
          <a:solidFill>
            <a:srgbClr val="99CC00">
              <a:alpha val="20000"/>
            </a:srgbClr>
          </a:solidFill>
          <a:ln w="12700" cap="rnd" algn="ctr">
            <a:solidFill>
              <a:srgbClr val="99CC00"/>
            </a:solidFill>
            <a:prstDash val="sysDash"/>
            <a:round/>
            <a:headEnd type="oval"/>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Tree>
    <p:extLst>
      <p:ext uri="{BB962C8B-B14F-4D97-AF65-F5344CB8AC3E}">
        <p14:creationId xmlns:p14="http://schemas.microsoft.com/office/powerpoint/2010/main" val="297018709"/>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Scale>
                                      <p:cBhvr>
                                        <p:cTn id="7" dur="100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4"/>
                                        </p:tgtEl>
                                        <p:attrNameLst>
                                          <p:attrName>ppt_x</p:attrName>
                                          <p:attrName>ppt_y</p:attrName>
                                        </p:attrNameLst>
                                      </p:cBhvr>
                                    </p:animMotion>
                                    <p:animEffect transition="in" filter="fade">
                                      <p:cBhvr>
                                        <p:cTn id="9" dur="1000"/>
                                        <p:tgtEl>
                                          <p:spTgt spid="24"/>
                                        </p:tgtEl>
                                      </p:cBhvr>
                                    </p:animEffect>
                                  </p:childTnLst>
                                </p:cTn>
                              </p:par>
                              <p:par>
                                <p:cTn id="10" presetID="52" presetClass="entr" presetSubtype="0" fill="hold" nodeType="withEffect">
                                  <p:stCondLst>
                                    <p:cond delay="0"/>
                                  </p:stCondLst>
                                  <p:childTnLst>
                                    <p:set>
                                      <p:cBhvr>
                                        <p:cTn id="11" dur="1" fill="hold">
                                          <p:stCondLst>
                                            <p:cond delay="0"/>
                                          </p:stCondLst>
                                        </p:cTn>
                                        <p:tgtEl>
                                          <p:spTgt spid="24">
                                            <p:txEl>
                                              <p:pRg st="0" end="0"/>
                                            </p:txEl>
                                          </p:spTgt>
                                        </p:tgtEl>
                                        <p:attrNameLst>
                                          <p:attrName>style.visibility</p:attrName>
                                        </p:attrNameLst>
                                      </p:cBhvr>
                                      <p:to>
                                        <p:strVal val="visible"/>
                                      </p:to>
                                    </p:set>
                                    <p:animScale>
                                      <p:cBhvr>
                                        <p:cTn id="12" dur="1000" decel="50000" fill="hold">
                                          <p:stCondLst>
                                            <p:cond delay="0"/>
                                          </p:stCondLst>
                                        </p:cTn>
                                        <p:tgtEl>
                                          <p:spTgt spid="24">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24">
                                            <p:txEl>
                                              <p:pRg st="0" end="0"/>
                                            </p:txEl>
                                          </p:spTgt>
                                        </p:tgtEl>
                                        <p:attrNameLst>
                                          <p:attrName>ppt_x</p:attrName>
                                          <p:attrName>ppt_y</p:attrName>
                                        </p:attrNameLst>
                                      </p:cBhvr>
                                    </p:animMotion>
                                    <p:animEffect transition="in" filter="fade">
                                      <p:cBhvr>
                                        <p:cTn id="14" dur="1000"/>
                                        <p:tgtEl>
                                          <p:spTgt spid="24">
                                            <p:txEl>
                                              <p:pRg st="0" end="0"/>
                                            </p:txEl>
                                          </p:spTgt>
                                        </p:tgtEl>
                                      </p:cBhvr>
                                    </p:animEffect>
                                  </p:childTnLst>
                                </p:cTn>
                              </p:par>
                              <p:par>
                                <p:cTn id="15" presetID="52" presetClass="entr" presetSubtype="0" fill="hold" nodeType="withEffect">
                                  <p:stCondLst>
                                    <p:cond delay="0"/>
                                  </p:stCondLst>
                                  <p:childTnLst>
                                    <p:set>
                                      <p:cBhvr>
                                        <p:cTn id="16" dur="1" fill="hold">
                                          <p:stCondLst>
                                            <p:cond delay="0"/>
                                          </p:stCondLst>
                                        </p:cTn>
                                        <p:tgtEl>
                                          <p:spTgt spid="24">
                                            <p:txEl>
                                              <p:pRg st="1" end="1"/>
                                            </p:txEl>
                                          </p:spTgt>
                                        </p:tgtEl>
                                        <p:attrNameLst>
                                          <p:attrName>style.visibility</p:attrName>
                                        </p:attrNameLst>
                                      </p:cBhvr>
                                      <p:to>
                                        <p:strVal val="visible"/>
                                      </p:to>
                                    </p:set>
                                    <p:animScale>
                                      <p:cBhvr>
                                        <p:cTn id="17" dur="1000" decel="50000" fill="hold">
                                          <p:stCondLst>
                                            <p:cond delay="0"/>
                                          </p:stCondLst>
                                        </p:cTn>
                                        <p:tgtEl>
                                          <p:spTgt spid="24">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24">
                                            <p:txEl>
                                              <p:pRg st="1" end="1"/>
                                            </p:txEl>
                                          </p:spTgt>
                                        </p:tgtEl>
                                        <p:attrNameLst>
                                          <p:attrName>ppt_x</p:attrName>
                                          <p:attrName>ppt_y</p:attrName>
                                        </p:attrNameLst>
                                      </p:cBhvr>
                                    </p:animMotion>
                                    <p:animEffect transition="in" filter="fade">
                                      <p:cBhvr>
                                        <p:cTn id="19" dur="1000"/>
                                        <p:tgtEl>
                                          <p:spTgt spid="24">
                                            <p:txEl>
                                              <p:pRg st="1" end="1"/>
                                            </p:txEl>
                                          </p:spTgt>
                                        </p:tgtEl>
                                      </p:cBhvr>
                                    </p:animEffect>
                                  </p:childTnLst>
                                </p:cTn>
                              </p:par>
                              <p:par>
                                <p:cTn id="20" presetID="52" presetClass="entr" presetSubtype="0" fill="hold" nodeType="withEffect">
                                  <p:stCondLst>
                                    <p:cond delay="0"/>
                                  </p:stCondLst>
                                  <p:childTnLst>
                                    <p:set>
                                      <p:cBhvr>
                                        <p:cTn id="21" dur="1" fill="hold">
                                          <p:stCondLst>
                                            <p:cond delay="0"/>
                                          </p:stCondLst>
                                        </p:cTn>
                                        <p:tgtEl>
                                          <p:spTgt spid="24">
                                            <p:txEl>
                                              <p:pRg st="2" end="2"/>
                                            </p:txEl>
                                          </p:spTgt>
                                        </p:tgtEl>
                                        <p:attrNameLst>
                                          <p:attrName>style.visibility</p:attrName>
                                        </p:attrNameLst>
                                      </p:cBhvr>
                                      <p:to>
                                        <p:strVal val="visible"/>
                                      </p:to>
                                    </p:set>
                                    <p:animScale>
                                      <p:cBhvr>
                                        <p:cTn id="22" dur="1000" decel="50000" fill="hold">
                                          <p:stCondLst>
                                            <p:cond delay="0"/>
                                          </p:stCondLst>
                                        </p:cTn>
                                        <p:tgtEl>
                                          <p:spTgt spid="24">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24">
                                            <p:txEl>
                                              <p:pRg st="2" end="2"/>
                                            </p:txEl>
                                          </p:spTgt>
                                        </p:tgtEl>
                                        <p:attrNameLst>
                                          <p:attrName>ppt_x</p:attrName>
                                          <p:attrName>ppt_y</p:attrName>
                                        </p:attrNameLst>
                                      </p:cBhvr>
                                    </p:animMotion>
                                    <p:animEffect transition="in" filter="fade">
                                      <p:cBhvr>
                                        <p:cTn id="24" dur="1000"/>
                                        <p:tgtEl>
                                          <p:spTgt spid="24">
                                            <p:txEl>
                                              <p:pRg st="2" end="2"/>
                                            </p:txEl>
                                          </p:spTgt>
                                        </p:tgtEl>
                                      </p:cBhvr>
                                    </p:animEffect>
                                  </p:childTnLst>
                                </p:cTn>
                              </p:par>
                              <p:par>
                                <p:cTn id="25" presetID="52" presetClass="entr" presetSubtype="0" fill="hold" nodeType="withEffect">
                                  <p:stCondLst>
                                    <p:cond delay="0"/>
                                  </p:stCondLst>
                                  <p:childTnLst>
                                    <p:set>
                                      <p:cBhvr>
                                        <p:cTn id="26" dur="1" fill="hold">
                                          <p:stCondLst>
                                            <p:cond delay="0"/>
                                          </p:stCondLst>
                                        </p:cTn>
                                        <p:tgtEl>
                                          <p:spTgt spid="24">
                                            <p:txEl>
                                              <p:pRg st="3" end="3"/>
                                            </p:txEl>
                                          </p:spTgt>
                                        </p:tgtEl>
                                        <p:attrNameLst>
                                          <p:attrName>style.visibility</p:attrName>
                                        </p:attrNameLst>
                                      </p:cBhvr>
                                      <p:to>
                                        <p:strVal val="visible"/>
                                      </p:to>
                                    </p:set>
                                    <p:animScale>
                                      <p:cBhvr>
                                        <p:cTn id="27" dur="1000" decel="50000" fill="hold">
                                          <p:stCondLst>
                                            <p:cond delay="0"/>
                                          </p:stCondLst>
                                        </p:cTn>
                                        <p:tgtEl>
                                          <p:spTgt spid="24">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24">
                                            <p:txEl>
                                              <p:pRg st="3" end="3"/>
                                            </p:txEl>
                                          </p:spTgt>
                                        </p:tgtEl>
                                        <p:attrNameLst>
                                          <p:attrName>ppt_x</p:attrName>
                                          <p:attrName>ppt_y</p:attrName>
                                        </p:attrNameLst>
                                      </p:cBhvr>
                                    </p:animMotion>
                                    <p:animEffect transition="in" filter="fade">
                                      <p:cBhvr>
                                        <p:cTn id="29" dur="1000"/>
                                        <p:tgtEl>
                                          <p:spTgt spid="24">
                                            <p:txEl>
                                              <p:pRg st="3" end="3"/>
                                            </p:txEl>
                                          </p:spTgt>
                                        </p:tgtEl>
                                      </p:cBhvr>
                                    </p:animEffect>
                                  </p:childTnLst>
                                </p:cTn>
                              </p:par>
                              <p:par>
                                <p:cTn id="30" presetID="52" presetClass="entr" presetSubtype="0" fill="hold" nodeType="withEffect">
                                  <p:stCondLst>
                                    <p:cond delay="0"/>
                                  </p:stCondLst>
                                  <p:childTnLst>
                                    <p:set>
                                      <p:cBhvr>
                                        <p:cTn id="31" dur="1" fill="hold">
                                          <p:stCondLst>
                                            <p:cond delay="0"/>
                                          </p:stCondLst>
                                        </p:cTn>
                                        <p:tgtEl>
                                          <p:spTgt spid="24">
                                            <p:txEl>
                                              <p:pRg st="4" end="4"/>
                                            </p:txEl>
                                          </p:spTgt>
                                        </p:tgtEl>
                                        <p:attrNameLst>
                                          <p:attrName>style.visibility</p:attrName>
                                        </p:attrNameLst>
                                      </p:cBhvr>
                                      <p:to>
                                        <p:strVal val="visible"/>
                                      </p:to>
                                    </p:set>
                                    <p:animScale>
                                      <p:cBhvr>
                                        <p:cTn id="32" dur="1000" decel="50000" fill="hold">
                                          <p:stCondLst>
                                            <p:cond delay="0"/>
                                          </p:stCondLst>
                                        </p:cTn>
                                        <p:tgtEl>
                                          <p:spTgt spid="24">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24">
                                            <p:txEl>
                                              <p:pRg st="4" end="4"/>
                                            </p:txEl>
                                          </p:spTgt>
                                        </p:tgtEl>
                                        <p:attrNameLst>
                                          <p:attrName>ppt_x</p:attrName>
                                          <p:attrName>ppt_y</p:attrName>
                                        </p:attrNameLst>
                                      </p:cBhvr>
                                    </p:animMotion>
                                    <p:animEffect transition="in" filter="fade">
                                      <p:cBhvr>
                                        <p:cTn id="34" dur="1000"/>
                                        <p:tgtEl>
                                          <p:spTgt spid="24">
                                            <p:txEl>
                                              <p:pRg st="4" end="4"/>
                                            </p:txEl>
                                          </p:spTgt>
                                        </p:tgtEl>
                                      </p:cBhvr>
                                    </p:animEffect>
                                  </p:childTnLst>
                                </p:cTn>
                              </p:par>
                              <p:par>
                                <p:cTn id="35" presetID="52" presetClass="entr" presetSubtype="0" fill="hold" nodeType="withEffect">
                                  <p:stCondLst>
                                    <p:cond delay="0"/>
                                  </p:stCondLst>
                                  <p:childTnLst>
                                    <p:set>
                                      <p:cBhvr>
                                        <p:cTn id="36" dur="1" fill="hold">
                                          <p:stCondLst>
                                            <p:cond delay="0"/>
                                          </p:stCondLst>
                                        </p:cTn>
                                        <p:tgtEl>
                                          <p:spTgt spid="24">
                                            <p:txEl>
                                              <p:pRg st="5" end="5"/>
                                            </p:txEl>
                                          </p:spTgt>
                                        </p:tgtEl>
                                        <p:attrNameLst>
                                          <p:attrName>style.visibility</p:attrName>
                                        </p:attrNameLst>
                                      </p:cBhvr>
                                      <p:to>
                                        <p:strVal val="visible"/>
                                      </p:to>
                                    </p:set>
                                    <p:animScale>
                                      <p:cBhvr>
                                        <p:cTn id="37" dur="1000" decel="50000" fill="hold">
                                          <p:stCondLst>
                                            <p:cond delay="0"/>
                                          </p:stCondLst>
                                        </p:cTn>
                                        <p:tgtEl>
                                          <p:spTgt spid="24">
                                            <p:txEl>
                                              <p:pRg st="5" end="5"/>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24">
                                            <p:txEl>
                                              <p:pRg st="5" end="5"/>
                                            </p:txEl>
                                          </p:spTgt>
                                        </p:tgtEl>
                                        <p:attrNameLst>
                                          <p:attrName>ppt_x</p:attrName>
                                          <p:attrName>ppt_y</p:attrName>
                                        </p:attrNameLst>
                                      </p:cBhvr>
                                    </p:animMotion>
                                    <p:animEffect transition="in" filter="fade">
                                      <p:cBhvr>
                                        <p:cTn id="39" dur="1000"/>
                                        <p:tgtEl>
                                          <p:spTgt spid="24">
                                            <p:txEl>
                                              <p:pRg st="5" end="5"/>
                                            </p:txEl>
                                          </p:spTgt>
                                        </p:tgtEl>
                                      </p:cBhvr>
                                    </p:animEffect>
                                  </p:childTnLst>
                                </p:cTn>
                              </p:par>
                              <p:par>
                                <p:cTn id="40" presetID="52" presetClass="entr" presetSubtype="0" fill="hold" nodeType="withEffect">
                                  <p:stCondLst>
                                    <p:cond delay="0"/>
                                  </p:stCondLst>
                                  <p:childTnLst>
                                    <p:set>
                                      <p:cBhvr>
                                        <p:cTn id="41" dur="1" fill="hold">
                                          <p:stCondLst>
                                            <p:cond delay="0"/>
                                          </p:stCondLst>
                                        </p:cTn>
                                        <p:tgtEl>
                                          <p:spTgt spid="24">
                                            <p:txEl>
                                              <p:pRg st="6" end="6"/>
                                            </p:txEl>
                                          </p:spTgt>
                                        </p:tgtEl>
                                        <p:attrNameLst>
                                          <p:attrName>style.visibility</p:attrName>
                                        </p:attrNameLst>
                                      </p:cBhvr>
                                      <p:to>
                                        <p:strVal val="visible"/>
                                      </p:to>
                                    </p:set>
                                    <p:animScale>
                                      <p:cBhvr>
                                        <p:cTn id="42" dur="1000" decel="50000" fill="hold">
                                          <p:stCondLst>
                                            <p:cond delay="0"/>
                                          </p:stCondLst>
                                        </p:cTn>
                                        <p:tgtEl>
                                          <p:spTgt spid="24">
                                            <p:txEl>
                                              <p:pRg st="6" end="6"/>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24">
                                            <p:txEl>
                                              <p:pRg st="6" end="6"/>
                                            </p:txEl>
                                          </p:spTgt>
                                        </p:tgtEl>
                                        <p:attrNameLst>
                                          <p:attrName>ppt_x</p:attrName>
                                          <p:attrName>ppt_y</p:attrName>
                                        </p:attrNameLst>
                                      </p:cBhvr>
                                    </p:animMotion>
                                    <p:animEffect transition="in" filter="fade">
                                      <p:cBhvr>
                                        <p:cTn id="44" dur="1000"/>
                                        <p:tgtEl>
                                          <p:spTgt spid="24">
                                            <p:txEl>
                                              <p:pRg st="6" end="6"/>
                                            </p:txEl>
                                          </p:spTgt>
                                        </p:tgtEl>
                                      </p:cBhvr>
                                    </p:animEffect>
                                  </p:childTnLst>
                                </p:cTn>
                              </p:par>
                              <p:par>
                                <p:cTn id="45" presetID="52" presetClass="entr" presetSubtype="0" fill="hold" nodeType="withEffect">
                                  <p:stCondLst>
                                    <p:cond delay="0"/>
                                  </p:stCondLst>
                                  <p:childTnLst>
                                    <p:set>
                                      <p:cBhvr>
                                        <p:cTn id="46" dur="1" fill="hold">
                                          <p:stCondLst>
                                            <p:cond delay="0"/>
                                          </p:stCondLst>
                                        </p:cTn>
                                        <p:tgtEl>
                                          <p:spTgt spid="24">
                                            <p:txEl>
                                              <p:pRg st="7" end="7"/>
                                            </p:txEl>
                                          </p:spTgt>
                                        </p:tgtEl>
                                        <p:attrNameLst>
                                          <p:attrName>style.visibility</p:attrName>
                                        </p:attrNameLst>
                                      </p:cBhvr>
                                      <p:to>
                                        <p:strVal val="visible"/>
                                      </p:to>
                                    </p:set>
                                    <p:animScale>
                                      <p:cBhvr>
                                        <p:cTn id="47" dur="1000" decel="50000" fill="hold">
                                          <p:stCondLst>
                                            <p:cond delay="0"/>
                                          </p:stCondLst>
                                        </p:cTn>
                                        <p:tgtEl>
                                          <p:spTgt spid="24">
                                            <p:txEl>
                                              <p:pRg st="7" end="7"/>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1000" decel="50000" fill="hold">
                                          <p:stCondLst>
                                            <p:cond delay="0"/>
                                          </p:stCondLst>
                                        </p:cTn>
                                        <p:tgtEl>
                                          <p:spTgt spid="24">
                                            <p:txEl>
                                              <p:pRg st="7" end="7"/>
                                            </p:txEl>
                                          </p:spTgt>
                                        </p:tgtEl>
                                        <p:attrNameLst>
                                          <p:attrName>ppt_x</p:attrName>
                                          <p:attrName>ppt_y</p:attrName>
                                        </p:attrNameLst>
                                      </p:cBhvr>
                                    </p:animMotion>
                                    <p:animEffect transition="in" filter="fade">
                                      <p:cBhvr>
                                        <p:cTn id="49" dur="1000"/>
                                        <p:tgtEl>
                                          <p:spTgt spid="2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6"/>
          <p:cNvSpPr txBox="1"/>
          <p:nvPr/>
        </p:nvSpPr>
        <p:spPr>
          <a:xfrm>
            <a:off x="1633091" y="3212976"/>
            <a:ext cx="5616624" cy="452432"/>
          </a:xfrm>
          <a:prstGeom prst="rect">
            <a:avLst/>
          </a:prstGeom>
          <a:noFill/>
        </p:spPr>
        <p:txBody>
          <a:bodyPr wrap="square" rtlCol="0">
            <a:spAutoFit/>
          </a:bodyPr>
          <a:lstStyle/>
          <a:p>
            <a:pPr>
              <a:lnSpc>
                <a:spcPct val="130000"/>
              </a:lnSpc>
            </a:pPr>
            <a:r>
              <a:rPr lang="en-US" altLang="zh-CN" dirty="0" smtClean="0">
                <a:solidFill>
                  <a:srgbClr val="99CC00"/>
                </a:solidFill>
                <a:latin typeface="微软雅黑" pitchFamily="34" charset="-122"/>
                <a:ea typeface="微软雅黑" pitchFamily="34" charset="-122"/>
              </a:rPr>
              <a:t>2.1.4 </a:t>
            </a:r>
            <a:r>
              <a:rPr lang="zh-CN" altLang="en-US" dirty="0" smtClean="0">
                <a:solidFill>
                  <a:srgbClr val="99CC00"/>
                </a:solidFill>
                <a:latin typeface="微软雅黑" pitchFamily="34" charset="-122"/>
                <a:ea typeface="微软雅黑" pitchFamily="34" charset="-122"/>
              </a:rPr>
              <a:t>在</a:t>
            </a:r>
            <a:r>
              <a:rPr lang="zh-CN" altLang="en-US" dirty="0">
                <a:solidFill>
                  <a:srgbClr val="99CC00"/>
                </a:solidFill>
                <a:latin typeface="微软雅黑" pitchFamily="34" charset="-122"/>
                <a:ea typeface="微软雅黑" pitchFamily="34" charset="-122"/>
              </a:rPr>
              <a:t>什么情况下进行组织架构设计</a:t>
            </a:r>
          </a:p>
        </p:txBody>
      </p:sp>
      <p:cxnSp>
        <p:nvCxnSpPr>
          <p:cNvPr id="4" name="直接连接符 3"/>
          <p:cNvCxnSpPr/>
          <p:nvPr/>
        </p:nvCxnSpPr>
        <p:spPr>
          <a:xfrm flipH="1">
            <a:off x="1561739" y="3659421"/>
            <a:ext cx="4535848" cy="0"/>
          </a:xfrm>
          <a:prstGeom prst="line">
            <a:avLst/>
          </a:prstGeom>
          <a:solidFill>
            <a:srgbClr val="99CC00">
              <a:alpha val="20000"/>
            </a:srgbClr>
          </a:solidFill>
          <a:ln w="12700" cap="rnd" algn="ctr">
            <a:solidFill>
              <a:srgbClr val="99CC00"/>
            </a:solidFill>
            <a:prstDash val="sysDash"/>
            <a:round/>
            <a:headEnd type="oval"/>
            <a:tailEnd/>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5" name="直接连接符 4"/>
          <p:cNvCxnSpPr/>
          <p:nvPr/>
        </p:nvCxnSpPr>
        <p:spPr>
          <a:xfrm flipV="1">
            <a:off x="1561739" y="3290087"/>
            <a:ext cx="0" cy="369333"/>
          </a:xfrm>
          <a:prstGeom prst="line">
            <a:avLst/>
          </a:prstGeom>
          <a:solidFill>
            <a:srgbClr val="99CC00">
              <a:alpha val="20000"/>
            </a:srgbClr>
          </a:solidFill>
          <a:ln w="12700" cap="rnd" algn="ctr">
            <a:solidFill>
              <a:srgbClr val="99CC00"/>
            </a:solidFill>
            <a:prstDash val="sysDash"/>
            <a:round/>
            <a:headEnd/>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24" name="TextBox 6"/>
          <p:cNvSpPr txBox="1"/>
          <p:nvPr/>
        </p:nvSpPr>
        <p:spPr>
          <a:xfrm>
            <a:off x="1489075" y="4008429"/>
            <a:ext cx="4248472" cy="2012859"/>
          </a:xfrm>
          <a:prstGeom prst="rect">
            <a:avLst/>
          </a:prstGeom>
          <a:noFill/>
        </p:spPr>
        <p:txBody>
          <a:bodyPr wrap="square" rtlCol="0">
            <a:spAutoFit/>
          </a:bodyPr>
          <a:lstStyle/>
          <a:p>
            <a:pPr marL="285750" indent="-285750">
              <a:lnSpc>
                <a:spcPct val="130000"/>
              </a:lnSpc>
              <a:buFont typeface="Wingdings" panose="05000000000000000000" pitchFamily="2" charset="2"/>
              <a:buChar char="ü"/>
            </a:pPr>
            <a:r>
              <a:rPr lang="zh-CN" altLang="en-US" sz="1600" dirty="0" smtClean="0">
                <a:solidFill>
                  <a:schemeClr val="bg1">
                    <a:lumMod val="85000"/>
                  </a:schemeClr>
                </a:solidFill>
                <a:latin typeface="微软雅黑" pitchFamily="34" charset="-122"/>
                <a:ea typeface="微软雅黑" pitchFamily="34" charset="-122"/>
              </a:rPr>
              <a:t>公司</a:t>
            </a:r>
            <a:r>
              <a:rPr lang="zh-CN" altLang="en-US" sz="1600" dirty="0">
                <a:solidFill>
                  <a:schemeClr val="bg1">
                    <a:lumMod val="85000"/>
                  </a:schemeClr>
                </a:solidFill>
                <a:latin typeface="微软雅黑" pitchFamily="34" charset="-122"/>
                <a:ea typeface="微软雅黑" pitchFamily="34" charset="-122"/>
              </a:rPr>
              <a:t>创立时；</a:t>
            </a:r>
          </a:p>
          <a:p>
            <a:pPr marL="285750" indent="-285750">
              <a:lnSpc>
                <a:spcPct val="130000"/>
              </a:lnSpc>
              <a:buFont typeface="Wingdings" panose="05000000000000000000" pitchFamily="2" charset="2"/>
              <a:buChar char="ü"/>
            </a:pPr>
            <a:r>
              <a:rPr lang="zh-CN" altLang="en-US" sz="1600" dirty="0" smtClean="0">
                <a:solidFill>
                  <a:schemeClr val="bg1">
                    <a:lumMod val="85000"/>
                  </a:schemeClr>
                </a:solidFill>
                <a:latin typeface="微软雅黑" pitchFamily="34" charset="-122"/>
                <a:ea typeface="微软雅黑" pitchFamily="34" charset="-122"/>
              </a:rPr>
              <a:t>公司</a:t>
            </a:r>
            <a:r>
              <a:rPr lang="zh-CN" altLang="en-US" sz="1600" dirty="0">
                <a:solidFill>
                  <a:schemeClr val="bg1">
                    <a:lumMod val="85000"/>
                  </a:schemeClr>
                </a:solidFill>
                <a:latin typeface="微软雅黑" pitchFamily="34" charset="-122"/>
                <a:ea typeface="微软雅黑" pitchFamily="34" charset="-122"/>
              </a:rPr>
              <a:t>经过一段时间高速发展，需进行规范</a:t>
            </a:r>
            <a:r>
              <a:rPr lang="zh-CN" altLang="en-US" sz="1600" dirty="0" smtClean="0">
                <a:solidFill>
                  <a:schemeClr val="bg1">
                    <a:lumMod val="85000"/>
                  </a:schemeClr>
                </a:solidFill>
                <a:latin typeface="微软雅黑" pitchFamily="34" charset="-122"/>
                <a:ea typeface="微软雅黑" pitchFamily="34" charset="-122"/>
              </a:rPr>
              <a:t>管理时；</a:t>
            </a:r>
            <a:endParaRPr lang="zh-CN" altLang="en-US" sz="1600" dirty="0">
              <a:solidFill>
                <a:schemeClr val="bg1">
                  <a:lumMod val="85000"/>
                </a:schemeClr>
              </a:solidFill>
              <a:latin typeface="微软雅黑" pitchFamily="34" charset="-122"/>
              <a:ea typeface="微软雅黑" pitchFamily="34" charset="-122"/>
            </a:endParaRPr>
          </a:p>
          <a:p>
            <a:pPr marL="285750" indent="-285750">
              <a:lnSpc>
                <a:spcPct val="130000"/>
              </a:lnSpc>
              <a:buFont typeface="Wingdings" panose="05000000000000000000" pitchFamily="2" charset="2"/>
              <a:buChar char="ü"/>
            </a:pPr>
            <a:r>
              <a:rPr lang="zh-CN" altLang="en-US" sz="1600" dirty="0" smtClean="0">
                <a:solidFill>
                  <a:schemeClr val="bg1">
                    <a:lumMod val="85000"/>
                  </a:schemeClr>
                </a:solidFill>
                <a:latin typeface="微软雅黑" pitchFamily="34" charset="-122"/>
                <a:ea typeface="微软雅黑" pitchFamily="34" charset="-122"/>
              </a:rPr>
              <a:t>公司</a:t>
            </a:r>
            <a:r>
              <a:rPr lang="zh-CN" altLang="en-US" sz="1600" dirty="0">
                <a:solidFill>
                  <a:schemeClr val="bg1">
                    <a:lumMod val="85000"/>
                  </a:schemeClr>
                </a:solidFill>
                <a:latin typeface="微软雅黑" pitchFamily="34" charset="-122"/>
                <a:ea typeface="微软雅黑" pitchFamily="34" charset="-122"/>
              </a:rPr>
              <a:t>业务发生重大转型时；</a:t>
            </a:r>
          </a:p>
          <a:p>
            <a:pPr marL="285750" indent="-285750">
              <a:lnSpc>
                <a:spcPct val="130000"/>
              </a:lnSpc>
              <a:buFont typeface="Wingdings" panose="05000000000000000000" pitchFamily="2" charset="2"/>
              <a:buChar char="ü"/>
            </a:pPr>
            <a:r>
              <a:rPr lang="zh-CN" altLang="en-US" sz="1600" dirty="0" smtClean="0">
                <a:solidFill>
                  <a:schemeClr val="bg1">
                    <a:lumMod val="85000"/>
                  </a:schemeClr>
                </a:solidFill>
                <a:latin typeface="微软雅黑" pitchFamily="34" charset="-122"/>
                <a:ea typeface="微软雅黑" pitchFamily="34" charset="-122"/>
              </a:rPr>
              <a:t>公司</a:t>
            </a:r>
            <a:r>
              <a:rPr lang="zh-CN" altLang="en-US" sz="1600" dirty="0">
                <a:solidFill>
                  <a:schemeClr val="bg1">
                    <a:lumMod val="85000"/>
                  </a:schemeClr>
                </a:solidFill>
                <a:latin typeface="微软雅黑" pitchFamily="34" charset="-122"/>
                <a:ea typeface="微软雅黑" pitchFamily="34" charset="-122"/>
              </a:rPr>
              <a:t>经营环境发生剧烈变化时；</a:t>
            </a:r>
          </a:p>
          <a:p>
            <a:pPr marL="285750" indent="-285750">
              <a:lnSpc>
                <a:spcPct val="130000"/>
              </a:lnSpc>
              <a:buFont typeface="Wingdings" panose="05000000000000000000" pitchFamily="2" charset="2"/>
              <a:buChar char="ü"/>
            </a:pPr>
            <a:r>
              <a:rPr lang="zh-CN" altLang="en-US" sz="1600" dirty="0" smtClean="0">
                <a:solidFill>
                  <a:schemeClr val="bg1">
                    <a:lumMod val="85000"/>
                  </a:schemeClr>
                </a:solidFill>
                <a:latin typeface="微软雅黑" pitchFamily="34" charset="-122"/>
                <a:ea typeface="微软雅黑" pitchFamily="34" charset="-122"/>
              </a:rPr>
              <a:t>并购</a:t>
            </a:r>
            <a:r>
              <a:rPr lang="zh-CN" altLang="en-US" sz="1600" dirty="0">
                <a:solidFill>
                  <a:schemeClr val="bg1">
                    <a:lumMod val="85000"/>
                  </a:schemeClr>
                </a:solidFill>
                <a:latin typeface="微软雅黑" pitchFamily="34" charset="-122"/>
                <a:ea typeface="微软雅黑" pitchFamily="34" charset="-122"/>
              </a:rPr>
              <a:t>、重组后（</a:t>
            </a:r>
            <a:r>
              <a:rPr lang="en-US" altLang="zh-CN" sz="1600" dirty="0">
                <a:solidFill>
                  <a:schemeClr val="bg1">
                    <a:lumMod val="85000"/>
                  </a:schemeClr>
                </a:solidFill>
                <a:latin typeface="微软雅黑" pitchFamily="34" charset="-122"/>
                <a:ea typeface="微软雅黑" pitchFamily="34" charset="-122"/>
              </a:rPr>
              <a:t>M﹠A</a:t>
            </a:r>
            <a:r>
              <a:rPr lang="zh-CN" altLang="en-US" sz="1600" dirty="0">
                <a:solidFill>
                  <a:schemeClr val="bg1">
                    <a:lumMod val="85000"/>
                  </a:schemeClr>
                </a:solidFill>
                <a:latin typeface="微软雅黑" pitchFamily="34" charset="-122"/>
                <a:ea typeface="微软雅黑" pitchFamily="34" charset="-122"/>
              </a:rPr>
              <a:t>）；</a:t>
            </a:r>
          </a:p>
        </p:txBody>
      </p:sp>
      <p:cxnSp>
        <p:nvCxnSpPr>
          <p:cNvPr id="27" name="直接连接符 26"/>
          <p:cNvCxnSpPr/>
          <p:nvPr/>
        </p:nvCxnSpPr>
        <p:spPr>
          <a:xfrm>
            <a:off x="1561739" y="6237312"/>
            <a:ext cx="4535848" cy="0"/>
          </a:xfrm>
          <a:prstGeom prst="line">
            <a:avLst/>
          </a:prstGeom>
          <a:solidFill>
            <a:srgbClr val="99CC00">
              <a:alpha val="20000"/>
            </a:srgbClr>
          </a:solidFill>
          <a:ln w="12700" cap="rnd" algn="ctr">
            <a:solidFill>
              <a:srgbClr val="99CC00"/>
            </a:solidFill>
            <a:prstDash val="sysDash"/>
            <a:round/>
            <a:headEnd type="oval"/>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13611" y="2636912"/>
            <a:ext cx="5566444" cy="3650127"/>
          </a:xfrm>
          <a:prstGeom prst="rect">
            <a:avLst/>
          </a:prstGeom>
          <a:ln w="28575">
            <a:solidFill>
              <a:srgbClr val="99CC00"/>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038261935"/>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1000" fill="hold"/>
                                        <p:tgtEl>
                                          <p:spTgt spid="24"/>
                                        </p:tgtEl>
                                        <p:attrNameLst>
                                          <p:attrName>ppt_w</p:attrName>
                                        </p:attrNameLst>
                                      </p:cBhvr>
                                      <p:tavLst>
                                        <p:tav tm="0">
                                          <p:val>
                                            <p:fltVal val="0"/>
                                          </p:val>
                                        </p:tav>
                                        <p:tav tm="100000">
                                          <p:val>
                                            <p:strVal val="#ppt_w"/>
                                          </p:val>
                                        </p:tav>
                                      </p:tavLst>
                                    </p:anim>
                                    <p:anim calcmode="lin" valueType="num">
                                      <p:cBhvr>
                                        <p:cTn id="8" dur="1000" fill="hold"/>
                                        <p:tgtEl>
                                          <p:spTgt spid="24"/>
                                        </p:tgtEl>
                                        <p:attrNameLst>
                                          <p:attrName>ppt_h</p:attrName>
                                        </p:attrNameLst>
                                      </p:cBhvr>
                                      <p:tavLst>
                                        <p:tav tm="0">
                                          <p:val>
                                            <p:fltVal val="0"/>
                                          </p:val>
                                        </p:tav>
                                        <p:tav tm="100000">
                                          <p:val>
                                            <p:strVal val="#ppt_h"/>
                                          </p:val>
                                        </p:tav>
                                      </p:tavLst>
                                    </p:anim>
                                    <p:anim calcmode="lin" valueType="num">
                                      <p:cBhvr>
                                        <p:cTn id="9" dur="1000" fill="hold"/>
                                        <p:tgtEl>
                                          <p:spTgt spid="2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10"/>
          <p:cNvSpPr txBox="1"/>
          <p:nvPr/>
        </p:nvSpPr>
        <p:spPr>
          <a:xfrm>
            <a:off x="5449515" y="452232"/>
            <a:ext cx="4464496" cy="369332"/>
          </a:xfrm>
          <a:prstGeom prst="rect">
            <a:avLst/>
          </a:prstGeom>
          <a:solidFill>
            <a:srgbClr val="99CC00">
              <a:alpha val="20000"/>
            </a:srgbClr>
          </a:solidFill>
          <a:ln w="12700" cap="rnd" algn="ctr">
            <a:solidFill>
              <a:srgbClr val="99CC00"/>
            </a:solidFill>
            <a:prstDash val="sysDash"/>
            <a:round/>
            <a:headEnd/>
            <a:tailEnd/>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nchor="ctr"/>
          <a:lstStyle>
            <a:defPPr>
              <a:defRPr lang="zh-CN"/>
            </a:defPPr>
            <a:lvl1pPr algn="ctr" fontAlgn="base" latinLnBrk="1">
              <a:spcBef>
                <a:spcPct val="0"/>
              </a:spcBef>
              <a:spcAft>
                <a:spcPct val="0"/>
              </a:spcAft>
              <a:defRPr kumimoji="1">
                <a:solidFill>
                  <a:srgbClr val="000000"/>
                </a:solidFill>
                <a:latin typeface="굴림" panose="020B0600000101010101" pitchFamily="34" charset="-127"/>
                <a:ea typeface="굴림" panose="020B0600000101010101" pitchFamily="34" charset="-127"/>
              </a:defRPr>
            </a:lvl1pPr>
          </a:lstStyle>
          <a:p>
            <a:pPr indent="97200" algn="l"/>
            <a:r>
              <a:rPr lang="en-US" altLang="zh-CN" sz="1600" dirty="0" smtClean="0">
                <a:solidFill>
                  <a:srgbClr val="99CC00"/>
                </a:solidFill>
                <a:latin typeface="微软雅黑" pitchFamily="34" charset="-122"/>
                <a:ea typeface="微软雅黑" pitchFamily="34" charset="-122"/>
              </a:rPr>
              <a:t>2.2 </a:t>
            </a:r>
            <a:r>
              <a:rPr lang="zh-CN" altLang="en-US" sz="1600" dirty="0" smtClean="0">
                <a:solidFill>
                  <a:srgbClr val="99CC00"/>
                </a:solidFill>
                <a:latin typeface="微软雅黑" pitchFamily="34" charset="-122"/>
                <a:ea typeface="微软雅黑" pitchFamily="34" charset="-122"/>
              </a:rPr>
              <a:t>组织</a:t>
            </a:r>
            <a:r>
              <a:rPr lang="zh-CN" altLang="en-US" sz="1600" dirty="0">
                <a:solidFill>
                  <a:srgbClr val="99CC00"/>
                </a:solidFill>
                <a:latin typeface="微软雅黑" pitchFamily="34" charset="-122"/>
                <a:ea typeface="微软雅黑" pitchFamily="34" charset="-122"/>
              </a:rPr>
              <a:t>结构设计的原则</a:t>
            </a:r>
          </a:p>
        </p:txBody>
      </p:sp>
      <p:sp>
        <p:nvSpPr>
          <p:cNvPr id="7" name="矩形 6"/>
          <p:cNvSpPr/>
          <p:nvPr/>
        </p:nvSpPr>
        <p:spPr>
          <a:xfrm>
            <a:off x="1561083" y="2179858"/>
            <a:ext cx="3600400" cy="519329"/>
          </a:xfrm>
          <a:prstGeom prst="rect">
            <a:avLst/>
          </a:prstGeom>
          <a:solidFill>
            <a:srgbClr val="99CC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30000"/>
              </a:lnSpc>
            </a:pPr>
            <a:r>
              <a:rPr lang="en-US" altLang="zh-CN" sz="1600" dirty="0" smtClean="0">
                <a:latin typeface="微软雅黑" panose="020B0503020204020204" pitchFamily="34" charset="-122"/>
                <a:ea typeface="微软雅黑" panose="020B0503020204020204" pitchFamily="34" charset="-122"/>
              </a:rPr>
              <a:t>   1</a:t>
            </a:r>
            <a:r>
              <a:rPr lang="zh-CN" altLang="en-US" sz="1600" dirty="0">
                <a:latin typeface="微软雅黑" panose="020B0503020204020204" pitchFamily="34" charset="-122"/>
                <a:ea typeface="微软雅黑" panose="020B0503020204020204" pitchFamily="34" charset="-122"/>
              </a:rPr>
              <a:t>）服务战略和目标的原则</a:t>
            </a:r>
          </a:p>
        </p:txBody>
      </p:sp>
      <p:sp>
        <p:nvSpPr>
          <p:cNvPr id="8" name="矩形 7"/>
          <p:cNvSpPr/>
          <p:nvPr/>
        </p:nvSpPr>
        <p:spPr>
          <a:xfrm>
            <a:off x="5377507" y="2224108"/>
            <a:ext cx="6300000" cy="387798"/>
          </a:xfrm>
          <a:prstGeom prst="rect">
            <a:avLst/>
          </a:prstGeom>
        </p:spPr>
        <p:txBody>
          <a:bodyPr wrap="square">
            <a:spAutoFit/>
          </a:bodyPr>
          <a:lstStyle/>
          <a:p>
            <a:pPr marL="285750" indent="-285750">
              <a:lnSpc>
                <a:spcPct val="120000"/>
              </a:lnSpc>
              <a:buFont typeface="Arial" panose="020B0604020202020204" pitchFamily="34" charset="0"/>
              <a:buChar char="•"/>
            </a:pPr>
            <a:r>
              <a:rPr lang="zh-CN" altLang="en-US" sz="1600" kern="100" dirty="0" smtClean="0">
                <a:solidFill>
                  <a:schemeClr val="bg1">
                    <a:lumMod val="85000"/>
                  </a:schemeClr>
                </a:solidFill>
                <a:latin typeface="微软雅黑" panose="020B0503020204020204" pitchFamily="34" charset="-122"/>
                <a:ea typeface="微软雅黑" panose="020B0503020204020204" pitchFamily="34" charset="-122"/>
                <a:cs typeface="Times New Roman" panose="02020603050405020304" pitchFamily="18" charset="0"/>
              </a:rPr>
              <a:t>因任务、目标</a:t>
            </a:r>
            <a:r>
              <a:rPr lang="zh-CN" altLang="en-US" sz="1600" kern="100" dirty="0">
                <a:solidFill>
                  <a:schemeClr val="bg1">
                    <a:lumMod val="85000"/>
                  </a:schemeClr>
                </a:solidFill>
                <a:latin typeface="微软雅黑" panose="020B0503020204020204" pitchFamily="34" charset="-122"/>
                <a:ea typeface="微软雅黑" panose="020B0503020204020204" pitchFamily="34" charset="-122"/>
                <a:cs typeface="Times New Roman" panose="02020603050405020304" pitchFamily="18" charset="0"/>
              </a:rPr>
              <a:t>设</a:t>
            </a:r>
            <a:r>
              <a:rPr lang="zh-CN" altLang="en-US" sz="1600" kern="100" dirty="0" smtClean="0">
                <a:solidFill>
                  <a:schemeClr val="bg1">
                    <a:lumMod val="85000"/>
                  </a:schemeClr>
                </a:solidFill>
                <a:latin typeface="微软雅黑" panose="020B0503020204020204" pitchFamily="34" charset="-122"/>
                <a:ea typeface="微软雅黑" panose="020B0503020204020204" pitchFamily="34" charset="-122"/>
                <a:cs typeface="Times New Roman" panose="02020603050405020304" pitchFamily="18" charset="0"/>
              </a:rPr>
              <a:t>事</a:t>
            </a:r>
            <a:r>
              <a:rPr lang="zh-CN" altLang="en-US" sz="1600" kern="100" dirty="0">
                <a:solidFill>
                  <a:schemeClr val="bg1">
                    <a:lumMod val="8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smtClean="0">
                <a:solidFill>
                  <a:schemeClr val="bg1">
                    <a:lumMod val="85000"/>
                  </a:schemeClr>
                </a:solidFill>
                <a:latin typeface="微软雅黑" panose="020B0503020204020204" pitchFamily="34" charset="-122"/>
                <a:ea typeface="微软雅黑" panose="020B0503020204020204" pitchFamily="34" charset="-122"/>
                <a:cs typeface="Times New Roman" panose="02020603050405020304" pitchFamily="18" charset="0"/>
              </a:rPr>
              <a:t>因</a:t>
            </a:r>
            <a:r>
              <a:rPr lang="zh-CN" altLang="en-US" sz="1600" kern="100" dirty="0">
                <a:solidFill>
                  <a:schemeClr val="bg1">
                    <a:lumMod val="85000"/>
                  </a:schemeClr>
                </a:solidFill>
                <a:latin typeface="微软雅黑" panose="020B0503020204020204" pitchFamily="34" charset="-122"/>
                <a:ea typeface="微软雅黑" panose="020B0503020204020204" pitchFamily="34" charset="-122"/>
                <a:cs typeface="Times New Roman" panose="02020603050405020304" pitchFamily="18" charset="0"/>
              </a:rPr>
              <a:t>事建结构，因事设职位，因事配人员。</a:t>
            </a:r>
            <a:endParaRPr lang="zh-CN" altLang="en-US" sz="1600" dirty="0">
              <a:solidFill>
                <a:schemeClr val="bg1">
                  <a:lumMod val="85000"/>
                </a:schemeClr>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5377507" y="2771195"/>
            <a:ext cx="6300000" cy="0"/>
          </a:xfrm>
          <a:prstGeom prst="line">
            <a:avLst/>
          </a:prstGeom>
          <a:ln>
            <a:solidFill>
              <a:srgbClr val="99CC00"/>
            </a:solidFill>
          </a:ln>
        </p:spPr>
        <p:style>
          <a:lnRef idx="1">
            <a:schemeClr val="accent6"/>
          </a:lnRef>
          <a:fillRef idx="0">
            <a:schemeClr val="accent6"/>
          </a:fillRef>
          <a:effectRef idx="0">
            <a:schemeClr val="accent6"/>
          </a:effectRef>
          <a:fontRef idx="minor">
            <a:schemeClr val="tx1"/>
          </a:fontRef>
        </p:style>
      </p:cxnSp>
      <p:sp>
        <p:nvSpPr>
          <p:cNvPr id="10" name="矩形 9"/>
          <p:cNvSpPr/>
          <p:nvPr/>
        </p:nvSpPr>
        <p:spPr>
          <a:xfrm>
            <a:off x="1561083" y="2881936"/>
            <a:ext cx="3600400" cy="519329"/>
          </a:xfrm>
          <a:prstGeom prst="rect">
            <a:avLst/>
          </a:prstGeom>
          <a:solidFill>
            <a:srgbClr val="99CC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30000"/>
              </a:lnSpc>
            </a:pPr>
            <a:r>
              <a:rPr lang="en-US" altLang="zh-CN" sz="1600" dirty="0">
                <a:latin typeface="微软雅黑" panose="020B0503020204020204" pitchFamily="34" charset="-122"/>
                <a:ea typeface="微软雅黑" panose="020B0503020204020204" pitchFamily="34" charset="-122"/>
              </a:rPr>
              <a:t>   </a:t>
            </a:r>
            <a:r>
              <a:rPr lang="en-US" altLang="zh-CN" sz="1600" dirty="0" smtClean="0">
                <a:latin typeface="微软雅黑" panose="020B0503020204020204" pitchFamily="34" charset="-122"/>
                <a:ea typeface="微软雅黑" panose="020B0503020204020204" pitchFamily="34" charset="-122"/>
              </a:rPr>
              <a:t>2</a:t>
            </a:r>
            <a:r>
              <a:rPr lang="zh-CN" altLang="en-US" sz="1600" dirty="0">
                <a:latin typeface="微软雅黑" panose="020B0503020204020204" pitchFamily="34" charset="-122"/>
                <a:ea typeface="微软雅黑" panose="020B0503020204020204" pitchFamily="34" charset="-122"/>
              </a:rPr>
              <a:t>）统一指挥原则</a:t>
            </a:r>
          </a:p>
        </p:txBody>
      </p:sp>
      <p:sp>
        <p:nvSpPr>
          <p:cNvPr id="11" name="矩形 10"/>
          <p:cNvSpPr/>
          <p:nvPr/>
        </p:nvSpPr>
        <p:spPr>
          <a:xfrm>
            <a:off x="1561083" y="3584014"/>
            <a:ext cx="3600400" cy="519329"/>
          </a:xfrm>
          <a:prstGeom prst="rect">
            <a:avLst/>
          </a:prstGeom>
          <a:solidFill>
            <a:srgbClr val="99CC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30000"/>
              </a:lnSpc>
            </a:pPr>
            <a:r>
              <a:rPr lang="en-US" altLang="zh-CN" sz="1600" dirty="0">
                <a:latin typeface="微软雅黑" panose="020B0503020204020204" pitchFamily="34" charset="-122"/>
                <a:ea typeface="微软雅黑" panose="020B0503020204020204" pitchFamily="34" charset="-122"/>
              </a:rPr>
              <a:t>   </a:t>
            </a:r>
            <a:r>
              <a:rPr lang="en-US" altLang="zh-CN" sz="1600" dirty="0" smtClean="0">
                <a:latin typeface="微软雅黑" panose="020B0503020204020204" pitchFamily="34" charset="-122"/>
                <a:ea typeface="微软雅黑" panose="020B0503020204020204" pitchFamily="34" charset="-122"/>
              </a:rPr>
              <a:t>3</a:t>
            </a:r>
            <a:r>
              <a:rPr lang="zh-CN" altLang="en-US" sz="1600" dirty="0">
                <a:latin typeface="微软雅黑" panose="020B0503020204020204" pitchFamily="34" charset="-122"/>
                <a:ea typeface="微软雅黑" panose="020B0503020204020204" pitchFamily="34" charset="-122"/>
              </a:rPr>
              <a:t>）分工明晰原则</a:t>
            </a:r>
          </a:p>
        </p:txBody>
      </p:sp>
      <p:sp>
        <p:nvSpPr>
          <p:cNvPr id="12" name="矩形 11"/>
          <p:cNvSpPr/>
          <p:nvPr/>
        </p:nvSpPr>
        <p:spPr>
          <a:xfrm>
            <a:off x="1561083" y="4286092"/>
            <a:ext cx="3600400" cy="519329"/>
          </a:xfrm>
          <a:prstGeom prst="rect">
            <a:avLst/>
          </a:prstGeom>
          <a:solidFill>
            <a:srgbClr val="99CC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30000"/>
              </a:lnSpc>
            </a:pPr>
            <a:r>
              <a:rPr lang="en-US" altLang="zh-CN" sz="1600" dirty="0">
                <a:latin typeface="微软雅黑" panose="020B0503020204020204" pitchFamily="34" charset="-122"/>
                <a:ea typeface="微软雅黑" panose="020B0503020204020204" pitchFamily="34" charset="-122"/>
              </a:rPr>
              <a:t>   </a:t>
            </a:r>
            <a:r>
              <a:rPr lang="en-US" altLang="zh-CN" sz="1600" dirty="0" smtClean="0">
                <a:latin typeface="微软雅黑" panose="020B0503020204020204" pitchFamily="34" charset="-122"/>
                <a:ea typeface="微软雅黑" panose="020B0503020204020204" pitchFamily="34" charset="-122"/>
              </a:rPr>
              <a:t>4</a:t>
            </a:r>
            <a:r>
              <a:rPr lang="zh-CN" altLang="en-US" sz="1600" dirty="0">
                <a:latin typeface="微软雅黑" panose="020B0503020204020204" pitchFamily="34" charset="-122"/>
                <a:ea typeface="微软雅黑" panose="020B0503020204020204" pitchFamily="34" charset="-122"/>
              </a:rPr>
              <a:t>）责权一致原则</a:t>
            </a:r>
          </a:p>
        </p:txBody>
      </p:sp>
      <p:sp>
        <p:nvSpPr>
          <p:cNvPr id="13" name="矩形 12"/>
          <p:cNvSpPr/>
          <p:nvPr/>
        </p:nvSpPr>
        <p:spPr>
          <a:xfrm>
            <a:off x="1561083" y="4988170"/>
            <a:ext cx="3600400" cy="519329"/>
          </a:xfrm>
          <a:prstGeom prst="rect">
            <a:avLst/>
          </a:prstGeom>
          <a:solidFill>
            <a:srgbClr val="99CC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30000"/>
              </a:lnSpc>
            </a:pPr>
            <a:r>
              <a:rPr lang="en-US" altLang="zh-CN" sz="1600" dirty="0">
                <a:latin typeface="微软雅黑" panose="020B0503020204020204" pitchFamily="34" charset="-122"/>
                <a:ea typeface="微软雅黑" panose="020B0503020204020204" pitchFamily="34" charset="-122"/>
              </a:rPr>
              <a:t>   </a:t>
            </a:r>
            <a:r>
              <a:rPr lang="en-US" altLang="zh-CN" sz="1600" dirty="0" smtClean="0">
                <a:latin typeface="微软雅黑" panose="020B0503020204020204" pitchFamily="34" charset="-122"/>
                <a:ea typeface="微软雅黑" panose="020B0503020204020204" pitchFamily="34" charset="-122"/>
              </a:rPr>
              <a:t>5</a:t>
            </a:r>
            <a:r>
              <a:rPr lang="zh-CN" altLang="en-US" sz="1600" dirty="0">
                <a:latin typeface="微软雅黑" panose="020B0503020204020204" pitchFamily="34" charset="-122"/>
                <a:ea typeface="微软雅黑" panose="020B0503020204020204" pitchFamily="34" charset="-122"/>
              </a:rPr>
              <a:t>）精干高效原则</a:t>
            </a:r>
          </a:p>
        </p:txBody>
      </p:sp>
      <p:cxnSp>
        <p:nvCxnSpPr>
          <p:cNvPr id="14" name="直接连接符 13"/>
          <p:cNvCxnSpPr/>
          <p:nvPr/>
        </p:nvCxnSpPr>
        <p:spPr>
          <a:xfrm>
            <a:off x="5377507" y="3492485"/>
            <a:ext cx="6300000" cy="0"/>
          </a:xfrm>
          <a:prstGeom prst="line">
            <a:avLst/>
          </a:prstGeom>
          <a:ln>
            <a:solidFill>
              <a:srgbClr val="99CC00"/>
            </a:solidFill>
          </a:ln>
        </p:spPr>
        <p:style>
          <a:lnRef idx="1">
            <a:schemeClr val="accent6"/>
          </a:lnRef>
          <a:fillRef idx="0">
            <a:schemeClr val="accent6"/>
          </a:fillRef>
          <a:effectRef idx="0">
            <a:schemeClr val="accent6"/>
          </a:effectRef>
          <a:fontRef idx="minor">
            <a:schemeClr val="tx1"/>
          </a:fontRef>
        </p:style>
      </p:cxnSp>
      <p:cxnSp>
        <p:nvCxnSpPr>
          <p:cNvPr id="15" name="直接连接符 14"/>
          <p:cNvCxnSpPr/>
          <p:nvPr/>
        </p:nvCxnSpPr>
        <p:spPr>
          <a:xfrm>
            <a:off x="5377507" y="4213775"/>
            <a:ext cx="6300000" cy="0"/>
          </a:xfrm>
          <a:prstGeom prst="line">
            <a:avLst/>
          </a:prstGeom>
          <a:ln>
            <a:solidFill>
              <a:srgbClr val="99CC00"/>
            </a:solidFill>
          </a:ln>
        </p:spPr>
        <p:style>
          <a:lnRef idx="1">
            <a:schemeClr val="accent6"/>
          </a:lnRef>
          <a:fillRef idx="0">
            <a:schemeClr val="accent6"/>
          </a:fillRef>
          <a:effectRef idx="0">
            <a:schemeClr val="accent6"/>
          </a:effectRef>
          <a:fontRef idx="minor">
            <a:schemeClr val="tx1"/>
          </a:fontRef>
        </p:style>
      </p:cxnSp>
      <p:cxnSp>
        <p:nvCxnSpPr>
          <p:cNvPr id="16" name="直接连接符 15"/>
          <p:cNvCxnSpPr/>
          <p:nvPr/>
        </p:nvCxnSpPr>
        <p:spPr>
          <a:xfrm>
            <a:off x="5377507" y="4935065"/>
            <a:ext cx="6300000" cy="0"/>
          </a:xfrm>
          <a:prstGeom prst="line">
            <a:avLst/>
          </a:prstGeom>
          <a:ln>
            <a:solidFill>
              <a:srgbClr val="99CC00"/>
            </a:solidFill>
          </a:ln>
        </p:spPr>
        <p:style>
          <a:lnRef idx="1">
            <a:schemeClr val="accent6"/>
          </a:lnRef>
          <a:fillRef idx="0">
            <a:schemeClr val="accent6"/>
          </a:fillRef>
          <a:effectRef idx="0">
            <a:schemeClr val="accent6"/>
          </a:effectRef>
          <a:fontRef idx="minor">
            <a:schemeClr val="tx1"/>
          </a:fontRef>
        </p:style>
      </p:cxnSp>
      <p:sp>
        <p:nvSpPr>
          <p:cNvPr id="17" name="矩形 16"/>
          <p:cNvSpPr/>
          <p:nvPr/>
        </p:nvSpPr>
        <p:spPr>
          <a:xfrm>
            <a:off x="5377507" y="2949189"/>
            <a:ext cx="6300000" cy="362792"/>
          </a:xfrm>
          <a:prstGeom prst="rect">
            <a:avLst/>
          </a:prstGeom>
        </p:spPr>
        <p:txBody>
          <a:bodyPr wrap="square">
            <a:spAutoFit/>
          </a:bodyPr>
          <a:lstStyle/>
          <a:p>
            <a:pPr marL="285750" indent="-285750">
              <a:lnSpc>
                <a:spcPct val="120000"/>
              </a:lnSpc>
              <a:buFont typeface="Arial" panose="020B0604020202020204" pitchFamily="34" charset="0"/>
              <a:buChar char="•"/>
            </a:pPr>
            <a:r>
              <a:rPr lang="zh-CN" altLang="en-US" sz="1600" kern="100" dirty="0" smtClean="0">
                <a:solidFill>
                  <a:schemeClr val="bg1">
                    <a:lumMod val="85000"/>
                  </a:schemeClr>
                </a:solidFill>
                <a:latin typeface="微软雅黑" panose="020B0503020204020204" pitchFamily="34" charset="-122"/>
                <a:ea typeface="微软雅黑" panose="020B0503020204020204" pitchFamily="34" charset="-122"/>
                <a:cs typeface="Times New Roman" panose="02020603050405020304" pitchFamily="18" charset="0"/>
              </a:rPr>
              <a:t>下级</a:t>
            </a:r>
            <a:r>
              <a:rPr lang="zh-CN" altLang="en-US" sz="1600" kern="100" dirty="0">
                <a:solidFill>
                  <a:schemeClr val="bg1">
                    <a:lumMod val="85000"/>
                  </a:schemeClr>
                </a:solidFill>
                <a:latin typeface="微软雅黑" panose="020B0503020204020204" pitchFamily="34" charset="-122"/>
                <a:ea typeface="微软雅黑" panose="020B0503020204020204" pitchFamily="34" charset="-122"/>
                <a:cs typeface="Times New Roman" panose="02020603050405020304" pitchFamily="18" charset="0"/>
              </a:rPr>
              <a:t>只能有一个直接上级，职能机构无权干涉</a:t>
            </a:r>
            <a:r>
              <a:rPr lang="zh-CN" altLang="en-US" sz="1600" kern="100" dirty="0" smtClean="0">
                <a:solidFill>
                  <a:schemeClr val="bg1">
                    <a:lumMod val="85000"/>
                  </a:schemeClr>
                </a:solidFill>
                <a:latin typeface="微软雅黑" panose="020B0503020204020204" pitchFamily="34" charset="-122"/>
                <a:ea typeface="微软雅黑" panose="020B0503020204020204" pitchFamily="34" charset="-122"/>
                <a:cs typeface="Times New Roman" panose="02020603050405020304" pitchFamily="18" charset="0"/>
              </a:rPr>
              <a:t>直线系统</a:t>
            </a:r>
            <a:r>
              <a:rPr lang="zh-CN" altLang="en-US" sz="1600" kern="100" dirty="0">
                <a:solidFill>
                  <a:schemeClr val="bg1">
                    <a:lumMod val="85000"/>
                  </a:schemeClr>
                </a:solidFill>
                <a:latin typeface="微软雅黑" panose="020B0503020204020204" pitchFamily="34" charset="-122"/>
                <a:ea typeface="微软雅黑" panose="020B0503020204020204" pitchFamily="34" charset="-122"/>
                <a:cs typeface="Times New Roman" panose="02020603050405020304" pitchFamily="18" charset="0"/>
              </a:rPr>
              <a:t>的工作。</a:t>
            </a:r>
            <a:endParaRPr lang="zh-CN" altLang="en-US" sz="1600"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18" name="矩形 17"/>
          <p:cNvSpPr/>
          <p:nvPr/>
        </p:nvSpPr>
        <p:spPr>
          <a:xfrm>
            <a:off x="5377507" y="3674270"/>
            <a:ext cx="6300000" cy="387798"/>
          </a:xfrm>
          <a:prstGeom prst="rect">
            <a:avLst/>
          </a:prstGeom>
        </p:spPr>
        <p:txBody>
          <a:bodyPr wrap="square">
            <a:spAutoFit/>
          </a:bodyPr>
          <a:lstStyle/>
          <a:p>
            <a:pPr marL="285750" indent="-285750">
              <a:lnSpc>
                <a:spcPct val="120000"/>
              </a:lnSpc>
              <a:buFont typeface="Arial" panose="020B0604020202020204" pitchFamily="34" charset="0"/>
              <a:buChar char="•"/>
            </a:pPr>
            <a:r>
              <a:rPr lang="zh-CN" altLang="en-US" sz="1600" dirty="0">
                <a:solidFill>
                  <a:schemeClr val="bg1">
                    <a:lumMod val="85000"/>
                  </a:schemeClr>
                </a:solidFill>
                <a:latin typeface="微软雅黑" panose="020B0503020204020204" pitchFamily="34" charset="-122"/>
                <a:ea typeface="微软雅黑" panose="020B0503020204020204" pitchFamily="34" charset="-122"/>
              </a:rPr>
              <a:t>要明确员工的工作责任、权力以及由此带来的</a:t>
            </a:r>
            <a:r>
              <a:rPr lang="zh-CN" altLang="en-US" sz="1600" dirty="0" smtClean="0">
                <a:solidFill>
                  <a:schemeClr val="bg1">
                    <a:lumMod val="85000"/>
                  </a:schemeClr>
                </a:solidFill>
                <a:latin typeface="微软雅黑" panose="020B0503020204020204" pitchFamily="34" charset="-122"/>
                <a:ea typeface="微软雅黑" panose="020B0503020204020204" pitchFamily="34" charset="-122"/>
              </a:rPr>
              <a:t>利益。</a:t>
            </a:r>
            <a:endParaRPr lang="zh-CN" altLang="en-US" sz="1600"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19" name="矩形 18"/>
          <p:cNvSpPr/>
          <p:nvPr/>
        </p:nvSpPr>
        <p:spPr>
          <a:xfrm>
            <a:off x="5377507" y="4399351"/>
            <a:ext cx="6300000" cy="387798"/>
          </a:xfrm>
          <a:prstGeom prst="rect">
            <a:avLst/>
          </a:prstGeom>
        </p:spPr>
        <p:txBody>
          <a:bodyPr wrap="square">
            <a:spAutoFit/>
          </a:bodyPr>
          <a:lstStyle/>
          <a:p>
            <a:pPr marL="285750" indent="-285750">
              <a:lnSpc>
                <a:spcPct val="120000"/>
              </a:lnSpc>
              <a:buFont typeface="Arial" panose="020B0604020202020204" pitchFamily="34" charset="0"/>
              <a:buChar char="•"/>
            </a:pPr>
            <a:r>
              <a:rPr lang="zh-CN" altLang="en-US" sz="1600" kern="100" dirty="0" smtClean="0">
                <a:solidFill>
                  <a:schemeClr val="bg1">
                    <a:lumMod val="85000"/>
                  </a:schemeClr>
                </a:solidFill>
                <a:latin typeface="微软雅黑" panose="020B0503020204020204" pitchFamily="34" charset="-122"/>
                <a:ea typeface="微软雅黑" panose="020B0503020204020204" pitchFamily="34" charset="-122"/>
                <a:cs typeface="Times New Roman" panose="02020603050405020304" pitchFamily="18" charset="0"/>
              </a:rPr>
              <a:t>权</a:t>
            </a:r>
            <a:r>
              <a:rPr lang="zh-CN" altLang="en-US" sz="1600" kern="100" dirty="0">
                <a:solidFill>
                  <a:schemeClr val="bg1">
                    <a:lumMod val="85000"/>
                  </a:schemeClr>
                </a:solidFill>
                <a:latin typeface="微软雅黑" panose="020B0503020204020204" pitchFamily="34" charset="-122"/>
                <a:ea typeface="微软雅黑" panose="020B0503020204020204" pitchFamily="34" charset="-122"/>
                <a:cs typeface="Times New Roman" panose="02020603050405020304" pitchFamily="18" charset="0"/>
              </a:rPr>
              <a:t>大于责，会导致权力的滥用</a:t>
            </a:r>
            <a:r>
              <a:rPr lang="zh-CN" altLang="en-US" sz="1600" kern="100" dirty="0" smtClean="0">
                <a:solidFill>
                  <a:schemeClr val="bg1">
                    <a:lumMod val="85000"/>
                  </a:schemeClr>
                </a:solidFill>
                <a:latin typeface="微软雅黑" panose="020B0503020204020204" pitchFamily="34" charset="-122"/>
                <a:ea typeface="微软雅黑" panose="020B0503020204020204" pitchFamily="34" charset="-122"/>
                <a:cs typeface="Times New Roman" panose="02020603050405020304" pitchFamily="18" charset="0"/>
              </a:rPr>
              <a:t>，责</a:t>
            </a:r>
            <a:r>
              <a:rPr lang="zh-CN" altLang="en-US" sz="1600" kern="100" dirty="0">
                <a:solidFill>
                  <a:schemeClr val="bg1">
                    <a:lumMod val="85000"/>
                  </a:schemeClr>
                </a:solidFill>
                <a:latin typeface="微软雅黑" panose="020B0503020204020204" pitchFamily="34" charset="-122"/>
                <a:ea typeface="微软雅黑" panose="020B0503020204020204" pitchFamily="34" charset="-122"/>
                <a:cs typeface="Times New Roman" panose="02020603050405020304" pitchFamily="18" charset="0"/>
              </a:rPr>
              <a:t>大于权，会</a:t>
            </a:r>
            <a:r>
              <a:rPr lang="zh-CN" altLang="en-US" sz="1600" kern="100" dirty="0" smtClean="0">
                <a:solidFill>
                  <a:schemeClr val="bg1">
                    <a:lumMod val="85000"/>
                  </a:schemeClr>
                </a:solidFill>
                <a:latin typeface="微软雅黑" panose="020B0503020204020204" pitchFamily="34" charset="-122"/>
                <a:ea typeface="微软雅黑" panose="020B0503020204020204" pitchFamily="34" charset="-122"/>
                <a:cs typeface="Times New Roman" panose="02020603050405020304" pitchFamily="18" charset="0"/>
              </a:rPr>
              <a:t>阻任务</a:t>
            </a:r>
            <a:r>
              <a:rPr lang="zh-CN" altLang="en-US" sz="1600" kern="100" dirty="0">
                <a:solidFill>
                  <a:schemeClr val="bg1">
                    <a:lumMod val="85000"/>
                  </a:schemeClr>
                </a:solidFill>
                <a:latin typeface="微软雅黑" panose="020B0503020204020204" pitchFamily="34" charset="-122"/>
                <a:ea typeface="微软雅黑" panose="020B0503020204020204" pitchFamily="34" charset="-122"/>
                <a:cs typeface="Times New Roman" panose="02020603050405020304" pitchFamily="18" charset="0"/>
              </a:rPr>
              <a:t>的完成。</a:t>
            </a:r>
            <a:endParaRPr lang="zh-CN" altLang="en-US" sz="1600"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20" name="矩形 19"/>
          <p:cNvSpPr/>
          <p:nvPr/>
        </p:nvSpPr>
        <p:spPr>
          <a:xfrm>
            <a:off x="5377507" y="5124432"/>
            <a:ext cx="6300000" cy="362792"/>
          </a:xfrm>
          <a:prstGeom prst="rect">
            <a:avLst/>
          </a:prstGeom>
        </p:spPr>
        <p:txBody>
          <a:bodyPr wrap="square">
            <a:spAutoFit/>
          </a:bodyPr>
          <a:lstStyle/>
          <a:p>
            <a:pPr marL="285750" indent="-285750">
              <a:lnSpc>
                <a:spcPct val="120000"/>
              </a:lnSpc>
              <a:buFont typeface="Arial" panose="020B0604020202020204" pitchFamily="34" charset="0"/>
              <a:buChar char="•"/>
            </a:pPr>
            <a:r>
              <a:rPr lang="zh-CN" altLang="en-US" sz="1600" kern="100" dirty="0">
                <a:solidFill>
                  <a:schemeClr val="bg1">
                    <a:lumMod val="85000"/>
                  </a:schemeClr>
                </a:solidFill>
                <a:latin typeface="微软雅黑" panose="020B0503020204020204" pitchFamily="34" charset="-122"/>
                <a:ea typeface="微软雅黑" panose="020B0503020204020204" pitchFamily="34" charset="-122"/>
                <a:cs typeface="Times New Roman" panose="02020603050405020304" pitchFamily="18" charset="0"/>
              </a:rPr>
              <a:t>精干是机构少，人员精；高效是工作效率和工作质量高。</a:t>
            </a:r>
            <a:endParaRPr lang="zh-CN" altLang="en-US" sz="1600"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21" name="矩形 20"/>
          <p:cNvSpPr/>
          <p:nvPr/>
        </p:nvSpPr>
        <p:spPr>
          <a:xfrm>
            <a:off x="1561083" y="5690248"/>
            <a:ext cx="3600400" cy="519329"/>
          </a:xfrm>
          <a:prstGeom prst="rect">
            <a:avLst/>
          </a:prstGeom>
          <a:solidFill>
            <a:srgbClr val="99CC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30000"/>
              </a:lnSpc>
            </a:pPr>
            <a:r>
              <a:rPr lang="en-US" altLang="zh-CN" sz="1600" dirty="0">
                <a:latin typeface="微软雅黑" panose="020B0503020204020204" pitchFamily="34" charset="-122"/>
                <a:ea typeface="微软雅黑" panose="020B0503020204020204" pitchFamily="34" charset="-122"/>
              </a:rPr>
              <a:t>   </a:t>
            </a:r>
            <a:r>
              <a:rPr lang="en-US" altLang="zh-CN" sz="1600" dirty="0" smtClean="0">
                <a:latin typeface="微软雅黑" panose="020B0503020204020204" pitchFamily="34" charset="-122"/>
                <a:ea typeface="微软雅黑" panose="020B0503020204020204" pitchFamily="34" charset="-122"/>
              </a:rPr>
              <a:t>6</a:t>
            </a:r>
            <a:r>
              <a:rPr lang="zh-CN" altLang="en-US" sz="1600" dirty="0" smtClean="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监督机构与执行机构分设的原则</a:t>
            </a:r>
          </a:p>
        </p:txBody>
      </p:sp>
      <p:cxnSp>
        <p:nvCxnSpPr>
          <p:cNvPr id="22" name="直接连接符 21"/>
          <p:cNvCxnSpPr/>
          <p:nvPr/>
        </p:nvCxnSpPr>
        <p:spPr>
          <a:xfrm>
            <a:off x="5377507" y="5656353"/>
            <a:ext cx="6300000" cy="0"/>
          </a:xfrm>
          <a:prstGeom prst="line">
            <a:avLst/>
          </a:prstGeom>
          <a:ln>
            <a:solidFill>
              <a:srgbClr val="99CC00"/>
            </a:solidFill>
          </a:ln>
        </p:spPr>
        <p:style>
          <a:lnRef idx="1">
            <a:schemeClr val="accent6"/>
          </a:lnRef>
          <a:fillRef idx="0">
            <a:schemeClr val="accent6"/>
          </a:fillRef>
          <a:effectRef idx="0">
            <a:schemeClr val="accent6"/>
          </a:effectRef>
          <a:fontRef idx="minor">
            <a:schemeClr val="tx1"/>
          </a:fontRef>
        </p:style>
      </p:cxnSp>
      <p:sp>
        <p:nvSpPr>
          <p:cNvPr id="23" name="矩形 22"/>
          <p:cNvSpPr/>
          <p:nvPr/>
        </p:nvSpPr>
        <p:spPr>
          <a:xfrm>
            <a:off x="5377507" y="5849514"/>
            <a:ext cx="6300000" cy="387798"/>
          </a:xfrm>
          <a:prstGeom prst="rect">
            <a:avLst/>
          </a:prstGeom>
        </p:spPr>
        <p:txBody>
          <a:bodyPr wrap="square">
            <a:spAutoFit/>
          </a:bodyPr>
          <a:lstStyle/>
          <a:p>
            <a:pPr marL="285750" indent="-285750">
              <a:lnSpc>
                <a:spcPct val="120000"/>
              </a:lnSpc>
              <a:buFont typeface="Arial" panose="020B0604020202020204" pitchFamily="34" charset="0"/>
              <a:buChar char="•"/>
            </a:pPr>
            <a:r>
              <a:rPr lang="zh-CN" altLang="en-US" sz="1600" kern="100" dirty="0">
                <a:solidFill>
                  <a:schemeClr val="bg1">
                    <a:lumMod val="85000"/>
                  </a:schemeClr>
                </a:solidFill>
                <a:latin typeface="微软雅黑" panose="020B0503020204020204" pitchFamily="34" charset="-122"/>
                <a:ea typeface="微软雅黑" panose="020B0503020204020204" pitchFamily="34" charset="-122"/>
                <a:cs typeface="Times New Roman" panose="02020603050405020304" pitchFamily="18" charset="0"/>
              </a:rPr>
              <a:t>不能又当运动员，又当裁判。比如美国三权分立的政治体制。</a:t>
            </a:r>
            <a:endParaRPr lang="zh-CN" altLang="en-US" sz="1600" dirty="0">
              <a:solidFill>
                <a:schemeClr val="bg1">
                  <a:lumMod val="8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3031386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left)">
                                      <p:cBhvr>
                                        <p:cTn id="14" dur="500"/>
                                        <p:tgtEl>
                                          <p:spTgt spid="10"/>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wipe(left)">
                                      <p:cBhvr>
                                        <p:cTn id="18" dur="500"/>
                                        <p:tgtEl>
                                          <p:spTgt spid="17"/>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left)">
                                      <p:cBhvr>
                                        <p:cTn id="21" dur="500"/>
                                        <p:tgtEl>
                                          <p:spTgt spid="11"/>
                                        </p:tgtEl>
                                      </p:cBhvr>
                                    </p:animEffect>
                                  </p:childTnLst>
                                </p:cTn>
                              </p:par>
                            </p:childTnLst>
                          </p:cTn>
                        </p:par>
                        <p:par>
                          <p:cTn id="22" fill="hold">
                            <p:stCondLst>
                              <p:cond delay="1500"/>
                            </p:stCondLst>
                            <p:childTnLst>
                              <p:par>
                                <p:cTn id="23" presetID="22" presetClass="entr" presetSubtype="8"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500"/>
                                        <p:tgtEl>
                                          <p:spTgt spid="18"/>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500"/>
                                        <p:tgtEl>
                                          <p:spTgt spid="12"/>
                                        </p:tgtEl>
                                      </p:cBhvr>
                                    </p:animEffect>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wipe(left)">
                                      <p:cBhvr>
                                        <p:cTn id="32" dur="500"/>
                                        <p:tgtEl>
                                          <p:spTgt spid="19"/>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left)">
                                      <p:cBhvr>
                                        <p:cTn id="35" dur="500"/>
                                        <p:tgtEl>
                                          <p:spTgt spid="13"/>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wipe(left)">
                                      <p:cBhvr>
                                        <p:cTn id="39" dur="500"/>
                                        <p:tgtEl>
                                          <p:spTgt spid="20"/>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wipe(left)">
                                      <p:cBhvr>
                                        <p:cTn id="42" dur="500"/>
                                        <p:tgtEl>
                                          <p:spTgt spid="21"/>
                                        </p:tgtEl>
                                      </p:cBhvr>
                                    </p:animEffect>
                                  </p:childTnLst>
                                </p:cTn>
                              </p:par>
                            </p:childTnLst>
                          </p:cTn>
                        </p:par>
                        <p:par>
                          <p:cTn id="43" fill="hold">
                            <p:stCondLst>
                              <p:cond delay="3000"/>
                            </p:stCondLst>
                            <p:childTnLst>
                              <p:par>
                                <p:cTn id="44" presetID="22" presetClass="entr" presetSubtype="8" fill="hold" grpId="0" nodeType="after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wipe(left)">
                                      <p:cBhvr>
                                        <p:cTn id="46"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10" grpId="0" animBg="1"/>
      <p:bldP spid="11" grpId="0" animBg="1"/>
      <p:bldP spid="12" grpId="0" animBg="1"/>
      <p:bldP spid="13" grpId="0" animBg="1"/>
      <p:bldP spid="17" grpId="0"/>
      <p:bldP spid="18" grpId="0"/>
      <p:bldP spid="19" grpId="0"/>
      <p:bldP spid="20" grpId="0"/>
      <p:bldP spid="21" grpId="0" animBg="1"/>
      <p:bldP spid="2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481189" y="1633903"/>
            <a:ext cx="7284610" cy="4836982"/>
          </a:xfrm>
          <a:prstGeom prst="rect">
            <a:avLst/>
          </a:prstGeom>
          <a:noFill/>
          <a:ln>
            <a:noFill/>
          </a:ln>
        </p:spPr>
      </p:pic>
      <p:grpSp>
        <p:nvGrpSpPr>
          <p:cNvPr id="3" name="组合 2"/>
          <p:cNvGrpSpPr/>
          <p:nvPr/>
        </p:nvGrpSpPr>
        <p:grpSpPr>
          <a:xfrm>
            <a:off x="1229621" y="4471187"/>
            <a:ext cx="3931861" cy="1838133"/>
            <a:chOff x="1229621" y="4365104"/>
            <a:chExt cx="3931861" cy="1838133"/>
          </a:xfrm>
        </p:grpSpPr>
        <p:sp>
          <p:nvSpPr>
            <p:cNvPr id="31" name="矩形 30"/>
            <p:cNvSpPr/>
            <p:nvPr/>
          </p:nvSpPr>
          <p:spPr>
            <a:xfrm>
              <a:off x="1229621" y="4365104"/>
              <a:ext cx="3931861" cy="1838133"/>
            </a:xfrm>
            <a:prstGeom prst="rect">
              <a:avLst/>
            </a:prstGeom>
            <a:solidFill>
              <a:srgbClr val="FFFFFF">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TextBox 6"/>
            <p:cNvSpPr txBox="1"/>
            <p:nvPr/>
          </p:nvSpPr>
          <p:spPr>
            <a:xfrm>
              <a:off x="1340866" y="4441304"/>
              <a:ext cx="3744415" cy="1692771"/>
            </a:xfrm>
            <a:prstGeom prst="rect">
              <a:avLst/>
            </a:prstGeom>
            <a:noFill/>
          </p:spPr>
          <p:txBody>
            <a:bodyPr wrap="square" rtlCol="0">
              <a:spAutoFit/>
            </a:bodyPr>
            <a:lstStyle/>
            <a:p>
              <a:pPr indent="457200">
                <a:lnSpc>
                  <a:spcPct val="130000"/>
                </a:lnSpc>
              </a:pPr>
              <a:r>
                <a:rPr lang="zh-CN" altLang="en-US" sz="1600" dirty="0">
                  <a:solidFill>
                    <a:schemeClr val="bg1">
                      <a:lumMod val="85000"/>
                    </a:schemeClr>
                  </a:solidFill>
                  <a:latin typeface="微软雅黑" pitchFamily="34" charset="-122"/>
                  <a:ea typeface="微软雅黑" pitchFamily="34" charset="-122"/>
                </a:rPr>
                <a:t>职能，是企业组织的基本单元，职能设计是以职能分析为核心，研究和确定企业的职能结构，为组织各层次、部门、职务和岗位的分工协作提供客观依据。</a:t>
              </a:r>
            </a:p>
          </p:txBody>
        </p:sp>
      </p:grpSp>
      <p:grpSp>
        <p:nvGrpSpPr>
          <p:cNvPr id="4" name="组合 3"/>
          <p:cNvGrpSpPr/>
          <p:nvPr/>
        </p:nvGrpSpPr>
        <p:grpSpPr>
          <a:xfrm>
            <a:off x="1229621" y="3766899"/>
            <a:ext cx="3931862" cy="488264"/>
            <a:chOff x="1229621" y="3660816"/>
            <a:chExt cx="3931862" cy="488264"/>
          </a:xfrm>
        </p:grpSpPr>
        <p:sp>
          <p:nvSpPr>
            <p:cNvPr id="29" name="Rectangle 33"/>
            <p:cNvSpPr/>
            <p:nvPr>
              <p:custDataLst>
                <p:tags r:id="rId1"/>
              </p:custDataLst>
            </p:nvPr>
          </p:nvSpPr>
          <p:spPr bwMode="auto">
            <a:xfrm>
              <a:off x="1229621" y="3660816"/>
              <a:ext cx="3931862" cy="488264"/>
            </a:xfrm>
            <a:prstGeom prst="rect">
              <a:avLst/>
            </a:prstGeom>
            <a:solidFill>
              <a:srgbClr val="99CC00">
                <a:alpha val="69804"/>
              </a:srgbClr>
            </a:solidFill>
            <a:ln w="9525" cap="flat" cmpd="sng" algn="ctr">
              <a:noFill/>
              <a:prstDash val="solid"/>
              <a:headEnd type="none" w="med" len="med"/>
              <a:tailEnd type="none" w="med" len="med"/>
            </a:ln>
            <a:effectLst/>
          </p:spPr>
          <p:txBody>
            <a:bodyPr vert="horz" wrap="square" lIns="68583" tIns="34292" rIns="68583" bIns="34292" numCol="1" rtlCol="0" anchor="t" anchorCtr="0" compatLnSpc="1">
              <a:prstTxWarp prst="textNoShape">
                <a:avLst/>
              </a:prstTxWarp>
            </a:bodyPr>
            <a:lstStyle/>
            <a:p>
              <a:pPr algn="ctr" defTabSz="685637" fontAlgn="base">
                <a:spcBef>
                  <a:spcPct val="0"/>
                </a:spcBef>
                <a:spcAft>
                  <a:spcPct val="0"/>
                </a:spcAft>
              </a:pPr>
              <a:endParaRPr lang="en-US" sz="1500" kern="0" dirty="0">
                <a:gradFill>
                  <a:gsLst>
                    <a:gs pos="0">
                      <a:srgbClr val="FFFFFF"/>
                    </a:gs>
                    <a:gs pos="100000">
                      <a:srgbClr val="FFFFFF"/>
                    </a:gs>
                  </a:gsLst>
                  <a:lin ang="5400000" scaled="0"/>
                </a:gradFill>
                <a:latin typeface="Segoe UI"/>
              </a:endParaRPr>
            </a:p>
          </p:txBody>
        </p:sp>
        <p:sp>
          <p:nvSpPr>
            <p:cNvPr id="30" name="TextBox 32"/>
            <p:cNvSpPr txBox="1"/>
            <p:nvPr>
              <p:custDataLst>
                <p:tags r:id="rId2"/>
              </p:custDataLst>
            </p:nvPr>
          </p:nvSpPr>
          <p:spPr>
            <a:xfrm>
              <a:off x="1229622" y="3708131"/>
              <a:ext cx="3931861" cy="384733"/>
            </a:xfrm>
            <a:prstGeom prst="rect">
              <a:avLst/>
            </a:prstGeom>
            <a:noFill/>
          </p:spPr>
          <p:txBody>
            <a:bodyPr wrap="square" lIns="68586" tIns="68586" rIns="68586" bIns="68586" rtlCol="0">
              <a:spAutoFit/>
            </a:bodyPr>
            <a:lstStyle/>
            <a:p>
              <a:pPr lvl="0">
                <a:buSzPct val="90000"/>
                <a:defRPr/>
              </a:pPr>
              <a:r>
                <a:rPr lang="zh-CN" altLang="en-US" sz="1600" kern="0" dirty="0" smtClean="0">
                  <a:solidFill>
                    <a:srgbClr val="FFFFFF">
                      <a:alpha val="99000"/>
                    </a:srgbClr>
                  </a:solidFill>
                  <a:latin typeface="微软雅黑" panose="020B0503020204020204" pitchFamily="34" charset="-122"/>
                  <a:ea typeface="微软雅黑" panose="020B0503020204020204" pitchFamily="34" charset="-122"/>
                </a:rPr>
                <a:t> </a:t>
              </a:r>
              <a:r>
                <a:rPr lang="en-US" altLang="zh-CN" sz="1600" kern="0" dirty="0" smtClean="0">
                  <a:solidFill>
                    <a:srgbClr val="FFFFFF">
                      <a:alpha val="99000"/>
                    </a:srgbClr>
                  </a:solidFill>
                  <a:latin typeface="微软雅黑" panose="020B0503020204020204" pitchFamily="34" charset="-122"/>
                  <a:ea typeface="微软雅黑" panose="020B0503020204020204" pitchFamily="34" charset="-122"/>
                </a:rPr>
                <a:t>2.3.1 </a:t>
              </a:r>
              <a:r>
                <a:rPr lang="zh-CN" altLang="en-US" sz="1600" kern="0" dirty="0" smtClean="0">
                  <a:solidFill>
                    <a:srgbClr val="FFFFFF">
                      <a:alpha val="99000"/>
                    </a:srgbClr>
                  </a:solidFill>
                  <a:latin typeface="微软雅黑" panose="020B0503020204020204" pitchFamily="34" charset="-122"/>
                  <a:ea typeface="微软雅黑" panose="020B0503020204020204" pitchFamily="34" charset="-122"/>
                </a:rPr>
                <a:t>组织</a:t>
              </a:r>
              <a:r>
                <a:rPr lang="zh-CN" altLang="en-US" sz="1600" kern="0" dirty="0">
                  <a:solidFill>
                    <a:srgbClr val="FFFFFF">
                      <a:alpha val="99000"/>
                    </a:srgbClr>
                  </a:solidFill>
                  <a:latin typeface="微软雅黑" panose="020B0503020204020204" pitchFamily="34" charset="-122"/>
                  <a:ea typeface="微软雅黑" panose="020B0503020204020204" pitchFamily="34" charset="-122"/>
                </a:rPr>
                <a:t>结构的单元构成</a:t>
              </a:r>
              <a:r>
                <a:rPr lang="en-US" altLang="zh-CN" sz="1600" kern="0" dirty="0">
                  <a:solidFill>
                    <a:srgbClr val="FFFFFF">
                      <a:alpha val="99000"/>
                    </a:srgbClr>
                  </a:solidFill>
                  <a:latin typeface="微软雅黑" panose="020B0503020204020204" pitchFamily="34" charset="-122"/>
                  <a:ea typeface="微软雅黑" panose="020B0503020204020204" pitchFamily="34" charset="-122"/>
                </a:rPr>
                <a:t>——</a:t>
              </a:r>
              <a:r>
                <a:rPr lang="zh-CN" altLang="en-US" sz="1600" kern="0" dirty="0">
                  <a:solidFill>
                    <a:srgbClr val="FFFFFF">
                      <a:alpha val="99000"/>
                    </a:srgbClr>
                  </a:solidFill>
                  <a:latin typeface="微软雅黑" panose="020B0503020204020204" pitchFamily="34" charset="-122"/>
                  <a:ea typeface="微软雅黑" panose="020B0503020204020204" pitchFamily="34" charset="-122"/>
                </a:rPr>
                <a:t>职能设计</a:t>
              </a:r>
            </a:p>
          </p:txBody>
        </p:sp>
      </p:grpSp>
    </p:spTree>
    <p:extLst>
      <p:ext uri="{BB962C8B-B14F-4D97-AF65-F5344CB8AC3E}">
        <p14:creationId xmlns:p14="http://schemas.microsoft.com/office/powerpoint/2010/main" val="407991835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481189" y="1633753"/>
            <a:ext cx="7284610" cy="4858835"/>
          </a:xfrm>
          <a:prstGeom prst="rect">
            <a:avLst/>
          </a:prstGeom>
          <a:noFill/>
          <a:ln>
            <a:noFill/>
          </a:ln>
        </p:spPr>
      </p:pic>
      <p:grpSp>
        <p:nvGrpSpPr>
          <p:cNvPr id="3" name="组合 2"/>
          <p:cNvGrpSpPr/>
          <p:nvPr/>
        </p:nvGrpSpPr>
        <p:grpSpPr>
          <a:xfrm>
            <a:off x="1229621" y="3773248"/>
            <a:ext cx="3931861" cy="2536072"/>
            <a:chOff x="1229621" y="4365104"/>
            <a:chExt cx="3931861" cy="2536072"/>
          </a:xfrm>
        </p:grpSpPr>
        <p:sp>
          <p:nvSpPr>
            <p:cNvPr id="31" name="矩形 30"/>
            <p:cNvSpPr/>
            <p:nvPr/>
          </p:nvSpPr>
          <p:spPr>
            <a:xfrm>
              <a:off x="1229621" y="4365104"/>
              <a:ext cx="3931861" cy="2536072"/>
            </a:xfrm>
            <a:prstGeom prst="rect">
              <a:avLst/>
            </a:prstGeom>
            <a:solidFill>
              <a:srgbClr val="FFFFFF">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TextBox 6"/>
            <p:cNvSpPr txBox="1"/>
            <p:nvPr/>
          </p:nvSpPr>
          <p:spPr>
            <a:xfrm>
              <a:off x="1340866" y="4471784"/>
              <a:ext cx="3744415" cy="2332946"/>
            </a:xfrm>
            <a:prstGeom prst="rect">
              <a:avLst/>
            </a:prstGeom>
            <a:noFill/>
          </p:spPr>
          <p:txBody>
            <a:bodyPr wrap="square" rtlCol="0">
              <a:spAutoFit/>
            </a:bodyPr>
            <a:lstStyle/>
            <a:p>
              <a:pPr indent="457200">
                <a:lnSpc>
                  <a:spcPct val="130000"/>
                </a:lnSpc>
              </a:pPr>
              <a:r>
                <a:rPr lang="zh-CN" altLang="en-US" sz="1600" dirty="0">
                  <a:solidFill>
                    <a:schemeClr val="bg1">
                      <a:lumMod val="85000"/>
                    </a:schemeClr>
                  </a:solidFill>
                  <a:latin typeface="微软雅黑" pitchFamily="34" charset="-122"/>
                  <a:ea typeface="微软雅黑" pitchFamily="34" charset="-122"/>
                </a:rPr>
                <a:t>部门划分就是在任务分工的基础上，自上而下地对各种任务加以归类，根据不同的标准将相同或相近的工作并归到一起组成工作单位，形成专业化的工作部门。部门化的方式有</a:t>
              </a:r>
              <a:r>
                <a:rPr lang="zh-CN" altLang="en-US" sz="1600" b="1" dirty="0">
                  <a:solidFill>
                    <a:srgbClr val="FFC000"/>
                  </a:solidFill>
                  <a:latin typeface="微软雅黑" pitchFamily="34" charset="-122"/>
                  <a:ea typeface="微软雅黑" pitchFamily="34" charset="-122"/>
                </a:rPr>
                <a:t>职能部门化、产品或服务部门化、地域部门化、顾客部门化和流程或过程部门化。</a:t>
              </a:r>
            </a:p>
          </p:txBody>
        </p:sp>
      </p:grpSp>
      <p:grpSp>
        <p:nvGrpSpPr>
          <p:cNvPr id="4" name="组合 3"/>
          <p:cNvGrpSpPr/>
          <p:nvPr/>
        </p:nvGrpSpPr>
        <p:grpSpPr>
          <a:xfrm>
            <a:off x="1229621" y="3068960"/>
            <a:ext cx="3931862" cy="488264"/>
            <a:chOff x="1229621" y="3660816"/>
            <a:chExt cx="3931862" cy="488264"/>
          </a:xfrm>
        </p:grpSpPr>
        <p:sp>
          <p:nvSpPr>
            <p:cNvPr id="29" name="Rectangle 33"/>
            <p:cNvSpPr/>
            <p:nvPr>
              <p:custDataLst>
                <p:tags r:id="rId1"/>
              </p:custDataLst>
            </p:nvPr>
          </p:nvSpPr>
          <p:spPr bwMode="auto">
            <a:xfrm>
              <a:off x="1229621" y="3660816"/>
              <a:ext cx="3931862" cy="488264"/>
            </a:xfrm>
            <a:prstGeom prst="rect">
              <a:avLst/>
            </a:prstGeom>
            <a:solidFill>
              <a:srgbClr val="99CC00">
                <a:alpha val="69804"/>
              </a:srgbClr>
            </a:solidFill>
            <a:ln w="9525" cap="flat" cmpd="sng" algn="ctr">
              <a:noFill/>
              <a:prstDash val="solid"/>
              <a:headEnd type="none" w="med" len="med"/>
              <a:tailEnd type="none" w="med" len="med"/>
            </a:ln>
            <a:effectLst/>
          </p:spPr>
          <p:txBody>
            <a:bodyPr vert="horz" wrap="square" lIns="68583" tIns="34292" rIns="68583" bIns="34292" numCol="1" rtlCol="0" anchor="t" anchorCtr="0" compatLnSpc="1">
              <a:prstTxWarp prst="textNoShape">
                <a:avLst/>
              </a:prstTxWarp>
            </a:bodyPr>
            <a:lstStyle/>
            <a:p>
              <a:pPr algn="ctr" defTabSz="685637" fontAlgn="base">
                <a:spcBef>
                  <a:spcPct val="0"/>
                </a:spcBef>
                <a:spcAft>
                  <a:spcPct val="0"/>
                </a:spcAft>
              </a:pPr>
              <a:endParaRPr lang="en-US" sz="1500" kern="0" dirty="0">
                <a:gradFill>
                  <a:gsLst>
                    <a:gs pos="0">
                      <a:srgbClr val="FFFFFF"/>
                    </a:gs>
                    <a:gs pos="100000">
                      <a:srgbClr val="FFFFFF"/>
                    </a:gs>
                  </a:gsLst>
                  <a:lin ang="5400000" scaled="0"/>
                </a:gradFill>
                <a:latin typeface="Segoe UI"/>
              </a:endParaRPr>
            </a:p>
          </p:txBody>
        </p:sp>
        <p:sp>
          <p:nvSpPr>
            <p:cNvPr id="30" name="TextBox 32"/>
            <p:cNvSpPr txBox="1"/>
            <p:nvPr>
              <p:custDataLst>
                <p:tags r:id="rId2"/>
              </p:custDataLst>
            </p:nvPr>
          </p:nvSpPr>
          <p:spPr>
            <a:xfrm>
              <a:off x="1229622" y="3708131"/>
              <a:ext cx="3931861" cy="384733"/>
            </a:xfrm>
            <a:prstGeom prst="rect">
              <a:avLst/>
            </a:prstGeom>
            <a:noFill/>
          </p:spPr>
          <p:txBody>
            <a:bodyPr wrap="square" lIns="68586" tIns="68586" rIns="68586" bIns="68586" rtlCol="0">
              <a:spAutoFit/>
            </a:bodyPr>
            <a:lstStyle/>
            <a:p>
              <a:pPr lvl="0">
                <a:buSzPct val="90000"/>
                <a:defRPr/>
              </a:pPr>
              <a:r>
                <a:rPr lang="zh-CN" altLang="en-US" sz="1600" kern="0" dirty="0" smtClean="0">
                  <a:solidFill>
                    <a:srgbClr val="FFFFFF">
                      <a:alpha val="99000"/>
                    </a:srgbClr>
                  </a:solidFill>
                  <a:latin typeface="微软雅黑" panose="020B0503020204020204" pitchFamily="34" charset="-122"/>
                  <a:ea typeface="微软雅黑" panose="020B0503020204020204" pitchFamily="34" charset="-122"/>
                </a:rPr>
                <a:t> </a:t>
              </a:r>
              <a:r>
                <a:rPr lang="en-US" altLang="zh-CN" sz="1600" kern="0" dirty="0" smtClean="0">
                  <a:solidFill>
                    <a:srgbClr val="FFFFFF">
                      <a:alpha val="99000"/>
                    </a:srgbClr>
                  </a:solidFill>
                  <a:latin typeface="微软雅黑" panose="020B0503020204020204" pitchFamily="34" charset="-122"/>
                  <a:ea typeface="微软雅黑" panose="020B0503020204020204" pitchFamily="34" charset="-122"/>
                </a:rPr>
                <a:t>2.3.2 </a:t>
              </a:r>
              <a:r>
                <a:rPr lang="zh-CN" altLang="en-US" sz="1600" kern="0" dirty="0" smtClean="0">
                  <a:solidFill>
                    <a:srgbClr val="FFFFFF">
                      <a:alpha val="99000"/>
                    </a:srgbClr>
                  </a:solidFill>
                  <a:latin typeface="微软雅黑" panose="020B0503020204020204" pitchFamily="34" charset="-122"/>
                  <a:ea typeface="微软雅黑" panose="020B0503020204020204" pitchFamily="34" charset="-122"/>
                </a:rPr>
                <a:t>组织</a:t>
              </a:r>
              <a:r>
                <a:rPr lang="zh-CN" altLang="en-US" sz="1600" kern="0" dirty="0">
                  <a:solidFill>
                    <a:srgbClr val="FFFFFF">
                      <a:alpha val="99000"/>
                    </a:srgbClr>
                  </a:solidFill>
                  <a:latin typeface="微软雅黑" panose="020B0503020204020204" pitchFamily="34" charset="-122"/>
                  <a:ea typeface="微软雅黑" panose="020B0503020204020204" pitchFamily="34" charset="-122"/>
                </a:rPr>
                <a:t>结构的横向设计</a:t>
              </a:r>
              <a:r>
                <a:rPr lang="en-US" altLang="zh-CN" sz="1600" kern="0" dirty="0">
                  <a:solidFill>
                    <a:srgbClr val="FFFFFF">
                      <a:alpha val="99000"/>
                    </a:srgbClr>
                  </a:solidFill>
                  <a:latin typeface="微软雅黑" panose="020B0503020204020204" pitchFamily="34" charset="-122"/>
                  <a:ea typeface="微软雅黑" panose="020B0503020204020204" pitchFamily="34" charset="-122"/>
                </a:rPr>
                <a:t>——</a:t>
              </a:r>
              <a:r>
                <a:rPr lang="zh-CN" altLang="en-US" sz="1600" kern="0" dirty="0">
                  <a:solidFill>
                    <a:srgbClr val="FFFFFF">
                      <a:alpha val="99000"/>
                    </a:srgbClr>
                  </a:solidFill>
                  <a:latin typeface="微软雅黑" panose="020B0503020204020204" pitchFamily="34" charset="-122"/>
                  <a:ea typeface="微软雅黑" panose="020B0503020204020204" pitchFamily="34" charset="-122"/>
                </a:rPr>
                <a:t>部门划分</a:t>
              </a:r>
            </a:p>
          </p:txBody>
        </p:sp>
      </p:grpSp>
    </p:spTree>
    <p:extLst>
      <p:ext uri="{BB962C8B-B14F-4D97-AF65-F5344CB8AC3E}">
        <p14:creationId xmlns:p14="http://schemas.microsoft.com/office/powerpoint/2010/main" val="2739766188"/>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decel="10000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2"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p:cNvSpPr/>
          <p:nvPr/>
        </p:nvSpPr>
        <p:spPr bwMode="auto">
          <a:xfrm>
            <a:off x="1649166" y="2204944"/>
            <a:ext cx="1944000" cy="720000"/>
          </a:xfrm>
          <a:prstGeom prst="rect">
            <a:avLst/>
          </a:prstGeom>
          <a:solidFill>
            <a:srgbClr val="94C949"/>
          </a:solidFill>
          <a:ln w="9525" cap="flat" cmpd="sng" algn="ctr">
            <a:noFill/>
            <a:prstDash val="solid"/>
            <a:headEnd type="none" w="med" len="med"/>
            <a:tailEnd type="none" w="med" len="med"/>
          </a:ln>
          <a:effectLst/>
        </p:spPr>
        <p:txBody>
          <a:bodyPr rot="0" spcFirstLastPara="0" vertOverflow="overflow" horzOverflow="overflow" vert="horz" wrap="square" lIns="76109" tIns="38049" rIns="38049" bIns="76109" numCol="1" spcCol="0" rtlCol="0" fromWordArt="0" anchor="ctr" anchorCtr="0" forceAA="0" compatLnSpc="1">
            <a:prstTxWarp prst="textNoShape">
              <a:avLst/>
            </a:prstTxWarp>
            <a:noAutofit/>
          </a:bodyPr>
          <a:lstStyle/>
          <a:p>
            <a:pPr marL="0" marR="0" lvl="0" indent="0" algn="ctr" defTabSz="913210" eaLnBrk="1" fontAlgn="auto" latinLnBrk="0" hangingPunct="1">
              <a:lnSpc>
                <a:spcPct val="100000"/>
              </a:lnSpc>
              <a:spcBef>
                <a:spcPts val="0"/>
              </a:spcBef>
              <a:spcAft>
                <a:spcPts val="0"/>
              </a:spcAft>
              <a:buClrTx/>
              <a:buSzTx/>
              <a:buFontTx/>
              <a:buNone/>
              <a:tabLst/>
              <a:defRPr/>
            </a:pPr>
            <a:r>
              <a:rPr lang="zh-CN" altLang="en-US" sz="2000" b="1" kern="0" spc="-40" dirty="0" smtClean="0">
                <a:gradFill>
                  <a:gsLst>
                    <a:gs pos="0">
                      <a:srgbClr val="FFFFFF"/>
                    </a:gs>
                    <a:gs pos="100000">
                      <a:srgbClr val="FFFFFF"/>
                    </a:gs>
                  </a:gsLst>
                  <a:lin ang="5400000" scaled="0"/>
                </a:gradFill>
                <a:latin typeface="微软雅黑" pitchFamily="34" charset="-122"/>
                <a:ea typeface="微软雅黑" pitchFamily="34" charset="-122"/>
                <a:cs typeface="Segoe UI" pitchFamily="34" charset="0"/>
              </a:rPr>
              <a:t>职能部门化</a:t>
            </a:r>
            <a:endParaRPr kumimoji="0" lang="en-US" sz="2000" b="1" i="0" u="none" strike="noStrike" kern="0" cap="none" spc="-4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Segoe UI" pitchFamily="34" charset="0"/>
            </a:endParaRPr>
          </a:p>
        </p:txBody>
      </p:sp>
      <p:sp>
        <p:nvSpPr>
          <p:cNvPr id="10" name="Rectangle 4"/>
          <p:cNvSpPr/>
          <p:nvPr/>
        </p:nvSpPr>
        <p:spPr>
          <a:xfrm>
            <a:off x="1649166" y="3033847"/>
            <a:ext cx="1944000" cy="3347481"/>
          </a:xfrm>
          <a:prstGeom prst="rect">
            <a:avLst/>
          </a:prstGeom>
          <a:solidFill>
            <a:srgbClr val="94C949">
              <a:lumMod val="20000"/>
              <a:lumOff val="80000"/>
            </a:srgbClr>
          </a:solidFill>
          <a:ln w="9525" cap="flat" cmpd="sng" algn="ctr">
            <a:noFill/>
            <a:prstDash val="solid"/>
            <a:headEnd type="none" w="med" len="med"/>
            <a:tailEnd type="none" w="med" len="med"/>
          </a:ln>
          <a:effectLst/>
        </p:spPr>
        <p:txBody>
          <a:bodyPr rot="0" spcFirstLastPara="0" vertOverflow="overflow" horzOverflow="overflow" vert="horz" wrap="square" lIns="76109" tIns="38049" rIns="38049" bIns="76109" numCol="1" spcCol="0" rtlCol="0" fromWordArt="0" anchor="ctr" anchorCtr="0" forceAA="0" compatLnSpc="1">
            <a:prstTxWarp prst="textNoShape">
              <a:avLst/>
            </a:prstTxWarp>
            <a:noAutofit/>
          </a:bodyPr>
          <a:lstStyle/>
          <a:p>
            <a:pPr lvl="0" defTabSz="913210">
              <a:lnSpc>
                <a:spcPct val="120000"/>
              </a:lnSpc>
              <a:defRPr/>
            </a:pPr>
            <a:r>
              <a:rPr lang="zh-CN" altLang="en-US" sz="1500" kern="0" spc="-40" dirty="0">
                <a:gradFill>
                  <a:gsLst>
                    <a:gs pos="0">
                      <a:srgbClr val="363535"/>
                    </a:gs>
                    <a:gs pos="100000">
                      <a:srgbClr val="363535"/>
                    </a:gs>
                  </a:gsLst>
                  <a:lin ang="5400000" scaled="0"/>
                </a:gradFill>
                <a:latin typeface="微软雅黑" pitchFamily="34" charset="-122"/>
                <a:ea typeface="微软雅黑" pitchFamily="34" charset="-122"/>
                <a:cs typeface="Segoe UI" pitchFamily="34" charset="0"/>
              </a:rPr>
              <a:t>根据分工和专业化的原则，发挥专业职能，使各部门管理人员的注意力集中在组织的基本任务上，有利于目标的实现。缺点是会使各部门只注重本部门的利益，给协调工作带来一定的困难。 如财务部、人事部、生产部、销售部等。</a:t>
            </a:r>
            <a:endParaRPr kumimoji="0" lang="en-US" sz="1500" b="0" i="0" u="none" strike="noStrike" kern="0" cap="none" spc="-40" normalizeH="0" baseline="0" noProof="0" dirty="0">
              <a:ln>
                <a:noFill/>
              </a:ln>
              <a:gradFill>
                <a:gsLst>
                  <a:gs pos="0">
                    <a:srgbClr val="363535"/>
                  </a:gs>
                  <a:gs pos="100000">
                    <a:srgbClr val="363535"/>
                  </a:gs>
                </a:gsLst>
                <a:lin ang="5400000" scaled="0"/>
              </a:gradFill>
              <a:effectLst/>
              <a:uLnTx/>
              <a:uFillTx/>
              <a:latin typeface="微软雅黑" pitchFamily="34" charset="-122"/>
              <a:ea typeface="微软雅黑" pitchFamily="34" charset="-122"/>
              <a:cs typeface="Segoe UI" pitchFamily="34" charset="0"/>
            </a:endParaRPr>
          </a:p>
        </p:txBody>
      </p:sp>
      <p:sp>
        <p:nvSpPr>
          <p:cNvPr id="11" name="Rectangle 7"/>
          <p:cNvSpPr/>
          <p:nvPr/>
        </p:nvSpPr>
        <p:spPr bwMode="auto">
          <a:xfrm>
            <a:off x="5745584" y="2204944"/>
            <a:ext cx="1944000" cy="720000"/>
          </a:xfrm>
          <a:prstGeom prst="rect">
            <a:avLst/>
          </a:prstGeom>
          <a:solidFill>
            <a:srgbClr val="ED5326"/>
          </a:solidFill>
          <a:effectLst/>
        </p:spPr>
        <p:txBody>
          <a:bodyPr lIns="114164" tIns="114164" rIns="114164" bIns="152217" anchor="ctr" anchorCtr="0">
            <a:noAutofit/>
          </a:bodyPr>
          <a:lstStyle/>
          <a:p>
            <a:pPr algn="ctr" defTabSz="913210">
              <a:defRPr/>
            </a:pPr>
            <a:r>
              <a:rPr lang="zh-CN" altLang="en-US" sz="2000" b="1" kern="0" spc="-40" dirty="0">
                <a:gradFill>
                  <a:gsLst>
                    <a:gs pos="0">
                      <a:srgbClr val="FFFFFF"/>
                    </a:gs>
                    <a:gs pos="100000">
                      <a:srgbClr val="FFFFFF"/>
                    </a:gs>
                  </a:gsLst>
                  <a:lin ang="5400000" scaled="0"/>
                </a:gradFill>
                <a:latin typeface="微软雅黑" pitchFamily="34" charset="-122"/>
                <a:ea typeface="微软雅黑" pitchFamily="34" charset="-122"/>
                <a:cs typeface="Segoe UI" pitchFamily="34" charset="0"/>
              </a:rPr>
              <a:t>区域部门化</a:t>
            </a:r>
            <a:endParaRPr lang="en-US" sz="2000" b="1" kern="0" spc="-40" dirty="0">
              <a:gradFill>
                <a:gsLst>
                  <a:gs pos="0">
                    <a:srgbClr val="FFFFFF"/>
                  </a:gs>
                  <a:gs pos="100000">
                    <a:srgbClr val="FFFFFF"/>
                  </a:gs>
                </a:gsLst>
                <a:lin ang="5400000" scaled="0"/>
              </a:gradFill>
              <a:latin typeface="微软雅黑" pitchFamily="34" charset="-122"/>
              <a:ea typeface="微软雅黑" pitchFamily="34" charset="-122"/>
              <a:cs typeface="Segoe UI" pitchFamily="34" charset="0"/>
            </a:endParaRPr>
          </a:p>
        </p:txBody>
      </p:sp>
      <p:sp>
        <p:nvSpPr>
          <p:cNvPr id="12" name="Rectangle 8"/>
          <p:cNvSpPr/>
          <p:nvPr/>
        </p:nvSpPr>
        <p:spPr>
          <a:xfrm>
            <a:off x="5745584" y="3033847"/>
            <a:ext cx="1944000" cy="3347481"/>
          </a:xfrm>
          <a:prstGeom prst="rect">
            <a:avLst/>
          </a:prstGeom>
          <a:solidFill>
            <a:srgbClr val="ED5326">
              <a:lumMod val="20000"/>
              <a:lumOff val="80000"/>
            </a:srgbClr>
          </a:solidFill>
          <a:effectLst/>
        </p:spPr>
        <p:txBody>
          <a:bodyPr lIns="114164" tIns="114164" rIns="114164" bIns="152217" anchor="t" anchorCtr="0">
            <a:noAutofit/>
          </a:bodyPr>
          <a:lstStyle/>
          <a:p>
            <a:pPr lvl="0" defTabSz="913210">
              <a:lnSpc>
                <a:spcPct val="120000"/>
              </a:lnSpc>
              <a:defRPr/>
            </a:pPr>
            <a:r>
              <a:rPr lang="zh-CN" altLang="en-US" sz="1500" kern="0" spc="-40" dirty="0">
                <a:gradFill>
                  <a:gsLst>
                    <a:gs pos="0">
                      <a:srgbClr val="363535"/>
                    </a:gs>
                    <a:gs pos="100000">
                      <a:srgbClr val="363535"/>
                    </a:gs>
                  </a:gsLst>
                  <a:lin ang="5400000" scaled="0"/>
                </a:gradFill>
                <a:latin typeface="微软雅黑" pitchFamily="34" charset="-122"/>
                <a:ea typeface="微软雅黑" pitchFamily="34" charset="-122"/>
                <a:cs typeface="Segoe UI" pitchFamily="34" charset="0"/>
              </a:rPr>
              <a:t>是</a:t>
            </a:r>
            <a:r>
              <a:rPr lang="zh-CN" altLang="en-US" sz="1500" kern="0" spc="-40" dirty="0" smtClean="0">
                <a:gradFill>
                  <a:gsLst>
                    <a:gs pos="0">
                      <a:srgbClr val="363535"/>
                    </a:gs>
                    <a:gs pos="100000">
                      <a:srgbClr val="363535"/>
                    </a:gs>
                  </a:gsLst>
                  <a:lin ang="5400000" scaled="0"/>
                </a:gradFill>
                <a:latin typeface="微软雅黑" pitchFamily="34" charset="-122"/>
                <a:ea typeface="微软雅黑" pitchFamily="34" charset="-122"/>
                <a:cs typeface="Segoe UI" pitchFamily="34" charset="0"/>
              </a:rPr>
              <a:t>跨国公司</a:t>
            </a:r>
            <a:r>
              <a:rPr lang="zh-CN" altLang="en-US" sz="1500" kern="0" spc="-40" dirty="0">
                <a:gradFill>
                  <a:gsLst>
                    <a:gs pos="0">
                      <a:srgbClr val="363535"/>
                    </a:gs>
                    <a:gs pos="100000">
                      <a:srgbClr val="363535"/>
                    </a:gs>
                  </a:gsLst>
                  <a:lin ang="5400000" scaled="0"/>
                </a:gradFill>
                <a:latin typeface="微软雅黑" pitchFamily="34" charset="-122"/>
                <a:ea typeface="微软雅黑" pitchFamily="34" charset="-122"/>
                <a:cs typeface="Segoe UI" pitchFamily="34" charset="0"/>
              </a:rPr>
              <a:t>普遍采用的一种方式。这种方式有利于主管人员的培养和训练，便于考核，能对本地区环境的变化做出迅速的反应，不过这也会增加高层人员控制的难度，而且地区之间不容易协调，常发生越区行使职权的现象</a:t>
            </a:r>
            <a:r>
              <a:rPr lang="zh-CN" altLang="en-US" sz="1500" kern="0" spc="-40" dirty="0" smtClean="0">
                <a:gradFill>
                  <a:gsLst>
                    <a:gs pos="0">
                      <a:srgbClr val="363535"/>
                    </a:gs>
                    <a:gs pos="100000">
                      <a:srgbClr val="363535"/>
                    </a:gs>
                  </a:gsLst>
                  <a:lin ang="5400000" scaled="0"/>
                </a:gradFill>
                <a:latin typeface="微软雅黑" pitchFamily="34" charset="-122"/>
                <a:ea typeface="微软雅黑" pitchFamily="34" charset="-122"/>
                <a:cs typeface="Segoe UI" pitchFamily="34" charset="0"/>
              </a:rPr>
              <a:t>。</a:t>
            </a:r>
            <a:endParaRPr lang="en-US" sz="1500" kern="0" spc="-40" dirty="0">
              <a:gradFill>
                <a:gsLst>
                  <a:gs pos="0">
                    <a:srgbClr val="363535"/>
                  </a:gs>
                  <a:gs pos="100000">
                    <a:srgbClr val="363535"/>
                  </a:gs>
                </a:gsLst>
                <a:lin ang="5400000" scaled="0"/>
              </a:gradFill>
              <a:latin typeface="微软雅黑" pitchFamily="34" charset="-122"/>
              <a:ea typeface="微软雅黑" pitchFamily="34" charset="-122"/>
              <a:cs typeface="Segoe UI" pitchFamily="34" charset="0"/>
            </a:endParaRPr>
          </a:p>
        </p:txBody>
      </p:sp>
      <p:sp>
        <p:nvSpPr>
          <p:cNvPr id="14" name="Rectangle 11"/>
          <p:cNvSpPr/>
          <p:nvPr/>
        </p:nvSpPr>
        <p:spPr bwMode="auto">
          <a:xfrm>
            <a:off x="7793793" y="2204944"/>
            <a:ext cx="1944000" cy="720000"/>
          </a:xfrm>
          <a:prstGeom prst="rect">
            <a:avLst/>
          </a:prstGeom>
          <a:solidFill>
            <a:srgbClr val="00AEEF"/>
          </a:solidFill>
          <a:ln w="9525" cap="flat" cmpd="sng" algn="ctr">
            <a:noFill/>
            <a:prstDash val="solid"/>
            <a:headEnd type="none" w="med" len="med"/>
            <a:tailEnd type="none" w="med" len="med"/>
          </a:ln>
          <a:effectLst/>
        </p:spPr>
        <p:txBody>
          <a:bodyPr vert="horz" wrap="square" lIns="91436" tIns="45718" rIns="91436" bIns="45718" numCol="1" rtlCol="0" anchor="ctr" anchorCtr="0" compatLnSpc="1">
            <a:prstTxWarp prst="textNoShape">
              <a:avLst/>
            </a:prstTxWarp>
          </a:bodyPr>
          <a:lstStyle/>
          <a:p>
            <a:pPr algn="ctr" defTabSz="913210">
              <a:defRPr/>
            </a:pPr>
            <a:r>
              <a:rPr lang="zh-CN" altLang="en-US" sz="2000" b="1" kern="0" spc="-40" dirty="0">
                <a:gradFill>
                  <a:gsLst>
                    <a:gs pos="0">
                      <a:srgbClr val="FFFFFF"/>
                    </a:gs>
                    <a:gs pos="100000">
                      <a:srgbClr val="FFFFFF"/>
                    </a:gs>
                  </a:gsLst>
                  <a:lin ang="5400000" scaled="0"/>
                </a:gradFill>
                <a:latin typeface="微软雅黑" pitchFamily="34" charset="-122"/>
                <a:ea typeface="微软雅黑" pitchFamily="34" charset="-122"/>
                <a:cs typeface="Segoe UI" pitchFamily="34" charset="0"/>
              </a:rPr>
              <a:t>顾客部门化</a:t>
            </a:r>
            <a:endParaRPr lang="en-US" sz="2000" b="1" kern="0" spc="-40" dirty="0">
              <a:gradFill>
                <a:gsLst>
                  <a:gs pos="0">
                    <a:srgbClr val="FFFFFF"/>
                  </a:gs>
                  <a:gs pos="100000">
                    <a:srgbClr val="FFFFFF"/>
                  </a:gs>
                </a:gsLst>
                <a:lin ang="5400000" scaled="0"/>
              </a:gradFill>
              <a:latin typeface="微软雅黑" pitchFamily="34" charset="-122"/>
              <a:ea typeface="微软雅黑" pitchFamily="34" charset="-122"/>
              <a:cs typeface="Segoe UI" pitchFamily="34" charset="0"/>
            </a:endParaRPr>
          </a:p>
        </p:txBody>
      </p:sp>
      <p:sp>
        <p:nvSpPr>
          <p:cNvPr id="15" name="Rectangle 12"/>
          <p:cNvSpPr/>
          <p:nvPr/>
        </p:nvSpPr>
        <p:spPr>
          <a:xfrm>
            <a:off x="7793793" y="3033847"/>
            <a:ext cx="1944000" cy="3347481"/>
          </a:xfrm>
          <a:prstGeom prst="rect">
            <a:avLst/>
          </a:prstGeom>
          <a:solidFill>
            <a:srgbClr val="DBDEF4"/>
          </a:solidFill>
          <a:ln w="9525" cap="flat" cmpd="sng" algn="ctr">
            <a:noFill/>
            <a:prstDash val="solid"/>
            <a:headEnd type="none" w="med" len="med"/>
            <a:tailEnd type="none" w="med" len="med"/>
          </a:ln>
          <a:effectLst/>
        </p:spPr>
        <p:txBody>
          <a:bodyPr rot="0" spcFirstLastPara="0" vertOverflow="overflow" horzOverflow="overflow" vert="horz" wrap="square" lIns="76109" tIns="38049" rIns="38049" bIns="76109" numCol="1" spcCol="0" rtlCol="0" fromWordArt="0" anchor="ctr" anchorCtr="0" forceAA="0" compatLnSpc="1">
            <a:prstTxWarp prst="textNoShape">
              <a:avLst/>
            </a:prstTxWarp>
            <a:noAutofit/>
          </a:bodyPr>
          <a:lstStyle/>
          <a:p>
            <a:pPr defTabSz="913210">
              <a:lnSpc>
                <a:spcPct val="120000"/>
              </a:lnSpc>
              <a:defRPr/>
            </a:pPr>
            <a:r>
              <a:rPr lang="zh-CN" altLang="en-US" sz="1500" kern="0" spc="-40" dirty="0">
                <a:gradFill>
                  <a:gsLst>
                    <a:gs pos="0">
                      <a:srgbClr val="363535"/>
                    </a:gs>
                    <a:gs pos="100000">
                      <a:srgbClr val="363535"/>
                    </a:gs>
                  </a:gsLst>
                  <a:lin ang="5400000" scaled="0"/>
                </a:gradFill>
                <a:latin typeface="微软雅黑" pitchFamily="34" charset="-122"/>
                <a:ea typeface="微软雅黑" pitchFamily="34" charset="-122"/>
                <a:cs typeface="Segoe UI" pitchFamily="34" charset="0"/>
              </a:rPr>
              <a:t>针对不同类型的顾客提供专业的服务，能更好满足顾客。如童装部、女装部、男装部。</a:t>
            </a:r>
            <a:endParaRPr lang="en-US" sz="1500" kern="0" spc="-40" dirty="0">
              <a:gradFill>
                <a:gsLst>
                  <a:gs pos="0">
                    <a:srgbClr val="363535"/>
                  </a:gs>
                  <a:gs pos="100000">
                    <a:srgbClr val="363535"/>
                  </a:gs>
                </a:gsLst>
                <a:lin ang="5400000" scaled="0"/>
              </a:gradFill>
              <a:latin typeface="微软雅黑" pitchFamily="34" charset="-122"/>
              <a:ea typeface="微软雅黑" pitchFamily="34" charset="-122"/>
              <a:cs typeface="Segoe UI" pitchFamily="34" charset="0"/>
            </a:endParaRPr>
          </a:p>
        </p:txBody>
      </p:sp>
      <p:sp>
        <p:nvSpPr>
          <p:cNvPr id="16" name="Rectangle 15"/>
          <p:cNvSpPr/>
          <p:nvPr/>
        </p:nvSpPr>
        <p:spPr bwMode="auto">
          <a:xfrm>
            <a:off x="3697375" y="2204944"/>
            <a:ext cx="1944000" cy="720000"/>
          </a:xfrm>
          <a:prstGeom prst="rect">
            <a:avLst/>
          </a:prstGeom>
          <a:solidFill>
            <a:srgbClr val="8E499C"/>
          </a:solidFill>
          <a:ln w="9525" cap="flat" cmpd="sng" algn="ctr">
            <a:noFill/>
            <a:prstDash val="solid"/>
            <a:headEnd type="none" w="med" len="med"/>
            <a:tailEnd type="none" w="med" len="med"/>
          </a:ln>
          <a:effectLst/>
        </p:spPr>
        <p:txBody>
          <a:bodyPr rot="0" spcFirstLastPara="0" vertOverflow="overflow" horzOverflow="overflow" vert="horz" wrap="square" lIns="76109" tIns="38049" rIns="38049" bIns="76109" numCol="1" spcCol="0" rtlCol="0" fromWordArt="0" anchor="ctr" anchorCtr="0" forceAA="0" compatLnSpc="1">
            <a:prstTxWarp prst="textNoShape">
              <a:avLst/>
            </a:prstTxWarp>
            <a:noAutofit/>
          </a:bodyPr>
          <a:lstStyle/>
          <a:p>
            <a:pPr algn="ctr" defTabSz="913210">
              <a:defRPr/>
            </a:pPr>
            <a:r>
              <a:rPr lang="zh-CN" altLang="en-US" sz="2000" b="1" kern="0" spc="-40" dirty="0">
                <a:gradFill>
                  <a:gsLst>
                    <a:gs pos="0">
                      <a:srgbClr val="FFFFFF"/>
                    </a:gs>
                    <a:gs pos="100000">
                      <a:srgbClr val="FFFFFF"/>
                    </a:gs>
                  </a:gsLst>
                  <a:lin ang="5400000" scaled="0"/>
                </a:gradFill>
                <a:latin typeface="微软雅黑" pitchFamily="34" charset="-122"/>
                <a:ea typeface="微软雅黑" pitchFamily="34" charset="-122"/>
                <a:cs typeface="Segoe UI" pitchFamily="34" charset="0"/>
              </a:rPr>
              <a:t>产品或</a:t>
            </a:r>
            <a:r>
              <a:rPr lang="zh-CN" altLang="en-US" sz="2000" b="1" kern="0" spc="-40" dirty="0" smtClean="0">
                <a:gradFill>
                  <a:gsLst>
                    <a:gs pos="0">
                      <a:srgbClr val="FFFFFF"/>
                    </a:gs>
                    <a:gs pos="100000">
                      <a:srgbClr val="FFFFFF"/>
                    </a:gs>
                  </a:gsLst>
                  <a:lin ang="5400000" scaled="0"/>
                </a:gradFill>
                <a:latin typeface="微软雅黑" pitchFamily="34" charset="-122"/>
                <a:ea typeface="微软雅黑" pitchFamily="34" charset="-122"/>
                <a:cs typeface="Segoe UI" pitchFamily="34" charset="0"/>
              </a:rPr>
              <a:t>服务</a:t>
            </a:r>
            <a:endParaRPr lang="en-US" altLang="zh-CN" sz="2000" b="1" kern="0" spc="-40" dirty="0" smtClean="0">
              <a:gradFill>
                <a:gsLst>
                  <a:gs pos="0">
                    <a:srgbClr val="FFFFFF"/>
                  </a:gs>
                  <a:gs pos="100000">
                    <a:srgbClr val="FFFFFF"/>
                  </a:gs>
                </a:gsLst>
                <a:lin ang="5400000" scaled="0"/>
              </a:gradFill>
              <a:latin typeface="微软雅黑" pitchFamily="34" charset="-122"/>
              <a:ea typeface="微软雅黑" pitchFamily="34" charset="-122"/>
              <a:cs typeface="Segoe UI" pitchFamily="34" charset="0"/>
            </a:endParaRPr>
          </a:p>
          <a:p>
            <a:pPr algn="ctr" defTabSz="913210">
              <a:defRPr/>
            </a:pPr>
            <a:r>
              <a:rPr lang="zh-CN" altLang="en-US" sz="2000" b="1" kern="0" spc="-40" dirty="0" smtClean="0">
                <a:gradFill>
                  <a:gsLst>
                    <a:gs pos="0">
                      <a:srgbClr val="FFFFFF"/>
                    </a:gs>
                    <a:gs pos="100000">
                      <a:srgbClr val="FFFFFF"/>
                    </a:gs>
                  </a:gsLst>
                  <a:lin ang="5400000" scaled="0"/>
                </a:gradFill>
                <a:latin typeface="微软雅黑" pitchFamily="34" charset="-122"/>
                <a:ea typeface="微软雅黑" pitchFamily="34" charset="-122"/>
                <a:cs typeface="Segoe UI" pitchFamily="34" charset="0"/>
              </a:rPr>
              <a:t>部门化</a:t>
            </a:r>
            <a:endParaRPr lang="en-US" sz="2000" b="1" kern="0" spc="-40" dirty="0">
              <a:gradFill>
                <a:gsLst>
                  <a:gs pos="0">
                    <a:srgbClr val="FFFFFF"/>
                  </a:gs>
                  <a:gs pos="100000">
                    <a:srgbClr val="FFFFFF"/>
                  </a:gs>
                </a:gsLst>
                <a:lin ang="5400000" scaled="0"/>
              </a:gradFill>
              <a:latin typeface="微软雅黑" pitchFamily="34" charset="-122"/>
              <a:ea typeface="微软雅黑" pitchFamily="34" charset="-122"/>
              <a:cs typeface="Segoe UI" pitchFamily="34" charset="0"/>
            </a:endParaRPr>
          </a:p>
        </p:txBody>
      </p:sp>
      <p:sp>
        <p:nvSpPr>
          <p:cNvPr id="17" name="Rectangle 16"/>
          <p:cNvSpPr/>
          <p:nvPr/>
        </p:nvSpPr>
        <p:spPr>
          <a:xfrm>
            <a:off x="3697375" y="3033847"/>
            <a:ext cx="1944000" cy="3347481"/>
          </a:xfrm>
          <a:prstGeom prst="rect">
            <a:avLst/>
          </a:prstGeom>
          <a:solidFill>
            <a:srgbClr val="8E499C">
              <a:lumMod val="20000"/>
              <a:lumOff val="80000"/>
            </a:srgbClr>
          </a:solidFill>
          <a:ln w="9525" cap="flat" cmpd="sng" algn="ctr">
            <a:noFill/>
            <a:prstDash val="solid"/>
            <a:headEnd type="none" w="med" len="med"/>
            <a:tailEnd type="none" w="med" len="med"/>
          </a:ln>
          <a:effectLst/>
        </p:spPr>
        <p:txBody>
          <a:bodyPr rot="0" spcFirstLastPara="0" vertOverflow="overflow" horzOverflow="overflow" vert="horz" wrap="square" lIns="76109" tIns="38049" rIns="38049" bIns="76109" numCol="1" spcCol="0" rtlCol="0" fromWordArt="0" anchor="ctr" anchorCtr="0" forceAA="0" compatLnSpc="1">
            <a:prstTxWarp prst="textNoShape">
              <a:avLst/>
            </a:prstTxWarp>
            <a:noAutofit/>
          </a:bodyPr>
          <a:lstStyle/>
          <a:p>
            <a:pPr defTabSz="913210">
              <a:lnSpc>
                <a:spcPct val="120000"/>
              </a:lnSpc>
              <a:defRPr/>
            </a:pPr>
            <a:r>
              <a:rPr lang="zh-CN" altLang="en-US" sz="1500" kern="0" spc="-40" dirty="0">
                <a:gradFill>
                  <a:gsLst>
                    <a:gs pos="0">
                      <a:srgbClr val="363535"/>
                    </a:gs>
                    <a:gs pos="100000">
                      <a:srgbClr val="363535"/>
                    </a:gs>
                  </a:gsLst>
                  <a:lin ang="5400000" scaled="0"/>
                </a:gradFill>
                <a:latin typeface="微软雅黑" pitchFamily="34" charset="-122"/>
                <a:ea typeface="微软雅黑" pitchFamily="34" charset="-122"/>
                <a:cs typeface="Segoe UI" pitchFamily="34" charset="0"/>
              </a:rPr>
              <a:t>根据产品或服务的不同来划分部门，其优点是能发挥个人的技能和专长，发挥专用设备的效率</a:t>
            </a:r>
            <a:r>
              <a:rPr lang="en-US" altLang="zh-CN" sz="1500" kern="0" spc="-40" dirty="0">
                <a:gradFill>
                  <a:gsLst>
                    <a:gs pos="0">
                      <a:srgbClr val="363535"/>
                    </a:gs>
                    <a:gs pos="100000">
                      <a:srgbClr val="363535"/>
                    </a:gs>
                  </a:gsLst>
                  <a:lin ang="5400000" scaled="0"/>
                </a:gradFill>
                <a:latin typeface="微软雅黑" pitchFamily="34" charset="-122"/>
                <a:ea typeface="微软雅黑" pitchFamily="34" charset="-122"/>
                <a:cs typeface="Segoe UI" pitchFamily="34" charset="0"/>
              </a:rPr>
              <a:t>,</a:t>
            </a:r>
            <a:r>
              <a:rPr lang="zh-CN" altLang="en-US" sz="1500" kern="0" spc="-40" dirty="0">
                <a:gradFill>
                  <a:gsLst>
                    <a:gs pos="0">
                      <a:srgbClr val="363535"/>
                    </a:gs>
                    <a:gs pos="100000">
                      <a:srgbClr val="363535"/>
                    </a:gs>
                  </a:gsLst>
                  <a:lin ang="5400000" scaled="0"/>
                </a:gradFill>
                <a:latin typeface="微软雅黑" pitchFamily="34" charset="-122"/>
                <a:ea typeface="微软雅黑" pitchFamily="34" charset="-122"/>
                <a:cs typeface="Segoe UI" pitchFamily="34" charset="0"/>
              </a:rPr>
              <a:t>及时地做出信息反馈；缺点是协调困难，且会导致机构臃肿，效率低。如，</a:t>
            </a:r>
            <a:r>
              <a:rPr lang="en-US" altLang="zh-CN" sz="1500" kern="0" spc="-40" dirty="0">
                <a:gradFill>
                  <a:gsLst>
                    <a:gs pos="0">
                      <a:srgbClr val="363535"/>
                    </a:gs>
                    <a:gs pos="100000">
                      <a:srgbClr val="363535"/>
                    </a:gs>
                  </a:gsLst>
                  <a:lin ang="5400000" scaled="0"/>
                </a:gradFill>
                <a:latin typeface="微软雅黑" pitchFamily="34" charset="-122"/>
                <a:ea typeface="微软雅黑" pitchFamily="34" charset="-122"/>
                <a:cs typeface="Segoe UI" pitchFamily="34" charset="0"/>
              </a:rPr>
              <a:t>A</a:t>
            </a:r>
            <a:r>
              <a:rPr lang="zh-CN" altLang="en-US" sz="1500" kern="0" spc="-40" dirty="0">
                <a:gradFill>
                  <a:gsLst>
                    <a:gs pos="0">
                      <a:srgbClr val="363535"/>
                    </a:gs>
                    <a:gs pos="100000">
                      <a:srgbClr val="363535"/>
                    </a:gs>
                  </a:gsLst>
                  <a:lin ang="5400000" scaled="0"/>
                </a:gradFill>
                <a:latin typeface="微软雅黑" pitchFamily="34" charset="-122"/>
                <a:ea typeface="微软雅黑" pitchFamily="34" charset="-122"/>
                <a:cs typeface="Segoe UI" pitchFamily="34" charset="0"/>
              </a:rPr>
              <a:t>产品部、</a:t>
            </a:r>
            <a:r>
              <a:rPr lang="en-US" altLang="zh-CN" sz="1500" kern="0" spc="-40" dirty="0">
                <a:gradFill>
                  <a:gsLst>
                    <a:gs pos="0">
                      <a:srgbClr val="363535"/>
                    </a:gs>
                    <a:gs pos="100000">
                      <a:srgbClr val="363535"/>
                    </a:gs>
                  </a:gsLst>
                  <a:lin ang="5400000" scaled="0"/>
                </a:gradFill>
                <a:latin typeface="微软雅黑" pitchFamily="34" charset="-122"/>
                <a:ea typeface="微软雅黑" pitchFamily="34" charset="-122"/>
                <a:cs typeface="Segoe UI" pitchFamily="34" charset="0"/>
              </a:rPr>
              <a:t>B</a:t>
            </a:r>
            <a:r>
              <a:rPr lang="zh-CN" altLang="en-US" sz="1500" kern="0" spc="-40" dirty="0">
                <a:gradFill>
                  <a:gsLst>
                    <a:gs pos="0">
                      <a:srgbClr val="363535"/>
                    </a:gs>
                    <a:gs pos="100000">
                      <a:srgbClr val="363535"/>
                    </a:gs>
                  </a:gsLst>
                  <a:lin ang="5400000" scaled="0"/>
                </a:gradFill>
                <a:latin typeface="微软雅黑" pitchFamily="34" charset="-122"/>
                <a:ea typeface="微软雅黑" pitchFamily="34" charset="-122"/>
                <a:cs typeface="Segoe UI" pitchFamily="34" charset="0"/>
              </a:rPr>
              <a:t>产品部。</a:t>
            </a:r>
            <a:endParaRPr lang="en-US" sz="1500" kern="0" spc="-40" dirty="0">
              <a:gradFill>
                <a:gsLst>
                  <a:gs pos="0">
                    <a:srgbClr val="363535"/>
                  </a:gs>
                  <a:gs pos="100000">
                    <a:srgbClr val="363535"/>
                  </a:gs>
                </a:gsLst>
                <a:lin ang="5400000" scaled="0"/>
              </a:gradFill>
              <a:latin typeface="微软雅黑" pitchFamily="34" charset="-122"/>
              <a:ea typeface="微软雅黑" pitchFamily="34" charset="-122"/>
              <a:cs typeface="Segoe UI" pitchFamily="34" charset="0"/>
            </a:endParaRPr>
          </a:p>
        </p:txBody>
      </p:sp>
      <p:sp>
        <p:nvSpPr>
          <p:cNvPr id="18" name="Rectangle 19"/>
          <p:cNvSpPr/>
          <p:nvPr/>
        </p:nvSpPr>
        <p:spPr bwMode="auto">
          <a:xfrm>
            <a:off x="9842003" y="2204944"/>
            <a:ext cx="1944000" cy="720000"/>
          </a:xfrm>
          <a:prstGeom prst="rect">
            <a:avLst/>
          </a:prstGeom>
          <a:solidFill>
            <a:srgbClr val="FCBC08"/>
          </a:solidFill>
          <a:ln w="9525" cap="flat" cmpd="sng" algn="ctr">
            <a:noFill/>
            <a:prstDash val="solid"/>
            <a:headEnd type="none" w="med" len="med"/>
            <a:tailEnd type="none" w="med" len="med"/>
          </a:ln>
          <a:effectLst/>
        </p:spPr>
        <p:txBody>
          <a:bodyPr rot="0" spcFirstLastPara="0" vertOverflow="overflow" horzOverflow="overflow" vert="horz" wrap="square" lIns="76109" tIns="38049" rIns="38049" bIns="76109" numCol="1" spcCol="0" rtlCol="0" fromWordArt="0" anchor="t" anchorCtr="0" forceAA="0" compatLnSpc="1">
            <a:prstTxWarp prst="textNoShape">
              <a:avLst/>
            </a:prstTxWarp>
            <a:noAutofit/>
          </a:bodyPr>
          <a:lstStyle/>
          <a:p>
            <a:pPr algn="ctr" defTabSz="913210">
              <a:defRPr/>
            </a:pPr>
            <a:r>
              <a:rPr lang="zh-CN" altLang="en-US" sz="2000" b="1" kern="0" spc="-40" dirty="0">
                <a:gradFill>
                  <a:gsLst>
                    <a:gs pos="0">
                      <a:srgbClr val="FFFFFF"/>
                    </a:gs>
                    <a:gs pos="100000">
                      <a:srgbClr val="FFFFFF"/>
                    </a:gs>
                  </a:gsLst>
                  <a:lin ang="5400000" scaled="0"/>
                </a:gradFill>
                <a:latin typeface="微软雅黑" pitchFamily="34" charset="-122"/>
                <a:ea typeface="微软雅黑" pitchFamily="34" charset="-122"/>
                <a:cs typeface="Segoe UI" pitchFamily="34" charset="0"/>
              </a:rPr>
              <a:t>流程或</a:t>
            </a:r>
            <a:r>
              <a:rPr lang="zh-CN" altLang="en-US" sz="2000" b="1" kern="0" spc="-40" dirty="0" smtClean="0">
                <a:gradFill>
                  <a:gsLst>
                    <a:gs pos="0">
                      <a:srgbClr val="FFFFFF"/>
                    </a:gs>
                    <a:gs pos="100000">
                      <a:srgbClr val="FFFFFF"/>
                    </a:gs>
                  </a:gsLst>
                  <a:lin ang="5400000" scaled="0"/>
                </a:gradFill>
                <a:latin typeface="微软雅黑" pitchFamily="34" charset="-122"/>
                <a:ea typeface="微软雅黑" pitchFamily="34" charset="-122"/>
                <a:cs typeface="Segoe UI" pitchFamily="34" charset="0"/>
              </a:rPr>
              <a:t>过程</a:t>
            </a:r>
            <a:endParaRPr lang="en-US" altLang="zh-CN" sz="2000" b="1" kern="0" spc="-40" dirty="0" smtClean="0">
              <a:gradFill>
                <a:gsLst>
                  <a:gs pos="0">
                    <a:srgbClr val="FFFFFF"/>
                  </a:gs>
                  <a:gs pos="100000">
                    <a:srgbClr val="FFFFFF"/>
                  </a:gs>
                </a:gsLst>
                <a:lin ang="5400000" scaled="0"/>
              </a:gradFill>
              <a:latin typeface="微软雅黑" pitchFamily="34" charset="-122"/>
              <a:ea typeface="微软雅黑" pitchFamily="34" charset="-122"/>
              <a:cs typeface="Segoe UI" pitchFamily="34" charset="0"/>
            </a:endParaRPr>
          </a:p>
          <a:p>
            <a:pPr algn="ctr" defTabSz="913210">
              <a:defRPr/>
            </a:pPr>
            <a:r>
              <a:rPr lang="zh-CN" altLang="en-US" sz="2000" b="1" kern="0" spc="-40" dirty="0" smtClean="0">
                <a:gradFill>
                  <a:gsLst>
                    <a:gs pos="0">
                      <a:srgbClr val="FFFFFF"/>
                    </a:gs>
                    <a:gs pos="100000">
                      <a:srgbClr val="FFFFFF"/>
                    </a:gs>
                  </a:gsLst>
                  <a:lin ang="5400000" scaled="0"/>
                </a:gradFill>
                <a:latin typeface="微软雅黑" pitchFamily="34" charset="-122"/>
                <a:ea typeface="微软雅黑" pitchFamily="34" charset="-122"/>
                <a:cs typeface="Segoe UI" pitchFamily="34" charset="0"/>
              </a:rPr>
              <a:t>部门化</a:t>
            </a:r>
            <a:endParaRPr lang="en-US" sz="2000" b="1" kern="0" spc="-40" dirty="0">
              <a:gradFill>
                <a:gsLst>
                  <a:gs pos="0">
                    <a:srgbClr val="FFFFFF"/>
                  </a:gs>
                  <a:gs pos="100000">
                    <a:srgbClr val="FFFFFF"/>
                  </a:gs>
                </a:gsLst>
                <a:lin ang="5400000" scaled="0"/>
              </a:gradFill>
              <a:latin typeface="微软雅黑" pitchFamily="34" charset="-122"/>
              <a:ea typeface="微软雅黑" pitchFamily="34" charset="-122"/>
              <a:cs typeface="Segoe UI" pitchFamily="34" charset="0"/>
            </a:endParaRPr>
          </a:p>
        </p:txBody>
      </p:sp>
      <p:sp>
        <p:nvSpPr>
          <p:cNvPr id="19" name="Rectangle 20"/>
          <p:cNvSpPr/>
          <p:nvPr/>
        </p:nvSpPr>
        <p:spPr>
          <a:xfrm>
            <a:off x="9842003" y="3033847"/>
            <a:ext cx="1944000" cy="3347481"/>
          </a:xfrm>
          <a:prstGeom prst="rect">
            <a:avLst/>
          </a:prstGeom>
          <a:solidFill>
            <a:srgbClr val="F7FACC"/>
          </a:solidFill>
          <a:ln w="9525" cap="flat" cmpd="sng" algn="ctr">
            <a:noFill/>
            <a:prstDash val="solid"/>
            <a:headEnd type="none" w="med" len="med"/>
            <a:tailEnd type="none" w="med" len="med"/>
          </a:ln>
          <a:effectLst/>
        </p:spPr>
        <p:txBody>
          <a:bodyPr rot="0" spcFirstLastPara="0" vertOverflow="overflow" horzOverflow="overflow" vert="horz" wrap="square" lIns="76109" tIns="38049" rIns="38049" bIns="76109" numCol="1" spcCol="0" rtlCol="0" fromWordArt="0" anchor="ctr" anchorCtr="0" forceAA="0" compatLnSpc="1">
            <a:prstTxWarp prst="textNoShape">
              <a:avLst/>
            </a:prstTxWarp>
            <a:noAutofit/>
          </a:bodyPr>
          <a:lstStyle/>
          <a:p>
            <a:pPr lvl="0" defTabSz="913210">
              <a:lnSpc>
                <a:spcPct val="120000"/>
              </a:lnSpc>
              <a:defRPr/>
            </a:pPr>
            <a:r>
              <a:rPr lang="zh-CN" altLang="en-US" sz="1500" kern="0" spc="-40" dirty="0">
                <a:gradFill>
                  <a:gsLst>
                    <a:gs pos="0">
                      <a:srgbClr val="363535"/>
                    </a:gs>
                    <a:gs pos="100000">
                      <a:srgbClr val="363535"/>
                    </a:gs>
                  </a:gsLst>
                  <a:lin ang="5400000" scaled="0"/>
                </a:gradFill>
                <a:latin typeface="微软雅黑" pitchFamily="34" charset="-122"/>
                <a:ea typeface="微软雅黑" pitchFamily="34" charset="-122"/>
                <a:cs typeface="Segoe UI" pitchFamily="34" charset="0"/>
              </a:rPr>
              <a:t>按生产线的过程来划分的部门能够提高工作效率，同时也能提高员工的专业化程度和产品的质量。如铸造部、冲压部、焊装部、涂装部、总装部。</a:t>
            </a:r>
            <a:endParaRPr lang="en-US" sz="1500" kern="0" spc="-40" dirty="0">
              <a:gradFill>
                <a:gsLst>
                  <a:gs pos="0">
                    <a:srgbClr val="363535"/>
                  </a:gs>
                  <a:gs pos="100000">
                    <a:srgbClr val="363535"/>
                  </a:gs>
                </a:gsLst>
                <a:lin ang="5400000" scaled="0"/>
              </a:gradFill>
              <a:latin typeface="微软雅黑" pitchFamily="34" charset="-122"/>
              <a:ea typeface="微软雅黑" pitchFamily="34" charset="-122"/>
              <a:cs typeface="Segoe UI" pitchFamily="34" charset="0"/>
            </a:endParaRPr>
          </a:p>
        </p:txBody>
      </p:sp>
    </p:spTree>
    <p:extLst>
      <p:ext uri="{BB962C8B-B14F-4D97-AF65-F5344CB8AC3E}">
        <p14:creationId xmlns:p14="http://schemas.microsoft.com/office/powerpoint/2010/main" val="3807023338"/>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6"/>
          <p:cNvSpPr txBox="1"/>
          <p:nvPr/>
        </p:nvSpPr>
        <p:spPr>
          <a:xfrm>
            <a:off x="1561083" y="3068960"/>
            <a:ext cx="4003129" cy="1692771"/>
          </a:xfrm>
          <a:prstGeom prst="rect">
            <a:avLst/>
          </a:prstGeom>
          <a:noFill/>
        </p:spPr>
        <p:txBody>
          <a:bodyPr wrap="square" rtlCol="0">
            <a:spAutoFit/>
          </a:bodyPr>
          <a:lstStyle/>
          <a:p>
            <a:pPr marL="285750" indent="-285750">
              <a:lnSpc>
                <a:spcPct val="130000"/>
              </a:lnSpc>
              <a:buFont typeface="Wingdings" panose="05000000000000000000" pitchFamily="2" charset="2"/>
              <a:buChar char="u"/>
            </a:pPr>
            <a:r>
              <a:rPr lang="zh-CN" altLang="en-US" sz="1600" dirty="0">
                <a:solidFill>
                  <a:schemeClr val="bg1">
                    <a:lumMod val="85000"/>
                  </a:schemeClr>
                </a:solidFill>
                <a:latin typeface="微软雅黑" pitchFamily="34" charset="-122"/>
                <a:ea typeface="微软雅黑" pitchFamily="34" charset="-122"/>
              </a:rPr>
              <a:t>组织层次指的是组织内部所划分的管理层级数</a:t>
            </a:r>
            <a:r>
              <a:rPr lang="zh-CN" altLang="en-US" sz="1600" dirty="0" smtClean="0">
                <a:solidFill>
                  <a:schemeClr val="bg1">
                    <a:lumMod val="85000"/>
                  </a:schemeClr>
                </a:solidFill>
                <a:latin typeface="微软雅黑" pitchFamily="34" charset="-122"/>
                <a:ea typeface="微软雅黑" pitchFamily="34" charset="-122"/>
              </a:rPr>
              <a:t>。</a:t>
            </a:r>
            <a:endParaRPr lang="en-US" altLang="zh-CN" sz="1600" dirty="0" smtClean="0">
              <a:solidFill>
                <a:schemeClr val="bg1">
                  <a:lumMod val="85000"/>
                </a:schemeClr>
              </a:solidFill>
              <a:latin typeface="微软雅黑" pitchFamily="34" charset="-122"/>
              <a:ea typeface="微软雅黑" pitchFamily="34" charset="-122"/>
            </a:endParaRPr>
          </a:p>
          <a:p>
            <a:pPr marL="285750" indent="-285750">
              <a:lnSpc>
                <a:spcPct val="130000"/>
              </a:lnSpc>
              <a:buFont typeface="Wingdings" panose="05000000000000000000" pitchFamily="2" charset="2"/>
              <a:buChar char="u"/>
            </a:pPr>
            <a:r>
              <a:rPr lang="zh-CN" altLang="en-US" sz="1600" dirty="0" smtClean="0">
                <a:solidFill>
                  <a:schemeClr val="bg1">
                    <a:lumMod val="85000"/>
                  </a:schemeClr>
                </a:solidFill>
                <a:latin typeface="微软雅黑" pitchFamily="34" charset="-122"/>
                <a:ea typeface="微软雅黑" pitchFamily="34" charset="-122"/>
              </a:rPr>
              <a:t>管理</a:t>
            </a:r>
            <a:r>
              <a:rPr lang="zh-CN" altLang="en-US" sz="1600" dirty="0">
                <a:solidFill>
                  <a:schemeClr val="bg1">
                    <a:lumMod val="85000"/>
                  </a:schemeClr>
                </a:solidFill>
                <a:latin typeface="微软雅黑" pitchFamily="34" charset="-122"/>
                <a:ea typeface="微软雅黑" pitchFamily="34" charset="-122"/>
              </a:rPr>
              <a:t>幅度指一名主管（领导者）直接管理下属的数量</a:t>
            </a:r>
            <a:r>
              <a:rPr lang="zh-CN" altLang="en-US" sz="1600" dirty="0" smtClean="0">
                <a:solidFill>
                  <a:schemeClr val="bg1">
                    <a:lumMod val="85000"/>
                  </a:schemeClr>
                </a:solidFill>
                <a:latin typeface="微软雅黑" pitchFamily="34" charset="-122"/>
                <a:ea typeface="微软雅黑" pitchFamily="34" charset="-122"/>
              </a:rPr>
              <a:t>。</a:t>
            </a:r>
            <a:endParaRPr lang="en-US" altLang="zh-CN" sz="1600" dirty="0" smtClean="0">
              <a:solidFill>
                <a:schemeClr val="bg1">
                  <a:lumMod val="85000"/>
                </a:schemeClr>
              </a:solidFill>
              <a:latin typeface="微软雅黑" pitchFamily="34" charset="-122"/>
              <a:ea typeface="微软雅黑" pitchFamily="34" charset="-122"/>
            </a:endParaRPr>
          </a:p>
          <a:p>
            <a:pPr marL="285750" indent="-285750">
              <a:lnSpc>
                <a:spcPct val="130000"/>
              </a:lnSpc>
              <a:buFont typeface="Wingdings" panose="05000000000000000000" pitchFamily="2" charset="2"/>
              <a:buChar char="u"/>
            </a:pPr>
            <a:r>
              <a:rPr lang="zh-CN" altLang="en-US" sz="1600" dirty="0" smtClean="0">
                <a:solidFill>
                  <a:schemeClr val="bg1">
                    <a:lumMod val="85000"/>
                  </a:schemeClr>
                </a:solidFill>
                <a:latin typeface="微软雅黑" pitchFamily="34" charset="-122"/>
                <a:ea typeface="微软雅黑" pitchFamily="34" charset="-122"/>
              </a:rPr>
              <a:t>组织</a:t>
            </a:r>
            <a:r>
              <a:rPr lang="zh-CN" altLang="en-US" sz="1600" dirty="0">
                <a:solidFill>
                  <a:schemeClr val="bg1">
                    <a:lumMod val="85000"/>
                  </a:schemeClr>
                </a:solidFill>
                <a:latin typeface="微软雅黑" pitchFamily="34" charset="-122"/>
                <a:ea typeface="微软雅黑" pitchFamily="34" charset="-122"/>
              </a:rPr>
              <a:t>规模</a:t>
            </a:r>
            <a:r>
              <a:rPr lang="en-US" altLang="zh-CN" sz="1600" dirty="0">
                <a:solidFill>
                  <a:schemeClr val="bg1">
                    <a:lumMod val="85000"/>
                  </a:schemeClr>
                </a:solidFill>
                <a:latin typeface="微软雅黑" pitchFamily="34" charset="-122"/>
                <a:ea typeface="微软雅黑" pitchFamily="34" charset="-122"/>
              </a:rPr>
              <a:t>=</a:t>
            </a:r>
            <a:r>
              <a:rPr lang="zh-CN" altLang="en-US" sz="1600" dirty="0">
                <a:solidFill>
                  <a:schemeClr val="bg1">
                    <a:lumMod val="85000"/>
                  </a:schemeClr>
                </a:solidFill>
                <a:latin typeface="微软雅黑" pitchFamily="34" charset="-122"/>
                <a:ea typeface="微软雅黑" pitchFamily="34" charset="-122"/>
              </a:rPr>
              <a:t>组织层次</a:t>
            </a:r>
            <a:r>
              <a:rPr lang="en-US" altLang="zh-CN" sz="1600" dirty="0">
                <a:solidFill>
                  <a:schemeClr val="bg1">
                    <a:lumMod val="85000"/>
                  </a:schemeClr>
                </a:solidFill>
                <a:latin typeface="微软雅黑" pitchFamily="34" charset="-122"/>
                <a:ea typeface="微软雅黑" pitchFamily="34" charset="-122"/>
              </a:rPr>
              <a:t>×</a:t>
            </a:r>
            <a:r>
              <a:rPr lang="zh-CN" altLang="en-US" sz="1600" dirty="0">
                <a:solidFill>
                  <a:schemeClr val="bg1">
                    <a:lumMod val="85000"/>
                  </a:schemeClr>
                </a:solidFill>
                <a:latin typeface="微软雅黑" pitchFamily="34" charset="-122"/>
                <a:ea typeface="微软雅黑" pitchFamily="34" charset="-122"/>
              </a:rPr>
              <a:t>管理幅度</a:t>
            </a:r>
            <a:r>
              <a:rPr lang="zh-CN" altLang="en-US" sz="1600" dirty="0" smtClean="0">
                <a:solidFill>
                  <a:schemeClr val="bg1">
                    <a:lumMod val="85000"/>
                  </a:schemeClr>
                </a:solidFill>
                <a:latin typeface="微软雅黑" pitchFamily="34" charset="-122"/>
                <a:ea typeface="微软雅黑" pitchFamily="34" charset="-122"/>
              </a:rPr>
              <a:t>。</a:t>
            </a:r>
            <a:endParaRPr lang="en-US" altLang="zh-CN" sz="1600" dirty="0" smtClean="0">
              <a:solidFill>
                <a:schemeClr val="bg1">
                  <a:lumMod val="85000"/>
                </a:schemeClr>
              </a:solidFill>
              <a:latin typeface="微软雅黑" pitchFamily="34" charset="-122"/>
              <a:ea typeface="微软雅黑" pitchFamily="34" charset="-122"/>
            </a:endParaRPr>
          </a:p>
        </p:txBody>
      </p:sp>
      <p:sp>
        <p:nvSpPr>
          <p:cNvPr id="15" name="矩形 14"/>
          <p:cNvSpPr/>
          <p:nvPr/>
        </p:nvSpPr>
        <p:spPr>
          <a:xfrm>
            <a:off x="1561083" y="4869160"/>
            <a:ext cx="4003130" cy="1372683"/>
          </a:xfrm>
          <a:prstGeom prst="rect">
            <a:avLst/>
          </a:prstGeom>
        </p:spPr>
        <p:txBody>
          <a:bodyPr wrap="square">
            <a:spAutoFit/>
          </a:bodyPr>
          <a:lstStyle/>
          <a:p>
            <a:pPr indent="457200">
              <a:lnSpc>
                <a:spcPct val="130000"/>
              </a:lnSpc>
            </a:pPr>
            <a:r>
              <a:rPr lang="zh-CN" altLang="en-US" sz="1600" dirty="0">
                <a:solidFill>
                  <a:schemeClr val="bg1">
                    <a:lumMod val="85000"/>
                  </a:schemeClr>
                </a:solidFill>
                <a:latin typeface="微软雅黑" pitchFamily="34" charset="-122"/>
                <a:ea typeface="微软雅黑" pitchFamily="34" charset="-122"/>
              </a:rPr>
              <a:t>因此，在同样的组织规模下，</a:t>
            </a:r>
            <a:r>
              <a:rPr lang="zh-CN" altLang="en-US" sz="1600" b="1" dirty="0">
                <a:solidFill>
                  <a:srgbClr val="99CC00"/>
                </a:solidFill>
                <a:latin typeface="微软雅黑" pitchFamily="34" charset="-122"/>
                <a:ea typeface="微软雅黑" pitchFamily="34" charset="-122"/>
              </a:rPr>
              <a:t>层次与幅度两者呈反比关系</a:t>
            </a:r>
            <a:r>
              <a:rPr lang="zh-CN" altLang="en-US" sz="1600" dirty="0">
                <a:solidFill>
                  <a:schemeClr val="bg1">
                    <a:lumMod val="85000"/>
                  </a:schemeClr>
                </a:solidFill>
                <a:latin typeface="微软雅黑" pitchFamily="34" charset="-122"/>
                <a:ea typeface="微软雅黑" pitchFamily="34" charset="-122"/>
              </a:rPr>
              <a:t>，即管理幅度小了，层次就会增加；管理幅度大了，层次就会减少。</a:t>
            </a:r>
            <a:endParaRPr lang="zh-CN" altLang="en-US" sz="1600" b="1" dirty="0">
              <a:solidFill>
                <a:srgbClr val="FFC000"/>
              </a:solidFill>
              <a:latin typeface="微软雅黑" pitchFamily="34" charset="-122"/>
              <a:ea typeface="微软雅黑" pitchFamily="34" charset="-122"/>
            </a:endParaRPr>
          </a:p>
        </p:txBody>
      </p:sp>
      <p:grpSp>
        <p:nvGrpSpPr>
          <p:cNvPr id="45" name="组合 44"/>
          <p:cNvGrpSpPr/>
          <p:nvPr/>
        </p:nvGrpSpPr>
        <p:grpSpPr>
          <a:xfrm>
            <a:off x="6313611" y="3284730"/>
            <a:ext cx="4680544" cy="3024590"/>
            <a:chOff x="6979647" y="2700134"/>
            <a:chExt cx="4680544" cy="3024590"/>
          </a:xfrm>
        </p:grpSpPr>
        <p:pic>
          <p:nvPicPr>
            <p:cNvPr id="5" name="图片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725939" y="2700134"/>
              <a:ext cx="1080000" cy="1080000"/>
            </a:xfrm>
            <a:prstGeom prst="rect">
              <a:avLst/>
            </a:prstGeom>
          </p:spPr>
        </p:pic>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979647" y="5256724"/>
              <a:ext cx="468000" cy="468000"/>
            </a:xfrm>
            <a:prstGeom prst="rect">
              <a:avLst/>
            </a:prstGeom>
          </p:spPr>
        </p:pic>
        <p:pic>
          <p:nvPicPr>
            <p:cNvPr id="8" name="图片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213811" y="4185184"/>
              <a:ext cx="900000" cy="900000"/>
            </a:xfrm>
            <a:prstGeom prst="rect">
              <a:avLst/>
            </a:prstGeom>
          </p:spPr>
        </p:pic>
        <p:pic>
          <p:nvPicPr>
            <p:cNvPr id="22" name="图片 2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15939" y="4112413"/>
              <a:ext cx="900000" cy="900000"/>
            </a:xfrm>
            <a:prstGeom prst="rect">
              <a:avLst/>
            </a:prstGeom>
          </p:spPr>
        </p:pic>
        <p:pic>
          <p:nvPicPr>
            <p:cNvPr id="23" name="图片 2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418067" y="4096294"/>
              <a:ext cx="900000" cy="900000"/>
            </a:xfrm>
            <a:prstGeom prst="rect">
              <a:avLst/>
            </a:prstGeom>
          </p:spPr>
        </p:pic>
        <p:cxnSp>
          <p:nvCxnSpPr>
            <p:cNvPr id="17" name="肘形连接符 16"/>
            <p:cNvCxnSpPr>
              <a:stCxn id="5" idx="2"/>
              <a:endCxn id="22" idx="0"/>
            </p:cNvCxnSpPr>
            <p:nvPr/>
          </p:nvCxnSpPr>
          <p:spPr>
            <a:xfrm rot="5400000">
              <a:off x="9099800" y="3946273"/>
              <a:ext cx="332279" cy="12700"/>
            </a:xfrm>
            <a:prstGeom prst="bentConnector3">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9" name="肘形连接符 18"/>
            <p:cNvCxnSpPr>
              <a:stCxn id="5" idx="2"/>
              <a:endCxn id="23" idx="0"/>
            </p:cNvCxnSpPr>
            <p:nvPr/>
          </p:nvCxnSpPr>
          <p:spPr>
            <a:xfrm rot="16200000" flipH="1">
              <a:off x="9908923" y="3137150"/>
              <a:ext cx="316160" cy="1602128"/>
            </a:xfrm>
            <a:prstGeom prst="bentConnector3">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pic>
          <p:nvPicPr>
            <p:cNvPr id="28" name="图片 2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65739" y="5256724"/>
              <a:ext cx="468000" cy="468000"/>
            </a:xfrm>
            <a:prstGeom prst="rect">
              <a:avLst/>
            </a:prstGeom>
          </p:spPr>
        </p:pic>
        <p:pic>
          <p:nvPicPr>
            <p:cNvPr id="32" name="图片 3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951831" y="5256724"/>
              <a:ext cx="468000" cy="468000"/>
            </a:xfrm>
            <a:prstGeom prst="rect">
              <a:avLst/>
            </a:prstGeom>
          </p:spPr>
        </p:pic>
        <p:pic>
          <p:nvPicPr>
            <p:cNvPr id="39" name="图片 3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599879" y="5256724"/>
              <a:ext cx="468000" cy="468000"/>
            </a:xfrm>
            <a:prstGeom prst="rect">
              <a:avLst/>
            </a:prstGeom>
          </p:spPr>
        </p:pic>
        <p:pic>
          <p:nvPicPr>
            <p:cNvPr id="40" name="图片 3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085971" y="5256724"/>
              <a:ext cx="468000" cy="468000"/>
            </a:xfrm>
            <a:prstGeom prst="rect">
              <a:avLst/>
            </a:prstGeom>
          </p:spPr>
        </p:pic>
        <p:pic>
          <p:nvPicPr>
            <p:cNvPr id="41" name="图片 4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572063" y="5256724"/>
              <a:ext cx="468000" cy="468000"/>
            </a:xfrm>
            <a:prstGeom prst="rect">
              <a:avLst/>
            </a:prstGeom>
          </p:spPr>
        </p:pic>
        <p:pic>
          <p:nvPicPr>
            <p:cNvPr id="42" name="图片 4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220007" y="5256724"/>
              <a:ext cx="468000" cy="468000"/>
            </a:xfrm>
            <a:prstGeom prst="rect">
              <a:avLst/>
            </a:prstGeom>
          </p:spPr>
        </p:pic>
        <p:pic>
          <p:nvPicPr>
            <p:cNvPr id="43" name="图片 4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06099" y="5256724"/>
              <a:ext cx="468000" cy="468000"/>
            </a:xfrm>
            <a:prstGeom prst="rect">
              <a:avLst/>
            </a:prstGeom>
          </p:spPr>
        </p:pic>
        <p:pic>
          <p:nvPicPr>
            <p:cNvPr id="44" name="图片 4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92191" y="5256724"/>
              <a:ext cx="468000" cy="468000"/>
            </a:xfrm>
            <a:prstGeom prst="rect">
              <a:avLst/>
            </a:prstGeom>
          </p:spPr>
        </p:pic>
        <p:cxnSp>
          <p:nvCxnSpPr>
            <p:cNvPr id="25" name="肘形连接符 24"/>
            <p:cNvCxnSpPr>
              <a:stCxn id="5" idx="2"/>
              <a:endCxn id="8" idx="0"/>
            </p:cNvCxnSpPr>
            <p:nvPr/>
          </p:nvCxnSpPr>
          <p:spPr>
            <a:xfrm rot="5400000">
              <a:off x="8262350" y="3181595"/>
              <a:ext cx="405050" cy="1602128"/>
            </a:xfrm>
            <a:prstGeom prst="bentConnector3">
              <a:avLst>
                <a:gd name="adj1" fmla="val 40461"/>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cxnSp>
        <p:nvCxnSpPr>
          <p:cNvPr id="46" name="直接连接符 45"/>
          <p:cNvCxnSpPr/>
          <p:nvPr/>
        </p:nvCxnSpPr>
        <p:spPr>
          <a:xfrm>
            <a:off x="1632350" y="6283562"/>
            <a:ext cx="3931862" cy="0"/>
          </a:xfrm>
          <a:prstGeom prst="line">
            <a:avLst/>
          </a:prstGeom>
          <a:solidFill>
            <a:srgbClr val="99CC00">
              <a:alpha val="20000"/>
            </a:srgbClr>
          </a:solidFill>
          <a:ln w="12700" cap="rnd" algn="ctr">
            <a:solidFill>
              <a:srgbClr val="99CC00"/>
            </a:solidFill>
            <a:prstDash val="sysDash"/>
            <a:round/>
            <a:headEnd type="oval"/>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grpSp>
        <p:nvGrpSpPr>
          <p:cNvPr id="50" name="组合 49"/>
          <p:cNvGrpSpPr/>
          <p:nvPr/>
        </p:nvGrpSpPr>
        <p:grpSpPr>
          <a:xfrm>
            <a:off x="5737547" y="2184651"/>
            <a:ext cx="3816424" cy="488264"/>
            <a:chOff x="5737547" y="2220656"/>
            <a:chExt cx="3816424" cy="488264"/>
          </a:xfrm>
        </p:grpSpPr>
        <p:sp>
          <p:nvSpPr>
            <p:cNvPr id="51" name="AutoShape 1013"/>
            <p:cNvSpPr>
              <a:spLocks noChangeArrowheads="1"/>
            </p:cNvSpPr>
            <p:nvPr/>
          </p:nvSpPr>
          <p:spPr bwMode="auto">
            <a:xfrm>
              <a:off x="5737547" y="2220656"/>
              <a:ext cx="3816424" cy="488264"/>
            </a:xfrm>
            <a:prstGeom prst="roundRect">
              <a:avLst>
                <a:gd name="adj" fmla="val 14304"/>
              </a:avLst>
            </a:prstGeom>
            <a:solidFill>
              <a:srgbClr val="C0C0C0">
                <a:alpha val="20000"/>
              </a:srgbClr>
            </a:solidFill>
            <a:ln w="9525" cap="rnd" algn="ctr">
              <a:solidFill>
                <a:srgbClr val="FFFFFF"/>
              </a:solidFill>
              <a:prstDash val="sysDash"/>
              <a:round/>
              <a:headEnd/>
              <a:tailEnd/>
            </a:ln>
            <a:effectLst>
              <a:outerShdw dist="35921" dir="2700000" algn="ctr" rotWithShape="0">
                <a:srgbClr val="000000">
                  <a:alpha val="50000"/>
                </a:srgbClr>
              </a:outerShdw>
            </a:effectLst>
          </p:spPr>
          <p:txBody>
            <a:bodyPr wrap="none" anchor="ctr"/>
            <a:lstStyle/>
            <a:p>
              <a:pPr marL="0" marR="0" lvl="0" indent="0" algn="ctr" defTabSz="914400" eaLnBrk="1" fontAlgn="base" latinLnBrk="1" hangingPunct="1">
                <a:lnSpc>
                  <a:spcPct val="100000"/>
                </a:lnSpc>
                <a:spcBef>
                  <a:spcPct val="0"/>
                </a:spcBef>
                <a:spcAft>
                  <a:spcPct val="0"/>
                </a:spcAft>
                <a:buClrTx/>
                <a:buSzTx/>
                <a:buFontTx/>
                <a:buNone/>
                <a:tabLst/>
                <a:defRPr/>
              </a:pPr>
              <a:endParaRPr kumimoji="1" lang="zh-CN" altLang="en-US" sz="1800" b="0" i="0" u="none" strike="noStrike" kern="0" cap="none" spc="0" normalizeH="0" baseline="0" noProof="0" smtClean="0">
                <a:ln>
                  <a:noFill/>
                </a:ln>
                <a:solidFill>
                  <a:srgbClr val="000000"/>
                </a:solidFill>
                <a:effectLst/>
                <a:uLnTx/>
                <a:uFillTx/>
                <a:latin typeface="굴림" panose="020B0600000101010101" pitchFamily="34" charset="-127"/>
                <a:ea typeface="굴림" panose="020B0600000101010101" pitchFamily="34" charset="-127"/>
              </a:endParaRPr>
            </a:p>
          </p:txBody>
        </p:sp>
        <p:sp>
          <p:nvSpPr>
            <p:cNvPr id="52" name="Rectangle 1018"/>
            <p:cNvSpPr>
              <a:spLocks noChangeArrowheads="1"/>
            </p:cNvSpPr>
            <p:nvPr/>
          </p:nvSpPr>
          <p:spPr bwMode="auto">
            <a:xfrm>
              <a:off x="6042347" y="2295511"/>
              <a:ext cx="2647528" cy="33855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17961" dir="2700000" algn="ctr" rotWithShape="0">
                      <a:schemeClr val="tx1"/>
                    </a:outerShdw>
                  </a:effectLst>
                </a14:hiddenEffects>
              </a:ext>
            </a:extLst>
          </p:spPr>
          <p:txBody>
            <a:bodyPr wrap="square">
              <a:spAutoFit/>
            </a:bodyPr>
            <a:lstStyle/>
            <a:p>
              <a:pPr algn="ctr" fontAlgn="base" latinLnBrk="1">
                <a:spcBef>
                  <a:spcPct val="0"/>
                </a:spcBef>
                <a:spcAft>
                  <a:spcPct val="0"/>
                </a:spcAft>
              </a:pPr>
              <a:r>
                <a:rPr kumimoji="1" lang="en-US" altLang="zh-CN" sz="1600" dirty="0">
                  <a:solidFill>
                    <a:srgbClr val="FFFFFF"/>
                  </a:solidFill>
                  <a:latin typeface="微软雅黑" panose="020B0503020204020204" pitchFamily="34" charset="-122"/>
                  <a:ea typeface="微软雅黑" panose="020B0503020204020204" pitchFamily="34" charset="-122"/>
                </a:rPr>
                <a:t>1</a:t>
              </a:r>
              <a:r>
                <a:rPr kumimoji="1" lang="zh-CN" altLang="en-US" sz="1600" dirty="0">
                  <a:solidFill>
                    <a:srgbClr val="FFFFFF"/>
                  </a:solidFill>
                  <a:latin typeface="微软雅黑" panose="020B0503020204020204" pitchFamily="34" charset="-122"/>
                  <a:ea typeface="微软雅黑" panose="020B0503020204020204" pitchFamily="34" charset="-122"/>
                </a:rPr>
                <a:t>）组织的层次与幅度</a:t>
              </a:r>
              <a:endParaRPr kumimoji="1" lang="en-US" altLang="ko-KR" sz="1600" dirty="0" smtClean="0">
                <a:solidFill>
                  <a:srgbClr val="FFFFFF"/>
                </a:solidFill>
                <a:latin typeface="微软雅黑" panose="020B0503020204020204" pitchFamily="34" charset="-122"/>
                <a:ea typeface="微软雅黑" panose="020B0503020204020204" pitchFamily="34" charset="-122"/>
              </a:endParaRPr>
            </a:p>
          </p:txBody>
        </p:sp>
        <p:grpSp>
          <p:nvGrpSpPr>
            <p:cNvPr id="53" name="Group 983"/>
            <p:cNvGrpSpPr>
              <a:grpSpLocks/>
            </p:cNvGrpSpPr>
            <p:nvPr/>
          </p:nvGrpSpPr>
          <p:grpSpPr bwMode="auto">
            <a:xfrm>
              <a:off x="5852244" y="2374301"/>
              <a:ext cx="180975" cy="180975"/>
              <a:chOff x="1014" y="1020"/>
              <a:chExt cx="114" cy="114"/>
            </a:xfrm>
          </p:grpSpPr>
          <p:sp>
            <p:nvSpPr>
              <p:cNvPr id="54" name="Oval 924"/>
              <p:cNvSpPr>
                <a:spLocks noChangeArrowheads="1"/>
              </p:cNvSpPr>
              <p:nvPr/>
            </p:nvSpPr>
            <p:spPr bwMode="auto">
              <a:xfrm>
                <a:off x="1014" y="1020"/>
                <a:ext cx="114" cy="114"/>
              </a:xfrm>
              <a:prstGeom prst="ellipse">
                <a:avLst/>
              </a:prstGeom>
              <a:solidFill>
                <a:srgbClr val="FFFFFF"/>
              </a:solidFill>
              <a:ln>
                <a:noFill/>
              </a:ln>
              <a:effectLst/>
              <a:extLst>
                <a:ext uri="{91240B29-F687-4F45-9708-019B960494DF}">
                  <a14:hiddenLine xmlns:a14="http://schemas.microsoft.com/office/drawing/2010/main" w="101600">
                    <a:solidFill>
                      <a:srgbClr val="FDB602"/>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1" fontAlgn="base" latinLnBrk="1" hangingPunct="1">
                  <a:lnSpc>
                    <a:spcPct val="100000"/>
                  </a:lnSpc>
                  <a:spcBef>
                    <a:spcPct val="0"/>
                  </a:spcBef>
                  <a:spcAft>
                    <a:spcPct val="0"/>
                  </a:spcAft>
                  <a:buClrTx/>
                  <a:buSzTx/>
                  <a:buFontTx/>
                  <a:buNone/>
                  <a:tabLst/>
                  <a:defRPr/>
                </a:pPr>
                <a:endParaRPr kumimoji="1" lang="zh-CN" altLang="en-US" sz="1800" b="0" i="0" u="none" strike="noStrike" kern="0" cap="none" spc="0" normalizeH="0" baseline="0" noProof="0" smtClean="0">
                  <a:ln>
                    <a:noFill/>
                  </a:ln>
                  <a:solidFill>
                    <a:srgbClr val="000000"/>
                  </a:solidFill>
                  <a:effectLst/>
                  <a:uLnTx/>
                  <a:uFillTx/>
                  <a:latin typeface="굴림" panose="020B0600000101010101" pitchFamily="34" charset="-127"/>
                  <a:ea typeface="굴림" panose="020B0600000101010101" pitchFamily="34" charset="-127"/>
                </a:endParaRPr>
              </a:p>
            </p:txBody>
          </p:sp>
          <p:sp>
            <p:nvSpPr>
              <p:cNvPr id="55" name="Oval 982"/>
              <p:cNvSpPr>
                <a:spLocks noChangeArrowheads="1"/>
              </p:cNvSpPr>
              <p:nvPr/>
            </p:nvSpPr>
            <p:spPr bwMode="auto">
              <a:xfrm>
                <a:off x="1043" y="1049"/>
                <a:ext cx="58" cy="58"/>
              </a:xfrm>
              <a:prstGeom prst="ellipse">
                <a:avLst/>
              </a:prstGeom>
              <a:solidFill>
                <a:srgbClr val="2F2F2F"/>
              </a:solidFill>
              <a:ln>
                <a:noFill/>
              </a:ln>
              <a:effectLst/>
              <a:extLst>
                <a:ext uri="{91240B29-F687-4F45-9708-019B960494DF}">
                  <a14:hiddenLine xmlns:a14="http://schemas.microsoft.com/office/drawing/2010/main" w="101600">
                    <a:solidFill>
                      <a:srgbClr val="FDB602"/>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1" fontAlgn="base" latinLnBrk="1" hangingPunct="1">
                  <a:lnSpc>
                    <a:spcPct val="100000"/>
                  </a:lnSpc>
                  <a:spcBef>
                    <a:spcPct val="0"/>
                  </a:spcBef>
                  <a:spcAft>
                    <a:spcPct val="0"/>
                  </a:spcAft>
                  <a:buClrTx/>
                  <a:buSzTx/>
                  <a:buFontTx/>
                  <a:buNone/>
                  <a:tabLst/>
                  <a:defRPr/>
                </a:pPr>
                <a:endParaRPr kumimoji="1" lang="zh-CN" altLang="en-US" sz="1800" b="0" i="0" u="none" strike="noStrike" kern="0" cap="none" spc="0" normalizeH="0" baseline="0" noProof="0" smtClean="0">
                  <a:ln>
                    <a:noFill/>
                  </a:ln>
                  <a:solidFill>
                    <a:srgbClr val="000000"/>
                  </a:solidFill>
                  <a:effectLst/>
                  <a:uLnTx/>
                  <a:uFillTx/>
                  <a:latin typeface="굴림" panose="020B0600000101010101" pitchFamily="34" charset="-127"/>
                  <a:ea typeface="굴림" panose="020B0600000101010101" pitchFamily="34" charset="-127"/>
                </a:endParaRPr>
              </a:p>
            </p:txBody>
          </p:sp>
        </p:grpSp>
      </p:grpSp>
    </p:spTree>
    <p:extLst>
      <p:ext uri="{BB962C8B-B14F-4D97-AF65-F5344CB8AC3E}">
        <p14:creationId xmlns:p14="http://schemas.microsoft.com/office/powerpoint/2010/main" val="273794463"/>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anim calcmode="lin" valueType="num">
                                      <p:cBhvr>
                                        <p:cTn id="8" dur="500" fill="hold"/>
                                        <p:tgtEl>
                                          <p:spTgt spid="27"/>
                                        </p:tgtEl>
                                        <p:attrNameLst>
                                          <p:attrName>ppt_x</p:attrName>
                                        </p:attrNameLst>
                                      </p:cBhvr>
                                      <p:tavLst>
                                        <p:tav tm="0">
                                          <p:val>
                                            <p:strVal val="#ppt_x"/>
                                          </p:val>
                                        </p:tav>
                                        <p:tav tm="100000">
                                          <p:val>
                                            <p:strVal val="#ppt_x"/>
                                          </p:val>
                                        </p:tav>
                                      </p:tavLst>
                                    </p:anim>
                                    <p:anim calcmode="lin" valueType="num">
                                      <p:cBhvr>
                                        <p:cTn id="9" dur="500" fill="hold"/>
                                        <p:tgtEl>
                                          <p:spTgt spid="27"/>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anim calcmode="lin" valueType="num">
                                      <p:cBhvr>
                                        <p:cTn id="13" dur="500" fill="hold"/>
                                        <p:tgtEl>
                                          <p:spTgt spid="15"/>
                                        </p:tgtEl>
                                        <p:attrNameLst>
                                          <p:attrName>ppt_x</p:attrName>
                                        </p:attrNameLst>
                                      </p:cBhvr>
                                      <p:tavLst>
                                        <p:tav tm="0">
                                          <p:val>
                                            <p:strVal val="#ppt_x"/>
                                          </p:val>
                                        </p:tav>
                                        <p:tav tm="100000">
                                          <p:val>
                                            <p:strVal val="#ppt_x"/>
                                          </p:val>
                                        </p:tav>
                                      </p:tavLst>
                                    </p:anim>
                                    <p:anim calcmode="lin" valueType="num">
                                      <p:cBhvr>
                                        <p:cTn id="14"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1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6"/>
          <p:cNvSpPr txBox="1"/>
          <p:nvPr/>
        </p:nvSpPr>
        <p:spPr>
          <a:xfrm>
            <a:off x="1561083" y="4008429"/>
            <a:ext cx="4003129" cy="2012859"/>
          </a:xfrm>
          <a:prstGeom prst="rect">
            <a:avLst/>
          </a:prstGeom>
          <a:noFill/>
        </p:spPr>
        <p:txBody>
          <a:bodyPr wrap="square" rtlCol="0">
            <a:spAutoFit/>
          </a:bodyPr>
          <a:lstStyle/>
          <a:p>
            <a:pPr indent="457200">
              <a:lnSpc>
                <a:spcPct val="130000"/>
              </a:lnSpc>
            </a:pPr>
            <a:r>
              <a:rPr lang="zh-CN" altLang="en-US" sz="1600" dirty="0">
                <a:solidFill>
                  <a:schemeClr val="bg1">
                    <a:lumMod val="85000"/>
                  </a:schemeClr>
                </a:solidFill>
                <a:latin typeface="微软雅黑" pitchFamily="34" charset="-122"/>
                <a:ea typeface="微软雅黑" pitchFamily="34" charset="-122"/>
              </a:rPr>
              <a:t>管理幅度的大小，既取决于上级主管的能力和精力，也取决于这个主管所处的管理层次。一般来说，管理幅度不能太宽，一般以</a:t>
            </a:r>
            <a:r>
              <a:rPr lang="en-US" altLang="zh-CN" sz="1600" dirty="0">
                <a:solidFill>
                  <a:schemeClr val="bg1">
                    <a:lumMod val="85000"/>
                  </a:schemeClr>
                </a:solidFill>
                <a:latin typeface="微软雅黑" pitchFamily="34" charset="-122"/>
                <a:ea typeface="微软雅黑" pitchFamily="34" charset="-122"/>
              </a:rPr>
              <a:t>4-6</a:t>
            </a:r>
            <a:r>
              <a:rPr lang="zh-CN" altLang="en-US" sz="1600" dirty="0">
                <a:solidFill>
                  <a:schemeClr val="bg1">
                    <a:lumMod val="85000"/>
                  </a:schemeClr>
                </a:solidFill>
                <a:latin typeface="微软雅黑" pitchFamily="34" charset="-122"/>
                <a:ea typeface="微软雅黑" pitchFamily="34" charset="-122"/>
              </a:rPr>
              <a:t>、</a:t>
            </a:r>
            <a:r>
              <a:rPr lang="en-US" altLang="zh-CN" sz="1600" dirty="0">
                <a:solidFill>
                  <a:schemeClr val="bg1">
                    <a:lumMod val="85000"/>
                  </a:schemeClr>
                </a:solidFill>
                <a:latin typeface="微软雅黑" pitchFamily="34" charset="-122"/>
                <a:ea typeface="微软雅黑" pitchFamily="34" charset="-122"/>
              </a:rPr>
              <a:t>7</a:t>
            </a:r>
            <a:r>
              <a:rPr lang="zh-CN" altLang="en-US" sz="1600" dirty="0">
                <a:solidFill>
                  <a:schemeClr val="bg1">
                    <a:lumMod val="85000"/>
                  </a:schemeClr>
                </a:solidFill>
                <a:latin typeface="微软雅黑" pitchFamily="34" charset="-122"/>
                <a:ea typeface="微软雅黑" pitchFamily="34" charset="-122"/>
              </a:rPr>
              <a:t>人为宜；高层主管的管理幅度宜小些，基层主管的管理幅度宜大些。</a:t>
            </a:r>
            <a:endParaRPr lang="en-US" altLang="zh-CN" sz="1600" dirty="0" smtClean="0">
              <a:solidFill>
                <a:schemeClr val="bg1">
                  <a:lumMod val="85000"/>
                </a:schemeClr>
              </a:solidFill>
              <a:latin typeface="微软雅黑" pitchFamily="34" charset="-122"/>
              <a:ea typeface="微软雅黑" pitchFamily="34" charset="-122"/>
            </a:endParaRPr>
          </a:p>
        </p:txBody>
      </p:sp>
      <p:sp>
        <p:nvSpPr>
          <p:cNvPr id="31" name="TextBox 6"/>
          <p:cNvSpPr txBox="1"/>
          <p:nvPr/>
        </p:nvSpPr>
        <p:spPr>
          <a:xfrm>
            <a:off x="5737547" y="3368254"/>
            <a:ext cx="4608512" cy="2653034"/>
          </a:xfrm>
          <a:prstGeom prst="rect">
            <a:avLst/>
          </a:prstGeom>
          <a:noFill/>
        </p:spPr>
        <p:txBody>
          <a:bodyPr wrap="square" rtlCol="0">
            <a:spAutoFit/>
          </a:bodyPr>
          <a:lstStyle/>
          <a:p>
            <a:pPr>
              <a:lnSpc>
                <a:spcPct val="130000"/>
              </a:lnSpc>
            </a:pPr>
            <a:r>
              <a:rPr lang="zh-CN" altLang="en-US" sz="1600" dirty="0" smtClean="0">
                <a:solidFill>
                  <a:schemeClr val="bg1">
                    <a:lumMod val="85000"/>
                  </a:schemeClr>
                </a:solidFill>
                <a:latin typeface="微软雅黑" pitchFamily="34" charset="-122"/>
                <a:ea typeface="微软雅黑" pitchFamily="34" charset="-122"/>
              </a:rPr>
              <a:t>影响</a:t>
            </a:r>
            <a:r>
              <a:rPr lang="zh-CN" altLang="en-US" sz="1600" dirty="0">
                <a:solidFill>
                  <a:schemeClr val="bg1">
                    <a:lumMod val="85000"/>
                  </a:schemeClr>
                </a:solidFill>
                <a:latin typeface="微软雅黑" pitchFamily="34" charset="-122"/>
                <a:ea typeface="微软雅黑" pitchFamily="34" charset="-122"/>
              </a:rPr>
              <a:t>管理幅度的因素主要有：</a:t>
            </a:r>
            <a:endParaRPr lang="zh-CN" altLang="en-US" sz="1600" dirty="0" smtClean="0">
              <a:solidFill>
                <a:schemeClr val="bg1">
                  <a:lumMod val="85000"/>
                </a:schemeClr>
              </a:solidFill>
              <a:latin typeface="微软雅黑" pitchFamily="34" charset="-122"/>
              <a:ea typeface="微软雅黑" pitchFamily="34" charset="-122"/>
            </a:endParaRPr>
          </a:p>
          <a:p>
            <a:pPr marL="342900" indent="-342900">
              <a:lnSpc>
                <a:spcPct val="130000"/>
              </a:lnSpc>
              <a:buFont typeface="+mj-ea"/>
              <a:buAutoNum type="circleNumDbPlain"/>
            </a:pPr>
            <a:r>
              <a:rPr lang="zh-CN" altLang="en-US" sz="1600" dirty="0" smtClean="0">
                <a:solidFill>
                  <a:schemeClr val="bg1">
                    <a:lumMod val="85000"/>
                  </a:schemeClr>
                </a:solidFill>
                <a:latin typeface="微软雅黑" pitchFamily="34" charset="-122"/>
                <a:ea typeface="微软雅黑" pitchFamily="34" charset="-122"/>
              </a:rPr>
              <a:t>管理</a:t>
            </a:r>
            <a:r>
              <a:rPr lang="zh-CN" altLang="en-US" sz="1600" dirty="0">
                <a:solidFill>
                  <a:schemeClr val="bg1">
                    <a:lumMod val="85000"/>
                  </a:schemeClr>
                </a:solidFill>
                <a:latin typeface="微软雅黑" pitchFamily="34" charset="-122"/>
                <a:ea typeface="微软雅黑" pitchFamily="34" charset="-122"/>
              </a:rPr>
              <a:t>者及下属胜任工作的能力</a:t>
            </a:r>
            <a:r>
              <a:rPr lang="zh-CN" altLang="en-US" sz="1600" dirty="0" smtClean="0">
                <a:solidFill>
                  <a:schemeClr val="bg1">
                    <a:lumMod val="85000"/>
                  </a:schemeClr>
                </a:solidFill>
                <a:latin typeface="微软雅黑" pitchFamily="34" charset="-122"/>
                <a:ea typeface="微软雅黑" pitchFamily="34" charset="-122"/>
              </a:rPr>
              <a:t>；</a:t>
            </a:r>
            <a:endParaRPr lang="en-US" altLang="zh-CN" sz="1600" dirty="0" smtClean="0">
              <a:solidFill>
                <a:schemeClr val="bg1">
                  <a:lumMod val="85000"/>
                </a:schemeClr>
              </a:solidFill>
              <a:latin typeface="微软雅黑" pitchFamily="34" charset="-122"/>
              <a:ea typeface="微软雅黑" pitchFamily="34" charset="-122"/>
            </a:endParaRPr>
          </a:p>
          <a:p>
            <a:pPr marL="342900" indent="-342900">
              <a:lnSpc>
                <a:spcPct val="130000"/>
              </a:lnSpc>
              <a:buFont typeface="+mj-ea"/>
              <a:buAutoNum type="circleNumDbPlain"/>
            </a:pPr>
            <a:r>
              <a:rPr lang="zh-CN" altLang="en-US" sz="1600" dirty="0" smtClean="0">
                <a:solidFill>
                  <a:schemeClr val="bg1">
                    <a:lumMod val="85000"/>
                  </a:schemeClr>
                </a:solidFill>
                <a:latin typeface="微软雅黑" pitchFamily="34" charset="-122"/>
                <a:ea typeface="微软雅黑" pitchFamily="34" charset="-122"/>
              </a:rPr>
              <a:t>下属</a:t>
            </a:r>
            <a:r>
              <a:rPr lang="zh-CN" altLang="en-US" sz="1600" dirty="0">
                <a:solidFill>
                  <a:schemeClr val="bg1">
                    <a:lumMod val="85000"/>
                  </a:schemeClr>
                </a:solidFill>
                <a:latin typeface="微软雅黑" pitchFamily="34" charset="-122"/>
                <a:ea typeface="微软雅黑" pitchFamily="34" charset="-122"/>
              </a:rPr>
              <a:t>人员在地域上集中与分散的程度以及通讯的条件</a:t>
            </a:r>
            <a:r>
              <a:rPr lang="zh-CN" altLang="en-US" sz="1600" dirty="0" smtClean="0">
                <a:solidFill>
                  <a:schemeClr val="bg1">
                    <a:lumMod val="85000"/>
                  </a:schemeClr>
                </a:solidFill>
                <a:latin typeface="微软雅黑" pitchFamily="34" charset="-122"/>
                <a:ea typeface="微软雅黑" pitchFamily="34" charset="-122"/>
              </a:rPr>
              <a:t>；</a:t>
            </a:r>
            <a:endParaRPr lang="en-US" altLang="zh-CN" sz="1600" dirty="0" smtClean="0">
              <a:solidFill>
                <a:schemeClr val="bg1">
                  <a:lumMod val="85000"/>
                </a:schemeClr>
              </a:solidFill>
              <a:latin typeface="微软雅黑" pitchFamily="34" charset="-122"/>
              <a:ea typeface="微软雅黑" pitchFamily="34" charset="-122"/>
            </a:endParaRPr>
          </a:p>
          <a:p>
            <a:pPr marL="342900" indent="-342900">
              <a:lnSpc>
                <a:spcPct val="130000"/>
              </a:lnSpc>
              <a:buFont typeface="+mj-ea"/>
              <a:buAutoNum type="circleNumDbPlain"/>
            </a:pPr>
            <a:r>
              <a:rPr lang="zh-CN" altLang="en-US" sz="1600" dirty="0" smtClean="0">
                <a:solidFill>
                  <a:schemeClr val="bg1">
                    <a:lumMod val="85000"/>
                  </a:schemeClr>
                </a:solidFill>
                <a:latin typeface="微软雅黑" pitchFamily="34" charset="-122"/>
                <a:ea typeface="微软雅黑" pitchFamily="34" charset="-122"/>
              </a:rPr>
              <a:t>工作</a:t>
            </a:r>
            <a:r>
              <a:rPr lang="zh-CN" altLang="en-US" sz="1600" dirty="0">
                <a:solidFill>
                  <a:schemeClr val="bg1">
                    <a:lumMod val="85000"/>
                  </a:schemeClr>
                </a:solidFill>
                <a:latin typeface="微软雅黑" pitchFamily="34" charset="-122"/>
                <a:ea typeface="微软雅黑" pitchFamily="34" charset="-122"/>
              </a:rPr>
              <a:t>的复杂和难易程度</a:t>
            </a:r>
            <a:r>
              <a:rPr lang="zh-CN" altLang="en-US" sz="1600" dirty="0" smtClean="0">
                <a:solidFill>
                  <a:schemeClr val="bg1">
                    <a:lumMod val="85000"/>
                  </a:schemeClr>
                </a:solidFill>
                <a:latin typeface="微软雅黑" pitchFamily="34" charset="-122"/>
                <a:ea typeface="微软雅黑" pitchFamily="34" charset="-122"/>
              </a:rPr>
              <a:t>；</a:t>
            </a:r>
            <a:endParaRPr lang="en-US" altLang="zh-CN" sz="1600" dirty="0" smtClean="0">
              <a:solidFill>
                <a:schemeClr val="bg1">
                  <a:lumMod val="85000"/>
                </a:schemeClr>
              </a:solidFill>
              <a:latin typeface="微软雅黑" pitchFamily="34" charset="-122"/>
              <a:ea typeface="微软雅黑" pitchFamily="34" charset="-122"/>
            </a:endParaRPr>
          </a:p>
          <a:p>
            <a:pPr marL="342900" indent="-342900">
              <a:lnSpc>
                <a:spcPct val="130000"/>
              </a:lnSpc>
              <a:buFont typeface="+mj-ea"/>
              <a:buAutoNum type="circleNumDbPlain"/>
            </a:pPr>
            <a:r>
              <a:rPr lang="zh-CN" altLang="en-US" sz="1600" dirty="0" smtClean="0">
                <a:solidFill>
                  <a:schemeClr val="bg1">
                    <a:lumMod val="85000"/>
                  </a:schemeClr>
                </a:solidFill>
                <a:latin typeface="微软雅黑" pitchFamily="34" charset="-122"/>
                <a:ea typeface="微软雅黑" pitchFamily="34" charset="-122"/>
              </a:rPr>
              <a:t>工作</a:t>
            </a:r>
            <a:r>
              <a:rPr lang="zh-CN" altLang="en-US" sz="1600" dirty="0">
                <a:solidFill>
                  <a:schemeClr val="bg1">
                    <a:lumMod val="85000"/>
                  </a:schemeClr>
                </a:solidFill>
                <a:latin typeface="微软雅黑" pitchFamily="34" charset="-122"/>
                <a:ea typeface="微软雅黑" pitchFamily="34" charset="-122"/>
              </a:rPr>
              <a:t>的标准化程度及相似性</a:t>
            </a:r>
            <a:r>
              <a:rPr lang="zh-CN" altLang="en-US" sz="1600" dirty="0" smtClean="0">
                <a:solidFill>
                  <a:schemeClr val="bg1">
                    <a:lumMod val="85000"/>
                  </a:schemeClr>
                </a:solidFill>
                <a:latin typeface="微软雅黑" pitchFamily="34" charset="-122"/>
                <a:ea typeface="微软雅黑" pitchFamily="34" charset="-122"/>
              </a:rPr>
              <a:t>；</a:t>
            </a:r>
            <a:endParaRPr lang="en-US" altLang="zh-CN" sz="1600" dirty="0" smtClean="0">
              <a:solidFill>
                <a:schemeClr val="bg1">
                  <a:lumMod val="85000"/>
                </a:schemeClr>
              </a:solidFill>
              <a:latin typeface="微软雅黑" pitchFamily="34" charset="-122"/>
              <a:ea typeface="微软雅黑" pitchFamily="34" charset="-122"/>
            </a:endParaRPr>
          </a:p>
          <a:p>
            <a:pPr marL="342900" indent="-342900">
              <a:lnSpc>
                <a:spcPct val="130000"/>
              </a:lnSpc>
              <a:buFont typeface="+mj-ea"/>
              <a:buAutoNum type="circleNumDbPlain"/>
            </a:pPr>
            <a:r>
              <a:rPr lang="zh-CN" altLang="en-US" sz="1600" dirty="0" smtClean="0">
                <a:solidFill>
                  <a:schemeClr val="bg1">
                    <a:lumMod val="85000"/>
                  </a:schemeClr>
                </a:solidFill>
                <a:latin typeface="微软雅黑" pitchFamily="34" charset="-122"/>
                <a:ea typeface="微软雅黑" pitchFamily="34" charset="-122"/>
              </a:rPr>
              <a:t>组织</a:t>
            </a:r>
            <a:r>
              <a:rPr lang="zh-CN" altLang="en-US" sz="1600" dirty="0">
                <a:solidFill>
                  <a:schemeClr val="bg1">
                    <a:lumMod val="85000"/>
                  </a:schemeClr>
                </a:solidFill>
                <a:latin typeface="微软雅黑" pitchFamily="34" charset="-122"/>
                <a:ea typeface="微软雅黑" pitchFamily="34" charset="-122"/>
              </a:rPr>
              <a:t>与环境变化的速度</a:t>
            </a:r>
            <a:r>
              <a:rPr lang="zh-CN" altLang="en-US" sz="1600" dirty="0" smtClean="0">
                <a:solidFill>
                  <a:schemeClr val="bg1">
                    <a:lumMod val="85000"/>
                  </a:schemeClr>
                </a:solidFill>
                <a:latin typeface="微软雅黑" pitchFamily="34" charset="-122"/>
                <a:ea typeface="微软雅黑" pitchFamily="34" charset="-122"/>
              </a:rPr>
              <a:t>；</a:t>
            </a:r>
            <a:endParaRPr lang="en-US" altLang="zh-CN" sz="1600" dirty="0" smtClean="0">
              <a:solidFill>
                <a:schemeClr val="bg1">
                  <a:lumMod val="85000"/>
                </a:schemeClr>
              </a:solidFill>
              <a:latin typeface="微软雅黑" pitchFamily="34" charset="-122"/>
              <a:ea typeface="微软雅黑" pitchFamily="34" charset="-122"/>
            </a:endParaRPr>
          </a:p>
          <a:p>
            <a:pPr marL="342900" indent="-342900">
              <a:lnSpc>
                <a:spcPct val="130000"/>
              </a:lnSpc>
              <a:buFont typeface="+mj-ea"/>
              <a:buAutoNum type="circleNumDbPlain"/>
            </a:pPr>
            <a:r>
              <a:rPr lang="zh-CN" altLang="en-US" sz="1600" dirty="0" smtClean="0">
                <a:solidFill>
                  <a:schemeClr val="bg1">
                    <a:lumMod val="85000"/>
                  </a:schemeClr>
                </a:solidFill>
                <a:latin typeface="微软雅黑" pitchFamily="34" charset="-122"/>
                <a:ea typeface="微软雅黑" pitchFamily="34" charset="-122"/>
              </a:rPr>
              <a:t>组织</a:t>
            </a:r>
            <a:r>
              <a:rPr lang="zh-CN" altLang="en-US" sz="1600" dirty="0">
                <a:solidFill>
                  <a:schemeClr val="bg1">
                    <a:lumMod val="85000"/>
                  </a:schemeClr>
                </a:solidFill>
                <a:latin typeface="微软雅黑" pitchFamily="34" charset="-122"/>
                <a:ea typeface="微软雅黑" pitchFamily="34" charset="-122"/>
              </a:rPr>
              <a:t>的凝聚力程度；</a:t>
            </a:r>
          </a:p>
        </p:txBody>
      </p:sp>
      <p:cxnSp>
        <p:nvCxnSpPr>
          <p:cNvPr id="34" name="直接连接符 33"/>
          <p:cNvCxnSpPr/>
          <p:nvPr/>
        </p:nvCxnSpPr>
        <p:spPr>
          <a:xfrm>
            <a:off x="1632350" y="6283562"/>
            <a:ext cx="8209653" cy="0"/>
          </a:xfrm>
          <a:prstGeom prst="line">
            <a:avLst/>
          </a:prstGeom>
          <a:solidFill>
            <a:srgbClr val="99CC00">
              <a:alpha val="20000"/>
            </a:srgbClr>
          </a:solidFill>
          <a:ln w="12700" cap="rnd" algn="ctr">
            <a:solidFill>
              <a:srgbClr val="99CC00"/>
            </a:solidFill>
            <a:prstDash val="sysDash"/>
            <a:round/>
            <a:headEnd type="oval"/>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grpSp>
        <p:nvGrpSpPr>
          <p:cNvPr id="35" name="组合 34"/>
          <p:cNvGrpSpPr/>
          <p:nvPr/>
        </p:nvGrpSpPr>
        <p:grpSpPr>
          <a:xfrm>
            <a:off x="5737547" y="2184651"/>
            <a:ext cx="3816424" cy="488264"/>
            <a:chOff x="5737547" y="2220656"/>
            <a:chExt cx="3816424" cy="488264"/>
          </a:xfrm>
        </p:grpSpPr>
        <p:sp>
          <p:nvSpPr>
            <p:cNvPr id="36" name="AutoShape 1013"/>
            <p:cNvSpPr>
              <a:spLocks noChangeArrowheads="1"/>
            </p:cNvSpPr>
            <p:nvPr/>
          </p:nvSpPr>
          <p:spPr bwMode="auto">
            <a:xfrm>
              <a:off x="5737547" y="2220656"/>
              <a:ext cx="3816424" cy="488264"/>
            </a:xfrm>
            <a:prstGeom prst="roundRect">
              <a:avLst>
                <a:gd name="adj" fmla="val 14304"/>
              </a:avLst>
            </a:prstGeom>
            <a:solidFill>
              <a:srgbClr val="C0C0C0">
                <a:alpha val="20000"/>
              </a:srgbClr>
            </a:solidFill>
            <a:ln w="9525" cap="rnd" algn="ctr">
              <a:solidFill>
                <a:srgbClr val="FFFFFF"/>
              </a:solidFill>
              <a:prstDash val="sysDash"/>
              <a:round/>
              <a:headEnd/>
              <a:tailEnd/>
            </a:ln>
            <a:effectLst>
              <a:outerShdw dist="35921" dir="2700000" algn="ctr" rotWithShape="0">
                <a:srgbClr val="000000">
                  <a:alpha val="50000"/>
                </a:srgbClr>
              </a:outerShdw>
            </a:effectLst>
          </p:spPr>
          <p:txBody>
            <a:bodyPr wrap="none" anchor="ctr"/>
            <a:lstStyle/>
            <a:p>
              <a:pPr marL="0" marR="0" lvl="0" indent="0" algn="ctr" defTabSz="914400" eaLnBrk="1" fontAlgn="base" latinLnBrk="1" hangingPunct="1">
                <a:lnSpc>
                  <a:spcPct val="100000"/>
                </a:lnSpc>
                <a:spcBef>
                  <a:spcPct val="0"/>
                </a:spcBef>
                <a:spcAft>
                  <a:spcPct val="0"/>
                </a:spcAft>
                <a:buClrTx/>
                <a:buSzTx/>
                <a:buFontTx/>
                <a:buNone/>
                <a:tabLst/>
                <a:defRPr/>
              </a:pPr>
              <a:endParaRPr kumimoji="1" lang="zh-CN" altLang="en-US" sz="1800" b="0" i="0" u="none" strike="noStrike" kern="0" cap="none" spc="0" normalizeH="0" baseline="0" noProof="0" smtClean="0">
                <a:ln>
                  <a:noFill/>
                </a:ln>
                <a:solidFill>
                  <a:srgbClr val="000000"/>
                </a:solidFill>
                <a:effectLst/>
                <a:uLnTx/>
                <a:uFillTx/>
                <a:latin typeface="굴림" panose="020B0600000101010101" pitchFamily="34" charset="-127"/>
                <a:ea typeface="굴림" panose="020B0600000101010101" pitchFamily="34" charset="-127"/>
              </a:endParaRPr>
            </a:p>
          </p:txBody>
        </p:sp>
        <p:sp>
          <p:nvSpPr>
            <p:cNvPr id="37" name="Rectangle 1018"/>
            <p:cNvSpPr>
              <a:spLocks noChangeArrowheads="1"/>
            </p:cNvSpPr>
            <p:nvPr/>
          </p:nvSpPr>
          <p:spPr bwMode="auto">
            <a:xfrm>
              <a:off x="6042347" y="2295511"/>
              <a:ext cx="2647528" cy="33855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17961" dir="2700000" algn="ctr" rotWithShape="0">
                      <a:schemeClr val="tx1"/>
                    </a:outerShdw>
                  </a:effectLst>
                </a14:hiddenEffects>
              </a:ext>
            </a:extLst>
          </p:spPr>
          <p:txBody>
            <a:bodyPr wrap="square">
              <a:spAutoFit/>
            </a:bodyPr>
            <a:lstStyle/>
            <a:p>
              <a:pPr algn="ctr" fontAlgn="base" latinLnBrk="1">
                <a:spcBef>
                  <a:spcPct val="0"/>
                </a:spcBef>
                <a:spcAft>
                  <a:spcPct val="0"/>
                </a:spcAft>
              </a:pPr>
              <a:r>
                <a:rPr kumimoji="1" lang="en-US" altLang="zh-CN" sz="1600" dirty="0">
                  <a:solidFill>
                    <a:srgbClr val="FFFFFF"/>
                  </a:solidFill>
                  <a:latin typeface="微软雅黑" panose="020B0503020204020204" pitchFamily="34" charset="-122"/>
                  <a:ea typeface="微软雅黑" panose="020B0503020204020204" pitchFamily="34" charset="-122"/>
                </a:rPr>
                <a:t>1</a:t>
              </a:r>
              <a:r>
                <a:rPr kumimoji="1" lang="zh-CN" altLang="en-US" sz="1600" dirty="0">
                  <a:solidFill>
                    <a:srgbClr val="FFFFFF"/>
                  </a:solidFill>
                  <a:latin typeface="微软雅黑" panose="020B0503020204020204" pitchFamily="34" charset="-122"/>
                  <a:ea typeface="微软雅黑" panose="020B0503020204020204" pitchFamily="34" charset="-122"/>
                </a:rPr>
                <a:t>）组织的层次与幅度</a:t>
              </a:r>
              <a:endParaRPr kumimoji="1" lang="en-US" altLang="ko-KR" sz="1600" dirty="0" smtClean="0">
                <a:solidFill>
                  <a:srgbClr val="FFFFFF"/>
                </a:solidFill>
                <a:latin typeface="微软雅黑" panose="020B0503020204020204" pitchFamily="34" charset="-122"/>
                <a:ea typeface="微软雅黑" panose="020B0503020204020204" pitchFamily="34" charset="-122"/>
              </a:endParaRPr>
            </a:p>
          </p:txBody>
        </p:sp>
        <p:grpSp>
          <p:nvGrpSpPr>
            <p:cNvPr id="38" name="Group 983"/>
            <p:cNvGrpSpPr>
              <a:grpSpLocks/>
            </p:cNvGrpSpPr>
            <p:nvPr/>
          </p:nvGrpSpPr>
          <p:grpSpPr bwMode="auto">
            <a:xfrm>
              <a:off x="5852244" y="2374301"/>
              <a:ext cx="180975" cy="180975"/>
              <a:chOff x="1014" y="1020"/>
              <a:chExt cx="114" cy="114"/>
            </a:xfrm>
          </p:grpSpPr>
          <p:sp>
            <p:nvSpPr>
              <p:cNvPr id="46" name="Oval 924"/>
              <p:cNvSpPr>
                <a:spLocks noChangeArrowheads="1"/>
              </p:cNvSpPr>
              <p:nvPr/>
            </p:nvSpPr>
            <p:spPr bwMode="auto">
              <a:xfrm>
                <a:off x="1014" y="1020"/>
                <a:ext cx="114" cy="114"/>
              </a:xfrm>
              <a:prstGeom prst="ellipse">
                <a:avLst/>
              </a:prstGeom>
              <a:solidFill>
                <a:srgbClr val="FFFFFF"/>
              </a:solidFill>
              <a:ln>
                <a:noFill/>
              </a:ln>
              <a:effectLst/>
              <a:extLst>
                <a:ext uri="{91240B29-F687-4F45-9708-019B960494DF}">
                  <a14:hiddenLine xmlns:a14="http://schemas.microsoft.com/office/drawing/2010/main" w="101600">
                    <a:solidFill>
                      <a:srgbClr val="FDB602"/>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1" fontAlgn="base" latinLnBrk="1" hangingPunct="1">
                  <a:lnSpc>
                    <a:spcPct val="100000"/>
                  </a:lnSpc>
                  <a:spcBef>
                    <a:spcPct val="0"/>
                  </a:spcBef>
                  <a:spcAft>
                    <a:spcPct val="0"/>
                  </a:spcAft>
                  <a:buClrTx/>
                  <a:buSzTx/>
                  <a:buFontTx/>
                  <a:buNone/>
                  <a:tabLst/>
                  <a:defRPr/>
                </a:pPr>
                <a:endParaRPr kumimoji="1" lang="zh-CN" altLang="en-US" sz="1800" b="0" i="0" u="none" strike="noStrike" kern="0" cap="none" spc="0" normalizeH="0" baseline="0" noProof="0" smtClean="0">
                  <a:ln>
                    <a:noFill/>
                  </a:ln>
                  <a:solidFill>
                    <a:srgbClr val="000000"/>
                  </a:solidFill>
                  <a:effectLst/>
                  <a:uLnTx/>
                  <a:uFillTx/>
                  <a:latin typeface="굴림" panose="020B0600000101010101" pitchFamily="34" charset="-127"/>
                  <a:ea typeface="굴림" panose="020B0600000101010101" pitchFamily="34" charset="-127"/>
                </a:endParaRPr>
              </a:p>
            </p:txBody>
          </p:sp>
          <p:sp>
            <p:nvSpPr>
              <p:cNvPr id="47" name="Oval 982"/>
              <p:cNvSpPr>
                <a:spLocks noChangeArrowheads="1"/>
              </p:cNvSpPr>
              <p:nvPr/>
            </p:nvSpPr>
            <p:spPr bwMode="auto">
              <a:xfrm>
                <a:off x="1043" y="1049"/>
                <a:ext cx="58" cy="58"/>
              </a:xfrm>
              <a:prstGeom prst="ellipse">
                <a:avLst/>
              </a:prstGeom>
              <a:solidFill>
                <a:srgbClr val="2F2F2F"/>
              </a:solidFill>
              <a:ln>
                <a:noFill/>
              </a:ln>
              <a:effectLst/>
              <a:extLst>
                <a:ext uri="{91240B29-F687-4F45-9708-019B960494DF}">
                  <a14:hiddenLine xmlns:a14="http://schemas.microsoft.com/office/drawing/2010/main" w="101600">
                    <a:solidFill>
                      <a:srgbClr val="FDB602"/>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1" fontAlgn="base" latinLnBrk="1" hangingPunct="1">
                  <a:lnSpc>
                    <a:spcPct val="100000"/>
                  </a:lnSpc>
                  <a:spcBef>
                    <a:spcPct val="0"/>
                  </a:spcBef>
                  <a:spcAft>
                    <a:spcPct val="0"/>
                  </a:spcAft>
                  <a:buClrTx/>
                  <a:buSzTx/>
                  <a:buFontTx/>
                  <a:buNone/>
                  <a:tabLst/>
                  <a:defRPr/>
                </a:pPr>
                <a:endParaRPr kumimoji="1" lang="zh-CN" altLang="en-US" sz="1800" b="0" i="0" u="none" strike="noStrike" kern="0" cap="none" spc="0" normalizeH="0" baseline="0" noProof="0" smtClean="0">
                  <a:ln>
                    <a:noFill/>
                  </a:ln>
                  <a:solidFill>
                    <a:srgbClr val="000000"/>
                  </a:solidFill>
                  <a:effectLst/>
                  <a:uLnTx/>
                  <a:uFillTx/>
                  <a:latin typeface="굴림" panose="020B0600000101010101" pitchFamily="34" charset="-127"/>
                  <a:ea typeface="굴림" panose="020B0600000101010101" pitchFamily="34" charset="-127"/>
                </a:endParaRPr>
              </a:p>
            </p:txBody>
          </p:sp>
        </p:grpSp>
      </p:grpSp>
    </p:spTree>
    <p:extLst>
      <p:ext uri="{BB962C8B-B14F-4D97-AF65-F5344CB8AC3E}">
        <p14:creationId xmlns:p14="http://schemas.microsoft.com/office/powerpoint/2010/main" val="27702494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1+#ppt_w/2"/>
                                          </p:val>
                                        </p:tav>
                                        <p:tav tm="100000">
                                          <p:val>
                                            <p:strVal val="#ppt_x"/>
                                          </p:val>
                                        </p:tav>
                                      </p:tavLst>
                                    </p:anim>
                                    <p:anim calcmode="lin" valueType="num">
                                      <p:cBhvr additive="base">
                                        <p:cTn id="8" dur="500" fill="hold"/>
                                        <p:tgtEl>
                                          <p:spTgt spid="31"/>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fill="hold"/>
                                        <p:tgtEl>
                                          <p:spTgt spid="27"/>
                                        </p:tgtEl>
                                        <p:attrNameLst>
                                          <p:attrName>ppt_x</p:attrName>
                                        </p:attrNameLst>
                                      </p:cBhvr>
                                      <p:tavLst>
                                        <p:tav tm="0">
                                          <p:val>
                                            <p:strVal val="0-#ppt_w/2"/>
                                          </p:val>
                                        </p:tav>
                                        <p:tav tm="100000">
                                          <p:val>
                                            <p:strVal val="#ppt_x"/>
                                          </p:val>
                                        </p:tav>
                                      </p:tavLst>
                                    </p:anim>
                                    <p:anim calcmode="lin" valueType="num">
                                      <p:cBhvr additive="base">
                                        <p:cTn id="12"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6" name="直接连接符 45"/>
          <p:cNvCxnSpPr/>
          <p:nvPr/>
        </p:nvCxnSpPr>
        <p:spPr>
          <a:xfrm>
            <a:off x="2789191" y="4439596"/>
            <a:ext cx="7916908" cy="0"/>
          </a:xfrm>
          <a:prstGeom prst="line">
            <a:avLst/>
          </a:prstGeom>
          <a:solidFill>
            <a:srgbClr val="99CC00">
              <a:alpha val="20000"/>
            </a:srgbClr>
          </a:solidFill>
          <a:ln w="12700" cap="rnd" algn="ctr">
            <a:solidFill>
              <a:srgbClr val="99CC00"/>
            </a:solidFill>
            <a:prstDash val="sysDash"/>
            <a:round/>
            <a:headEnd type="oval"/>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grpSp>
        <p:nvGrpSpPr>
          <p:cNvPr id="50" name="组合 49"/>
          <p:cNvGrpSpPr/>
          <p:nvPr/>
        </p:nvGrpSpPr>
        <p:grpSpPr>
          <a:xfrm>
            <a:off x="5737547" y="2184651"/>
            <a:ext cx="3816424" cy="488264"/>
            <a:chOff x="5737547" y="2220656"/>
            <a:chExt cx="3816424" cy="488264"/>
          </a:xfrm>
        </p:grpSpPr>
        <p:sp>
          <p:nvSpPr>
            <p:cNvPr id="51" name="AutoShape 1013"/>
            <p:cNvSpPr>
              <a:spLocks noChangeArrowheads="1"/>
            </p:cNvSpPr>
            <p:nvPr/>
          </p:nvSpPr>
          <p:spPr bwMode="auto">
            <a:xfrm>
              <a:off x="5737547" y="2220656"/>
              <a:ext cx="3816424" cy="488264"/>
            </a:xfrm>
            <a:prstGeom prst="roundRect">
              <a:avLst>
                <a:gd name="adj" fmla="val 14304"/>
              </a:avLst>
            </a:prstGeom>
            <a:solidFill>
              <a:srgbClr val="C0C0C0">
                <a:alpha val="20000"/>
              </a:srgbClr>
            </a:solidFill>
            <a:ln w="9525" cap="rnd" algn="ctr">
              <a:solidFill>
                <a:srgbClr val="FFFFFF"/>
              </a:solidFill>
              <a:prstDash val="sysDash"/>
              <a:round/>
              <a:headEnd/>
              <a:tailEnd/>
            </a:ln>
            <a:effectLst>
              <a:outerShdw dist="35921" dir="2700000" algn="ctr" rotWithShape="0">
                <a:srgbClr val="000000">
                  <a:alpha val="50000"/>
                </a:srgbClr>
              </a:outerShdw>
            </a:effectLst>
          </p:spPr>
          <p:txBody>
            <a:bodyPr wrap="none" anchor="ctr"/>
            <a:lstStyle/>
            <a:p>
              <a:pPr marL="0" marR="0" lvl="0" indent="0" algn="ctr" defTabSz="914400" eaLnBrk="1" fontAlgn="base" latinLnBrk="1" hangingPunct="1">
                <a:lnSpc>
                  <a:spcPct val="100000"/>
                </a:lnSpc>
                <a:spcBef>
                  <a:spcPct val="0"/>
                </a:spcBef>
                <a:spcAft>
                  <a:spcPct val="0"/>
                </a:spcAft>
                <a:buClrTx/>
                <a:buSzTx/>
                <a:buFontTx/>
                <a:buNone/>
                <a:tabLst/>
                <a:defRPr/>
              </a:pPr>
              <a:endParaRPr kumimoji="1" lang="zh-CN" altLang="en-US" sz="1800" b="0" i="0" u="none" strike="noStrike" kern="0" cap="none" spc="0" normalizeH="0" baseline="0" noProof="0" smtClean="0">
                <a:ln>
                  <a:noFill/>
                </a:ln>
                <a:solidFill>
                  <a:srgbClr val="000000"/>
                </a:solidFill>
                <a:effectLst/>
                <a:uLnTx/>
                <a:uFillTx/>
                <a:latin typeface="굴림" panose="020B0600000101010101" pitchFamily="34" charset="-127"/>
                <a:ea typeface="굴림" panose="020B0600000101010101" pitchFamily="34" charset="-127"/>
              </a:endParaRPr>
            </a:p>
          </p:txBody>
        </p:sp>
        <p:sp>
          <p:nvSpPr>
            <p:cNvPr id="52" name="Rectangle 1018"/>
            <p:cNvSpPr>
              <a:spLocks noChangeArrowheads="1"/>
            </p:cNvSpPr>
            <p:nvPr/>
          </p:nvSpPr>
          <p:spPr bwMode="auto">
            <a:xfrm>
              <a:off x="6042347" y="2295511"/>
              <a:ext cx="2647528" cy="33855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17961" dir="2700000" algn="ctr" rotWithShape="0">
                      <a:schemeClr val="tx1"/>
                    </a:outerShdw>
                  </a:effectLst>
                </a14:hiddenEffects>
              </a:ext>
            </a:extLst>
          </p:spPr>
          <p:txBody>
            <a:bodyPr wrap="square">
              <a:spAutoFit/>
            </a:bodyPr>
            <a:lstStyle/>
            <a:p>
              <a:pPr fontAlgn="base" latinLnBrk="1">
                <a:spcBef>
                  <a:spcPct val="0"/>
                </a:spcBef>
                <a:spcAft>
                  <a:spcPct val="0"/>
                </a:spcAft>
              </a:pPr>
              <a:r>
                <a:rPr kumimoji="1" lang="en-US" altLang="zh-CN" sz="1600" dirty="0" smtClean="0">
                  <a:solidFill>
                    <a:srgbClr val="FFFFFF"/>
                  </a:solidFill>
                  <a:latin typeface="微软雅黑" panose="020B0503020204020204" pitchFamily="34" charset="-122"/>
                  <a:ea typeface="微软雅黑" panose="020B0503020204020204" pitchFamily="34" charset="-122"/>
                </a:rPr>
                <a:t>     2</a:t>
              </a:r>
              <a:r>
                <a:rPr kumimoji="1" lang="zh-CN" altLang="en-US" sz="1600" dirty="0">
                  <a:solidFill>
                    <a:srgbClr val="FFFFFF"/>
                  </a:solidFill>
                  <a:latin typeface="微软雅黑" panose="020B0503020204020204" pitchFamily="34" charset="-122"/>
                  <a:ea typeface="微软雅黑" panose="020B0503020204020204" pitchFamily="34" charset="-122"/>
                </a:rPr>
                <a:t>）组织的形态</a:t>
              </a:r>
              <a:endParaRPr kumimoji="1" lang="en-US" altLang="ko-KR" sz="1600" dirty="0" smtClean="0">
                <a:solidFill>
                  <a:srgbClr val="FFFFFF"/>
                </a:solidFill>
                <a:latin typeface="微软雅黑" panose="020B0503020204020204" pitchFamily="34" charset="-122"/>
                <a:ea typeface="微软雅黑" panose="020B0503020204020204" pitchFamily="34" charset="-122"/>
              </a:endParaRPr>
            </a:p>
          </p:txBody>
        </p:sp>
        <p:grpSp>
          <p:nvGrpSpPr>
            <p:cNvPr id="53" name="Group 983"/>
            <p:cNvGrpSpPr>
              <a:grpSpLocks/>
            </p:cNvGrpSpPr>
            <p:nvPr/>
          </p:nvGrpSpPr>
          <p:grpSpPr bwMode="auto">
            <a:xfrm>
              <a:off x="5852244" y="2374301"/>
              <a:ext cx="180975" cy="180975"/>
              <a:chOff x="1014" y="1020"/>
              <a:chExt cx="114" cy="114"/>
            </a:xfrm>
          </p:grpSpPr>
          <p:sp>
            <p:nvSpPr>
              <p:cNvPr id="54" name="Oval 924"/>
              <p:cNvSpPr>
                <a:spLocks noChangeArrowheads="1"/>
              </p:cNvSpPr>
              <p:nvPr/>
            </p:nvSpPr>
            <p:spPr bwMode="auto">
              <a:xfrm>
                <a:off x="1014" y="1020"/>
                <a:ext cx="114" cy="114"/>
              </a:xfrm>
              <a:prstGeom prst="ellipse">
                <a:avLst/>
              </a:prstGeom>
              <a:solidFill>
                <a:srgbClr val="FFFFFF"/>
              </a:solidFill>
              <a:ln>
                <a:noFill/>
              </a:ln>
              <a:effectLst/>
              <a:extLst>
                <a:ext uri="{91240B29-F687-4F45-9708-019B960494DF}">
                  <a14:hiddenLine xmlns:a14="http://schemas.microsoft.com/office/drawing/2010/main" w="101600">
                    <a:solidFill>
                      <a:srgbClr val="FDB602"/>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1" fontAlgn="base" latinLnBrk="1" hangingPunct="1">
                  <a:lnSpc>
                    <a:spcPct val="100000"/>
                  </a:lnSpc>
                  <a:spcBef>
                    <a:spcPct val="0"/>
                  </a:spcBef>
                  <a:spcAft>
                    <a:spcPct val="0"/>
                  </a:spcAft>
                  <a:buClrTx/>
                  <a:buSzTx/>
                  <a:buFontTx/>
                  <a:buNone/>
                  <a:tabLst/>
                  <a:defRPr/>
                </a:pPr>
                <a:endParaRPr kumimoji="1" lang="zh-CN" altLang="en-US" sz="1800" b="0" i="0" u="none" strike="noStrike" kern="0" cap="none" spc="0" normalizeH="0" baseline="0" noProof="0" smtClean="0">
                  <a:ln>
                    <a:noFill/>
                  </a:ln>
                  <a:solidFill>
                    <a:srgbClr val="000000"/>
                  </a:solidFill>
                  <a:effectLst/>
                  <a:uLnTx/>
                  <a:uFillTx/>
                  <a:latin typeface="굴림" panose="020B0600000101010101" pitchFamily="34" charset="-127"/>
                  <a:ea typeface="굴림" panose="020B0600000101010101" pitchFamily="34" charset="-127"/>
                </a:endParaRPr>
              </a:p>
            </p:txBody>
          </p:sp>
          <p:sp>
            <p:nvSpPr>
              <p:cNvPr id="55" name="Oval 982"/>
              <p:cNvSpPr>
                <a:spLocks noChangeArrowheads="1"/>
              </p:cNvSpPr>
              <p:nvPr/>
            </p:nvSpPr>
            <p:spPr bwMode="auto">
              <a:xfrm>
                <a:off x="1043" y="1049"/>
                <a:ext cx="58" cy="58"/>
              </a:xfrm>
              <a:prstGeom prst="ellipse">
                <a:avLst/>
              </a:prstGeom>
              <a:solidFill>
                <a:srgbClr val="2F2F2F"/>
              </a:solidFill>
              <a:ln>
                <a:noFill/>
              </a:ln>
              <a:effectLst/>
              <a:extLst>
                <a:ext uri="{91240B29-F687-4F45-9708-019B960494DF}">
                  <a14:hiddenLine xmlns:a14="http://schemas.microsoft.com/office/drawing/2010/main" w="101600">
                    <a:solidFill>
                      <a:srgbClr val="FDB602"/>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1" fontAlgn="base" latinLnBrk="1" hangingPunct="1">
                  <a:lnSpc>
                    <a:spcPct val="100000"/>
                  </a:lnSpc>
                  <a:spcBef>
                    <a:spcPct val="0"/>
                  </a:spcBef>
                  <a:spcAft>
                    <a:spcPct val="0"/>
                  </a:spcAft>
                  <a:buClrTx/>
                  <a:buSzTx/>
                  <a:buFontTx/>
                  <a:buNone/>
                  <a:tabLst/>
                  <a:defRPr/>
                </a:pPr>
                <a:endParaRPr kumimoji="1" lang="zh-CN" altLang="en-US" sz="1800" b="0" i="0" u="none" strike="noStrike" kern="0" cap="none" spc="0" normalizeH="0" baseline="0" noProof="0" smtClean="0">
                  <a:ln>
                    <a:noFill/>
                  </a:ln>
                  <a:solidFill>
                    <a:srgbClr val="000000"/>
                  </a:solidFill>
                  <a:effectLst/>
                  <a:uLnTx/>
                  <a:uFillTx/>
                  <a:latin typeface="굴림" panose="020B0600000101010101" pitchFamily="34" charset="-127"/>
                  <a:ea typeface="굴림" panose="020B0600000101010101" pitchFamily="34" charset="-127"/>
                </a:endParaRPr>
              </a:p>
            </p:txBody>
          </p:sp>
        </p:grpSp>
      </p:grpSp>
      <p:grpSp>
        <p:nvGrpSpPr>
          <p:cNvPr id="29" name="组合 28"/>
          <p:cNvGrpSpPr>
            <a:grpSpLocks/>
          </p:cNvGrpSpPr>
          <p:nvPr/>
        </p:nvGrpSpPr>
        <p:grpSpPr bwMode="auto">
          <a:xfrm>
            <a:off x="1561083" y="5106258"/>
            <a:ext cx="1633636" cy="1152128"/>
            <a:chOff x="2598738" y="1787524"/>
            <a:chExt cx="3946525" cy="3282951"/>
          </a:xfrm>
        </p:grpSpPr>
        <p:sp>
          <p:nvSpPr>
            <p:cNvPr id="30" name="任意多边形 29"/>
            <p:cNvSpPr/>
            <p:nvPr/>
          </p:nvSpPr>
          <p:spPr bwMode="auto">
            <a:xfrm>
              <a:off x="2598738" y="3669103"/>
              <a:ext cx="3946525" cy="1401372"/>
            </a:xfrm>
            <a:custGeom>
              <a:avLst/>
              <a:gdLst>
                <a:gd name="connsiteX0" fmla="*/ 0 w 3781167"/>
                <a:gd name="connsiteY0" fmla="*/ 568411 h 1322173"/>
                <a:gd name="connsiteX1" fmla="*/ 1902940 w 3781167"/>
                <a:gd name="connsiteY1" fmla="*/ 0 h 1322173"/>
                <a:gd name="connsiteX2" fmla="*/ 3781167 w 3781167"/>
                <a:gd name="connsiteY2" fmla="*/ 580767 h 1322173"/>
                <a:gd name="connsiteX3" fmla="*/ 1915297 w 3781167"/>
                <a:gd name="connsiteY3" fmla="*/ 1322173 h 1322173"/>
                <a:gd name="connsiteX4" fmla="*/ 0 w 3781167"/>
                <a:gd name="connsiteY4" fmla="*/ 568411 h 1322173"/>
                <a:gd name="connsiteX0" fmla="*/ 0 w 3781167"/>
                <a:gd name="connsiteY0" fmla="*/ 568411 h 1322173"/>
                <a:gd name="connsiteX1" fmla="*/ 1928340 w 3781167"/>
                <a:gd name="connsiteY1" fmla="*/ 0 h 1322173"/>
                <a:gd name="connsiteX2" fmla="*/ 3781167 w 3781167"/>
                <a:gd name="connsiteY2" fmla="*/ 580767 h 1322173"/>
                <a:gd name="connsiteX3" fmla="*/ 1915297 w 3781167"/>
                <a:gd name="connsiteY3" fmla="*/ 1322173 h 1322173"/>
                <a:gd name="connsiteX4" fmla="*/ 0 w 3781167"/>
                <a:gd name="connsiteY4" fmla="*/ 568411 h 1322173"/>
                <a:gd name="connsiteX0" fmla="*/ 0 w 3781167"/>
                <a:gd name="connsiteY0" fmla="*/ 568411 h 1322173"/>
                <a:gd name="connsiteX1" fmla="*/ 1928340 w 3781167"/>
                <a:gd name="connsiteY1" fmla="*/ 0 h 1322173"/>
                <a:gd name="connsiteX2" fmla="*/ 3781167 w 3781167"/>
                <a:gd name="connsiteY2" fmla="*/ 580767 h 1322173"/>
                <a:gd name="connsiteX3" fmla="*/ 1940697 w 3781167"/>
                <a:gd name="connsiteY3" fmla="*/ 1322173 h 1322173"/>
                <a:gd name="connsiteX4" fmla="*/ 0 w 3781167"/>
                <a:gd name="connsiteY4" fmla="*/ 568411 h 1322173"/>
                <a:gd name="connsiteX0" fmla="*/ 0 w 3781167"/>
                <a:gd name="connsiteY0" fmla="*/ 568411 h 1334873"/>
                <a:gd name="connsiteX1" fmla="*/ 1928340 w 3781167"/>
                <a:gd name="connsiteY1" fmla="*/ 0 h 1334873"/>
                <a:gd name="connsiteX2" fmla="*/ 3781167 w 3781167"/>
                <a:gd name="connsiteY2" fmla="*/ 580767 h 1334873"/>
                <a:gd name="connsiteX3" fmla="*/ 1940697 w 3781167"/>
                <a:gd name="connsiteY3" fmla="*/ 1334873 h 1334873"/>
                <a:gd name="connsiteX4" fmla="*/ 0 w 3781167"/>
                <a:gd name="connsiteY4" fmla="*/ 568411 h 1334873"/>
                <a:gd name="connsiteX0" fmla="*/ 0 w 3781167"/>
                <a:gd name="connsiteY0" fmla="*/ 568411 h 1338048"/>
                <a:gd name="connsiteX1" fmla="*/ 1928340 w 3781167"/>
                <a:gd name="connsiteY1" fmla="*/ 0 h 1338048"/>
                <a:gd name="connsiteX2" fmla="*/ 3781167 w 3781167"/>
                <a:gd name="connsiteY2" fmla="*/ 580767 h 1338048"/>
                <a:gd name="connsiteX3" fmla="*/ 1924822 w 3781167"/>
                <a:gd name="connsiteY3" fmla="*/ 1338048 h 1338048"/>
                <a:gd name="connsiteX4" fmla="*/ 0 w 3781167"/>
                <a:gd name="connsiteY4" fmla="*/ 568411 h 1338048"/>
                <a:gd name="connsiteX0" fmla="*/ 0 w 3781167"/>
                <a:gd name="connsiteY0" fmla="*/ 568411 h 1334873"/>
                <a:gd name="connsiteX1" fmla="*/ 1928340 w 3781167"/>
                <a:gd name="connsiteY1" fmla="*/ 0 h 1334873"/>
                <a:gd name="connsiteX2" fmla="*/ 3781167 w 3781167"/>
                <a:gd name="connsiteY2" fmla="*/ 580767 h 1334873"/>
                <a:gd name="connsiteX3" fmla="*/ 1927997 w 3781167"/>
                <a:gd name="connsiteY3" fmla="*/ 1334873 h 1334873"/>
                <a:gd name="connsiteX4" fmla="*/ 0 w 3781167"/>
                <a:gd name="connsiteY4" fmla="*/ 568411 h 1334873"/>
                <a:gd name="connsiteX0" fmla="*/ 0 w 3809742"/>
                <a:gd name="connsiteY0" fmla="*/ 568411 h 1334873"/>
                <a:gd name="connsiteX1" fmla="*/ 1928340 w 3809742"/>
                <a:gd name="connsiteY1" fmla="*/ 0 h 1334873"/>
                <a:gd name="connsiteX2" fmla="*/ 3809742 w 3809742"/>
                <a:gd name="connsiteY2" fmla="*/ 599817 h 1334873"/>
                <a:gd name="connsiteX3" fmla="*/ 1927997 w 3809742"/>
                <a:gd name="connsiteY3" fmla="*/ 1334873 h 1334873"/>
                <a:gd name="connsiteX4" fmla="*/ 0 w 3809742"/>
                <a:gd name="connsiteY4" fmla="*/ 568411 h 1334873"/>
                <a:gd name="connsiteX0" fmla="*/ 0 w 3809742"/>
                <a:gd name="connsiteY0" fmla="*/ 558886 h 1334873"/>
                <a:gd name="connsiteX1" fmla="*/ 1928340 w 3809742"/>
                <a:gd name="connsiteY1" fmla="*/ 0 h 1334873"/>
                <a:gd name="connsiteX2" fmla="*/ 3809742 w 3809742"/>
                <a:gd name="connsiteY2" fmla="*/ 599817 h 1334873"/>
                <a:gd name="connsiteX3" fmla="*/ 1927997 w 3809742"/>
                <a:gd name="connsiteY3" fmla="*/ 1334873 h 1334873"/>
                <a:gd name="connsiteX4" fmla="*/ 0 w 3809742"/>
                <a:gd name="connsiteY4" fmla="*/ 558886 h 1334873"/>
                <a:gd name="connsiteX0" fmla="*/ 0 w 3793867"/>
                <a:gd name="connsiteY0" fmla="*/ 549361 h 1334873"/>
                <a:gd name="connsiteX1" fmla="*/ 1912465 w 3793867"/>
                <a:gd name="connsiteY1" fmla="*/ 0 h 1334873"/>
                <a:gd name="connsiteX2" fmla="*/ 3793867 w 3793867"/>
                <a:gd name="connsiteY2" fmla="*/ 599817 h 1334873"/>
                <a:gd name="connsiteX3" fmla="*/ 1912122 w 3793867"/>
                <a:gd name="connsiteY3" fmla="*/ 1334873 h 1334873"/>
                <a:gd name="connsiteX4" fmla="*/ 0 w 3793867"/>
                <a:gd name="connsiteY4" fmla="*/ 549361 h 1334873"/>
                <a:gd name="connsiteX0" fmla="*/ 0 w 3768467"/>
                <a:gd name="connsiteY0" fmla="*/ 552536 h 1334873"/>
                <a:gd name="connsiteX1" fmla="*/ 1887065 w 3768467"/>
                <a:gd name="connsiteY1" fmla="*/ 0 h 1334873"/>
                <a:gd name="connsiteX2" fmla="*/ 3768467 w 3768467"/>
                <a:gd name="connsiteY2" fmla="*/ 599817 h 1334873"/>
                <a:gd name="connsiteX3" fmla="*/ 1886722 w 3768467"/>
                <a:gd name="connsiteY3" fmla="*/ 1334873 h 1334873"/>
                <a:gd name="connsiteX4" fmla="*/ 0 w 3768467"/>
                <a:gd name="connsiteY4" fmla="*/ 552536 h 1334873"/>
                <a:gd name="connsiteX0" fmla="*/ 0 w 3806567"/>
                <a:gd name="connsiteY0" fmla="*/ 555711 h 1334873"/>
                <a:gd name="connsiteX1" fmla="*/ 1925165 w 3806567"/>
                <a:gd name="connsiteY1" fmla="*/ 0 h 1334873"/>
                <a:gd name="connsiteX2" fmla="*/ 3806567 w 3806567"/>
                <a:gd name="connsiteY2" fmla="*/ 599817 h 1334873"/>
                <a:gd name="connsiteX3" fmla="*/ 1924822 w 3806567"/>
                <a:gd name="connsiteY3" fmla="*/ 1334873 h 1334873"/>
                <a:gd name="connsiteX4" fmla="*/ 0 w 3806567"/>
                <a:gd name="connsiteY4" fmla="*/ 555711 h 1334873"/>
                <a:gd name="connsiteX0" fmla="*/ 0 w 3784342"/>
                <a:gd name="connsiteY0" fmla="*/ 555711 h 1334873"/>
                <a:gd name="connsiteX1" fmla="*/ 1902940 w 3784342"/>
                <a:gd name="connsiteY1" fmla="*/ 0 h 1334873"/>
                <a:gd name="connsiteX2" fmla="*/ 3784342 w 3784342"/>
                <a:gd name="connsiteY2" fmla="*/ 599817 h 1334873"/>
                <a:gd name="connsiteX3" fmla="*/ 1902597 w 3784342"/>
                <a:gd name="connsiteY3" fmla="*/ 1334873 h 1334873"/>
                <a:gd name="connsiteX4" fmla="*/ 0 w 3784342"/>
                <a:gd name="connsiteY4" fmla="*/ 555711 h 1334873"/>
                <a:gd name="connsiteX0" fmla="*/ 0 w 3784342"/>
                <a:gd name="connsiteY0" fmla="*/ 539836 h 1334873"/>
                <a:gd name="connsiteX1" fmla="*/ 1902940 w 3784342"/>
                <a:gd name="connsiteY1" fmla="*/ 0 h 1334873"/>
                <a:gd name="connsiteX2" fmla="*/ 3784342 w 3784342"/>
                <a:gd name="connsiteY2" fmla="*/ 599817 h 1334873"/>
                <a:gd name="connsiteX3" fmla="*/ 1902597 w 3784342"/>
                <a:gd name="connsiteY3" fmla="*/ 1334873 h 1334873"/>
                <a:gd name="connsiteX4" fmla="*/ 0 w 3784342"/>
                <a:gd name="connsiteY4" fmla="*/ 539836 h 1334873"/>
                <a:gd name="connsiteX0" fmla="*/ 0 w 3800217"/>
                <a:gd name="connsiteY0" fmla="*/ 555711 h 1334873"/>
                <a:gd name="connsiteX1" fmla="*/ 1918815 w 3800217"/>
                <a:gd name="connsiteY1" fmla="*/ 0 h 1334873"/>
                <a:gd name="connsiteX2" fmla="*/ 3800217 w 3800217"/>
                <a:gd name="connsiteY2" fmla="*/ 599817 h 1334873"/>
                <a:gd name="connsiteX3" fmla="*/ 1918472 w 3800217"/>
                <a:gd name="connsiteY3" fmla="*/ 1334873 h 1334873"/>
                <a:gd name="connsiteX4" fmla="*/ 0 w 3800217"/>
                <a:gd name="connsiteY4" fmla="*/ 555711 h 1334873"/>
                <a:gd name="connsiteX0" fmla="*/ 0 w 3787517"/>
                <a:gd name="connsiteY0" fmla="*/ 552536 h 1334873"/>
                <a:gd name="connsiteX1" fmla="*/ 1906115 w 3787517"/>
                <a:gd name="connsiteY1" fmla="*/ 0 h 1334873"/>
                <a:gd name="connsiteX2" fmla="*/ 3787517 w 3787517"/>
                <a:gd name="connsiteY2" fmla="*/ 599817 h 1334873"/>
                <a:gd name="connsiteX3" fmla="*/ 1905772 w 3787517"/>
                <a:gd name="connsiteY3" fmla="*/ 1334873 h 1334873"/>
                <a:gd name="connsiteX4" fmla="*/ 0 w 3787517"/>
                <a:gd name="connsiteY4" fmla="*/ 552536 h 1334873"/>
                <a:gd name="connsiteX0" fmla="*/ 0 w 3584317"/>
                <a:gd name="connsiteY0" fmla="*/ 520786 h 1334873"/>
                <a:gd name="connsiteX1" fmla="*/ 1702915 w 3584317"/>
                <a:gd name="connsiteY1" fmla="*/ 0 h 1334873"/>
                <a:gd name="connsiteX2" fmla="*/ 3584317 w 3584317"/>
                <a:gd name="connsiteY2" fmla="*/ 599817 h 1334873"/>
                <a:gd name="connsiteX3" fmla="*/ 1702572 w 3584317"/>
                <a:gd name="connsiteY3" fmla="*/ 1334873 h 1334873"/>
                <a:gd name="connsiteX4" fmla="*/ 0 w 3584317"/>
                <a:gd name="connsiteY4" fmla="*/ 520786 h 1334873"/>
                <a:gd name="connsiteX0" fmla="*/ 0 w 3793867"/>
                <a:gd name="connsiteY0" fmla="*/ 549361 h 1334873"/>
                <a:gd name="connsiteX1" fmla="*/ 1912465 w 3793867"/>
                <a:gd name="connsiteY1" fmla="*/ 0 h 1334873"/>
                <a:gd name="connsiteX2" fmla="*/ 3793867 w 3793867"/>
                <a:gd name="connsiteY2" fmla="*/ 599817 h 1334873"/>
                <a:gd name="connsiteX3" fmla="*/ 1912122 w 3793867"/>
                <a:gd name="connsiteY3" fmla="*/ 1334873 h 1334873"/>
                <a:gd name="connsiteX4" fmla="*/ 0 w 3793867"/>
                <a:gd name="connsiteY4" fmla="*/ 549361 h 1334873"/>
                <a:gd name="connsiteX0" fmla="*/ 0 w 3809742"/>
                <a:gd name="connsiteY0" fmla="*/ 555711 h 1334873"/>
                <a:gd name="connsiteX1" fmla="*/ 1928340 w 3809742"/>
                <a:gd name="connsiteY1" fmla="*/ 0 h 1334873"/>
                <a:gd name="connsiteX2" fmla="*/ 3809742 w 3809742"/>
                <a:gd name="connsiteY2" fmla="*/ 599817 h 1334873"/>
                <a:gd name="connsiteX3" fmla="*/ 1927997 w 3809742"/>
                <a:gd name="connsiteY3" fmla="*/ 1334873 h 1334873"/>
                <a:gd name="connsiteX4" fmla="*/ 0 w 3809742"/>
                <a:gd name="connsiteY4" fmla="*/ 555711 h 1334873"/>
                <a:gd name="connsiteX0" fmla="*/ 0 w 3787517"/>
                <a:gd name="connsiteY0" fmla="*/ 552536 h 1334873"/>
                <a:gd name="connsiteX1" fmla="*/ 1906115 w 3787517"/>
                <a:gd name="connsiteY1" fmla="*/ 0 h 1334873"/>
                <a:gd name="connsiteX2" fmla="*/ 3787517 w 3787517"/>
                <a:gd name="connsiteY2" fmla="*/ 599817 h 1334873"/>
                <a:gd name="connsiteX3" fmla="*/ 1905772 w 3787517"/>
                <a:gd name="connsiteY3" fmla="*/ 1334873 h 1334873"/>
                <a:gd name="connsiteX4" fmla="*/ 0 w 3787517"/>
                <a:gd name="connsiteY4" fmla="*/ 552536 h 1334873"/>
                <a:gd name="connsiteX0" fmla="*/ 0 w 3787517"/>
                <a:gd name="connsiteY0" fmla="*/ 557299 h 1339636"/>
                <a:gd name="connsiteX1" fmla="*/ 1915640 w 3787517"/>
                <a:gd name="connsiteY1" fmla="*/ 0 h 1339636"/>
                <a:gd name="connsiteX2" fmla="*/ 3787517 w 3787517"/>
                <a:gd name="connsiteY2" fmla="*/ 604580 h 1339636"/>
                <a:gd name="connsiteX3" fmla="*/ 1905772 w 3787517"/>
                <a:gd name="connsiteY3" fmla="*/ 1339636 h 1339636"/>
                <a:gd name="connsiteX4" fmla="*/ 0 w 3787517"/>
                <a:gd name="connsiteY4" fmla="*/ 557299 h 1339636"/>
                <a:gd name="connsiteX0" fmla="*/ 0 w 3787517"/>
                <a:gd name="connsiteY0" fmla="*/ 562062 h 1344399"/>
                <a:gd name="connsiteX1" fmla="*/ 1906115 w 3787517"/>
                <a:gd name="connsiteY1" fmla="*/ 0 h 1344399"/>
                <a:gd name="connsiteX2" fmla="*/ 3787517 w 3787517"/>
                <a:gd name="connsiteY2" fmla="*/ 609343 h 1344399"/>
                <a:gd name="connsiteX3" fmla="*/ 1905772 w 3787517"/>
                <a:gd name="connsiteY3" fmla="*/ 1344399 h 1344399"/>
                <a:gd name="connsiteX4" fmla="*/ 0 w 3787517"/>
                <a:gd name="connsiteY4" fmla="*/ 562062 h 13443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87517" h="1344399">
                  <a:moveTo>
                    <a:pt x="0" y="562062"/>
                  </a:moveTo>
                  <a:lnTo>
                    <a:pt x="1906115" y="0"/>
                  </a:lnTo>
                  <a:lnTo>
                    <a:pt x="3787517" y="609343"/>
                  </a:lnTo>
                  <a:lnTo>
                    <a:pt x="1905772" y="1344399"/>
                  </a:lnTo>
                  <a:lnTo>
                    <a:pt x="0" y="562062"/>
                  </a:lnTo>
                  <a:close/>
                </a:path>
              </a:pathLst>
            </a:custGeom>
            <a:solidFill>
              <a:srgbClr val="6DAA2D">
                <a:lumMod val="40000"/>
                <a:lumOff val="60000"/>
              </a:srgbClr>
            </a:solidFill>
            <a:ln w="3175" cap="flat" cmpd="sng" algn="ctr">
              <a:solidFill>
                <a:srgbClr val="6DAA2D">
                  <a:lumMod val="40000"/>
                  <a:lumOff val="60000"/>
                </a:srgbClr>
              </a:solidFill>
              <a:prstDash val="solid"/>
            </a:ln>
            <a:effectLst>
              <a:outerShdw blurRad="63500" dist="88900" dir="2640000" algn="t" rotWithShape="0">
                <a:prstClr val="black">
                  <a:alpha val="15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1" name="任意多边形 30"/>
            <p:cNvSpPr/>
            <p:nvPr/>
          </p:nvSpPr>
          <p:spPr bwMode="auto">
            <a:xfrm>
              <a:off x="2603378" y="1787524"/>
              <a:ext cx="1987183" cy="3282951"/>
            </a:xfrm>
            <a:custGeom>
              <a:avLst/>
              <a:gdLst>
                <a:gd name="connsiteX0" fmla="*/ 1989437 w 1989437"/>
                <a:gd name="connsiteY0" fmla="*/ 0 h 3150973"/>
                <a:gd name="connsiteX1" fmla="*/ 1989437 w 1989437"/>
                <a:gd name="connsiteY1" fmla="*/ 3150973 h 3150973"/>
                <a:gd name="connsiteX2" fmla="*/ 0 w 1989437"/>
                <a:gd name="connsiteY2" fmla="*/ 2347784 h 3150973"/>
                <a:gd name="connsiteX3" fmla="*/ 1989437 w 1989437"/>
                <a:gd name="connsiteY3" fmla="*/ 0 h 3150973"/>
                <a:gd name="connsiteX0" fmla="*/ 1908474 w 1908474"/>
                <a:gd name="connsiteY0" fmla="*/ 0 h 3150973"/>
                <a:gd name="connsiteX1" fmla="*/ 1908474 w 1908474"/>
                <a:gd name="connsiteY1" fmla="*/ 3150973 h 3150973"/>
                <a:gd name="connsiteX2" fmla="*/ 0 w 1908474"/>
                <a:gd name="connsiteY2" fmla="*/ 2371597 h 3150973"/>
                <a:gd name="connsiteX3" fmla="*/ 1908474 w 1908474"/>
                <a:gd name="connsiteY3" fmla="*/ 0 h 3150973"/>
              </a:gdLst>
              <a:ahLst/>
              <a:cxnLst>
                <a:cxn ang="0">
                  <a:pos x="connsiteX0" y="connsiteY0"/>
                </a:cxn>
                <a:cxn ang="0">
                  <a:pos x="connsiteX1" y="connsiteY1"/>
                </a:cxn>
                <a:cxn ang="0">
                  <a:pos x="connsiteX2" y="connsiteY2"/>
                </a:cxn>
                <a:cxn ang="0">
                  <a:pos x="connsiteX3" y="connsiteY3"/>
                </a:cxn>
              </a:cxnLst>
              <a:rect l="l" t="t" r="r" b="b"/>
              <a:pathLst>
                <a:path w="1908474" h="3150973">
                  <a:moveTo>
                    <a:pt x="1908474" y="0"/>
                  </a:moveTo>
                  <a:lnTo>
                    <a:pt x="1908474" y="3150973"/>
                  </a:lnTo>
                  <a:lnTo>
                    <a:pt x="0" y="2371597"/>
                  </a:lnTo>
                  <a:lnTo>
                    <a:pt x="1908474" y="0"/>
                  </a:lnTo>
                  <a:close/>
                </a:path>
              </a:pathLst>
            </a:custGeom>
            <a:gradFill>
              <a:gsLst>
                <a:gs pos="25000">
                  <a:srgbClr val="6DAA2D">
                    <a:lumMod val="40000"/>
                    <a:lumOff val="60000"/>
                    <a:alpha val="50000"/>
                  </a:srgbClr>
                </a:gs>
                <a:gs pos="63000">
                  <a:srgbClr val="6DAA2D">
                    <a:lumMod val="60000"/>
                    <a:lumOff val="40000"/>
                    <a:alpha val="70000"/>
                  </a:srgbClr>
                </a:gs>
                <a:gs pos="100000">
                  <a:srgbClr val="6DAA2D">
                    <a:alpha val="50000"/>
                  </a:srgbClr>
                </a:gs>
              </a:gsLst>
              <a:lin ang="5400000" scaled="0"/>
            </a:gradFill>
            <a:ln w="3175" cap="flat" cmpd="sng" algn="ctr">
              <a:solidFill>
                <a:srgbClr val="6DAA2D">
                  <a:lumMod val="40000"/>
                  <a:lumOff val="6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3" name="任意多边形 32"/>
            <p:cNvSpPr/>
            <p:nvPr/>
          </p:nvSpPr>
          <p:spPr bwMode="auto">
            <a:xfrm flipH="1">
              <a:off x="4585921" y="1787524"/>
              <a:ext cx="1959342" cy="3282951"/>
            </a:xfrm>
            <a:custGeom>
              <a:avLst/>
              <a:gdLst>
                <a:gd name="connsiteX0" fmla="*/ 1989437 w 1989437"/>
                <a:gd name="connsiteY0" fmla="*/ 0 h 3150973"/>
                <a:gd name="connsiteX1" fmla="*/ 1989437 w 1989437"/>
                <a:gd name="connsiteY1" fmla="*/ 3150973 h 3150973"/>
                <a:gd name="connsiteX2" fmla="*/ 0 w 1989437"/>
                <a:gd name="connsiteY2" fmla="*/ 2347784 h 3150973"/>
                <a:gd name="connsiteX3" fmla="*/ 1989437 w 1989437"/>
                <a:gd name="connsiteY3" fmla="*/ 0 h 3150973"/>
                <a:gd name="connsiteX0" fmla="*/ 1879900 w 1879900"/>
                <a:gd name="connsiteY0" fmla="*/ 0 h 3150973"/>
                <a:gd name="connsiteX1" fmla="*/ 1879900 w 1879900"/>
                <a:gd name="connsiteY1" fmla="*/ 3150973 h 3150973"/>
                <a:gd name="connsiteX2" fmla="*/ 0 w 1879900"/>
                <a:gd name="connsiteY2" fmla="*/ 2414459 h 3150973"/>
                <a:gd name="connsiteX3" fmla="*/ 1879900 w 1879900"/>
                <a:gd name="connsiteY3" fmla="*/ 0 h 3150973"/>
              </a:gdLst>
              <a:ahLst/>
              <a:cxnLst>
                <a:cxn ang="0">
                  <a:pos x="connsiteX0" y="connsiteY0"/>
                </a:cxn>
                <a:cxn ang="0">
                  <a:pos x="connsiteX1" y="connsiteY1"/>
                </a:cxn>
                <a:cxn ang="0">
                  <a:pos x="connsiteX2" y="connsiteY2"/>
                </a:cxn>
                <a:cxn ang="0">
                  <a:pos x="connsiteX3" y="connsiteY3"/>
                </a:cxn>
              </a:cxnLst>
              <a:rect l="l" t="t" r="r" b="b"/>
              <a:pathLst>
                <a:path w="1879900" h="3150973">
                  <a:moveTo>
                    <a:pt x="1879900" y="0"/>
                  </a:moveTo>
                  <a:lnTo>
                    <a:pt x="1879900" y="3150973"/>
                  </a:lnTo>
                  <a:lnTo>
                    <a:pt x="0" y="2414459"/>
                  </a:lnTo>
                  <a:lnTo>
                    <a:pt x="1879900" y="0"/>
                  </a:lnTo>
                  <a:close/>
                </a:path>
              </a:pathLst>
            </a:custGeom>
            <a:solidFill>
              <a:srgbClr val="6DAA2D">
                <a:alpha val="70000"/>
              </a:srgbClr>
            </a:solidFill>
            <a:ln w="3175" cap="flat" cmpd="sng" algn="ctr">
              <a:solidFill>
                <a:srgbClr val="6DAA2D">
                  <a:lumMod val="40000"/>
                  <a:lumOff val="6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34" name="组合 33"/>
          <p:cNvGrpSpPr>
            <a:grpSpLocks/>
          </p:cNvGrpSpPr>
          <p:nvPr/>
        </p:nvGrpSpPr>
        <p:grpSpPr bwMode="auto">
          <a:xfrm>
            <a:off x="1801837" y="3149837"/>
            <a:ext cx="1152128" cy="1431291"/>
            <a:chOff x="2598738" y="1787524"/>
            <a:chExt cx="3946525" cy="3282951"/>
          </a:xfrm>
        </p:grpSpPr>
        <p:sp>
          <p:nvSpPr>
            <p:cNvPr id="35" name="任意多边形 34"/>
            <p:cNvSpPr/>
            <p:nvPr/>
          </p:nvSpPr>
          <p:spPr bwMode="auto">
            <a:xfrm>
              <a:off x="2598738" y="3669103"/>
              <a:ext cx="3946525" cy="1401372"/>
            </a:xfrm>
            <a:custGeom>
              <a:avLst/>
              <a:gdLst>
                <a:gd name="connsiteX0" fmla="*/ 0 w 3781167"/>
                <a:gd name="connsiteY0" fmla="*/ 568411 h 1322173"/>
                <a:gd name="connsiteX1" fmla="*/ 1902940 w 3781167"/>
                <a:gd name="connsiteY1" fmla="*/ 0 h 1322173"/>
                <a:gd name="connsiteX2" fmla="*/ 3781167 w 3781167"/>
                <a:gd name="connsiteY2" fmla="*/ 580767 h 1322173"/>
                <a:gd name="connsiteX3" fmla="*/ 1915297 w 3781167"/>
                <a:gd name="connsiteY3" fmla="*/ 1322173 h 1322173"/>
                <a:gd name="connsiteX4" fmla="*/ 0 w 3781167"/>
                <a:gd name="connsiteY4" fmla="*/ 568411 h 1322173"/>
                <a:gd name="connsiteX0" fmla="*/ 0 w 3781167"/>
                <a:gd name="connsiteY0" fmla="*/ 568411 h 1322173"/>
                <a:gd name="connsiteX1" fmla="*/ 1928340 w 3781167"/>
                <a:gd name="connsiteY1" fmla="*/ 0 h 1322173"/>
                <a:gd name="connsiteX2" fmla="*/ 3781167 w 3781167"/>
                <a:gd name="connsiteY2" fmla="*/ 580767 h 1322173"/>
                <a:gd name="connsiteX3" fmla="*/ 1915297 w 3781167"/>
                <a:gd name="connsiteY3" fmla="*/ 1322173 h 1322173"/>
                <a:gd name="connsiteX4" fmla="*/ 0 w 3781167"/>
                <a:gd name="connsiteY4" fmla="*/ 568411 h 1322173"/>
                <a:gd name="connsiteX0" fmla="*/ 0 w 3781167"/>
                <a:gd name="connsiteY0" fmla="*/ 568411 h 1322173"/>
                <a:gd name="connsiteX1" fmla="*/ 1928340 w 3781167"/>
                <a:gd name="connsiteY1" fmla="*/ 0 h 1322173"/>
                <a:gd name="connsiteX2" fmla="*/ 3781167 w 3781167"/>
                <a:gd name="connsiteY2" fmla="*/ 580767 h 1322173"/>
                <a:gd name="connsiteX3" fmla="*/ 1940697 w 3781167"/>
                <a:gd name="connsiteY3" fmla="*/ 1322173 h 1322173"/>
                <a:gd name="connsiteX4" fmla="*/ 0 w 3781167"/>
                <a:gd name="connsiteY4" fmla="*/ 568411 h 1322173"/>
                <a:gd name="connsiteX0" fmla="*/ 0 w 3781167"/>
                <a:gd name="connsiteY0" fmla="*/ 568411 h 1334873"/>
                <a:gd name="connsiteX1" fmla="*/ 1928340 w 3781167"/>
                <a:gd name="connsiteY1" fmla="*/ 0 h 1334873"/>
                <a:gd name="connsiteX2" fmla="*/ 3781167 w 3781167"/>
                <a:gd name="connsiteY2" fmla="*/ 580767 h 1334873"/>
                <a:gd name="connsiteX3" fmla="*/ 1940697 w 3781167"/>
                <a:gd name="connsiteY3" fmla="*/ 1334873 h 1334873"/>
                <a:gd name="connsiteX4" fmla="*/ 0 w 3781167"/>
                <a:gd name="connsiteY4" fmla="*/ 568411 h 1334873"/>
                <a:gd name="connsiteX0" fmla="*/ 0 w 3781167"/>
                <a:gd name="connsiteY0" fmla="*/ 568411 h 1338048"/>
                <a:gd name="connsiteX1" fmla="*/ 1928340 w 3781167"/>
                <a:gd name="connsiteY1" fmla="*/ 0 h 1338048"/>
                <a:gd name="connsiteX2" fmla="*/ 3781167 w 3781167"/>
                <a:gd name="connsiteY2" fmla="*/ 580767 h 1338048"/>
                <a:gd name="connsiteX3" fmla="*/ 1924822 w 3781167"/>
                <a:gd name="connsiteY3" fmla="*/ 1338048 h 1338048"/>
                <a:gd name="connsiteX4" fmla="*/ 0 w 3781167"/>
                <a:gd name="connsiteY4" fmla="*/ 568411 h 1338048"/>
                <a:gd name="connsiteX0" fmla="*/ 0 w 3781167"/>
                <a:gd name="connsiteY0" fmla="*/ 568411 h 1334873"/>
                <a:gd name="connsiteX1" fmla="*/ 1928340 w 3781167"/>
                <a:gd name="connsiteY1" fmla="*/ 0 h 1334873"/>
                <a:gd name="connsiteX2" fmla="*/ 3781167 w 3781167"/>
                <a:gd name="connsiteY2" fmla="*/ 580767 h 1334873"/>
                <a:gd name="connsiteX3" fmla="*/ 1927997 w 3781167"/>
                <a:gd name="connsiteY3" fmla="*/ 1334873 h 1334873"/>
                <a:gd name="connsiteX4" fmla="*/ 0 w 3781167"/>
                <a:gd name="connsiteY4" fmla="*/ 568411 h 1334873"/>
                <a:gd name="connsiteX0" fmla="*/ 0 w 3809742"/>
                <a:gd name="connsiteY0" fmla="*/ 568411 h 1334873"/>
                <a:gd name="connsiteX1" fmla="*/ 1928340 w 3809742"/>
                <a:gd name="connsiteY1" fmla="*/ 0 h 1334873"/>
                <a:gd name="connsiteX2" fmla="*/ 3809742 w 3809742"/>
                <a:gd name="connsiteY2" fmla="*/ 599817 h 1334873"/>
                <a:gd name="connsiteX3" fmla="*/ 1927997 w 3809742"/>
                <a:gd name="connsiteY3" fmla="*/ 1334873 h 1334873"/>
                <a:gd name="connsiteX4" fmla="*/ 0 w 3809742"/>
                <a:gd name="connsiteY4" fmla="*/ 568411 h 1334873"/>
                <a:gd name="connsiteX0" fmla="*/ 0 w 3809742"/>
                <a:gd name="connsiteY0" fmla="*/ 558886 h 1334873"/>
                <a:gd name="connsiteX1" fmla="*/ 1928340 w 3809742"/>
                <a:gd name="connsiteY1" fmla="*/ 0 h 1334873"/>
                <a:gd name="connsiteX2" fmla="*/ 3809742 w 3809742"/>
                <a:gd name="connsiteY2" fmla="*/ 599817 h 1334873"/>
                <a:gd name="connsiteX3" fmla="*/ 1927997 w 3809742"/>
                <a:gd name="connsiteY3" fmla="*/ 1334873 h 1334873"/>
                <a:gd name="connsiteX4" fmla="*/ 0 w 3809742"/>
                <a:gd name="connsiteY4" fmla="*/ 558886 h 1334873"/>
                <a:gd name="connsiteX0" fmla="*/ 0 w 3793867"/>
                <a:gd name="connsiteY0" fmla="*/ 549361 h 1334873"/>
                <a:gd name="connsiteX1" fmla="*/ 1912465 w 3793867"/>
                <a:gd name="connsiteY1" fmla="*/ 0 h 1334873"/>
                <a:gd name="connsiteX2" fmla="*/ 3793867 w 3793867"/>
                <a:gd name="connsiteY2" fmla="*/ 599817 h 1334873"/>
                <a:gd name="connsiteX3" fmla="*/ 1912122 w 3793867"/>
                <a:gd name="connsiteY3" fmla="*/ 1334873 h 1334873"/>
                <a:gd name="connsiteX4" fmla="*/ 0 w 3793867"/>
                <a:gd name="connsiteY4" fmla="*/ 549361 h 1334873"/>
                <a:gd name="connsiteX0" fmla="*/ 0 w 3768467"/>
                <a:gd name="connsiteY0" fmla="*/ 552536 h 1334873"/>
                <a:gd name="connsiteX1" fmla="*/ 1887065 w 3768467"/>
                <a:gd name="connsiteY1" fmla="*/ 0 h 1334873"/>
                <a:gd name="connsiteX2" fmla="*/ 3768467 w 3768467"/>
                <a:gd name="connsiteY2" fmla="*/ 599817 h 1334873"/>
                <a:gd name="connsiteX3" fmla="*/ 1886722 w 3768467"/>
                <a:gd name="connsiteY3" fmla="*/ 1334873 h 1334873"/>
                <a:gd name="connsiteX4" fmla="*/ 0 w 3768467"/>
                <a:gd name="connsiteY4" fmla="*/ 552536 h 1334873"/>
                <a:gd name="connsiteX0" fmla="*/ 0 w 3806567"/>
                <a:gd name="connsiteY0" fmla="*/ 555711 h 1334873"/>
                <a:gd name="connsiteX1" fmla="*/ 1925165 w 3806567"/>
                <a:gd name="connsiteY1" fmla="*/ 0 h 1334873"/>
                <a:gd name="connsiteX2" fmla="*/ 3806567 w 3806567"/>
                <a:gd name="connsiteY2" fmla="*/ 599817 h 1334873"/>
                <a:gd name="connsiteX3" fmla="*/ 1924822 w 3806567"/>
                <a:gd name="connsiteY3" fmla="*/ 1334873 h 1334873"/>
                <a:gd name="connsiteX4" fmla="*/ 0 w 3806567"/>
                <a:gd name="connsiteY4" fmla="*/ 555711 h 1334873"/>
                <a:gd name="connsiteX0" fmla="*/ 0 w 3784342"/>
                <a:gd name="connsiteY0" fmla="*/ 555711 h 1334873"/>
                <a:gd name="connsiteX1" fmla="*/ 1902940 w 3784342"/>
                <a:gd name="connsiteY1" fmla="*/ 0 h 1334873"/>
                <a:gd name="connsiteX2" fmla="*/ 3784342 w 3784342"/>
                <a:gd name="connsiteY2" fmla="*/ 599817 h 1334873"/>
                <a:gd name="connsiteX3" fmla="*/ 1902597 w 3784342"/>
                <a:gd name="connsiteY3" fmla="*/ 1334873 h 1334873"/>
                <a:gd name="connsiteX4" fmla="*/ 0 w 3784342"/>
                <a:gd name="connsiteY4" fmla="*/ 555711 h 1334873"/>
                <a:gd name="connsiteX0" fmla="*/ 0 w 3784342"/>
                <a:gd name="connsiteY0" fmla="*/ 539836 h 1334873"/>
                <a:gd name="connsiteX1" fmla="*/ 1902940 w 3784342"/>
                <a:gd name="connsiteY1" fmla="*/ 0 h 1334873"/>
                <a:gd name="connsiteX2" fmla="*/ 3784342 w 3784342"/>
                <a:gd name="connsiteY2" fmla="*/ 599817 h 1334873"/>
                <a:gd name="connsiteX3" fmla="*/ 1902597 w 3784342"/>
                <a:gd name="connsiteY3" fmla="*/ 1334873 h 1334873"/>
                <a:gd name="connsiteX4" fmla="*/ 0 w 3784342"/>
                <a:gd name="connsiteY4" fmla="*/ 539836 h 1334873"/>
                <a:gd name="connsiteX0" fmla="*/ 0 w 3800217"/>
                <a:gd name="connsiteY0" fmla="*/ 555711 h 1334873"/>
                <a:gd name="connsiteX1" fmla="*/ 1918815 w 3800217"/>
                <a:gd name="connsiteY1" fmla="*/ 0 h 1334873"/>
                <a:gd name="connsiteX2" fmla="*/ 3800217 w 3800217"/>
                <a:gd name="connsiteY2" fmla="*/ 599817 h 1334873"/>
                <a:gd name="connsiteX3" fmla="*/ 1918472 w 3800217"/>
                <a:gd name="connsiteY3" fmla="*/ 1334873 h 1334873"/>
                <a:gd name="connsiteX4" fmla="*/ 0 w 3800217"/>
                <a:gd name="connsiteY4" fmla="*/ 555711 h 1334873"/>
                <a:gd name="connsiteX0" fmla="*/ 0 w 3787517"/>
                <a:gd name="connsiteY0" fmla="*/ 552536 h 1334873"/>
                <a:gd name="connsiteX1" fmla="*/ 1906115 w 3787517"/>
                <a:gd name="connsiteY1" fmla="*/ 0 h 1334873"/>
                <a:gd name="connsiteX2" fmla="*/ 3787517 w 3787517"/>
                <a:gd name="connsiteY2" fmla="*/ 599817 h 1334873"/>
                <a:gd name="connsiteX3" fmla="*/ 1905772 w 3787517"/>
                <a:gd name="connsiteY3" fmla="*/ 1334873 h 1334873"/>
                <a:gd name="connsiteX4" fmla="*/ 0 w 3787517"/>
                <a:gd name="connsiteY4" fmla="*/ 552536 h 1334873"/>
                <a:gd name="connsiteX0" fmla="*/ 0 w 3584317"/>
                <a:gd name="connsiteY0" fmla="*/ 520786 h 1334873"/>
                <a:gd name="connsiteX1" fmla="*/ 1702915 w 3584317"/>
                <a:gd name="connsiteY1" fmla="*/ 0 h 1334873"/>
                <a:gd name="connsiteX2" fmla="*/ 3584317 w 3584317"/>
                <a:gd name="connsiteY2" fmla="*/ 599817 h 1334873"/>
                <a:gd name="connsiteX3" fmla="*/ 1702572 w 3584317"/>
                <a:gd name="connsiteY3" fmla="*/ 1334873 h 1334873"/>
                <a:gd name="connsiteX4" fmla="*/ 0 w 3584317"/>
                <a:gd name="connsiteY4" fmla="*/ 520786 h 1334873"/>
                <a:gd name="connsiteX0" fmla="*/ 0 w 3793867"/>
                <a:gd name="connsiteY0" fmla="*/ 549361 h 1334873"/>
                <a:gd name="connsiteX1" fmla="*/ 1912465 w 3793867"/>
                <a:gd name="connsiteY1" fmla="*/ 0 h 1334873"/>
                <a:gd name="connsiteX2" fmla="*/ 3793867 w 3793867"/>
                <a:gd name="connsiteY2" fmla="*/ 599817 h 1334873"/>
                <a:gd name="connsiteX3" fmla="*/ 1912122 w 3793867"/>
                <a:gd name="connsiteY3" fmla="*/ 1334873 h 1334873"/>
                <a:gd name="connsiteX4" fmla="*/ 0 w 3793867"/>
                <a:gd name="connsiteY4" fmla="*/ 549361 h 1334873"/>
                <a:gd name="connsiteX0" fmla="*/ 0 w 3809742"/>
                <a:gd name="connsiteY0" fmla="*/ 555711 h 1334873"/>
                <a:gd name="connsiteX1" fmla="*/ 1928340 w 3809742"/>
                <a:gd name="connsiteY1" fmla="*/ 0 h 1334873"/>
                <a:gd name="connsiteX2" fmla="*/ 3809742 w 3809742"/>
                <a:gd name="connsiteY2" fmla="*/ 599817 h 1334873"/>
                <a:gd name="connsiteX3" fmla="*/ 1927997 w 3809742"/>
                <a:gd name="connsiteY3" fmla="*/ 1334873 h 1334873"/>
                <a:gd name="connsiteX4" fmla="*/ 0 w 3809742"/>
                <a:gd name="connsiteY4" fmla="*/ 555711 h 1334873"/>
                <a:gd name="connsiteX0" fmla="*/ 0 w 3787517"/>
                <a:gd name="connsiteY0" fmla="*/ 552536 h 1334873"/>
                <a:gd name="connsiteX1" fmla="*/ 1906115 w 3787517"/>
                <a:gd name="connsiteY1" fmla="*/ 0 h 1334873"/>
                <a:gd name="connsiteX2" fmla="*/ 3787517 w 3787517"/>
                <a:gd name="connsiteY2" fmla="*/ 599817 h 1334873"/>
                <a:gd name="connsiteX3" fmla="*/ 1905772 w 3787517"/>
                <a:gd name="connsiteY3" fmla="*/ 1334873 h 1334873"/>
                <a:gd name="connsiteX4" fmla="*/ 0 w 3787517"/>
                <a:gd name="connsiteY4" fmla="*/ 552536 h 1334873"/>
                <a:gd name="connsiteX0" fmla="*/ 0 w 3787517"/>
                <a:gd name="connsiteY0" fmla="*/ 557299 h 1339636"/>
                <a:gd name="connsiteX1" fmla="*/ 1915640 w 3787517"/>
                <a:gd name="connsiteY1" fmla="*/ 0 h 1339636"/>
                <a:gd name="connsiteX2" fmla="*/ 3787517 w 3787517"/>
                <a:gd name="connsiteY2" fmla="*/ 604580 h 1339636"/>
                <a:gd name="connsiteX3" fmla="*/ 1905772 w 3787517"/>
                <a:gd name="connsiteY3" fmla="*/ 1339636 h 1339636"/>
                <a:gd name="connsiteX4" fmla="*/ 0 w 3787517"/>
                <a:gd name="connsiteY4" fmla="*/ 557299 h 1339636"/>
                <a:gd name="connsiteX0" fmla="*/ 0 w 3787517"/>
                <a:gd name="connsiteY0" fmla="*/ 562062 h 1344399"/>
                <a:gd name="connsiteX1" fmla="*/ 1906115 w 3787517"/>
                <a:gd name="connsiteY1" fmla="*/ 0 h 1344399"/>
                <a:gd name="connsiteX2" fmla="*/ 3787517 w 3787517"/>
                <a:gd name="connsiteY2" fmla="*/ 609343 h 1344399"/>
                <a:gd name="connsiteX3" fmla="*/ 1905772 w 3787517"/>
                <a:gd name="connsiteY3" fmla="*/ 1344399 h 1344399"/>
                <a:gd name="connsiteX4" fmla="*/ 0 w 3787517"/>
                <a:gd name="connsiteY4" fmla="*/ 562062 h 13443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87517" h="1344399">
                  <a:moveTo>
                    <a:pt x="0" y="562062"/>
                  </a:moveTo>
                  <a:lnTo>
                    <a:pt x="1906115" y="0"/>
                  </a:lnTo>
                  <a:lnTo>
                    <a:pt x="3787517" y="609343"/>
                  </a:lnTo>
                  <a:lnTo>
                    <a:pt x="1905772" y="1344399"/>
                  </a:lnTo>
                  <a:lnTo>
                    <a:pt x="0" y="562062"/>
                  </a:lnTo>
                  <a:close/>
                </a:path>
              </a:pathLst>
            </a:custGeom>
            <a:solidFill>
              <a:srgbClr val="6DAA2D">
                <a:lumMod val="40000"/>
                <a:lumOff val="60000"/>
              </a:srgbClr>
            </a:solidFill>
            <a:ln w="3175" cap="flat" cmpd="sng" algn="ctr">
              <a:solidFill>
                <a:srgbClr val="6DAA2D">
                  <a:lumMod val="40000"/>
                  <a:lumOff val="60000"/>
                </a:srgbClr>
              </a:solidFill>
              <a:prstDash val="solid"/>
            </a:ln>
            <a:effectLst>
              <a:outerShdw blurRad="63500" dist="88900" dir="2640000" algn="t" rotWithShape="0">
                <a:prstClr val="black">
                  <a:alpha val="15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6" name="任意多边形 35"/>
            <p:cNvSpPr/>
            <p:nvPr/>
          </p:nvSpPr>
          <p:spPr bwMode="auto">
            <a:xfrm>
              <a:off x="2603378" y="1787524"/>
              <a:ext cx="1987183" cy="3282951"/>
            </a:xfrm>
            <a:custGeom>
              <a:avLst/>
              <a:gdLst>
                <a:gd name="connsiteX0" fmla="*/ 1989437 w 1989437"/>
                <a:gd name="connsiteY0" fmla="*/ 0 h 3150973"/>
                <a:gd name="connsiteX1" fmla="*/ 1989437 w 1989437"/>
                <a:gd name="connsiteY1" fmla="*/ 3150973 h 3150973"/>
                <a:gd name="connsiteX2" fmla="*/ 0 w 1989437"/>
                <a:gd name="connsiteY2" fmla="*/ 2347784 h 3150973"/>
                <a:gd name="connsiteX3" fmla="*/ 1989437 w 1989437"/>
                <a:gd name="connsiteY3" fmla="*/ 0 h 3150973"/>
                <a:gd name="connsiteX0" fmla="*/ 1908474 w 1908474"/>
                <a:gd name="connsiteY0" fmla="*/ 0 h 3150973"/>
                <a:gd name="connsiteX1" fmla="*/ 1908474 w 1908474"/>
                <a:gd name="connsiteY1" fmla="*/ 3150973 h 3150973"/>
                <a:gd name="connsiteX2" fmla="*/ 0 w 1908474"/>
                <a:gd name="connsiteY2" fmla="*/ 2371597 h 3150973"/>
                <a:gd name="connsiteX3" fmla="*/ 1908474 w 1908474"/>
                <a:gd name="connsiteY3" fmla="*/ 0 h 3150973"/>
              </a:gdLst>
              <a:ahLst/>
              <a:cxnLst>
                <a:cxn ang="0">
                  <a:pos x="connsiteX0" y="connsiteY0"/>
                </a:cxn>
                <a:cxn ang="0">
                  <a:pos x="connsiteX1" y="connsiteY1"/>
                </a:cxn>
                <a:cxn ang="0">
                  <a:pos x="connsiteX2" y="connsiteY2"/>
                </a:cxn>
                <a:cxn ang="0">
                  <a:pos x="connsiteX3" y="connsiteY3"/>
                </a:cxn>
              </a:cxnLst>
              <a:rect l="l" t="t" r="r" b="b"/>
              <a:pathLst>
                <a:path w="1908474" h="3150973">
                  <a:moveTo>
                    <a:pt x="1908474" y="0"/>
                  </a:moveTo>
                  <a:lnTo>
                    <a:pt x="1908474" y="3150973"/>
                  </a:lnTo>
                  <a:lnTo>
                    <a:pt x="0" y="2371597"/>
                  </a:lnTo>
                  <a:lnTo>
                    <a:pt x="1908474" y="0"/>
                  </a:lnTo>
                  <a:close/>
                </a:path>
              </a:pathLst>
            </a:custGeom>
            <a:gradFill>
              <a:gsLst>
                <a:gs pos="25000">
                  <a:srgbClr val="6DAA2D">
                    <a:lumMod val="40000"/>
                    <a:lumOff val="60000"/>
                    <a:alpha val="50000"/>
                  </a:srgbClr>
                </a:gs>
                <a:gs pos="63000">
                  <a:srgbClr val="6DAA2D">
                    <a:lumMod val="60000"/>
                    <a:lumOff val="40000"/>
                    <a:alpha val="70000"/>
                  </a:srgbClr>
                </a:gs>
                <a:gs pos="100000">
                  <a:srgbClr val="6DAA2D">
                    <a:alpha val="50000"/>
                  </a:srgbClr>
                </a:gs>
              </a:gsLst>
              <a:lin ang="5400000" scaled="0"/>
            </a:gradFill>
            <a:ln w="3175" cap="flat" cmpd="sng" algn="ctr">
              <a:solidFill>
                <a:srgbClr val="6DAA2D">
                  <a:lumMod val="40000"/>
                  <a:lumOff val="6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7" name="任意多边形 36"/>
            <p:cNvSpPr/>
            <p:nvPr/>
          </p:nvSpPr>
          <p:spPr bwMode="auto">
            <a:xfrm flipH="1">
              <a:off x="4585921" y="1787524"/>
              <a:ext cx="1959342" cy="3282951"/>
            </a:xfrm>
            <a:custGeom>
              <a:avLst/>
              <a:gdLst>
                <a:gd name="connsiteX0" fmla="*/ 1989437 w 1989437"/>
                <a:gd name="connsiteY0" fmla="*/ 0 h 3150973"/>
                <a:gd name="connsiteX1" fmla="*/ 1989437 w 1989437"/>
                <a:gd name="connsiteY1" fmla="*/ 3150973 h 3150973"/>
                <a:gd name="connsiteX2" fmla="*/ 0 w 1989437"/>
                <a:gd name="connsiteY2" fmla="*/ 2347784 h 3150973"/>
                <a:gd name="connsiteX3" fmla="*/ 1989437 w 1989437"/>
                <a:gd name="connsiteY3" fmla="*/ 0 h 3150973"/>
                <a:gd name="connsiteX0" fmla="*/ 1879900 w 1879900"/>
                <a:gd name="connsiteY0" fmla="*/ 0 h 3150973"/>
                <a:gd name="connsiteX1" fmla="*/ 1879900 w 1879900"/>
                <a:gd name="connsiteY1" fmla="*/ 3150973 h 3150973"/>
                <a:gd name="connsiteX2" fmla="*/ 0 w 1879900"/>
                <a:gd name="connsiteY2" fmla="*/ 2414459 h 3150973"/>
                <a:gd name="connsiteX3" fmla="*/ 1879900 w 1879900"/>
                <a:gd name="connsiteY3" fmla="*/ 0 h 3150973"/>
              </a:gdLst>
              <a:ahLst/>
              <a:cxnLst>
                <a:cxn ang="0">
                  <a:pos x="connsiteX0" y="connsiteY0"/>
                </a:cxn>
                <a:cxn ang="0">
                  <a:pos x="connsiteX1" y="connsiteY1"/>
                </a:cxn>
                <a:cxn ang="0">
                  <a:pos x="connsiteX2" y="connsiteY2"/>
                </a:cxn>
                <a:cxn ang="0">
                  <a:pos x="connsiteX3" y="connsiteY3"/>
                </a:cxn>
              </a:cxnLst>
              <a:rect l="l" t="t" r="r" b="b"/>
              <a:pathLst>
                <a:path w="1879900" h="3150973">
                  <a:moveTo>
                    <a:pt x="1879900" y="0"/>
                  </a:moveTo>
                  <a:lnTo>
                    <a:pt x="1879900" y="3150973"/>
                  </a:lnTo>
                  <a:lnTo>
                    <a:pt x="0" y="2414459"/>
                  </a:lnTo>
                  <a:lnTo>
                    <a:pt x="1879900" y="0"/>
                  </a:lnTo>
                  <a:close/>
                </a:path>
              </a:pathLst>
            </a:custGeom>
            <a:solidFill>
              <a:srgbClr val="6DAA2D">
                <a:alpha val="70000"/>
              </a:srgbClr>
            </a:solidFill>
            <a:ln w="3175" cap="flat" cmpd="sng" algn="ctr">
              <a:solidFill>
                <a:srgbClr val="6DAA2D">
                  <a:lumMod val="40000"/>
                  <a:lumOff val="6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cxnSp>
        <p:nvCxnSpPr>
          <p:cNvPr id="38" name="直接连接符 37"/>
          <p:cNvCxnSpPr/>
          <p:nvPr/>
        </p:nvCxnSpPr>
        <p:spPr>
          <a:xfrm>
            <a:off x="2789191" y="6259898"/>
            <a:ext cx="7916908" cy="0"/>
          </a:xfrm>
          <a:prstGeom prst="line">
            <a:avLst/>
          </a:prstGeom>
          <a:solidFill>
            <a:srgbClr val="99CC00">
              <a:alpha val="20000"/>
            </a:srgbClr>
          </a:solidFill>
          <a:ln w="12700" cap="rnd" algn="ctr">
            <a:solidFill>
              <a:srgbClr val="99CC00"/>
            </a:solidFill>
            <a:prstDash val="sysDash"/>
            <a:round/>
            <a:headEnd type="oval"/>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47" name="TextBox 6"/>
          <p:cNvSpPr txBox="1"/>
          <p:nvPr/>
        </p:nvSpPr>
        <p:spPr>
          <a:xfrm>
            <a:off x="3206243" y="2999436"/>
            <a:ext cx="7499856" cy="1372683"/>
          </a:xfrm>
          <a:prstGeom prst="rect">
            <a:avLst/>
          </a:prstGeom>
          <a:noFill/>
        </p:spPr>
        <p:txBody>
          <a:bodyPr wrap="square" rtlCol="0">
            <a:spAutoFit/>
          </a:bodyPr>
          <a:lstStyle/>
          <a:p>
            <a:pPr indent="457200">
              <a:lnSpc>
                <a:spcPct val="130000"/>
              </a:lnSpc>
            </a:pPr>
            <a:r>
              <a:rPr lang="zh-CN" altLang="en-US" sz="1600" dirty="0">
                <a:solidFill>
                  <a:schemeClr val="bg1">
                    <a:lumMod val="85000"/>
                  </a:schemeClr>
                </a:solidFill>
                <a:latin typeface="微软雅黑" pitchFamily="34" charset="-122"/>
                <a:ea typeface="微软雅黑" pitchFamily="34" charset="-122"/>
              </a:rPr>
              <a:t>高耸型组织是指管理幅度窄，管理层次多的高而瘦的组织形式。 </a:t>
            </a:r>
          </a:p>
          <a:p>
            <a:pPr indent="457200">
              <a:lnSpc>
                <a:spcPct val="130000"/>
              </a:lnSpc>
            </a:pPr>
            <a:r>
              <a:rPr lang="zh-CN" altLang="en-US" sz="1600" dirty="0">
                <a:solidFill>
                  <a:schemeClr val="bg1">
                    <a:lumMod val="85000"/>
                  </a:schemeClr>
                </a:solidFill>
                <a:latin typeface="微软雅黑" pitchFamily="34" charset="-122"/>
                <a:ea typeface="微软雅黑" pitchFamily="34" charset="-122"/>
              </a:rPr>
              <a:t>在高耸型组织中，窄幅度的监督控制可能使管理更为周密，但由于管理层次多，不仅加长了信息传递渠道，影响信息传递的速度和组织活动的效率，而且还使管理人员配备数量增多，从而造成管理费用的</a:t>
            </a:r>
            <a:r>
              <a:rPr lang="zh-CN" altLang="en-US" sz="1600" dirty="0" smtClean="0">
                <a:solidFill>
                  <a:schemeClr val="bg1">
                    <a:lumMod val="85000"/>
                  </a:schemeClr>
                </a:solidFill>
                <a:latin typeface="微软雅黑" pitchFamily="34" charset="-122"/>
                <a:ea typeface="微软雅黑" pitchFamily="34" charset="-122"/>
              </a:rPr>
              <a:t>上升。</a:t>
            </a:r>
            <a:endParaRPr lang="zh-CN" altLang="en-US" sz="1600" dirty="0">
              <a:solidFill>
                <a:schemeClr val="bg1">
                  <a:lumMod val="85000"/>
                </a:schemeClr>
              </a:solidFill>
              <a:latin typeface="微软雅黑" pitchFamily="34" charset="-122"/>
              <a:ea typeface="微软雅黑" pitchFamily="34" charset="-122"/>
            </a:endParaRPr>
          </a:p>
        </p:txBody>
      </p:sp>
      <p:sp>
        <p:nvSpPr>
          <p:cNvPr id="48" name="TextBox 6"/>
          <p:cNvSpPr txBox="1"/>
          <p:nvPr/>
        </p:nvSpPr>
        <p:spPr>
          <a:xfrm>
            <a:off x="3206243" y="5090151"/>
            <a:ext cx="7499856" cy="1052596"/>
          </a:xfrm>
          <a:prstGeom prst="rect">
            <a:avLst/>
          </a:prstGeom>
          <a:noFill/>
        </p:spPr>
        <p:txBody>
          <a:bodyPr wrap="square" rtlCol="0">
            <a:spAutoFit/>
          </a:bodyPr>
          <a:lstStyle/>
          <a:p>
            <a:pPr indent="457200">
              <a:lnSpc>
                <a:spcPct val="130000"/>
              </a:lnSpc>
            </a:pPr>
            <a:r>
              <a:rPr lang="zh-CN" altLang="en-US" sz="1600" dirty="0">
                <a:solidFill>
                  <a:schemeClr val="bg1">
                    <a:lumMod val="85000"/>
                  </a:schemeClr>
                </a:solidFill>
                <a:latin typeface="微软雅黑" pitchFamily="34" charset="-122"/>
                <a:ea typeface="微软雅黑" pitchFamily="34" charset="-122"/>
              </a:rPr>
              <a:t>扁平型组织是指管理幅度宽，管理层次少的组织形式。 </a:t>
            </a:r>
          </a:p>
          <a:p>
            <a:pPr indent="457200">
              <a:lnSpc>
                <a:spcPct val="130000"/>
              </a:lnSpc>
            </a:pPr>
            <a:r>
              <a:rPr lang="zh-CN" altLang="en-US" sz="1600" dirty="0">
                <a:solidFill>
                  <a:schemeClr val="bg1">
                    <a:lumMod val="85000"/>
                  </a:schemeClr>
                </a:solidFill>
                <a:latin typeface="微软雅黑" pitchFamily="34" charset="-122"/>
                <a:ea typeface="微软雅黑" pitchFamily="34" charset="-122"/>
              </a:rPr>
              <a:t>扁平型组织的宽幅度的监督控制可以克服窄幅度管理的缺陷，但也会降低管理的效能，使管理者对下属不能进行密切的监督和有效的控制。</a:t>
            </a:r>
          </a:p>
        </p:txBody>
      </p:sp>
    </p:spTree>
    <p:extLst>
      <p:ext uri="{BB962C8B-B14F-4D97-AF65-F5344CB8AC3E}">
        <p14:creationId xmlns:p14="http://schemas.microsoft.com/office/powerpoint/2010/main" val="190547748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500" fill="hold"/>
                                        <p:tgtEl>
                                          <p:spTgt spid="47"/>
                                        </p:tgtEl>
                                        <p:attrNameLst>
                                          <p:attrName>ppt_x</p:attrName>
                                        </p:attrNameLst>
                                      </p:cBhvr>
                                      <p:tavLst>
                                        <p:tav tm="0">
                                          <p:val>
                                            <p:strVal val="0-#ppt_w/2"/>
                                          </p:val>
                                        </p:tav>
                                        <p:tav tm="100000">
                                          <p:val>
                                            <p:strVal val="#ppt_x"/>
                                          </p:val>
                                        </p:tav>
                                      </p:tavLst>
                                    </p:anim>
                                    <p:anim calcmode="lin" valueType="num">
                                      <p:cBhvr additive="base">
                                        <p:cTn id="8" dur="500" fill="hold"/>
                                        <p:tgtEl>
                                          <p:spTgt spid="47"/>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500" fill="hold"/>
                                        <p:tgtEl>
                                          <p:spTgt spid="48"/>
                                        </p:tgtEl>
                                        <p:attrNameLst>
                                          <p:attrName>ppt_x</p:attrName>
                                        </p:attrNameLst>
                                      </p:cBhvr>
                                      <p:tavLst>
                                        <p:tav tm="0">
                                          <p:val>
                                            <p:strVal val="1+#ppt_w/2"/>
                                          </p:val>
                                        </p:tav>
                                        <p:tav tm="100000">
                                          <p:val>
                                            <p:strVal val="#ppt_x"/>
                                          </p:val>
                                        </p:tav>
                                      </p:tavLst>
                                    </p:anim>
                                    <p:anim calcmode="lin" valueType="num">
                                      <p:cBhvr additive="base">
                                        <p:cTn id="12" dur="50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画布 24"/>
          <p:cNvGrpSpPr/>
          <p:nvPr/>
        </p:nvGrpSpPr>
        <p:grpSpPr>
          <a:xfrm>
            <a:off x="3189524" y="2017974"/>
            <a:ext cx="6964594" cy="2121670"/>
            <a:chOff x="180000" y="180000"/>
            <a:chExt cx="4691980" cy="1429349"/>
          </a:xfrm>
        </p:grpSpPr>
        <p:sp>
          <p:nvSpPr>
            <p:cNvPr id="31" name="文本框 1"/>
            <p:cNvSpPr txBox="1"/>
            <p:nvPr/>
          </p:nvSpPr>
          <p:spPr>
            <a:xfrm>
              <a:off x="2489423" y="180000"/>
              <a:ext cx="1228725" cy="316276"/>
            </a:xfrm>
            <a:prstGeom prst="rect">
              <a:avLst/>
            </a:prstGeom>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zh-CN" sz="1600" kern="1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生产经理</a:t>
              </a:r>
            </a:p>
          </p:txBody>
        </p:sp>
        <p:sp>
          <p:nvSpPr>
            <p:cNvPr id="33" name="矩形 32"/>
            <p:cNvSpPr/>
            <p:nvPr/>
          </p:nvSpPr>
          <p:spPr>
            <a:xfrm>
              <a:off x="1300105" y="772500"/>
              <a:ext cx="1066800" cy="285750"/>
            </a:xfrm>
            <a:prstGeom prst="rect">
              <a:avLst/>
            </a:prstGeom>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zh-CN" sz="1600" kern="100" dirty="0">
                  <a:solidFill>
                    <a:srgbClr val="FFFFFF"/>
                  </a:solidFill>
                  <a:effectLst/>
                  <a:latin typeface="微软雅黑" panose="020B0503020204020204" pitchFamily="34" charset="-122"/>
                  <a:ea typeface="微软雅黑" panose="020B0503020204020204" pitchFamily="34" charset="-122"/>
                  <a:cs typeface="宋体" panose="02010600030101010101" pitchFamily="2" charset="-122"/>
                </a:rPr>
                <a:t>车间主任</a:t>
              </a:r>
              <a:endParaRPr lang="zh-CN" sz="1600" dirty="0">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34" name="矩形 33"/>
            <p:cNvSpPr/>
            <p:nvPr/>
          </p:nvSpPr>
          <p:spPr>
            <a:xfrm>
              <a:off x="2566930" y="772501"/>
              <a:ext cx="1066800" cy="285750"/>
            </a:xfrm>
            <a:prstGeom prst="rect">
              <a:avLst/>
            </a:prstGeom>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zh-CN" sz="1600" kern="1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车间主任</a:t>
              </a:r>
            </a:p>
          </p:txBody>
        </p:sp>
        <p:sp>
          <p:nvSpPr>
            <p:cNvPr id="35" name="矩形 34"/>
            <p:cNvSpPr/>
            <p:nvPr/>
          </p:nvSpPr>
          <p:spPr>
            <a:xfrm>
              <a:off x="3805180" y="772500"/>
              <a:ext cx="1066800" cy="285750"/>
            </a:xfrm>
            <a:prstGeom prst="rect">
              <a:avLst/>
            </a:prstGeom>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zh-CN" sz="1600" kern="1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车间主任</a:t>
              </a:r>
            </a:p>
          </p:txBody>
        </p:sp>
        <p:sp>
          <p:nvSpPr>
            <p:cNvPr id="36" name="文本框 9"/>
            <p:cNvSpPr txBox="1"/>
            <p:nvPr/>
          </p:nvSpPr>
          <p:spPr>
            <a:xfrm>
              <a:off x="2134460" y="1324949"/>
              <a:ext cx="604800" cy="284400"/>
            </a:xfrm>
            <a:prstGeom prst="rect">
              <a:avLst/>
            </a:prstGeom>
            <a:ln/>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zh-CN" sz="1600" kern="1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班组长</a:t>
              </a:r>
            </a:p>
          </p:txBody>
        </p:sp>
        <p:sp>
          <p:nvSpPr>
            <p:cNvPr id="37" name="文本框 9"/>
            <p:cNvSpPr txBox="1"/>
            <p:nvPr/>
          </p:nvSpPr>
          <p:spPr>
            <a:xfrm>
              <a:off x="2797930" y="1324949"/>
              <a:ext cx="604800" cy="284400"/>
            </a:xfrm>
            <a:prstGeom prst="rect">
              <a:avLst/>
            </a:prstGeom>
            <a:ln/>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spcAft>
                  <a:spcPts val="0"/>
                </a:spcAft>
              </a:pPr>
              <a:r>
                <a:rPr lang="zh-CN" sz="1600" kern="1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班组长</a:t>
              </a:r>
            </a:p>
          </p:txBody>
        </p:sp>
        <p:sp>
          <p:nvSpPr>
            <p:cNvPr id="38" name="文本框 9"/>
            <p:cNvSpPr txBox="1"/>
            <p:nvPr/>
          </p:nvSpPr>
          <p:spPr>
            <a:xfrm>
              <a:off x="3473860" y="1324949"/>
              <a:ext cx="604800" cy="284400"/>
            </a:xfrm>
            <a:prstGeom prst="rect">
              <a:avLst/>
            </a:prstGeom>
            <a:ln/>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zh-CN" sz="1600" kern="1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班组长</a:t>
              </a:r>
            </a:p>
          </p:txBody>
        </p:sp>
        <p:cxnSp>
          <p:nvCxnSpPr>
            <p:cNvPr id="47" name="肘形连接符 46"/>
            <p:cNvCxnSpPr>
              <a:stCxn id="31" idx="2"/>
              <a:endCxn id="33" idx="0"/>
            </p:cNvCxnSpPr>
            <p:nvPr/>
          </p:nvCxnSpPr>
          <p:spPr>
            <a:xfrm rot="5400000">
              <a:off x="2330534" y="-752"/>
              <a:ext cx="276224" cy="1270281"/>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48" name="肘形连接符 47"/>
            <p:cNvCxnSpPr>
              <a:stCxn id="31" idx="2"/>
              <a:endCxn id="34" idx="0"/>
            </p:cNvCxnSpPr>
            <p:nvPr/>
          </p:nvCxnSpPr>
          <p:spPr>
            <a:xfrm rot="5400000">
              <a:off x="2963946" y="632660"/>
              <a:ext cx="276225" cy="3456"/>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49" name="肘形连接符 48"/>
            <p:cNvCxnSpPr>
              <a:stCxn id="31" idx="2"/>
              <a:endCxn id="35" idx="0"/>
            </p:cNvCxnSpPr>
            <p:nvPr/>
          </p:nvCxnSpPr>
          <p:spPr>
            <a:xfrm rot="16200000" flipH="1">
              <a:off x="3583071" y="16991"/>
              <a:ext cx="276224" cy="1234794"/>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56" name="肘形连接符 55"/>
            <p:cNvCxnSpPr>
              <a:stCxn id="34" idx="2"/>
              <a:endCxn id="37" idx="0"/>
            </p:cNvCxnSpPr>
            <p:nvPr/>
          </p:nvCxnSpPr>
          <p:spPr>
            <a:xfrm rot="5400000">
              <a:off x="2966981" y="1191600"/>
              <a:ext cx="266698" cy="12700"/>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57" name="肘形连接符 56"/>
            <p:cNvCxnSpPr>
              <a:stCxn id="34" idx="2"/>
              <a:endCxn id="36" idx="0"/>
            </p:cNvCxnSpPr>
            <p:nvPr/>
          </p:nvCxnSpPr>
          <p:spPr>
            <a:xfrm rot="5400000">
              <a:off x="2635246" y="859865"/>
              <a:ext cx="266698" cy="663470"/>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58" name="肘形连接符 57"/>
            <p:cNvCxnSpPr>
              <a:stCxn id="34" idx="2"/>
              <a:endCxn id="38" idx="0"/>
            </p:cNvCxnSpPr>
            <p:nvPr/>
          </p:nvCxnSpPr>
          <p:spPr>
            <a:xfrm rot="16200000" flipH="1">
              <a:off x="3304946" y="853635"/>
              <a:ext cx="266698" cy="675930"/>
            </a:xfrm>
            <a:prstGeom prst="bentConnector3">
              <a:avLst/>
            </a:prstGeom>
          </p:spPr>
          <p:style>
            <a:lnRef idx="1">
              <a:schemeClr val="accent1"/>
            </a:lnRef>
            <a:fillRef idx="0">
              <a:schemeClr val="accent1"/>
            </a:fillRef>
            <a:effectRef idx="0">
              <a:schemeClr val="accent1"/>
            </a:effectRef>
            <a:fontRef idx="minor">
              <a:schemeClr val="tx1"/>
            </a:fontRef>
          </p:style>
        </p:cxnSp>
        <p:sp>
          <p:nvSpPr>
            <p:cNvPr id="59" name="Text Box 22"/>
            <p:cNvSpPr txBox="1">
              <a:spLocks noChangeArrowheads="1"/>
            </p:cNvSpPr>
            <p:nvPr/>
          </p:nvSpPr>
          <p:spPr bwMode="auto">
            <a:xfrm>
              <a:off x="180000" y="180000"/>
              <a:ext cx="914400" cy="495300"/>
            </a:xfrm>
            <a:prstGeom prst="rect">
              <a:avLst/>
            </a:prstGeom>
            <a:solidFill>
              <a:srgbClr val="00B0F0"/>
            </a:solidFill>
            <a:ln w="38100" cap="flat" cmpd="sng" algn="ctr">
              <a:solidFill>
                <a:sysClr val="window" lastClr="FFFFFF"/>
              </a:solidFill>
              <a:prstDash val="solid"/>
            </a:ln>
            <a:effectLst>
              <a:outerShdw blurRad="63500" sx="102000" sy="102000" algn="ctr" rotWithShape="0">
                <a:prstClr val="black">
                  <a:alpha val="40000"/>
                </a:prstClr>
              </a:outerShdw>
            </a:effectLst>
          </p:spPr>
          <p:style>
            <a:lnRef idx="3">
              <a:schemeClr val="lt1"/>
            </a:lnRef>
            <a:fillRef idx="1">
              <a:schemeClr val="accent3"/>
            </a:fillRef>
            <a:effectRef idx="1">
              <a:schemeClr val="accent3"/>
            </a:effectRef>
            <a:fontRef idx="minor">
              <a:schemeClr val="lt1"/>
            </a:fontRef>
          </p:style>
          <p:txBody>
            <a:bodyPr rot="0" vert="horz" wrap="square" lIns="91440" tIns="45720" rIns="91440" bIns="45720" anchor="ctr" anchorCtr="0" upright="1">
              <a:noAutofit/>
            </a:bodyPr>
            <a:lstStyle/>
            <a:p>
              <a:pPr algn="ctr">
                <a:spcAft>
                  <a:spcPts val="0"/>
                </a:spcAft>
              </a:pPr>
              <a:r>
                <a:rPr lang="zh-CN" kern="100" dirty="0">
                  <a:solidFill>
                    <a:srgbClr val="FFFFFF"/>
                  </a:solidFill>
                  <a:effectLst/>
                  <a:latin typeface="微软雅黑" panose="020B0503020204020204" pitchFamily="34" charset="-122"/>
                  <a:ea typeface="微软雅黑" panose="020B0503020204020204" pitchFamily="34" charset="-122"/>
                  <a:cs typeface="宋体" panose="02010600030101010101" pitchFamily="2" charset="-122"/>
                </a:rPr>
                <a:t>直线型组织结构</a:t>
              </a:r>
              <a:endParaRPr lang="zh-CN" dirty="0">
                <a:effectLst/>
                <a:latin typeface="微软雅黑" panose="020B0503020204020204" pitchFamily="34" charset="-122"/>
                <a:ea typeface="微软雅黑" panose="020B0503020204020204" pitchFamily="34" charset="-122"/>
                <a:cs typeface="宋体" panose="02010600030101010101" pitchFamily="2" charset="-122"/>
              </a:endParaRPr>
            </a:p>
          </p:txBody>
        </p:sp>
      </p:grpSp>
      <p:sp>
        <p:nvSpPr>
          <p:cNvPr id="90" name="矩形 89"/>
          <p:cNvSpPr/>
          <p:nvPr/>
        </p:nvSpPr>
        <p:spPr>
          <a:xfrm>
            <a:off x="2497187" y="4678685"/>
            <a:ext cx="8720726" cy="1846659"/>
          </a:xfrm>
          <a:prstGeom prst="rect">
            <a:avLst/>
          </a:prstGeom>
        </p:spPr>
        <p:txBody>
          <a:bodyPr wrap="square">
            <a:spAutoFit/>
          </a:bodyPr>
          <a:lstStyle/>
          <a:p>
            <a:pPr indent="267970">
              <a:lnSpc>
                <a:spcPct val="130000"/>
              </a:lnSpc>
              <a:spcAft>
                <a:spcPts val="420"/>
              </a:spcAft>
            </a:pPr>
            <a:r>
              <a:rPr lang="zh-CN" altLang="zh-CN" sz="1600" b="1" dirty="0">
                <a:solidFill>
                  <a:srgbClr val="99CC00"/>
                </a:solidFill>
                <a:latin typeface="微软雅黑" pitchFamily="34" charset="-122"/>
                <a:ea typeface="微软雅黑" pitchFamily="34" charset="-122"/>
              </a:rPr>
              <a:t>①含义：</a:t>
            </a:r>
            <a:r>
              <a:rPr lang="zh-CN" altLang="zh-CN" sz="1600" dirty="0">
                <a:solidFill>
                  <a:schemeClr val="bg1">
                    <a:lumMod val="85000"/>
                  </a:schemeClr>
                </a:solidFill>
                <a:latin typeface="微软雅黑" pitchFamily="34" charset="-122"/>
                <a:ea typeface="微软雅黑" pitchFamily="34" charset="-122"/>
              </a:rPr>
              <a:t>组织中各种职务按垂直系统直线排列，各级主管对下属拥有直接的领导权，每一职位只能向一个直线上级汇报，组织中不设专门的职能部门。</a:t>
            </a:r>
          </a:p>
          <a:p>
            <a:pPr indent="267970">
              <a:lnSpc>
                <a:spcPct val="130000"/>
              </a:lnSpc>
              <a:spcAft>
                <a:spcPts val="420"/>
              </a:spcAft>
            </a:pPr>
            <a:r>
              <a:rPr lang="zh-CN" altLang="zh-CN" sz="1600" b="1" dirty="0">
                <a:solidFill>
                  <a:srgbClr val="99CC00"/>
                </a:solidFill>
                <a:latin typeface="微软雅黑" pitchFamily="34" charset="-122"/>
                <a:ea typeface="微软雅黑" pitchFamily="34" charset="-122"/>
              </a:rPr>
              <a:t>②优点：</a:t>
            </a:r>
            <a:r>
              <a:rPr lang="zh-CN" altLang="zh-CN" sz="1600" dirty="0">
                <a:solidFill>
                  <a:schemeClr val="bg1">
                    <a:lumMod val="85000"/>
                  </a:schemeClr>
                </a:solidFill>
                <a:latin typeface="微软雅黑" pitchFamily="34" charset="-122"/>
                <a:ea typeface="微软雅黑" pitchFamily="34" charset="-122"/>
              </a:rPr>
              <a:t>权力集中、权责分明、命令统一、行动快捷。</a:t>
            </a:r>
          </a:p>
          <a:p>
            <a:pPr indent="267970">
              <a:lnSpc>
                <a:spcPct val="130000"/>
              </a:lnSpc>
              <a:spcAft>
                <a:spcPts val="420"/>
              </a:spcAft>
            </a:pPr>
            <a:r>
              <a:rPr lang="zh-CN" altLang="zh-CN" sz="1600" b="1" dirty="0">
                <a:solidFill>
                  <a:srgbClr val="99CC00"/>
                </a:solidFill>
                <a:latin typeface="微软雅黑" pitchFamily="34" charset="-122"/>
                <a:ea typeface="微软雅黑" pitchFamily="34" charset="-122"/>
              </a:rPr>
              <a:t>③缺点：</a:t>
            </a:r>
            <a:r>
              <a:rPr lang="zh-CN" altLang="zh-CN" sz="1600" dirty="0">
                <a:solidFill>
                  <a:schemeClr val="bg1">
                    <a:lumMod val="85000"/>
                  </a:schemeClr>
                </a:solidFill>
                <a:latin typeface="微软雅黑" pitchFamily="34" charset="-122"/>
                <a:ea typeface="微软雅黑" pitchFamily="34" charset="-122"/>
              </a:rPr>
              <a:t>缺乏分工，管理者负担过重，难以胜任复杂职能。</a:t>
            </a:r>
          </a:p>
          <a:p>
            <a:pPr indent="267970">
              <a:lnSpc>
                <a:spcPct val="130000"/>
              </a:lnSpc>
              <a:spcAft>
                <a:spcPts val="420"/>
              </a:spcAft>
            </a:pPr>
            <a:r>
              <a:rPr lang="zh-CN" altLang="zh-CN" sz="1600" b="1" dirty="0">
                <a:solidFill>
                  <a:srgbClr val="99CC00"/>
                </a:solidFill>
                <a:latin typeface="微软雅黑" pitchFamily="34" charset="-122"/>
                <a:ea typeface="微软雅黑" pitchFamily="34" charset="-122"/>
              </a:rPr>
              <a:t>④适应：</a:t>
            </a:r>
            <a:r>
              <a:rPr lang="zh-CN" altLang="zh-CN" sz="1600" dirty="0">
                <a:solidFill>
                  <a:schemeClr val="bg1">
                    <a:lumMod val="85000"/>
                  </a:schemeClr>
                </a:solidFill>
                <a:latin typeface="微软雅黑" pitchFamily="34" charset="-122"/>
                <a:ea typeface="微软雅黑" pitchFamily="34" charset="-122"/>
              </a:rPr>
              <a:t>这种结构只适用于没有实行专业化管理的小型组织。</a:t>
            </a:r>
          </a:p>
        </p:txBody>
      </p:sp>
    </p:spTree>
    <p:extLst>
      <p:ext uri="{BB962C8B-B14F-4D97-AF65-F5344CB8AC3E}">
        <p14:creationId xmlns:p14="http://schemas.microsoft.com/office/powerpoint/2010/main" val="58033816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90"/>
                                        </p:tgtEl>
                                        <p:attrNameLst>
                                          <p:attrName>style.visibility</p:attrName>
                                        </p:attrNameLst>
                                      </p:cBhvr>
                                      <p:to>
                                        <p:strVal val="visible"/>
                                      </p:to>
                                    </p:set>
                                    <p:anim calcmode="lin" valueType="num">
                                      <p:cBhvr additive="base">
                                        <p:cTn id="7" dur="500" fill="hold"/>
                                        <p:tgtEl>
                                          <p:spTgt spid="90"/>
                                        </p:tgtEl>
                                        <p:attrNameLst>
                                          <p:attrName>ppt_x</p:attrName>
                                        </p:attrNameLst>
                                      </p:cBhvr>
                                      <p:tavLst>
                                        <p:tav tm="0">
                                          <p:val>
                                            <p:strVal val="1+#ppt_w/2"/>
                                          </p:val>
                                        </p:tav>
                                        <p:tav tm="100000">
                                          <p:val>
                                            <p:strVal val="#ppt_x"/>
                                          </p:val>
                                        </p:tav>
                                      </p:tavLst>
                                    </p:anim>
                                    <p:anim calcmode="lin" valueType="num">
                                      <p:cBhvr additive="base">
                                        <p:cTn id="8" dur="500" fill="hold"/>
                                        <p:tgtEl>
                                          <p:spTgt spid="9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073252" y="1613218"/>
            <a:ext cx="7378782" cy="4336062"/>
            <a:chOff x="3374073" y="1613218"/>
            <a:chExt cx="7378782" cy="4336062"/>
          </a:xfrm>
        </p:grpSpPr>
        <p:graphicFrame>
          <p:nvGraphicFramePr>
            <p:cNvPr id="8" name="图示 7"/>
            <p:cNvGraphicFramePr>
              <a:graphicFrameLocks noChangeAspect="1"/>
            </p:cNvGraphicFramePr>
            <p:nvPr>
              <p:extLst>
                <p:ext uri="{D42A27DB-BD31-4B8C-83A1-F6EECF244321}">
                  <p14:modId xmlns:p14="http://schemas.microsoft.com/office/powerpoint/2010/main" val="1618549093"/>
                </p:ext>
              </p:extLst>
            </p:nvPr>
          </p:nvGraphicFramePr>
          <p:xfrm>
            <a:off x="3913973" y="1613218"/>
            <a:ext cx="6504094" cy="43360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9" name="直接连接符 8"/>
            <p:cNvCxnSpPr/>
            <p:nvPr/>
          </p:nvCxnSpPr>
          <p:spPr>
            <a:xfrm>
              <a:off x="8592815" y="3382044"/>
              <a:ext cx="360040" cy="720000"/>
            </a:xfrm>
            <a:prstGeom prst="line">
              <a:avLst/>
            </a:prstGeom>
            <a:solidFill>
              <a:srgbClr val="99CC00">
                <a:alpha val="20000"/>
              </a:srgbClr>
            </a:solidFill>
            <a:ln w="12700" cap="rnd" algn="ctr">
              <a:solidFill>
                <a:srgbClr val="99CC00"/>
              </a:solidFill>
              <a:prstDash val="sysDash"/>
              <a:round/>
              <a:headEnd type="oval"/>
              <a:tailEnd/>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10" name="直接连接符 9"/>
            <p:cNvCxnSpPr/>
            <p:nvPr/>
          </p:nvCxnSpPr>
          <p:spPr>
            <a:xfrm>
              <a:off x="8952855" y="4127176"/>
              <a:ext cx="1800000" cy="0"/>
            </a:xfrm>
            <a:prstGeom prst="line">
              <a:avLst/>
            </a:prstGeom>
            <a:solidFill>
              <a:srgbClr val="99CC00">
                <a:alpha val="20000"/>
              </a:srgbClr>
            </a:solidFill>
            <a:ln w="12700" cap="rnd" algn="ctr">
              <a:solidFill>
                <a:srgbClr val="99CC00"/>
              </a:solidFill>
              <a:prstDash val="sysDash"/>
              <a:round/>
              <a:headEnd/>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12" name="直接连接符 11"/>
            <p:cNvCxnSpPr/>
            <p:nvPr/>
          </p:nvCxnSpPr>
          <p:spPr>
            <a:xfrm flipV="1">
              <a:off x="6877149" y="1700808"/>
              <a:ext cx="372566" cy="720000"/>
            </a:xfrm>
            <a:prstGeom prst="line">
              <a:avLst/>
            </a:prstGeom>
            <a:solidFill>
              <a:srgbClr val="99CC00">
                <a:alpha val="20000"/>
              </a:srgbClr>
            </a:solidFill>
            <a:ln w="12700" cap="rnd" algn="ctr">
              <a:solidFill>
                <a:srgbClr val="99CC00"/>
              </a:solidFill>
              <a:prstDash val="sysDash"/>
              <a:round/>
              <a:headEnd type="oval"/>
              <a:tailEnd/>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13" name="直接连接符 12"/>
            <p:cNvCxnSpPr/>
            <p:nvPr/>
          </p:nvCxnSpPr>
          <p:spPr>
            <a:xfrm flipH="1">
              <a:off x="4729435" y="1700808"/>
              <a:ext cx="2520000" cy="0"/>
            </a:xfrm>
            <a:prstGeom prst="line">
              <a:avLst/>
            </a:prstGeom>
            <a:solidFill>
              <a:srgbClr val="99CC00">
                <a:alpha val="20000"/>
              </a:srgbClr>
            </a:solidFill>
            <a:ln w="12700" cap="rnd" algn="ctr">
              <a:solidFill>
                <a:srgbClr val="99CC00"/>
              </a:solidFill>
              <a:prstDash val="sysDash"/>
              <a:round/>
              <a:headEnd/>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15" name="直接连接符 14"/>
            <p:cNvCxnSpPr/>
            <p:nvPr/>
          </p:nvCxnSpPr>
          <p:spPr>
            <a:xfrm>
              <a:off x="5364981" y="5165901"/>
              <a:ext cx="372566" cy="720000"/>
            </a:xfrm>
            <a:prstGeom prst="line">
              <a:avLst/>
            </a:prstGeom>
            <a:solidFill>
              <a:srgbClr val="99CC00">
                <a:alpha val="20000"/>
              </a:srgbClr>
            </a:solidFill>
            <a:ln w="12700" cap="rnd" algn="ctr">
              <a:solidFill>
                <a:srgbClr val="99CC00"/>
              </a:solidFill>
              <a:prstDash val="sysDash"/>
              <a:round/>
              <a:headEnd type="oval"/>
              <a:tailEnd/>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16" name="直接连接符 15"/>
            <p:cNvCxnSpPr/>
            <p:nvPr/>
          </p:nvCxnSpPr>
          <p:spPr>
            <a:xfrm flipH="1">
              <a:off x="3374073" y="5885901"/>
              <a:ext cx="2376000" cy="0"/>
            </a:xfrm>
            <a:prstGeom prst="line">
              <a:avLst/>
            </a:prstGeom>
            <a:solidFill>
              <a:srgbClr val="99CC00">
                <a:alpha val="20000"/>
              </a:srgbClr>
            </a:solidFill>
            <a:ln w="12700" cap="rnd" algn="ctr">
              <a:solidFill>
                <a:srgbClr val="99CC00"/>
              </a:solidFill>
              <a:prstDash val="sysDash"/>
              <a:round/>
              <a:headEnd/>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grpSp>
      <p:sp>
        <p:nvSpPr>
          <p:cNvPr id="18" name="TextBox 3"/>
          <p:cNvSpPr txBox="1"/>
          <p:nvPr/>
        </p:nvSpPr>
        <p:spPr>
          <a:xfrm>
            <a:off x="4428615" y="1768251"/>
            <a:ext cx="2520000" cy="461665"/>
          </a:xfrm>
          <a:prstGeom prst="rect">
            <a:avLst/>
          </a:prstGeom>
          <a:noFill/>
        </p:spPr>
        <p:txBody>
          <a:bodyPr wrap="square">
            <a:spAutoFit/>
          </a:bodyPr>
          <a:lstStyle/>
          <a:p>
            <a:pPr algn="l">
              <a:defRPr/>
            </a:pPr>
            <a:r>
              <a:rPr lang="zh-CN" altLang="en-US" sz="2400" dirty="0" smtClean="0">
                <a:solidFill>
                  <a:schemeClr val="bg1"/>
                </a:solidFill>
                <a:latin typeface="微软雅黑" pitchFamily="34" charset="-122"/>
                <a:ea typeface="微软雅黑" pitchFamily="34" charset="-122"/>
              </a:rPr>
              <a:t>组织与组织概述</a:t>
            </a:r>
            <a:endParaRPr lang="zh-CN" altLang="en-US" sz="2400" b="0" dirty="0" smtClean="0">
              <a:solidFill>
                <a:schemeClr val="bg1"/>
              </a:solidFill>
              <a:latin typeface="微软雅黑" pitchFamily="34" charset="-122"/>
              <a:ea typeface="微软雅黑" pitchFamily="34" charset="-122"/>
            </a:endParaRPr>
          </a:p>
        </p:txBody>
      </p:sp>
      <p:sp>
        <p:nvSpPr>
          <p:cNvPr id="19" name="TextBox 3"/>
          <p:cNvSpPr txBox="1"/>
          <p:nvPr/>
        </p:nvSpPr>
        <p:spPr>
          <a:xfrm>
            <a:off x="8677086" y="3615407"/>
            <a:ext cx="2376264" cy="461665"/>
          </a:xfrm>
          <a:prstGeom prst="rect">
            <a:avLst/>
          </a:prstGeom>
          <a:noFill/>
        </p:spPr>
        <p:txBody>
          <a:bodyPr wrap="square">
            <a:spAutoFit/>
          </a:bodyPr>
          <a:lstStyle/>
          <a:p>
            <a:pPr algn="l">
              <a:defRPr/>
            </a:pPr>
            <a:r>
              <a:rPr lang="zh-CN" altLang="en-US" sz="2400" dirty="0" smtClean="0">
                <a:solidFill>
                  <a:schemeClr val="bg1"/>
                </a:solidFill>
                <a:latin typeface="微软雅黑" pitchFamily="34" charset="-122"/>
                <a:ea typeface="微软雅黑" pitchFamily="34" charset="-122"/>
              </a:rPr>
              <a:t>岗位设计</a:t>
            </a:r>
            <a:endParaRPr lang="zh-CN" altLang="en-US" sz="2400" b="0" dirty="0" smtClean="0">
              <a:solidFill>
                <a:schemeClr val="bg1"/>
              </a:solidFill>
              <a:latin typeface="微软雅黑" pitchFamily="34" charset="-122"/>
              <a:ea typeface="微软雅黑" pitchFamily="34" charset="-122"/>
            </a:endParaRPr>
          </a:p>
        </p:txBody>
      </p:sp>
      <p:sp>
        <p:nvSpPr>
          <p:cNvPr id="20" name="TextBox 3"/>
          <p:cNvSpPr txBox="1"/>
          <p:nvPr/>
        </p:nvSpPr>
        <p:spPr>
          <a:xfrm>
            <a:off x="3073251" y="5368731"/>
            <a:ext cx="2177191" cy="461665"/>
          </a:xfrm>
          <a:prstGeom prst="rect">
            <a:avLst/>
          </a:prstGeom>
          <a:noFill/>
        </p:spPr>
        <p:txBody>
          <a:bodyPr wrap="square">
            <a:spAutoFit/>
          </a:bodyPr>
          <a:lstStyle/>
          <a:p>
            <a:pPr algn="l">
              <a:defRPr/>
            </a:pPr>
            <a:r>
              <a:rPr lang="zh-CN" altLang="en-US" sz="2400" b="0" dirty="0" smtClean="0">
                <a:solidFill>
                  <a:schemeClr val="bg1"/>
                </a:solidFill>
                <a:latin typeface="微软雅黑" pitchFamily="34" charset="-122"/>
                <a:ea typeface="微软雅黑" pitchFamily="34" charset="-122"/>
              </a:rPr>
              <a:t>组织结构设计</a:t>
            </a:r>
          </a:p>
        </p:txBody>
      </p:sp>
    </p:spTree>
    <p:extLst>
      <p:ext uri="{BB962C8B-B14F-4D97-AF65-F5344CB8AC3E}">
        <p14:creationId xmlns:p14="http://schemas.microsoft.com/office/powerpoint/2010/main" val="350526929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strVal val="(6*min(max(#ppt_w*#ppt_h,.3),1)-7.4)/-.7*#ppt_w"/>
                                          </p:val>
                                        </p:tav>
                                        <p:tav tm="100000">
                                          <p:val>
                                            <p:strVal val="#ppt_w"/>
                                          </p:val>
                                        </p:tav>
                                      </p:tavLst>
                                    </p:anim>
                                    <p:anim calcmode="lin" valueType="num">
                                      <p:cBhvr>
                                        <p:cTn id="8" dur="500" fill="hold"/>
                                        <p:tgtEl>
                                          <p:spTgt spid="7"/>
                                        </p:tgtEl>
                                        <p:attrNameLst>
                                          <p:attrName>ppt_h</p:attrName>
                                        </p:attrNameLst>
                                      </p:cBhvr>
                                      <p:tavLst>
                                        <p:tav tm="0">
                                          <p:val>
                                            <p:strVal val="(6*min(max(#ppt_w*#ppt_h,.3),1)-7.4)/-.7*#ppt_h"/>
                                          </p:val>
                                        </p:tav>
                                        <p:tav tm="100000">
                                          <p:val>
                                            <p:strVal val="#ppt_h"/>
                                          </p:val>
                                        </p:tav>
                                      </p:tavLst>
                                    </p:anim>
                                    <p:anim calcmode="lin" valueType="num">
                                      <p:cBhvr>
                                        <p:cTn id="9" dur="500" fill="hold"/>
                                        <p:tgtEl>
                                          <p:spTgt spid="7"/>
                                        </p:tgtEl>
                                        <p:attrNameLst>
                                          <p:attrName>ppt_x</p:attrName>
                                        </p:attrNameLst>
                                      </p:cBhvr>
                                      <p:tavLst>
                                        <p:tav tm="0">
                                          <p:val>
                                            <p:fltVal val="0.5"/>
                                          </p:val>
                                        </p:tav>
                                        <p:tav tm="100000">
                                          <p:val>
                                            <p:strVal val="#ppt_x"/>
                                          </p:val>
                                        </p:tav>
                                      </p:tavLst>
                                    </p:anim>
                                    <p:anim calcmode="lin" valueType="num">
                                      <p:cBhvr>
                                        <p:cTn id="10" dur="500" fill="hold"/>
                                        <p:tgtEl>
                                          <p:spTgt spid="7"/>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500"/>
                            </p:stCondLst>
                            <p:childTnLst>
                              <p:par>
                                <p:cTn id="12" presetID="2" presetClass="entr" presetSubtype="8" decel="100000" fill="hold" grpId="0" nodeType="afterEffect">
                                  <p:stCondLst>
                                    <p:cond delay="200"/>
                                  </p:stCondLst>
                                  <p:childTnLst>
                                    <p:set>
                                      <p:cBhvr>
                                        <p:cTn id="13" dur="1" fill="hold">
                                          <p:stCondLst>
                                            <p:cond delay="0"/>
                                          </p:stCondLst>
                                        </p:cTn>
                                        <p:tgtEl>
                                          <p:spTgt spid="18"/>
                                        </p:tgtEl>
                                        <p:attrNameLst>
                                          <p:attrName>style.visibility</p:attrName>
                                        </p:attrNameLst>
                                      </p:cBhvr>
                                      <p:to>
                                        <p:strVal val="visible"/>
                                      </p:to>
                                    </p:set>
                                    <p:anim calcmode="lin" valueType="num">
                                      <p:cBhvr additive="base">
                                        <p:cTn id="14" dur="500" fill="hold"/>
                                        <p:tgtEl>
                                          <p:spTgt spid="18"/>
                                        </p:tgtEl>
                                        <p:attrNameLst>
                                          <p:attrName>ppt_x</p:attrName>
                                        </p:attrNameLst>
                                      </p:cBhvr>
                                      <p:tavLst>
                                        <p:tav tm="0">
                                          <p:val>
                                            <p:strVal val="0-#ppt_w/2"/>
                                          </p:val>
                                        </p:tav>
                                        <p:tav tm="100000">
                                          <p:val>
                                            <p:strVal val="#ppt_x"/>
                                          </p:val>
                                        </p:tav>
                                      </p:tavLst>
                                    </p:anim>
                                    <p:anim calcmode="lin" valueType="num">
                                      <p:cBhvr additive="base">
                                        <p:cTn id="15" dur="500" fill="hold"/>
                                        <p:tgtEl>
                                          <p:spTgt spid="18"/>
                                        </p:tgtEl>
                                        <p:attrNameLst>
                                          <p:attrName>ppt_y</p:attrName>
                                        </p:attrNameLst>
                                      </p:cBhvr>
                                      <p:tavLst>
                                        <p:tav tm="0">
                                          <p:val>
                                            <p:strVal val="#ppt_y"/>
                                          </p:val>
                                        </p:tav>
                                        <p:tav tm="100000">
                                          <p:val>
                                            <p:strVal val="#ppt_y"/>
                                          </p:val>
                                        </p:tav>
                                      </p:tavLst>
                                    </p:anim>
                                  </p:childTnLst>
                                </p:cTn>
                              </p:par>
                              <p:par>
                                <p:cTn id="16" presetID="2" presetClass="entr" presetSubtype="2" decel="100000" fill="hold" grpId="0" nodeType="withEffect">
                                  <p:stCondLst>
                                    <p:cond delay="200"/>
                                  </p:stCondLst>
                                  <p:childTnLst>
                                    <p:set>
                                      <p:cBhvr>
                                        <p:cTn id="17" dur="1" fill="hold">
                                          <p:stCondLst>
                                            <p:cond delay="0"/>
                                          </p:stCondLst>
                                        </p:cTn>
                                        <p:tgtEl>
                                          <p:spTgt spid="19"/>
                                        </p:tgtEl>
                                        <p:attrNameLst>
                                          <p:attrName>style.visibility</p:attrName>
                                        </p:attrNameLst>
                                      </p:cBhvr>
                                      <p:to>
                                        <p:strVal val="visible"/>
                                      </p:to>
                                    </p:set>
                                    <p:anim calcmode="lin" valueType="num">
                                      <p:cBhvr additive="base">
                                        <p:cTn id="18" dur="500" fill="hold"/>
                                        <p:tgtEl>
                                          <p:spTgt spid="19"/>
                                        </p:tgtEl>
                                        <p:attrNameLst>
                                          <p:attrName>ppt_x</p:attrName>
                                        </p:attrNameLst>
                                      </p:cBhvr>
                                      <p:tavLst>
                                        <p:tav tm="0">
                                          <p:val>
                                            <p:strVal val="1+#ppt_w/2"/>
                                          </p:val>
                                        </p:tav>
                                        <p:tav tm="100000">
                                          <p:val>
                                            <p:strVal val="#ppt_x"/>
                                          </p:val>
                                        </p:tav>
                                      </p:tavLst>
                                    </p:anim>
                                    <p:anim calcmode="lin" valueType="num">
                                      <p:cBhvr additive="base">
                                        <p:cTn id="19" dur="500" fill="hold"/>
                                        <p:tgtEl>
                                          <p:spTgt spid="19"/>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20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500" fill="hold"/>
                                        <p:tgtEl>
                                          <p:spTgt spid="20"/>
                                        </p:tgtEl>
                                        <p:attrNameLst>
                                          <p:attrName>ppt_x</p:attrName>
                                        </p:attrNameLst>
                                      </p:cBhvr>
                                      <p:tavLst>
                                        <p:tav tm="0">
                                          <p:val>
                                            <p:strVal val="0-#ppt_w/2"/>
                                          </p:val>
                                        </p:tav>
                                        <p:tav tm="100000">
                                          <p:val>
                                            <p:strVal val="#ppt_x"/>
                                          </p:val>
                                        </p:tav>
                                      </p:tavLst>
                                    </p:anim>
                                    <p:anim calcmode="lin" valueType="num">
                                      <p:cBhvr additive="base">
                                        <p:cTn id="23"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矩形 67"/>
          <p:cNvSpPr/>
          <p:nvPr/>
        </p:nvSpPr>
        <p:spPr>
          <a:xfrm>
            <a:off x="2353171" y="4998772"/>
            <a:ext cx="8864742" cy="1526572"/>
          </a:xfrm>
          <a:prstGeom prst="rect">
            <a:avLst/>
          </a:prstGeom>
        </p:spPr>
        <p:txBody>
          <a:bodyPr wrap="square">
            <a:spAutoFit/>
          </a:bodyPr>
          <a:lstStyle/>
          <a:p>
            <a:pPr indent="267970">
              <a:lnSpc>
                <a:spcPct val="130000"/>
              </a:lnSpc>
              <a:spcAft>
                <a:spcPts val="420"/>
              </a:spcAft>
            </a:pPr>
            <a:r>
              <a:rPr lang="zh-CN" altLang="en-US" sz="1600" b="1" dirty="0">
                <a:solidFill>
                  <a:srgbClr val="99CC00"/>
                </a:solidFill>
                <a:latin typeface="微软雅黑" pitchFamily="34" charset="-122"/>
                <a:ea typeface="微软雅黑" pitchFamily="34" charset="-122"/>
              </a:rPr>
              <a:t>①含义：</a:t>
            </a:r>
            <a:r>
              <a:rPr lang="zh-CN" altLang="en-US" sz="1600" dirty="0">
                <a:solidFill>
                  <a:schemeClr val="bg1">
                    <a:lumMod val="85000"/>
                  </a:schemeClr>
                </a:solidFill>
                <a:latin typeface="微软雅黑" pitchFamily="34" charset="-122"/>
                <a:ea typeface="微软雅黑" pitchFamily="34" charset="-122"/>
              </a:rPr>
              <a:t>以直线制为基础，加上职能部门。</a:t>
            </a:r>
          </a:p>
          <a:p>
            <a:pPr indent="267970">
              <a:lnSpc>
                <a:spcPct val="130000"/>
              </a:lnSpc>
              <a:spcAft>
                <a:spcPts val="420"/>
              </a:spcAft>
            </a:pPr>
            <a:r>
              <a:rPr lang="zh-CN" altLang="en-US" sz="1600" b="1" dirty="0">
                <a:solidFill>
                  <a:srgbClr val="99CC00"/>
                </a:solidFill>
                <a:latin typeface="微软雅黑" pitchFamily="34" charset="-122"/>
                <a:ea typeface="微软雅黑" pitchFamily="34" charset="-122"/>
              </a:rPr>
              <a:t>②优点：</a:t>
            </a:r>
            <a:r>
              <a:rPr lang="zh-CN" altLang="en-US" sz="1600" dirty="0">
                <a:solidFill>
                  <a:schemeClr val="bg1">
                    <a:lumMod val="85000"/>
                  </a:schemeClr>
                </a:solidFill>
                <a:latin typeface="微软雅黑" pitchFamily="34" charset="-122"/>
                <a:ea typeface="微软雅黑" pitchFamily="34" charset="-122"/>
              </a:rPr>
              <a:t>这种组织形式保持了直线制集中统一指挥的优点，又具有职能分工专业化的长处。</a:t>
            </a:r>
          </a:p>
          <a:p>
            <a:pPr indent="267970">
              <a:lnSpc>
                <a:spcPct val="130000"/>
              </a:lnSpc>
              <a:spcAft>
                <a:spcPts val="420"/>
              </a:spcAft>
            </a:pPr>
            <a:r>
              <a:rPr lang="zh-CN" altLang="en-US" sz="1600" b="1" dirty="0">
                <a:solidFill>
                  <a:srgbClr val="99CC00"/>
                </a:solidFill>
                <a:latin typeface="微软雅黑" pitchFamily="34" charset="-122"/>
                <a:ea typeface="微软雅黑" pitchFamily="34" charset="-122"/>
              </a:rPr>
              <a:t>③缺点：</a:t>
            </a:r>
            <a:r>
              <a:rPr lang="zh-CN" altLang="en-US" sz="1600" dirty="0">
                <a:solidFill>
                  <a:schemeClr val="bg1">
                    <a:lumMod val="85000"/>
                  </a:schemeClr>
                </a:solidFill>
                <a:latin typeface="微软雅黑" pitchFamily="34" charset="-122"/>
                <a:ea typeface="微软雅黑" pitchFamily="34" charset="-122"/>
              </a:rPr>
              <a:t>部门自成体系，不重视信息的横向沟通；直线人员与参谋人员关系难协调。</a:t>
            </a:r>
          </a:p>
          <a:p>
            <a:pPr indent="267970">
              <a:lnSpc>
                <a:spcPct val="130000"/>
              </a:lnSpc>
              <a:spcAft>
                <a:spcPts val="420"/>
              </a:spcAft>
            </a:pPr>
            <a:r>
              <a:rPr lang="zh-CN" altLang="en-US" sz="1600" b="1" dirty="0">
                <a:solidFill>
                  <a:srgbClr val="99CC00"/>
                </a:solidFill>
                <a:latin typeface="微软雅黑" pitchFamily="34" charset="-122"/>
                <a:ea typeface="微软雅黑" pitchFamily="34" charset="-122"/>
              </a:rPr>
              <a:t>④适应：</a:t>
            </a:r>
            <a:r>
              <a:rPr lang="zh-CN" altLang="en-US" sz="1600" dirty="0">
                <a:solidFill>
                  <a:schemeClr val="bg1">
                    <a:lumMod val="85000"/>
                  </a:schemeClr>
                </a:solidFill>
                <a:latin typeface="微软雅黑" pitchFamily="34" charset="-122"/>
                <a:ea typeface="微软雅黑" pitchFamily="34" charset="-122"/>
              </a:rPr>
              <a:t>目前绝大多数组织均采用这种组织模式。</a:t>
            </a:r>
          </a:p>
        </p:txBody>
      </p:sp>
      <p:grpSp>
        <p:nvGrpSpPr>
          <p:cNvPr id="6" name="组合 5"/>
          <p:cNvGrpSpPr/>
          <p:nvPr/>
        </p:nvGrpSpPr>
        <p:grpSpPr>
          <a:xfrm>
            <a:off x="3008140" y="1952823"/>
            <a:ext cx="6768750" cy="2639337"/>
            <a:chOff x="3505300" y="1669951"/>
            <a:chExt cx="6768750" cy="2639337"/>
          </a:xfrm>
        </p:grpSpPr>
        <p:grpSp>
          <p:nvGrpSpPr>
            <p:cNvPr id="32" name="画布 26"/>
            <p:cNvGrpSpPr/>
            <p:nvPr/>
          </p:nvGrpSpPr>
          <p:grpSpPr>
            <a:xfrm>
              <a:off x="3505300" y="1669951"/>
              <a:ext cx="6768750" cy="2639337"/>
              <a:chOff x="110459" y="180000"/>
              <a:chExt cx="4954298" cy="1931828"/>
            </a:xfrm>
          </p:grpSpPr>
          <p:sp>
            <p:nvSpPr>
              <p:cNvPr id="40" name="文本框 1"/>
              <p:cNvSpPr txBox="1"/>
              <p:nvPr/>
            </p:nvSpPr>
            <p:spPr>
              <a:xfrm>
                <a:off x="2663739" y="182055"/>
                <a:ext cx="1228725" cy="316276"/>
              </a:xfrm>
              <a:prstGeom prst="rect">
                <a:avLst/>
              </a:prstGeom>
              <a:ln/>
            </p:spPr>
            <p:style>
              <a:lnRef idx="1">
                <a:schemeClr val="accent4"/>
              </a:lnRef>
              <a:fillRef idx="3">
                <a:schemeClr val="accent4"/>
              </a:fillRef>
              <a:effectRef idx="2">
                <a:schemeClr val="accent4"/>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zh-CN" sz="1600" kern="1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总经理</a:t>
                </a:r>
              </a:p>
            </p:txBody>
          </p:sp>
          <p:sp>
            <p:nvSpPr>
              <p:cNvPr id="41" name="矩形 40"/>
              <p:cNvSpPr/>
              <p:nvPr/>
            </p:nvSpPr>
            <p:spPr>
              <a:xfrm>
                <a:off x="1474421" y="774555"/>
                <a:ext cx="1066800" cy="285750"/>
              </a:xfrm>
              <a:prstGeom prst="rect">
                <a:avLst/>
              </a:prstGeom>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zh-CN" sz="1600" kern="100" dirty="0">
                    <a:solidFill>
                      <a:srgbClr val="FFFFFF"/>
                    </a:solidFill>
                    <a:effectLst/>
                    <a:latin typeface="微软雅黑" panose="020B0503020204020204" pitchFamily="34" charset="-122"/>
                    <a:ea typeface="微软雅黑" panose="020B0503020204020204" pitchFamily="34" charset="-122"/>
                    <a:cs typeface="宋体" panose="02010600030101010101" pitchFamily="2" charset="-122"/>
                  </a:rPr>
                  <a:t>财务部</a:t>
                </a:r>
                <a:endParaRPr lang="zh-CN" sz="1600" dirty="0">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42" name="矩形 41"/>
              <p:cNvSpPr/>
              <p:nvPr/>
            </p:nvSpPr>
            <p:spPr>
              <a:xfrm>
                <a:off x="2744701" y="774556"/>
                <a:ext cx="1066800" cy="285750"/>
              </a:xfrm>
              <a:prstGeom prst="rect">
                <a:avLst/>
              </a:prstGeom>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zh-CN" sz="1600" kern="1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生产经理</a:t>
                </a:r>
              </a:p>
            </p:txBody>
          </p:sp>
          <p:sp>
            <p:nvSpPr>
              <p:cNvPr id="43" name="矩形 42"/>
              <p:cNvSpPr/>
              <p:nvPr/>
            </p:nvSpPr>
            <p:spPr>
              <a:xfrm>
                <a:off x="3997957" y="774555"/>
                <a:ext cx="1066800" cy="285750"/>
              </a:xfrm>
              <a:prstGeom prst="rect">
                <a:avLst/>
              </a:prstGeom>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zh-CN" sz="1600" kern="1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销售部</a:t>
                </a:r>
              </a:p>
            </p:txBody>
          </p:sp>
          <p:sp>
            <p:nvSpPr>
              <p:cNvPr id="44" name="文本框 9"/>
              <p:cNvSpPr txBox="1"/>
              <p:nvPr/>
            </p:nvSpPr>
            <p:spPr>
              <a:xfrm>
                <a:off x="1902438" y="1327004"/>
                <a:ext cx="843191" cy="284400"/>
              </a:xfrm>
              <a:prstGeom prst="rect">
                <a:avLst/>
              </a:prstGeom>
              <a:ln/>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zh-CN" sz="1600" kern="1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车间主任</a:t>
                </a:r>
              </a:p>
            </p:txBody>
          </p:sp>
          <p:sp>
            <p:nvSpPr>
              <p:cNvPr id="45" name="文本框 9"/>
              <p:cNvSpPr txBox="1"/>
              <p:nvPr/>
            </p:nvSpPr>
            <p:spPr>
              <a:xfrm>
                <a:off x="2856505" y="1327004"/>
                <a:ext cx="843191" cy="284400"/>
              </a:xfrm>
              <a:prstGeom prst="rect">
                <a:avLst/>
              </a:prstGeom>
              <a:ln/>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spcAft>
                    <a:spcPts val="0"/>
                  </a:spcAft>
                </a:pPr>
                <a:r>
                  <a:rPr lang="zh-CN" sz="1600" kern="1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车间主任</a:t>
                </a:r>
              </a:p>
            </p:txBody>
          </p:sp>
          <p:sp>
            <p:nvSpPr>
              <p:cNvPr id="46" name="文本框 9"/>
              <p:cNvSpPr txBox="1"/>
              <p:nvPr/>
            </p:nvSpPr>
            <p:spPr>
              <a:xfrm>
                <a:off x="3799924" y="1327004"/>
                <a:ext cx="843191" cy="284400"/>
              </a:xfrm>
              <a:prstGeom prst="rect">
                <a:avLst/>
              </a:prstGeom>
              <a:ln/>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zh-CN" sz="1600" kern="1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车间主任</a:t>
                </a:r>
              </a:p>
            </p:txBody>
          </p:sp>
          <p:cxnSp>
            <p:nvCxnSpPr>
              <p:cNvPr id="51" name="肘形连接符 50"/>
              <p:cNvCxnSpPr>
                <a:stCxn id="40" idx="2"/>
                <a:endCxn id="42" idx="0"/>
              </p:cNvCxnSpPr>
              <p:nvPr/>
            </p:nvCxnSpPr>
            <p:spPr>
              <a:xfrm rot="5400000">
                <a:off x="3139989" y="636443"/>
                <a:ext cx="276226" cy="9296"/>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52" name="肘形连接符 51"/>
              <p:cNvCxnSpPr>
                <a:stCxn id="40" idx="2"/>
                <a:endCxn id="43" idx="0"/>
              </p:cNvCxnSpPr>
              <p:nvPr/>
            </p:nvCxnSpPr>
            <p:spPr>
              <a:xfrm rot="16200000" flipH="1">
                <a:off x="3766618" y="9815"/>
                <a:ext cx="276224" cy="1253256"/>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53" name="肘形连接符 52"/>
              <p:cNvCxnSpPr>
                <a:stCxn id="42" idx="2"/>
                <a:endCxn id="45" idx="0"/>
              </p:cNvCxnSpPr>
              <p:nvPr/>
            </p:nvCxnSpPr>
            <p:spPr>
              <a:xfrm rot="5400000">
                <a:off x="3144753" y="1193655"/>
                <a:ext cx="266698" cy="1"/>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54" name="肘形连接符 53"/>
              <p:cNvCxnSpPr>
                <a:stCxn id="42" idx="2"/>
                <a:endCxn id="44" idx="0"/>
              </p:cNvCxnSpPr>
              <p:nvPr/>
            </p:nvCxnSpPr>
            <p:spPr>
              <a:xfrm rot="5400000">
                <a:off x="2667719" y="716620"/>
                <a:ext cx="266698" cy="954068"/>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55" name="肘形连接符 54"/>
              <p:cNvCxnSpPr>
                <a:stCxn id="42" idx="2"/>
                <a:endCxn id="46" idx="0"/>
              </p:cNvCxnSpPr>
              <p:nvPr/>
            </p:nvCxnSpPr>
            <p:spPr>
              <a:xfrm rot="16200000" flipH="1">
                <a:off x="3616461" y="721945"/>
                <a:ext cx="266698" cy="943418"/>
              </a:xfrm>
              <a:prstGeom prst="bentConnector3">
                <a:avLst/>
              </a:prstGeom>
            </p:spPr>
            <p:style>
              <a:lnRef idx="1">
                <a:schemeClr val="accent1"/>
              </a:lnRef>
              <a:fillRef idx="0">
                <a:schemeClr val="accent1"/>
              </a:fillRef>
              <a:effectRef idx="0">
                <a:schemeClr val="accent1"/>
              </a:effectRef>
              <a:fontRef idx="minor">
                <a:schemeClr val="tx1"/>
              </a:fontRef>
            </p:style>
          </p:cxnSp>
          <p:sp>
            <p:nvSpPr>
              <p:cNvPr id="61" name="Text Box 22"/>
              <p:cNvSpPr txBox="1">
                <a:spLocks noChangeArrowheads="1"/>
              </p:cNvSpPr>
              <p:nvPr/>
            </p:nvSpPr>
            <p:spPr bwMode="auto">
              <a:xfrm>
                <a:off x="110459" y="180000"/>
                <a:ext cx="1195969" cy="495300"/>
              </a:xfrm>
              <a:prstGeom prst="rect">
                <a:avLst/>
              </a:prstGeom>
              <a:solidFill>
                <a:srgbClr val="00B0F0"/>
              </a:solidFill>
              <a:ln w="38100" cap="flat" cmpd="sng" algn="ctr">
                <a:solidFill>
                  <a:sysClr val="window" lastClr="FFFFFF"/>
                </a:solidFill>
                <a:prstDash val="solid"/>
              </a:ln>
              <a:effectLst>
                <a:outerShdw blurRad="63500" sx="102000" sy="102000" algn="ctr" rotWithShape="0">
                  <a:prstClr val="black">
                    <a:alpha val="40000"/>
                  </a:prstClr>
                </a:outerShdw>
              </a:effectLst>
            </p:spPr>
            <p:style>
              <a:lnRef idx="3">
                <a:schemeClr val="lt1"/>
              </a:lnRef>
              <a:fillRef idx="1">
                <a:schemeClr val="accent3"/>
              </a:fillRef>
              <a:effectRef idx="1">
                <a:schemeClr val="accent3"/>
              </a:effectRef>
              <a:fontRef idx="minor">
                <a:schemeClr val="lt1"/>
              </a:fontRef>
            </p:style>
            <p:txBody>
              <a:bodyPr rot="0" vert="horz" wrap="square" lIns="91440" tIns="45720" rIns="91440" bIns="45720" anchor="ctr" anchorCtr="0" upright="1">
                <a:noAutofit/>
              </a:bodyPr>
              <a:lstStyle>
                <a:defPPr>
                  <a:defRPr lang="zh-CN"/>
                </a:defPPr>
                <a:lvl1pPr algn="ctr">
                  <a:spcAft>
                    <a:spcPts val="0"/>
                  </a:spcAft>
                  <a:defRPr kern="100">
                    <a:solidFill>
                      <a:srgbClr val="FFFFFF"/>
                    </a:solidFill>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zh-CN" dirty="0"/>
                  <a:t>直线</a:t>
                </a:r>
                <a:r>
                  <a:rPr lang="en-US" dirty="0"/>
                  <a:t>-</a:t>
                </a:r>
                <a:r>
                  <a:rPr lang="zh-CN" dirty="0"/>
                  <a:t>职能型组织结构</a:t>
                </a:r>
              </a:p>
            </p:txBody>
          </p:sp>
          <p:sp>
            <p:nvSpPr>
              <p:cNvPr id="62" name="文本框 9"/>
              <p:cNvSpPr txBox="1"/>
              <p:nvPr/>
            </p:nvSpPr>
            <p:spPr>
              <a:xfrm>
                <a:off x="2284839" y="1827428"/>
                <a:ext cx="604800" cy="284400"/>
              </a:xfrm>
              <a:prstGeom prst="rect">
                <a:avLst/>
              </a:prstGeom>
              <a:ln/>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zh-CN" sz="1600" kern="1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班组长</a:t>
                </a:r>
              </a:p>
            </p:txBody>
          </p:sp>
          <p:sp>
            <p:nvSpPr>
              <p:cNvPr id="63" name="文本框 9"/>
              <p:cNvSpPr txBox="1"/>
              <p:nvPr/>
            </p:nvSpPr>
            <p:spPr>
              <a:xfrm>
                <a:off x="2975701" y="1827428"/>
                <a:ext cx="604800" cy="284400"/>
              </a:xfrm>
              <a:prstGeom prst="rect">
                <a:avLst/>
              </a:prstGeom>
              <a:ln/>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spcAft>
                    <a:spcPts val="0"/>
                  </a:spcAft>
                </a:pPr>
                <a:r>
                  <a:rPr lang="zh-CN" sz="1600" kern="1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班组长</a:t>
                </a:r>
              </a:p>
            </p:txBody>
          </p:sp>
          <p:sp>
            <p:nvSpPr>
              <p:cNvPr id="64" name="文本框 9"/>
              <p:cNvSpPr txBox="1"/>
              <p:nvPr/>
            </p:nvSpPr>
            <p:spPr>
              <a:xfrm>
                <a:off x="3670821" y="1827428"/>
                <a:ext cx="604800" cy="284400"/>
              </a:xfrm>
              <a:prstGeom prst="rect">
                <a:avLst/>
              </a:prstGeom>
              <a:ln/>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spcAft>
                    <a:spcPts val="0"/>
                  </a:spcAft>
                </a:pPr>
                <a:r>
                  <a:rPr lang="zh-CN" sz="1600" kern="1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班组长</a:t>
                </a:r>
              </a:p>
            </p:txBody>
          </p:sp>
          <p:cxnSp>
            <p:nvCxnSpPr>
              <p:cNvPr id="65" name="肘形连接符 64"/>
              <p:cNvCxnSpPr>
                <a:stCxn id="45" idx="2"/>
                <a:endCxn id="63" idx="0"/>
              </p:cNvCxnSpPr>
              <p:nvPr/>
            </p:nvCxnSpPr>
            <p:spPr>
              <a:xfrm rot="16200000" flipH="1">
                <a:off x="3170089" y="1719415"/>
                <a:ext cx="216024" cy="1"/>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66" name="肘形连接符 65"/>
              <p:cNvCxnSpPr>
                <a:stCxn id="45" idx="2"/>
                <a:endCxn id="62" idx="0"/>
              </p:cNvCxnSpPr>
              <p:nvPr/>
            </p:nvCxnSpPr>
            <p:spPr>
              <a:xfrm rot="5400000">
                <a:off x="2824659" y="1373986"/>
                <a:ext cx="216024" cy="690861"/>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67" name="肘形连接符 66"/>
              <p:cNvCxnSpPr>
                <a:stCxn id="45" idx="2"/>
                <a:endCxn id="64" idx="0"/>
              </p:cNvCxnSpPr>
              <p:nvPr/>
            </p:nvCxnSpPr>
            <p:spPr>
              <a:xfrm rot="16200000" flipH="1">
                <a:off x="3517649" y="1371856"/>
                <a:ext cx="216024" cy="695120"/>
              </a:xfrm>
              <a:prstGeom prst="bentConnector3">
                <a:avLst/>
              </a:prstGeom>
            </p:spPr>
            <p:style>
              <a:lnRef idx="1">
                <a:schemeClr val="accent1"/>
              </a:lnRef>
              <a:fillRef idx="0">
                <a:schemeClr val="accent1"/>
              </a:fillRef>
              <a:effectRef idx="0">
                <a:schemeClr val="accent1"/>
              </a:effectRef>
              <a:fontRef idx="minor">
                <a:schemeClr val="tx1"/>
              </a:fontRef>
            </p:style>
          </p:cxnSp>
        </p:grpSp>
        <p:cxnSp>
          <p:nvCxnSpPr>
            <p:cNvPr id="5" name="肘形连接符 4"/>
            <p:cNvCxnSpPr/>
            <p:nvPr/>
          </p:nvCxnSpPr>
          <p:spPr>
            <a:xfrm rot="5400000">
              <a:off x="6776608" y="1425809"/>
              <a:ext cx="377388" cy="1735505"/>
            </a:xfrm>
            <a:prstGeom prst="bentConnector3">
              <a:avLst/>
            </a:prstGeom>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61134899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additive="base">
                                        <p:cTn id="7" dur="500" fill="hold"/>
                                        <p:tgtEl>
                                          <p:spTgt spid="68"/>
                                        </p:tgtEl>
                                        <p:attrNameLst>
                                          <p:attrName>ppt_x</p:attrName>
                                        </p:attrNameLst>
                                      </p:cBhvr>
                                      <p:tavLst>
                                        <p:tav tm="0">
                                          <p:val>
                                            <p:strVal val="1+#ppt_w/2"/>
                                          </p:val>
                                        </p:tav>
                                        <p:tav tm="100000">
                                          <p:val>
                                            <p:strVal val="#ppt_x"/>
                                          </p:val>
                                        </p:tav>
                                      </p:tavLst>
                                    </p:anim>
                                    <p:anim calcmode="lin" valueType="num">
                                      <p:cBhvr additive="base">
                                        <p:cTn id="8" dur="500" fill="hold"/>
                                        <p:tgtEl>
                                          <p:spTgt spid="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矩形 67"/>
          <p:cNvSpPr/>
          <p:nvPr/>
        </p:nvSpPr>
        <p:spPr>
          <a:xfrm>
            <a:off x="2569195" y="4725144"/>
            <a:ext cx="8928992" cy="1812740"/>
          </a:xfrm>
          <a:prstGeom prst="rect">
            <a:avLst/>
          </a:prstGeom>
        </p:spPr>
        <p:txBody>
          <a:bodyPr wrap="square">
            <a:spAutoFit/>
          </a:bodyPr>
          <a:lstStyle/>
          <a:p>
            <a:pPr indent="267970">
              <a:lnSpc>
                <a:spcPct val="123000"/>
              </a:lnSpc>
              <a:spcAft>
                <a:spcPts val="420"/>
              </a:spcAft>
            </a:pPr>
            <a:r>
              <a:rPr lang="zh-CN" altLang="en-US" sz="1400" b="1" dirty="0">
                <a:solidFill>
                  <a:srgbClr val="99CC00"/>
                </a:solidFill>
                <a:latin typeface="微软雅黑" pitchFamily="34" charset="-122"/>
                <a:ea typeface="微软雅黑" pitchFamily="34" charset="-122"/>
              </a:rPr>
              <a:t>①含义</a:t>
            </a:r>
            <a:r>
              <a:rPr lang="zh-CN" altLang="en-US" sz="1400" b="1" dirty="0" smtClean="0">
                <a:solidFill>
                  <a:srgbClr val="99CC00"/>
                </a:solidFill>
                <a:latin typeface="微软雅黑" pitchFamily="34" charset="-122"/>
                <a:ea typeface="微软雅黑" pitchFamily="34" charset="-122"/>
              </a:rPr>
              <a:t>：</a:t>
            </a:r>
            <a:r>
              <a:rPr lang="zh-CN" altLang="en-US" sz="1400" dirty="0" smtClean="0">
                <a:solidFill>
                  <a:schemeClr val="bg1">
                    <a:lumMod val="85000"/>
                  </a:schemeClr>
                </a:solidFill>
                <a:latin typeface="微软雅黑" pitchFamily="34" charset="-122"/>
                <a:ea typeface="微软雅黑" pitchFamily="34" charset="-122"/>
              </a:rPr>
              <a:t>在</a:t>
            </a:r>
            <a:r>
              <a:rPr lang="zh-CN" altLang="en-US" sz="1400" dirty="0">
                <a:solidFill>
                  <a:schemeClr val="bg1">
                    <a:lumMod val="85000"/>
                  </a:schemeClr>
                </a:solidFill>
                <a:latin typeface="微软雅黑" pitchFamily="34" charset="-122"/>
                <a:ea typeface="微软雅黑" pitchFamily="34" charset="-122"/>
              </a:rPr>
              <a:t>总公司下按产品或地区设立独立核算，自主经营的多个事业部或分公司。</a:t>
            </a:r>
          </a:p>
          <a:p>
            <a:pPr indent="267970">
              <a:lnSpc>
                <a:spcPct val="123000"/>
              </a:lnSpc>
              <a:spcAft>
                <a:spcPts val="420"/>
              </a:spcAft>
            </a:pPr>
            <a:r>
              <a:rPr lang="zh-CN" altLang="en-US" sz="1400" b="1" dirty="0">
                <a:solidFill>
                  <a:srgbClr val="99CC00"/>
                </a:solidFill>
                <a:latin typeface="微软雅黑" pitchFamily="34" charset="-122"/>
                <a:ea typeface="微软雅黑" pitchFamily="34" charset="-122"/>
              </a:rPr>
              <a:t>②优点：</a:t>
            </a:r>
            <a:r>
              <a:rPr lang="zh-CN" altLang="en-US" sz="1400" dirty="0">
                <a:solidFill>
                  <a:schemeClr val="bg1">
                    <a:lumMod val="85000"/>
                  </a:schemeClr>
                </a:solidFill>
                <a:latin typeface="微软雅黑" pitchFamily="34" charset="-122"/>
                <a:ea typeface="微软雅黑" pitchFamily="34" charset="-122"/>
              </a:rPr>
              <a:t>有利于发挥事业部积极性，更好地适应市场；公司高层精力得到解放，能够集中思考战略问题；事业部经理负责领导一个独立经营的部门，</a:t>
            </a:r>
            <a:r>
              <a:rPr lang="zh-CN" altLang="en-US" sz="1400" dirty="0" smtClean="0">
                <a:solidFill>
                  <a:schemeClr val="bg1">
                    <a:lumMod val="85000"/>
                  </a:schemeClr>
                </a:solidFill>
                <a:latin typeface="微软雅黑" pitchFamily="34" charset="-122"/>
                <a:ea typeface="微软雅黑" pitchFamily="34" charset="-122"/>
              </a:rPr>
              <a:t>有利于培养</a:t>
            </a:r>
            <a:r>
              <a:rPr lang="zh-CN" altLang="en-US" sz="1400" dirty="0">
                <a:solidFill>
                  <a:schemeClr val="bg1">
                    <a:lumMod val="85000"/>
                  </a:schemeClr>
                </a:solidFill>
                <a:latin typeface="微软雅黑" pitchFamily="34" charset="-122"/>
                <a:ea typeface="微软雅黑" pitchFamily="34" charset="-122"/>
              </a:rPr>
              <a:t>全面的管理人才。</a:t>
            </a:r>
          </a:p>
          <a:p>
            <a:pPr indent="267970">
              <a:lnSpc>
                <a:spcPct val="123000"/>
              </a:lnSpc>
              <a:spcAft>
                <a:spcPts val="420"/>
              </a:spcAft>
            </a:pPr>
            <a:r>
              <a:rPr lang="zh-CN" altLang="en-US" sz="1400" b="1" dirty="0">
                <a:solidFill>
                  <a:srgbClr val="99CC00"/>
                </a:solidFill>
                <a:latin typeface="微软雅黑" pitchFamily="34" charset="-122"/>
                <a:ea typeface="微软雅黑" pitchFamily="34" charset="-122"/>
              </a:rPr>
              <a:t>③缺点：</a:t>
            </a:r>
            <a:r>
              <a:rPr lang="zh-CN" altLang="en-US" sz="1400" dirty="0">
                <a:solidFill>
                  <a:schemeClr val="bg1">
                    <a:lumMod val="85000"/>
                  </a:schemeClr>
                </a:solidFill>
                <a:latin typeface="微软雅黑" pitchFamily="34" charset="-122"/>
                <a:ea typeface="微软雅黑" pitchFamily="34" charset="-122"/>
              </a:rPr>
              <a:t>机构设置重叠，一些资源不能充分共享，造成了人员和设备的浪费；各事业部考虑问题往往从本部门出发，忽略整个组织的利益</a:t>
            </a:r>
            <a:r>
              <a:rPr lang="zh-CN" altLang="en-US" sz="1400" dirty="0" smtClean="0">
                <a:solidFill>
                  <a:schemeClr val="bg1">
                    <a:lumMod val="85000"/>
                  </a:schemeClr>
                </a:solidFill>
                <a:latin typeface="微软雅黑" pitchFamily="34" charset="-122"/>
                <a:ea typeface="微软雅黑" pitchFamily="34" charset="-122"/>
              </a:rPr>
              <a:t>，彼此</a:t>
            </a:r>
            <a:r>
              <a:rPr lang="zh-CN" altLang="en-US" sz="1400" dirty="0">
                <a:solidFill>
                  <a:schemeClr val="bg1">
                    <a:lumMod val="85000"/>
                  </a:schemeClr>
                </a:solidFill>
                <a:latin typeface="微软雅黑" pitchFamily="34" charset="-122"/>
                <a:ea typeface="微软雅黑" pitchFamily="34" charset="-122"/>
              </a:rPr>
              <a:t>之间会引起激烈的竞争，甚至发生内耗。</a:t>
            </a:r>
          </a:p>
          <a:p>
            <a:pPr indent="267970">
              <a:lnSpc>
                <a:spcPct val="123000"/>
              </a:lnSpc>
              <a:spcAft>
                <a:spcPts val="420"/>
              </a:spcAft>
            </a:pPr>
            <a:r>
              <a:rPr lang="zh-CN" altLang="en-US" sz="1400" b="1" dirty="0">
                <a:solidFill>
                  <a:srgbClr val="99CC00"/>
                </a:solidFill>
                <a:latin typeface="微软雅黑" pitchFamily="34" charset="-122"/>
                <a:ea typeface="微软雅黑" pitchFamily="34" charset="-122"/>
              </a:rPr>
              <a:t>④适应：</a:t>
            </a:r>
            <a:r>
              <a:rPr lang="zh-CN" altLang="en-US" sz="1400" dirty="0">
                <a:solidFill>
                  <a:schemeClr val="bg1">
                    <a:lumMod val="85000"/>
                  </a:schemeClr>
                </a:solidFill>
                <a:latin typeface="微软雅黑" pitchFamily="34" charset="-122"/>
                <a:ea typeface="微软雅黑" pitchFamily="34" charset="-122"/>
              </a:rPr>
              <a:t>规模较大、业务多样化、市场环境复杂的企业采用。</a:t>
            </a:r>
          </a:p>
        </p:txBody>
      </p:sp>
      <p:grpSp>
        <p:nvGrpSpPr>
          <p:cNvPr id="26" name="画布 27"/>
          <p:cNvGrpSpPr/>
          <p:nvPr/>
        </p:nvGrpSpPr>
        <p:grpSpPr>
          <a:xfrm>
            <a:off x="2785220" y="1428334"/>
            <a:ext cx="7567493" cy="3157198"/>
            <a:chOff x="1" y="103805"/>
            <a:chExt cx="5603841" cy="2783099"/>
          </a:xfrm>
        </p:grpSpPr>
        <p:sp>
          <p:nvSpPr>
            <p:cNvPr id="28" name="文本框 1"/>
            <p:cNvSpPr txBox="1"/>
            <p:nvPr/>
          </p:nvSpPr>
          <p:spPr>
            <a:xfrm>
              <a:off x="486685" y="1015611"/>
              <a:ext cx="1228725" cy="316276"/>
            </a:xfrm>
            <a:prstGeom prst="rect">
              <a:avLst/>
            </a:prstGeom>
            <a:ln/>
          </p:spPr>
          <p:style>
            <a:lnRef idx="1">
              <a:schemeClr val="accent4"/>
            </a:lnRef>
            <a:fillRef idx="3">
              <a:schemeClr val="accent4"/>
            </a:fillRef>
            <a:effectRef idx="2">
              <a:schemeClr val="accent4"/>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zh-CN" altLang="en-US" sz="16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总部</a:t>
              </a:r>
              <a:r>
                <a:rPr lang="zh-CN" sz="1600" dirty="0" smtClean="0">
                  <a:solidFill>
                    <a:srgbClr val="FFFFFF"/>
                  </a:solidFill>
                  <a:latin typeface="微软雅黑" panose="020B0503020204020204" pitchFamily="34" charset="-122"/>
                  <a:ea typeface="微软雅黑" panose="020B0503020204020204" pitchFamily="34" charset="-122"/>
                  <a:cs typeface="宋体" panose="02010600030101010101" pitchFamily="2" charset="-122"/>
                </a:rPr>
                <a:t>职能</a:t>
              </a:r>
              <a:r>
                <a:rPr lang="zh-CN" sz="1600" kern="1200" dirty="0">
                  <a:solidFill>
                    <a:srgbClr val="FFFFFF"/>
                  </a:solidFill>
                  <a:effectLst/>
                  <a:latin typeface="微软雅黑" panose="020B0503020204020204" pitchFamily="34" charset="-122"/>
                  <a:ea typeface="微软雅黑" panose="020B0503020204020204" pitchFamily="34" charset="-122"/>
                  <a:cs typeface="宋体" panose="02010600030101010101" pitchFamily="2" charset="-122"/>
                </a:rPr>
                <a:t>部门</a:t>
              </a:r>
              <a:endParaRPr lang="zh-CN" sz="1600" dirty="0">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29" name="矩形 28"/>
            <p:cNvSpPr/>
            <p:nvPr/>
          </p:nvSpPr>
          <p:spPr>
            <a:xfrm>
              <a:off x="2398744" y="1539231"/>
              <a:ext cx="1066800" cy="285750"/>
            </a:xfrm>
            <a:prstGeom prst="rect">
              <a:avLst/>
            </a:prstGeom>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zh-CN" sz="16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事业部</a:t>
              </a:r>
            </a:p>
          </p:txBody>
        </p:sp>
        <p:sp>
          <p:nvSpPr>
            <p:cNvPr id="30" name="文本框 9"/>
            <p:cNvSpPr txBox="1"/>
            <p:nvPr/>
          </p:nvSpPr>
          <p:spPr>
            <a:xfrm>
              <a:off x="2147562" y="2094698"/>
              <a:ext cx="720000" cy="284400"/>
            </a:xfrm>
            <a:prstGeom prst="rect">
              <a:avLst/>
            </a:prstGeom>
            <a:ln/>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zh-CN" sz="14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职能部门</a:t>
              </a:r>
            </a:p>
          </p:txBody>
        </p:sp>
        <p:sp>
          <p:nvSpPr>
            <p:cNvPr id="31" name="文本框 9"/>
            <p:cNvSpPr txBox="1"/>
            <p:nvPr/>
          </p:nvSpPr>
          <p:spPr>
            <a:xfrm>
              <a:off x="3011634" y="2094698"/>
              <a:ext cx="720000" cy="284400"/>
            </a:xfrm>
            <a:prstGeom prst="rect">
              <a:avLst/>
            </a:prstGeom>
            <a:ln/>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zh-CN" sz="14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职能部门</a:t>
              </a:r>
            </a:p>
          </p:txBody>
        </p:sp>
        <p:cxnSp>
          <p:nvCxnSpPr>
            <p:cNvPr id="33" name="肘形连接符 32"/>
            <p:cNvCxnSpPr>
              <a:stCxn id="29" idx="2"/>
              <a:endCxn id="30" idx="0"/>
            </p:cNvCxnSpPr>
            <p:nvPr/>
          </p:nvCxnSpPr>
          <p:spPr>
            <a:xfrm rot="5400000">
              <a:off x="2584995" y="1747549"/>
              <a:ext cx="269717" cy="424582"/>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34" name="肘形连接符 33"/>
            <p:cNvCxnSpPr>
              <a:stCxn id="29" idx="2"/>
              <a:endCxn id="31" idx="0"/>
            </p:cNvCxnSpPr>
            <p:nvPr/>
          </p:nvCxnSpPr>
          <p:spPr>
            <a:xfrm rot="16200000" flipH="1">
              <a:off x="3017030" y="1740094"/>
              <a:ext cx="269717" cy="439490"/>
            </a:xfrm>
            <a:prstGeom prst="bentConnector3">
              <a:avLst/>
            </a:prstGeom>
          </p:spPr>
          <p:style>
            <a:lnRef idx="1">
              <a:schemeClr val="accent1"/>
            </a:lnRef>
            <a:fillRef idx="0">
              <a:schemeClr val="accent1"/>
            </a:fillRef>
            <a:effectRef idx="0">
              <a:schemeClr val="accent1"/>
            </a:effectRef>
            <a:fontRef idx="minor">
              <a:schemeClr val="tx1"/>
            </a:fontRef>
          </p:style>
        </p:cxnSp>
        <p:sp>
          <p:nvSpPr>
            <p:cNvPr id="35" name="Text Box 22"/>
            <p:cNvSpPr txBox="1">
              <a:spLocks noChangeArrowheads="1"/>
            </p:cNvSpPr>
            <p:nvPr/>
          </p:nvSpPr>
          <p:spPr bwMode="auto">
            <a:xfrm>
              <a:off x="1" y="103805"/>
              <a:ext cx="1123650" cy="619754"/>
            </a:xfrm>
            <a:prstGeom prst="rect">
              <a:avLst/>
            </a:prstGeom>
            <a:solidFill>
              <a:srgbClr val="00B0F0"/>
            </a:solidFill>
            <a:ln w="38100" cap="flat" cmpd="sng" algn="ctr">
              <a:solidFill>
                <a:sysClr val="window" lastClr="FFFFFF"/>
              </a:solidFill>
              <a:prstDash val="solid"/>
            </a:ln>
            <a:effectLst>
              <a:outerShdw blurRad="63500" sx="102000" sy="102000" algn="ctr" rotWithShape="0">
                <a:prstClr val="black">
                  <a:alpha val="40000"/>
                </a:prstClr>
              </a:outerShdw>
            </a:effectLst>
          </p:spPr>
          <p:style>
            <a:lnRef idx="3">
              <a:schemeClr val="lt1"/>
            </a:lnRef>
            <a:fillRef idx="1">
              <a:schemeClr val="accent3"/>
            </a:fillRef>
            <a:effectRef idx="1">
              <a:schemeClr val="accent3"/>
            </a:effectRef>
            <a:fontRef idx="minor">
              <a:schemeClr val="lt1"/>
            </a:fontRef>
          </p:style>
          <p:txBody>
            <a:bodyPr rot="0" vert="horz" wrap="square" lIns="91440" tIns="45720" rIns="91440" bIns="45720" anchor="ctr" anchorCtr="0" upright="1">
              <a:noAutofit/>
            </a:bodyPr>
            <a:lstStyle>
              <a:defPPr>
                <a:defRPr lang="zh-CN"/>
              </a:defPPr>
              <a:lvl1pPr algn="ctr">
                <a:spcAft>
                  <a:spcPts val="0"/>
                </a:spcAft>
                <a:defRPr kern="100">
                  <a:solidFill>
                    <a:srgbClr val="FFFFFF"/>
                  </a:solidFill>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zh-CN" sz="1600" dirty="0"/>
                <a:t>事业部型组织结构</a:t>
              </a:r>
            </a:p>
          </p:txBody>
        </p:sp>
        <p:sp>
          <p:nvSpPr>
            <p:cNvPr id="36" name="文本框 9"/>
            <p:cNvSpPr txBox="1"/>
            <p:nvPr/>
          </p:nvSpPr>
          <p:spPr>
            <a:xfrm>
              <a:off x="2147458" y="2602504"/>
              <a:ext cx="468000" cy="284400"/>
            </a:xfrm>
            <a:prstGeom prst="rect">
              <a:avLst/>
            </a:prstGeom>
            <a:ln/>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spcAft>
                  <a:spcPts val="0"/>
                </a:spcAft>
              </a:pPr>
              <a:r>
                <a:rPr lang="zh-CN" sz="14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工厂</a:t>
              </a:r>
            </a:p>
          </p:txBody>
        </p:sp>
        <p:sp>
          <p:nvSpPr>
            <p:cNvPr id="37" name="文本框 9"/>
            <p:cNvSpPr txBox="1"/>
            <p:nvPr/>
          </p:nvSpPr>
          <p:spPr>
            <a:xfrm>
              <a:off x="2698144" y="2602504"/>
              <a:ext cx="468000" cy="284400"/>
            </a:xfrm>
            <a:prstGeom prst="rect">
              <a:avLst/>
            </a:prstGeom>
            <a:ln/>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zh-CN" sz="14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工厂</a:t>
              </a:r>
            </a:p>
          </p:txBody>
        </p:sp>
        <p:sp>
          <p:nvSpPr>
            <p:cNvPr id="38" name="文本框 9"/>
            <p:cNvSpPr txBox="1"/>
            <p:nvPr/>
          </p:nvSpPr>
          <p:spPr>
            <a:xfrm>
              <a:off x="3263634" y="2602504"/>
              <a:ext cx="468000" cy="284400"/>
            </a:xfrm>
            <a:prstGeom prst="rect">
              <a:avLst/>
            </a:prstGeom>
            <a:ln/>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spcAft>
                  <a:spcPts val="0"/>
                </a:spcAft>
              </a:pPr>
              <a:r>
                <a:rPr lang="zh-CN" sz="14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工厂</a:t>
              </a:r>
            </a:p>
          </p:txBody>
        </p:sp>
        <p:cxnSp>
          <p:nvCxnSpPr>
            <p:cNvPr id="47" name="肘形连接符 46"/>
            <p:cNvCxnSpPr>
              <a:stCxn id="29" idx="2"/>
              <a:endCxn id="37" idx="0"/>
            </p:cNvCxnSpPr>
            <p:nvPr/>
          </p:nvCxnSpPr>
          <p:spPr>
            <a:xfrm rot="16200000" flipH="1">
              <a:off x="2543383" y="2213742"/>
              <a:ext cx="777523" cy="1"/>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48" name="肘形连接符 47"/>
            <p:cNvCxnSpPr>
              <a:stCxn id="29" idx="2"/>
              <a:endCxn id="36" idx="0"/>
            </p:cNvCxnSpPr>
            <p:nvPr/>
          </p:nvCxnSpPr>
          <p:spPr>
            <a:xfrm rot="5400000">
              <a:off x="2268040" y="1938400"/>
              <a:ext cx="777523" cy="550685"/>
            </a:xfrm>
            <a:prstGeom prst="bentConnector3">
              <a:avLst>
                <a:gd name="adj1" fmla="val 83583"/>
              </a:avLst>
            </a:prstGeom>
          </p:spPr>
          <p:style>
            <a:lnRef idx="1">
              <a:schemeClr val="accent1"/>
            </a:lnRef>
            <a:fillRef idx="0">
              <a:schemeClr val="accent1"/>
            </a:fillRef>
            <a:effectRef idx="0">
              <a:schemeClr val="accent1"/>
            </a:effectRef>
            <a:fontRef idx="minor">
              <a:schemeClr val="tx1"/>
            </a:fontRef>
          </p:style>
        </p:cxnSp>
        <p:cxnSp>
          <p:nvCxnSpPr>
            <p:cNvPr id="49" name="肘形连接符 48"/>
            <p:cNvCxnSpPr>
              <a:stCxn id="29" idx="2"/>
              <a:endCxn id="38" idx="0"/>
            </p:cNvCxnSpPr>
            <p:nvPr/>
          </p:nvCxnSpPr>
          <p:spPr>
            <a:xfrm rot="16200000" flipH="1">
              <a:off x="2826127" y="1930997"/>
              <a:ext cx="777523" cy="565490"/>
            </a:xfrm>
            <a:prstGeom prst="bentConnector3">
              <a:avLst>
                <a:gd name="adj1" fmla="val 82123"/>
              </a:avLst>
            </a:prstGeom>
          </p:spPr>
          <p:style>
            <a:lnRef idx="1">
              <a:schemeClr val="accent1"/>
            </a:lnRef>
            <a:fillRef idx="0">
              <a:schemeClr val="accent1"/>
            </a:fillRef>
            <a:effectRef idx="0">
              <a:schemeClr val="accent1"/>
            </a:effectRef>
            <a:fontRef idx="minor">
              <a:schemeClr val="tx1"/>
            </a:fontRef>
          </p:style>
        </p:cxnSp>
        <p:sp>
          <p:nvSpPr>
            <p:cNvPr id="50" name="矩形 49"/>
            <p:cNvSpPr/>
            <p:nvPr/>
          </p:nvSpPr>
          <p:spPr>
            <a:xfrm>
              <a:off x="4270952" y="1539231"/>
              <a:ext cx="1066800" cy="285750"/>
            </a:xfrm>
            <a:prstGeom prst="rect">
              <a:avLst/>
            </a:prstGeom>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zh-CN" sz="16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事业部</a:t>
              </a:r>
            </a:p>
          </p:txBody>
        </p:sp>
        <p:sp>
          <p:nvSpPr>
            <p:cNvPr id="56" name="文本框 9"/>
            <p:cNvSpPr txBox="1"/>
            <p:nvPr/>
          </p:nvSpPr>
          <p:spPr>
            <a:xfrm>
              <a:off x="4019770" y="2094698"/>
              <a:ext cx="720000" cy="284400"/>
            </a:xfrm>
            <a:prstGeom prst="rect">
              <a:avLst/>
            </a:prstGeom>
            <a:ln/>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zh-CN" sz="14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职能部门</a:t>
              </a:r>
            </a:p>
          </p:txBody>
        </p:sp>
        <p:sp>
          <p:nvSpPr>
            <p:cNvPr id="57" name="文本框 9"/>
            <p:cNvSpPr txBox="1"/>
            <p:nvPr/>
          </p:nvSpPr>
          <p:spPr>
            <a:xfrm>
              <a:off x="4883842" y="2094698"/>
              <a:ext cx="720000" cy="284400"/>
            </a:xfrm>
            <a:prstGeom prst="rect">
              <a:avLst/>
            </a:prstGeom>
            <a:ln/>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r>
                <a:rPr lang="zh-CN" sz="14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职能部门</a:t>
              </a:r>
            </a:p>
          </p:txBody>
        </p:sp>
        <p:cxnSp>
          <p:nvCxnSpPr>
            <p:cNvPr id="58" name="肘形连接符 57"/>
            <p:cNvCxnSpPr>
              <a:stCxn id="50" idx="2"/>
              <a:endCxn id="56" idx="0"/>
            </p:cNvCxnSpPr>
            <p:nvPr/>
          </p:nvCxnSpPr>
          <p:spPr>
            <a:xfrm rot="5400000">
              <a:off x="4457203" y="1747549"/>
              <a:ext cx="269717" cy="424582"/>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59" name="肘形连接符 58"/>
            <p:cNvCxnSpPr>
              <a:stCxn id="50" idx="2"/>
              <a:endCxn id="57" idx="0"/>
            </p:cNvCxnSpPr>
            <p:nvPr/>
          </p:nvCxnSpPr>
          <p:spPr>
            <a:xfrm rot="16200000" flipH="1">
              <a:off x="4889238" y="1740094"/>
              <a:ext cx="269717" cy="439490"/>
            </a:xfrm>
            <a:prstGeom prst="bentConnector3">
              <a:avLst/>
            </a:prstGeom>
          </p:spPr>
          <p:style>
            <a:lnRef idx="1">
              <a:schemeClr val="accent1"/>
            </a:lnRef>
            <a:fillRef idx="0">
              <a:schemeClr val="accent1"/>
            </a:fillRef>
            <a:effectRef idx="0">
              <a:schemeClr val="accent1"/>
            </a:effectRef>
            <a:fontRef idx="minor">
              <a:schemeClr val="tx1"/>
            </a:fontRef>
          </p:style>
        </p:cxnSp>
        <p:sp>
          <p:nvSpPr>
            <p:cNvPr id="60" name="文本框 9"/>
            <p:cNvSpPr txBox="1"/>
            <p:nvPr/>
          </p:nvSpPr>
          <p:spPr>
            <a:xfrm>
              <a:off x="4019666" y="2602504"/>
              <a:ext cx="468000" cy="284400"/>
            </a:xfrm>
            <a:prstGeom prst="rect">
              <a:avLst/>
            </a:prstGeom>
            <a:ln/>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spcAft>
                  <a:spcPts val="0"/>
                </a:spcAft>
              </a:pPr>
              <a:r>
                <a:rPr lang="zh-CN" sz="14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工厂</a:t>
              </a:r>
            </a:p>
          </p:txBody>
        </p:sp>
        <p:sp>
          <p:nvSpPr>
            <p:cNvPr id="69" name="文本框 9"/>
            <p:cNvSpPr txBox="1"/>
            <p:nvPr/>
          </p:nvSpPr>
          <p:spPr>
            <a:xfrm>
              <a:off x="4570352" y="2602504"/>
              <a:ext cx="468000" cy="284400"/>
            </a:xfrm>
            <a:prstGeom prst="rect">
              <a:avLst/>
            </a:prstGeom>
            <a:ln/>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zh-CN" sz="14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工厂</a:t>
              </a:r>
            </a:p>
          </p:txBody>
        </p:sp>
        <p:sp>
          <p:nvSpPr>
            <p:cNvPr id="70" name="文本框 9"/>
            <p:cNvSpPr txBox="1"/>
            <p:nvPr/>
          </p:nvSpPr>
          <p:spPr>
            <a:xfrm>
              <a:off x="5135842" y="2602504"/>
              <a:ext cx="468000" cy="284400"/>
            </a:xfrm>
            <a:prstGeom prst="rect">
              <a:avLst/>
            </a:prstGeom>
            <a:ln/>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spcAft>
                  <a:spcPts val="0"/>
                </a:spcAft>
              </a:pPr>
              <a:r>
                <a:rPr lang="zh-CN" sz="14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工厂</a:t>
              </a:r>
            </a:p>
          </p:txBody>
        </p:sp>
        <p:cxnSp>
          <p:nvCxnSpPr>
            <p:cNvPr id="71" name="肘形连接符 70"/>
            <p:cNvCxnSpPr>
              <a:stCxn id="50" idx="2"/>
              <a:endCxn id="69" idx="0"/>
            </p:cNvCxnSpPr>
            <p:nvPr/>
          </p:nvCxnSpPr>
          <p:spPr>
            <a:xfrm rot="16200000" flipH="1">
              <a:off x="4415591" y="2213742"/>
              <a:ext cx="777523" cy="1"/>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72" name="肘形连接符 71"/>
            <p:cNvCxnSpPr>
              <a:stCxn id="50" idx="2"/>
              <a:endCxn id="60" idx="0"/>
            </p:cNvCxnSpPr>
            <p:nvPr/>
          </p:nvCxnSpPr>
          <p:spPr>
            <a:xfrm rot="5400000">
              <a:off x="4140248" y="1938400"/>
              <a:ext cx="777523" cy="550685"/>
            </a:xfrm>
            <a:prstGeom prst="bentConnector3">
              <a:avLst>
                <a:gd name="adj1" fmla="val 83583"/>
              </a:avLst>
            </a:prstGeom>
          </p:spPr>
          <p:style>
            <a:lnRef idx="1">
              <a:schemeClr val="accent1"/>
            </a:lnRef>
            <a:fillRef idx="0">
              <a:schemeClr val="accent1"/>
            </a:fillRef>
            <a:effectRef idx="0">
              <a:schemeClr val="accent1"/>
            </a:effectRef>
            <a:fontRef idx="minor">
              <a:schemeClr val="tx1"/>
            </a:fontRef>
          </p:style>
        </p:cxnSp>
        <p:cxnSp>
          <p:nvCxnSpPr>
            <p:cNvPr id="73" name="肘形连接符 72"/>
            <p:cNvCxnSpPr>
              <a:stCxn id="50" idx="2"/>
              <a:endCxn id="70" idx="0"/>
            </p:cNvCxnSpPr>
            <p:nvPr/>
          </p:nvCxnSpPr>
          <p:spPr>
            <a:xfrm rot="16200000" flipH="1">
              <a:off x="4698335" y="1930997"/>
              <a:ext cx="777523" cy="565490"/>
            </a:xfrm>
            <a:prstGeom prst="bentConnector3">
              <a:avLst>
                <a:gd name="adj1" fmla="val 83583"/>
              </a:avLst>
            </a:prstGeom>
          </p:spPr>
          <p:style>
            <a:lnRef idx="1">
              <a:schemeClr val="accent1"/>
            </a:lnRef>
            <a:fillRef idx="0">
              <a:schemeClr val="accent1"/>
            </a:fillRef>
            <a:effectRef idx="0">
              <a:schemeClr val="accent1"/>
            </a:effectRef>
            <a:fontRef idx="minor">
              <a:schemeClr val="tx1"/>
            </a:fontRef>
          </p:style>
        </p:cxnSp>
        <p:sp>
          <p:nvSpPr>
            <p:cNvPr id="74" name="矩形 73"/>
            <p:cNvSpPr/>
            <p:nvPr/>
          </p:nvSpPr>
          <p:spPr>
            <a:xfrm>
              <a:off x="526536" y="1539231"/>
              <a:ext cx="1066800" cy="285750"/>
            </a:xfrm>
            <a:prstGeom prst="rect">
              <a:avLst/>
            </a:prstGeom>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zh-CN" sz="16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事业部</a:t>
              </a:r>
            </a:p>
          </p:txBody>
        </p:sp>
        <p:sp>
          <p:nvSpPr>
            <p:cNvPr id="75" name="文本框 9"/>
            <p:cNvSpPr txBox="1"/>
            <p:nvPr/>
          </p:nvSpPr>
          <p:spPr>
            <a:xfrm>
              <a:off x="275354" y="2094698"/>
              <a:ext cx="720000" cy="284400"/>
            </a:xfrm>
            <a:prstGeom prst="rect">
              <a:avLst/>
            </a:prstGeom>
            <a:ln/>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zh-CN" sz="14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职能部门</a:t>
              </a:r>
            </a:p>
          </p:txBody>
        </p:sp>
        <p:sp>
          <p:nvSpPr>
            <p:cNvPr id="76" name="文本框 9"/>
            <p:cNvSpPr txBox="1"/>
            <p:nvPr/>
          </p:nvSpPr>
          <p:spPr>
            <a:xfrm>
              <a:off x="1139426" y="2094698"/>
              <a:ext cx="720000" cy="284400"/>
            </a:xfrm>
            <a:prstGeom prst="rect">
              <a:avLst/>
            </a:prstGeom>
            <a:ln/>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zh-CN" sz="14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职能部门</a:t>
              </a:r>
            </a:p>
          </p:txBody>
        </p:sp>
        <p:cxnSp>
          <p:nvCxnSpPr>
            <p:cNvPr id="77" name="肘形连接符 76"/>
            <p:cNvCxnSpPr>
              <a:stCxn id="74" idx="2"/>
              <a:endCxn id="75" idx="0"/>
            </p:cNvCxnSpPr>
            <p:nvPr/>
          </p:nvCxnSpPr>
          <p:spPr>
            <a:xfrm rot="5400000">
              <a:off x="712787" y="1747549"/>
              <a:ext cx="269717" cy="424582"/>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78" name="肘形连接符 77"/>
            <p:cNvCxnSpPr>
              <a:stCxn id="74" idx="2"/>
              <a:endCxn id="76" idx="0"/>
            </p:cNvCxnSpPr>
            <p:nvPr/>
          </p:nvCxnSpPr>
          <p:spPr>
            <a:xfrm rot="16200000" flipH="1">
              <a:off x="1144822" y="1740094"/>
              <a:ext cx="269717" cy="439490"/>
            </a:xfrm>
            <a:prstGeom prst="bentConnector3">
              <a:avLst/>
            </a:prstGeom>
          </p:spPr>
          <p:style>
            <a:lnRef idx="1">
              <a:schemeClr val="accent1"/>
            </a:lnRef>
            <a:fillRef idx="0">
              <a:schemeClr val="accent1"/>
            </a:fillRef>
            <a:effectRef idx="0">
              <a:schemeClr val="accent1"/>
            </a:effectRef>
            <a:fontRef idx="minor">
              <a:schemeClr val="tx1"/>
            </a:fontRef>
          </p:style>
        </p:cxnSp>
        <p:sp>
          <p:nvSpPr>
            <p:cNvPr id="79" name="文本框 9"/>
            <p:cNvSpPr txBox="1"/>
            <p:nvPr/>
          </p:nvSpPr>
          <p:spPr>
            <a:xfrm>
              <a:off x="275250" y="2602504"/>
              <a:ext cx="468000" cy="284400"/>
            </a:xfrm>
            <a:prstGeom prst="rect">
              <a:avLst/>
            </a:prstGeom>
            <a:ln/>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zh-CN" sz="14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工厂</a:t>
              </a:r>
            </a:p>
          </p:txBody>
        </p:sp>
        <p:sp>
          <p:nvSpPr>
            <p:cNvPr id="80" name="文本框 9"/>
            <p:cNvSpPr txBox="1"/>
            <p:nvPr/>
          </p:nvSpPr>
          <p:spPr>
            <a:xfrm>
              <a:off x="825936" y="2602504"/>
              <a:ext cx="468000" cy="284400"/>
            </a:xfrm>
            <a:prstGeom prst="rect">
              <a:avLst/>
            </a:prstGeom>
            <a:ln/>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zh-CN" sz="14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工厂</a:t>
              </a:r>
            </a:p>
          </p:txBody>
        </p:sp>
        <p:sp>
          <p:nvSpPr>
            <p:cNvPr id="81" name="文本框 9"/>
            <p:cNvSpPr txBox="1"/>
            <p:nvPr/>
          </p:nvSpPr>
          <p:spPr>
            <a:xfrm>
              <a:off x="1391426" y="2602504"/>
              <a:ext cx="468000" cy="284400"/>
            </a:xfrm>
            <a:prstGeom prst="rect">
              <a:avLst/>
            </a:prstGeom>
            <a:ln/>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spcAft>
                  <a:spcPts val="0"/>
                </a:spcAft>
              </a:pPr>
              <a:r>
                <a:rPr lang="zh-CN" sz="14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工厂</a:t>
              </a:r>
            </a:p>
          </p:txBody>
        </p:sp>
        <p:cxnSp>
          <p:nvCxnSpPr>
            <p:cNvPr id="82" name="肘形连接符 81"/>
            <p:cNvCxnSpPr>
              <a:stCxn id="74" idx="2"/>
              <a:endCxn id="80" idx="0"/>
            </p:cNvCxnSpPr>
            <p:nvPr/>
          </p:nvCxnSpPr>
          <p:spPr>
            <a:xfrm rot="16200000" flipH="1">
              <a:off x="671174" y="2213742"/>
              <a:ext cx="777523" cy="1"/>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83" name="肘形连接符 82"/>
            <p:cNvCxnSpPr>
              <a:stCxn id="74" idx="2"/>
              <a:endCxn id="79" idx="0"/>
            </p:cNvCxnSpPr>
            <p:nvPr/>
          </p:nvCxnSpPr>
          <p:spPr>
            <a:xfrm rot="5400000">
              <a:off x="395832" y="1938400"/>
              <a:ext cx="777523" cy="550685"/>
            </a:xfrm>
            <a:prstGeom prst="bentConnector3">
              <a:avLst>
                <a:gd name="adj1" fmla="val 82123"/>
              </a:avLst>
            </a:prstGeom>
          </p:spPr>
          <p:style>
            <a:lnRef idx="1">
              <a:schemeClr val="accent1"/>
            </a:lnRef>
            <a:fillRef idx="0">
              <a:schemeClr val="accent1"/>
            </a:fillRef>
            <a:effectRef idx="0">
              <a:schemeClr val="accent1"/>
            </a:effectRef>
            <a:fontRef idx="minor">
              <a:schemeClr val="tx1"/>
            </a:fontRef>
          </p:style>
        </p:cxnSp>
        <p:cxnSp>
          <p:nvCxnSpPr>
            <p:cNvPr id="84" name="肘形连接符 83"/>
            <p:cNvCxnSpPr>
              <a:stCxn id="74" idx="2"/>
              <a:endCxn id="81" idx="0"/>
            </p:cNvCxnSpPr>
            <p:nvPr/>
          </p:nvCxnSpPr>
          <p:spPr>
            <a:xfrm rot="16200000" flipH="1">
              <a:off x="953919" y="1930997"/>
              <a:ext cx="777523" cy="565490"/>
            </a:xfrm>
            <a:prstGeom prst="bentConnector3">
              <a:avLst>
                <a:gd name="adj1" fmla="val 80663"/>
              </a:avLst>
            </a:prstGeom>
          </p:spPr>
          <p:style>
            <a:lnRef idx="1">
              <a:schemeClr val="accent1"/>
            </a:lnRef>
            <a:fillRef idx="0">
              <a:schemeClr val="accent1"/>
            </a:fillRef>
            <a:effectRef idx="0">
              <a:schemeClr val="accent1"/>
            </a:effectRef>
            <a:fontRef idx="minor">
              <a:schemeClr val="tx1"/>
            </a:fontRef>
          </p:style>
        </p:cxnSp>
        <p:sp>
          <p:nvSpPr>
            <p:cNvPr id="85" name="文本框 1"/>
            <p:cNvSpPr txBox="1"/>
            <p:nvPr/>
          </p:nvSpPr>
          <p:spPr>
            <a:xfrm>
              <a:off x="4163682" y="1015611"/>
              <a:ext cx="1228725" cy="316276"/>
            </a:xfrm>
            <a:prstGeom prst="rect">
              <a:avLst/>
            </a:prstGeom>
            <a:ln/>
          </p:spPr>
          <p:style>
            <a:lnRef idx="1">
              <a:schemeClr val="accent4"/>
            </a:lnRef>
            <a:fillRef idx="3">
              <a:schemeClr val="accent4"/>
            </a:fillRef>
            <a:effectRef idx="2">
              <a:schemeClr val="accent4"/>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zh-CN" altLang="en-US" sz="16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总部</a:t>
              </a:r>
              <a:r>
                <a:rPr lang="zh-CN" sz="1600" dirty="0" smtClean="0">
                  <a:solidFill>
                    <a:srgbClr val="FFFFFF"/>
                  </a:solidFill>
                  <a:latin typeface="微软雅黑" panose="020B0503020204020204" pitchFamily="34" charset="-122"/>
                  <a:ea typeface="微软雅黑" panose="020B0503020204020204" pitchFamily="34" charset="-122"/>
                  <a:cs typeface="宋体" panose="02010600030101010101" pitchFamily="2" charset="-122"/>
                </a:rPr>
                <a:t>职能</a:t>
              </a:r>
              <a:r>
                <a:rPr lang="zh-CN" sz="16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部门</a:t>
              </a:r>
            </a:p>
          </p:txBody>
        </p:sp>
        <p:sp>
          <p:nvSpPr>
            <p:cNvPr id="86" name="文本框 1"/>
            <p:cNvSpPr txBox="1"/>
            <p:nvPr/>
          </p:nvSpPr>
          <p:spPr>
            <a:xfrm>
              <a:off x="2317781" y="202930"/>
              <a:ext cx="1228725" cy="495302"/>
            </a:xfrm>
            <a:prstGeom prst="rect">
              <a:avLst/>
            </a:prstGeom>
            <a:ln/>
          </p:spPr>
          <p:style>
            <a:lnRef idx="1">
              <a:schemeClr val="accent6"/>
            </a:lnRef>
            <a:fillRef idx="3">
              <a:schemeClr val="accent6"/>
            </a:fillRef>
            <a:effectRef idx="2">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zh-CN" b="1" kern="1200" dirty="0">
                  <a:solidFill>
                    <a:srgbClr val="FFFFFF"/>
                  </a:solidFill>
                  <a:effectLst/>
                  <a:latin typeface="宋体" panose="02010600030101010101" pitchFamily="2" charset="-122"/>
                  <a:ea typeface="微软雅黑" panose="020B0503020204020204" pitchFamily="34" charset="-122"/>
                  <a:cs typeface="宋体" panose="02010600030101010101" pitchFamily="2" charset="-122"/>
                </a:rPr>
                <a:t>公司总部</a:t>
              </a:r>
              <a:endParaRPr lang="zh-CN" sz="1400" dirty="0">
                <a:effectLst/>
                <a:latin typeface="宋体" panose="02010600030101010101" pitchFamily="2" charset="-122"/>
                <a:ea typeface="宋体" panose="02010600030101010101" pitchFamily="2" charset="-122"/>
                <a:cs typeface="宋体" panose="02010600030101010101" pitchFamily="2" charset="-122"/>
              </a:endParaRPr>
            </a:p>
          </p:txBody>
        </p:sp>
        <p:cxnSp>
          <p:nvCxnSpPr>
            <p:cNvPr id="87" name="肘形连接符 86"/>
            <p:cNvCxnSpPr>
              <a:stCxn id="86" idx="2"/>
              <a:endCxn id="28" idx="0"/>
            </p:cNvCxnSpPr>
            <p:nvPr/>
          </p:nvCxnSpPr>
          <p:spPr>
            <a:xfrm rot="5400000">
              <a:off x="1857907" y="-58627"/>
              <a:ext cx="317379" cy="1831096"/>
            </a:xfrm>
            <a:prstGeom prst="bentConnector3">
              <a:avLst/>
            </a:prstGeom>
          </p:spPr>
          <p:style>
            <a:lnRef idx="2">
              <a:schemeClr val="accent6"/>
            </a:lnRef>
            <a:fillRef idx="0">
              <a:schemeClr val="accent6"/>
            </a:fillRef>
            <a:effectRef idx="1">
              <a:schemeClr val="accent6"/>
            </a:effectRef>
            <a:fontRef idx="minor">
              <a:schemeClr val="tx1"/>
            </a:fontRef>
          </p:style>
        </p:cxnSp>
        <p:cxnSp>
          <p:nvCxnSpPr>
            <p:cNvPr id="88" name="肘形连接符 87"/>
            <p:cNvCxnSpPr>
              <a:stCxn id="86" idx="2"/>
              <a:endCxn id="85" idx="0"/>
            </p:cNvCxnSpPr>
            <p:nvPr/>
          </p:nvCxnSpPr>
          <p:spPr>
            <a:xfrm rot="16200000" flipH="1">
              <a:off x="3696405" y="-66030"/>
              <a:ext cx="317379" cy="1845901"/>
            </a:xfrm>
            <a:prstGeom prst="bentConnector3">
              <a:avLst/>
            </a:prstGeom>
          </p:spPr>
          <p:style>
            <a:lnRef idx="2">
              <a:schemeClr val="accent6"/>
            </a:lnRef>
            <a:fillRef idx="0">
              <a:schemeClr val="accent6"/>
            </a:fillRef>
            <a:effectRef idx="1">
              <a:schemeClr val="accent6"/>
            </a:effectRef>
            <a:fontRef idx="minor">
              <a:schemeClr val="tx1"/>
            </a:fontRef>
          </p:style>
        </p:cxnSp>
        <p:cxnSp>
          <p:nvCxnSpPr>
            <p:cNvPr id="89" name="肘形连接符 88"/>
            <p:cNvCxnSpPr>
              <a:stCxn id="86" idx="2"/>
              <a:endCxn id="74" idx="0"/>
            </p:cNvCxnSpPr>
            <p:nvPr/>
          </p:nvCxnSpPr>
          <p:spPr>
            <a:xfrm rot="5400000">
              <a:off x="1575541" y="182627"/>
              <a:ext cx="840999" cy="1872208"/>
            </a:xfrm>
            <a:prstGeom prst="bentConnector3">
              <a:avLst>
                <a:gd name="adj1" fmla="val 86448"/>
              </a:avLst>
            </a:prstGeom>
          </p:spPr>
          <p:style>
            <a:lnRef idx="1">
              <a:schemeClr val="accent6"/>
            </a:lnRef>
            <a:fillRef idx="0">
              <a:schemeClr val="accent6"/>
            </a:fillRef>
            <a:effectRef idx="0">
              <a:schemeClr val="accent6"/>
            </a:effectRef>
            <a:fontRef idx="minor">
              <a:schemeClr val="tx1"/>
            </a:fontRef>
          </p:style>
        </p:cxnSp>
        <p:cxnSp>
          <p:nvCxnSpPr>
            <p:cNvPr id="90" name="肘形连接符 89"/>
            <p:cNvCxnSpPr>
              <a:stCxn id="86" idx="2"/>
              <a:endCxn id="29" idx="0"/>
            </p:cNvCxnSpPr>
            <p:nvPr/>
          </p:nvCxnSpPr>
          <p:spPr>
            <a:xfrm rot="5400000">
              <a:off x="2511645" y="1119626"/>
              <a:ext cx="840999" cy="9405"/>
            </a:xfrm>
            <a:prstGeom prst="bentConnector3">
              <a:avLst/>
            </a:prstGeom>
          </p:spPr>
          <p:style>
            <a:lnRef idx="1">
              <a:schemeClr val="accent2"/>
            </a:lnRef>
            <a:fillRef idx="0">
              <a:schemeClr val="accent2"/>
            </a:fillRef>
            <a:effectRef idx="0">
              <a:schemeClr val="accent2"/>
            </a:effectRef>
            <a:fontRef idx="minor">
              <a:schemeClr val="tx1"/>
            </a:fontRef>
          </p:style>
        </p:cxnSp>
        <p:cxnSp>
          <p:nvCxnSpPr>
            <p:cNvPr id="91" name="肘形连接符 90"/>
            <p:cNvCxnSpPr>
              <a:stCxn id="86" idx="2"/>
              <a:endCxn id="50" idx="0"/>
            </p:cNvCxnSpPr>
            <p:nvPr/>
          </p:nvCxnSpPr>
          <p:spPr>
            <a:xfrm rot="16200000" flipH="1">
              <a:off x="3447749" y="182627"/>
              <a:ext cx="840999" cy="1872208"/>
            </a:xfrm>
            <a:prstGeom prst="bentConnector3">
              <a:avLst>
                <a:gd name="adj1" fmla="val 87798"/>
              </a:avLst>
            </a:prstGeom>
          </p:spPr>
          <p:style>
            <a:lnRef idx="1">
              <a:schemeClr val="accent6"/>
            </a:lnRef>
            <a:fillRef idx="0">
              <a:schemeClr val="accent6"/>
            </a:fillRef>
            <a:effectRef idx="0">
              <a:schemeClr val="accent6"/>
            </a:effectRef>
            <a:fontRef idx="minor">
              <a:schemeClr val="tx1"/>
            </a:fontRef>
          </p:style>
        </p:cxnSp>
      </p:grpSp>
    </p:spTree>
    <p:extLst>
      <p:ext uri="{BB962C8B-B14F-4D97-AF65-F5344CB8AC3E}">
        <p14:creationId xmlns:p14="http://schemas.microsoft.com/office/powerpoint/2010/main" val="1992078625"/>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additive="base">
                                        <p:cTn id="7" dur="500" fill="hold"/>
                                        <p:tgtEl>
                                          <p:spTgt spid="68"/>
                                        </p:tgtEl>
                                        <p:attrNameLst>
                                          <p:attrName>ppt_x</p:attrName>
                                        </p:attrNameLst>
                                      </p:cBhvr>
                                      <p:tavLst>
                                        <p:tav tm="0">
                                          <p:val>
                                            <p:strVal val="1+#ppt_w/2"/>
                                          </p:val>
                                        </p:tav>
                                        <p:tav tm="100000">
                                          <p:val>
                                            <p:strVal val="#ppt_x"/>
                                          </p:val>
                                        </p:tav>
                                      </p:tavLst>
                                    </p:anim>
                                    <p:anim calcmode="lin" valueType="num">
                                      <p:cBhvr additive="base">
                                        <p:cTn id="8" dur="500" fill="hold"/>
                                        <p:tgtEl>
                                          <p:spTgt spid="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矩形 67"/>
          <p:cNvSpPr/>
          <p:nvPr/>
        </p:nvSpPr>
        <p:spPr>
          <a:xfrm>
            <a:off x="2569195" y="4653136"/>
            <a:ext cx="8928992" cy="1829412"/>
          </a:xfrm>
          <a:prstGeom prst="rect">
            <a:avLst/>
          </a:prstGeom>
        </p:spPr>
        <p:txBody>
          <a:bodyPr wrap="square">
            <a:spAutoFit/>
          </a:bodyPr>
          <a:lstStyle/>
          <a:p>
            <a:pPr indent="267970">
              <a:lnSpc>
                <a:spcPct val="130000"/>
              </a:lnSpc>
              <a:spcAft>
                <a:spcPts val="420"/>
              </a:spcAft>
            </a:pPr>
            <a:r>
              <a:rPr lang="zh-CN" altLang="en-US" sz="1600" b="1" dirty="0">
                <a:solidFill>
                  <a:srgbClr val="99CC00"/>
                </a:solidFill>
                <a:latin typeface="微软雅黑" pitchFamily="34" charset="-122"/>
                <a:ea typeface="微软雅黑" pitchFamily="34" charset="-122"/>
              </a:rPr>
              <a:t>①含义：</a:t>
            </a:r>
            <a:r>
              <a:rPr lang="zh-CN" altLang="en-US" sz="1600" dirty="0">
                <a:solidFill>
                  <a:schemeClr val="bg1">
                    <a:lumMod val="85000"/>
                  </a:schemeClr>
                </a:solidFill>
                <a:latin typeface="微软雅黑" pitchFamily="34" charset="-122"/>
                <a:ea typeface="微软雅黑" pitchFamily="34" charset="-122"/>
              </a:rPr>
              <a:t>由职能部门系列和为完成某一临时任务而组建的项目小组系列组成。这种结构打破了传统的一个员工只有一个上司的命令统一原则，使一个员工属于两个甚至两个以上的部门。</a:t>
            </a:r>
          </a:p>
          <a:p>
            <a:pPr indent="267970">
              <a:lnSpc>
                <a:spcPct val="130000"/>
              </a:lnSpc>
              <a:spcAft>
                <a:spcPts val="420"/>
              </a:spcAft>
            </a:pPr>
            <a:r>
              <a:rPr lang="zh-CN" altLang="en-US" sz="1600" b="1" dirty="0">
                <a:solidFill>
                  <a:srgbClr val="99CC00"/>
                </a:solidFill>
                <a:latin typeface="微软雅黑" pitchFamily="34" charset="-122"/>
                <a:ea typeface="微软雅黑" pitchFamily="34" charset="-122"/>
              </a:rPr>
              <a:t>②优点：</a:t>
            </a:r>
            <a:r>
              <a:rPr lang="zh-CN" altLang="en-US" sz="1600" dirty="0">
                <a:solidFill>
                  <a:schemeClr val="bg1">
                    <a:lumMod val="85000"/>
                  </a:schemeClr>
                </a:solidFill>
                <a:latin typeface="微软雅黑" pitchFamily="34" charset="-122"/>
                <a:ea typeface="微软雅黑" pitchFamily="34" charset="-122"/>
              </a:rPr>
              <a:t>纵横结合，有利于加强各职能部门之间的协作和配合。</a:t>
            </a:r>
          </a:p>
          <a:p>
            <a:pPr indent="267970">
              <a:lnSpc>
                <a:spcPct val="130000"/>
              </a:lnSpc>
              <a:spcAft>
                <a:spcPts val="420"/>
              </a:spcAft>
            </a:pPr>
            <a:r>
              <a:rPr lang="zh-CN" altLang="en-US" sz="1600" b="1" dirty="0">
                <a:solidFill>
                  <a:srgbClr val="99CC00"/>
                </a:solidFill>
                <a:latin typeface="微软雅黑" pitchFamily="34" charset="-122"/>
                <a:ea typeface="微软雅黑" pitchFamily="34" charset="-122"/>
              </a:rPr>
              <a:t>③缺点：</a:t>
            </a:r>
            <a:r>
              <a:rPr lang="zh-CN" altLang="en-US" sz="1600" dirty="0">
                <a:solidFill>
                  <a:schemeClr val="bg1">
                    <a:lumMod val="85000"/>
                  </a:schemeClr>
                </a:solidFill>
                <a:latin typeface="微软雅黑" pitchFamily="34" charset="-122"/>
                <a:ea typeface="微软雅黑" pitchFamily="34" charset="-122"/>
              </a:rPr>
              <a:t>破坏命令统一，双重职权关系容易引起冲突；组织结构稳定性较差，人员臃肿。</a:t>
            </a:r>
          </a:p>
          <a:p>
            <a:pPr indent="267970">
              <a:lnSpc>
                <a:spcPct val="130000"/>
              </a:lnSpc>
              <a:spcAft>
                <a:spcPts val="420"/>
              </a:spcAft>
            </a:pPr>
            <a:r>
              <a:rPr lang="zh-CN" altLang="en-US" sz="1600" b="1" dirty="0">
                <a:solidFill>
                  <a:srgbClr val="99CC00"/>
                </a:solidFill>
                <a:latin typeface="微软雅黑" pitchFamily="34" charset="-122"/>
                <a:ea typeface="微软雅黑" pitchFamily="34" charset="-122"/>
              </a:rPr>
              <a:t>④适应：</a:t>
            </a:r>
            <a:r>
              <a:rPr lang="zh-CN" altLang="en-US" sz="1600" dirty="0">
                <a:solidFill>
                  <a:schemeClr val="bg1">
                    <a:lumMod val="85000"/>
                  </a:schemeClr>
                </a:solidFill>
                <a:latin typeface="微软雅黑" pitchFamily="34" charset="-122"/>
                <a:ea typeface="微软雅黑" pitchFamily="34" charset="-122"/>
              </a:rPr>
              <a:t>要适用于突击性、临时性任务。</a:t>
            </a:r>
          </a:p>
        </p:txBody>
      </p:sp>
      <p:grpSp>
        <p:nvGrpSpPr>
          <p:cNvPr id="13" name="组合 12"/>
          <p:cNvGrpSpPr/>
          <p:nvPr/>
        </p:nvGrpSpPr>
        <p:grpSpPr>
          <a:xfrm>
            <a:off x="2785219" y="1484784"/>
            <a:ext cx="7992888" cy="2922843"/>
            <a:chOff x="2785219" y="1484784"/>
            <a:chExt cx="7992888" cy="2922843"/>
          </a:xfrm>
        </p:grpSpPr>
        <p:sp>
          <p:nvSpPr>
            <p:cNvPr id="53" name="文本框 1"/>
            <p:cNvSpPr txBox="1"/>
            <p:nvPr/>
          </p:nvSpPr>
          <p:spPr>
            <a:xfrm>
              <a:off x="4394293" y="1508900"/>
              <a:ext cx="1097511" cy="433639"/>
            </a:xfrm>
            <a:prstGeom prst="rect">
              <a:avLst/>
            </a:prstGeom>
            <a:ln/>
          </p:spPr>
          <p:style>
            <a:lnRef idx="1">
              <a:schemeClr val="accent4"/>
            </a:lnRef>
            <a:fillRef idx="3">
              <a:schemeClr val="accent4"/>
            </a:fillRef>
            <a:effectRef idx="2">
              <a:schemeClr val="accent4"/>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zh-CN" sz="1600" b="1" kern="1200" dirty="0">
                  <a:solidFill>
                    <a:srgbClr val="FFFFFF"/>
                  </a:solidFill>
                  <a:effectLst/>
                  <a:latin typeface="微软雅黑" panose="020B0503020204020204" pitchFamily="34" charset="-122"/>
                  <a:ea typeface="微软雅黑" panose="020B0503020204020204" pitchFamily="34" charset="-122"/>
                  <a:cs typeface="宋体" panose="02010600030101010101" pitchFamily="2" charset="-122"/>
                </a:rPr>
                <a:t>总经理</a:t>
              </a:r>
              <a:endParaRPr lang="zh-CN" sz="1600" dirty="0">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54" name="Text Box 22"/>
            <p:cNvSpPr txBox="1">
              <a:spLocks noChangeArrowheads="1"/>
            </p:cNvSpPr>
            <p:nvPr/>
          </p:nvSpPr>
          <p:spPr bwMode="auto">
            <a:xfrm>
              <a:off x="2785219" y="1484784"/>
              <a:ext cx="1351090" cy="679095"/>
            </a:xfrm>
            <a:prstGeom prst="rect">
              <a:avLst/>
            </a:prstGeom>
            <a:solidFill>
              <a:srgbClr val="00B0F0"/>
            </a:solidFill>
            <a:ln w="38100" cap="flat" cmpd="sng" algn="ctr">
              <a:solidFill>
                <a:sysClr val="window" lastClr="FFFFFF"/>
              </a:solidFill>
              <a:prstDash val="solid"/>
            </a:ln>
            <a:effectLst>
              <a:outerShdw blurRad="63500" sx="102000" sy="102000" algn="ctr" rotWithShape="0">
                <a:prstClr val="black">
                  <a:alpha val="40000"/>
                </a:prstClr>
              </a:outerShdw>
            </a:effectLst>
          </p:spPr>
          <p:style>
            <a:lnRef idx="3">
              <a:schemeClr val="lt1"/>
            </a:lnRef>
            <a:fillRef idx="1">
              <a:schemeClr val="accent3"/>
            </a:fillRef>
            <a:effectRef idx="1">
              <a:schemeClr val="accent3"/>
            </a:effectRef>
            <a:fontRef idx="minor">
              <a:schemeClr val="lt1"/>
            </a:fontRef>
          </p:style>
          <p:txBody>
            <a:bodyPr rot="0" vert="horz" wrap="square" lIns="91440" tIns="45720" rIns="91440" bIns="45720" anchor="ctr" anchorCtr="0" upright="1">
              <a:noAutofit/>
            </a:bodyPr>
            <a:lstStyle>
              <a:defPPr>
                <a:defRPr lang="zh-CN"/>
              </a:defPPr>
              <a:lvl1pPr algn="ctr">
                <a:spcAft>
                  <a:spcPts val="0"/>
                </a:spcAft>
                <a:defRPr sz="1600" kern="100">
                  <a:solidFill>
                    <a:srgbClr val="FFFFFF"/>
                  </a:solidFill>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zh-CN" dirty="0"/>
                <a:t>矩阵型组织结构</a:t>
              </a:r>
            </a:p>
          </p:txBody>
        </p:sp>
        <p:sp>
          <p:nvSpPr>
            <p:cNvPr id="55" name="矩形 54"/>
            <p:cNvSpPr/>
            <p:nvPr/>
          </p:nvSpPr>
          <p:spPr>
            <a:xfrm>
              <a:off x="5138953" y="2633640"/>
              <a:ext cx="1268060" cy="391786"/>
            </a:xfrm>
            <a:prstGeom prst="rect">
              <a:avLst/>
            </a:prstGeom>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zh-CN" sz="16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项目小组</a:t>
              </a:r>
              <a:r>
                <a:rPr lang="en-US" sz="16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A</a:t>
              </a:r>
              <a:endParaRPr lang="zh-CN" sz="1600" dirty="0">
                <a:solidFill>
                  <a:srgbClr val="FFFFFF"/>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61" name="矩形 60"/>
            <p:cNvSpPr/>
            <p:nvPr/>
          </p:nvSpPr>
          <p:spPr>
            <a:xfrm>
              <a:off x="5138953" y="3324741"/>
              <a:ext cx="1276881" cy="391786"/>
            </a:xfrm>
            <a:prstGeom prst="rect">
              <a:avLst/>
            </a:prstGeom>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zh-CN" sz="16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项目小组</a:t>
              </a:r>
              <a:r>
                <a:rPr lang="en-US" sz="16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B</a:t>
              </a:r>
              <a:endParaRPr lang="zh-CN" sz="1600" dirty="0">
                <a:solidFill>
                  <a:srgbClr val="FFFFFF"/>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62" name="矩形 61"/>
            <p:cNvSpPr/>
            <p:nvPr/>
          </p:nvSpPr>
          <p:spPr>
            <a:xfrm>
              <a:off x="5138953" y="4015841"/>
              <a:ext cx="1276881" cy="391786"/>
            </a:xfrm>
            <a:prstGeom prst="rect">
              <a:avLst/>
            </a:prstGeom>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zh-CN" sz="16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项目小组</a:t>
              </a:r>
              <a:r>
                <a:rPr lang="en-US" sz="16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C</a:t>
              </a:r>
              <a:endParaRPr lang="zh-CN" sz="1600" dirty="0">
                <a:solidFill>
                  <a:srgbClr val="FFFFFF"/>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63" name="文本框 9"/>
            <p:cNvSpPr txBox="1"/>
            <p:nvPr/>
          </p:nvSpPr>
          <p:spPr>
            <a:xfrm>
              <a:off x="6256351" y="1906535"/>
              <a:ext cx="1010658" cy="389935"/>
            </a:xfrm>
            <a:prstGeom prst="rect">
              <a:avLst/>
            </a:prstGeom>
            <a:ln/>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zh-CN" sz="16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研发部</a:t>
              </a:r>
            </a:p>
          </p:txBody>
        </p:sp>
        <p:sp>
          <p:nvSpPr>
            <p:cNvPr id="64" name="文本框 9"/>
            <p:cNvSpPr txBox="1"/>
            <p:nvPr/>
          </p:nvSpPr>
          <p:spPr>
            <a:xfrm>
              <a:off x="7426717" y="1906535"/>
              <a:ext cx="1009070" cy="389935"/>
            </a:xfrm>
            <a:prstGeom prst="rect">
              <a:avLst/>
            </a:prstGeom>
            <a:ln/>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zh-CN" sz="16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生产部</a:t>
              </a:r>
            </a:p>
          </p:txBody>
        </p:sp>
        <p:sp>
          <p:nvSpPr>
            <p:cNvPr id="65" name="文本框 9"/>
            <p:cNvSpPr txBox="1"/>
            <p:nvPr/>
          </p:nvSpPr>
          <p:spPr>
            <a:xfrm>
              <a:off x="8597083" y="1906535"/>
              <a:ext cx="1010658" cy="389935"/>
            </a:xfrm>
            <a:prstGeom prst="rect">
              <a:avLst/>
            </a:prstGeom>
            <a:ln/>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zh-CN" sz="16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市场部</a:t>
              </a:r>
            </a:p>
          </p:txBody>
        </p:sp>
        <p:sp>
          <p:nvSpPr>
            <p:cNvPr id="66" name="文本框 9"/>
            <p:cNvSpPr txBox="1"/>
            <p:nvPr/>
          </p:nvSpPr>
          <p:spPr>
            <a:xfrm>
              <a:off x="9767449" y="1906147"/>
              <a:ext cx="1010658" cy="389935"/>
            </a:xfrm>
            <a:prstGeom prst="rect">
              <a:avLst/>
            </a:prstGeom>
            <a:ln/>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zh-CN" sz="16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销售部</a:t>
              </a:r>
            </a:p>
          </p:txBody>
        </p:sp>
        <p:cxnSp>
          <p:nvCxnSpPr>
            <p:cNvPr id="67" name="肘形连接符 66"/>
            <p:cNvCxnSpPr>
              <a:stCxn id="53" idx="2"/>
              <a:endCxn id="55" idx="1"/>
            </p:cNvCxnSpPr>
            <p:nvPr/>
          </p:nvCxnSpPr>
          <p:spPr>
            <a:xfrm rot="16200000" flipH="1">
              <a:off x="4597505" y="2288083"/>
              <a:ext cx="886994" cy="195904"/>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92" name="肘形连接符 91"/>
            <p:cNvCxnSpPr>
              <a:stCxn id="53" idx="2"/>
              <a:endCxn id="61" idx="1"/>
            </p:cNvCxnSpPr>
            <p:nvPr/>
          </p:nvCxnSpPr>
          <p:spPr>
            <a:xfrm rot="16200000" flipH="1">
              <a:off x="4251954" y="2633633"/>
              <a:ext cx="1578094" cy="195904"/>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93" name="肘形连接符 92"/>
            <p:cNvCxnSpPr>
              <a:stCxn id="53" idx="2"/>
              <a:endCxn id="62" idx="1"/>
            </p:cNvCxnSpPr>
            <p:nvPr/>
          </p:nvCxnSpPr>
          <p:spPr>
            <a:xfrm rot="16200000" flipH="1">
              <a:off x="3906404" y="2979183"/>
              <a:ext cx="2269195" cy="195904"/>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94" name="肘形连接符 93"/>
            <p:cNvCxnSpPr>
              <a:stCxn id="53" idx="3"/>
              <a:endCxn id="63" idx="0"/>
            </p:cNvCxnSpPr>
            <p:nvPr/>
          </p:nvCxnSpPr>
          <p:spPr>
            <a:xfrm>
              <a:off x="5491805" y="1725720"/>
              <a:ext cx="1269876" cy="180815"/>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95" name="肘形连接符 94"/>
            <p:cNvCxnSpPr>
              <a:stCxn id="53" idx="3"/>
              <a:endCxn id="64" idx="0"/>
            </p:cNvCxnSpPr>
            <p:nvPr/>
          </p:nvCxnSpPr>
          <p:spPr>
            <a:xfrm>
              <a:off x="5491805" y="1725720"/>
              <a:ext cx="2439448" cy="180815"/>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96" name="肘形连接符 95"/>
            <p:cNvCxnSpPr>
              <a:stCxn id="53" idx="3"/>
              <a:endCxn id="65" idx="0"/>
            </p:cNvCxnSpPr>
            <p:nvPr/>
          </p:nvCxnSpPr>
          <p:spPr>
            <a:xfrm>
              <a:off x="5491805" y="1725720"/>
              <a:ext cx="3610607" cy="180815"/>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97" name="肘形连接符 96"/>
            <p:cNvCxnSpPr>
              <a:stCxn id="53" idx="3"/>
              <a:endCxn id="66" idx="0"/>
            </p:cNvCxnSpPr>
            <p:nvPr/>
          </p:nvCxnSpPr>
          <p:spPr>
            <a:xfrm>
              <a:off x="5491805" y="1725720"/>
              <a:ext cx="4780973" cy="180427"/>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98" name="肘形连接符 97"/>
            <p:cNvCxnSpPr>
              <a:stCxn id="55" idx="3"/>
              <a:endCxn id="63" idx="2"/>
            </p:cNvCxnSpPr>
            <p:nvPr/>
          </p:nvCxnSpPr>
          <p:spPr>
            <a:xfrm flipV="1">
              <a:off x="6407013" y="2296470"/>
              <a:ext cx="354667" cy="533063"/>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99" name="肘形连接符 98"/>
            <p:cNvCxnSpPr>
              <a:stCxn id="55" idx="3"/>
              <a:endCxn id="64" idx="2"/>
            </p:cNvCxnSpPr>
            <p:nvPr/>
          </p:nvCxnSpPr>
          <p:spPr>
            <a:xfrm flipV="1">
              <a:off x="6407013" y="2296470"/>
              <a:ext cx="1524240" cy="533063"/>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00" name="肘形连接符 99"/>
            <p:cNvCxnSpPr>
              <a:stCxn id="55" idx="3"/>
              <a:endCxn id="65" idx="2"/>
            </p:cNvCxnSpPr>
            <p:nvPr/>
          </p:nvCxnSpPr>
          <p:spPr>
            <a:xfrm flipV="1">
              <a:off x="6407013" y="2296470"/>
              <a:ext cx="2695399" cy="533063"/>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01" name="肘形连接符 100"/>
            <p:cNvCxnSpPr>
              <a:stCxn id="55" idx="3"/>
              <a:endCxn id="66" idx="2"/>
            </p:cNvCxnSpPr>
            <p:nvPr/>
          </p:nvCxnSpPr>
          <p:spPr>
            <a:xfrm flipV="1">
              <a:off x="6407013" y="2296082"/>
              <a:ext cx="3865765" cy="533451"/>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02" name="肘形连接符 101"/>
            <p:cNvCxnSpPr>
              <a:stCxn id="61" idx="3"/>
              <a:endCxn id="63" idx="2"/>
            </p:cNvCxnSpPr>
            <p:nvPr/>
          </p:nvCxnSpPr>
          <p:spPr>
            <a:xfrm flipV="1">
              <a:off x="6415834" y="2296470"/>
              <a:ext cx="345846" cy="1224164"/>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03" name="肘形连接符 102"/>
            <p:cNvCxnSpPr>
              <a:stCxn id="62" idx="3"/>
              <a:endCxn id="63" idx="2"/>
            </p:cNvCxnSpPr>
            <p:nvPr/>
          </p:nvCxnSpPr>
          <p:spPr>
            <a:xfrm flipV="1">
              <a:off x="6415834" y="2296470"/>
              <a:ext cx="345846" cy="1915264"/>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04" name="肘形连接符 103"/>
            <p:cNvCxnSpPr>
              <a:stCxn id="61" idx="3"/>
              <a:endCxn id="64" idx="2"/>
            </p:cNvCxnSpPr>
            <p:nvPr/>
          </p:nvCxnSpPr>
          <p:spPr>
            <a:xfrm flipV="1">
              <a:off x="6415834" y="2296470"/>
              <a:ext cx="1515418" cy="1224164"/>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05" name="肘形连接符 104"/>
            <p:cNvCxnSpPr>
              <a:stCxn id="61" idx="3"/>
              <a:endCxn id="65" idx="2"/>
            </p:cNvCxnSpPr>
            <p:nvPr/>
          </p:nvCxnSpPr>
          <p:spPr>
            <a:xfrm flipV="1">
              <a:off x="6415834" y="2296470"/>
              <a:ext cx="2686578" cy="1224164"/>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06" name="肘形连接符 105"/>
            <p:cNvCxnSpPr>
              <a:stCxn id="61" idx="3"/>
              <a:endCxn id="66" idx="2"/>
            </p:cNvCxnSpPr>
            <p:nvPr/>
          </p:nvCxnSpPr>
          <p:spPr>
            <a:xfrm flipV="1">
              <a:off x="6415834" y="2296082"/>
              <a:ext cx="3856944" cy="1224552"/>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07" name="肘形连接符 106"/>
            <p:cNvCxnSpPr>
              <a:stCxn id="62" idx="3"/>
              <a:endCxn id="64" idx="2"/>
            </p:cNvCxnSpPr>
            <p:nvPr/>
          </p:nvCxnSpPr>
          <p:spPr>
            <a:xfrm flipV="1">
              <a:off x="6415834" y="2296470"/>
              <a:ext cx="1515418" cy="1915264"/>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08" name="肘形连接符 107"/>
            <p:cNvCxnSpPr>
              <a:stCxn id="62" idx="3"/>
              <a:endCxn id="65" idx="2"/>
            </p:cNvCxnSpPr>
            <p:nvPr/>
          </p:nvCxnSpPr>
          <p:spPr>
            <a:xfrm flipV="1">
              <a:off x="6415834" y="2296470"/>
              <a:ext cx="2686578" cy="1915264"/>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09" name="肘形连接符 108"/>
            <p:cNvCxnSpPr>
              <a:stCxn id="62" idx="3"/>
              <a:endCxn id="66" idx="2"/>
            </p:cNvCxnSpPr>
            <p:nvPr/>
          </p:nvCxnSpPr>
          <p:spPr>
            <a:xfrm flipV="1">
              <a:off x="6415834" y="2296082"/>
              <a:ext cx="3856944" cy="1915652"/>
            </a:xfrm>
            <a:prstGeom prst="bentConnector2">
              <a:avLst/>
            </a:prstGeom>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88525454"/>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additive="base">
                                        <p:cTn id="7" dur="500" fill="hold"/>
                                        <p:tgtEl>
                                          <p:spTgt spid="68"/>
                                        </p:tgtEl>
                                        <p:attrNameLst>
                                          <p:attrName>ppt_x</p:attrName>
                                        </p:attrNameLst>
                                      </p:cBhvr>
                                      <p:tavLst>
                                        <p:tav tm="0">
                                          <p:val>
                                            <p:strVal val="1+#ppt_w/2"/>
                                          </p:val>
                                        </p:tav>
                                        <p:tav tm="100000">
                                          <p:val>
                                            <p:strVal val="#ppt_x"/>
                                          </p:val>
                                        </p:tav>
                                      </p:tavLst>
                                    </p:anim>
                                    <p:anim calcmode="lin" valueType="num">
                                      <p:cBhvr additive="base">
                                        <p:cTn id="8" dur="500" fill="hold"/>
                                        <p:tgtEl>
                                          <p:spTgt spid="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矩形 67"/>
          <p:cNvSpPr/>
          <p:nvPr/>
        </p:nvSpPr>
        <p:spPr>
          <a:xfrm>
            <a:off x="2569195" y="2166301"/>
            <a:ext cx="4608512" cy="4407360"/>
          </a:xfrm>
          <a:prstGeom prst="rect">
            <a:avLst/>
          </a:prstGeom>
        </p:spPr>
        <p:txBody>
          <a:bodyPr wrap="square">
            <a:spAutoFit/>
          </a:bodyPr>
          <a:lstStyle/>
          <a:p>
            <a:pPr indent="421200">
              <a:lnSpc>
                <a:spcPct val="130000"/>
              </a:lnSpc>
              <a:spcAft>
                <a:spcPts val="420"/>
              </a:spcAft>
            </a:pPr>
            <a:r>
              <a:rPr lang="zh-CN" altLang="en-US" sz="1600" b="1" dirty="0">
                <a:solidFill>
                  <a:srgbClr val="99CC00"/>
                </a:solidFill>
                <a:latin typeface="微软雅黑" pitchFamily="34" charset="-122"/>
                <a:ea typeface="微软雅黑" pitchFamily="34" charset="-122"/>
              </a:rPr>
              <a:t>①含义：</a:t>
            </a:r>
            <a:r>
              <a:rPr lang="zh-CN" altLang="en-US" sz="1600" dirty="0">
                <a:solidFill>
                  <a:schemeClr val="bg1">
                    <a:lumMod val="85000"/>
                  </a:schemeClr>
                </a:solidFill>
                <a:latin typeface="微软雅黑" pitchFamily="34" charset="-122"/>
                <a:ea typeface="微软雅黑" pitchFamily="34" charset="-122"/>
              </a:rPr>
              <a:t>是利用现代信息技术手段，适应与发展起来的一种新型的组织机构。组织的大部分职能从组织外“购买”，即管理当局将其经营的主要职能都外包出去。</a:t>
            </a:r>
          </a:p>
          <a:p>
            <a:pPr indent="421200">
              <a:lnSpc>
                <a:spcPct val="130000"/>
              </a:lnSpc>
              <a:spcAft>
                <a:spcPts val="420"/>
              </a:spcAft>
            </a:pPr>
            <a:r>
              <a:rPr lang="zh-CN" altLang="en-US" sz="1600" b="1" dirty="0">
                <a:solidFill>
                  <a:srgbClr val="99CC00"/>
                </a:solidFill>
                <a:latin typeface="微软雅黑" pitchFamily="34" charset="-122"/>
                <a:ea typeface="微软雅黑" pitchFamily="34" charset="-122"/>
              </a:rPr>
              <a:t>②优点</a:t>
            </a:r>
            <a:r>
              <a:rPr lang="zh-CN" altLang="en-US" sz="1600" b="1" dirty="0" smtClean="0">
                <a:solidFill>
                  <a:srgbClr val="99CC00"/>
                </a:solidFill>
                <a:latin typeface="微软雅黑" pitchFamily="34" charset="-122"/>
                <a:ea typeface="微软雅黑" pitchFamily="34" charset="-122"/>
              </a:rPr>
              <a:t>：</a:t>
            </a:r>
            <a:r>
              <a:rPr lang="en-US" altLang="zh-CN" sz="1600" dirty="0">
                <a:solidFill>
                  <a:schemeClr val="bg1">
                    <a:lumMod val="85000"/>
                  </a:schemeClr>
                </a:solidFill>
                <a:latin typeface="微软雅黑" pitchFamily="34" charset="-122"/>
                <a:ea typeface="微软雅黑" pitchFamily="34" charset="-122"/>
              </a:rPr>
              <a:t>a</a:t>
            </a:r>
            <a:r>
              <a:rPr lang="zh-CN" altLang="en-US" sz="1600" dirty="0">
                <a:solidFill>
                  <a:schemeClr val="bg1">
                    <a:lumMod val="85000"/>
                  </a:schemeClr>
                </a:solidFill>
                <a:latin typeface="微软雅黑" pitchFamily="34" charset="-122"/>
                <a:ea typeface="微软雅黑" pitchFamily="34" charset="-122"/>
              </a:rPr>
              <a:t>、核心团队集中尽力做最擅长事；</a:t>
            </a:r>
            <a:r>
              <a:rPr lang="en-US" altLang="zh-CN" sz="1600" dirty="0">
                <a:solidFill>
                  <a:schemeClr val="bg1">
                    <a:lumMod val="85000"/>
                  </a:schemeClr>
                </a:solidFill>
                <a:latin typeface="微软雅黑" pitchFamily="34" charset="-122"/>
                <a:ea typeface="微软雅黑" pitchFamily="34" charset="-122"/>
              </a:rPr>
              <a:t>b</a:t>
            </a:r>
            <a:r>
              <a:rPr lang="zh-CN" altLang="en-US" sz="1600" dirty="0">
                <a:solidFill>
                  <a:schemeClr val="bg1">
                    <a:lumMod val="85000"/>
                  </a:schemeClr>
                </a:solidFill>
                <a:latin typeface="微软雅黑" pitchFamily="34" charset="-122"/>
                <a:ea typeface="微软雅黑" pitchFamily="34" charset="-122"/>
              </a:rPr>
              <a:t>、降低管理成本；提高管理效益；</a:t>
            </a:r>
            <a:r>
              <a:rPr lang="en-US" altLang="zh-CN" sz="1600" dirty="0">
                <a:solidFill>
                  <a:schemeClr val="bg1">
                    <a:lumMod val="85000"/>
                  </a:schemeClr>
                </a:solidFill>
                <a:latin typeface="微软雅黑" pitchFamily="34" charset="-122"/>
                <a:ea typeface="微软雅黑" pitchFamily="34" charset="-122"/>
              </a:rPr>
              <a:t>C</a:t>
            </a:r>
            <a:r>
              <a:rPr lang="zh-CN" altLang="en-US" sz="1600" dirty="0">
                <a:solidFill>
                  <a:schemeClr val="bg1">
                    <a:lumMod val="85000"/>
                  </a:schemeClr>
                </a:solidFill>
                <a:latin typeface="微软雅黑" pitchFamily="34" charset="-122"/>
                <a:ea typeface="微软雅黑" pitchFamily="34" charset="-122"/>
              </a:rPr>
              <a:t>、</a:t>
            </a:r>
            <a:r>
              <a:rPr lang="zh-CN" altLang="zh-CN" sz="1600" dirty="0">
                <a:solidFill>
                  <a:schemeClr val="bg1">
                    <a:lumMod val="85000"/>
                  </a:schemeClr>
                </a:solidFill>
                <a:latin typeface="微软雅黑" pitchFamily="34" charset="-122"/>
                <a:ea typeface="微软雅黑" pitchFamily="34" charset="-122"/>
              </a:rPr>
              <a:t>简化了机构和管理层次，</a:t>
            </a:r>
            <a:r>
              <a:rPr lang="zh-CN" altLang="en-US" sz="1600" dirty="0">
                <a:solidFill>
                  <a:schemeClr val="bg1">
                    <a:lumMod val="85000"/>
                  </a:schemeClr>
                </a:solidFill>
                <a:latin typeface="微软雅黑" pitchFamily="34" charset="-122"/>
                <a:ea typeface="微软雅黑" pitchFamily="34" charset="-122"/>
              </a:rPr>
              <a:t>组织结构可以进一步扁平化，效率也更高。</a:t>
            </a:r>
          </a:p>
          <a:p>
            <a:pPr indent="421200">
              <a:lnSpc>
                <a:spcPct val="130000"/>
              </a:lnSpc>
              <a:spcAft>
                <a:spcPts val="420"/>
              </a:spcAft>
            </a:pPr>
            <a:r>
              <a:rPr lang="zh-CN" altLang="en-US" sz="1600" b="1" dirty="0">
                <a:solidFill>
                  <a:srgbClr val="99CC00"/>
                </a:solidFill>
                <a:latin typeface="微软雅黑" pitchFamily="34" charset="-122"/>
                <a:ea typeface="微软雅黑" pitchFamily="34" charset="-122"/>
              </a:rPr>
              <a:t>③缺点</a:t>
            </a:r>
            <a:r>
              <a:rPr lang="zh-CN" altLang="en-US" sz="1600" b="1" dirty="0" smtClean="0">
                <a:solidFill>
                  <a:srgbClr val="99CC00"/>
                </a:solidFill>
                <a:latin typeface="微软雅黑" pitchFamily="34" charset="-122"/>
                <a:ea typeface="微软雅黑" pitchFamily="34" charset="-122"/>
              </a:rPr>
              <a:t>：</a:t>
            </a:r>
            <a:r>
              <a:rPr lang="zh-CN" altLang="en-US" sz="1600" dirty="0">
                <a:solidFill>
                  <a:schemeClr val="bg1">
                    <a:lumMod val="85000"/>
                  </a:schemeClr>
                </a:solidFill>
                <a:latin typeface="微软雅黑" pitchFamily="34" charset="-122"/>
                <a:ea typeface="微软雅黑" pitchFamily="34" charset="-122"/>
              </a:rPr>
              <a:t>对外部资源依赖性较强，风险大。</a:t>
            </a:r>
          </a:p>
          <a:p>
            <a:pPr indent="421200">
              <a:lnSpc>
                <a:spcPct val="130000"/>
              </a:lnSpc>
              <a:spcAft>
                <a:spcPts val="420"/>
              </a:spcAft>
            </a:pPr>
            <a:r>
              <a:rPr lang="zh-CN" altLang="en-US" sz="1600" b="1" dirty="0">
                <a:solidFill>
                  <a:srgbClr val="99CC00"/>
                </a:solidFill>
                <a:latin typeface="微软雅黑" pitchFamily="34" charset="-122"/>
                <a:ea typeface="微软雅黑" pitchFamily="34" charset="-122"/>
              </a:rPr>
              <a:t>④适应</a:t>
            </a:r>
            <a:r>
              <a:rPr lang="zh-CN" altLang="en-US" sz="1600" b="1" dirty="0" smtClean="0">
                <a:solidFill>
                  <a:srgbClr val="99CC00"/>
                </a:solidFill>
                <a:latin typeface="微软雅黑" pitchFamily="34" charset="-122"/>
                <a:ea typeface="微软雅黑" pitchFamily="34" charset="-122"/>
              </a:rPr>
              <a:t>：</a:t>
            </a:r>
            <a:r>
              <a:rPr lang="zh-CN" altLang="en-US" sz="1600" dirty="0" smtClean="0">
                <a:solidFill>
                  <a:schemeClr val="bg1">
                    <a:lumMod val="85000"/>
                  </a:schemeClr>
                </a:solidFill>
                <a:latin typeface="微软雅黑" pitchFamily="34" charset="-122"/>
                <a:ea typeface="微软雅黑" pitchFamily="34" charset="-122"/>
              </a:rPr>
              <a:t>较</a:t>
            </a:r>
            <a:r>
              <a:rPr lang="zh-CN" altLang="en-US" sz="1600" dirty="0">
                <a:solidFill>
                  <a:schemeClr val="bg1">
                    <a:lumMod val="85000"/>
                  </a:schemeClr>
                </a:solidFill>
                <a:latin typeface="微软雅黑" pitchFamily="34" charset="-122"/>
                <a:ea typeface="微软雅黑" pitchFamily="34" charset="-122"/>
              </a:rPr>
              <a:t>适合于玩具和服装制造企业。它们需要相当大的灵活性以对时尚的变化做出迅速反应。网络组织也适合于那些制造活动需要低廉劳动力的公司。</a:t>
            </a:r>
          </a:p>
        </p:txBody>
      </p:sp>
      <p:graphicFrame>
        <p:nvGraphicFramePr>
          <p:cNvPr id="32" name="图示 31"/>
          <p:cNvGraphicFramePr/>
          <p:nvPr>
            <p:extLst>
              <p:ext uri="{D42A27DB-BD31-4B8C-83A1-F6EECF244321}">
                <p14:modId xmlns:p14="http://schemas.microsoft.com/office/powerpoint/2010/main" val="4205590084"/>
              </p:ext>
            </p:extLst>
          </p:nvPr>
        </p:nvGraphicFramePr>
        <p:xfrm>
          <a:off x="7249715" y="1892643"/>
          <a:ext cx="4945460" cy="44819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 Box 22"/>
          <p:cNvSpPr txBox="1">
            <a:spLocks noChangeArrowheads="1"/>
          </p:cNvSpPr>
          <p:nvPr/>
        </p:nvSpPr>
        <p:spPr bwMode="auto">
          <a:xfrm>
            <a:off x="7249715" y="1417510"/>
            <a:ext cx="1351090" cy="679095"/>
          </a:xfrm>
          <a:prstGeom prst="rect">
            <a:avLst/>
          </a:prstGeom>
          <a:solidFill>
            <a:srgbClr val="00B0F0"/>
          </a:solidFill>
          <a:ln w="38100" cap="flat" cmpd="sng" algn="ctr">
            <a:solidFill>
              <a:sysClr val="window" lastClr="FFFFFF"/>
            </a:solidFill>
            <a:prstDash val="solid"/>
          </a:ln>
          <a:effectLst>
            <a:outerShdw blurRad="63500" sx="102000" sy="102000" algn="ctr" rotWithShape="0">
              <a:prstClr val="black">
                <a:alpha val="40000"/>
              </a:prstClr>
            </a:outerShdw>
          </a:effectLst>
        </p:spPr>
        <p:style>
          <a:lnRef idx="3">
            <a:schemeClr val="lt1"/>
          </a:lnRef>
          <a:fillRef idx="1">
            <a:schemeClr val="accent3"/>
          </a:fillRef>
          <a:effectRef idx="1">
            <a:schemeClr val="accent3"/>
          </a:effectRef>
          <a:fontRef idx="minor">
            <a:schemeClr val="lt1"/>
          </a:fontRef>
        </p:style>
        <p:txBody>
          <a:bodyPr rot="0" vert="horz" wrap="square" lIns="91440" tIns="45720" rIns="91440" bIns="45720" anchor="ctr" anchorCtr="0" upright="1">
            <a:noAutofit/>
          </a:bodyPr>
          <a:lstStyle>
            <a:defPPr>
              <a:defRPr lang="zh-CN"/>
            </a:defPPr>
            <a:lvl1pPr algn="ctr">
              <a:spcAft>
                <a:spcPts val="0"/>
              </a:spcAft>
              <a:defRPr sz="1600" kern="100">
                <a:solidFill>
                  <a:srgbClr val="FFFFFF"/>
                </a:solidFill>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zh-CN" altLang="en-US" dirty="0"/>
              <a:t>网络型结构</a:t>
            </a:r>
            <a:r>
              <a:rPr lang="zh-CN" dirty="0" smtClean="0"/>
              <a:t>组织</a:t>
            </a:r>
            <a:r>
              <a:rPr lang="zh-CN" dirty="0"/>
              <a:t>结构</a:t>
            </a:r>
          </a:p>
        </p:txBody>
      </p:sp>
    </p:spTree>
    <p:extLst>
      <p:ext uri="{BB962C8B-B14F-4D97-AF65-F5344CB8AC3E}">
        <p14:creationId xmlns:p14="http://schemas.microsoft.com/office/powerpoint/2010/main" val="176098859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additive="base">
                                        <p:cTn id="7" dur="500" fill="hold"/>
                                        <p:tgtEl>
                                          <p:spTgt spid="68"/>
                                        </p:tgtEl>
                                        <p:attrNameLst>
                                          <p:attrName>ppt_x</p:attrName>
                                        </p:attrNameLst>
                                      </p:cBhvr>
                                      <p:tavLst>
                                        <p:tav tm="0">
                                          <p:val>
                                            <p:strVal val="1+#ppt_w/2"/>
                                          </p:val>
                                        </p:tav>
                                        <p:tav tm="100000">
                                          <p:val>
                                            <p:strVal val="#ppt_x"/>
                                          </p:val>
                                        </p:tav>
                                      </p:tavLst>
                                    </p:anim>
                                    <p:anim calcmode="lin" valueType="num">
                                      <p:cBhvr additive="base">
                                        <p:cTn id="8" dur="500" fill="hold"/>
                                        <p:tgtEl>
                                          <p:spTgt spid="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矩形 67"/>
          <p:cNvSpPr/>
          <p:nvPr/>
        </p:nvSpPr>
        <p:spPr>
          <a:xfrm>
            <a:off x="2569195" y="3318312"/>
            <a:ext cx="4608512" cy="3207032"/>
          </a:xfrm>
          <a:prstGeom prst="rect">
            <a:avLst/>
          </a:prstGeom>
        </p:spPr>
        <p:txBody>
          <a:bodyPr wrap="square">
            <a:spAutoFit/>
          </a:bodyPr>
          <a:lstStyle/>
          <a:p>
            <a:pPr indent="421200">
              <a:lnSpc>
                <a:spcPct val="130000"/>
              </a:lnSpc>
              <a:spcAft>
                <a:spcPts val="420"/>
              </a:spcAft>
            </a:pPr>
            <a:r>
              <a:rPr lang="zh-CN" altLang="en-US" sz="1600" b="1" dirty="0">
                <a:solidFill>
                  <a:srgbClr val="99CC00"/>
                </a:solidFill>
                <a:latin typeface="微软雅黑" pitchFamily="34" charset="-122"/>
                <a:ea typeface="微软雅黑" pitchFamily="34" charset="-122"/>
              </a:rPr>
              <a:t>①含义</a:t>
            </a:r>
            <a:r>
              <a:rPr lang="zh-CN" altLang="en-US" sz="1600" b="1" dirty="0" smtClean="0">
                <a:solidFill>
                  <a:srgbClr val="99CC00"/>
                </a:solidFill>
                <a:latin typeface="微软雅黑" pitchFamily="34" charset="-122"/>
                <a:ea typeface="微软雅黑" pitchFamily="34" charset="-122"/>
              </a:rPr>
              <a:t>：</a:t>
            </a:r>
            <a:r>
              <a:rPr lang="zh-CN" altLang="en-US" sz="1600" dirty="0">
                <a:solidFill>
                  <a:schemeClr val="bg1">
                    <a:lumMod val="85000"/>
                  </a:schemeClr>
                </a:solidFill>
                <a:latin typeface="微软雅黑" pitchFamily="34" charset="-122"/>
                <a:ea typeface="微软雅黑" pitchFamily="34" charset="-122"/>
              </a:rPr>
              <a:t>即</a:t>
            </a:r>
            <a:r>
              <a:rPr lang="zh-CN" altLang="en-US" sz="1600" dirty="0" smtClean="0">
                <a:solidFill>
                  <a:schemeClr val="bg1">
                    <a:lumMod val="85000"/>
                  </a:schemeClr>
                </a:solidFill>
                <a:latin typeface="微软雅黑" pitchFamily="34" charset="-122"/>
                <a:ea typeface="微软雅黑" pitchFamily="34" charset="-122"/>
              </a:rPr>
              <a:t>各个</a:t>
            </a:r>
            <a:r>
              <a:rPr lang="zh-CN" altLang="en-US" sz="1600" dirty="0">
                <a:solidFill>
                  <a:schemeClr val="bg1">
                    <a:lumMod val="85000"/>
                  </a:schemeClr>
                </a:solidFill>
                <a:latin typeface="微软雅黑" pitchFamily="34" charset="-122"/>
                <a:ea typeface="微软雅黑" pitchFamily="34" charset="-122"/>
              </a:rPr>
              <a:t>分部具有独立的法人资格，是总部下属的子公司，也是公司分权的一种组织形式</a:t>
            </a:r>
            <a:r>
              <a:rPr lang="zh-CN" altLang="en-US" sz="1600" dirty="0" smtClean="0">
                <a:solidFill>
                  <a:schemeClr val="bg1">
                    <a:lumMod val="85000"/>
                  </a:schemeClr>
                </a:solidFill>
                <a:latin typeface="微软雅黑" pitchFamily="34" charset="-122"/>
                <a:ea typeface="微软雅黑" pitchFamily="34" charset="-122"/>
              </a:rPr>
              <a:t>。</a:t>
            </a:r>
            <a:endParaRPr lang="en-US" altLang="zh-CN" sz="1600" dirty="0" smtClean="0">
              <a:solidFill>
                <a:schemeClr val="bg1">
                  <a:lumMod val="85000"/>
                </a:schemeClr>
              </a:solidFill>
              <a:latin typeface="微软雅黑" pitchFamily="34" charset="-122"/>
              <a:ea typeface="微软雅黑" pitchFamily="34" charset="-122"/>
            </a:endParaRPr>
          </a:p>
          <a:p>
            <a:pPr indent="421200">
              <a:lnSpc>
                <a:spcPct val="130000"/>
              </a:lnSpc>
              <a:spcAft>
                <a:spcPts val="420"/>
              </a:spcAft>
            </a:pPr>
            <a:r>
              <a:rPr lang="zh-CN" altLang="en-US" sz="1600" b="1" dirty="0" smtClean="0">
                <a:solidFill>
                  <a:srgbClr val="99CC00"/>
                </a:solidFill>
                <a:latin typeface="微软雅黑" pitchFamily="34" charset="-122"/>
                <a:ea typeface="微软雅黑" pitchFamily="34" charset="-122"/>
              </a:rPr>
              <a:t>②</a:t>
            </a:r>
            <a:r>
              <a:rPr lang="zh-CN" altLang="en-US" sz="1600" b="1" dirty="0">
                <a:solidFill>
                  <a:srgbClr val="99CC00"/>
                </a:solidFill>
                <a:latin typeface="微软雅黑" pitchFamily="34" charset="-122"/>
                <a:ea typeface="微软雅黑" pitchFamily="34" charset="-122"/>
              </a:rPr>
              <a:t>优点</a:t>
            </a:r>
            <a:r>
              <a:rPr lang="zh-CN" altLang="en-US" sz="1600" b="1" dirty="0" smtClean="0">
                <a:solidFill>
                  <a:srgbClr val="99CC00"/>
                </a:solidFill>
                <a:latin typeface="微软雅黑" pitchFamily="34" charset="-122"/>
                <a:ea typeface="微软雅黑" pitchFamily="34" charset="-122"/>
              </a:rPr>
              <a:t>：</a:t>
            </a:r>
            <a:r>
              <a:rPr lang="zh-CN" altLang="en-US" sz="1600" dirty="0" smtClean="0">
                <a:solidFill>
                  <a:schemeClr val="bg1">
                    <a:lumMod val="85000"/>
                  </a:schemeClr>
                </a:solidFill>
                <a:latin typeface="微软雅黑" pitchFamily="34" charset="-122"/>
                <a:ea typeface="微软雅黑" pitchFamily="34" charset="-122"/>
              </a:rPr>
              <a:t>总公司</a:t>
            </a:r>
            <a:r>
              <a:rPr lang="zh-CN" altLang="en-US" sz="1600" dirty="0">
                <a:solidFill>
                  <a:schemeClr val="bg1">
                    <a:lumMod val="85000"/>
                  </a:schemeClr>
                </a:solidFill>
                <a:latin typeface="微软雅黑" pitchFamily="34" charset="-122"/>
                <a:ea typeface="微软雅黑" pitchFamily="34" charset="-122"/>
              </a:rPr>
              <a:t>对子公司具有有限的责任，风险得到控制</a:t>
            </a:r>
            <a:r>
              <a:rPr lang="zh-CN" altLang="en-US" sz="1600" dirty="0" smtClean="0">
                <a:solidFill>
                  <a:schemeClr val="bg1">
                    <a:lumMod val="85000"/>
                  </a:schemeClr>
                </a:solidFill>
                <a:latin typeface="微软雅黑" pitchFamily="34" charset="-122"/>
                <a:ea typeface="微软雅黑" pitchFamily="34" charset="-122"/>
              </a:rPr>
              <a:t>。</a:t>
            </a:r>
            <a:endParaRPr lang="en-US" altLang="zh-CN" sz="1600" dirty="0" smtClean="0">
              <a:solidFill>
                <a:schemeClr val="bg1">
                  <a:lumMod val="85000"/>
                </a:schemeClr>
              </a:solidFill>
              <a:latin typeface="微软雅黑" pitchFamily="34" charset="-122"/>
              <a:ea typeface="微软雅黑" pitchFamily="34" charset="-122"/>
            </a:endParaRPr>
          </a:p>
          <a:p>
            <a:pPr indent="421200">
              <a:lnSpc>
                <a:spcPct val="130000"/>
              </a:lnSpc>
              <a:spcAft>
                <a:spcPts val="420"/>
              </a:spcAft>
            </a:pPr>
            <a:r>
              <a:rPr lang="zh-CN" altLang="en-US" sz="1600" b="1" dirty="0" smtClean="0">
                <a:solidFill>
                  <a:srgbClr val="99CC00"/>
                </a:solidFill>
                <a:latin typeface="微软雅黑" pitchFamily="34" charset="-122"/>
                <a:ea typeface="微软雅黑" pitchFamily="34" charset="-122"/>
              </a:rPr>
              <a:t>③</a:t>
            </a:r>
            <a:r>
              <a:rPr lang="zh-CN" altLang="en-US" sz="1600" b="1" dirty="0">
                <a:solidFill>
                  <a:srgbClr val="99CC00"/>
                </a:solidFill>
                <a:latin typeface="微软雅黑" pitchFamily="34" charset="-122"/>
                <a:ea typeface="微软雅黑" pitchFamily="34" charset="-122"/>
              </a:rPr>
              <a:t>缺点</a:t>
            </a:r>
            <a:r>
              <a:rPr lang="zh-CN" altLang="en-US" sz="1600" b="1" dirty="0" smtClean="0">
                <a:solidFill>
                  <a:srgbClr val="99CC00"/>
                </a:solidFill>
                <a:latin typeface="微软雅黑" pitchFamily="34" charset="-122"/>
                <a:ea typeface="微软雅黑" pitchFamily="34" charset="-122"/>
              </a:rPr>
              <a:t>：</a:t>
            </a:r>
            <a:r>
              <a:rPr lang="zh-CN" altLang="en-US" sz="1600" dirty="0" smtClean="0">
                <a:solidFill>
                  <a:schemeClr val="bg1">
                    <a:lumMod val="85000"/>
                  </a:schemeClr>
                </a:solidFill>
                <a:latin typeface="微软雅黑" pitchFamily="34" charset="-122"/>
                <a:ea typeface="微软雅黑" pitchFamily="34" charset="-122"/>
              </a:rPr>
              <a:t>战略</a:t>
            </a:r>
            <a:r>
              <a:rPr lang="zh-CN" altLang="en-US" sz="1600" dirty="0">
                <a:solidFill>
                  <a:schemeClr val="bg1">
                    <a:lumMod val="85000"/>
                  </a:schemeClr>
                </a:solidFill>
                <a:latin typeface="微软雅黑" pitchFamily="34" charset="-122"/>
                <a:ea typeface="微软雅黑" pitchFamily="34" charset="-122"/>
              </a:rPr>
              <a:t>协调、控制、监督困难，资源配置也较难，缺乏各公司的协调，管理变的间接。</a:t>
            </a:r>
          </a:p>
          <a:p>
            <a:pPr indent="421200">
              <a:lnSpc>
                <a:spcPct val="130000"/>
              </a:lnSpc>
              <a:spcAft>
                <a:spcPts val="420"/>
              </a:spcAft>
            </a:pPr>
            <a:r>
              <a:rPr lang="zh-CN" altLang="en-US" sz="1600" b="1" dirty="0">
                <a:solidFill>
                  <a:srgbClr val="99CC00"/>
                </a:solidFill>
                <a:latin typeface="微软雅黑" pitchFamily="34" charset="-122"/>
                <a:ea typeface="微软雅黑" pitchFamily="34" charset="-122"/>
              </a:rPr>
              <a:t>④适应</a:t>
            </a:r>
            <a:r>
              <a:rPr lang="zh-CN" altLang="en-US" sz="1600" b="1" dirty="0" smtClean="0">
                <a:solidFill>
                  <a:srgbClr val="99CC00"/>
                </a:solidFill>
                <a:latin typeface="微软雅黑" pitchFamily="34" charset="-122"/>
                <a:ea typeface="微软雅黑" pitchFamily="34" charset="-122"/>
              </a:rPr>
              <a:t>：</a:t>
            </a:r>
            <a:r>
              <a:rPr lang="zh-CN" altLang="zh-CN" sz="1600" dirty="0">
                <a:solidFill>
                  <a:schemeClr val="bg1">
                    <a:lumMod val="85000"/>
                  </a:schemeClr>
                </a:solidFill>
                <a:latin typeface="微软雅黑" pitchFamily="34" charset="-122"/>
                <a:ea typeface="微软雅黑" pitchFamily="34" charset="-122"/>
              </a:rPr>
              <a:t>是在非相关领域开展多种经营的企业所常用的一种组织结构形式。</a:t>
            </a:r>
            <a:endParaRPr lang="zh-CN" altLang="en-US" sz="1600" dirty="0">
              <a:solidFill>
                <a:schemeClr val="bg1">
                  <a:lumMod val="85000"/>
                </a:schemeClr>
              </a:solidFill>
              <a:latin typeface="微软雅黑" pitchFamily="34" charset="-122"/>
              <a:ea typeface="微软雅黑" pitchFamily="34" charset="-122"/>
            </a:endParaRPr>
          </a:p>
        </p:txBody>
      </p:sp>
      <p:graphicFrame>
        <p:nvGraphicFramePr>
          <p:cNvPr id="4" name="图示 3"/>
          <p:cNvGraphicFramePr/>
          <p:nvPr>
            <p:extLst>
              <p:ext uri="{D42A27DB-BD31-4B8C-83A1-F6EECF244321}">
                <p14:modId xmlns:p14="http://schemas.microsoft.com/office/powerpoint/2010/main" val="1870774539"/>
              </p:ext>
            </p:extLst>
          </p:nvPr>
        </p:nvGraphicFramePr>
        <p:xfrm>
          <a:off x="7249715" y="2404864"/>
          <a:ext cx="4543400" cy="39764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 Box 22"/>
          <p:cNvSpPr txBox="1">
            <a:spLocks noChangeArrowheads="1"/>
          </p:cNvSpPr>
          <p:nvPr/>
        </p:nvSpPr>
        <p:spPr bwMode="auto">
          <a:xfrm>
            <a:off x="7249715" y="1417510"/>
            <a:ext cx="1351090" cy="679095"/>
          </a:xfrm>
          <a:prstGeom prst="rect">
            <a:avLst/>
          </a:prstGeom>
          <a:solidFill>
            <a:srgbClr val="00B0F0"/>
          </a:solidFill>
          <a:ln w="38100" cap="flat" cmpd="sng" algn="ctr">
            <a:solidFill>
              <a:sysClr val="window" lastClr="FFFFFF"/>
            </a:solidFill>
            <a:prstDash val="solid"/>
          </a:ln>
          <a:effectLst>
            <a:outerShdw blurRad="63500" sx="102000" sy="102000" algn="ctr" rotWithShape="0">
              <a:prstClr val="black">
                <a:alpha val="40000"/>
              </a:prstClr>
            </a:outerShdw>
          </a:effectLst>
        </p:spPr>
        <p:style>
          <a:lnRef idx="3">
            <a:schemeClr val="lt1"/>
          </a:lnRef>
          <a:fillRef idx="1">
            <a:schemeClr val="accent3"/>
          </a:fillRef>
          <a:effectRef idx="1">
            <a:schemeClr val="accent3"/>
          </a:effectRef>
          <a:fontRef idx="minor">
            <a:schemeClr val="lt1"/>
          </a:fontRef>
        </p:style>
        <p:txBody>
          <a:bodyPr rot="0" vert="horz" wrap="square" lIns="91440" tIns="45720" rIns="91440" bIns="45720" anchor="ctr" anchorCtr="0" upright="1">
            <a:noAutofit/>
          </a:bodyPr>
          <a:lstStyle>
            <a:defPPr>
              <a:defRPr lang="zh-CN"/>
            </a:defPPr>
            <a:lvl1pPr algn="ctr">
              <a:spcAft>
                <a:spcPts val="0"/>
              </a:spcAft>
              <a:defRPr sz="1600" kern="100">
                <a:solidFill>
                  <a:srgbClr val="FFFFFF"/>
                </a:solidFill>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zh-CN" altLang="en-US" dirty="0"/>
              <a:t>集团控股型组织结构</a:t>
            </a:r>
            <a:endParaRPr lang="zh-CN" dirty="0"/>
          </a:p>
        </p:txBody>
      </p:sp>
    </p:spTree>
    <p:extLst>
      <p:ext uri="{BB962C8B-B14F-4D97-AF65-F5344CB8AC3E}">
        <p14:creationId xmlns:p14="http://schemas.microsoft.com/office/powerpoint/2010/main" val="339611875"/>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additive="base">
                                        <p:cTn id="7" dur="500" fill="hold"/>
                                        <p:tgtEl>
                                          <p:spTgt spid="68"/>
                                        </p:tgtEl>
                                        <p:attrNameLst>
                                          <p:attrName>ppt_x</p:attrName>
                                        </p:attrNameLst>
                                      </p:cBhvr>
                                      <p:tavLst>
                                        <p:tav tm="0">
                                          <p:val>
                                            <p:strVal val="1+#ppt_w/2"/>
                                          </p:val>
                                        </p:tav>
                                        <p:tav tm="100000">
                                          <p:val>
                                            <p:strVal val="#ppt_x"/>
                                          </p:val>
                                        </p:tav>
                                      </p:tavLst>
                                    </p:anim>
                                    <p:anim calcmode="lin" valueType="num">
                                      <p:cBhvr additive="base">
                                        <p:cTn id="8" dur="500" fill="hold"/>
                                        <p:tgtEl>
                                          <p:spTgt spid="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6"/>
          <p:cNvSpPr txBox="1"/>
          <p:nvPr/>
        </p:nvSpPr>
        <p:spPr>
          <a:xfrm>
            <a:off x="2425180" y="2632381"/>
            <a:ext cx="4104455" cy="1372683"/>
          </a:xfrm>
          <a:prstGeom prst="rect">
            <a:avLst/>
          </a:prstGeom>
          <a:noFill/>
        </p:spPr>
        <p:txBody>
          <a:bodyPr wrap="square" rtlCol="0">
            <a:spAutoFit/>
          </a:bodyPr>
          <a:lstStyle/>
          <a:p>
            <a:pPr indent="457200">
              <a:lnSpc>
                <a:spcPct val="130000"/>
              </a:lnSpc>
            </a:pPr>
            <a:r>
              <a:rPr lang="zh-CN" altLang="en-US" sz="1600" dirty="0">
                <a:solidFill>
                  <a:schemeClr val="bg1">
                    <a:lumMod val="85000"/>
                  </a:schemeClr>
                </a:solidFill>
                <a:latin typeface="微软雅黑" pitchFamily="34" charset="-122"/>
                <a:ea typeface="微软雅黑" pitchFamily="34" charset="-122"/>
              </a:rPr>
              <a:t>职权即职务范围以内的权力。每一个管理职位都具有某种特定的、内在的权力，任职者可以从该职位的等级或头衔中获得这种权力。</a:t>
            </a:r>
            <a:endParaRPr lang="zh-CN" altLang="zh-CN" sz="1600" b="1" dirty="0">
              <a:solidFill>
                <a:schemeClr val="bg1">
                  <a:lumMod val="85000"/>
                </a:schemeClr>
              </a:solidFill>
              <a:latin typeface="微软雅黑" pitchFamily="34" charset="-122"/>
              <a:ea typeface="微软雅黑" pitchFamily="34" charset="-122"/>
            </a:endParaRPr>
          </a:p>
        </p:txBody>
      </p:sp>
      <p:sp>
        <p:nvSpPr>
          <p:cNvPr id="26" name="TextBox 6"/>
          <p:cNvSpPr txBox="1"/>
          <p:nvPr/>
        </p:nvSpPr>
        <p:spPr>
          <a:xfrm>
            <a:off x="2425179" y="4139700"/>
            <a:ext cx="4104456" cy="2012859"/>
          </a:xfrm>
          <a:prstGeom prst="rect">
            <a:avLst/>
          </a:prstGeom>
          <a:noFill/>
        </p:spPr>
        <p:txBody>
          <a:bodyPr wrap="square" rtlCol="0">
            <a:spAutoFit/>
          </a:bodyPr>
          <a:lstStyle/>
          <a:p>
            <a:pPr indent="457200">
              <a:lnSpc>
                <a:spcPct val="130000"/>
              </a:lnSpc>
            </a:pPr>
            <a:r>
              <a:rPr lang="zh-CN" altLang="en-US" sz="1600" dirty="0">
                <a:solidFill>
                  <a:schemeClr val="bg1">
                    <a:lumMod val="85000"/>
                  </a:schemeClr>
                </a:solidFill>
                <a:latin typeface="微软雅黑" pitchFamily="34" charset="-122"/>
                <a:ea typeface="微软雅黑" pitchFamily="34" charset="-122"/>
              </a:rPr>
              <a:t>因此，职权与组织内的一定职位相关，是一种职位的权力，而与担任该职位管理者的个人特性无关，它与任职者没有任何直接的关系。某人被辞退掉有权的职位，离职者就不再享有该职位的任何权力。职权仍保留在该职位中，并给予新的任职者。</a:t>
            </a:r>
          </a:p>
        </p:txBody>
      </p:sp>
      <p:sp>
        <p:nvSpPr>
          <p:cNvPr id="8" name="TextBox 6"/>
          <p:cNvSpPr txBox="1"/>
          <p:nvPr/>
        </p:nvSpPr>
        <p:spPr>
          <a:xfrm>
            <a:off x="2425179" y="2111638"/>
            <a:ext cx="3960440" cy="381258"/>
          </a:xfrm>
          <a:prstGeom prst="rect">
            <a:avLst/>
          </a:prstGeom>
          <a:noFill/>
        </p:spPr>
        <p:txBody>
          <a:bodyPr wrap="square" rtlCol="0">
            <a:spAutoFit/>
          </a:bodyPr>
          <a:lstStyle/>
          <a:p>
            <a:pPr indent="457200">
              <a:lnSpc>
                <a:spcPct val="130000"/>
              </a:lnSpc>
            </a:pPr>
            <a:r>
              <a:rPr lang="en-US" altLang="zh-CN" sz="1600" b="1" dirty="0" smtClean="0">
                <a:solidFill>
                  <a:srgbClr val="99CC00"/>
                </a:solidFill>
                <a:latin typeface="微软雅黑" pitchFamily="34" charset="-122"/>
                <a:ea typeface="微软雅黑" pitchFamily="34" charset="-122"/>
              </a:rPr>
              <a:t>1</a:t>
            </a:r>
            <a:r>
              <a:rPr lang="zh-CN" altLang="en-US" sz="1600" b="1" dirty="0" smtClean="0">
                <a:solidFill>
                  <a:srgbClr val="99CC00"/>
                </a:solidFill>
                <a:latin typeface="微软雅黑" pitchFamily="34" charset="-122"/>
                <a:ea typeface="微软雅黑" pitchFamily="34" charset="-122"/>
              </a:rPr>
              <a:t>）什么</a:t>
            </a:r>
            <a:r>
              <a:rPr lang="zh-CN" altLang="en-US" sz="1600" b="1" dirty="0">
                <a:solidFill>
                  <a:srgbClr val="99CC00"/>
                </a:solidFill>
                <a:latin typeface="微软雅黑" pitchFamily="34" charset="-122"/>
                <a:ea typeface="微软雅黑" pitchFamily="34" charset="-122"/>
              </a:rPr>
              <a:t>是</a:t>
            </a:r>
            <a:r>
              <a:rPr lang="zh-CN" altLang="en-US" sz="1600" b="1" dirty="0" smtClean="0">
                <a:solidFill>
                  <a:srgbClr val="99CC00"/>
                </a:solidFill>
                <a:latin typeface="微软雅黑" pitchFamily="34" charset="-122"/>
                <a:ea typeface="微软雅黑" pitchFamily="34" charset="-122"/>
              </a:rPr>
              <a:t>职权？</a:t>
            </a:r>
            <a:endParaRPr lang="zh-CN" altLang="en-US" sz="1600" b="1" dirty="0">
              <a:solidFill>
                <a:srgbClr val="99CC00"/>
              </a:solidFill>
              <a:latin typeface="微软雅黑" pitchFamily="34" charset="-122"/>
              <a:ea typeface="微软雅黑" pitchFamily="34" charset="-122"/>
            </a:endParaRPr>
          </a:p>
        </p:txBody>
      </p:sp>
      <p:sp>
        <p:nvSpPr>
          <p:cNvPr id="2" name="矩形 1"/>
          <p:cNvSpPr/>
          <p:nvPr/>
        </p:nvSpPr>
        <p:spPr>
          <a:xfrm>
            <a:off x="6817667" y="5451213"/>
            <a:ext cx="5040560" cy="732508"/>
          </a:xfrm>
          <a:prstGeom prst="rect">
            <a:avLst/>
          </a:prstGeom>
        </p:spPr>
        <p:txBody>
          <a:bodyPr wrap="square">
            <a:spAutoFit/>
          </a:bodyPr>
          <a:lstStyle/>
          <a:p>
            <a:pPr indent="457200">
              <a:lnSpc>
                <a:spcPct val="130000"/>
              </a:lnSpc>
            </a:pPr>
            <a:r>
              <a:rPr lang="zh-CN" altLang="zh-CN" sz="1600" dirty="0">
                <a:solidFill>
                  <a:schemeClr val="bg1">
                    <a:lumMod val="85000"/>
                  </a:schemeClr>
                </a:solidFill>
                <a:latin typeface="微软雅黑" pitchFamily="34" charset="-122"/>
                <a:ea typeface="微软雅黑" pitchFamily="34" charset="-122"/>
              </a:rPr>
              <a:t>组织内的职权分为三种形式，即</a:t>
            </a:r>
            <a:r>
              <a:rPr lang="zh-CN" altLang="zh-CN" sz="1600" b="1" dirty="0">
                <a:solidFill>
                  <a:srgbClr val="99CC00"/>
                </a:solidFill>
                <a:latin typeface="微软雅黑" pitchFamily="34" charset="-122"/>
                <a:ea typeface="微软雅黑" pitchFamily="34" charset="-122"/>
              </a:rPr>
              <a:t>直线职权、参谋职权和职能职权</a:t>
            </a:r>
            <a:r>
              <a:rPr lang="zh-CN" altLang="zh-CN" sz="1600" dirty="0">
                <a:solidFill>
                  <a:schemeClr val="bg1">
                    <a:lumMod val="85000"/>
                  </a:schemeClr>
                </a:solidFill>
                <a:latin typeface="微软雅黑" pitchFamily="34" charset="-122"/>
                <a:ea typeface="微软雅黑" pitchFamily="34" charset="-122"/>
              </a:rPr>
              <a:t>。</a:t>
            </a:r>
            <a:endParaRPr lang="zh-CN" altLang="en-US" sz="1600" dirty="0">
              <a:solidFill>
                <a:schemeClr val="bg1">
                  <a:lumMod val="85000"/>
                </a:schemeClr>
              </a:solidFill>
              <a:latin typeface="微软雅黑" pitchFamily="34" charset="-122"/>
              <a:ea typeface="微软雅黑" pitchFamily="34" charset="-122"/>
            </a:endParaRPr>
          </a:p>
        </p:txBody>
      </p:sp>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985629" y="2296482"/>
            <a:ext cx="4704635" cy="3076734"/>
          </a:xfrm>
          <a:prstGeom prst="rect">
            <a:avLst/>
          </a:prstGeom>
          <a:ln w="12700">
            <a:solidFill>
              <a:srgbClr val="99CC00"/>
            </a:solidFill>
          </a:ln>
        </p:spPr>
      </p:pic>
    </p:spTree>
    <p:extLst>
      <p:ext uri="{BB962C8B-B14F-4D97-AF65-F5344CB8AC3E}">
        <p14:creationId xmlns:p14="http://schemas.microsoft.com/office/powerpoint/2010/main" val="365585883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0-#ppt_h/2"/>
                                          </p:val>
                                        </p:tav>
                                        <p:tav tm="100000">
                                          <p:val>
                                            <p:strVal val="#ppt_y"/>
                                          </p:val>
                                        </p:tav>
                                      </p:tavLst>
                                    </p:anim>
                                  </p:childTnLst>
                                </p:cTn>
                              </p:par>
                              <p:par>
                                <p:cTn id="9" presetID="2" presetClass="entr" presetSubtype="12" decel="100000"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0-#ppt_w/2"/>
                                          </p:val>
                                        </p:tav>
                                        <p:tav tm="100000">
                                          <p:val>
                                            <p:strVal val="#ppt_x"/>
                                          </p:val>
                                        </p:tav>
                                      </p:tavLst>
                                    </p:anim>
                                    <p:anim calcmode="lin" valueType="num">
                                      <p:cBhvr additive="base">
                                        <p:cTn id="12" dur="500" fill="hold"/>
                                        <p:tgtEl>
                                          <p:spTgt spid="26"/>
                                        </p:tgtEl>
                                        <p:attrNameLst>
                                          <p:attrName>ppt_y</p:attrName>
                                        </p:attrNameLst>
                                      </p:cBhvr>
                                      <p:tavLst>
                                        <p:tav tm="0">
                                          <p:val>
                                            <p:strVal val="1+#ppt_h/2"/>
                                          </p:val>
                                        </p:tav>
                                        <p:tav tm="100000">
                                          <p:val>
                                            <p:strVal val="#ppt_y"/>
                                          </p:val>
                                        </p:tav>
                                      </p:tavLst>
                                    </p:anim>
                                  </p:childTnLst>
                                </p:cTn>
                              </p:par>
                              <p:par>
                                <p:cTn id="13" presetID="2" presetClass="entr" presetSubtype="3" decel="10000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1+#ppt_w/2"/>
                                          </p:val>
                                        </p:tav>
                                        <p:tav tm="100000">
                                          <p:val>
                                            <p:strVal val="#ppt_x"/>
                                          </p:val>
                                        </p:tav>
                                      </p:tavLst>
                                    </p:anim>
                                    <p:anim calcmode="lin" valueType="num">
                                      <p:cBhvr additive="base">
                                        <p:cTn id="16" dur="500" fill="hold"/>
                                        <p:tgtEl>
                                          <p:spTgt spid="3"/>
                                        </p:tgtEl>
                                        <p:attrNameLst>
                                          <p:attrName>ppt_y</p:attrName>
                                        </p:attrNameLst>
                                      </p:cBhvr>
                                      <p:tavLst>
                                        <p:tav tm="0">
                                          <p:val>
                                            <p:strVal val="0-#ppt_h/2"/>
                                          </p:val>
                                        </p:tav>
                                        <p:tav tm="100000">
                                          <p:val>
                                            <p:strVal val="#ppt_y"/>
                                          </p:val>
                                        </p:tav>
                                      </p:tavLst>
                                    </p:anim>
                                  </p:childTnLst>
                                </p:cTn>
                              </p:par>
                              <p:par>
                                <p:cTn id="17" presetID="2" presetClass="entr" presetSubtype="6" decel="100000"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1+#ppt_w/2"/>
                                          </p:val>
                                        </p:tav>
                                        <p:tav tm="100000">
                                          <p:val>
                                            <p:strVal val="#ppt_x"/>
                                          </p:val>
                                        </p:tav>
                                      </p:tavLst>
                                    </p:anim>
                                    <p:anim calcmode="lin" valueType="num">
                                      <p:cBhvr additive="base">
                                        <p:cTn id="2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37"/>
          <p:cNvSpPr txBox="1"/>
          <p:nvPr>
            <p:custDataLst>
              <p:tags r:id="rId1"/>
            </p:custDataLst>
          </p:nvPr>
        </p:nvSpPr>
        <p:spPr>
          <a:xfrm>
            <a:off x="2425180" y="4077072"/>
            <a:ext cx="4248472" cy="1944216"/>
          </a:xfrm>
          <a:prstGeom prst="rect">
            <a:avLst/>
          </a:prstGeom>
          <a:solidFill>
            <a:srgbClr val="7BAC00"/>
          </a:solidFill>
          <a:ln w="9525" cap="flat" cmpd="sng" algn="ctr">
            <a:noFill/>
            <a:prstDash val="solid"/>
            <a:headEnd type="none" w="med" len="med"/>
            <a:tailEnd type="none" w="med" len="med"/>
          </a:ln>
          <a:effectLst/>
        </p:spPr>
        <p:txBody>
          <a:bodyPr vert="horz" wrap="square" lIns="68583" tIns="34292" rIns="68583" bIns="34292" numCol="1" rtlCol="0" anchor="ctr" anchorCtr="0" compatLnSpc="1">
            <a:prstTxWarp prst="textNoShape">
              <a:avLst/>
            </a:prstTxWarp>
          </a:bodyPr>
          <a:lstStyle>
            <a:defPPr>
              <a:defRPr lang="en-US"/>
            </a:defPPr>
            <a:lvl1pPr algn="ctr" defTabSz="914099">
              <a:defRPr sz="2200">
                <a:solidFill>
                  <a:schemeClr val="tx1">
                    <a:lumMod val="20000"/>
                    <a:lumOff val="80000"/>
                    <a:alpha val="99000"/>
                  </a:schemeClr>
                </a:solidFill>
                <a:latin typeface="Segoe UI" pitchFamily="34" charset="0"/>
                <a:ea typeface="Segoe UI" pitchFamily="34" charset="0"/>
                <a:cs typeface="Segoe UI" pitchFamily="34" charset="0"/>
              </a:defRPr>
            </a:lvl1pPr>
          </a:lstStyle>
          <a:p>
            <a:pPr marL="0" marR="0" lvl="0" indent="0" algn="ctr" defTabSz="914099"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solidFill>
                  <a:srgbClr val="FFFFFF">
                    <a:alpha val="99000"/>
                  </a:srgbClr>
                </a:solidFill>
              </a:ln>
              <a:solidFill>
                <a:srgbClr val="FFFFFF">
                  <a:alpha val="99000"/>
                </a:srgbClr>
              </a:solidFill>
              <a:effectLst/>
              <a:uLnTx/>
              <a:uFillTx/>
              <a:latin typeface="Segoe UI" pitchFamily="34" charset="0"/>
              <a:cs typeface="Segoe UI" pitchFamily="34" charset="0"/>
            </a:endParaRPr>
          </a:p>
        </p:txBody>
      </p:sp>
      <p:sp>
        <p:nvSpPr>
          <p:cNvPr id="25" name="TextBox 6"/>
          <p:cNvSpPr txBox="1"/>
          <p:nvPr/>
        </p:nvSpPr>
        <p:spPr>
          <a:xfrm>
            <a:off x="2425180" y="2683897"/>
            <a:ext cx="4104455" cy="1052596"/>
          </a:xfrm>
          <a:prstGeom prst="rect">
            <a:avLst/>
          </a:prstGeom>
          <a:noFill/>
        </p:spPr>
        <p:txBody>
          <a:bodyPr wrap="square" rtlCol="0">
            <a:spAutoFit/>
          </a:bodyPr>
          <a:lstStyle/>
          <a:p>
            <a:pPr indent="457200">
              <a:lnSpc>
                <a:spcPct val="130000"/>
              </a:lnSpc>
            </a:pPr>
            <a:r>
              <a:rPr lang="zh-CN" altLang="en-US" sz="1600" dirty="0">
                <a:solidFill>
                  <a:schemeClr val="bg1">
                    <a:lumMod val="85000"/>
                  </a:schemeClr>
                </a:solidFill>
                <a:latin typeface="微软雅黑" pitchFamily="34" charset="-122"/>
                <a:ea typeface="微软雅黑" pitchFamily="34" charset="-122"/>
              </a:rPr>
              <a:t>直线职权是指给予一位管理者指挥其下属工作的权力，也就是通常所说的指挥权。但要注意：</a:t>
            </a:r>
            <a:r>
              <a:rPr lang="zh-CN" altLang="en-US" sz="1600" b="1" dirty="0">
                <a:solidFill>
                  <a:srgbClr val="FF3C00"/>
                </a:solidFill>
                <a:latin typeface="微软雅黑" pitchFamily="34" charset="-122"/>
                <a:ea typeface="微软雅黑" pitchFamily="34" charset="-122"/>
              </a:rPr>
              <a:t>下级的下级不是你的下级。</a:t>
            </a:r>
            <a:endParaRPr lang="zh-CN" altLang="zh-CN" sz="1600" b="1" dirty="0">
              <a:solidFill>
                <a:srgbClr val="FF3C00"/>
              </a:solidFill>
              <a:latin typeface="微软雅黑" pitchFamily="34" charset="-122"/>
              <a:ea typeface="微软雅黑" pitchFamily="34" charset="-122"/>
            </a:endParaRPr>
          </a:p>
        </p:txBody>
      </p:sp>
      <p:sp>
        <p:nvSpPr>
          <p:cNvPr id="26" name="TextBox 6"/>
          <p:cNvSpPr txBox="1"/>
          <p:nvPr/>
        </p:nvSpPr>
        <p:spPr>
          <a:xfrm>
            <a:off x="2450937" y="4256509"/>
            <a:ext cx="4078698" cy="1692771"/>
          </a:xfrm>
          <a:prstGeom prst="rect">
            <a:avLst/>
          </a:prstGeom>
          <a:noFill/>
        </p:spPr>
        <p:txBody>
          <a:bodyPr wrap="square" rtlCol="0">
            <a:spAutoFit/>
          </a:bodyPr>
          <a:lstStyle/>
          <a:p>
            <a:pPr indent="457200">
              <a:lnSpc>
                <a:spcPct val="130000"/>
              </a:lnSpc>
            </a:pPr>
            <a:r>
              <a:rPr lang="zh-CN" altLang="en-US" sz="1600" dirty="0">
                <a:solidFill>
                  <a:schemeClr val="bg1"/>
                </a:solidFill>
                <a:latin typeface="微软雅黑" pitchFamily="34" charset="-122"/>
                <a:ea typeface="微软雅黑" pitchFamily="34" charset="-122"/>
              </a:rPr>
              <a:t>上级管理下级，下级服从上级；直接向上级汇报，不能越级汇报，但可越级申诉；直接向下级指挥，不能越级指挥，但可越级检查。这是企业管理的基本常识</a:t>
            </a:r>
            <a:r>
              <a:rPr lang="zh-CN" altLang="en-US" sz="1600" dirty="0" smtClean="0">
                <a:solidFill>
                  <a:schemeClr val="bg1"/>
                </a:solidFill>
                <a:latin typeface="微软雅黑" pitchFamily="34" charset="-122"/>
                <a:ea typeface="微软雅黑" pitchFamily="34" charset="-122"/>
              </a:rPr>
              <a:t>。</a:t>
            </a:r>
            <a:endParaRPr lang="en-US" altLang="zh-CN" sz="1600" dirty="0" smtClean="0">
              <a:solidFill>
                <a:schemeClr val="bg1"/>
              </a:solidFill>
              <a:latin typeface="微软雅黑" pitchFamily="34" charset="-122"/>
              <a:ea typeface="微软雅黑" pitchFamily="34" charset="-122"/>
            </a:endParaRPr>
          </a:p>
          <a:p>
            <a:pPr indent="457200" algn="r">
              <a:lnSpc>
                <a:spcPct val="130000"/>
              </a:lnSpc>
            </a:pPr>
            <a:r>
              <a:rPr lang="en-US" altLang="zh-CN" sz="1600" dirty="0" smtClean="0">
                <a:solidFill>
                  <a:schemeClr val="bg1"/>
                </a:solidFill>
                <a:latin typeface="微软雅黑" pitchFamily="34" charset="-122"/>
                <a:ea typeface="微软雅黑" pitchFamily="34" charset="-122"/>
              </a:rPr>
              <a:t>——</a:t>
            </a:r>
            <a:r>
              <a:rPr lang="zh-CN" altLang="en-US" sz="1600" dirty="0">
                <a:solidFill>
                  <a:schemeClr val="bg1"/>
                </a:solidFill>
                <a:latin typeface="微软雅黑" pitchFamily="34" charset="-122"/>
                <a:ea typeface="微软雅黑" pitchFamily="34" charset="-122"/>
              </a:rPr>
              <a:t>李书福</a:t>
            </a:r>
          </a:p>
        </p:txBody>
      </p:sp>
      <p:sp>
        <p:nvSpPr>
          <p:cNvPr id="8" name="TextBox 6"/>
          <p:cNvSpPr txBox="1"/>
          <p:nvPr/>
        </p:nvSpPr>
        <p:spPr>
          <a:xfrm>
            <a:off x="2425179" y="2111638"/>
            <a:ext cx="3960440" cy="381258"/>
          </a:xfrm>
          <a:prstGeom prst="rect">
            <a:avLst/>
          </a:prstGeom>
          <a:noFill/>
        </p:spPr>
        <p:txBody>
          <a:bodyPr wrap="square" rtlCol="0">
            <a:spAutoFit/>
          </a:bodyPr>
          <a:lstStyle/>
          <a:p>
            <a:pPr indent="457200">
              <a:lnSpc>
                <a:spcPct val="130000"/>
              </a:lnSpc>
            </a:pPr>
            <a:r>
              <a:rPr lang="en-US" altLang="zh-CN" sz="1600" b="1" dirty="0" smtClean="0">
                <a:solidFill>
                  <a:srgbClr val="99CC00"/>
                </a:solidFill>
                <a:latin typeface="微软雅黑" pitchFamily="34" charset="-122"/>
                <a:ea typeface="微软雅黑" pitchFamily="34" charset="-122"/>
              </a:rPr>
              <a:t>1</a:t>
            </a:r>
            <a:r>
              <a:rPr lang="zh-CN" altLang="en-US" sz="1600" b="1" dirty="0" smtClean="0">
                <a:solidFill>
                  <a:srgbClr val="99CC00"/>
                </a:solidFill>
                <a:latin typeface="微软雅黑" pitchFamily="34" charset="-122"/>
                <a:ea typeface="微软雅黑" pitchFamily="34" charset="-122"/>
              </a:rPr>
              <a:t>）什么</a:t>
            </a:r>
            <a:r>
              <a:rPr lang="zh-CN" altLang="en-US" sz="1600" b="1" dirty="0">
                <a:solidFill>
                  <a:srgbClr val="99CC00"/>
                </a:solidFill>
                <a:latin typeface="微软雅黑" pitchFamily="34" charset="-122"/>
                <a:ea typeface="微软雅黑" pitchFamily="34" charset="-122"/>
              </a:rPr>
              <a:t>是职权？→</a:t>
            </a:r>
            <a:r>
              <a:rPr lang="zh-CN" altLang="en-US" sz="1600" b="1" dirty="0">
                <a:solidFill>
                  <a:srgbClr val="FCBC08"/>
                </a:solidFill>
                <a:latin typeface="微软雅黑" pitchFamily="34" charset="-122"/>
                <a:ea typeface="微软雅黑" pitchFamily="34" charset="-122"/>
              </a:rPr>
              <a:t>①直线职权</a:t>
            </a:r>
          </a:p>
        </p:txBody>
      </p:sp>
      <p:pic>
        <p:nvPicPr>
          <p:cNvPr id="11" name="图片 10"/>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954095" y="2803094"/>
            <a:ext cx="4832124" cy="3218194"/>
          </a:xfrm>
          <a:prstGeom prst="rect">
            <a:avLst/>
          </a:prstGeom>
          <a:ln w="12700">
            <a:solidFill>
              <a:srgbClr val="99CC00"/>
            </a:solidFill>
          </a:ln>
        </p:spPr>
      </p:pic>
    </p:spTree>
    <p:extLst>
      <p:ext uri="{BB962C8B-B14F-4D97-AF65-F5344CB8AC3E}">
        <p14:creationId xmlns:p14="http://schemas.microsoft.com/office/powerpoint/2010/main" val="30753927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0-#ppt_h/2"/>
                                          </p:val>
                                        </p:tav>
                                        <p:tav tm="100000">
                                          <p:val>
                                            <p:strVal val="#ppt_y"/>
                                          </p:val>
                                        </p:tav>
                                      </p:tavLst>
                                    </p:anim>
                                  </p:childTnLst>
                                </p:cTn>
                              </p:par>
                              <p:par>
                                <p:cTn id="9" presetID="2" presetClass="entr" presetSubtype="12" decel="100000"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0-#ppt_w/2"/>
                                          </p:val>
                                        </p:tav>
                                        <p:tav tm="100000">
                                          <p:val>
                                            <p:strVal val="#ppt_x"/>
                                          </p:val>
                                        </p:tav>
                                      </p:tavLst>
                                    </p:anim>
                                    <p:anim calcmode="lin" valueType="num">
                                      <p:cBhvr additive="base">
                                        <p:cTn id="12"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6"/>
          <p:cNvSpPr txBox="1"/>
          <p:nvPr/>
        </p:nvSpPr>
        <p:spPr>
          <a:xfrm>
            <a:off x="2425179" y="2728547"/>
            <a:ext cx="9015180" cy="412421"/>
          </a:xfrm>
          <a:prstGeom prst="rect">
            <a:avLst/>
          </a:prstGeom>
          <a:noFill/>
        </p:spPr>
        <p:txBody>
          <a:bodyPr wrap="square" rtlCol="0">
            <a:spAutoFit/>
          </a:bodyPr>
          <a:lstStyle/>
          <a:p>
            <a:pPr indent="457200">
              <a:lnSpc>
                <a:spcPct val="130000"/>
              </a:lnSpc>
            </a:pPr>
            <a:r>
              <a:rPr lang="zh-CN" altLang="en-US" sz="1600" dirty="0">
                <a:solidFill>
                  <a:schemeClr val="bg1">
                    <a:lumMod val="85000"/>
                  </a:schemeClr>
                </a:solidFill>
                <a:latin typeface="微软雅黑" pitchFamily="34" charset="-122"/>
                <a:ea typeface="微软雅黑" pitchFamily="34" charset="-122"/>
              </a:rPr>
              <a:t>是指跨系统发生的非直线关系以及参谋部门对直线部门提供的辅助关系。</a:t>
            </a:r>
            <a:endParaRPr lang="zh-CN" altLang="zh-CN" sz="1600" b="1" dirty="0">
              <a:solidFill>
                <a:srgbClr val="FF3C00"/>
              </a:solidFill>
              <a:latin typeface="微软雅黑" pitchFamily="34" charset="-122"/>
              <a:ea typeface="微软雅黑" pitchFamily="34" charset="-122"/>
            </a:endParaRPr>
          </a:p>
        </p:txBody>
      </p:sp>
      <p:sp>
        <p:nvSpPr>
          <p:cNvPr id="8" name="TextBox 6"/>
          <p:cNvSpPr txBox="1"/>
          <p:nvPr/>
        </p:nvSpPr>
        <p:spPr>
          <a:xfrm>
            <a:off x="2425179" y="2111638"/>
            <a:ext cx="3960440" cy="412421"/>
          </a:xfrm>
          <a:prstGeom prst="rect">
            <a:avLst/>
          </a:prstGeom>
          <a:noFill/>
        </p:spPr>
        <p:txBody>
          <a:bodyPr wrap="square" rtlCol="0">
            <a:spAutoFit/>
          </a:bodyPr>
          <a:lstStyle/>
          <a:p>
            <a:pPr indent="457200">
              <a:lnSpc>
                <a:spcPct val="130000"/>
              </a:lnSpc>
            </a:pPr>
            <a:r>
              <a:rPr lang="en-US" altLang="zh-CN" sz="1600" b="1" dirty="0" smtClean="0">
                <a:solidFill>
                  <a:srgbClr val="99CC00"/>
                </a:solidFill>
                <a:latin typeface="微软雅黑" pitchFamily="34" charset="-122"/>
                <a:ea typeface="微软雅黑" pitchFamily="34" charset="-122"/>
              </a:rPr>
              <a:t>1</a:t>
            </a:r>
            <a:r>
              <a:rPr lang="zh-CN" altLang="en-US" sz="1600" b="1" dirty="0" smtClean="0">
                <a:solidFill>
                  <a:srgbClr val="99CC00"/>
                </a:solidFill>
                <a:latin typeface="微软雅黑" pitchFamily="34" charset="-122"/>
                <a:ea typeface="微软雅黑" pitchFamily="34" charset="-122"/>
              </a:rPr>
              <a:t>）什么</a:t>
            </a:r>
            <a:r>
              <a:rPr lang="zh-CN" altLang="en-US" sz="1600" b="1" dirty="0">
                <a:solidFill>
                  <a:srgbClr val="99CC00"/>
                </a:solidFill>
                <a:latin typeface="微软雅黑" pitchFamily="34" charset="-122"/>
                <a:ea typeface="微软雅黑" pitchFamily="34" charset="-122"/>
              </a:rPr>
              <a:t>是职权？</a:t>
            </a:r>
            <a:r>
              <a:rPr lang="zh-CN" altLang="en-US" sz="1600" b="1" dirty="0" smtClean="0">
                <a:solidFill>
                  <a:srgbClr val="99CC00"/>
                </a:solidFill>
                <a:latin typeface="微软雅黑" pitchFamily="34" charset="-122"/>
                <a:ea typeface="微软雅黑" pitchFamily="34" charset="-122"/>
              </a:rPr>
              <a:t>→</a:t>
            </a:r>
            <a:r>
              <a:rPr lang="zh-CN" altLang="en-US" sz="1600" b="1" dirty="0">
                <a:solidFill>
                  <a:srgbClr val="FCBC08"/>
                </a:solidFill>
                <a:latin typeface="微软雅黑" pitchFamily="34" charset="-122"/>
                <a:ea typeface="微软雅黑" pitchFamily="34" charset="-122"/>
              </a:rPr>
              <a:t>②参谋职权</a:t>
            </a:r>
          </a:p>
        </p:txBody>
      </p:sp>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83007" y="3245639"/>
            <a:ext cx="4464496" cy="2977819"/>
          </a:xfrm>
          <a:prstGeom prst="rect">
            <a:avLst/>
          </a:prstGeom>
          <a:ln w="12700">
            <a:solidFill>
              <a:srgbClr val="99CC00"/>
            </a:solidFill>
          </a:ln>
        </p:spPr>
      </p:pic>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40309" y="3245640"/>
            <a:ext cx="4457878" cy="2973404"/>
          </a:xfrm>
          <a:prstGeom prst="rect">
            <a:avLst/>
          </a:prstGeom>
          <a:ln w="12700">
            <a:solidFill>
              <a:srgbClr val="99CC00"/>
            </a:solidFill>
          </a:ln>
        </p:spPr>
      </p:pic>
    </p:spTree>
    <p:extLst>
      <p:ext uri="{BB962C8B-B14F-4D97-AF65-F5344CB8AC3E}">
        <p14:creationId xmlns:p14="http://schemas.microsoft.com/office/powerpoint/2010/main" val="22277340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0-#ppt_h/2"/>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2" decel="10000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1+#ppt_w/2"/>
                                          </p:val>
                                        </p:tav>
                                        <p:tav tm="100000">
                                          <p:val>
                                            <p:strVal val="#ppt_x"/>
                                          </p:val>
                                        </p:tav>
                                      </p:tavLst>
                                    </p:anim>
                                    <p:anim calcmode="lin" valueType="num">
                                      <p:cBhvr additive="base">
                                        <p:cTn id="16"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6"/>
          <p:cNvSpPr txBox="1"/>
          <p:nvPr/>
        </p:nvSpPr>
        <p:spPr>
          <a:xfrm>
            <a:off x="2425179" y="2872095"/>
            <a:ext cx="3960440" cy="3293209"/>
          </a:xfrm>
          <a:prstGeom prst="rect">
            <a:avLst/>
          </a:prstGeom>
          <a:noFill/>
        </p:spPr>
        <p:txBody>
          <a:bodyPr wrap="square" rtlCol="0">
            <a:spAutoFit/>
          </a:bodyPr>
          <a:lstStyle/>
          <a:p>
            <a:pPr indent="457200">
              <a:lnSpc>
                <a:spcPct val="130000"/>
              </a:lnSpc>
            </a:pPr>
            <a:r>
              <a:rPr lang="zh-CN" altLang="en-US" sz="1600" dirty="0">
                <a:solidFill>
                  <a:schemeClr val="bg1">
                    <a:lumMod val="85000"/>
                  </a:schemeClr>
                </a:solidFill>
                <a:latin typeface="微软雅黑" pitchFamily="34" charset="-122"/>
                <a:ea typeface="微软雅黑" pitchFamily="34" charset="-122"/>
              </a:rPr>
              <a:t>是指参谋人员或某部门的主管人员所拥有的原属直线主管的那部分权力。在纯粹参谋的情形下，参谋人员所具有的仅仅是辅助性职权，并无指挥权，但是，随着管理活动的日益复杂，主管人员仅依靠参谋的建议还很难做出最后的决定，为了改善和提高管理效率，主管人员就可能将职权关系作某些变动，把一部分原属自己的直线职权授予参谋人员或某个部门的主管人员，这便产生了职能职权。</a:t>
            </a:r>
            <a:endParaRPr lang="zh-CN" altLang="zh-CN" sz="1600" b="1" dirty="0">
              <a:solidFill>
                <a:srgbClr val="FF3C00"/>
              </a:solidFill>
              <a:latin typeface="微软雅黑" pitchFamily="34" charset="-122"/>
              <a:ea typeface="微软雅黑" pitchFamily="34" charset="-122"/>
            </a:endParaRPr>
          </a:p>
        </p:txBody>
      </p:sp>
      <p:sp>
        <p:nvSpPr>
          <p:cNvPr id="8" name="TextBox 6"/>
          <p:cNvSpPr txBox="1"/>
          <p:nvPr/>
        </p:nvSpPr>
        <p:spPr>
          <a:xfrm>
            <a:off x="2425179" y="2111638"/>
            <a:ext cx="3960440" cy="412421"/>
          </a:xfrm>
          <a:prstGeom prst="rect">
            <a:avLst/>
          </a:prstGeom>
          <a:noFill/>
        </p:spPr>
        <p:txBody>
          <a:bodyPr wrap="square" rtlCol="0">
            <a:spAutoFit/>
          </a:bodyPr>
          <a:lstStyle/>
          <a:p>
            <a:pPr indent="457200">
              <a:lnSpc>
                <a:spcPct val="130000"/>
              </a:lnSpc>
            </a:pPr>
            <a:r>
              <a:rPr lang="en-US" altLang="zh-CN" sz="1600" b="1" dirty="0" smtClean="0">
                <a:solidFill>
                  <a:srgbClr val="99CC00"/>
                </a:solidFill>
                <a:latin typeface="微软雅黑" pitchFamily="34" charset="-122"/>
                <a:ea typeface="微软雅黑" pitchFamily="34" charset="-122"/>
              </a:rPr>
              <a:t>1</a:t>
            </a:r>
            <a:r>
              <a:rPr lang="zh-CN" altLang="en-US" sz="1600" b="1" dirty="0" smtClean="0">
                <a:solidFill>
                  <a:srgbClr val="99CC00"/>
                </a:solidFill>
                <a:latin typeface="微软雅黑" pitchFamily="34" charset="-122"/>
                <a:ea typeface="微软雅黑" pitchFamily="34" charset="-122"/>
              </a:rPr>
              <a:t>）什么</a:t>
            </a:r>
            <a:r>
              <a:rPr lang="zh-CN" altLang="en-US" sz="1600" b="1" dirty="0">
                <a:solidFill>
                  <a:srgbClr val="99CC00"/>
                </a:solidFill>
                <a:latin typeface="微软雅黑" pitchFamily="34" charset="-122"/>
                <a:ea typeface="微软雅黑" pitchFamily="34" charset="-122"/>
              </a:rPr>
              <a:t>是职权？</a:t>
            </a:r>
            <a:r>
              <a:rPr lang="zh-CN" altLang="en-US" sz="1600" b="1" dirty="0" smtClean="0">
                <a:solidFill>
                  <a:srgbClr val="99CC00"/>
                </a:solidFill>
                <a:latin typeface="微软雅黑" pitchFamily="34" charset="-122"/>
                <a:ea typeface="微软雅黑" pitchFamily="34" charset="-122"/>
              </a:rPr>
              <a:t>→</a:t>
            </a:r>
            <a:r>
              <a:rPr lang="zh-CN" altLang="en-US" sz="1600" b="1" dirty="0" smtClean="0">
                <a:solidFill>
                  <a:srgbClr val="FCBC08"/>
                </a:solidFill>
                <a:latin typeface="微软雅黑" pitchFamily="34" charset="-122"/>
                <a:ea typeface="微软雅黑" pitchFamily="34" charset="-122"/>
              </a:rPr>
              <a:t>③</a:t>
            </a:r>
            <a:r>
              <a:rPr lang="zh-CN" altLang="en-US" sz="1600" b="1" dirty="0">
                <a:solidFill>
                  <a:srgbClr val="FCBC08"/>
                </a:solidFill>
                <a:latin typeface="微软雅黑" pitchFamily="34" charset="-122"/>
                <a:ea typeface="微软雅黑" pitchFamily="34" charset="-122"/>
              </a:rPr>
              <a:t>职能职权</a:t>
            </a:r>
          </a:p>
        </p:txBody>
      </p:sp>
      <p:pic>
        <p:nvPicPr>
          <p:cNvPr id="4" name="图片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9337947" y="2326901"/>
            <a:ext cx="2561310" cy="3697106"/>
          </a:xfrm>
          <a:prstGeom prst="rect">
            <a:avLst/>
          </a:prstGeom>
          <a:ln w="12700">
            <a:solidFill>
              <a:srgbClr val="99CC00"/>
            </a:solidFill>
          </a:ln>
        </p:spPr>
      </p:pic>
      <p:pic>
        <p:nvPicPr>
          <p:cNvPr id="7" name="图片 6"/>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6493631" y="2326901"/>
            <a:ext cx="2736304" cy="3697106"/>
          </a:xfrm>
          <a:prstGeom prst="rect">
            <a:avLst/>
          </a:prstGeom>
          <a:ln w="12700">
            <a:solidFill>
              <a:srgbClr val="99CC00"/>
            </a:solidFill>
          </a:ln>
        </p:spPr>
      </p:pic>
    </p:spTree>
    <p:extLst>
      <p:ext uri="{BB962C8B-B14F-4D97-AF65-F5344CB8AC3E}">
        <p14:creationId xmlns:p14="http://schemas.microsoft.com/office/powerpoint/2010/main" val="24863926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par>
                                <p:cTn id="9" presetID="2" presetClass="entr" presetSubtype="4" decel="10000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1" decel="10000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6"/>
          <p:cNvSpPr txBox="1"/>
          <p:nvPr/>
        </p:nvSpPr>
        <p:spPr>
          <a:xfrm>
            <a:off x="2425179" y="2564904"/>
            <a:ext cx="9001000" cy="381258"/>
          </a:xfrm>
          <a:prstGeom prst="rect">
            <a:avLst/>
          </a:prstGeom>
          <a:noFill/>
        </p:spPr>
        <p:txBody>
          <a:bodyPr wrap="square" rtlCol="0">
            <a:spAutoFit/>
          </a:bodyPr>
          <a:lstStyle/>
          <a:p>
            <a:pPr indent="457200">
              <a:lnSpc>
                <a:spcPct val="130000"/>
              </a:lnSpc>
            </a:pPr>
            <a:r>
              <a:rPr lang="zh-CN" altLang="en-US" sz="1600" dirty="0">
                <a:solidFill>
                  <a:schemeClr val="bg1">
                    <a:lumMod val="85000"/>
                  </a:schemeClr>
                </a:solidFill>
                <a:latin typeface="微软雅黑" pitchFamily="34" charset="-122"/>
                <a:ea typeface="微软雅黑" pitchFamily="34" charset="-122"/>
              </a:rPr>
              <a:t>如果不对职权做出十分明确的规定，则很可能引起职权关系的模糊和混乱。因此要做到</a:t>
            </a:r>
            <a:r>
              <a:rPr lang="zh-CN" altLang="en-US" sz="1600" dirty="0" smtClean="0">
                <a:solidFill>
                  <a:schemeClr val="bg1">
                    <a:lumMod val="85000"/>
                  </a:schemeClr>
                </a:solidFill>
                <a:latin typeface="微软雅黑" pitchFamily="34" charset="-122"/>
                <a:ea typeface="微软雅黑" pitchFamily="34" charset="-122"/>
              </a:rPr>
              <a:t>：</a:t>
            </a:r>
            <a:endParaRPr lang="en-US" altLang="zh-CN" sz="1600" dirty="0" smtClean="0">
              <a:solidFill>
                <a:schemeClr val="bg1">
                  <a:lumMod val="85000"/>
                </a:schemeClr>
              </a:solidFill>
              <a:latin typeface="微软雅黑" pitchFamily="34" charset="-122"/>
              <a:ea typeface="微软雅黑" pitchFamily="34" charset="-122"/>
            </a:endParaRPr>
          </a:p>
        </p:txBody>
      </p:sp>
      <p:sp>
        <p:nvSpPr>
          <p:cNvPr id="8" name="TextBox 6"/>
          <p:cNvSpPr txBox="1"/>
          <p:nvPr/>
        </p:nvSpPr>
        <p:spPr>
          <a:xfrm>
            <a:off x="2425179" y="2111638"/>
            <a:ext cx="3960440" cy="412421"/>
          </a:xfrm>
          <a:prstGeom prst="rect">
            <a:avLst/>
          </a:prstGeom>
          <a:noFill/>
        </p:spPr>
        <p:txBody>
          <a:bodyPr wrap="square" rtlCol="0">
            <a:spAutoFit/>
          </a:bodyPr>
          <a:lstStyle/>
          <a:p>
            <a:pPr indent="457200">
              <a:lnSpc>
                <a:spcPct val="130000"/>
              </a:lnSpc>
            </a:pPr>
            <a:r>
              <a:rPr lang="en-US" altLang="zh-CN" sz="1600" b="1" dirty="0" smtClean="0">
                <a:solidFill>
                  <a:srgbClr val="99CC00"/>
                </a:solidFill>
                <a:latin typeface="微软雅黑" pitchFamily="34" charset="-122"/>
                <a:ea typeface="微软雅黑" pitchFamily="34" charset="-122"/>
              </a:rPr>
              <a:t>2</a:t>
            </a:r>
            <a:r>
              <a:rPr lang="zh-CN" altLang="en-US" sz="1600" b="1" dirty="0">
                <a:solidFill>
                  <a:srgbClr val="99CC00"/>
                </a:solidFill>
                <a:latin typeface="微软雅黑" pitchFamily="34" charset="-122"/>
                <a:ea typeface="微软雅黑" pitchFamily="34" charset="-122"/>
              </a:rPr>
              <a:t>）职权设计</a:t>
            </a:r>
            <a:endParaRPr lang="zh-CN" altLang="en-US" sz="1600" b="1" dirty="0">
              <a:solidFill>
                <a:srgbClr val="FCBC08"/>
              </a:solidFill>
              <a:latin typeface="微软雅黑" pitchFamily="34" charset="-122"/>
              <a:ea typeface="微软雅黑" pitchFamily="34" charset="-122"/>
            </a:endParaRPr>
          </a:p>
        </p:txBody>
      </p:sp>
      <p:grpSp>
        <p:nvGrpSpPr>
          <p:cNvPr id="5" name="组合 4"/>
          <p:cNvGrpSpPr/>
          <p:nvPr/>
        </p:nvGrpSpPr>
        <p:grpSpPr>
          <a:xfrm>
            <a:off x="8366099" y="3282350"/>
            <a:ext cx="2340000" cy="794722"/>
            <a:chOff x="8330083" y="3510300"/>
            <a:chExt cx="2340000" cy="794722"/>
          </a:xfrm>
        </p:grpSpPr>
        <p:sp>
          <p:nvSpPr>
            <p:cNvPr id="10" name="对角圆角矩形 9"/>
            <p:cNvSpPr/>
            <p:nvPr/>
          </p:nvSpPr>
          <p:spPr>
            <a:xfrm>
              <a:off x="8330083" y="3510300"/>
              <a:ext cx="2340000" cy="794722"/>
            </a:xfrm>
            <a:prstGeom prst="round2DiagRect">
              <a:avLst/>
            </a:prstGeom>
            <a:solidFill>
              <a:srgbClr val="F05425"/>
            </a:solidFill>
            <a:ln>
              <a:noFill/>
            </a:ln>
            <a:effectLst>
              <a:reflection stA="76000" endPos="14000" dist="254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 name="矩形 11"/>
            <p:cNvSpPr/>
            <p:nvPr/>
          </p:nvSpPr>
          <p:spPr>
            <a:xfrm>
              <a:off x="8762420" y="3584496"/>
              <a:ext cx="1475326" cy="646331"/>
            </a:xfrm>
            <a:prstGeom prst="rect">
              <a:avLst/>
            </a:prstGeom>
          </p:spPr>
          <p:txBody>
            <a:bodyPr wrap="square">
              <a:spAutoFit/>
            </a:bodyPr>
            <a:lstStyle/>
            <a:p>
              <a:pPr algn="ctr"/>
              <a:r>
                <a:rPr lang="zh-CN" altLang="en-US" dirty="0">
                  <a:solidFill>
                    <a:schemeClr val="bg1"/>
                  </a:solidFill>
                  <a:latin typeface="微软雅黑" pitchFamily="34" charset="-122"/>
                  <a:ea typeface="微软雅黑" pitchFamily="34" charset="-122"/>
                </a:rPr>
                <a:t>以书面形式规定职权</a:t>
              </a:r>
              <a:endParaRPr lang="en-US" altLang="zh-CN" dirty="0" smtClean="0">
                <a:solidFill>
                  <a:schemeClr val="bg1"/>
                </a:solidFill>
                <a:latin typeface="微软雅黑" pitchFamily="34" charset="-122"/>
                <a:ea typeface="微软雅黑" pitchFamily="34" charset="-122"/>
              </a:endParaRPr>
            </a:p>
          </p:txBody>
        </p:sp>
      </p:grpSp>
      <p:grpSp>
        <p:nvGrpSpPr>
          <p:cNvPr id="3" name="组合 2"/>
          <p:cNvGrpSpPr/>
          <p:nvPr/>
        </p:nvGrpSpPr>
        <p:grpSpPr>
          <a:xfrm>
            <a:off x="5719675" y="3282350"/>
            <a:ext cx="2340000" cy="794722"/>
            <a:chOff x="5761620" y="3510300"/>
            <a:chExt cx="2340000" cy="794722"/>
          </a:xfrm>
        </p:grpSpPr>
        <p:sp>
          <p:nvSpPr>
            <p:cNvPr id="9" name="对角圆角矩形 8"/>
            <p:cNvSpPr/>
            <p:nvPr/>
          </p:nvSpPr>
          <p:spPr>
            <a:xfrm>
              <a:off x="5761620" y="3510300"/>
              <a:ext cx="2340000" cy="794722"/>
            </a:xfrm>
            <a:prstGeom prst="round2DiagRect">
              <a:avLst/>
            </a:prstGeom>
            <a:solidFill>
              <a:srgbClr val="7BC143"/>
            </a:solidFill>
            <a:ln>
              <a:noFill/>
            </a:ln>
            <a:effectLst>
              <a:reflection stA="76000" endPos="14000" dist="25400" dir="5400000" sy="-100000" algn="bl" rotWithShape="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矩形 12"/>
            <p:cNvSpPr/>
            <p:nvPr/>
          </p:nvSpPr>
          <p:spPr>
            <a:xfrm>
              <a:off x="6090224" y="3584496"/>
              <a:ext cx="1682793" cy="646331"/>
            </a:xfrm>
            <a:prstGeom prst="rect">
              <a:avLst/>
            </a:prstGeom>
          </p:spPr>
          <p:txBody>
            <a:bodyPr wrap="square">
              <a:spAutoFit/>
            </a:bodyPr>
            <a:lstStyle/>
            <a:p>
              <a:pPr algn="ctr"/>
              <a:r>
                <a:rPr lang="zh-CN" altLang="en-US" dirty="0">
                  <a:solidFill>
                    <a:schemeClr val="bg1"/>
                  </a:solidFill>
                  <a:latin typeface="微软雅黑" pitchFamily="34" charset="-122"/>
                  <a:ea typeface="微软雅黑" pitchFamily="34" charset="-122"/>
                </a:rPr>
                <a:t>用科学准确的用语规定职权</a:t>
              </a:r>
              <a:endParaRPr lang="en-US" altLang="zh-CN" dirty="0" smtClean="0">
                <a:solidFill>
                  <a:schemeClr val="bg1"/>
                </a:solidFill>
                <a:latin typeface="微软雅黑" pitchFamily="34" charset="-122"/>
                <a:ea typeface="微软雅黑" pitchFamily="34" charset="-122"/>
              </a:endParaRPr>
            </a:p>
          </p:txBody>
        </p:sp>
      </p:grpSp>
      <p:grpSp>
        <p:nvGrpSpPr>
          <p:cNvPr id="2" name="组合 1"/>
          <p:cNvGrpSpPr/>
          <p:nvPr/>
        </p:nvGrpSpPr>
        <p:grpSpPr>
          <a:xfrm>
            <a:off x="3073251" y="3282350"/>
            <a:ext cx="2340000" cy="794722"/>
            <a:chOff x="3193156" y="3510300"/>
            <a:chExt cx="2340000" cy="794722"/>
          </a:xfrm>
        </p:grpSpPr>
        <p:sp>
          <p:nvSpPr>
            <p:cNvPr id="6" name="对角圆角矩形 5"/>
            <p:cNvSpPr/>
            <p:nvPr/>
          </p:nvSpPr>
          <p:spPr>
            <a:xfrm>
              <a:off x="3193156" y="3510300"/>
              <a:ext cx="2340000" cy="794722"/>
            </a:xfrm>
            <a:prstGeom prst="round2DiagRect">
              <a:avLst/>
            </a:prstGeom>
            <a:solidFill>
              <a:srgbClr val="36B2E6"/>
            </a:solidFill>
            <a:ln>
              <a:noFill/>
            </a:ln>
            <a:effectLst>
              <a:reflection stA="76000" endPos="14000" dist="25400" dir="5400000" sy="-100000" algn="bl" rotWithShape="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solidFill>
              </a:endParaRPr>
            </a:p>
          </p:txBody>
        </p:sp>
        <p:sp>
          <p:nvSpPr>
            <p:cNvPr id="14" name="矩形 13"/>
            <p:cNvSpPr/>
            <p:nvPr/>
          </p:nvSpPr>
          <p:spPr>
            <a:xfrm>
              <a:off x="3636550" y="3584496"/>
              <a:ext cx="1453213" cy="646331"/>
            </a:xfrm>
            <a:prstGeom prst="rect">
              <a:avLst/>
            </a:prstGeom>
          </p:spPr>
          <p:txBody>
            <a:bodyPr wrap="square">
              <a:spAutoFit/>
            </a:bodyPr>
            <a:lstStyle/>
            <a:p>
              <a:pPr algn="ctr"/>
              <a:r>
                <a:rPr lang="zh-CN" altLang="en-US" dirty="0">
                  <a:solidFill>
                    <a:schemeClr val="bg1"/>
                  </a:solidFill>
                  <a:latin typeface="微软雅黑" pitchFamily="34" charset="-122"/>
                  <a:ea typeface="微软雅黑" pitchFamily="34" charset="-122"/>
                </a:rPr>
                <a:t>全面而具体地规定</a:t>
              </a:r>
              <a:r>
                <a:rPr lang="zh-CN" altLang="en-US" dirty="0" smtClean="0">
                  <a:solidFill>
                    <a:schemeClr val="bg1"/>
                  </a:solidFill>
                  <a:latin typeface="微软雅黑" pitchFamily="34" charset="-122"/>
                  <a:ea typeface="微软雅黑" pitchFamily="34" charset="-122"/>
                </a:rPr>
                <a:t>职权</a:t>
              </a:r>
              <a:endParaRPr lang="en-US" altLang="zh-CN" dirty="0" smtClean="0">
                <a:solidFill>
                  <a:schemeClr val="bg1"/>
                </a:solidFill>
                <a:latin typeface="微软雅黑" pitchFamily="34" charset="-122"/>
                <a:ea typeface="微软雅黑" pitchFamily="34" charset="-122"/>
              </a:endParaRPr>
            </a:p>
          </p:txBody>
        </p:sp>
      </p:grpSp>
      <p:sp>
        <p:nvSpPr>
          <p:cNvPr id="22" name="TextBox 6"/>
          <p:cNvSpPr txBox="1"/>
          <p:nvPr/>
        </p:nvSpPr>
        <p:spPr>
          <a:xfrm>
            <a:off x="3073251" y="4274118"/>
            <a:ext cx="2340000" cy="2012859"/>
          </a:xfrm>
          <a:prstGeom prst="rect">
            <a:avLst/>
          </a:prstGeom>
          <a:noFill/>
        </p:spPr>
        <p:txBody>
          <a:bodyPr wrap="square" rtlCol="0">
            <a:spAutoFit/>
          </a:bodyPr>
          <a:lstStyle/>
          <a:p>
            <a:pPr>
              <a:lnSpc>
                <a:spcPct val="130000"/>
              </a:lnSpc>
            </a:pPr>
            <a:r>
              <a:rPr lang="zh-CN" altLang="en-US" sz="1600" dirty="0">
                <a:solidFill>
                  <a:schemeClr val="bg1">
                    <a:lumMod val="85000"/>
                  </a:schemeClr>
                </a:solidFill>
                <a:latin typeface="微软雅黑" pitchFamily="34" charset="-122"/>
                <a:ea typeface="微软雅黑" pitchFamily="34" charset="-122"/>
              </a:rPr>
              <a:t>要将各部门及主管人员的每一项业务活动的职权，都统统加以规定，不能遗漏，而且，规定必须尽量具体，切忌抽象的、概括性的表述。</a:t>
            </a:r>
            <a:endParaRPr lang="en-US" altLang="zh-CN" sz="1600" dirty="0" smtClean="0">
              <a:solidFill>
                <a:schemeClr val="bg1">
                  <a:lumMod val="85000"/>
                </a:schemeClr>
              </a:solidFill>
              <a:latin typeface="微软雅黑" pitchFamily="34" charset="-122"/>
              <a:ea typeface="微软雅黑" pitchFamily="34" charset="-122"/>
            </a:endParaRPr>
          </a:p>
        </p:txBody>
      </p:sp>
      <p:sp>
        <p:nvSpPr>
          <p:cNvPr id="23" name="TextBox 6"/>
          <p:cNvSpPr txBox="1"/>
          <p:nvPr/>
        </p:nvSpPr>
        <p:spPr>
          <a:xfrm>
            <a:off x="5719675" y="4274118"/>
            <a:ext cx="2340000" cy="1661609"/>
          </a:xfrm>
          <a:prstGeom prst="rect">
            <a:avLst/>
          </a:prstGeom>
          <a:noFill/>
        </p:spPr>
        <p:txBody>
          <a:bodyPr wrap="square" rtlCol="0">
            <a:spAutoFit/>
          </a:bodyPr>
          <a:lstStyle/>
          <a:p>
            <a:pPr>
              <a:lnSpc>
                <a:spcPct val="130000"/>
              </a:lnSpc>
            </a:pPr>
            <a:r>
              <a:rPr lang="zh-CN" altLang="en-US" sz="1600" dirty="0">
                <a:solidFill>
                  <a:schemeClr val="bg1">
                    <a:lumMod val="85000"/>
                  </a:schemeClr>
                </a:solidFill>
                <a:latin typeface="微软雅黑" pitchFamily="34" charset="-122"/>
                <a:ea typeface="微软雅黑" pitchFamily="34" charset="-122"/>
              </a:rPr>
              <a:t>为了避免理解上的分歧，对职权的规定，应措词科学、表达准确，而不应采用导致错误理解的表述。</a:t>
            </a:r>
            <a:endParaRPr lang="en-US" altLang="zh-CN" sz="1600" dirty="0" smtClean="0">
              <a:solidFill>
                <a:schemeClr val="bg1">
                  <a:lumMod val="85000"/>
                </a:schemeClr>
              </a:solidFill>
              <a:latin typeface="微软雅黑" pitchFamily="34" charset="-122"/>
              <a:ea typeface="微软雅黑" pitchFamily="34" charset="-122"/>
            </a:endParaRPr>
          </a:p>
        </p:txBody>
      </p:sp>
      <p:sp>
        <p:nvSpPr>
          <p:cNvPr id="24" name="TextBox 6"/>
          <p:cNvSpPr txBox="1"/>
          <p:nvPr/>
        </p:nvSpPr>
        <p:spPr>
          <a:xfrm>
            <a:off x="8366099" y="4274118"/>
            <a:ext cx="2340000" cy="1981696"/>
          </a:xfrm>
          <a:prstGeom prst="rect">
            <a:avLst/>
          </a:prstGeom>
          <a:noFill/>
        </p:spPr>
        <p:txBody>
          <a:bodyPr wrap="square" rtlCol="0">
            <a:spAutoFit/>
          </a:bodyPr>
          <a:lstStyle/>
          <a:p>
            <a:pPr>
              <a:lnSpc>
                <a:spcPct val="130000"/>
              </a:lnSpc>
            </a:pPr>
            <a:r>
              <a:rPr lang="zh-CN" altLang="en-US" sz="1600" dirty="0">
                <a:solidFill>
                  <a:schemeClr val="bg1">
                    <a:lumMod val="85000"/>
                  </a:schemeClr>
                </a:solidFill>
                <a:latin typeface="微软雅黑" pitchFamily="34" charset="-122"/>
                <a:ea typeface="微软雅黑" pitchFamily="34" charset="-122"/>
              </a:rPr>
              <a:t>口头形式的准确程度、规范程度较低，书面形式避免了这种不足，而且便于检查核对。如建立专门的职权系统表，或体现在职务说明书中。</a:t>
            </a:r>
            <a:endParaRPr lang="en-US" altLang="zh-CN" sz="1600" dirty="0" smtClean="0">
              <a:solidFill>
                <a:schemeClr val="bg1">
                  <a:lumMod val="8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27040263"/>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anim calcmode="lin" valueType="num">
                                      <p:cBhvr>
                                        <p:cTn id="13" dur="500" fill="hold"/>
                                        <p:tgtEl>
                                          <p:spTgt spid="2"/>
                                        </p:tgtEl>
                                        <p:attrNameLst>
                                          <p:attrName>ppt_x</p:attrName>
                                        </p:attrNameLst>
                                      </p:cBhvr>
                                      <p:tavLst>
                                        <p:tav tm="0">
                                          <p:val>
                                            <p:strVal val="#ppt_x"/>
                                          </p:val>
                                        </p:tav>
                                        <p:tav tm="100000">
                                          <p:val>
                                            <p:strVal val="#ppt_x"/>
                                          </p:val>
                                        </p:tav>
                                      </p:tavLst>
                                    </p:anim>
                                    <p:anim calcmode="lin" valueType="num">
                                      <p:cBhvr>
                                        <p:cTn id="14" dur="500" fill="hold"/>
                                        <p:tgtEl>
                                          <p:spTgt spid="2"/>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20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750"/>
                                        <p:tgtEl>
                                          <p:spTgt spid="22"/>
                                        </p:tgtEl>
                                      </p:cBhvr>
                                    </p:animEffect>
                                    <p:anim calcmode="lin" valueType="num">
                                      <p:cBhvr>
                                        <p:cTn id="18" dur="750" fill="hold"/>
                                        <p:tgtEl>
                                          <p:spTgt spid="22"/>
                                        </p:tgtEl>
                                        <p:attrNameLst>
                                          <p:attrName>ppt_x</p:attrName>
                                        </p:attrNameLst>
                                      </p:cBhvr>
                                      <p:tavLst>
                                        <p:tav tm="0">
                                          <p:val>
                                            <p:strVal val="#ppt_x"/>
                                          </p:val>
                                        </p:tav>
                                        <p:tav tm="100000">
                                          <p:val>
                                            <p:strVal val="#ppt_x"/>
                                          </p:val>
                                        </p:tav>
                                      </p:tavLst>
                                    </p:anim>
                                    <p:anim calcmode="lin" valueType="num">
                                      <p:cBhvr>
                                        <p:cTn id="19" dur="750" fill="hold"/>
                                        <p:tgtEl>
                                          <p:spTgt spid="22"/>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10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500"/>
                                        <p:tgtEl>
                                          <p:spTgt spid="3"/>
                                        </p:tgtEl>
                                      </p:cBhvr>
                                    </p:animEffect>
                                    <p:anim calcmode="lin" valueType="num">
                                      <p:cBhvr>
                                        <p:cTn id="23" dur="500" fill="hold"/>
                                        <p:tgtEl>
                                          <p:spTgt spid="3"/>
                                        </p:tgtEl>
                                        <p:attrNameLst>
                                          <p:attrName>ppt_x</p:attrName>
                                        </p:attrNameLst>
                                      </p:cBhvr>
                                      <p:tavLst>
                                        <p:tav tm="0">
                                          <p:val>
                                            <p:strVal val="#ppt_x"/>
                                          </p:val>
                                        </p:tav>
                                        <p:tav tm="100000">
                                          <p:val>
                                            <p:strVal val="#ppt_x"/>
                                          </p:val>
                                        </p:tav>
                                      </p:tavLst>
                                    </p:anim>
                                    <p:anim calcmode="lin" valueType="num">
                                      <p:cBhvr>
                                        <p:cTn id="24" dur="500" fill="hold"/>
                                        <p:tgtEl>
                                          <p:spTgt spid="3"/>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30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750"/>
                                        <p:tgtEl>
                                          <p:spTgt spid="23"/>
                                        </p:tgtEl>
                                      </p:cBhvr>
                                    </p:animEffect>
                                    <p:anim calcmode="lin" valueType="num">
                                      <p:cBhvr>
                                        <p:cTn id="28" dur="750" fill="hold"/>
                                        <p:tgtEl>
                                          <p:spTgt spid="23"/>
                                        </p:tgtEl>
                                        <p:attrNameLst>
                                          <p:attrName>ppt_x</p:attrName>
                                        </p:attrNameLst>
                                      </p:cBhvr>
                                      <p:tavLst>
                                        <p:tav tm="0">
                                          <p:val>
                                            <p:strVal val="#ppt_x"/>
                                          </p:val>
                                        </p:tav>
                                        <p:tav tm="100000">
                                          <p:val>
                                            <p:strVal val="#ppt_x"/>
                                          </p:val>
                                        </p:tav>
                                      </p:tavLst>
                                    </p:anim>
                                    <p:anim calcmode="lin" valueType="num">
                                      <p:cBhvr>
                                        <p:cTn id="29" dur="750" fill="hold"/>
                                        <p:tgtEl>
                                          <p:spTgt spid="23"/>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20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anim calcmode="lin" valueType="num">
                                      <p:cBhvr>
                                        <p:cTn id="33" dur="500" fill="hold"/>
                                        <p:tgtEl>
                                          <p:spTgt spid="5"/>
                                        </p:tgtEl>
                                        <p:attrNameLst>
                                          <p:attrName>ppt_x</p:attrName>
                                        </p:attrNameLst>
                                      </p:cBhvr>
                                      <p:tavLst>
                                        <p:tav tm="0">
                                          <p:val>
                                            <p:strVal val="#ppt_x"/>
                                          </p:val>
                                        </p:tav>
                                        <p:tav tm="100000">
                                          <p:val>
                                            <p:strVal val="#ppt_x"/>
                                          </p:val>
                                        </p:tav>
                                      </p:tavLst>
                                    </p:anim>
                                    <p:anim calcmode="lin" valueType="num">
                                      <p:cBhvr>
                                        <p:cTn id="34" dur="500" fill="hold"/>
                                        <p:tgtEl>
                                          <p:spTgt spid="5"/>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40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750"/>
                                        <p:tgtEl>
                                          <p:spTgt spid="24"/>
                                        </p:tgtEl>
                                      </p:cBhvr>
                                    </p:animEffect>
                                    <p:anim calcmode="lin" valueType="num">
                                      <p:cBhvr>
                                        <p:cTn id="38" dur="750" fill="hold"/>
                                        <p:tgtEl>
                                          <p:spTgt spid="24"/>
                                        </p:tgtEl>
                                        <p:attrNameLst>
                                          <p:attrName>ppt_x</p:attrName>
                                        </p:attrNameLst>
                                      </p:cBhvr>
                                      <p:tavLst>
                                        <p:tav tm="0">
                                          <p:val>
                                            <p:strVal val="#ppt_x"/>
                                          </p:val>
                                        </p:tav>
                                        <p:tav tm="100000">
                                          <p:val>
                                            <p:strVal val="#ppt_x"/>
                                          </p:val>
                                        </p:tav>
                                      </p:tavLst>
                                    </p:anim>
                                    <p:anim calcmode="lin" valueType="num">
                                      <p:cBhvr>
                                        <p:cTn id="39" dur="75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2" grpId="0"/>
      <p:bldP spid="23" grpId="0"/>
      <p:bldP spid="2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矩形 31"/>
          <p:cNvSpPr/>
          <p:nvPr/>
        </p:nvSpPr>
        <p:spPr>
          <a:xfrm>
            <a:off x="6603639" y="3780050"/>
            <a:ext cx="3598404" cy="369332"/>
          </a:xfrm>
          <a:prstGeom prst="rect">
            <a:avLst/>
          </a:prstGeom>
        </p:spPr>
        <p:txBody>
          <a:bodyPr wrap="square">
            <a:spAutoFit/>
          </a:bodyPr>
          <a:lstStyle/>
          <a:p>
            <a:pPr marL="285750" lvl="0" indent="-285750">
              <a:buFont typeface="Arial" panose="020B0604020202020204" pitchFamily="34" charset="0"/>
              <a:buChar char="•"/>
              <a:defRPr/>
            </a:pPr>
            <a:r>
              <a:rPr lang="zh-CN" altLang="en-US" kern="0" dirty="0" smtClean="0">
                <a:solidFill>
                  <a:schemeClr val="bg1">
                    <a:lumMod val="85000"/>
                  </a:schemeClr>
                </a:solidFill>
                <a:latin typeface="微软雅黑" pitchFamily="34" charset="-122"/>
                <a:ea typeface="微软雅黑" pitchFamily="34" charset="-122"/>
              </a:rPr>
              <a:t>组织概述</a:t>
            </a:r>
            <a:endParaRPr lang="zh-CN" altLang="en-US" kern="0" dirty="0">
              <a:solidFill>
                <a:schemeClr val="bg1">
                  <a:lumMod val="85000"/>
                </a:schemeClr>
              </a:solidFill>
              <a:latin typeface="微软雅黑" pitchFamily="34" charset="-122"/>
              <a:ea typeface="微软雅黑" pitchFamily="34" charset="-122"/>
            </a:endParaRPr>
          </a:p>
        </p:txBody>
      </p:sp>
      <p:sp>
        <p:nvSpPr>
          <p:cNvPr id="33" name="矩形 32"/>
          <p:cNvSpPr/>
          <p:nvPr/>
        </p:nvSpPr>
        <p:spPr>
          <a:xfrm>
            <a:off x="6603639" y="4211997"/>
            <a:ext cx="3598404" cy="369332"/>
          </a:xfrm>
          <a:prstGeom prst="rect">
            <a:avLst/>
          </a:prstGeom>
        </p:spPr>
        <p:txBody>
          <a:bodyPr wrap="square">
            <a:spAutoFit/>
          </a:bodyPr>
          <a:lstStyle/>
          <a:p>
            <a:pPr marL="285750" lvl="0" indent="-285750">
              <a:buFont typeface="Arial" panose="020B0604020202020204" pitchFamily="34" charset="0"/>
              <a:buChar char="•"/>
              <a:defRPr/>
            </a:pPr>
            <a:r>
              <a:rPr lang="zh-CN" altLang="en-US" kern="0" dirty="0" smtClean="0">
                <a:solidFill>
                  <a:schemeClr val="bg1">
                    <a:lumMod val="85000"/>
                  </a:schemeClr>
                </a:solidFill>
                <a:latin typeface="微软雅黑" pitchFamily="34" charset="-122"/>
                <a:ea typeface="微软雅黑" pitchFamily="34" charset="-122"/>
              </a:rPr>
              <a:t>组织管理概述</a:t>
            </a:r>
            <a:endParaRPr lang="zh-CN" altLang="en-US" kern="0" dirty="0">
              <a:solidFill>
                <a:schemeClr val="bg1">
                  <a:lumMod val="85000"/>
                </a:schemeClr>
              </a:solidFill>
              <a:latin typeface="微软雅黑" pitchFamily="34" charset="-122"/>
              <a:ea typeface="微软雅黑" pitchFamily="34" charset="-122"/>
            </a:endParaRPr>
          </a:p>
        </p:txBody>
      </p:sp>
      <p:sp>
        <p:nvSpPr>
          <p:cNvPr id="14" name="TextBox 8"/>
          <p:cNvSpPr txBox="1"/>
          <p:nvPr/>
        </p:nvSpPr>
        <p:spPr>
          <a:xfrm>
            <a:off x="5091471" y="2996952"/>
            <a:ext cx="5110572" cy="523220"/>
          </a:xfrm>
          <a:prstGeom prst="rect">
            <a:avLst/>
          </a:prstGeom>
          <a:noFill/>
        </p:spPr>
        <p:txBody>
          <a:bodyPr wrap="square" rtlCol="0">
            <a:spAutoFit/>
          </a:bodyPr>
          <a:lstStyle/>
          <a:p>
            <a:pPr algn="ctr"/>
            <a:r>
              <a:rPr lang="en-US" altLang="zh-CN" sz="2800" dirty="0">
                <a:solidFill>
                  <a:srgbClr val="FF3C00"/>
                </a:solidFill>
                <a:latin typeface="Impact" panose="020B0806030902050204" pitchFamily="34" charset="0"/>
                <a:ea typeface="微软雅黑" pitchFamily="34" charset="-122"/>
              </a:rPr>
              <a:t>01</a:t>
            </a:r>
            <a:r>
              <a:rPr lang="en-US" altLang="zh-CN" sz="2800" b="1" dirty="0" smtClean="0">
                <a:solidFill>
                  <a:srgbClr val="FF3C00"/>
                </a:solidFill>
                <a:latin typeface="微软雅黑" pitchFamily="34" charset="-122"/>
                <a:ea typeface="微软雅黑" pitchFamily="34" charset="-122"/>
              </a:rPr>
              <a:t>  </a:t>
            </a:r>
            <a:r>
              <a:rPr lang="zh-CN" altLang="en-US" sz="2800" b="1" dirty="0" smtClean="0">
                <a:solidFill>
                  <a:srgbClr val="FF3C00"/>
                </a:solidFill>
                <a:latin typeface="微软雅黑" pitchFamily="34" charset="-122"/>
                <a:ea typeface="微软雅黑" pitchFamily="34" charset="-122"/>
              </a:rPr>
              <a:t>组织与组织概述</a:t>
            </a:r>
            <a:r>
              <a:rPr lang="en-US" altLang="zh-CN" sz="2800" b="1" dirty="0" smtClean="0">
                <a:solidFill>
                  <a:srgbClr val="FF3C00"/>
                </a:solidFill>
                <a:latin typeface="微软雅黑" pitchFamily="34" charset="-122"/>
                <a:ea typeface="微软雅黑" pitchFamily="34" charset="-122"/>
              </a:rPr>
              <a:t>     </a:t>
            </a:r>
            <a:endParaRPr lang="zh-CN" altLang="en-US" sz="2800" b="1" dirty="0">
              <a:solidFill>
                <a:srgbClr val="FF3C00"/>
              </a:solidFill>
              <a:latin typeface="微软雅黑" pitchFamily="34" charset="-122"/>
              <a:ea typeface="微软雅黑" pitchFamily="34" charset="-122"/>
            </a:endParaRPr>
          </a:p>
        </p:txBody>
      </p:sp>
      <p:sp>
        <p:nvSpPr>
          <p:cNvPr id="16" name="六边形 15"/>
          <p:cNvSpPr/>
          <p:nvPr/>
        </p:nvSpPr>
        <p:spPr>
          <a:xfrm>
            <a:off x="3022742" y="2417454"/>
            <a:ext cx="2676593" cy="2307690"/>
          </a:xfrm>
          <a:prstGeom prst="hexagon">
            <a:avLst>
              <a:gd name="adj" fmla="val 25000"/>
              <a:gd name="vf" fmla="val 115470"/>
            </a:avLst>
          </a:prstGeom>
          <a:blipFill>
            <a:blip r:embed="rId2" cstate="screen">
              <a:extLst>
                <a:ext uri="{28A0092B-C50C-407E-A947-70E740481C1C}">
                  <a14:useLocalDpi xmlns:a14="http://schemas.microsoft.com/office/drawing/2010/main"/>
                </a:ext>
              </a:extLst>
            </a:blip>
            <a:srcRect/>
            <a:stretch>
              <a:fillRect/>
            </a:stretch>
          </a:blipFill>
          <a:ln>
            <a:solidFill>
              <a:srgbClr val="99CC00"/>
            </a:solidFill>
          </a:ln>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cxnSp>
        <p:nvCxnSpPr>
          <p:cNvPr id="20" name="直接连接符 19"/>
          <p:cNvCxnSpPr/>
          <p:nvPr/>
        </p:nvCxnSpPr>
        <p:spPr>
          <a:xfrm>
            <a:off x="5699335" y="3571299"/>
            <a:ext cx="4502708" cy="0"/>
          </a:xfrm>
          <a:prstGeom prst="line">
            <a:avLst/>
          </a:prstGeom>
          <a:ln w="28575">
            <a:solidFill>
              <a:srgbClr val="99CC00"/>
            </a:solidFill>
            <a:tailEnd type="arrow"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4880683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63" presetClass="path" presetSubtype="0" accel="50000" fill="hold" grpId="1" nodeType="withEffect" p14:presetBounceEnd="64000">
                                      <p:stCondLst>
                                        <p:cond delay="0"/>
                                      </p:stCondLst>
                                      <p:childTnLst>
                                        <p:animMotion origin="layout" path="M -0.87919 -4.81481E-6 L -3.14501E-6 -4.81481E-6 " pathEditMode="relative" rAng="0" ptsTypes="AA" p14:bounceEnd="64000">
                                          <p:cBhvr>
                                            <p:cTn id="9" dur="500" fill="hold"/>
                                            <p:tgtEl>
                                              <p:spTgt spid="14"/>
                                            </p:tgtEl>
                                            <p:attrNameLst>
                                              <p:attrName>ppt_x</p:attrName>
                                              <p:attrName>ppt_y</p:attrName>
                                            </p:attrNameLst>
                                          </p:cBhvr>
                                          <p:rCtr x="43960" y="0"/>
                                        </p:animMotion>
                                      </p:childTnLst>
                                    </p:cTn>
                                  </p:par>
                                </p:childTnLst>
                              </p:cTn>
                            </p:par>
                            <p:par>
                              <p:cTn id="10" fill="hold">
                                <p:stCondLst>
                                  <p:cond delay="500"/>
                                </p:stCondLst>
                                <p:childTnLst>
                                  <p:par>
                                    <p:cTn id="11" presetID="52" presetClass="entr" presetSubtype="0" fill="hold" grpId="0" nodeType="afterEffect">
                                      <p:stCondLst>
                                        <p:cond delay="0"/>
                                      </p:stCondLst>
                                      <p:childTnLst>
                                        <p:set>
                                          <p:cBhvr>
                                            <p:cTn id="12" dur="1" fill="hold">
                                              <p:stCondLst>
                                                <p:cond delay="0"/>
                                              </p:stCondLst>
                                            </p:cTn>
                                            <p:tgtEl>
                                              <p:spTgt spid="32"/>
                                            </p:tgtEl>
                                            <p:attrNameLst>
                                              <p:attrName>style.visibility</p:attrName>
                                            </p:attrNameLst>
                                          </p:cBhvr>
                                          <p:to>
                                            <p:strVal val="visible"/>
                                          </p:to>
                                        </p:set>
                                        <p:animScale>
                                          <p:cBhvr>
                                            <p:cTn id="13" dur="10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32"/>
                                            </p:tgtEl>
                                            <p:attrNameLst>
                                              <p:attrName>ppt_x</p:attrName>
                                              <p:attrName>ppt_y</p:attrName>
                                            </p:attrNameLst>
                                          </p:cBhvr>
                                        </p:animMotion>
                                        <p:animEffect transition="in" filter="fade">
                                          <p:cBhvr>
                                            <p:cTn id="15" dur="1000"/>
                                            <p:tgtEl>
                                              <p:spTgt spid="32"/>
                                            </p:tgtEl>
                                          </p:cBhvr>
                                        </p:animEffect>
                                      </p:childTnLst>
                                    </p:cTn>
                                  </p:par>
                                  <p:par>
                                    <p:cTn id="16" presetID="52" presetClass="entr" presetSubtype="0" fill="hold" grpId="0" nodeType="withEffect">
                                      <p:stCondLst>
                                        <p:cond delay="200"/>
                                      </p:stCondLst>
                                      <p:iterate type="lt">
                                        <p:tmPct val="0"/>
                                      </p:iterate>
                                      <p:childTnLst>
                                        <p:set>
                                          <p:cBhvr>
                                            <p:cTn id="17" dur="1" fill="hold">
                                              <p:stCondLst>
                                                <p:cond delay="0"/>
                                              </p:stCondLst>
                                            </p:cTn>
                                            <p:tgtEl>
                                              <p:spTgt spid="33"/>
                                            </p:tgtEl>
                                            <p:attrNameLst>
                                              <p:attrName>style.visibility</p:attrName>
                                            </p:attrNameLst>
                                          </p:cBhvr>
                                          <p:to>
                                            <p:strVal val="visible"/>
                                          </p:to>
                                        </p:set>
                                        <p:animScale>
                                          <p:cBhvr>
                                            <p:cTn id="18" dur="10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33"/>
                                            </p:tgtEl>
                                            <p:attrNameLst>
                                              <p:attrName>ppt_x</p:attrName>
                                              <p:attrName>ppt_y</p:attrName>
                                            </p:attrNameLst>
                                          </p:cBhvr>
                                        </p:animMotion>
                                        <p:animEffect transition="in" filter="fade">
                                          <p:cBhvr>
                                            <p:cTn id="20" dur="1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14" grpId="0"/>
          <p:bldP spid="14"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63" presetClass="path" presetSubtype="0" accel="50000" fill="hold" grpId="1" nodeType="withEffect">
                                      <p:stCondLst>
                                        <p:cond delay="0"/>
                                      </p:stCondLst>
                                      <p:childTnLst>
                                        <p:animMotion origin="layout" path="M -0.87919 -4.81481E-6 L -3.14501E-6 -4.81481E-6 " pathEditMode="relative" rAng="0" ptsTypes="AA">
                                          <p:cBhvr>
                                            <p:cTn id="9" dur="500" fill="hold"/>
                                            <p:tgtEl>
                                              <p:spTgt spid="14"/>
                                            </p:tgtEl>
                                            <p:attrNameLst>
                                              <p:attrName>ppt_x</p:attrName>
                                              <p:attrName>ppt_y</p:attrName>
                                            </p:attrNameLst>
                                          </p:cBhvr>
                                          <p:rCtr x="43960" y="0"/>
                                        </p:animMotion>
                                      </p:childTnLst>
                                    </p:cTn>
                                  </p:par>
                                </p:childTnLst>
                              </p:cTn>
                            </p:par>
                            <p:par>
                              <p:cTn id="10" fill="hold">
                                <p:stCondLst>
                                  <p:cond delay="500"/>
                                </p:stCondLst>
                                <p:childTnLst>
                                  <p:par>
                                    <p:cTn id="11" presetID="52" presetClass="entr" presetSubtype="0" fill="hold" grpId="0" nodeType="afterEffect">
                                      <p:stCondLst>
                                        <p:cond delay="0"/>
                                      </p:stCondLst>
                                      <p:childTnLst>
                                        <p:set>
                                          <p:cBhvr>
                                            <p:cTn id="12" dur="1" fill="hold">
                                              <p:stCondLst>
                                                <p:cond delay="0"/>
                                              </p:stCondLst>
                                            </p:cTn>
                                            <p:tgtEl>
                                              <p:spTgt spid="32"/>
                                            </p:tgtEl>
                                            <p:attrNameLst>
                                              <p:attrName>style.visibility</p:attrName>
                                            </p:attrNameLst>
                                          </p:cBhvr>
                                          <p:to>
                                            <p:strVal val="visible"/>
                                          </p:to>
                                        </p:set>
                                        <p:animScale>
                                          <p:cBhvr>
                                            <p:cTn id="13" dur="10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32"/>
                                            </p:tgtEl>
                                            <p:attrNameLst>
                                              <p:attrName>ppt_x</p:attrName>
                                              <p:attrName>ppt_y</p:attrName>
                                            </p:attrNameLst>
                                          </p:cBhvr>
                                        </p:animMotion>
                                        <p:animEffect transition="in" filter="fade">
                                          <p:cBhvr>
                                            <p:cTn id="15" dur="1000"/>
                                            <p:tgtEl>
                                              <p:spTgt spid="32"/>
                                            </p:tgtEl>
                                          </p:cBhvr>
                                        </p:animEffect>
                                      </p:childTnLst>
                                    </p:cTn>
                                  </p:par>
                                  <p:par>
                                    <p:cTn id="16" presetID="52" presetClass="entr" presetSubtype="0" fill="hold" grpId="0" nodeType="withEffect">
                                      <p:stCondLst>
                                        <p:cond delay="200"/>
                                      </p:stCondLst>
                                      <p:iterate type="lt">
                                        <p:tmPct val="0"/>
                                      </p:iterate>
                                      <p:childTnLst>
                                        <p:set>
                                          <p:cBhvr>
                                            <p:cTn id="17" dur="1" fill="hold">
                                              <p:stCondLst>
                                                <p:cond delay="0"/>
                                              </p:stCondLst>
                                            </p:cTn>
                                            <p:tgtEl>
                                              <p:spTgt spid="33"/>
                                            </p:tgtEl>
                                            <p:attrNameLst>
                                              <p:attrName>style.visibility</p:attrName>
                                            </p:attrNameLst>
                                          </p:cBhvr>
                                          <p:to>
                                            <p:strVal val="visible"/>
                                          </p:to>
                                        </p:set>
                                        <p:animScale>
                                          <p:cBhvr>
                                            <p:cTn id="18" dur="10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33"/>
                                            </p:tgtEl>
                                            <p:attrNameLst>
                                              <p:attrName>ppt_x</p:attrName>
                                              <p:attrName>ppt_y</p:attrName>
                                            </p:attrNameLst>
                                          </p:cBhvr>
                                        </p:animMotion>
                                        <p:animEffect transition="in" filter="fade">
                                          <p:cBhvr>
                                            <p:cTn id="20" dur="1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14" grpId="0"/>
          <p:bldP spid="14" grpId="1"/>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6"/>
          <p:cNvSpPr txBox="1"/>
          <p:nvPr/>
        </p:nvSpPr>
        <p:spPr>
          <a:xfrm>
            <a:off x="1705099" y="1844824"/>
            <a:ext cx="9865096" cy="1052596"/>
          </a:xfrm>
          <a:prstGeom prst="rect">
            <a:avLst/>
          </a:prstGeom>
          <a:noFill/>
        </p:spPr>
        <p:txBody>
          <a:bodyPr wrap="square" rtlCol="0">
            <a:spAutoFit/>
          </a:bodyPr>
          <a:lstStyle/>
          <a:p>
            <a:pPr indent="457200">
              <a:lnSpc>
                <a:spcPct val="130000"/>
              </a:lnSpc>
            </a:pPr>
            <a:r>
              <a:rPr lang="zh-CN" altLang="en-US" sz="1600" dirty="0">
                <a:solidFill>
                  <a:schemeClr val="bg1">
                    <a:lumMod val="85000"/>
                  </a:schemeClr>
                </a:solidFill>
                <a:latin typeface="微软雅黑" pitchFamily="34" charset="-122"/>
                <a:ea typeface="微软雅黑" pitchFamily="34" charset="-122"/>
              </a:rPr>
              <a:t>组织变革是指组织结构在合理设计并实施之后，随着企业外部和内部环境的变化，对组织结构中不适应的地方进行调整和修正，甚至对整个组织进行重新架构。诱发组织变革的需要并决定组织变革目标、方向和内容的主要因素有：</a:t>
            </a:r>
            <a:endParaRPr lang="en-US" altLang="zh-CN" sz="1600" dirty="0" smtClean="0">
              <a:solidFill>
                <a:schemeClr val="bg1">
                  <a:lumMod val="85000"/>
                </a:schemeClr>
              </a:solidFill>
              <a:latin typeface="微软雅黑" pitchFamily="34" charset="-122"/>
              <a:ea typeface="微软雅黑" pitchFamily="34" charset="-122"/>
            </a:endParaRPr>
          </a:p>
        </p:txBody>
      </p:sp>
      <p:sp>
        <p:nvSpPr>
          <p:cNvPr id="50" name="Rectangle 31"/>
          <p:cNvSpPr/>
          <p:nvPr/>
        </p:nvSpPr>
        <p:spPr bwMode="auto">
          <a:xfrm>
            <a:off x="1797314" y="3141296"/>
            <a:ext cx="2232000" cy="2952000"/>
          </a:xfrm>
          <a:prstGeom prst="rect">
            <a:avLst/>
          </a:prstGeom>
          <a:solidFill>
            <a:srgbClr val="FF8A00"/>
          </a:solidFill>
          <a:ln w="9525" cap="flat" cmpd="sng" algn="ctr">
            <a:noFill/>
            <a:prstDash val="solid"/>
            <a:headEnd type="none" w="med" len="med"/>
            <a:tailEnd type="none" w="med" len="med"/>
          </a:ln>
          <a:effectLst/>
        </p:spPr>
        <p:txBody>
          <a:bodyPr vert="horz" wrap="square" lIns="91436" tIns="45718" rIns="91436" bIns="45718" numCol="1" rtlCol="0" anchor="ctr" anchorCtr="0" compatLnSpc="1">
            <a:prstTxWarp prst="textNoShape">
              <a:avLst/>
            </a:prstTxWarp>
          </a:bodyPr>
          <a:lstStyle/>
          <a:p>
            <a:pPr marL="0" marR="0" lvl="0" indent="0" algn="ctr" defTabSz="685289"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a:ln>
                <a:noFill/>
              </a:ln>
              <a:solidFill>
                <a:srgbClr val="FFFFFF">
                  <a:lumMod val="20000"/>
                  <a:lumOff val="80000"/>
                  <a:alpha val="99000"/>
                </a:srgbClr>
              </a:solidFill>
              <a:effectLst/>
              <a:uLnTx/>
              <a:uFillTx/>
              <a:latin typeface="Segoe UI" pitchFamily="34" charset="0"/>
              <a:ea typeface="Segoe UI" pitchFamily="34" charset="0"/>
              <a:cs typeface="Segoe UI" pitchFamily="34" charset="0"/>
            </a:endParaRPr>
          </a:p>
        </p:txBody>
      </p:sp>
      <p:sp>
        <p:nvSpPr>
          <p:cNvPr id="51" name="Rectangle 31"/>
          <p:cNvSpPr/>
          <p:nvPr/>
        </p:nvSpPr>
        <p:spPr bwMode="auto">
          <a:xfrm>
            <a:off x="4286856" y="3141296"/>
            <a:ext cx="2232000" cy="2952000"/>
          </a:xfrm>
          <a:prstGeom prst="rect">
            <a:avLst/>
          </a:prstGeom>
          <a:solidFill>
            <a:srgbClr val="8CC600"/>
          </a:solidFill>
          <a:ln w="9525" cap="flat" cmpd="sng" algn="ctr">
            <a:noFill/>
            <a:prstDash val="solid"/>
            <a:headEnd type="none" w="med" len="med"/>
            <a:tailEnd type="none" w="med" len="med"/>
          </a:ln>
          <a:effectLst/>
        </p:spPr>
        <p:txBody>
          <a:bodyPr vert="horz" wrap="square" lIns="91436" tIns="45718" rIns="91436" bIns="45718" numCol="1" rtlCol="0" anchor="ctr" anchorCtr="0" compatLnSpc="1">
            <a:prstTxWarp prst="textNoShape">
              <a:avLst/>
            </a:prstTxWarp>
          </a:bodyPr>
          <a:lstStyle/>
          <a:p>
            <a:pPr marL="0" marR="0" lvl="0" indent="0" algn="ctr" defTabSz="685289"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a:ln>
                <a:noFill/>
              </a:ln>
              <a:solidFill>
                <a:srgbClr val="FFFFFF">
                  <a:lumMod val="20000"/>
                  <a:lumOff val="80000"/>
                  <a:alpha val="99000"/>
                </a:srgbClr>
              </a:solidFill>
              <a:effectLst/>
              <a:uLnTx/>
              <a:uFillTx/>
              <a:latin typeface="Segoe UI" pitchFamily="34" charset="0"/>
              <a:ea typeface="Segoe UI" pitchFamily="34" charset="0"/>
              <a:cs typeface="Segoe UI" pitchFamily="34" charset="0"/>
            </a:endParaRPr>
          </a:p>
        </p:txBody>
      </p:sp>
      <p:sp>
        <p:nvSpPr>
          <p:cNvPr id="52" name="Rectangle 31"/>
          <p:cNvSpPr/>
          <p:nvPr/>
        </p:nvSpPr>
        <p:spPr bwMode="auto">
          <a:xfrm>
            <a:off x="6776398" y="3141296"/>
            <a:ext cx="2232000" cy="2952000"/>
          </a:xfrm>
          <a:prstGeom prst="rect">
            <a:avLst/>
          </a:prstGeom>
          <a:solidFill>
            <a:srgbClr val="00AEEF"/>
          </a:solidFill>
          <a:ln w="9525" cap="flat" cmpd="sng" algn="ctr">
            <a:noFill/>
            <a:prstDash val="solid"/>
            <a:headEnd type="none" w="med" len="med"/>
            <a:tailEnd type="none" w="med" len="med"/>
          </a:ln>
          <a:effectLst/>
        </p:spPr>
        <p:txBody>
          <a:bodyPr vert="horz" wrap="square" lIns="91436" tIns="45718" rIns="91436" bIns="45718" numCol="1" rtlCol="0" anchor="ctr" anchorCtr="0" compatLnSpc="1">
            <a:prstTxWarp prst="textNoShape">
              <a:avLst/>
            </a:prstTxWarp>
          </a:bodyPr>
          <a:lstStyle/>
          <a:p>
            <a:pPr marL="0" marR="0" lvl="0" indent="0" algn="ctr" defTabSz="685289"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a:ln>
                <a:noFill/>
              </a:ln>
              <a:solidFill>
                <a:srgbClr val="FFFFFF">
                  <a:lumMod val="20000"/>
                  <a:lumOff val="80000"/>
                  <a:alpha val="99000"/>
                </a:srgbClr>
              </a:solidFill>
              <a:effectLst/>
              <a:uLnTx/>
              <a:uFillTx/>
              <a:latin typeface="Segoe UI" pitchFamily="34" charset="0"/>
              <a:ea typeface="Segoe UI" pitchFamily="34" charset="0"/>
              <a:cs typeface="Segoe UI" pitchFamily="34" charset="0"/>
            </a:endParaRPr>
          </a:p>
        </p:txBody>
      </p:sp>
      <p:sp>
        <p:nvSpPr>
          <p:cNvPr id="53" name="Rectangle 31"/>
          <p:cNvSpPr/>
          <p:nvPr/>
        </p:nvSpPr>
        <p:spPr bwMode="auto">
          <a:xfrm>
            <a:off x="9265939" y="3141296"/>
            <a:ext cx="2232000" cy="2952000"/>
          </a:xfrm>
          <a:prstGeom prst="rect">
            <a:avLst/>
          </a:prstGeom>
          <a:solidFill>
            <a:srgbClr val="910091"/>
          </a:solidFill>
          <a:ln w="9525" cap="flat" cmpd="sng" algn="ctr">
            <a:noFill/>
            <a:prstDash val="solid"/>
            <a:headEnd type="none" w="med" len="med"/>
            <a:tailEnd type="none" w="med" len="med"/>
          </a:ln>
          <a:effectLst/>
        </p:spPr>
        <p:txBody>
          <a:bodyPr vert="horz" wrap="square" lIns="91436" tIns="45718" rIns="91436" bIns="45718" numCol="1" rtlCol="0" anchor="ctr" anchorCtr="0" compatLnSpc="1">
            <a:prstTxWarp prst="textNoShape">
              <a:avLst/>
            </a:prstTxWarp>
          </a:bodyPr>
          <a:lstStyle/>
          <a:p>
            <a:pPr marL="0" marR="0" lvl="0" indent="0" algn="ctr" defTabSz="685289"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a:ln>
                <a:noFill/>
              </a:ln>
              <a:solidFill>
                <a:srgbClr val="FFFFFF">
                  <a:lumMod val="20000"/>
                  <a:lumOff val="80000"/>
                  <a:alpha val="99000"/>
                </a:srgbClr>
              </a:solidFill>
              <a:effectLst/>
              <a:uLnTx/>
              <a:uFillTx/>
              <a:latin typeface="Segoe UI" pitchFamily="34" charset="0"/>
              <a:ea typeface="Segoe UI" pitchFamily="34" charset="0"/>
              <a:cs typeface="Segoe UI" pitchFamily="34" charset="0"/>
            </a:endParaRPr>
          </a:p>
        </p:txBody>
      </p:sp>
      <p:sp>
        <p:nvSpPr>
          <p:cNvPr id="54" name="矩形 53"/>
          <p:cNvSpPr/>
          <p:nvPr/>
        </p:nvSpPr>
        <p:spPr>
          <a:xfrm>
            <a:off x="1797313" y="3714472"/>
            <a:ext cx="9700625" cy="93136"/>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Text Box 44"/>
          <p:cNvSpPr txBox="1">
            <a:spLocks noChangeArrowheads="1"/>
          </p:cNvSpPr>
          <p:nvPr/>
        </p:nvSpPr>
        <p:spPr bwMode="auto">
          <a:xfrm>
            <a:off x="1797313" y="3215518"/>
            <a:ext cx="2232001" cy="390492"/>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en-US" altLang="zh-CN" b="1" dirty="0">
                <a:solidFill>
                  <a:schemeClr val="bg1"/>
                </a:solidFill>
              </a:rPr>
              <a:t>1</a:t>
            </a:r>
            <a:r>
              <a:rPr lang="zh-CN" altLang="en-US" b="1" dirty="0">
                <a:solidFill>
                  <a:schemeClr val="bg1"/>
                </a:solidFill>
              </a:rPr>
              <a:t>）战略</a:t>
            </a:r>
            <a:endParaRPr lang="en-US" b="1" dirty="0">
              <a:solidFill>
                <a:schemeClr val="bg1"/>
              </a:solidFill>
            </a:endParaRPr>
          </a:p>
        </p:txBody>
      </p:sp>
      <p:sp>
        <p:nvSpPr>
          <p:cNvPr id="56" name="Text Box 44"/>
          <p:cNvSpPr txBox="1">
            <a:spLocks noChangeArrowheads="1"/>
          </p:cNvSpPr>
          <p:nvPr/>
        </p:nvSpPr>
        <p:spPr bwMode="auto">
          <a:xfrm>
            <a:off x="4285189" y="3215518"/>
            <a:ext cx="2232001" cy="390492"/>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en-US" altLang="zh-CN" b="1" dirty="0">
                <a:solidFill>
                  <a:schemeClr val="bg1"/>
                </a:solidFill>
              </a:rPr>
              <a:t>2</a:t>
            </a:r>
            <a:r>
              <a:rPr lang="zh-CN" altLang="en-US" b="1" dirty="0">
                <a:solidFill>
                  <a:schemeClr val="bg1"/>
                </a:solidFill>
              </a:rPr>
              <a:t>）环境</a:t>
            </a:r>
            <a:endParaRPr lang="en-US" b="1" dirty="0">
              <a:solidFill>
                <a:schemeClr val="bg1"/>
              </a:solidFill>
            </a:endParaRPr>
          </a:p>
        </p:txBody>
      </p:sp>
      <p:sp>
        <p:nvSpPr>
          <p:cNvPr id="57" name="Text Box 44"/>
          <p:cNvSpPr txBox="1">
            <a:spLocks noChangeArrowheads="1"/>
          </p:cNvSpPr>
          <p:nvPr/>
        </p:nvSpPr>
        <p:spPr bwMode="auto">
          <a:xfrm>
            <a:off x="6773065" y="3215518"/>
            <a:ext cx="2232001" cy="390492"/>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en-US" altLang="zh-CN" b="1" dirty="0">
                <a:solidFill>
                  <a:schemeClr val="bg1"/>
                </a:solidFill>
              </a:rPr>
              <a:t>3</a:t>
            </a:r>
            <a:r>
              <a:rPr lang="zh-CN" altLang="en-US" b="1" dirty="0">
                <a:solidFill>
                  <a:schemeClr val="bg1"/>
                </a:solidFill>
              </a:rPr>
              <a:t>）技术 </a:t>
            </a:r>
            <a:endParaRPr lang="en-US" b="1" dirty="0">
              <a:solidFill>
                <a:schemeClr val="bg1"/>
              </a:solidFill>
            </a:endParaRPr>
          </a:p>
        </p:txBody>
      </p:sp>
      <p:sp>
        <p:nvSpPr>
          <p:cNvPr id="58" name="Text Box 44"/>
          <p:cNvSpPr txBox="1">
            <a:spLocks noChangeArrowheads="1"/>
          </p:cNvSpPr>
          <p:nvPr/>
        </p:nvSpPr>
        <p:spPr bwMode="auto">
          <a:xfrm>
            <a:off x="9260942" y="3215518"/>
            <a:ext cx="2232001" cy="403957"/>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en-US" altLang="zh-CN" sz="1500" b="1" dirty="0">
                <a:solidFill>
                  <a:schemeClr val="bg1"/>
                </a:solidFill>
              </a:rPr>
              <a:t>4</a:t>
            </a:r>
            <a:r>
              <a:rPr lang="zh-CN" altLang="en-US" sz="1500" b="1" dirty="0">
                <a:solidFill>
                  <a:schemeClr val="bg1"/>
                </a:solidFill>
              </a:rPr>
              <a:t>）组织规模和成长阶段</a:t>
            </a:r>
            <a:endParaRPr lang="en-US" sz="1500" b="1" dirty="0">
              <a:solidFill>
                <a:schemeClr val="bg1"/>
              </a:solidFill>
            </a:endParaRPr>
          </a:p>
        </p:txBody>
      </p:sp>
      <p:sp>
        <p:nvSpPr>
          <p:cNvPr id="59" name="TextBox 6"/>
          <p:cNvSpPr txBox="1"/>
          <p:nvPr/>
        </p:nvSpPr>
        <p:spPr>
          <a:xfrm>
            <a:off x="1797313" y="3879616"/>
            <a:ext cx="2232001" cy="2192908"/>
          </a:xfrm>
          <a:prstGeom prst="rect">
            <a:avLst/>
          </a:prstGeom>
          <a:noFill/>
        </p:spPr>
        <p:txBody>
          <a:bodyPr wrap="square" rtlCol="0">
            <a:spAutoFit/>
          </a:bodyPr>
          <a:lstStyle/>
          <a:p>
            <a:pPr>
              <a:lnSpc>
                <a:spcPct val="130000"/>
              </a:lnSpc>
            </a:pPr>
            <a:r>
              <a:rPr lang="zh-CN" altLang="en-US" sz="1500" dirty="0">
                <a:solidFill>
                  <a:schemeClr val="bg1"/>
                </a:solidFill>
                <a:latin typeface="微软雅黑" pitchFamily="34" charset="-122"/>
                <a:ea typeface="微软雅黑" pitchFamily="34" charset="-122"/>
              </a:rPr>
              <a:t>结构追随</a:t>
            </a:r>
            <a:r>
              <a:rPr lang="zh-CN" altLang="en-US" sz="1500" dirty="0" smtClean="0">
                <a:solidFill>
                  <a:schemeClr val="bg1"/>
                </a:solidFill>
                <a:latin typeface="微软雅黑" pitchFamily="34" charset="-122"/>
                <a:ea typeface="微软雅黑" pitchFamily="34" charset="-122"/>
              </a:rPr>
              <a:t>战略</a:t>
            </a:r>
            <a:r>
              <a:rPr lang="zh-CN" altLang="en-US" sz="1500" dirty="0">
                <a:solidFill>
                  <a:schemeClr val="bg1"/>
                </a:solidFill>
                <a:latin typeface="微软雅黑" pitchFamily="34" charset="-122"/>
                <a:ea typeface="微软雅黑" pitchFamily="34" charset="-122"/>
              </a:rPr>
              <a:t>，</a:t>
            </a:r>
            <a:r>
              <a:rPr lang="zh-CN" altLang="en-US" sz="1500" dirty="0" smtClean="0">
                <a:solidFill>
                  <a:schemeClr val="bg1"/>
                </a:solidFill>
                <a:latin typeface="微软雅黑" pitchFamily="34" charset="-122"/>
                <a:ea typeface="微软雅黑" pitchFamily="34" charset="-122"/>
              </a:rPr>
              <a:t>企业</a:t>
            </a:r>
            <a:r>
              <a:rPr lang="zh-CN" altLang="en-US" sz="1500" dirty="0">
                <a:solidFill>
                  <a:schemeClr val="bg1"/>
                </a:solidFill>
                <a:latin typeface="微软雅黑" pitchFamily="34" charset="-122"/>
                <a:ea typeface="微软雅黑" pitchFamily="34" charset="-122"/>
              </a:rPr>
              <a:t>在发展过程中需要不断对其战略的形式和内容做出不断的调整。新的战略一旦形成，组织结构就应该进行</a:t>
            </a:r>
            <a:r>
              <a:rPr lang="zh-CN" altLang="en-US" sz="1500" dirty="0" smtClean="0">
                <a:solidFill>
                  <a:schemeClr val="bg1"/>
                </a:solidFill>
                <a:latin typeface="微软雅黑" pitchFamily="34" charset="-122"/>
                <a:ea typeface="微软雅黑" pitchFamily="34" charset="-122"/>
              </a:rPr>
              <a:t>调整</a:t>
            </a:r>
            <a:r>
              <a:rPr lang="zh-CN" altLang="en-US" sz="1500" dirty="0">
                <a:solidFill>
                  <a:schemeClr val="bg1"/>
                </a:solidFill>
                <a:latin typeface="微软雅黑" pitchFamily="34" charset="-122"/>
                <a:ea typeface="微软雅黑" pitchFamily="34" charset="-122"/>
              </a:rPr>
              <a:t>，</a:t>
            </a:r>
            <a:r>
              <a:rPr lang="zh-CN" altLang="en-US" sz="1500" dirty="0" smtClean="0">
                <a:solidFill>
                  <a:schemeClr val="bg1"/>
                </a:solidFill>
                <a:latin typeface="微软雅黑" pitchFamily="34" charset="-122"/>
                <a:ea typeface="微软雅黑" pitchFamily="34" charset="-122"/>
              </a:rPr>
              <a:t>以</a:t>
            </a:r>
            <a:r>
              <a:rPr lang="zh-CN" altLang="en-US" sz="1500" dirty="0">
                <a:solidFill>
                  <a:schemeClr val="bg1"/>
                </a:solidFill>
                <a:latin typeface="微软雅黑" pitchFamily="34" charset="-122"/>
                <a:ea typeface="微软雅黑" pitchFamily="34" charset="-122"/>
              </a:rPr>
              <a:t>适应新战略实施的需要</a:t>
            </a:r>
            <a:r>
              <a:rPr lang="zh-CN" altLang="en-US" sz="1500" dirty="0" smtClean="0">
                <a:solidFill>
                  <a:schemeClr val="bg1"/>
                </a:solidFill>
                <a:latin typeface="微软雅黑" pitchFamily="34" charset="-122"/>
                <a:ea typeface="微软雅黑" pitchFamily="34" charset="-122"/>
              </a:rPr>
              <a:t>。</a:t>
            </a:r>
            <a:endParaRPr lang="en-US" altLang="zh-CN" sz="1500" dirty="0" smtClean="0">
              <a:solidFill>
                <a:schemeClr val="bg1"/>
              </a:solidFill>
              <a:latin typeface="微软雅黑" pitchFamily="34" charset="-122"/>
              <a:ea typeface="微软雅黑" pitchFamily="34" charset="-122"/>
            </a:endParaRPr>
          </a:p>
        </p:txBody>
      </p:sp>
      <p:sp>
        <p:nvSpPr>
          <p:cNvPr id="60" name="TextBox 6"/>
          <p:cNvSpPr txBox="1"/>
          <p:nvPr/>
        </p:nvSpPr>
        <p:spPr>
          <a:xfrm>
            <a:off x="4285189" y="3879616"/>
            <a:ext cx="2232001" cy="2192908"/>
          </a:xfrm>
          <a:prstGeom prst="rect">
            <a:avLst/>
          </a:prstGeom>
          <a:noFill/>
        </p:spPr>
        <p:txBody>
          <a:bodyPr wrap="square" rtlCol="0">
            <a:spAutoFit/>
          </a:bodyPr>
          <a:lstStyle/>
          <a:p>
            <a:pPr>
              <a:lnSpc>
                <a:spcPct val="130000"/>
              </a:lnSpc>
            </a:pPr>
            <a:r>
              <a:rPr lang="zh-CN" altLang="en-US" sz="1500" dirty="0" smtClean="0">
                <a:solidFill>
                  <a:schemeClr val="bg1"/>
                </a:solidFill>
                <a:latin typeface="微软雅黑" pitchFamily="34" charset="-122"/>
                <a:ea typeface="微软雅黑" pitchFamily="34" charset="-122"/>
              </a:rPr>
              <a:t>随着</a:t>
            </a:r>
            <a:r>
              <a:rPr lang="zh-CN" altLang="en-US" sz="1500" dirty="0">
                <a:solidFill>
                  <a:schemeClr val="bg1"/>
                </a:solidFill>
                <a:latin typeface="微软雅黑" pitchFamily="34" charset="-122"/>
                <a:ea typeface="微软雅黑" pitchFamily="34" charset="-122"/>
              </a:rPr>
              <a:t>企业环境逐步向动态复杂化发展，许多企业的管理者开始朝着弹性化或有机化的方向改组其组织，以便使它们变得更加精干、快速、灵活和富有创新性。</a:t>
            </a:r>
            <a:endParaRPr lang="en-US" altLang="zh-CN" sz="1500" dirty="0" smtClean="0">
              <a:solidFill>
                <a:schemeClr val="bg1"/>
              </a:solidFill>
              <a:latin typeface="微软雅黑" pitchFamily="34" charset="-122"/>
              <a:ea typeface="微软雅黑" pitchFamily="34" charset="-122"/>
            </a:endParaRPr>
          </a:p>
        </p:txBody>
      </p:sp>
      <p:sp>
        <p:nvSpPr>
          <p:cNvPr id="61" name="TextBox 6"/>
          <p:cNvSpPr txBox="1"/>
          <p:nvPr/>
        </p:nvSpPr>
        <p:spPr>
          <a:xfrm>
            <a:off x="6779729" y="3879616"/>
            <a:ext cx="2225337" cy="2192908"/>
          </a:xfrm>
          <a:prstGeom prst="rect">
            <a:avLst/>
          </a:prstGeom>
          <a:noFill/>
        </p:spPr>
        <p:txBody>
          <a:bodyPr wrap="square" rtlCol="0">
            <a:spAutoFit/>
          </a:bodyPr>
          <a:lstStyle/>
          <a:p>
            <a:pPr>
              <a:lnSpc>
                <a:spcPct val="130000"/>
              </a:lnSpc>
            </a:pPr>
            <a:r>
              <a:rPr lang="zh-CN" altLang="en-US" sz="1500" dirty="0" smtClean="0">
                <a:solidFill>
                  <a:schemeClr val="bg1"/>
                </a:solidFill>
                <a:latin typeface="微软雅黑" pitchFamily="34" charset="-122"/>
                <a:ea typeface="微软雅黑" pitchFamily="34" charset="-122"/>
              </a:rPr>
              <a:t>技术及</a:t>
            </a:r>
            <a:r>
              <a:rPr lang="zh-CN" altLang="en-US" sz="1500" dirty="0">
                <a:solidFill>
                  <a:schemeClr val="bg1"/>
                </a:solidFill>
                <a:latin typeface="微软雅黑" pitchFamily="34" charset="-122"/>
                <a:ea typeface="微软雅黑" pitchFamily="34" charset="-122"/>
              </a:rPr>
              <a:t>技术设备的水平，不仅影响组织活动的效果和效率，而且会</a:t>
            </a:r>
            <a:r>
              <a:rPr lang="zh-CN" altLang="en-US" sz="1500" dirty="0" smtClean="0">
                <a:solidFill>
                  <a:schemeClr val="bg1"/>
                </a:solidFill>
                <a:latin typeface="微软雅黑" pitchFamily="34" charset="-122"/>
                <a:ea typeface="微软雅黑" pitchFamily="34" charset="-122"/>
              </a:rPr>
              <a:t>对职务</a:t>
            </a:r>
            <a:r>
              <a:rPr lang="zh-CN" altLang="en-US" sz="1500" dirty="0">
                <a:solidFill>
                  <a:schemeClr val="bg1"/>
                </a:solidFill>
                <a:latin typeface="微软雅黑" pitchFamily="34" charset="-122"/>
                <a:ea typeface="微软雅黑" pitchFamily="34" charset="-122"/>
              </a:rPr>
              <a:t>设置与部门划分、部门间的关系以及组织结构的形式和总体特征等产生相当程度的影响。</a:t>
            </a:r>
            <a:endParaRPr lang="en-US" altLang="zh-CN" sz="1500" dirty="0" smtClean="0">
              <a:solidFill>
                <a:schemeClr val="bg1"/>
              </a:solidFill>
              <a:latin typeface="微软雅黑" pitchFamily="34" charset="-122"/>
              <a:ea typeface="微软雅黑" pitchFamily="34" charset="-122"/>
            </a:endParaRPr>
          </a:p>
        </p:txBody>
      </p:sp>
      <p:sp>
        <p:nvSpPr>
          <p:cNvPr id="62" name="TextBox 6"/>
          <p:cNvSpPr txBox="1"/>
          <p:nvPr/>
        </p:nvSpPr>
        <p:spPr>
          <a:xfrm>
            <a:off x="9264273" y="3879616"/>
            <a:ext cx="2225337" cy="2192908"/>
          </a:xfrm>
          <a:prstGeom prst="rect">
            <a:avLst/>
          </a:prstGeom>
          <a:noFill/>
        </p:spPr>
        <p:txBody>
          <a:bodyPr wrap="square" rtlCol="0">
            <a:spAutoFit/>
          </a:bodyPr>
          <a:lstStyle/>
          <a:p>
            <a:pPr>
              <a:lnSpc>
                <a:spcPct val="130000"/>
              </a:lnSpc>
            </a:pPr>
            <a:r>
              <a:rPr lang="zh-CN" altLang="en-US" sz="1500" dirty="0" smtClean="0">
                <a:solidFill>
                  <a:schemeClr val="bg1"/>
                </a:solidFill>
                <a:latin typeface="微软雅黑" pitchFamily="34" charset="-122"/>
                <a:ea typeface="微软雅黑" pitchFamily="34" charset="-122"/>
              </a:rPr>
              <a:t>伴随</a:t>
            </a:r>
            <a:r>
              <a:rPr lang="zh-CN" altLang="en-US" sz="1500" dirty="0">
                <a:solidFill>
                  <a:schemeClr val="bg1"/>
                </a:solidFill>
                <a:latin typeface="微软雅黑" pitchFamily="34" charset="-122"/>
                <a:ea typeface="微软雅黑" pitchFamily="34" charset="-122"/>
              </a:rPr>
              <a:t>着组织的</a:t>
            </a:r>
            <a:r>
              <a:rPr lang="zh-CN" altLang="en-US" sz="1500" dirty="0" smtClean="0">
                <a:solidFill>
                  <a:schemeClr val="bg1"/>
                </a:solidFill>
                <a:latin typeface="微软雅黑" pitchFamily="34" charset="-122"/>
                <a:ea typeface="微软雅黑" pitchFamily="34" charset="-122"/>
              </a:rPr>
              <a:t>发展，组织</a:t>
            </a:r>
            <a:r>
              <a:rPr lang="zh-CN" altLang="en-US" sz="1500" dirty="0">
                <a:solidFill>
                  <a:schemeClr val="bg1"/>
                </a:solidFill>
                <a:latin typeface="微软雅黑" pitchFamily="34" charset="-122"/>
                <a:ea typeface="微软雅黑" pitchFamily="34" charset="-122"/>
              </a:rPr>
              <a:t>活动的内容会日趋复杂</a:t>
            </a:r>
            <a:r>
              <a:rPr lang="zh-CN" altLang="en-US" sz="1500" dirty="0" smtClean="0">
                <a:solidFill>
                  <a:schemeClr val="bg1"/>
                </a:solidFill>
                <a:latin typeface="微软雅黑" pitchFamily="34" charset="-122"/>
                <a:ea typeface="微软雅黑" pitchFamily="34" charset="-122"/>
              </a:rPr>
              <a:t>，规模</a:t>
            </a:r>
            <a:r>
              <a:rPr lang="zh-CN" altLang="en-US" sz="1500" dirty="0">
                <a:solidFill>
                  <a:schemeClr val="bg1"/>
                </a:solidFill>
                <a:latin typeface="微软雅黑" pitchFamily="34" charset="-122"/>
                <a:ea typeface="微软雅黑" pitchFamily="34" charset="-122"/>
              </a:rPr>
              <a:t>和范围会越来越大</a:t>
            </a:r>
            <a:r>
              <a:rPr lang="zh-CN" altLang="en-US" sz="1500" dirty="0" smtClean="0">
                <a:solidFill>
                  <a:schemeClr val="bg1"/>
                </a:solidFill>
                <a:latin typeface="微软雅黑" pitchFamily="34" charset="-122"/>
                <a:ea typeface="微软雅黑" pitchFamily="34" charset="-122"/>
              </a:rPr>
              <a:t>，</a:t>
            </a:r>
            <a:r>
              <a:rPr lang="zh-CN" altLang="en-US" sz="1500" dirty="0">
                <a:solidFill>
                  <a:schemeClr val="bg1"/>
                </a:solidFill>
                <a:latin typeface="微软雅黑" pitchFamily="34" charset="-122"/>
                <a:ea typeface="微软雅黑" pitchFamily="34" charset="-122"/>
              </a:rPr>
              <a:t>人数会逐渐增多，</a:t>
            </a:r>
            <a:r>
              <a:rPr lang="zh-CN" altLang="en-US" sz="1500" dirty="0" smtClean="0">
                <a:solidFill>
                  <a:schemeClr val="bg1"/>
                </a:solidFill>
                <a:latin typeface="微软雅黑" pitchFamily="34" charset="-122"/>
                <a:ea typeface="微软雅黑" pitchFamily="34" charset="-122"/>
              </a:rPr>
              <a:t>这样</a:t>
            </a:r>
            <a:r>
              <a:rPr lang="zh-CN" altLang="en-US" sz="1500" dirty="0">
                <a:solidFill>
                  <a:schemeClr val="bg1"/>
                </a:solidFill>
                <a:latin typeface="微软雅黑" pitchFamily="34" charset="-122"/>
                <a:ea typeface="微软雅黑" pitchFamily="34" charset="-122"/>
              </a:rPr>
              <a:t>，组织结构也必须随之调整，才能适应成长后的组织的新情况。</a:t>
            </a:r>
            <a:endParaRPr lang="en-US" altLang="zh-CN" sz="1500" dirty="0" smtClean="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77814409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par>
                                <p:cTn id="9" presetID="47" presetClass="entr" presetSubtype="0" fill="hold" grpId="0" nodeType="withEffect">
                                  <p:stCondLst>
                                    <p:cond delay="200"/>
                                  </p:stCondLst>
                                  <p:childTnLst>
                                    <p:set>
                                      <p:cBhvr>
                                        <p:cTn id="10" dur="1" fill="hold">
                                          <p:stCondLst>
                                            <p:cond delay="0"/>
                                          </p:stCondLst>
                                        </p:cTn>
                                        <p:tgtEl>
                                          <p:spTgt spid="59"/>
                                        </p:tgtEl>
                                        <p:attrNameLst>
                                          <p:attrName>style.visibility</p:attrName>
                                        </p:attrNameLst>
                                      </p:cBhvr>
                                      <p:to>
                                        <p:strVal val="visible"/>
                                      </p:to>
                                    </p:set>
                                    <p:animEffect transition="in" filter="fade">
                                      <p:cBhvr>
                                        <p:cTn id="11" dur="750"/>
                                        <p:tgtEl>
                                          <p:spTgt spid="59"/>
                                        </p:tgtEl>
                                      </p:cBhvr>
                                    </p:animEffect>
                                    <p:anim calcmode="lin" valueType="num">
                                      <p:cBhvr>
                                        <p:cTn id="12" dur="750" fill="hold"/>
                                        <p:tgtEl>
                                          <p:spTgt spid="59"/>
                                        </p:tgtEl>
                                        <p:attrNameLst>
                                          <p:attrName>ppt_x</p:attrName>
                                        </p:attrNameLst>
                                      </p:cBhvr>
                                      <p:tavLst>
                                        <p:tav tm="0">
                                          <p:val>
                                            <p:strVal val="#ppt_x"/>
                                          </p:val>
                                        </p:tav>
                                        <p:tav tm="100000">
                                          <p:val>
                                            <p:strVal val="#ppt_x"/>
                                          </p:val>
                                        </p:tav>
                                      </p:tavLst>
                                    </p:anim>
                                    <p:anim calcmode="lin" valueType="num">
                                      <p:cBhvr>
                                        <p:cTn id="13" dur="750" fill="hold"/>
                                        <p:tgtEl>
                                          <p:spTgt spid="59"/>
                                        </p:tgtEl>
                                        <p:attrNameLst>
                                          <p:attrName>ppt_y</p:attrName>
                                        </p:attrNameLst>
                                      </p:cBhvr>
                                      <p:tavLst>
                                        <p:tav tm="0">
                                          <p:val>
                                            <p:strVal val="#ppt_y-.1"/>
                                          </p:val>
                                        </p:tav>
                                        <p:tav tm="100000">
                                          <p:val>
                                            <p:strVal val="#ppt_y"/>
                                          </p:val>
                                        </p:tav>
                                      </p:tavLst>
                                    </p:anim>
                                  </p:childTnLst>
                                </p:cTn>
                              </p:par>
                              <p:par>
                                <p:cTn id="14" presetID="47" presetClass="entr" presetSubtype="0" fill="hold" grpId="0" nodeType="withEffect">
                                  <p:stCondLst>
                                    <p:cond delay="300"/>
                                  </p:stCondLst>
                                  <p:childTnLst>
                                    <p:set>
                                      <p:cBhvr>
                                        <p:cTn id="15" dur="1" fill="hold">
                                          <p:stCondLst>
                                            <p:cond delay="0"/>
                                          </p:stCondLst>
                                        </p:cTn>
                                        <p:tgtEl>
                                          <p:spTgt spid="60"/>
                                        </p:tgtEl>
                                        <p:attrNameLst>
                                          <p:attrName>style.visibility</p:attrName>
                                        </p:attrNameLst>
                                      </p:cBhvr>
                                      <p:to>
                                        <p:strVal val="visible"/>
                                      </p:to>
                                    </p:set>
                                    <p:animEffect transition="in" filter="fade">
                                      <p:cBhvr>
                                        <p:cTn id="16" dur="750"/>
                                        <p:tgtEl>
                                          <p:spTgt spid="60"/>
                                        </p:tgtEl>
                                      </p:cBhvr>
                                    </p:animEffect>
                                    <p:anim calcmode="lin" valueType="num">
                                      <p:cBhvr>
                                        <p:cTn id="17" dur="750" fill="hold"/>
                                        <p:tgtEl>
                                          <p:spTgt spid="60"/>
                                        </p:tgtEl>
                                        <p:attrNameLst>
                                          <p:attrName>ppt_x</p:attrName>
                                        </p:attrNameLst>
                                      </p:cBhvr>
                                      <p:tavLst>
                                        <p:tav tm="0">
                                          <p:val>
                                            <p:strVal val="#ppt_x"/>
                                          </p:val>
                                        </p:tav>
                                        <p:tav tm="100000">
                                          <p:val>
                                            <p:strVal val="#ppt_x"/>
                                          </p:val>
                                        </p:tav>
                                      </p:tavLst>
                                    </p:anim>
                                    <p:anim calcmode="lin" valueType="num">
                                      <p:cBhvr>
                                        <p:cTn id="18" dur="750" fill="hold"/>
                                        <p:tgtEl>
                                          <p:spTgt spid="60"/>
                                        </p:tgtEl>
                                        <p:attrNameLst>
                                          <p:attrName>ppt_y</p:attrName>
                                        </p:attrNameLst>
                                      </p:cBhvr>
                                      <p:tavLst>
                                        <p:tav tm="0">
                                          <p:val>
                                            <p:strVal val="#ppt_y-.1"/>
                                          </p:val>
                                        </p:tav>
                                        <p:tav tm="100000">
                                          <p:val>
                                            <p:strVal val="#ppt_y"/>
                                          </p:val>
                                        </p:tav>
                                      </p:tavLst>
                                    </p:anim>
                                  </p:childTnLst>
                                </p:cTn>
                              </p:par>
                              <p:par>
                                <p:cTn id="19" presetID="47" presetClass="entr" presetSubtype="0" fill="hold" grpId="0" nodeType="withEffect">
                                  <p:stCondLst>
                                    <p:cond delay="400"/>
                                  </p:stCondLst>
                                  <p:childTnLst>
                                    <p:set>
                                      <p:cBhvr>
                                        <p:cTn id="20" dur="1" fill="hold">
                                          <p:stCondLst>
                                            <p:cond delay="0"/>
                                          </p:stCondLst>
                                        </p:cTn>
                                        <p:tgtEl>
                                          <p:spTgt spid="61"/>
                                        </p:tgtEl>
                                        <p:attrNameLst>
                                          <p:attrName>style.visibility</p:attrName>
                                        </p:attrNameLst>
                                      </p:cBhvr>
                                      <p:to>
                                        <p:strVal val="visible"/>
                                      </p:to>
                                    </p:set>
                                    <p:animEffect transition="in" filter="fade">
                                      <p:cBhvr>
                                        <p:cTn id="21" dur="750"/>
                                        <p:tgtEl>
                                          <p:spTgt spid="61"/>
                                        </p:tgtEl>
                                      </p:cBhvr>
                                    </p:animEffect>
                                    <p:anim calcmode="lin" valueType="num">
                                      <p:cBhvr>
                                        <p:cTn id="22" dur="750" fill="hold"/>
                                        <p:tgtEl>
                                          <p:spTgt spid="61"/>
                                        </p:tgtEl>
                                        <p:attrNameLst>
                                          <p:attrName>ppt_x</p:attrName>
                                        </p:attrNameLst>
                                      </p:cBhvr>
                                      <p:tavLst>
                                        <p:tav tm="0">
                                          <p:val>
                                            <p:strVal val="#ppt_x"/>
                                          </p:val>
                                        </p:tav>
                                        <p:tav tm="100000">
                                          <p:val>
                                            <p:strVal val="#ppt_x"/>
                                          </p:val>
                                        </p:tav>
                                      </p:tavLst>
                                    </p:anim>
                                    <p:anim calcmode="lin" valueType="num">
                                      <p:cBhvr>
                                        <p:cTn id="23" dur="750" fill="hold"/>
                                        <p:tgtEl>
                                          <p:spTgt spid="61"/>
                                        </p:tgtEl>
                                        <p:attrNameLst>
                                          <p:attrName>ppt_y</p:attrName>
                                        </p:attrNameLst>
                                      </p:cBhvr>
                                      <p:tavLst>
                                        <p:tav tm="0">
                                          <p:val>
                                            <p:strVal val="#ppt_y-.1"/>
                                          </p:val>
                                        </p:tav>
                                        <p:tav tm="100000">
                                          <p:val>
                                            <p:strVal val="#ppt_y"/>
                                          </p:val>
                                        </p:tav>
                                      </p:tavLst>
                                    </p:anim>
                                  </p:childTnLst>
                                </p:cTn>
                              </p:par>
                              <p:par>
                                <p:cTn id="24" presetID="47" presetClass="entr" presetSubtype="0" fill="hold" grpId="0" nodeType="withEffect">
                                  <p:stCondLst>
                                    <p:cond delay="400"/>
                                  </p:stCondLst>
                                  <p:childTnLst>
                                    <p:set>
                                      <p:cBhvr>
                                        <p:cTn id="25" dur="1" fill="hold">
                                          <p:stCondLst>
                                            <p:cond delay="0"/>
                                          </p:stCondLst>
                                        </p:cTn>
                                        <p:tgtEl>
                                          <p:spTgt spid="62"/>
                                        </p:tgtEl>
                                        <p:attrNameLst>
                                          <p:attrName>style.visibility</p:attrName>
                                        </p:attrNameLst>
                                      </p:cBhvr>
                                      <p:to>
                                        <p:strVal val="visible"/>
                                      </p:to>
                                    </p:set>
                                    <p:animEffect transition="in" filter="fade">
                                      <p:cBhvr>
                                        <p:cTn id="26" dur="750"/>
                                        <p:tgtEl>
                                          <p:spTgt spid="62"/>
                                        </p:tgtEl>
                                      </p:cBhvr>
                                    </p:animEffect>
                                    <p:anim calcmode="lin" valueType="num">
                                      <p:cBhvr>
                                        <p:cTn id="27" dur="750" fill="hold"/>
                                        <p:tgtEl>
                                          <p:spTgt spid="62"/>
                                        </p:tgtEl>
                                        <p:attrNameLst>
                                          <p:attrName>ppt_x</p:attrName>
                                        </p:attrNameLst>
                                      </p:cBhvr>
                                      <p:tavLst>
                                        <p:tav tm="0">
                                          <p:val>
                                            <p:strVal val="#ppt_x"/>
                                          </p:val>
                                        </p:tav>
                                        <p:tav tm="100000">
                                          <p:val>
                                            <p:strVal val="#ppt_x"/>
                                          </p:val>
                                        </p:tav>
                                      </p:tavLst>
                                    </p:anim>
                                    <p:anim calcmode="lin" valueType="num">
                                      <p:cBhvr>
                                        <p:cTn id="28" dur="750" fill="hold"/>
                                        <p:tgtEl>
                                          <p:spTgt spid="6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59" grpId="0"/>
      <p:bldP spid="60" grpId="0"/>
      <p:bldP spid="61" grpId="0"/>
      <p:bldP spid="6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六边形 10"/>
          <p:cNvSpPr/>
          <p:nvPr/>
        </p:nvSpPr>
        <p:spPr>
          <a:xfrm>
            <a:off x="3022742" y="2417454"/>
            <a:ext cx="2676593" cy="2307690"/>
          </a:xfrm>
          <a:prstGeom prst="hexagon">
            <a:avLst>
              <a:gd name="adj" fmla="val 25000"/>
              <a:gd name="vf" fmla="val 115470"/>
            </a:avLst>
          </a:prstGeom>
          <a:blipFill>
            <a:blip r:embed="rId2" cstate="screen">
              <a:extLst>
                <a:ext uri="{28A0092B-C50C-407E-A947-70E740481C1C}">
                  <a14:useLocalDpi xmlns:a14="http://schemas.microsoft.com/office/drawing/2010/main"/>
                </a:ext>
              </a:extLst>
            </a:blip>
            <a:srcRect/>
            <a:stretch>
              <a:fillRect/>
            </a:stretch>
          </a:blipFill>
          <a:ln>
            <a:solidFill>
              <a:srgbClr val="99CC00"/>
            </a:solidFill>
          </a:ln>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13" name="矩形 12"/>
          <p:cNvSpPr/>
          <p:nvPr/>
        </p:nvSpPr>
        <p:spPr>
          <a:xfrm>
            <a:off x="6603639" y="3780050"/>
            <a:ext cx="3598404" cy="369332"/>
          </a:xfrm>
          <a:prstGeom prst="rect">
            <a:avLst/>
          </a:prstGeom>
        </p:spPr>
        <p:txBody>
          <a:bodyPr wrap="square">
            <a:spAutoFit/>
          </a:bodyPr>
          <a:lstStyle/>
          <a:p>
            <a:pPr marL="285750" lvl="0" indent="-285750">
              <a:buFont typeface="Arial" panose="020B0604020202020204" pitchFamily="34" charset="0"/>
              <a:buChar char="•"/>
              <a:defRPr/>
            </a:pPr>
            <a:r>
              <a:rPr lang="zh-CN" altLang="en-US" kern="0" dirty="0">
                <a:solidFill>
                  <a:schemeClr val="bg1">
                    <a:lumMod val="85000"/>
                  </a:schemeClr>
                </a:solidFill>
                <a:latin typeface="微软雅黑" pitchFamily="34" charset="-122"/>
                <a:ea typeface="微软雅黑" pitchFamily="34" charset="-122"/>
              </a:rPr>
              <a:t>岗位的定义及特征</a:t>
            </a:r>
          </a:p>
        </p:txBody>
      </p:sp>
      <p:sp>
        <p:nvSpPr>
          <p:cNvPr id="14" name="矩形 13"/>
          <p:cNvSpPr/>
          <p:nvPr/>
        </p:nvSpPr>
        <p:spPr>
          <a:xfrm>
            <a:off x="6603639" y="4211997"/>
            <a:ext cx="3598404" cy="369332"/>
          </a:xfrm>
          <a:prstGeom prst="rect">
            <a:avLst/>
          </a:prstGeom>
        </p:spPr>
        <p:txBody>
          <a:bodyPr wrap="square">
            <a:spAutoFit/>
          </a:bodyPr>
          <a:lstStyle/>
          <a:p>
            <a:pPr marL="285750" lvl="0" indent="-285750">
              <a:buFont typeface="Arial" panose="020B0604020202020204" pitchFamily="34" charset="0"/>
              <a:buChar char="•"/>
              <a:defRPr/>
            </a:pPr>
            <a:r>
              <a:rPr lang="zh-CN" altLang="en-US" kern="0" dirty="0">
                <a:solidFill>
                  <a:schemeClr val="bg1">
                    <a:lumMod val="85000"/>
                  </a:schemeClr>
                </a:solidFill>
                <a:latin typeface="微软雅黑" pitchFamily="34" charset="-122"/>
                <a:ea typeface="微软雅黑" pitchFamily="34" charset="-122"/>
              </a:rPr>
              <a:t>定岗定编概述</a:t>
            </a:r>
          </a:p>
        </p:txBody>
      </p:sp>
      <p:sp>
        <p:nvSpPr>
          <p:cNvPr id="15" name="TextBox 8"/>
          <p:cNvSpPr txBox="1"/>
          <p:nvPr/>
        </p:nvSpPr>
        <p:spPr>
          <a:xfrm>
            <a:off x="5091471" y="2996952"/>
            <a:ext cx="5110572" cy="523220"/>
          </a:xfrm>
          <a:prstGeom prst="rect">
            <a:avLst/>
          </a:prstGeom>
          <a:noFill/>
        </p:spPr>
        <p:txBody>
          <a:bodyPr wrap="square" rtlCol="0">
            <a:spAutoFit/>
          </a:bodyPr>
          <a:lstStyle/>
          <a:p>
            <a:pPr algn="ctr"/>
            <a:r>
              <a:rPr lang="en-US" altLang="zh-CN" sz="2800" dirty="0" smtClean="0">
                <a:solidFill>
                  <a:srgbClr val="FF3C00"/>
                </a:solidFill>
                <a:latin typeface="Impact" panose="020B0806030902050204" pitchFamily="34" charset="0"/>
                <a:ea typeface="微软雅黑" pitchFamily="34" charset="-122"/>
              </a:rPr>
              <a:t>03</a:t>
            </a:r>
            <a:r>
              <a:rPr lang="en-US" altLang="zh-CN" sz="2800" b="1" dirty="0" smtClean="0">
                <a:solidFill>
                  <a:srgbClr val="FF3C00"/>
                </a:solidFill>
                <a:latin typeface="微软雅黑" pitchFamily="34" charset="-122"/>
                <a:ea typeface="微软雅黑" pitchFamily="34" charset="-122"/>
              </a:rPr>
              <a:t>  </a:t>
            </a:r>
            <a:r>
              <a:rPr lang="zh-CN" altLang="en-US" sz="2800" b="1" dirty="0" smtClean="0">
                <a:solidFill>
                  <a:srgbClr val="FF3C00"/>
                </a:solidFill>
                <a:latin typeface="微软雅黑" pitchFamily="34" charset="-122"/>
                <a:ea typeface="微软雅黑" pitchFamily="34" charset="-122"/>
              </a:rPr>
              <a:t>岗位设计</a:t>
            </a:r>
            <a:endParaRPr lang="zh-CN" altLang="en-US" sz="2800" b="1" dirty="0">
              <a:solidFill>
                <a:srgbClr val="FF3C00"/>
              </a:solidFill>
              <a:latin typeface="微软雅黑" pitchFamily="34" charset="-122"/>
              <a:ea typeface="微软雅黑" pitchFamily="34" charset="-122"/>
            </a:endParaRPr>
          </a:p>
        </p:txBody>
      </p:sp>
      <p:cxnSp>
        <p:nvCxnSpPr>
          <p:cNvPr id="16" name="直接连接符 15"/>
          <p:cNvCxnSpPr/>
          <p:nvPr/>
        </p:nvCxnSpPr>
        <p:spPr>
          <a:xfrm>
            <a:off x="5699335" y="3571299"/>
            <a:ext cx="4502708" cy="0"/>
          </a:xfrm>
          <a:prstGeom prst="line">
            <a:avLst/>
          </a:prstGeom>
          <a:ln w="28575">
            <a:solidFill>
              <a:srgbClr val="99CC00"/>
            </a:solidFill>
            <a:tailEnd type="arrow" w="lg" len="lg"/>
          </a:ln>
        </p:spPr>
        <p:style>
          <a:lnRef idx="1">
            <a:schemeClr val="accent1"/>
          </a:lnRef>
          <a:fillRef idx="0">
            <a:schemeClr val="accent1"/>
          </a:fillRef>
          <a:effectRef idx="0">
            <a:schemeClr val="accent1"/>
          </a:effectRef>
          <a:fontRef idx="minor">
            <a:schemeClr val="tx1"/>
          </a:fontRef>
        </p:style>
      </p:cxnSp>
      <p:sp>
        <p:nvSpPr>
          <p:cNvPr id="17" name="矩形 16"/>
          <p:cNvSpPr/>
          <p:nvPr/>
        </p:nvSpPr>
        <p:spPr>
          <a:xfrm>
            <a:off x="6603639" y="4643944"/>
            <a:ext cx="3598404" cy="369332"/>
          </a:xfrm>
          <a:prstGeom prst="rect">
            <a:avLst/>
          </a:prstGeom>
        </p:spPr>
        <p:txBody>
          <a:bodyPr wrap="square">
            <a:spAutoFit/>
          </a:bodyPr>
          <a:lstStyle/>
          <a:p>
            <a:pPr marL="285750" lvl="0" indent="-285750">
              <a:buFont typeface="Arial" panose="020B0604020202020204" pitchFamily="34" charset="0"/>
              <a:buChar char="•"/>
              <a:defRPr/>
            </a:pPr>
            <a:r>
              <a:rPr lang="zh-CN" altLang="en-US" kern="0" dirty="0">
                <a:solidFill>
                  <a:schemeClr val="bg1">
                    <a:lumMod val="85000"/>
                  </a:schemeClr>
                </a:solidFill>
                <a:latin typeface="微软雅黑" pitchFamily="34" charset="-122"/>
                <a:ea typeface="微软雅黑" pitchFamily="34" charset="-122"/>
              </a:rPr>
              <a:t>定岗（岗位设计）</a:t>
            </a:r>
          </a:p>
        </p:txBody>
      </p:sp>
      <p:sp>
        <p:nvSpPr>
          <p:cNvPr id="18" name="矩形 17"/>
          <p:cNvSpPr/>
          <p:nvPr/>
        </p:nvSpPr>
        <p:spPr>
          <a:xfrm>
            <a:off x="6603639" y="5075892"/>
            <a:ext cx="3598404" cy="369332"/>
          </a:xfrm>
          <a:prstGeom prst="rect">
            <a:avLst/>
          </a:prstGeom>
        </p:spPr>
        <p:txBody>
          <a:bodyPr wrap="square">
            <a:spAutoFit/>
          </a:bodyPr>
          <a:lstStyle/>
          <a:p>
            <a:pPr marL="285750" lvl="0" indent="-285750">
              <a:buFont typeface="Arial" panose="020B0604020202020204" pitchFamily="34" charset="0"/>
              <a:buChar char="•"/>
              <a:defRPr/>
            </a:pPr>
            <a:r>
              <a:rPr lang="zh-CN" altLang="en-US" kern="0" dirty="0">
                <a:solidFill>
                  <a:schemeClr val="bg1">
                    <a:lumMod val="85000"/>
                  </a:schemeClr>
                </a:solidFill>
                <a:latin typeface="微软雅黑" pitchFamily="34" charset="-122"/>
                <a:ea typeface="微软雅黑" pitchFamily="34" charset="-122"/>
              </a:rPr>
              <a:t>定编（含定员）</a:t>
            </a:r>
          </a:p>
        </p:txBody>
      </p:sp>
    </p:spTree>
    <p:extLst>
      <p:ext uri="{BB962C8B-B14F-4D97-AF65-F5344CB8AC3E}">
        <p14:creationId xmlns:p14="http://schemas.microsoft.com/office/powerpoint/2010/main" val="363532981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63" presetClass="path" presetSubtype="0" accel="50000" fill="hold" grpId="1" nodeType="withEffect" p14:presetBounceEnd="64000">
                                      <p:stCondLst>
                                        <p:cond delay="0"/>
                                      </p:stCondLst>
                                      <p:childTnLst>
                                        <p:animMotion origin="layout" path="M -0.87919 -4.81481E-6 L -3.14501E-6 -4.81481E-6 " pathEditMode="relative" rAng="0" ptsTypes="AA" p14:bounceEnd="64000">
                                          <p:cBhvr>
                                            <p:cTn id="9" dur="500" fill="hold"/>
                                            <p:tgtEl>
                                              <p:spTgt spid="15"/>
                                            </p:tgtEl>
                                            <p:attrNameLst>
                                              <p:attrName>ppt_x</p:attrName>
                                              <p:attrName>ppt_y</p:attrName>
                                            </p:attrNameLst>
                                          </p:cBhvr>
                                          <p:rCtr x="43960" y="0"/>
                                        </p:animMotion>
                                      </p:childTnLst>
                                    </p:cTn>
                                  </p:par>
                                </p:childTnLst>
                              </p:cTn>
                            </p:par>
                            <p:par>
                              <p:cTn id="10" fill="hold">
                                <p:stCondLst>
                                  <p:cond delay="500"/>
                                </p:stCondLst>
                                <p:childTnLst>
                                  <p:par>
                                    <p:cTn id="11" presetID="52" presetClass="entr" presetSubtype="0"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Scale>
                                          <p:cBhvr>
                                            <p:cTn id="13"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13"/>
                                            </p:tgtEl>
                                            <p:attrNameLst>
                                              <p:attrName>ppt_x</p:attrName>
                                              <p:attrName>ppt_y</p:attrName>
                                            </p:attrNameLst>
                                          </p:cBhvr>
                                        </p:animMotion>
                                        <p:animEffect transition="in" filter="fade">
                                          <p:cBhvr>
                                            <p:cTn id="15" dur="1000"/>
                                            <p:tgtEl>
                                              <p:spTgt spid="13"/>
                                            </p:tgtEl>
                                          </p:cBhvr>
                                        </p:animEffect>
                                      </p:childTnLst>
                                    </p:cTn>
                                  </p:par>
                                  <p:par>
                                    <p:cTn id="16" presetID="52" presetClass="entr" presetSubtype="0" fill="hold" grpId="0" nodeType="withEffect">
                                      <p:stCondLst>
                                        <p:cond delay="200"/>
                                      </p:stCondLst>
                                      <p:iterate type="lt">
                                        <p:tmPct val="0"/>
                                      </p:iterate>
                                      <p:childTnLst>
                                        <p:set>
                                          <p:cBhvr>
                                            <p:cTn id="17" dur="1" fill="hold">
                                              <p:stCondLst>
                                                <p:cond delay="0"/>
                                              </p:stCondLst>
                                            </p:cTn>
                                            <p:tgtEl>
                                              <p:spTgt spid="14"/>
                                            </p:tgtEl>
                                            <p:attrNameLst>
                                              <p:attrName>style.visibility</p:attrName>
                                            </p:attrNameLst>
                                          </p:cBhvr>
                                          <p:to>
                                            <p:strVal val="visible"/>
                                          </p:to>
                                        </p:set>
                                        <p:animScale>
                                          <p:cBhvr>
                                            <p:cTn id="18"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14"/>
                                            </p:tgtEl>
                                            <p:attrNameLst>
                                              <p:attrName>ppt_x</p:attrName>
                                              <p:attrName>ppt_y</p:attrName>
                                            </p:attrNameLst>
                                          </p:cBhvr>
                                        </p:animMotion>
                                        <p:animEffect transition="in" filter="fade">
                                          <p:cBhvr>
                                            <p:cTn id="20" dur="1000"/>
                                            <p:tgtEl>
                                              <p:spTgt spid="14"/>
                                            </p:tgtEl>
                                          </p:cBhvr>
                                        </p:animEffect>
                                      </p:childTnLst>
                                    </p:cTn>
                                  </p:par>
                                  <p:par>
                                    <p:cTn id="21" presetID="52" presetClass="entr" presetSubtype="0" fill="hold" grpId="0" nodeType="withEffect">
                                      <p:stCondLst>
                                        <p:cond delay="400"/>
                                      </p:stCondLst>
                                      <p:childTnLst>
                                        <p:set>
                                          <p:cBhvr>
                                            <p:cTn id="22" dur="1" fill="hold">
                                              <p:stCondLst>
                                                <p:cond delay="0"/>
                                              </p:stCondLst>
                                            </p:cTn>
                                            <p:tgtEl>
                                              <p:spTgt spid="17"/>
                                            </p:tgtEl>
                                            <p:attrNameLst>
                                              <p:attrName>style.visibility</p:attrName>
                                            </p:attrNameLst>
                                          </p:cBhvr>
                                          <p:to>
                                            <p:strVal val="visible"/>
                                          </p:to>
                                        </p:set>
                                        <p:animScale>
                                          <p:cBhvr>
                                            <p:cTn id="23"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17"/>
                                            </p:tgtEl>
                                            <p:attrNameLst>
                                              <p:attrName>ppt_x</p:attrName>
                                              <p:attrName>ppt_y</p:attrName>
                                            </p:attrNameLst>
                                          </p:cBhvr>
                                        </p:animMotion>
                                        <p:animEffect transition="in" filter="fade">
                                          <p:cBhvr>
                                            <p:cTn id="25" dur="1000"/>
                                            <p:tgtEl>
                                              <p:spTgt spid="17"/>
                                            </p:tgtEl>
                                          </p:cBhvr>
                                        </p:animEffect>
                                      </p:childTnLst>
                                    </p:cTn>
                                  </p:par>
                                  <p:par>
                                    <p:cTn id="26" presetID="52" presetClass="entr" presetSubtype="0" fill="hold" grpId="0" nodeType="withEffect">
                                      <p:stCondLst>
                                        <p:cond delay="600"/>
                                      </p:stCondLst>
                                      <p:iterate type="lt">
                                        <p:tmPct val="0"/>
                                      </p:iterate>
                                      <p:childTnLst>
                                        <p:set>
                                          <p:cBhvr>
                                            <p:cTn id="27" dur="1" fill="hold">
                                              <p:stCondLst>
                                                <p:cond delay="0"/>
                                              </p:stCondLst>
                                            </p:cTn>
                                            <p:tgtEl>
                                              <p:spTgt spid="18"/>
                                            </p:tgtEl>
                                            <p:attrNameLst>
                                              <p:attrName>style.visibility</p:attrName>
                                            </p:attrNameLst>
                                          </p:cBhvr>
                                          <p:to>
                                            <p:strVal val="visible"/>
                                          </p:to>
                                        </p:set>
                                        <p:animScale>
                                          <p:cBhvr>
                                            <p:cTn id="28"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18"/>
                                            </p:tgtEl>
                                            <p:attrNameLst>
                                              <p:attrName>ppt_x</p:attrName>
                                              <p:attrName>ppt_y</p:attrName>
                                            </p:attrNameLst>
                                          </p:cBhvr>
                                        </p:animMotion>
                                        <p:animEffect transition="in" filter="fade">
                                          <p:cBhvr>
                                            <p:cTn id="30"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5" grpId="1"/>
          <p:bldP spid="17" grpId="0"/>
          <p:bldP spid="1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63" presetClass="path" presetSubtype="0" accel="50000" fill="hold" grpId="1" nodeType="withEffect">
                                      <p:stCondLst>
                                        <p:cond delay="0"/>
                                      </p:stCondLst>
                                      <p:childTnLst>
                                        <p:animMotion origin="layout" path="M -0.87919 -4.81481E-6 L -3.14501E-6 -4.81481E-6 " pathEditMode="relative" rAng="0" ptsTypes="AA">
                                          <p:cBhvr>
                                            <p:cTn id="9" dur="500" fill="hold"/>
                                            <p:tgtEl>
                                              <p:spTgt spid="15"/>
                                            </p:tgtEl>
                                            <p:attrNameLst>
                                              <p:attrName>ppt_x</p:attrName>
                                              <p:attrName>ppt_y</p:attrName>
                                            </p:attrNameLst>
                                          </p:cBhvr>
                                          <p:rCtr x="43960" y="0"/>
                                        </p:animMotion>
                                      </p:childTnLst>
                                    </p:cTn>
                                  </p:par>
                                </p:childTnLst>
                              </p:cTn>
                            </p:par>
                            <p:par>
                              <p:cTn id="10" fill="hold">
                                <p:stCondLst>
                                  <p:cond delay="500"/>
                                </p:stCondLst>
                                <p:childTnLst>
                                  <p:par>
                                    <p:cTn id="11" presetID="52" presetClass="entr" presetSubtype="0"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Scale>
                                          <p:cBhvr>
                                            <p:cTn id="13"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13"/>
                                            </p:tgtEl>
                                            <p:attrNameLst>
                                              <p:attrName>ppt_x</p:attrName>
                                              <p:attrName>ppt_y</p:attrName>
                                            </p:attrNameLst>
                                          </p:cBhvr>
                                        </p:animMotion>
                                        <p:animEffect transition="in" filter="fade">
                                          <p:cBhvr>
                                            <p:cTn id="15" dur="1000"/>
                                            <p:tgtEl>
                                              <p:spTgt spid="13"/>
                                            </p:tgtEl>
                                          </p:cBhvr>
                                        </p:animEffect>
                                      </p:childTnLst>
                                    </p:cTn>
                                  </p:par>
                                  <p:par>
                                    <p:cTn id="16" presetID="52" presetClass="entr" presetSubtype="0" fill="hold" grpId="0" nodeType="withEffect">
                                      <p:stCondLst>
                                        <p:cond delay="200"/>
                                      </p:stCondLst>
                                      <p:iterate type="lt">
                                        <p:tmPct val="0"/>
                                      </p:iterate>
                                      <p:childTnLst>
                                        <p:set>
                                          <p:cBhvr>
                                            <p:cTn id="17" dur="1" fill="hold">
                                              <p:stCondLst>
                                                <p:cond delay="0"/>
                                              </p:stCondLst>
                                            </p:cTn>
                                            <p:tgtEl>
                                              <p:spTgt spid="14"/>
                                            </p:tgtEl>
                                            <p:attrNameLst>
                                              <p:attrName>style.visibility</p:attrName>
                                            </p:attrNameLst>
                                          </p:cBhvr>
                                          <p:to>
                                            <p:strVal val="visible"/>
                                          </p:to>
                                        </p:set>
                                        <p:animScale>
                                          <p:cBhvr>
                                            <p:cTn id="18"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14"/>
                                            </p:tgtEl>
                                            <p:attrNameLst>
                                              <p:attrName>ppt_x</p:attrName>
                                              <p:attrName>ppt_y</p:attrName>
                                            </p:attrNameLst>
                                          </p:cBhvr>
                                        </p:animMotion>
                                        <p:animEffect transition="in" filter="fade">
                                          <p:cBhvr>
                                            <p:cTn id="20" dur="1000"/>
                                            <p:tgtEl>
                                              <p:spTgt spid="14"/>
                                            </p:tgtEl>
                                          </p:cBhvr>
                                        </p:animEffect>
                                      </p:childTnLst>
                                    </p:cTn>
                                  </p:par>
                                  <p:par>
                                    <p:cTn id="21" presetID="52" presetClass="entr" presetSubtype="0" fill="hold" grpId="0" nodeType="withEffect">
                                      <p:stCondLst>
                                        <p:cond delay="400"/>
                                      </p:stCondLst>
                                      <p:childTnLst>
                                        <p:set>
                                          <p:cBhvr>
                                            <p:cTn id="22" dur="1" fill="hold">
                                              <p:stCondLst>
                                                <p:cond delay="0"/>
                                              </p:stCondLst>
                                            </p:cTn>
                                            <p:tgtEl>
                                              <p:spTgt spid="17"/>
                                            </p:tgtEl>
                                            <p:attrNameLst>
                                              <p:attrName>style.visibility</p:attrName>
                                            </p:attrNameLst>
                                          </p:cBhvr>
                                          <p:to>
                                            <p:strVal val="visible"/>
                                          </p:to>
                                        </p:set>
                                        <p:animScale>
                                          <p:cBhvr>
                                            <p:cTn id="23"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17"/>
                                            </p:tgtEl>
                                            <p:attrNameLst>
                                              <p:attrName>ppt_x</p:attrName>
                                              <p:attrName>ppt_y</p:attrName>
                                            </p:attrNameLst>
                                          </p:cBhvr>
                                        </p:animMotion>
                                        <p:animEffect transition="in" filter="fade">
                                          <p:cBhvr>
                                            <p:cTn id="25" dur="1000"/>
                                            <p:tgtEl>
                                              <p:spTgt spid="17"/>
                                            </p:tgtEl>
                                          </p:cBhvr>
                                        </p:animEffect>
                                      </p:childTnLst>
                                    </p:cTn>
                                  </p:par>
                                  <p:par>
                                    <p:cTn id="26" presetID="52" presetClass="entr" presetSubtype="0" fill="hold" grpId="0" nodeType="withEffect">
                                      <p:stCondLst>
                                        <p:cond delay="600"/>
                                      </p:stCondLst>
                                      <p:iterate type="lt">
                                        <p:tmPct val="0"/>
                                      </p:iterate>
                                      <p:childTnLst>
                                        <p:set>
                                          <p:cBhvr>
                                            <p:cTn id="27" dur="1" fill="hold">
                                              <p:stCondLst>
                                                <p:cond delay="0"/>
                                              </p:stCondLst>
                                            </p:cTn>
                                            <p:tgtEl>
                                              <p:spTgt spid="18"/>
                                            </p:tgtEl>
                                            <p:attrNameLst>
                                              <p:attrName>style.visibility</p:attrName>
                                            </p:attrNameLst>
                                          </p:cBhvr>
                                          <p:to>
                                            <p:strVal val="visible"/>
                                          </p:to>
                                        </p:set>
                                        <p:animScale>
                                          <p:cBhvr>
                                            <p:cTn id="28"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18"/>
                                            </p:tgtEl>
                                            <p:attrNameLst>
                                              <p:attrName>ppt_x</p:attrName>
                                              <p:attrName>ppt_y</p:attrName>
                                            </p:attrNameLst>
                                          </p:cBhvr>
                                        </p:animMotion>
                                        <p:animEffect transition="in" filter="fade">
                                          <p:cBhvr>
                                            <p:cTn id="30"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5" grpId="1"/>
          <p:bldP spid="17" grpId="0"/>
          <p:bldP spid="18" grpId="0"/>
        </p:bldLst>
      </p:timing>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6"/>
          <p:cNvSpPr txBox="1"/>
          <p:nvPr/>
        </p:nvSpPr>
        <p:spPr>
          <a:xfrm>
            <a:off x="1561084" y="2708920"/>
            <a:ext cx="4680521" cy="732508"/>
          </a:xfrm>
          <a:prstGeom prst="rect">
            <a:avLst/>
          </a:prstGeom>
          <a:noFill/>
        </p:spPr>
        <p:txBody>
          <a:bodyPr wrap="square" rtlCol="0">
            <a:spAutoFit/>
          </a:bodyPr>
          <a:lstStyle/>
          <a:p>
            <a:pPr indent="457200">
              <a:lnSpc>
                <a:spcPct val="130000"/>
              </a:lnSpc>
            </a:pPr>
            <a:r>
              <a:rPr lang="zh-CN" altLang="en-US" sz="1600" dirty="0">
                <a:solidFill>
                  <a:schemeClr val="bg1">
                    <a:lumMod val="85000"/>
                  </a:schemeClr>
                </a:solidFill>
                <a:latin typeface="微软雅黑" pitchFamily="34" charset="-122"/>
                <a:ea typeface="微软雅黑" pitchFamily="34" charset="-122"/>
              </a:rPr>
              <a:t>岗位是指组织中</a:t>
            </a:r>
            <a:r>
              <a:rPr lang="zh-CN" altLang="en-US" sz="1600" b="1" dirty="0">
                <a:solidFill>
                  <a:srgbClr val="8CC600"/>
                </a:solidFill>
                <a:latin typeface="微软雅黑" pitchFamily="34" charset="-122"/>
                <a:ea typeface="微软雅黑" pitchFamily="34" charset="-122"/>
              </a:rPr>
              <a:t>为完成某项任务而设立的工作职位</a:t>
            </a:r>
            <a:r>
              <a:rPr lang="zh-CN" altLang="en-US" sz="1600" dirty="0">
                <a:solidFill>
                  <a:schemeClr val="bg1">
                    <a:lumMod val="85000"/>
                  </a:schemeClr>
                </a:solidFill>
                <a:latin typeface="微软雅黑" pitchFamily="34" charset="-122"/>
                <a:ea typeface="微软雅黑" pitchFamily="34" charset="-122"/>
              </a:rPr>
              <a:t>，岗位是组织的基本单位</a:t>
            </a:r>
            <a:r>
              <a:rPr lang="en-US" altLang="zh-CN" sz="1600" dirty="0">
                <a:solidFill>
                  <a:schemeClr val="bg1">
                    <a:lumMod val="85000"/>
                  </a:schemeClr>
                </a:solidFill>
                <a:latin typeface="微软雅黑" pitchFamily="34" charset="-122"/>
                <a:ea typeface="微软雅黑" pitchFamily="34" charset="-122"/>
              </a:rPr>
              <a:t>/</a:t>
            </a:r>
            <a:r>
              <a:rPr lang="zh-CN" altLang="en-US" sz="1600" dirty="0">
                <a:solidFill>
                  <a:schemeClr val="bg1">
                    <a:lumMod val="85000"/>
                  </a:schemeClr>
                </a:solidFill>
                <a:latin typeface="微软雅黑" pitchFamily="34" charset="-122"/>
                <a:ea typeface="微软雅黑" pitchFamily="34" charset="-122"/>
              </a:rPr>
              <a:t>标准构件。</a:t>
            </a:r>
            <a:endParaRPr lang="zh-CN" altLang="zh-CN" sz="1600" b="1" dirty="0">
              <a:solidFill>
                <a:schemeClr val="bg1">
                  <a:lumMod val="85000"/>
                </a:schemeClr>
              </a:solidFill>
              <a:latin typeface="微软雅黑" pitchFamily="34" charset="-122"/>
              <a:ea typeface="微软雅黑" pitchFamily="34" charset="-122"/>
            </a:endParaRPr>
          </a:p>
        </p:txBody>
      </p:sp>
      <p:sp>
        <p:nvSpPr>
          <p:cNvPr id="7" name="TextBox 6"/>
          <p:cNvSpPr txBox="1"/>
          <p:nvPr/>
        </p:nvSpPr>
        <p:spPr>
          <a:xfrm>
            <a:off x="1561083" y="3688342"/>
            <a:ext cx="4680522" cy="2332946"/>
          </a:xfrm>
          <a:prstGeom prst="rect">
            <a:avLst/>
          </a:prstGeom>
          <a:noFill/>
        </p:spPr>
        <p:txBody>
          <a:bodyPr wrap="square" rtlCol="0">
            <a:spAutoFit/>
          </a:bodyPr>
          <a:lstStyle/>
          <a:p>
            <a:pPr indent="457200">
              <a:lnSpc>
                <a:spcPct val="130000"/>
              </a:lnSpc>
            </a:pPr>
            <a:r>
              <a:rPr lang="zh-CN" altLang="en-US" sz="1600" b="1" dirty="0">
                <a:solidFill>
                  <a:srgbClr val="8CC600"/>
                </a:solidFill>
                <a:latin typeface="微软雅黑" pitchFamily="34" charset="-122"/>
                <a:ea typeface="微软雅黑" pitchFamily="34" charset="-122"/>
              </a:rPr>
              <a:t>岗位的特征</a:t>
            </a:r>
            <a:r>
              <a:rPr lang="zh-CN" altLang="en-US" sz="1600" b="1" dirty="0" smtClean="0">
                <a:solidFill>
                  <a:srgbClr val="8CC600"/>
                </a:solidFill>
                <a:latin typeface="微软雅黑" pitchFamily="34" charset="-122"/>
                <a:ea typeface="微软雅黑" pitchFamily="34" charset="-122"/>
              </a:rPr>
              <a:t>：</a:t>
            </a:r>
            <a:endParaRPr lang="en-US" altLang="zh-CN" sz="1600" b="1" dirty="0" smtClean="0">
              <a:solidFill>
                <a:srgbClr val="8CC600"/>
              </a:solidFill>
              <a:latin typeface="微软雅黑" pitchFamily="34" charset="-122"/>
              <a:ea typeface="微软雅黑" pitchFamily="34" charset="-122"/>
            </a:endParaRPr>
          </a:p>
          <a:p>
            <a:pPr indent="457200">
              <a:lnSpc>
                <a:spcPct val="130000"/>
              </a:lnSpc>
            </a:pPr>
            <a:r>
              <a:rPr lang="en-US" altLang="zh-CN" sz="1600" dirty="0" smtClean="0">
                <a:solidFill>
                  <a:schemeClr val="bg1">
                    <a:lumMod val="85000"/>
                  </a:schemeClr>
                </a:solidFill>
                <a:latin typeface="微软雅黑" pitchFamily="34" charset="-122"/>
                <a:ea typeface="微软雅黑" pitchFamily="34" charset="-122"/>
              </a:rPr>
              <a:t>1</a:t>
            </a:r>
            <a:r>
              <a:rPr lang="zh-CN" altLang="en-US" sz="1600" dirty="0">
                <a:solidFill>
                  <a:schemeClr val="bg1">
                    <a:lumMod val="85000"/>
                  </a:schemeClr>
                </a:solidFill>
                <a:latin typeface="微软雅黑" pitchFamily="34" charset="-122"/>
                <a:ea typeface="微软雅黑" pitchFamily="34" charset="-122"/>
              </a:rPr>
              <a:t>）岗位属于组织。岗位存在不取决于担任岗位的人，而是组织的需要</a:t>
            </a:r>
            <a:r>
              <a:rPr lang="zh-CN" altLang="en-US" sz="1600" dirty="0" smtClean="0">
                <a:solidFill>
                  <a:schemeClr val="bg1">
                    <a:lumMod val="85000"/>
                  </a:schemeClr>
                </a:solidFill>
                <a:latin typeface="微软雅黑" pitchFamily="34" charset="-122"/>
                <a:ea typeface="微软雅黑" pitchFamily="34" charset="-122"/>
              </a:rPr>
              <a:t>；</a:t>
            </a:r>
            <a:endParaRPr lang="en-US" altLang="zh-CN" sz="1600" dirty="0" smtClean="0">
              <a:solidFill>
                <a:schemeClr val="bg1">
                  <a:lumMod val="85000"/>
                </a:schemeClr>
              </a:solidFill>
              <a:latin typeface="微软雅黑" pitchFamily="34" charset="-122"/>
              <a:ea typeface="微软雅黑" pitchFamily="34" charset="-122"/>
            </a:endParaRPr>
          </a:p>
          <a:p>
            <a:pPr indent="457200">
              <a:lnSpc>
                <a:spcPct val="130000"/>
              </a:lnSpc>
            </a:pPr>
            <a:r>
              <a:rPr lang="en-US" altLang="zh-CN" sz="1600" dirty="0" smtClean="0">
                <a:solidFill>
                  <a:schemeClr val="bg1">
                    <a:lumMod val="85000"/>
                  </a:schemeClr>
                </a:solidFill>
                <a:latin typeface="微软雅黑" pitchFamily="34" charset="-122"/>
                <a:ea typeface="微软雅黑" pitchFamily="34" charset="-122"/>
              </a:rPr>
              <a:t>2</a:t>
            </a:r>
            <a:r>
              <a:rPr lang="zh-CN" altLang="en-US" sz="1600" dirty="0">
                <a:solidFill>
                  <a:schemeClr val="bg1">
                    <a:lumMod val="85000"/>
                  </a:schemeClr>
                </a:solidFill>
                <a:latin typeface="微软雅黑" pitchFamily="34" charset="-122"/>
                <a:ea typeface="微软雅黑" pitchFamily="34" charset="-122"/>
              </a:rPr>
              <a:t>）岗位是动态的。随着组织策略和结构的变化，岗位会发生变化，但岗位的动态性并不否认其明确性和固定性。为避免组织重叠和资源浪费，更需清楚界定岗位的责任。</a:t>
            </a:r>
          </a:p>
        </p:txBody>
      </p:sp>
      <p:pic>
        <p:nvPicPr>
          <p:cNvPr id="3" name="图片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457627" y="2204864"/>
            <a:ext cx="5544000" cy="3937180"/>
          </a:xfrm>
          <a:prstGeom prst="rect">
            <a:avLst/>
          </a:prstGeom>
          <a:ln w="19050">
            <a:solidFill>
              <a:srgbClr val="99CC00"/>
            </a:solidFill>
          </a:ln>
        </p:spPr>
      </p:pic>
      <p:cxnSp>
        <p:nvCxnSpPr>
          <p:cNvPr id="12" name="直接连接符 11"/>
          <p:cNvCxnSpPr/>
          <p:nvPr/>
        </p:nvCxnSpPr>
        <p:spPr>
          <a:xfrm>
            <a:off x="1633089" y="6119054"/>
            <a:ext cx="4680522" cy="0"/>
          </a:xfrm>
          <a:prstGeom prst="line">
            <a:avLst/>
          </a:prstGeom>
          <a:solidFill>
            <a:srgbClr val="99CC00">
              <a:alpha val="20000"/>
            </a:srgbClr>
          </a:solidFill>
          <a:ln w="12700" cap="rnd" algn="ctr">
            <a:solidFill>
              <a:srgbClr val="99CC00"/>
            </a:solidFill>
            <a:prstDash val="sysDash"/>
            <a:round/>
            <a:headEnd type="oval"/>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16" name="Rectangle 31"/>
          <p:cNvSpPr/>
          <p:nvPr/>
        </p:nvSpPr>
        <p:spPr bwMode="auto">
          <a:xfrm>
            <a:off x="5953571" y="2472336"/>
            <a:ext cx="863848" cy="138817"/>
          </a:xfrm>
          <a:prstGeom prst="rect">
            <a:avLst/>
          </a:prstGeom>
          <a:solidFill>
            <a:srgbClr val="8CC600">
              <a:alpha val="60000"/>
            </a:srgbClr>
          </a:solidFill>
          <a:ln w="9525" cap="flat" cmpd="sng" algn="ctr">
            <a:noFill/>
            <a:prstDash val="solid"/>
            <a:headEnd type="none" w="med" len="med"/>
            <a:tailEnd type="none" w="med" len="med"/>
          </a:ln>
          <a:effectLst/>
        </p:spPr>
        <p:txBody>
          <a:bodyPr vert="horz" wrap="square" lIns="91436" tIns="45718" rIns="91436" bIns="45718" numCol="1" rtlCol="0" anchor="ctr" anchorCtr="0" compatLnSpc="1">
            <a:prstTxWarp prst="textNoShape">
              <a:avLst/>
            </a:prstTxWarp>
          </a:bodyPr>
          <a:lstStyle/>
          <a:p>
            <a:pPr marL="0" marR="0" lvl="0" indent="0" algn="ctr" defTabSz="685289"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a:ln>
                <a:noFill/>
              </a:ln>
              <a:solidFill>
                <a:srgbClr val="FFFFFF">
                  <a:lumMod val="20000"/>
                  <a:lumOff val="80000"/>
                  <a:alpha val="99000"/>
                </a:srgbClr>
              </a:solidFill>
              <a:effectLst/>
              <a:uLnTx/>
              <a:uFillTx/>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174782130"/>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2" decel="100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2" decel="10000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1+#ppt_w/2"/>
                                          </p:val>
                                        </p:tav>
                                        <p:tav tm="100000">
                                          <p:val>
                                            <p:strVal val="#ppt_x"/>
                                          </p:val>
                                        </p:tav>
                                      </p:tavLst>
                                    </p:anim>
                                    <p:anim calcmode="lin" valueType="num">
                                      <p:cBhvr additive="base">
                                        <p:cTn id="16" dur="500" fill="hold"/>
                                        <p:tgtEl>
                                          <p:spTgt spid="3"/>
                                        </p:tgtEl>
                                        <p:attrNameLst>
                                          <p:attrName>ppt_y</p:attrName>
                                        </p:attrNameLst>
                                      </p:cBhvr>
                                      <p:tavLst>
                                        <p:tav tm="0">
                                          <p:val>
                                            <p:strVal val="#ppt_y"/>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0-#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3" decel="10000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1+#ppt_w/2"/>
                                          </p:val>
                                        </p:tav>
                                        <p:tav tm="100000">
                                          <p:val>
                                            <p:strVal val="#ppt_x"/>
                                          </p:val>
                                        </p:tav>
                                      </p:tavLst>
                                    </p:anim>
                                    <p:anim calcmode="lin" valueType="num">
                                      <p:cBhvr additive="base">
                                        <p:cTn id="24" dur="500" fill="hold"/>
                                        <p:tgtEl>
                                          <p:spTgt spid="1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6"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1757376" y="2939116"/>
            <a:ext cx="4484227" cy="3043596"/>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Rectangle 12"/>
          <p:cNvSpPr/>
          <p:nvPr/>
        </p:nvSpPr>
        <p:spPr bwMode="auto">
          <a:xfrm>
            <a:off x="1759309" y="2153706"/>
            <a:ext cx="4482294" cy="628473"/>
          </a:xfrm>
          <a:prstGeom prst="rect">
            <a:avLst/>
          </a:prstGeom>
          <a:solidFill>
            <a:srgbClr val="7FBA00"/>
          </a:solidFill>
        </p:spPr>
        <p:txBody>
          <a:bodyPr vert="horz" wrap="square" lIns="68571" tIns="68571" rIns="68571" bIns="68571" rtlCol="0" anchor="ctr" anchorCtr="0">
            <a:noAutofit/>
          </a:bodyPr>
          <a:lstStyle/>
          <a:p>
            <a:pPr algn="ctr">
              <a:lnSpc>
                <a:spcPct val="90000"/>
              </a:lnSpc>
              <a:spcBef>
                <a:spcPct val="20000"/>
              </a:spcBef>
              <a:buSzPct val="90000"/>
            </a:pPr>
            <a:r>
              <a:rPr lang="en-US" altLang="zh-CN" sz="2000" b="1" spc="-53" dirty="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rPr>
              <a:t>【</a:t>
            </a:r>
            <a:r>
              <a:rPr lang="zh-CN" altLang="en-US" sz="2000" b="1" spc="-53" dirty="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rPr>
              <a:t>岗位、职位、职务</a:t>
            </a:r>
            <a:r>
              <a:rPr lang="en-US" altLang="zh-CN" sz="2000" b="1" spc="-53" dirty="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rPr>
              <a:t>】</a:t>
            </a:r>
            <a:endParaRPr lang="en-US" sz="2000" b="1" spc="-53" dirty="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endParaRPr>
          </a:p>
        </p:txBody>
      </p:sp>
      <p:sp>
        <p:nvSpPr>
          <p:cNvPr id="20" name="Rectangle 14"/>
          <p:cNvSpPr/>
          <p:nvPr/>
        </p:nvSpPr>
        <p:spPr bwMode="auto">
          <a:xfrm>
            <a:off x="1633091" y="1988840"/>
            <a:ext cx="4729072" cy="4136231"/>
          </a:xfrm>
          <a:prstGeom prst="rect">
            <a:avLst/>
          </a:prstGeom>
          <a:noFill/>
          <a:ln w="38100">
            <a:solidFill>
              <a:srgbClr val="7FBA00"/>
            </a:solid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68568" tIns="34285" rIns="68568" bIns="34285" numCol="1" rtlCol="0" anchor="ctr" anchorCtr="0" compatLnSpc="1">
            <a:prstTxWarp prst="textNoShape">
              <a:avLst/>
            </a:prstTxWarp>
          </a:bodyPr>
          <a:lstStyle/>
          <a:p>
            <a:pPr algn="ctr" defTabSz="685495"/>
            <a:endParaRPr lang="en-US" sz="1700" dirty="0">
              <a:solidFill>
                <a:srgbClr val="FFFFFF">
                  <a:alpha val="98824"/>
                </a:srgbClr>
              </a:solidFill>
              <a:ea typeface="Segoe UI" pitchFamily="34" charset="0"/>
              <a:cs typeface="Segoe UI" pitchFamily="34" charset="0"/>
            </a:endParaRPr>
          </a:p>
        </p:txBody>
      </p:sp>
      <p:sp>
        <p:nvSpPr>
          <p:cNvPr id="21" name="矩形 20"/>
          <p:cNvSpPr/>
          <p:nvPr/>
        </p:nvSpPr>
        <p:spPr>
          <a:xfrm>
            <a:off x="1742347" y="2996952"/>
            <a:ext cx="4499256" cy="2973122"/>
          </a:xfrm>
          <a:prstGeom prst="rect">
            <a:avLst/>
          </a:prstGeom>
        </p:spPr>
        <p:txBody>
          <a:bodyPr wrap="square">
            <a:spAutoFit/>
          </a:bodyPr>
          <a:lstStyle/>
          <a:p>
            <a:pPr indent="457200">
              <a:lnSpc>
                <a:spcPct val="130000"/>
              </a:lnSpc>
            </a:pPr>
            <a:r>
              <a:rPr lang="zh-CN" altLang="en-US" sz="16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职位（</a:t>
            </a:r>
            <a:r>
              <a:rPr lang="en-US" altLang="zh-CN" sz="16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position</a:t>
            </a:r>
            <a:r>
              <a:rPr lang="zh-CN" altLang="en-US" sz="16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）与岗位（</a:t>
            </a:r>
            <a:r>
              <a:rPr lang="en-US" altLang="zh-CN" sz="16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Post</a:t>
            </a:r>
            <a:r>
              <a:rPr lang="zh-CN" altLang="en-US" sz="16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）的含义相近，职位泛指某一个阶层（类），面更宽泛，而</a:t>
            </a:r>
            <a:r>
              <a:rPr lang="zh-CN" altLang="en-US" sz="1600" b="1" kern="100" dirty="0">
                <a:solidFill>
                  <a:srgbClr val="FFFF00"/>
                </a:solidFill>
                <a:latin typeface="微软雅黑" panose="020B0503020204020204" pitchFamily="34" charset="-122"/>
                <a:ea typeface="微软雅黑" panose="020B0503020204020204" pitchFamily="34" charset="-122"/>
                <a:cs typeface="Times New Roman" panose="02020603050405020304" pitchFamily="18" charset="0"/>
              </a:rPr>
              <a:t>岗位则具体得多</a:t>
            </a:r>
            <a:r>
              <a:rPr lang="zh-CN" altLang="en-US" sz="16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。若干个岗位（职位）的共性体现就是职务。</a:t>
            </a:r>
            <a:r>
              <a:rPr lang="zh-CN" altLang="en-US" sz="1600" b="1" kern="100" dirty="0">
                <a:solidFill>
                  <a:srgbClr val="FFFF00"/>
                </a:solidFill>
                <a:latin typeface="微软雅黑" panose="020B0503020204020204" pitchFamily="34" charset="-122"/>
                <a:ea typeface="微软雅黑" panose="020B0503020204020204" pitchFamily="34" charset="-122"/>
                <a:cs typeface="Times New Roman" panose="02020603050405020304" pitchFamily="18" charset="0"/>
              </a:rPr>
              <a:t>职务＝头衔</a:t>
            </a:r>
            <a:r>
              <a:rPr lang="zh-CN" altLang="en-US" sz="16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（岗位称谓）　 例如：经理</a:t>
            </a:r>
            <a:r>
              <a:rPr lang="en-US" altLang="zh-CN" sz="16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主任</a:t>
            </a:r>
            <a:r>
              <a:rPr lang="en-US" altLang="zh-CN" sz="16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专员等。</a:t>
            </a:r>
            <a:r>
              <a:rPr lang="zh-CN" altLang="en-US" sz="1600" b="1" kern="100" dirty="0">
                <a:solidFill>
                  <a:srgbClr val="FFFF00"/>
                </a:solidFill>
                <a:latin typeface="微软雅黑" panose="020B0503020204020204" pitchFamily="34" charset="-122"/>
                <a:ea typeface="微软雅黑" panose="020B0503020204020204" pitchFamily="34" charset="-122"/>
                <a:cs typeface="Times New Roman" panose="02020603050405020304" pitchFamily="18" charset="0"/>
              </a:rPr>
              <a:t>岗位名称＝职能（</a:t>
            </a:r>
            <a:r>
              <a:rPr lang="en-US" altLang="zh-CN" sz="1600" b="1" kern="100" dirty="0">
                <a:solidFill>
                  <a:srgbClr val="FFFF00"/>
                </a:solidFill>
                <a:latin typeface="微软雅黑" panose="020B0503020204020204" pitchFamily="34" charset="-122"/>
                <a:ea typeface="微软雅黑" panose="020B0503020204020204" pitchFamily="34" charset="-122"/>
                <a:cs typeface="Times New Roman" panose="02020603050405020304" pitchFamily="18" charset="0"/>
              </a:rPr>
              <a:t>function</a:t>
            </a:r>
            <a:r>
              <a:rPr lang="zh-CN" altLang="en-US" sz="1600" b="1" kern="100" dirty="0">
                <a:solidFill>
                  <a:srgbClr val="FFFF00"/>
                </a:solidFill>
                <a:latin typeface="微软雅黑" panose="020B0503020204020204" pitchFamily="34" charset="-122"/>
                <a:ea typeface="微软雅黑" panose="020B0503020204020204" pitchFamily="34" charset="-122"/>
                <a:cs typeface="Times New Roman" panose="02020603050405020304" pitchFamily="18" charset="0"/>
              </a:rPr>
              <a:t>） </a:t>
            </a:r>
            <a:r>
              <a:rPr lang="en-US" altLang="zh-CN" sz="1600" b="1" kern="100" dirty="0">
                <a:solidFill>
                  <a:srgbClr val="FFFF00"/>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b="1" kern="100" dirty="0">
                <a:solidFill>
                  <a:srgbClr val="FFFF00"/>
                </a:solidFill>
                <a:latin typeface="微软雅黑" panose="020B0503020204020204" pitchFamily="34" charset="-122"/>
                <a:ea typeface="微软雅黑" panose="020B0503020204020204" pitchFamily="34" charset="-122"/>
                <a:cs typeface="Times New Roman" panose="02020603050405020304" pitchFamily="18" charset="0"/>
              </a:rPr>
              <a:t>职务（头衔）</a:t>
            </a:r>
            <a:r>
              <a:rPr lang="zh-CN" altLang="en-US" sz="16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。如办公室主任、招聘专员等。岗位名称要尽量与业界一致，便于比较和交流，并坚持名实相符，保持内部层序清晰，而对外如市场销售等岗位可灵活一些。</a:t>
            </a:r>
            <a:endParaRPr lang="zh-CN" altLang="en-US" sz="1600" dirty="0">
              <a:solidFill>
                <a:schemeClr val="bg1"/>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542335" y="1988839"/>
            <a:ext cx="4595812" cy="4136231"/>
          </a:xfrm>
          <a:prstGeom prst="rect">
            <a:avLst/>
          </a:prstGeom>
          <a:ln w="28575">
            <a:solidFill>
              <a:srgbClr val="99CC00"/>
            </a:solidFill>
          </a:ln>
        </p:spPr>
      </p:pic>
    </p:spTree>
    <p:extLst>
      <p:ext uri="{BB962C8B-B14F-4D97-AF65-F5344CB8AC3E}">
        <p14:creationId xmlns:p14="http://schemas.microsoft.com/office/powerpoint/2010/main" val="908352330"/>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anim calcmode="lin" valueType="num">
                                      <p:cBhvr>
                                        <p:cTn id="10" dur="500" fill="hold"/>
                                        <p:tgtEl>
                                          <p:spTgt spid="21"/>
                                        </p:tgtEl>
                                        <p:attrNameLst>
                                          <p:attrName>ppt_x</p:attrName>
                                        </p:attrNameLst>
                                      </p:cBhvr>
                                      <p:tavLst>
                                        <p:tav tm="0">
                                          <p:val>
                                            <p:fltVal val="0.5"/>
                                          </p:val>
                                        </p:tav>
                                        <p:tav tm="100000">
                                          <p:val>
                                            <p:strVal val="#ppt_x"/>
                                          </p:val>
                                        </p:tav>
                                      </p:tavLst>
                                    </p:anim>
                                    <p:anim calcmode="lin" valueType="num">
                                      <p:cBhvr>
                                        <p:cTn id="11" dur="500" fill="hold"/>
                                        <p:tgtEl>
                                          <p:spTgt spid="21"/>
                                        </p:tgtEl>
                                        <p:attrNameLst>
                                          <p:attrName>ppt_y</p:attrName>
                                        </p:attrNameLst>
                                      </p:cBhvr>
                                      <p:tavLst>
                                        <p:tav tm="0">
                                          <p:val>
                                            <p:fltVal val="0.5"/>
                                          </p:val>
                                        </p:tav>
                                        <p:tav tm="100000">
                                          <p:val>
                                            <p:strVal val="#ppt_y"/>
                                          </p:val>
                                        </p:tav>
                                      </p:tavLst>
                                    </p:anim>
                                  </p:childTnLst>
                                </p:cTn>
                              </p:par>
                              <p:par>
                                <p:cTn id="12" presetID="8" presetClass="emph" presetSubtype="0" fill="hold" grpId="1" nodeType="withEffect">
                                  <p:stCondLst>
                                    <p:cond delay="0"/>
                                  </p:stCondLst>
                                  <p:childTnLst>
                                    <p:animRot by="43200000">
                                      <p:cBhvr>
                                        <p:cTn id="13" dur="500" fill="hold"/>
                                        <p:tgtEl>
                                          <p:spTgt spid="2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1" grpId="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457627" y="2184395"/>
            <a:ext cx="5544000" cy="3952872"/>
          </a:xfrm>
          <a:prstGeom prst="rect">
            <a:avLst/>
          </a:prstGeom>
          <a:ln w="19050">
            <a:solidFill>
              <a:srgbClr val="99CC00"/>
            </a:solidFill>
          </a:ln>
        </p:spPr>
      </p:pic>
      <p:sp>
        <p:nvSpPr>
          <p:cNvPr id="7" name="TextBox 6"/>
          <p:cNvSpPr txBox="1"/>
          <p:nvPr/>
        </p:nvSpPr>
        <p:spPr>
          <a:xfrm>
            <a:off x="1561084" y="3140968"/>
            <a:ext cx="4680521" cy="1692771"/>
          </a:xfrm>
          <a:prstGeom prst="rect">
            <a:avLst/>
          </a:prstGeom>
          <a:noFill/>
        </p:spPr>
        <p:txBody>
          <a:bodyPr wrap="square" rtlCol="0">
            <a:spAutoFit/>
          </a:bodyPr>
          <a:lstStyle/>
          <a:p>
            <a:pPr indent="457200">
              <a:lnSpc>
                <a:spcPct val="130000"/>
              </a:lnSpc>
            </a:pPr>
            <a:r>
              <a:rPr lang="zh-CN" altLang="en-US" sz="1600" dirty="0">
                <a:solidFill>
                  <a:schemeClr val="bg1">
                    <a:lumMod val="85000"/>
                  </a:schemeClr>
                </a:solidFill>
                <a:latin typeface="微软雅黑" pitchFamily="34" charset="-122"/>
                <a:ea typeface="微软雅黑" pitchFamily="34" charset="-122"/>
              </a:rPr>
              <a:t>定岗定编是确定岗位和确定岗位编制的合称，前者是</a:t>
            </a:r>
            <a:r>
              <a:rPr lang="zh-CN" altLang="en-US" sz="1600" b="1" dirty="0">
                <a:solidFill>
                  <a:srgbClr val="8CC600"/>
                </a:solidFill>
                <a:latin typeface="微软雅黑" pitchFamily="34" charset="-122"/>
                <a:ea typeface="微软雅黑" pitchFamily="34" charset="-122"/>
              </a:rPr>
              <a:t>设计组织中的承担具体工作的岗位</a:t>
            </a:r>
            <a:r>
              <a:rPr lang="zh-CN" altLang="en-US" sz="1600" dirty="0">
                <a:solidFill>
                  <a:schemeClr val="bg1">
                    <a:lumMod val="85000"/>
                  </a:schemeClr>
                </a:solidFill>
                <a:latin typeface="微软雅黑" pitchFamily="34" charset="-122"/>
                <a:ea typeface="微软雅黑" pitchFamily="34" charset="-122"/>
              </a:rPr>
              <a:t>，而后者是</a:t>
            </a:r>
            <a:r>
              <a:rPr lang="zh-CN" altLang="en-US" sz="1600" b="1" dirty="0">
                <a:solidFill>
                  <a:srgbClr val="8CC600"/>
                </a:solidFill>
                <a:latin typeface="微软雅黑" pitchFamily="34" charset="-122"/>
                <a:ea typeface="微软雅黑" pitchFamily="34" charset="-122"/>
              </a:rPr>
              <a:t>设计从事某个岗位的人数</a:t>
            </a:r>
            <a:r>
              <a:rPr lang="zh-CN" altLang="en-US" sz="1600" dirty="0">
                <a:solidFill>
                  <a:schemeClr val="bg1">
                    <a:lumMod val="85000"/>
                  </a:schemeClr>
                </a:solidFill>
                <a:latin typeface="微软雅黑" pitchFamily="34" charset="-122"/>
                <a:ea typeface="微软雅黑" pitchFamily="34" charset="-122"/>
              </a:rPr>
              <a:t>。但在实际工作中，这两者是密不可分的，当一个岗位被确定之后，就会自动有人的数量和质量的概念产生。</a:t>
            </a:r>
            <a:endParaRPr lang="zh-CN" altLang="zh-CN" sz="1600" b="1" dirty="0">
              <a:solidFill>
                <a:schemeClr val="bg1">
                  <a:lumMod val="85000"/>
                </a:schemeClr>
              </a:solidFill>
              <a:latin typeface="微软雅黑" pitchFamily="34" charset="-122"/>
              <a:ea typeface="微软雅黑" pitchFamily="34" charset="-122"/>
            </a:endParaRPr>
          </a:p>
        </p:txBody>
      </p:sp>
      <p:sp>
        <p:nvSpPr>
          <p:cNvPr id="8" name="TextBox 6"/>
          <p:cNvSpPr txBox="1"/>
          <p:nvPr/>
        </p:nvSpPr>
        <p:spPr>
          <a:xfrm>
            <a:off x="1561083" y="4927847"/>
            <a:ext cx="4680522" cy="1021433"/>
          </a:xfrm>
          <a:prstGeom prst="rect">
            <a:avLst/>
          </a:prstGeom>
          <a:noFill/>
        </p:spPr>
        <p:txBody>
          <a:bodyPr wrap="square" rtlCol="0">
            <a:spAutoFit/>
          </a:bodyPr>
          <a:lstStyle/>
          <a:p>
            <a:pPr indent="457200">
              <a:lnSpc>
                <a:spcPct val="130000"/>
              </a:lnSpc>
            </a:pPr>
            <a:r>
              <a:rPr lang="zh-CN" altLang="en-US" sz="1600" dirty="0">
                <a:solidFill>
                  <a:schemeClr val="bg1">
                    <a:lumMod val="85000"/>
                  </a:schemeClr>
                </a:solidFill>
                <a:latin typeface="微软雅黑" pitchFamily="34" charset="-122"/>
                <a:ea typeface="微软雅黑" pitchFamily="34" charset="-122"/>
              </a:rPr>
              <a:t>有的企业还把与定岗有关的人员素质的问题单独提出来，称之为“定员”。</a:t>
            </a:r>
            <a:r>
              <a:rPr lang="zh-CN" altLang="en-US" sz="1600" b="1" dirty="0">
                <a:solidFill>
                  <a:schemeClr val="bg1">
                    <a:lumMod val="85000"/>
                  </a:schemeClr>
                </a:solidFill>
                <a:latin typeface="微软雅黑" pitchFamily="34" charset="-122"/>
                <a:ea typeface="微软雅黑" pitchFamily="34" charset="-122"/>
              </a:rPr>
              <a:t>“定员”与“定岗定编”一起被称之为“三定”。</a:t>
            </a:r>
          </a:p>
        </p:txBody>
      </p:sp>
      <p:cxnSp>
        <p:nvCxnSpPr>
          <p:cNvPr id="10" name="直接连接符 9"/>
          <p:cNvCxnSpPr/>
          <p:nvPr/>
        </p:nvCxnSpPr>
        <p:spPr>
          <a:xfrm>
            <a:off x="1633089" y="6119054"/>
            <a:ext cx="4680522" cy="0"/>
          </a:xfrm>
          <a:prstGeom prst="line">
            <a:avLst/>
          </a:prstGeom>
          <a:solidFill>
            <a:srgbClr val="99CC00">
              <a:alpha val="20000"/>
            </a:srgbClr>
          </a:solidFill>
          <a:ln w="12700" cap="rnd" algn="ctr">
            <a:solidFill>
              <a:srgbClr val="99CC00"/>
            </a:solidFill>
            <a:prstDash val="sysDash"/>
            <a:round/>
            <a:headEnd type="oval"/>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11" name="Rectangle 31"/>
          <p:cNvSpPr/>
          <p:nvPr/>
        </p:nvSpPr>
        <p:spPr bwMode="auto">
          <a:xfrm>
            <a:off x="1633089" y="2492896"/>
            <a:ext cx="5184330" cy="522801"/>
          </a:xfrm>
          <a:prstGeom prst="rect">
            <a:avLst/>
          </a:prstGeom>
          <a:solidFill>
            <a:srgbClr val="8CC600">
              <a:alpha val="83922"/>
            </a:srgbClr>
          </a:solidFill>
          <a:ln w="9525" cap="flat" cmpd="sng" algn="ctr">
            <a:noFill/>
            <a:prstDash val="solid"/>
            <a:headEnd type="none" w="med" len="med"/>
            <a:tailEnd type="none" w="med" len="med"/>
          </a:ln>
          <a:effectLst/>
        </p:spPr>
        <p:txBody>
          <a:bodyPr vert="horz" wrap="square" lIns="91436" tIns="45718" rIns="91436" bIns="45718" numCol="1" rtlCol="0" anchor="ctr" anchorCtr="0" compatLnSpc="1">
            <a:prstTxWarp prst="textNoShape">
              <a:avLst/>
            </a:prstTxWarp>
          </a:bodyPr>
          <a:lstStyle/>
          <a:p>
            <a:pPr marL="0" marR="0" lvl="0" indent="0" defTabSz="685289"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rgbClr val="FFFFFF">
                    <a:lumMod val="20000"/>
                    <a:lumOff val="80000"/>
                    <a:alpha val="99000"/>
                  </a:srgbClr>
                </a:solidFill>
                <a:effectLst/>
                <a:uLnTx/>
                <a:uFillTx/>
                <a:latin typeface="Segoe UI" pitchFamily="34" charset="0"/>
                <a:ea typeface="Segoe UI" pitchFamily="34" charset="0"/>
                <a:cs typeface="Segoe UI" pitchFamily="34" charset="0"/>
              </a:rPr>
              <a:t>      何谓“定岗定编”？</a:t>
            </a:r>
            <a:endParaRPr kumimoji="0" lang="en-US" b="1" i="0" u="none" strike="noStrike" kern="0" cap="none" spc="0" normalizeH="0" baseline="0" noProof="0" dirty="0">
              <a:ln>
                <a:noFill/>
              </a:ln>
              <a:solidFill>
                <a:srgbClr val="FFFFFF">
                  <a:lumMod val="20000"/>
                  <a:lumOff val="80000"/>
                  <a:alpha val="99000"/>
                </a:srgbClr>
              </a:solidFill>
              <a:effectLst/>
              <a:uLnTx/>
              <a:uFillTx/>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594163129"/>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2" decel="10000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2" decel="10000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1+#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1"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6"/>
          <p:cNvSpPr txBox="1"/>
          <p:nvPr/>
        </p:nvSpPr>
        <p:spPr>
          <a:xfrm>
            <a:off x="1561082" y="5374982"/>
            <a:ext cx="9585953" cy="1052596"/>
          </a:xfrm>
          <a:prstGeom prst="rect">
            <a:avLst/>
          </a:prstGeom>
          <a:noFill/>
        </p:spPr>
        <p:txBody>
          <a:bodyPr wrap="square" rtlCol="0">
            <a:spAutoFit/>
          </a:bodyPr>
          <a:lstStyle/>
          <a:p>
            <a:pPr indent="457200">
              <a:lnSpc>
                <a:spcPct val="130000"/>
              </a:lnSpc>
            </a:pPr>
            <a:r>
              <a:rPr lang="zh-CN" altLang="en-US" sz="1600" dirty="0">
                <a:solidFill>
                  <a:schemeClr val="bg1">
                    <a:lumMod val="85000"/>
                  </a:schemeClr>
                </a:solidFill>
                <a:latin typeface="微软雅黑" pitchFamily="34" charset="-122"/>
                <a:ea typeface="微软雅黑" pitchFamily="34" charset="-122"/>
              </a:rPr>
              <a:t>定岗的过程就是岗位设计（也有称为岗位设置）的过程。岗位设计也称为工作设计，是指根据组织业务目标的需要，并兼顾个人的需要，规定某个岗位的任务、责任、权力以及在组织中与其他岗位的关系的过程。它所要解决的主要问题是组织向其成员分配工作任务和职责的方式。</a:t>
            </a:r>
          </a:p>
        </p:txBody>
      </p:sp>
      <p:cxnSp>
        <p:nvCxnSpPr>
          <p:cNvPr id="10" name="直接连接符 9"/>
          <p:cNvCxnSpPr/>
          <p:nvPr/>
        </p:nvCxnSpPr>
        <p:spPr>
          <a:xfrm>
            <a:off x="1633089" y="6525344"/>
            <a:ext cx="9513947" cy="0"/>
          </a:xfrm>
          <a:prstGeom prst="line">
            <a:avLst/>
          </a:prstGeom>
          <a:solidFill>
            <a:srgbClr val="99CC00">
              <a:alpha val="20000"/>
            </a:srgbClr>
          </a:solidFill>
          <a:ln w="12700" cap="rnd" algn="ctr">
            <a:solidFill>
              <a:srgbClr val="99CC00"/>
            </a:solidFill>
            <a:prstDash val="sysDash"/>
            <a:round/>
            <a:headEnd type="oval"/>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pic>
        <p:nvPicPr>
          <p:cNvPr id="12" name="图片 11"/>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1622036" y="1859903"/>
            <a:ext cx="9525000" cy="3312368"/>
          </a:xfrm>
          <a:prstGeom prst="rect">
            <a:avLst/>
          </a:prstGeom>
        </p:spPr>
      </p:pic>
    </p:spTree>
    <p:extLst>
      <p:ext uri="{BB962C8B-B14F-4D97-AF65-F5344CB8AC3E}">
        <p14:creationId xmlns:p14="http://schemas.microsoft.com/office/powerpoint/2010/main" val="1715839993"/>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2" presetClass="entr" presetSubtype="2" decel="10000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 calcmode="lin" valueType="num">
                                      <p:cBhvr additive="base">
                                        <p:cTn id="10" dur="500" fill="hold"/>
                                        <p:tgtEl>
                                          <p:spTgt spid="10"/>
                                        </p:tgtEl>
                                        <p:attrNameLst>
                                          <p:attrName>ppt_x</p:attrName>
                                        </p:attrNameLst>
                                      </p:cBhvr>
                                      <p:tavLst>
                                        <p:tav tm="0">
                                          <p:val>
                                            <p:strVal val="1+#ppt_w/2"/>
                                          </p:val>
                                        </p:tav>
                                        <p:tav tm="100000">
                                          <p:val>
                                            <p:strVal val="#ppt_x"/>
                                          </p:val>
                                        </p:tav>
                                      </p:tavLst>
                                    </p:anim>
                                    <p:anim calcmode="lin" valueType="num">
                                      <p:cBhvr additive="base">
                                        <p:cTn id="11"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6"/>
          <p:cNvSpPr txBox="1"/>
          <p:nvPr/>
        </p:nvSpPr>
        <p:spPr>
          <a:xfrm>
            <a:off x="6673650" y="3904366"/>
            <a:ext cx="4464497" cy="2332946"/>
          </a:xfrm>
          <a:prstGeom prst="rect">
            <a:avLst/>
          </a:prstGeom>
          <a:noFill/>
        </p:spPr>
        <p:txBody>
          <a:bodyPr wrap="square" rtlCol="0">
            <a:spAutoFit/>
          </a:bodyPr>
          <a:lstStyle/>
          <a:p>
            <a:pPr indent="457200">
              <a:lnSpc>
                <a:spcPct val="130000"/>
              </a:lnSpc>
            </a:pPr>
            <a:r>
              <a:rPr lang="zh-CN" altLang="en-US" sz="1600" dirty="0">
                <a:solidFill>
                  <a:schemeClr val="bg1">
                    <a:lumMod val="85000"/>
                  </a:schemeClr>
                </a:solidFill>
                <a:latin typeface="微软雅黑" pitchFamily="34" charset="-122"/>
                <a:ea typeface="微软雅黑" pitchFamily="34" charset="-122"/>
              </a:rPr>
              <a:t>定编（这里包括定员），</a:t>
            </a:r>
            <a:r>
              <a:rPr lang="zh-CN" altLang="en-US" sz="1600" b="1" dirty="0">
                <a:solidFill>
                  <a:srgbClr val="8CC600"/>
                </a:solidFill>
                <a:latin typeface="微软雅黑" pitchFamily="34" charset="-122"/>
                <a:ea typeface="微软雅黑" pitchFamily="34" charset="-122"/>
              </a:rPr>
              <a:t>就是对确定的岗位进行各类人员的数量及素质配备</a:t>
            </a:r>
            <a:r>
              <a:rPr lang="zh-CN" altLang="en-US" sz="1600" dirty="0">
                <a:solidFill>
                  <a:schemeClr val="bg1">
                    <a:lumMod val="85000"/>
                  </a:schemeClr>
                </a:solidFill>
                <a:latin typeface="微软雅黑" pitchFamily="34" charset="-122"/>
                <a:ea typeface="微软雅黑" pitchFamily="34" charset="-122"/>
              </a:rPr>
              <a:t>。它要求根据企业当时的业务方向和规模，在一定的时间内和一定的技术条件下，本着精简机构，节约用人，提高工作效率的原则，规定各类人员必须配备的数量。它所要解决的问题是企业各工作岗位配备什么素质的人员，以及配备多少人员。</a:t>
            </a:r>
          </a:p>
        </p:txBody>
      </p:sp>
      <p:cxnSp>
        <p:nvCxnSpPr>
          <p:cNvPr id="10" name="直接连接符 9"/>
          <p:cNvCxnSpPr/>
          <p:nvPr/>
        </p:nvCxnSpPr>
        <p:spPr>
          <a:xfrm>
            <a:off x="1633089" y="6525344"/>
            <a:ext cx="9513947" cy="0"/>
          </a:xfrm>
          <a:prstGeom prst="line">
            <a:avLst/>
          </a:prstGeom>
          <a:solidFill>
            <a:srgbClr val="99CC00">
              <a:alpha val="20000"/>
            </a:srgbClr>
          </a:solidFill>
          <a:ln w="12700" cap="rnd" algn="ctr">
            <a:solidFill>
              <a:srgbClr val="99CC00"/>
            </a:solidFill>
            <a:prstDash val="sysDash"/>
            <a:round/>
            <a:headEnd type="oval"/>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633089" y="1983653"/>
            <a:ext cx="4608514" cy="4253659"/>
          </a:xfrm>
          <a:prstGeom prst="rect">
            <a:avLst/>
          </a:prstGeom>
        </p:spPr>
      </p:pic>
      <p:sp>
        <p:nvSpPr>
          <p:cNvPr id="6" name="Rectangle 31"/>
          <p:cNvSpPr/>
          <p:nvPr/>
        </p:nvSpPr>
        <p:spPr bwMode="auto">
          <a:xfrm>
            <a:off x="5953817" y="3237549"/>
            <a:ext cx="5184330" cy="522801"/>
          </a:xfrm>
          <a:prstGeom prst="rect">
            <a:avLst/>
          </a:prstGeom>
          <a:solidFill>
            <a:srgbClr val="8CC600">
              <a:alpha val="83922"/>
            </a:srgbClr>
          </a:solidFill>
          <a:ln w="9525" cap="flat" cmpd="sng" algn="ctr">
            <a:noFill/>
            <a:prstDash val="solid"/>
            <a:headEnd type="none" w="med" len="med"/>
            <a:tailEnd type="none" w="med" len="med"/>
          </a:ln>
          <a:effectLst/>
        </p:spPr>
        <p:txBody>
          <a:bodyPr vert="horz" wrap="square" lIns="91436" tIns="45718" rIns="91436" bIns="45718" numCol="1" rtlCol="0" anchor="ctr" anchorCtr="0" compatLnSpc="1">
            <a:prstTxWarp prst="textNoShape">
              <a:avLst/>
            </a:prstTxWarp>
          </a:bodyPr>
          <a:lstStyle/>
          <a:p>
            <a:pPr marL="0" marR="0" lvl="0" indent="0" defTabSz="685289"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rgbClr val="FFFFFF">
                    <a:lumMod val="20000"/>
                    <a:lumOff val="80000"/>
                    <a:alpha val="99000"/>
                  </a:srgbClr>
                </a:solidFill>
                <a:effectLst/>
                <a:uLnTx/>
                <a:uFillTx/>
                <a:latin typeface="Segoe UI" pitchFamily="34" charset="0"/>
                <a:ea typeface="Segoe UI" pitchFamily="34" charset="0"/>
                <a:cs typeface="Segoe UI" pitchFamily="34" charset="0"/>
              </a:rPr>
              <a:t>      </a:t>
            </a:r>
            <a:r>
              <a:rPr kumimoji="0" lang="en-US" altLang="zh-CN" b="1" i="0" u="none" strike="noStrike" kern="0" cap="none" spc="0" normalizeH="0" baseline="0" noProof="0" dirty="0" smtClean="0">
                <a:ln>
                  <a:noFill/>
                </a:ln>
                <a:solidFill>
                  <a:srgbClr val="FFFFFF">
                    <a:lumMod val="20000"/>
                    <a:lumOff val="80000"/>
                    <a:alpha val="99000"/>
                  </a:srgbClr>
                </a:solidFill>
                <a:effectLst/>
                <a:uLnTx/>
                <a:uFillTx/>
                <a:latin typeface="Segoe UI" pitchFamily="34" charset="0"/>
                <a:ea typeface="Segoe UI" pitchFamily="34" charset="0"/>
                <a:cs typeface="Segoe UI" pitchFamily="34" charset="0"/>
              </a:rPr>
              <a:t>“</a:t>
            </a:r>
            <a:r>
              <a:rPr kumimoji="0" lang="zh-CN" altLang="en-US" b="1" i="0" u="none" strike="noStrike" kern="0" cap="none" spc="0" normalizeH="0" baseline="0" noProof="0" dirty="0" smtClean="0">
                <a:ln>
                  <a:noFill/>
                </a:ln>
                <a:solidFill>
                  <a:srgbClr val="FFFFFF">
                    <a:lumMod val="20000"/>
                    <a:lumOff val="80000"/>
                    <a:alpha val="99000"/>
                  </a:srgbClr>
                </a:solidFill>
                <a:effectLst/>
                <a:uLnTx/>
                <a:uFillTx/>
                <a:latin typeface="Segoe UI" pitchFamily="34" charset="0"/>
                <a:ea typeface="Segoe UI" pitchFamily="34" charset="0"/>
                <a:cs typeface="Segoe UI" pitchFamily="34" charset="0"/>
              </a:rPr>
              <a:t>定编</a:t>
            </a:r>
            <a:r>
              <a:rPr kumimoji="0" lang="en-US" altLang="zh-CN" b="1" i="0" u="none" strike="noStrike" kern="0" cap="none" spc="0" normalizeH="0" baseline="0" noProof="0" dirty="0" smtClean="0">
                <a:ln>
                  <a:noFill/>
                </a:ln>
                <a:solidFill>
                  <a:srgbClr val="FFFFFF">
                    <a:lumMod val="20000"/>
                    <a:lumOff val="80000"/>
                    <a:alpha val="99000"/>
                  </a:srgbClr>
                </a:solidFill>
                <a:effectLst/>
                <a:uLnTx/>
                <a:uFillTx/>
                <a:latin typeface="Segoe UI" pitchFamily="34" charset="0"/>
                <a:ea typeface="Segoe UI" pitchFamily="34" charset="0"/>
                <a:cs typeface="Segoe UI" pitchFamily="34" charset="0"/>
              </a:rPr>
              <a:t>”</a:t>
            </a:r>
            <a:r>
              <a:rPr kumimoji="0" lang="zh-CN" altLang="en-US" b="1" i="0" u="none" strike="noStrike" kern="0" cap="none" spc="0" normalizeH="0" baseline="0" noProof="0" dirty="0" smtClean="0">
                <a:ln>
                  <a:noFill/>
                </a:ln>
                <a:solidFill>
                  <a:srgbClr val="FFFFFF">
                    <a:lumMod val="20000"/>
                    <a:lumOff val="80000"/>
                    <a:alpha val="99000"/>
                  </a:srgbClr>
                </a:solidFill>
                <a:effectLst/>
                <a:uLnTx/>
                <a:uFillTx/>
                <a:latin typeface="Segoe UI" pitchFamily="34" charset="0"/>
                <a:ea typeface="Segoe UI" pitchFamily="34" charset="0"/>
                <a:cs typeface="Segoe UI" pitchFamily="34" charset="0"/>
              </a:rPr>
              <a:t>与“定员”</a:t>
            </a:r>
            <a:endParaRPr kumimoji="0" lang="en-US" b="1" i="0" u="none" strike="noStrike" kern="0" cap="none" spc="0" normalizeH="0" baseline="0" noProof="0" dirty="0">
              <a:ln>
                <a:noFill/>
              </a:ln>
              <a:solidFill>
                <a:srgbClr val="FFFFFF">
                  <a:lumMod val="20000"/>
                  <a:lumOff val="80000"/>
                  <a:alpha val="99000"/>
                </a:srgbClr>
              </a:solidFill>
              <a:effectLst/>
              <a:uLnTx/>
              <a:uFillTx/>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412204507"/>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2" presetClass="entr" presetSubtype="2" decel="10000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 calcmode="lin" valueType="num">
                                      <p:cBhvr additive="base">
                                        <p:cTn id="10" dur="500" fill="hold"/>
                                        <p:tgtEl>
                                          <p:spTgt spid="10"/>
                                        </p:tgtEl>
                                        <p:attrNameLst>
                                          <p:attrName>ppt_x</p:attrName>
                                        </p:attrNameLst>
                                      </p:cBhvr>
                                      <p:tavLst>
                                        <p:tav tm="0">
                                          <p:val>
                                            <p:strVal val="1+#ppt_w/2"/>
                                          </p:val>
                                        </p:tav>
                                        <p:tav tm="100000">
                                          <p:val>
                                            <p:strVal val="#ppt_x"/>
                                          </p:val>
                                        </p:tav>
                                      </p:tavLst>
                                    </p:anim>
                                    <p:anim calcmode="lin" valueType="num">
                                      <p:cBhvr additive="base">
                                        <p:cTn id="11" dur="500" fill="hold"/>
                                        <p:tgtEl>
                                          <p:spTgt spid="10"/>
                                        </p:tgtEl>
                                        <p:attrNameLst>
                                          <p:attrName>ppt_y</p:attrName>
                                        </p:attrNameLst>
                                      </p:cBhvr>
                                      <p:tavLst>
                                        <p:tav tm="0">
                                          <p:val>
                                            <p:strVal val="#ppt_y"/>
                                          </p:val>
                                        </p:tav>
                                        <p:tav tm="100000">
                                          <p:val>
                                            <p:strVal val="#ppt_y"/>
                                          </p:val>
                                        </p:tav>
                                      </p:tavLst>
                                    </p:anim>
                                  </p:childTnLst>
                                </p:cTn>
                              </p:par>
                              <p:par>
                                <p:cTn id="12" presetID="2" presetClass="entr" presetSubtype="8" decel="100000"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500" fill="hold"/>
                                        <p:tgtEl>
                                          <p:spTgt spid="6"/>
                                        </p:tgtEl>
                                        <p:attrNameLst>
                                          <p:attrName>ppt_x</p:attrName>
                                        </p:attrNameLst>
                                      </p:cBhvr>
                                      <p:tavLst>
                                        <p:tav tm="0">
                                          <p:val>
                                            <p:strVal val="0-#ppt_w/2"/>
                                          </p:val>
                                        </p:tav>
                                        <p:tav tm="100000">
                                          <p:val>
                                            <p:strVal val="#ppt_x"/>
                                          </p:val>
                                        </p:tav>
                                      </p:tavLst>
                                    </p:anim>
                                    <p:anim calcmode="lin" valueType="num">
                                      <p:cBhvr additive="base">
                                        <p:cTn id="15"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457627" y="2127107"/>
            <a:ext cx="5544000" cy="4010160"/>
          </a:xfrm>
          <a:prstGeom prst="rect">
            <a:avLst/>
          </a:prstGeom>
        </p:spPr>
      </p:pic>
      <p:sp>
        <p:nvSpPr>
          <p:cNvPr id="7" name="TextBox 6"/>
          <p:cNvSpPr txBox="1"/>
          <p:nvPr/>
        </p:nvSpPr>
        <p:spPr>
          <a:xfrm>
            <a:off x="1561084" y="2971194"/>
            <a:ext cx="4752527" cy="1052596"/>
          </a:xfrm>
          <a:prstGeom prst="rect">
            <a:avLst/>
          </a:prstGeom>
          <a:noFill/>
        </p:spPr>
        <p:txBody>
          <a:bodyPr wrap="square" rtlCol="0">
            <a:spAutoFit/>
          </a:bodyPr>
          <a:lstStyle/>
          <a:p>
            <a:pPr indent="457200">
              <a:lnSpc>
                <a:spcPct val="130000"/>
              </a:lnSpc>
            </a:pPr>
            <a:r>
              <a:rPr lang="zh-CN" altLang="en-US" sz="1600" dirty="0">
                <a:solidFill>
                  <a:schemeClr val="bg1">
                    <a:lumMod val="85000"/>
                  </a:schemeClr>
                </a:solidFill>
                <a:latin typeface="微软雅黑" pitchFamily="34" charset="-122"/>
                <a:ea typeface="微软雅黑" pitchFamily="34" charset="-122"/>
              </a:rPr>
              <a:t>岗位设计把</a:t>
            </a:r>
            <a:r>
              <a:rPr lang="zh-CN" altLang="en-US" sz="1600" dirty="0" smtClean="0">
                <a:solidFill>
                  <a:schemeClr val="bg1">
                    <a:lumMod val="85000"/>
                  </a:schemeClr>
                </a:solidFill>
                <a:latin typeface="微软雅黑" pitchFamily="34" charset="-122"/>
                <a:ea typeface="微软雅黑" pitchFamily="34" charset="-122"/>
              </a:rPr>
              <a:t>整个战略和目标</a:t>
            </a:r>
            <a:r>
              <a:rPr lang="zh-CN" altLang="en-US" sz="1600" dirty="0">
                <a:solidFill>
                  <a:schemeClr val="bg1">
                    <a:lumMod val="85000"/>
                  </a:schemeClr>
                </a:solidFill>
                <a:latin typeface="微软雅黑" pitchFamily="34" charset="-122"/>
                <a:ea typeface="微软雅黑" pitchFamily="34" charset="-122"/>
              </a:rPr>
              <a:t>分解到每个员工的层次。如果在系统或流程的变革中没有对岗位进行相应的改变，这种变革注定不会成功。</a:t>
            </a:r>
            <a:endParaRPr lang="zh-CN" altLang="zh-CN" sz="1600" b="1" dirty="0">
              <a:solidFill>
                <a:schemeClr val="bg1">
                  <a:lumMod val="85000"/>
                </a:schemeClr>
              </a:solidFill>
              <a:latin typeface="微软雅黑" pitchFamily="34" charset="-122"/>
              <a:ea typeface="微软雅黑" pitchFamily="34" charset="-122"/>
            </a:endParaRPr>
          </a:p>
        </p:txBody>
      </p:sp>
      <p:sp>
        <p:nvSpPr>
          <p:cNvPr id="8" name="TextBox 6"/>
          <p:cNvSpPr txBox="1"/>
          <p:nvPr/>
        </p:nvSpPr>
        <p:spPr>
          <a:xfrm>
            <a:off x="1561083" y="4085842"/>
            <a:ext cx="4752528" cy="2012859"/>
          </a:xfrm>
          <a:prstGeom prst="rect">
            <a:avLst/>
          </a:prstGeom>
          <a:noFill/>
        </p:spPr>
        <p:txBody>
          <a:bodyPr wrap="square" rtlCol="0">
            <a:spAutoFit/>
          </a:bodyPr>
          <a:lstStyle/>
          <a:p>
            <a:pPr indent="457200">
              <a:lnSpc>
                <a:spcPct val="130000"/>
              </a:lnSpc>
            </a:pPr>
            <a:r>
              <a:rPr lang="zh-CN" altLang="en-US" sz="1600" dirty="0">
                <a:solidFill>
                  <a:schemeClr val="bg1">
                    <a:lumMod val="85000"/>
                  </a:schemeClr>
                </a:solidFill>
                <a:latin typeface="微软雅黑" pitchFamily="34" charset="-122"/>
                <a:ea typeface="微软雅黑" pitchFamily="34" charset="-122"/>
              </a:rPr>
              <a:t>同时，优良的岗位设计能保证员工从工作本身寻得意义与价值，可以使员工体验到工作的重要性和自己所负的责任，及时了解工作的结果，从而产生高度的内在激励作用，形成高质量的工作绩效及对工作高度的满足感，达到最佳激励水平，为充分发挥员工的主动性和积极性创造条件。</a:t>
            </a:r>
            <a:endParaRPr lang="zh-CN" altLang="en-US" sz="1600" b="1" dirty="0">
              <a:solidFill>
                <a:schemeClr val="bg1">
                  <a:lumMod val="85000"/>
                </a:schemeClr>
              </a:solidFill>
              <a:latin typeface="微软雅黑" pitchFamily="34" charset="-122"/>
              <a:ea typeface="微软雅黑" pitchFamily="34" charset="-122"/>
            </a:endParaRPr>
          </a:p>
        </p:txBody>
      </p:sp>
      <p:cxnSp>
        <p:nvCxnSpPr>
          <p:cNvPr id="10" name="直接连接符 9"/>
          <p:cNvCxnSpPr/>
          <p:nvPr/>
        </p:nvCxnSpPr>
        <p:spPr>
          <a:xfrm>
            <a:off x="1633089" y="6119054"/>
            <a:ext cx="4680522" cy="0"/>
          </a:xfrm>
          <a:prstGeom prst="line">
            <a:avLst/>
          </a:prstGeom>
          <a:solidFill>
            <a:srgbClr val="99CC00">
              <a:alpha val="20000"/>
            </a:srgbClr>
          </a:solidFill>
          <a:ln w="12700" cap="rnd" algn="ctr">
            <a:solidFill>
              <a:srgbClr val="99CC00"/>
            </a:solidFill>
            <a:prstDash val="sysDash"/>
            <a:round/>
            <a:headEnd type="oval"/>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11" name="Rectangle 31"/>
          <p:cNvSpPr/>
          <p:nvPr/>
        </p:nvSpPr>
        <p:spPr bwMode="auto">
          <a:xfrm>
            <a:off x="1633089" y="2348880"/>
            <a:ext cx="5184330" cy="522801"/>
          </a:xfrm>
          <a:prstGeom prst="rect">
            <a:avLst/>
          </a:prstGeom>
          <a:solidFill>
            <a:srgbClr val="8CC600">
              <a:alpha val="83922"/>
            </a:srgbClr>
          </a:solidFill>
          <a:ln w="9525" cap="flat" cmpd="sng" algn="ctr">
            <a:noFill/>
            <a:prstDash val="solid"/>
            <a:headEnd type="none" w="med" len="med"/>
            <a:tailEnd type="none" w="med" len="med"/>
          </a:ln>
          <a:effectLst/>
        </p:spPr>
        <p:txBody>
          <a:bodyPr vert="horz" wrap="square" lIns="91436" tIns="45718" rIns="91436" bIns="45718" numCol="1" rtlCol="0" anchor="ctr" anchorCtr="0" compatLnSpc="1">
            <a:prstTxWarp prst="textNoShape">
              <a:avLst/>
            </a:prstTxWarp>
          </a:bodyPr>
          <a:lstStyle/>
          <a:p>
            <a:pPr lvl="0" defTabSz="685289">
              <a:defRPr/>
            </a:pPr>
            <a:r>
              <a:rPr kumimoji="0" lang="en-US" altLang="zh-CN" b="1" i="0" u="none" strike="noStrike" kern="0" cap="none" spc="0" normalizeH="0" baseline="0" noProof="0" dirty="0" smtClean="0">
                <a:ln>
                  <a:noFill/>
                </a:ln>
                <a:solidFill>
                  <a:srgbClr val="FFFFFF">
                    <a:lumMod val="20000"/>
                    <a:lumOff val="80000"/>
                    <a:alpha val="99000"/>
                  </a:srgbClr>
                </a:solidFill>
                <a:effectLst/>
                <a:uLnTx/>
                <a:uFillTx/>
                <a:latin typeface="Segoe UI" pitchFamily="34" charset="0"/>
                <a:ea typeface="Segoe UI" pitchFamily="34" charset="0"/>
                <a:cs typeface="Segoe UI" pitchFamily="34" charset="0"/>
              </a:rPr>
              <a:t>      3.3.1 </a:t>
            </a:r>
            <a:r>
              <a:rPr lang="zh-CN" altLang="en-US" b="1" kern="0" dirty="0" smtClean="0">
                <a:solidFill>
                  <a:srgbClr val="FFFFFF">
                    <a:lumMod val="20000"/>
                    <a:lumOff val="80000"/>
                    <a:alpha val="99000"/>
                  </a:srgbClr>
                </a:solidFill>
                <a:latin typeface="Segoe UI" pitchFamily="34" charset="0"/>
                <a:ea typeface="Segoe UI" pitchFamily="34" charset="0"/>
                <a:cs typeface="Segoe UI" pitchFamily="34" charset="0"/>
              </a:rPr>
              <a:t>岗位</a:t>
            </a:r>
            <a:r>
              <a:rPr lang="zh-CN" altLang="en-US" b="1" kern="0" dirty="0">
                <a:solidFill>
                  <a:srgbClr val="FFFFFF">
                    <a:lumMod val="20000"/>
                    <a:lumOff val="80000"/>
                    <a:alpha val="99000"/>
                  </a:srgbClr>
                </a:solidFill>
                <a:latin typeface="Segoe UI" pitchFamily="34" charset="0"/>
                <a:ea typeface="Segoe UI" pitchFamily="34" charset="0"/>
                <a:cs typeface="Segoe UI" pitchFamily="34" charset="0"/>
              </a:rPr>
              <a:t>设计的意义</a:t>
            </a:r>
            <a:endParaRPr kumimoji="0" lang="en-US" b="1" i="0" u="none" strike="noStrike" kern="0" cap="none" spc="0" normalizeH="0" baseline="0" noProof="0" dirty="0">
              <a:ln>
                <a:noFill/>
              </a:ln>
              <a:solidFill>
                <a:srgbClr val="FFFFFF">
                  <a:lumMod val="20000"/>
                  <a:lumOff val="80000"/>
                  <a:alpha val="99000"/>
                </a:srgbClr>
              </a:solidFill>
              <a:effectLst/>
              <a:uLnTx/>
              <a:uFillTx/>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814106706"/>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3" decel="10000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1+#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1" decel="10000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1"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圆角矩形 14"/>
          <p:cNvSpPr/>
          <p:nvPr/>
        </p:nvSpPr>
        <p:spPr>
          <a:xfrm rot="18885917">
            <a:off x="5416644" y="2817511"/>
            <a:ext cx="936104" cy="2268000"/>
          </a:xfrm>
          <a:prstGeom prst="roundRect">
            <a:avLst>
              <a:gd name="adj" fmla="val 50000"/>
            </a:avLst>
          </a:prstGeom>
          <a:solidFill>
            <a:srgbClr val="F0AC02">
              <a:alpha val="20000"/>
            </a:srgbClr>
          </a:solidFill>
          <a:ln w="19050" cap="rnd" algn="ctr">
            <a:solidFill>
              <a:srgbClr val="F0AC02"/>
            </a:solidFill>
            <a:prstDash val="sysDot"/>
            <a:round/>
            <a:headEnd/>
            <a:tailEnd/>
          </a:ln>
          <a:effectLst>
            <a:outerShdw dist="35921" dir="2700000" algn="ctr" rotWithShape="0">
              <a:srgbClr val="000000">
                <a:alpha val="50000"/>
              </a:srgbClr>
            </a:outerShdw>
          </a:effectLst>
        </p:spPr>
        <p:txBody>
          <a:bodyPr wrap="none" anchor="ctr"/>
          <a:lstStyle/>
          <a:p>
            <a:pPr algn="ctr" fontAlgn="base" latinLnBrk="1">
              <a:spcBef>
                <a:spcPct val="0"/>
              </a:spcBef>
              <a:spcAft>
                <a:spcPct val="0"/>
              </a:spcAft>
            </a:pPr>
            <a:endParaRPr kumimoji="1" lang="zh-CN" altLang="en-US" kern="0" dirty="0">
              <a:solidFill>
                <a:srgbClr val="000000"/>
              </a:solidFill>
              <a:latin typeface="굴림" panose="020B0600000101010101" pitchFamily="34" charset="-127"/>
              <a:ea typeface="굴림" panose="020B0600000101010101" pitchFamily="34" charset="-127"/>
            </a:endParaRPr>
          </a:p>
        </p:txBody>
      </p:sp>
      <p:sp>
        <p:nvSpPr>
          <p:cNvPr id="11" name="Rectangle 31"/>
          <p:cNvSpPr/>
          <p:nvPr/>
        </p:nvSpPr>
        <p:spPr bwMode="auto">
          <a:xfrm>
            <a:off x="1561083" y="1575873"/>
            <a:ext cx="4752528" cy="477269"/>
          </a:xfrm>
          <a:prstGeom prst="rect">
            <a:avLst/>
          </a:prstGeom>
          <a:noFill/>
          <a:ln w="9525" cap="flat" cmpd="sng" algn="ctr">
            <a:noFill/>
            <a:prstDash val="solid"/>
            <a:headEnd type="none" w="med" len="med"/>
            <a:tailEnd type="none" w="med" len="med"/>
          </a:ln>
          <a:effectLst/>
        </p:spPr>
        <p:txBody>
          <a:bodyPr vert="horz" wrap="square" lIns="91436" tIns="45718" rIns="91436" bIns="45718" numCol="1" rtlCol="0" anchor="ctr" anchorCtr="0" compatLnSpc="1">
            <a:prstTxWarp prst="textNoShape">
              <a:avLst/>
            </a:prstTxWarp>
          </a:bodyPr>
          <a:lstStyle/>
          <a:p>
            <a:pPr lvl="0" defTabSz="685289">
              <a:defRPr/>
            </a:pPr>
            <a:r>
              <a:rPr kumimoji="0" lang="en-US" altLang="zh-CN" i="0" u="none" strike="noStrike" kern="0" cap="none" spc="0" normalizeH="0" baseline="0" noProof="0" dirty="0" smtClean="0">
                <a:ln>
                  <a:noFill/>
                </a:ln>
                <a:solidFill>
                  <a:srgbClr val="FFFFFF">
                    <a:lumMod val="20000"/>
                    <a:lumOff val="80000"/>
                    <a:alpha val="99000"/>
                  </a:srgbClr>
                </a:solidFill>
                <a:effectLst/>
                <a:uLnTx/>
                <a:uFillTx/>
                <a:latin typeface="Segoe UI" pitchFamily="34" charset="0"/>
                <a:ea typeface="Segoe UI" pitchFamily="34" charset="0"/>
                <a:cs typeface="Segoe UI" pitchFamily="34" charset="0"/>
              </a:rPr>
              <a:t>      3.3.2 </a:t>
            </a:r>
            <a:r>
              <a:rPr lang="zh-CN" altLang="en-US" kern="0" dirty="0" smtClean="0">
                <a:solidFill>
                  <a:srgbClr val="FFFFFF">
                    <a:lumMod val="20000"/>
                    <a:lumOff val="80000"/>
                    <a:alpha val="99000"/>
                  </a:srgbClr>
                </a:solidFill>
                <a:latin typeface="Segoe UI" pitchFamily="34" charset="0"/>
                <a:ea typeface="Segoe UI" pitchFamily="34" charset="0"/>
                <a:cs typeface="Segoe UI" pitchFamily="34" charset="0"/>
              </a:rPr>
              <a:t>岗位</a:t>
            </a:r>
            <a:r>
              <a:rPr lang="zh-CN" altLang="en-US" kern="0" dirty="0">
                <a:solidFill>
                  <a:srgbClr val="FFFFFF">
                    <a:lumMod val="20000"/>
                    <a:lumOff val="80000"/>
                    <a:alpha val="99000"/>
                  </a:srgbClr>
                </a:solidFill>
                <a:latin typeface="Segoe UI" pitchFamily="34" charset="0"/>
                <a:ea typeface="Segoe UI" pitchFamily="34" charset="0"/>
                <a:cs typeface="Segoe UI" pitchFamily="34" charset="0"/>
              </a:rPr>
              <a:t>设计的原则</a:t>
            </a:r>
            <a:endParaRPr kumimoji="0" lang="en-US" i="0" u="none" strike="noStrike" kern="0" cap="none" spc="0" normalizeH="0" baseline="0" noProof="0" dirty="0">
              <a:ln>
                <a:noFill/>
              </a:ln>
              <a:solidFill>
                <a:srgbClr val="FFFFFF">
                  <a:lumMod val="20000"/>
                  <a:lumOff val="80000"/>
                  <a:alpha val="99000"/>
                </a:srgbClr>
              </a:solidFill>
              <a:effectLst/>
              <a:uLnTx/>
              <a:uFillTx/>
              <a:latin typeface="Segoe UI" pitchFamily="34" charset="0"/>
              <a:ea typeface="Segoe UI" pitchFamily="34" charset="0"/>
              <a:cs typeface="Segoe UI" pitchFamily="34" charset="0"/>
            </a:endParaRPr>
          </a:p>
        </p:txBody>
      </p:sp>
      <p:sp>
        <p:nvSpPr>
          <p:cNvPr id="9" name="椭圆 8"/>
          <p:cNvSpPr/>
          <p:nvPr/>
        </p:nvSpPr>
        <p:spPr>
          <a:xfrm>
            <a:off x="5046646" y="3103520"/>
            <a:ext cx="798084" cy="798084"/>
          </a:xfrm>
          <a:prstGeom prst="ellipse">
            <a:avLst/>
          </a:prstGeom>
          <a:solidFill>
            <a:srgbClr val="F0AC02">
              <a:alpha val="20000"/>
            </a:srgbClr>
          </a:solidFill>
          <a:ln w="19050" cap="rnd" algn="ctr">
            <a:solidFill>
              <a:srgbClr val="F0AC02"/>
            </a:solidFill>
            <a:prstDash val="sysDot"/>
            <a:round/>
            <a:headEnd/>
            <a:tailEnd/>
          </a:ln>
          <a:effectLst>
            <a:outerShdw dist="35921" dir="2700000" algn="ctr" rotWithShape="0">
              <a:srgbClr val="000000">
                <a:alpha val="50000"/>
              </a:srgbClr>
            </a:outerShdw>
          </a:effectLst>
        </p:spPr>
        <p:txBody>
          <a:bodyPr wrap="none" anchor="ctr"/>
          <a:lstStyle/>
          <a:p>
            <a:pPr algn="ctr" fontAlgn="base" latinLnBrk="1">
              <a:spcBef>
                <a:spcPct val="0"/>
              </a:spcBef>
              <a:spcAft>
                <a:spcPct val="0"/>
              </a:spcAft>
            </a:pPr>
            <a:r>
              <a:rPr kumimoji="1" lang="en-US" altLang="zh-CN" sz="3600" kern="0" dirty="0">
                <a:solidFill>
                  <a:srgbClr val="FFC000"/>
                </a:solidFill>
                <a:latin typeface="Impact" panose="020B0806030902050204" pitchFamily="34" charset="0"/>
                <a:ea typeface="微软雅黑" panose="020B0503020204020204" pitchFamily="34" charset="-122"/>
              </a:rPr>
              <a:t>1</a:t>
            </a:r>
            <a:endParaRPr kumimoji="1" lang="zh-CN" altLang="en-US" sz="3600" kern="0" dirty="0">
              <a:solidFill>
                <a:srgbClr val="FFC000"/>
              </a:solidFill>
              <a:latin typeface="Impact" panose="020B0806030902050204" pitchFamily="34" charset="0"/>
              <a:ea typeface="微软雅黑" panose="020B0503020204020204" pitchFamily="34" charset="-122"/>
            </a:endParaRPr>
          </a:p>
        </p:txBody>
      </p:sp>
      <p:sp>
        <p:nvSpPr>
          <p:cNvPr id="12" name="圆角矩形 11"/>
          <p:cNvSpPr/>
          <p:nvPr/>
        </p:nvSpPr>
        <p:spPr>
          <a:xfrm rot="2685917">
            <a:off x="6361473" y="2821368"/>
            <a:ext cx="936104" cy="2268000"/>
          </a:xfrm>
          <a:prstGeom prst="roundRect">
            <a:avLst>
              <a:gd name="adj" fmla="val 50000"/>
            </a:avLst>
          </a:prstGeom>
          <a:solidFill>
            <a:srgbClr val="99CC00">
              <a:alpha val="20000"/>
            </a:srgbClr>
          </a:solidFill>
          <a:ln w="19050" cap="rnd" algn="ctr">
            <a:solidFill>
              <a:srgbClr val="99CC00"/>
            </a:solidFill>
            <a:prstDash val="sysDot"/>
            <a:round/>
            <a:headEnd/>
            <a:tailEnd/>
          </a:ln>
          <a:effectLst>
            <a:outerShdw dist="35921" dir="2700000" algn="ctr" rotWithShape="0">
              <a:srgbClr val="000000">
                <a:alpha val="50000"/>
              </a:srgbClr>
            </a:outerShdw>
          </a:effectLst>
        </p:spPr>
        <p:txBody>
          <a:bodyPr wrap="none" anchor="ctr"/>
          <a:lstStyle/>
          <a:p>
            <a:pPr algn="ctr" fontAlgn="base" latinLnBrk="1">
              <a:spcBef>
                <a:spcPct val="0"/>
              </a:spcBef>
              <a:spcAft>
                <a:spcPct val="0"/>
              </a:spcAft>
            </a:pPr>
            <a:endParaRPr kumimoji="1" lang="zh-CN" altLang="en-US" kern="0" dirty="0">
              <a:solidFill>
                <a:srgbClr val="000000"/>
              </a:solidFill>
              <a:latin typeface="굴림" panose="020B0600000101010101" pitchFamily="34" charset="-127"/>
              <a:ea typeface="굴림" panose="020B0600000101010101" pitchFamily="34" charset="-127"/>
            </a:endParaRPr>
          </a:p>
        </p:txBody>
      </p:sp>
      <p:sp>
        <p:nvSpPr>
          <p:cNvPr id="13" name="圆角矩形 12"/>
          <p:cNvSpPr/>
          <p:nvPr/>
        </p:nvSpPr>
        <p:spPr>
          <a:xfrm rot="13485917">
            <a:off x="5412786" y="3756338"/>
            <a:ext cx="936104" cy="2268000"/>
          </a:xfrm>
          <a:prstGeom prst="roundRect">
            <a:avLst>
              <a:gd name="adj" fmla="val 50000"/>
            </a:avLst>
          </a:prstGeom>
          <a:solidFill>
            <a:srgbClr val="99CC00">
              <a:alpha val="20000"/>
            </a:srgbClr>
          </a:solidFill>
          <a:ln w="19050" cap="rnd" algn="ctr">
            <a:solidFill>
              <a:srgbClr val="99CC00"/>
            </a:solidFill>
            <a:prstDash val="sysDot"/>
            <a:round/>
            <a:headEnd/>
            <a:tailEnd/>
          </a:ln>
          <a:effectLst>
            <a:outerShdw dist="35921" dir="2700000" algn="ctr" rotWithShape="0">
              <a:srgbClr val="000000">
                <a:alpha val="50000"/>
              </a:srgbClr>
            </a:outerShdw>
          </a:effectLst>
        </p:spPr>
        <p:txBody>
          <a:bodyPr wrap="none" anchor="ctr"/>
          <a:lstStyle/>
          <a:p>
            <a:pPr algn="ctr" fontAlgn="base" latinLnBrk="1">
              <a:spcBef>
                <a:spcPct val="0"/>
              </a:spcBef>
              <a:spcAft>
                <a:spcPct val="0"/>
              </a:spcAft>
            </a:pPr>
            <a:endParaRPr kumimoji="1" lang="zh-CN" altLang="en-US" kern="0" dirty="0">
              <a:solidFill>
                <a:srgbClr val="000000"/>
              </a:solidFill>
              <a:latin typeface="굴림" panose="020B0600000101010101" pitchFamily="34" charset="-127"/>
              <a:ea typeface="굴림" panose="020B0600000101010101" pitchFamily="34" charset="-127"/>
            </a:endParaRPr>
          </a:p>
        </p:txBody>
      </p:sp>
      <p:sp>
        <p:nvSpPr>
          <p:cNvPr id="16" name="圆角矩形 15"/>
          <p:cNvSpPr/>
          <p:nvPr/>
        </p:nvSpPr>
        <p:spPr>
          <a:xfrm rot="18885917">
            <a:off x="6369485" y="3758967"/>
            <a:ext cx="936104" cy="2268000"/>
          </a:xfrm>
          <a:prstGeom prst="roundRect">
            <a:avLst>
              <a:gd name="adj" fmla="val 50000"/>
            </a:avLst>
          </a:prstGeom>
          <a:solidFill>
            <a:srgbClr val="F0AC02">
              <a:alpha val="20000"/>
            </a:srgbClr>
          </a:solidFill>
          <a:ln w="19050" cap="rnd" algn="ctr">
            <a:solidFill>
              <a:srgbClr val="F0AC02"/>
            </a:solidFill>
            <a:prstDash val="sysDot"/>
            <a:round/>
            <a:headEnd/>
            <a:tailEnd/>
          </a:ln>
          <a:effectLst>
            <a:outerShdw dist="35921" dir="2700000" algn="ctr" rotWithShape="0">
              <a:srgbClr val="000000">
                <a:alpha val="50000"/>
              </a:srgbClr>
            </a:outerShdw>
          </a:effectLst>
        </p:spPr>
        <p:txBody>
          <a:bodyPr wrap="none" anchor="ctr"/>
          <a:lstStyle/>
          <a:p>
            <a:pPr algn="ctr" fontAlgn="base" latinLnBrk="1">
              <a:spcBef>
                <a:spcPct val="0"/>
              </a:spcBef>
              <a:spcAft>
                <a:spcPct val="0"/>
              </a:spcAft>
            </a:pPr>
            <a:endParaRPr kumimoji="1" lang="zh-CN" altLang="en-US" kern="0" dirty="0">
              <a:solidFill>
                <a:srgbClr val="000000"/>
              </a:solidFill>
              <a:latin typeface="굴림" panose="020B0600000101010101" pitchFamily="34" charset="-127"/>
              <a:ea typeface="굴림" panose="020B0600000101010101" pitchFamily="34" charset="-127"/>
            </a:endParaRPr>
          </a:p>
        </p:txBody>
      </p:sp>
      <p:sp>
        <p:nvSpPr>
          <p:cNvPr id="17" name="TextBox 13"/>
          <p:cNvSpPr txBox="1"/>
          <p:nvPr/>
        </p:nvSpPr>
        <p:spPr>
          <a:xfrm>
            <a:off x="1489075" y="2797375"/>
            <a:ext cx="3124069" cy="1569660"/>
          </a:xfrm>
          <a:prstGeom prst="rect">
            <a:avLst/>
          </a:prstGeom>
          <a:noFill/>
        </p:spPr>
        <p:txBody>
          <a:bodyPr wrap="square" rtlCol="0">
            <a:spAutoFit/>
          </a:bodyPr>
          <a:lstStyle/>
          <a:p>
            <a:pPr marL="171450" indent="-171450">
              <a:lnSpc>
                <a:spcPct val="150000"/>
              </a:lnSpc>
              <a:buFont typeface="Arial" pitchFamily="34" charset="0"/>
              <a:buChar char="•"/>
            </a:pPr>
            <a:r>
              <a:rPr lang="zh-CN" altLang="en-US" sz="1600" b="1" dirty="0">
                <a:solidFill>
                  <a:srgbClr val="F0AC02"/>
                </a:solidFill>
                <a:latin typeface="微软雅黑" pitchFamily="34" charset="-122"/>
                <a:ea typeface="微软雅黑" pitchFamily="34" charset="-122"/>
              </a:rPr>
              <a:t>因事设岗原则</a:t>
            </a:r>
            <a:r>
              <a:rPr lang="zh-CN" altLang="en-US" sz="1600" b="1" dirty="0" smtClean="0">
                <a:solidFill>
                  <a:srgbClr val="F0AC02"/>
                </a:solidFill>
                <a:latin typeface="微软雅黑" pitchFamily="34" charset="-122"/>
                <a:ea typeface="微软雅黑" pitchFamily="34" charset="-122"/>
              </a:rPr>
              <a:t>。</a:t>
            </a:r>
            <a:endParaRPr lang="en-US" altLang="zh-CN" sz="1600" b="1" dirty="0" smtClean="0">
              <a:solidFill>
                <a:srgbClr val="F0AC02"/>
              </a:solidFill>
              <a:latin typeface="微软雅黑" pitchFamily="34" charset="-122"/>
              <a:ea typeface="微软雅黑" pitchFamily="34" charset="-122"/>
            </a:endParaRPr>
          </a:p>
          <a:p>
            <a:pPr marL="171450" indent="-171450">
              <a:lnSpc>
                <a:spcPct val="150000"/>
              </a:lnSpc>
              <a:buFont typeface="Arial" pitchFamily="34" charset="0"/>
              <a:buChar char="•"/>
            </a:pPr>
            <a:r>
              <a:rPr lang="zh-CN" altLang="en-US" sz="1600" dirty="0">
                <a:solidFill>
                  <a:schemeClr val="bg1"/>
                </a:solidFill>
                <a:latin typeface="微软雅黑" pitchFamily="34" charset="-122"/>
                <a:ea typeface="微软雅黑" pitchFamily="34" charset="-122"/>
              </a:rPr>
              <a:t>“因事设岗”是岗位设计最基本的原则</a:t>
            </a:r>
            <a:r>
              <a:rPr lang="zh-CN" altLang="en-US" sz="1600" dirty="0" smtClean="0">
                <a:solidFill>
                  <a:schemeClr val="bg1"/>
                </a:solidFill>
                <a:latin typeface="微软雅黑" pitchFamily="34" charset="-122"/>
                <a:ea typeface="微软雅黑" pitchFamily="34" charset="-122"/>
              </a:rPr>
              <a:t>！（需要特别讲解一下）</a:t>
            </a:r>
            <a:endParaRPr lang="en-US" altLang="zh-CN" sz="1600" dirty="0">
              <a:solidFill>
                <a:schemeClr val="bg1"/>
              </a:solidFill>
              <a:latin typeface="微软雅黑" pitchFamily="34" charset="-122"/>
              <a:ea typeface="微软雅黑" pitchFamily="34" charset="-122"/>
            </a:endParaRPr>
          </a:p>
        </p:txBody>
      </p:sp>
      <p:sp>
        <p:nvSpPr>
          <p:cNvPr id="18" name="TextBox 14"/>
          <p:cNvSpPr txBox="1"/>
          <p:nvPr/>
        </p:nvSpPr>
        <p:spPr>
          <a:xfrm>
            <a:off x="8109089" y="4659916"/>
            <a:ext cx="3173074" cy="1569660"/>
          </a:xfrm>
          <a:prstGeom prst="rect">
            <a:avLst/>
          </a:prstGeom>
          <a:noFill/>
        </p:spPr>
        <p:txBody>
          <a:bodyPr wrap="square" rtlCol="0">
            <a:spAutoFit/>
          </a:bodyPr>
          <a:lstStyle/>
          <a:p>
            <a:pPr marL="171450" indent="-171450">
              <a:lnSpc>
                <a:spcPct val="150000"/>
              </a:lnSpc>
              <a:buFont typeface="Arial" pitchFamily="34" charset="0"/>
              <a:buChar char="•"/>
            </a:pPr>
            <a:r>
              <a:rPr lang="zh-CN" altLang="en-US" sz="1600" b="1" dirty="0">
                <a:solidFill>
                  <a:srgbClr val="F0AC02"/>
                </a:solidFill>
                <a:latin typeface="微软雅黑" pitchFamily="34" charset="-122"/>
                <a:ea typeface="微软雅黑" pitchFamily="34" charset="-122"/>
              </a:rPr>
              <a:t>责权统一原则</a:t>
            </a:r>
            <a:r>
              <a:rPr lang="zh-CN" altLang="en-US" sz="1600" b="1" dirty="0" smtClean="0">
                <a:solidFill>
                  <a:srgbClr val="F0AC02"/>
                </a:solidFill>
                <a:latin typeface="微软雅黑" pitchFamily="34" charset="-122"/>
                <a:ea typeface="微软雅黑" pitchFamily="34" charset="-122"/>
              </a:rPr>
              <a:t>。</a:t>
            </a:r>
            <a:endParaRPr lang="en-US" altLang="zh-CN" sz="1600" b="1" dirty="0" smtClean="0">
              <a:solidFill>
                <a:srgbClr val="F0AC02"/>
              </a:solidFill>
              <a:latin typeface="微软雅黑" pitchFamily="34" charset="-122"/>
              <a:ea typeface="微软雅黑" pitchFamily="34" charset="-122"/>
            </a:endParaRPr>
          </a:p>
          <a:p>
            <a:pPr marL="171450" indent="-171450">
              <a:lnSpc>
                <a:spcPct val="150000"/>
              </a:lnSpc>
              <a:buFont typeface="Arial" pitchFamily="34" charset="0"/>
              <a:buChar char="•"/>
            </a:pPr>
            <a:r>
              <a:rPr lang="zh-CN" altLang="en-US" sz="1600" dirty="0">
                <a:solidFill>
                  <a:schemeClr val="bg1"/>
                </a:solidFill>
                <a:latin typeface="微软雅黑" pitchFamily="34" charset="-122"/>
                <a:ea typeface="微软雅黑" pitchFamily="34" charset="-122"/>
              </a:rPr>
              <a:t>是指在一个组织中的岗位所拥有的权力应当与其所承担的责任相适应的准则。</a:t>
            </a:r>
            <a:endParaRPr lang="en-US" altLang="zh-CN" sz="1600" dirty="0">
              <a:solidFill>
                <a:schemeClr val="bg1"/>
              </a:solidFill>
              <a:latin typeface="微软雅黑" pitchFamily="34" charset="-122"/>
              <a:ea typeface="微软雅黑" pitchFamily="34" charset="-122"/>
            </a:endParaRPr>
          </a:p>
        </p:txBody>
      </p:sp>
      <p:sp>
        <p:nvSpPr>
          <p:cNvPr id="19" name="TextBox 15"/>
          <p:cNvSpPr txBox="1"/>
          <p:nvPr/>
        </p:nvSpPr>
        <p:spPr>
          <a:xfrm>
            <a:off x="8109089" y="2797375"/>
            <a:ext cx="3173074" cy="1569660"/>
          </a:xfrm>
          <a:prstGeom prst="rect">
            <a:avLst/>
          </a:prstGeom>
          <a:noFill/>
        </p:spPr>
        <p:txBody>
          <a:bodyPr wrap="square" rtlCol="0">
            <a:spAutoFit/>
          </a:bodyPr>
          <a:lstStyle/>
          <a:p>
            <a:pPr marL="171450" indent="-171450">
              <a:lnSpc>
                <a:spcPct val="150000"/>
              </a:lnSpc>
              <a:buFont typeface="Arial" pitchFamily="34" charset="0"/>
              <a:buChar char="•"/>
            </a:pPr>
            <a:r>
              <a:rPr lang="zh-CN" altLang="en-US" sz="1600" b="1" dirty="0">
                <a:solidFill>
                  <a:srgbClr val="8CC600"/>
                </a:solidFill>
                <a:latin typeface="微软雅黑" pitchFamily="34" charset="-122"/>
                <a:ea typeface="微软雅黑" pitchFamily="34" charset="-122"/>
              </a:rPr>
              <a:t>最少岗位数原则。</a:t>
            </a:r>
            <a:endParaRPr lang="en-US" altLang="zh-CN" sz="1600" b="1" dirty="0">
              <a:solidFill>
                <a:srgbClr val="8CC600"/>
              </a:solidFill>
              <a:latin typeface="微软雅黑" pitchFamily="34" charset="-122"/>
              <a:ea typeface="微软雅黑" pitchFamily="34" charset="-122"/>
            </a:endParaRPr>
          </a:p>
          <a:p>
            <a:pPr marL="171450" indent="-171450">
              <a:lnSpc>
                <a:spcPct val="150000"/>
              </a:lnSpc>
              <a:buFont typeface="Arial" pitchFamily="34" charset="0"/>
              <a:buChar char="•"/>
            </a:pPr>
            <a:r>
              <a:rPr lang="zh-CN" altLang="en-US" sz="1600" dirty="0">
                <a:solidFill>
                  <a:schemeClr val="bg1"/>
                </a:solidFill>
                <a:latin typeface="微软雅黑" pitchFamily="34" charset="-122"/>
                <a:ea typeface="微软雅黑" pitchFamily="34" charset="-122"/>
              </a:rPr>
              <a:t>即设岗应充分考虑到节约人力成本，以最少的投入，获得最高的效率。</a:t>
            </a:r>
            <a:endParaRPr lang="en-US" altLang="zh-CN" sz="1600" dirty="0">
              <a:solidFill>
                <a:schemeClr val="bg1"/>
              </a:solidFill>
              <a:latin typeface="微软雅黑" pitchFamily="34" charset="-122"/>
              <a:ea typeface="微软雅黑" pitchFamily="34" charset="-122"/>
            </a:endParaRPr>
          </a:p>
        </p:txBody>
      </p:sp>
      <p:sp>
        <p:nvSpPr>
          <p:cNvPr id="20" name="TextBox 16"/>
          <p:cNvSpPr txBox="1"/>
          <p:nvPr/>
        </p:nvSpPr>
        <p:spPr>
          <a:xfrm>
            <a:off x="1489075" y="4659916"/>
            <a:ext cx="3124069" cy="1569660"/>
          </a:xfrm>
          <a:prstGeom prst="rect">
            <a:avLst/>
          </a:prstGeom>
          <a:noFill/>
        </p:spPr>
        <p:txBody>
          <a:bodyPr wrap="square" rtlCol="0">
            <a:spAutoFit/>
          </a:bodyPr>
          <a:lstStyle/>
          <a:p>
            <a:pPr marL="171450" indent="-171450">
              <a:lnSpc>
                <a:spcPct val="150000"/>
              </a:lnSpc>
              <a:buFont typeface="Arial" pitchFamily="34" charset="0"/>
              <a:buChar char="•"/>
            </a:pPr>
            <a:r>
              <a:rPr lang="zh-CN" altLang="en-US" sz="1600" b="1" dirty="0">
                <a:solidFill>
                  <a:srgbClr val="8CC600"/>
                </a:solidFill>
                <a:latin typeface="微软雅黑" pitchFamily="34" charset="-122"/>
                <a:ea typeface="微软雅黑" pitchFamily="34" charset="-122"/>
              </a:rPr>
              <a:t>专业分工原则</a:t>
            </a:r>
            <a:r>
              <a:rPr lang="zh-CN" altLang="en-US" sz="1600" b="1" dirty="0" smtClean="0">
                <a:solidFill>
                  <a:srgbClr val="8CC600"/>
                </a:solidFill>
                <a:latin typeface="微软雅黑" pitchFamily="34" charset="-122"/>
                <a:ea typeface="微软雅黑" pitchFamily="34" charset="-122"/>
              </a:rPr>
              <a:t>。</a:t>
            </a:r>
            <a:endParaRPr lang="en-US" altLang="zh-CN" sz="1600" b="1" dirty="0" smtClean="0">
              <a:solidFill>
                <a:srgbClr val="8CC600"/>
              </a:solidFill>
              <a:latin typeface="微软雅黑" pitchFamily="34" charset="-122"/>
              <a:ea typeface="微软雅黑" pitchFamily="34" charset="-122"/>
            </a:endParaRPr>
          </a:p>
          <a:p>
            <a:pPr marL="171450" indent="-171450">
              <a:lnSpc>
                <a:spcPct val="150000"/>
              </a:lnSpc>
              <a:buFont typeface="Arial" pitchFamily="34" charset="0"/>
              <a:buChar char="•"/>
            </a:pPr>
            <a:r>
              <a:rPr lang="zh-CN" altLang="en-US" sz="1600" dirty="0" smtClean="0">
                <a:solidFill>
                  <a:schemeClr val="bg1"/>
                </a:solidFill>
                <a:latin typeface="微软雅黑" pitchFamily="34" charset="-122"/>
                <a:ea typeface="微软雅黑" pitchFamily="34" charset="-122"/>
              </a:rPr>
              <a:t>把</a:t>
            </a:r>
            <a:r>
              <a:rPr lang="zh-CN" altLang="en-US" sz="1600" dirty="0">
                <a:solidFill>
                  <a:schemeClr val="bg1"/>
                </a:solidFill>
                <a:latin typeface="微软雅黑" pitchFamily="34" charset="-122"/>
                <a:ea typeface="微软雅黑" pitchFamily="34" charset="-122"/>
              </a:rPr>
              <a:t>每位员工都安排在适当的领域中积累知识、发现技能从而不断地提高工作效率。</a:t>
            </a:r>
            <a:endParaRPr lang="en-US" altLang="zh-CN" sz="1600" dirty="0">
              <a:solidFill>
                <a:schemeClr val="bg1"/>
              </a:solidFill>
              <a:latin typeface="微软雅黑" pitchFamily="34" charset="-122"/>
              <a:ea typeface="微软雅黑" pitchFamily="34" charset="-122"/>
            </a:endParaRPr>
          </a:p>
        </p:txBody>
      </p:sp>
      <p:sp>
        <p:nvSpPr>
          <p:cNvPr id="21" name="椭圆 20"/>
          <p:cNvSpPr/>
          <p:nvPr/>
        </p:nvSpPr>
        <p:spPr>
          <a:xfrm>
            <a:off x="6911340" y="3103520"/>
            <a:ext cx="798084" cy="798084"/>
          </a:xfrm>
          <a:prstGeom prst="ellipse">
            <a:avLst/>
          </a:prstGeom>
          <a:solidFill>
            <a:srgbClr val="99CC00">
              <a:alpha val="20000"/>
            </a:srgbClr>
          </a:solidFill>
          <a:ln w="19050" cap="rnd" algn="ctr">
            <a:solidFill>
              <a:srgbClr val="99CC00"/>
            </a:solidFill>
            <a:prstDash val="sysDot"/>
            <a:round/>
            <a:headEnd/>
            <a:tailEnd/>
          </a:ln>
          <a:effectLst>
            <a:outerShdw dist="35921" dir="2700000" algn="ctr" rotWithShape="0">
              <a:srgbClr val="000000">
                <a:alpha val="50000"/>
              </a:srgbClr>
            </a:outerShdw>
          </a:effectLst>
        </p:spPr>
        <p:txBody>
          <a:bodyPr wrap="none" anchor="ctr"/>
          <a:lstStyle/>
          <a:p>
            <a:pPr algn="ctr" fontAlgn="base" latinLnBrk="1">
              <a:spcBef>
                <a:spcPct val="0"/>
              </a:spcBef>
              <a:spcAft>
                <a:spcPct val="0"/>
              </a:spcAft>
            </a:pPr>
            <a:r>
              <a:rPr kumimoji="1" lang="en-US" altLang="zh-CN" sz="3600" kern="0" dirty="0">
                <a:solidFill>
                  <a:srgbClr val="99CC00"/>
                </a:solidFill>
                <a:latin typeface="Impact" panose="020B0806030902050204" pitchFamily="34" charset="0"/>
                <a:ea typeface="微软雅黑" panose="020B0503020204020204" pitchFamily="34" charset="-122"/>
              </a:rPr>
              <a:t>2</a:t>
            </a:r>
            <a:endParaRPr kumimoji="1" lang="zh-CN" altLang="en-US" sz="3600" kern="0" dirty="0">
              <a:solidFill>
                <a:srgbClr val="99CC00"/>
              </a:solidFill>
              <a:latin typeface="Impact" panose="020B0806030902050204" pitchFamily="34" charset="0"/>
              <a:ea typeface="微软雅黑" panose="020B0503020204020204" pitchFamily="34" charset="-122"/>
            </a:endParaRPr>
          </a:p>
        </p:txBody>
      </p:sp>
      <p:sp>
        <p:nvSpPr>
          <p:cNvPr id="22" name="椭圆 21"/>
          <p:cNvSpPr/>
          <p:nvPr/>
        </p:nvSpPr>
        <p:spPr>
          <a:xfrm>
            <a:off x="6911340" y="4951982"/>
            <a:ext cx="798084" cy="798084"/>
          </a:xfrm>
          <a:prstGeom prst="ellipse">
            <a:avLst/>
          </a:prstGeom>
          <a:solidFill>
            <a:srgbClr val="F0AC02">
              <a:alpha val="20000"/>
            </a:srgbClr>
          </a:solidFill>
          <a:ln w="19050" cap="rnd" algn="ctr">
            <a:solidFill>
              <a:srgbClr val="F0AC02"/>
            </a:solidFill>
            <a:prstDash val="sysDot"/>
            <a:round/>
            <a:headEnd/>
            <a:tailEnd/>
          </a:ln>
          <a:effectLst>
            <a:outerShdw dist="35921" dir="2700000" algn="ctr" rotWithShape="0">
              <a:srgbClr val="000000">
                <a:alpha val="50000"/>
              </a:srgbClr>
            </a:outerShdw>
          </a:effectLst>
        </p:spPr>
        <p:txBody>
          <a:bodyPr wrap="none" anchor="ctr"/>
          <a:lstStyle/>
          <a:p>
            <a:pPr algn="ctr" fontAlgn="base" latinLnBrk="1">
              <a:spcBef>
                <a:spcPct val="0"/>
              </a:spcBef>
              <a:spcAft>
                <a:spcPct val="0"/>
              </a:spcAft>
            </a:pPr>
            <a:r>
              <a:rPr kumimoji="1" lang="en-US" altLang="zh-CN" sz="3600" kern="0" dirty="0">
                <a:solidFill>
                  <a:srgbClr val="FFC000"/>
                </a:solidFill>
                <a:latin typeface="Impact" panose="020B0806030902050204" pitchFamily="34" charset="0"/>
                <a:ea typeface="微软雅黑" panose="020B0503020204020204" pitchFamily="34" charset="-122"/>
              </a:rPr>
              <a:t>3</a:t>
            </a:r>
            <a:endParaRPr kumimoji="1" lang="zh-CN" altLang="en-US" sz="3600" kern="0" dirty="0">
              <a:solidFill>
                <a:srgbClr val="FFC000"/>
              </a:solidFill>
              <a:latin typeface="Impact" panose="020B0806030902050204" pitchFamily="34" charset="0"/>
              <a:ea typeface="微软雅黑" panose="020B0503020204020204" pitchFamily="34" charset="-122"/>
            </a:endParaRPr>
          </a:p>
        </p:txBody>
      </p:sp>
      <p:sp>
        <p:nvSpPr>
          <p:cNvPr id="23" name="椭圆 22"/>
          <p:cNvSpPr/>
          <p:nvPr/>
        </p:nvSpPr>
        <p:spPr>
          <a:xfrm>
            <a:off x="5046646" y="4951982"/>
            <a:ext cx="798084" cy="798084"/>
          </a:xfrm>
          <a:prstGeom prst="ellipse">
            <a:avLst/>
          </a:prstGeom>
          <a:solidFill>
            <a:srgbClr val="99CC00">
              <a:alpha val="20000"/>
            </a:srgbClr>
          </a:solidFill>
          <a:ln w="19050" cap="rnd" algn="ctr">
            <a:solidFill>
              <a:srgbClr val="99CC00"/>
            </a:solidFill>
            <a:prstDash val="sysDot"/>
            <a:round/>
            <a:headEnd/>
            <a:tailEnd/>
          </a:ln>
          <a:effectLst>
            <a:outerShdw dist="35921" dir="2700000" algn="ctr" rotWithShape="0">
              <a:srgbClr val="000000">
                <a:alpha val="50000"/>
              </a:srgbClr>
            </a:outerShdw>
          </a:effectLst>
        </p:spPr>
        <p:txBody>
          <a:bodyPr wrap="none" anchor="ctr"/>
          <a:lstStyle/>
          <a:p>
            <a:pPr algn="ctr" fontAlgn="base" latinLnBrk="1">
              <a:spcBef>
                <a:spcPct val="0"/>
              </a:spcBef>
              <a:spcAft>
                <a:spcPct val="0"/>
              </a:spcAft>
            </a:pPr>
            <a:r>
              <a:rPr kumimoji="1" lang="en-US" altLang="zh-CN" sz="3600" kern="0" dirty="0">
                <a:solidFill>
                  <a:srgbClr val="99CC00"/>
                </a:solidFill>
                <a:latin typeface="Impact" panose="020B0806030902050204" pitchFamily="34" charset="0"/>
                <a:ea typeface="微软雅黑" panose="020B0503020204020204" pitchFamily="34" charset="-122"/>
              </a:rPr>
              <a:t>4</a:t>
            </a:r>
            <a:endParaRPr kumimoji="1" lang="zh-CN" altLang="en-US" sz="3600" kern="0" dirty="0">
              <a:solidFill>
                <a:srgbClr val="99CC00"/>
              </a:solidFill>
              <a:latin typeface="Impact" panose="020B0806030902050204" pitchFamily="34" charset="0"/>
              <a:ea typeface="微软雅黑" panose="020B0503020204020204" pitchFamily="34" charset="-122"/>
            </a:endParaRPr>
          </a:p>
        </p:txBody>
      </p:sp>
      <p:cxnSp>
        <p:nvCxnSpPr>
          <p:cNvPr id="24" name="直接连接符 23"/>
          <p:cNvCxnSpPr/>
          <p:nvPr/>
        </p:nvCxnSpPr>
        <p:spPr>
          <a:xfrm>
            <a:off x="1633089" y="2060848"/>
            <a:ext cx="4680522" cy="0"/>
          </a:xfrm>
          <a:prstGeom prst="line">
            <a:avLst/>
          </a:prstGeom>
          <a:solidFill>
            <a:srgbClr val="99CC00">
              <a:alpha val="20000"/>
            </a:srgbClr>
          </a:solidFill>
          <a:ln w="12700" cap="rnd" algn="ctr">
            <a:solidFill>
              <a:srgbClr val="99CC00"/>
            </a:solidFill>
            <a:prstDash val="sysDash"/>
            <a:round/>
            <a:headEnd type="oval"/>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36" name="Rectangle 31"/>
          <p:cNvSpPr/>
          <p:nvPr/>
        </p:nvSpPr>
        <p:spPr bwMode="auto">
          <a:xfrm>
            <a:off x="5940692" y="4199538"/>
            <a:ext cx="864096" cy="477269"/>
          </a:xfrm>
          <a:prstGeom prst="rect">
            <a:avLst/>
          </a:prstGeom>
          <a:noFill/>
          <a:ln w="9525" cap="flat" cmpd="sng" algn="ctr">
            <a:noFill/>
            <a:prstDash val="solid"/>
            <a:headEnd type="none" w="med" len="med"/>
            <a:tailEnd type="none" w="med" len="med"/>
          </a:ln>
          <a:effectLst/>
        </p:spPr>
        <p:txBody>
          <a:bodyPr vert="horz" wrap="square" lIns="91436" tIns="45718" rIns="91436" bIns="45718" numCol="1" rtlCol="0" anchor="ctr" anchorCtr="0" compatLnSpc="1">
            <a:prstTxWarp prst="textNoShape">
              <a:avLst/>
            </a:prstTxWarp>
          </a:bodyPr>
          <a:lstStyle/>
          <a:p>
            <a:pPr lvl="0" algn="ctr" defTabSz="685289">
              <a:defRPr/>
            </a:pPr>
            <a:r>
              <a:rPr lang="zh-CN" altLang="en-US" b="1" kern="0" dirty="0" smtClean="0">
                <a:solidFill>
                  <a:schemeClr val="bg1">
                    <a:lumMod val="85000"/>
                    <a:alpha val="99000"/>
                  </a:schemeClr>
                </a:solidFill>
                <a:latin typeface="Segoe UI" pitchFamily="34" charset="0"/>
                <a:ea typeface="Segoe UI" pitchFamily="34" charset="0"/>
                <a:cs typeface="Segoe UI" pitchFamily="34" charset="0"/>
              </a:rPr>
              <a:t>原则</a:t>
            </a:r>
            <a:endParaRPr kumimoji="0" lang="en-US" b="1" i="0" u="none" strike="noStrike" kern="0" cap="none" spc="0" normalizeH="0" baseline="0" noProof="0" dirty="0">
              <a:ln>
                <a:noFill/>
              </a:ln>
              <a:solidFill>
                <a:schemeClr val="bg1">
                  <a:lumMod val="85000"/>
                  <a:alpha val="99000"/>
                </a:schemeClr>
              </a:solidFill>
              <a:effectLst/>
              <a:uLnTx/>
              <a:uFillTx/>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194068050"/>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0-#ppt_h/2"/>
                                          </p:val>
                                        </p:tav>
                                        <p:tav tm="100000">
                                          <p:val>
                                            <p:strVal val="#ppt_y"/>
                                          </p:val>
                                        </p:tav>
                                      </p:tavLst>
                                    </p:anim>
                                  </p:childTnLst>
                                </p:cTn>
                              </p:par>
                              <p:par>
                                <p:cTn id="9" presetID="2" presetClass="entr" presetSubtype="3" decel="100000"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fill="hold"/>
                                        <p:tgtEl>
                                          <p:spTgt spid="19"/>
                                        </p:tgtEl>
                                        <p:attrNameLst>
                                          <p:attrName>ppt_x</p:attrName>
                                        </p:attrNameLst>
                                      </p:cBhvr>
                                      <p:tavLst>
                                        <p:tav tm="0">
                                          <p:val>
                                            <p:strVal val="1+#ppt_w/2"/>
                                          </p:val>
                                        </p:tav>
                                        <p:tav tm="100000">
                                          <p:val>
                                            <p:strVal val="#ppt_x"/>
                                          </p:val>
                                        </p:tav>
                                      </p:tavLst>
                                    </p:anim>
                                    <p:anim calcmode="lin" valueType="num">
                                      <p:cBhvr additive="base">
                                        <p:cTn id="12" dur="500" fill="hold"/>
                                        <p:tgtEl>
                                          <p:spTgt spid="19"/>
                                        </p:tgtEl>
                                        <p:attrNameLst>
                                          <p:attrName>ppt_y</p:attrName>
                                        </p:attrNameLst>
                                      </p:cBhvr>
                                      <p:tavLst>
                                        <p:tav tm="0">
                                          <p:val>
                                            <p:strVal val="0-#ppt_h/2"/>
                                          </p:val>
                                        </p:tav>
                                        <p:tav tm="100000">
                                          <p:val>
                                            <p:strVal val="#ppt_y"/>
                                          </p:val>
                                        </p:tav>
                                      </p:tavLst>
                                    </p:anim>
                                  </p:childTnLst>
                                </p:cTn>
                              </p:par>
                              <p:par>
                                <p:cTn id="13" presetID="2" presetClass="entr" presetSubtype="6" decel="10000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500" fill="hold"/>
                                        <p:tgtEl>
                                          <p:spTgt spid="18"/>
                                        </p:tgtEl>
                                        <p:attrNameLst>
                                          <p:attrName>ppt_x</p:attrName>
                                        </p:attrNameLst>
                                      </p:cBhvr>
                                      <p:tavLst>
                                        <p:tav tm="0">
                                          <p:val>
                                            <p:strVal val="1+#ppt_w/2"/>
                                          </p:val>
                                        </p:tav>
                                        <p:tav tm="100000">
                                          <p:val>
                                            <p:strVal val="#ppt_x"/>
                                          </p:val>
                                        </p:tav>
                                      </p:tavLst>
                                    </p:anim>
                                    <p:anim calcmode="lin" valueType="num">
                                      <p:cBhvr additive="base">
                                        <p:cTn id="16" dur="500" fill="hold"/>
                                        <p:tgtEl>
                                          <p:spTgt spid="18"/>
                                        </p:tgtEl>
                                        <p:attrNameLst>
                                          <p:attrName>ppt_y</p:attrName>
                                        </p:attrNameLst>
                                      </p:cBhvr>
                                      <p:tavLst>
                                        <p:tav tm="0">
                                          <p:val>
                                            <p:strVal val="1+#ppt_h/2"/>
                                          </p:val>
                                        </p:tav>
                                        <p:tav tm="100000">
                                          <p:val>
                                            <p:strVal val="#ppt_y"/>
                                          </p:val>
                                        </p:tav>
                                      </p:tavLst>
                                    </p:anim>
                                  </p:childTnLst>
                                </p:cTn>
                              </p:par>
                              <p:par>
                                <p:cTn id="17" presetID="2" presetClass="entr" presetSubtype="12" decel="100000"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0-#ppt_w/2"/>
                                          </p:val>
                                        </p:tav>
                                        <p:tav tm="100000">
                                          <p:val>
                                            <p:strVal val="#ppt_x"/>
                                          </p:val>
                                        </p:tav>
                                      </p:tavLst>
                                    </p:anim>
                                    <p:anim calcmode="lin" valueType="num">
                                      <p:cBhvr additive="base">
                                        <p:cTn id="20"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529635" y="2127108"/>
            <a:ext cx="5496513" cy="4010160"/>
          </a:xfrm>
          <a:prstGeom prst="rect">
            <a:avLst/>
          </a:prstGeom>
          <a:ln w="19050">
            <a:solidFill>
              <a:srgbClr val="99CC00"/>
            </a:solidFill>
          </a:ln>
        </p:spPr>
      </p:pic>
      <p:sp>
        <p:nvSpPr>
          <p:cNvPr id="7" name="TextBox 6"/>
          <p:cNvSpPr txBox="1"/>
          <p:nvPr/>
        </p:nvSpPr>
        <p:spPr>
          <a:xfrm>
            <a:off x="1561084" y="2971194"/>
            <a:ext cx="4752527" cy="1052596"/>
          </a:xfrm>
          <a:prstGeom prst="rect">
            <a:avLst/>
          </a:prstGeom>
          <a:noFill/>
        </p:spPr>
        <p:txBody>
          <a:bodyPr wrap="square" rtlCol="0">
            <a:spAutoFit/>
          </a:bodyPr>
          <a:lstStyle/>
          <a:p>
            <a:pPr indent="457200">
              <a:lnSpc>
                <a:spcPct val="130000"/>
              </a:lnSpc>
            </a:pPr>
            <a:r>
              <a:rPr lang="zh-CN" altLang="en-US" sz="1600" dirty="0" smtClean="0">
                <a:solidFill>
                  <a:schemeClr val="bg1">
                    <a:lumMod val="85000"/>
                  </a:schemeClr>
                </a:solidFill>
                <a:latin typeface="微软雅黑" pitchFamily="34" charset="-122"/>
                <a:ea typeface="微软雅黑" pitchFamily="34" charset="-122"/>
              </a:rPr>
              <a:t>即从</a:t>
            </a:r>
            <a:r>
              <a:rPr lang="zh-CN" altLang="en-US" sz="1600" dirty="0">
                <a:solidFill>
                  <a:schemeClr val="bg1">
                    <a:lumMod val="85000"/>
                  </a:schemeClr>
                </a:solidFill>
                <a:latin typeface="微软雅黑" pitchFamily="34" charset="-122"/>
                <a:ea typeface="微软雅黑" pitchFamily="34" charset="-122"/>
              </a:rPr>
              <a:t>“理清该做的事”开始，“因事设岗、按岗定标、以标择人”。设置岗位既要着眼于企业现实，又要着眼于企业未来发展。</a:t>
            </a:r>
            <a:endParaRPr lang="zh-CN" altLang="zh-CN" sz="1600" b="1" dirty="0">
              <a:solidFill>
                <a:schemeClr val="bg1">
                  <a:lumMod val="85000"/>
                </a:schemeClr>
              </a:solidFill>
              <a:latin typeface="微软雅黑" pitchFamily="34" charset="-122"/>
              <a:ea typeface="微软雅黑" pitchFamily="34" charset="-122"/>
            </a:endParaRPr>
          </a:p>
        </p:txBody>
      </p:sp>
      <p:sp>
        <p:nvSpPr>
          <p:cNvPr id="8" name="TextBox 6"/>
          <p:cNvSpPr txBox="1"/>
          <p:nvPr/>
        </p:nvSpPr>
        <p:spPr>
          <a:xfrm>
            <a:off x="1561083" y="4328517"/>
            <a:ext cx="4752528" cy="1692771"/>
          </a:xfrm>
          <a:prstGeom prst="rect">
            <a:avLst/>
          </a:prstGeom>
          <a:noFill/>
        </p:spPr>
        <p:txBody>
          <a:bodyPr wrap="square" rtlCol="0">
            <a:spAutoFit/>
          </a:bodyPr>
          <a:lstStyle/>
          <a:p>
            <a:pPr indent="457200">
              <a:lnSpc>
                <a:spcPct val="130000"/>
              </a:lnSpc>
            </a:pPr>
            <a:r>
              <a:rPr lang="zh-CN" altLang="en-US" sz="1600" dirty="0">
                <a:solidFill>
                  <a:schemeClr val="bg1">
                    <a:lumMod val="85000"/>
                  </a:schemeClr>
                </a:solidFill>
                <a:latin typeface="微软雅黑" pitchFamily="34" charset="-122"/>
                <a:ea typeface="微软雅黑" pitchFamily="34" charset="-122"/>
              </a:rPr>
              <a:t>按照企业各部门职责范围划定岗位，而不应因人设岗；岗位和人应是设置和配置的关系，而不能颠倒。</a:t>
            </a:r>
            <a:r>
              <a:rPr lang="zh-CN" altLang="en-US" sz="1600" b="1" dirty="0">
                <a:solidFill>
                  <a:srgbClr val="FF3C00"/>
                </a:solidFill>
                <a:latin typeface="微软雅黑" pitchFamily="34" charset="-122"/>
                <a:ea typeface="微软雅黑" pitchFamily="34" charset="-122"/>
              </a:rPr>
              <a:t>使“事事有人做”，而非“人人有事做”；</a:t>
            </a:r>
            <a:r>
              <a:rPr lang="zh-CN" altLang="en-US" sz="1600" dirty="0">
                <a:solidFill>
                  <a:schemeClr val="bg1">
                    <a:lumMod val="85000"/>
                  </a:schemeClr>
                </a:solidFill>
                <a:latin typeface="微软雅黑" pitchFamily="34" charset="-122"/>
                <a:ea typeface="微软雅黑" pitchFamily="34" charset="-122"/>
              </a:rPr>
              <a:t>因人设职：保证“有能力的人有机会去做他们真正胜任的工作”。</a:t>
            </a:r>
            <a:endParaRPr lang="zh-CN" altLang="en-US" sz="1600" b="1" dirty="0">
              <a:solidFill>
                <a:schemeClr val="bg1">
                  <a:lumMod val="85000"/>
                </a:schemeClr>
              </a:solidFill>
              <a:latin typeface="微软雅黑" pitchFamily="34" charset="-122"/>
              <a:ea typeface="微软雅黑" pitchFamily="34" charset="-122"/>
            </a:endParaRPr>
          </a:p>
        </p:txBody>
      </p:sp>
      <p:cxnSp>
        <p:nvCxnSpPr>
          <p:cNvPr id="10" name="直接连接符 9"/>
          <p:cNvCxnSpPr/>
          <p:nvPr/>
        </p:nvCxnSpPr>
        <p:spPr>
          <a:xfrm>
            <a:off x="1633089" y="6119054"/>
            <a:ext cx="4680522" cy="0"/>
          </a:xfrm>
          <a:prstGeom prst="line">
            <a:avLst/>
          </a:prstGeom>
          <a:solidFill>
            <a:srgbClr val="99CC00">
              <a:alpha val="20000"/>
            </a:srgbClr>
          </a:solidFill>
          <a:ln w="12700" cap="rnd" algn="ctr">
            <a:solidFill>
              <a:srgbClr val="99CC00"/>
            </a:solidFill>
            <a:prstDash val="sysDash"/>
            <a:round/>
            <a:headEnd type="oval"/>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11" name="Rectangle 31"/>
          <p:cNvSpPr/>
          <p:nvPr/>
        </p:nvSpPr>
        <p:spPr bwMode="auto">
          <a:xfrm>
            <a:off x="1633089" y="2348880"/>
            <a:ext cx="5184330" cy="522801"/>
          </a:xfrm>
          <a:prstGeom prst="rect">
            <a:avLst/>
          </a:prstGeom>
          <a:solidFill>
            <a:srgbClr val="8CC600">
              <a:alpha val="83922"/>
            </a:srgbClr>
          </a:solidFill>
          <a:ln w="9525" cap="flat" cmpd="sng" algn="ctr">
            <a:noFill/>
            <a:prstDash val="solid"/>
            <a:headEnd type="none" w="med" len="med"/>
            <a:tailEnd type="none" w="med" len="med"/>
          </a:ln>
          <a:effectLst/>
        </p:spPr>
        <p:txBody>
          <a:bodyPr vert="horz" wrap="square" lIns="91436" tIns="45718" rIns="91436" bIns="45718" numCol="1" rtlCol="0" anchor="ctr" anchorCtr="0" compatLnSpc="1">
            <a:prstTxWarp prst="textNoShape">
              <a:avLst/>
            </a:prstTxWarp>
          </a:bodyPr>
          <a:lstStyle/>
          <a:p>
            <a:pPr lvl="0" defTabSz="685289">
              <a:defRPr/>
            </a:pPr>
            <a:r>
              <a:rPr lang="zh-CN" altLang="en-US" b="1" kern="0" dirty="0" smtClean="0">
                <a:solidFill>
                  <a:srgbClr val="FFFFFF">
                    <a:lumMod val="20000"/>
                    <a:lumOff val="80000"/>
                    <a:alpha val="99000"/>
                  </a:srgbClr>
                </a:solidFill>
                <a:latin typeface="Segoe UI" pitchFamily="34" charset="0"/>
                <a:ea typeface="Segoe UI" pitchFamily="34" charset="0"/>
                <a:cs typeface="Segoe UI" pitchFamily="34" charset="0"/>
              </a:rPr>
              <a:t>      “因</a:t>
            </a:r>
            <a:r>
              <a:rPr lang="zh-CN" altLang="en-US" b="1" kern="0" dirty="0">
                <a:solidFill>
                  <a:srgbClr val="FFFFFF">
                    <a:lumMod val="20000"/>
                    <a:lumOff val="80000"/>
                    <a:alpha val="99000"/>
                  </a:srgbClr>
                </a:solidFill>
                <a:latin typeface="Segoe UI" pitchFamily="34" charset="0"/>
                <a:ea typeface="Segoe UI" pitchFamily="34" charset="0"/>
                <a:cs typeface="Segoe UI" pitchFamily="34" charset="0"/>
              </a:rPr>
              <a:t>事设岗</a:t>
            </a:r>
            <a:r>
              <a:rPr lang="zh-CN" altLang="en-US" b="1" kern="0" dirty="0" smtClean="0">
                <a:solidFill>
                  <a:srgbClr val="FFFFFF">
                    <a:lumMod val="20000"/>
                    <a:lumOff val="80000"/>
                    <a:alpha val="99000"/>
                  </a:srgbClr>
                </a:solidFill>
                <a:latin typeface="Segoe UI" pitchFamily="34" charset="0"/>
                <a:ea typeface="Segoe UI" pitchFamily="34" charset="0"/>
                <a:cs typeface="Segoe UI" pitchFamily="34" charset="0"/>
              </a:rPr>
              <a:t>原则”详解</a:t>
            </a:r>
            <a:endParaRPr kumimoji="0" lang="en-US" b="1" i="0" u="none" strike="noStrike" kern="0" cap="none" spc="0" normalizeH="0" baseline="0" noProof="0" dirty="0">
              <a:ln>
                <a:noFill/>
              </a:ln>
              <a:solidFill>
                <a:srgbClr val="FFFFFF">
                  <a:lumMod val="20000"/>
                  <a:lumOff val="80000"/>
                  <a:alpha val="99000"/>
                </a:srgbClr>
              </a:solidFill>
              <a:effectLst/>
              <a:uLnTx/>
              <a:uFillTx/>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720383014"/>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8" decel="10000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009355" y="2676366"/>
            <a:ext cx="5976664" cy="1129540"/>
          </a:xfrm>
          <a:prstGeom prst="rect">
            <a:avLst/>
          </a:prstGeom>
          <a:noFill/>
        </p:spPr>
        <p:txBody>
          <a:bodyPr wrap="square" rtlCol="0">
            <a:spAutoFit/>
          </a:bodyPr>
          <a:lstStyle/>
          <a:p>
            <a:pPr indent="457200">
              <a:lnSpc>
                <a:spcPct val="130000"/>
              </a:lnSpc>
              <a:spcAft>
                <a:spcPts val="600"/>
              </a:spcAft>
            </a:pPr>
            <a:r>
              <a:rPr lang="zh-CN" altLang="en-US" sz="1600" dirty="0">
                <a:solidFill>
                  <a:schemeClr val="bg1">
                    <a:lumMod val="85000"/>
                  </a:schemeClr>
                </a:solidFill>
                <a:latin typeface="微软雅黑" pitchFamily="34" charset="-122"/>
                <a:ea typeface="微软雅黑" pitchFamily="34" charset="-122"/>
              </a:rPr>
              <a:t>为了使人们能为实现目标而有效的工作，就必须设计和维持一种职务结构，这就是组织管理职能的目的</a:t>
            </a:r>
            <a:r>
              <a:rPr lang="zh-CN" altLang="en-US" sz="1600" dirty="0" smtClean="0">
                <a:solidFill>
                  <a:schemeClr val="bg1">
                    <a:lumMod val="85000"/>
                  </a:schemeClr>
                </a:solidFill>
                <a:latin typeface="微软雅黑" pitchFamily="34" charset="-122"/>
                <a:ea typeface="微软雅黑" pitchFamily="34" charset="-122"/>
              </a:rPr>
              <a:t>。</a:t>
            </a:r>
            <a:endParaRPr lang="en-US" altLang="zh-CN" sz="1600" dirty="0" smtClean="0">
              <a:solidFill>
                <a:schemeClr val="bg1">
                  <a:lumMod val="85000"/>
                </a:schemeClr>
              </a:solidFill>
              <a:latin typeface="微软雅黑" pitchFamily="34" charset="-122"/>
              <a:ea typeface="微软雅黑" pitchFamily="34" charset="-122"/>
            </a:endParaRPr>
          </a:p>
          <a:p>
            <a:pPr indent="457200" algn="r">
              <a:lnSpc>
                <a:spcPct val="130000"/>
              </a:lnSpc>
              <a:spcAft>
                <a:spcPts val="600"/>
              </a:spcAft>
            </a:pPr>
            <a:r>
              <a:rPr lang="en-US" altLang="zh-CN" sz="1600" b="1" dirty="0">
                <a:solidFill>
                  <a:srgbClr val="99CC00"/>
                </a:solidFill>
                <a:latin typeface="微软雅黑" pitchFamily="34" charset="-122"/>
                <a:ea typeface="微软雅黑" pitchFamily="34" charset="-122"/>
              </a:rPr>
              <a:t>——</a:t>
            </a:r>
            <a:r>
              <a:rPr lang="zh-CN" altLang="en-US" sz="1600" b="1" dirty="0">
                <a:solidFill>
                  <a:srgbClr val="99CC00"/>
                </a:solidFill>
                <a:latin typeface="微软雅黑" pitchFamily="34" charset="-122"/>
                <a:ea typeface="微软雅黑" pitchFamily="34" charset="-122"/>
              </a:rPr>
              <a:t>哈罗德</a:t>
            </a:r>
            <a:r>
              <a:rPr lang="en-US" altLang="zh-CN" sz="1600" b="1" dirty="0">
                <a:solidFill>
                  <a:srgbClr val="99CC00"/>
                </a:solidFill>
                <a:latin typeface="微软雅黑" pitchFamily="34" charset="-122"/>
                <a:ea typeface="微软雅黑" pitchFamily="34" charset="-122"/>
              </a:rPr>
              <a:t>•</a:t>
            </a:r>
            <a:r>
              <a:rPr lang="zh-CN" altLang="en-US" sz="1600" b="1" dirty="0">
                <a:solidFill>
                  <a:srgbClr val="99CC00"/>
                </a:solidFill>
                <a:latin typeface="微软雅黑" pitchFamily="34" charset="-122"/>
                <a:ea typeface="微软雅黑" pitchFamily="34" charset="-122"/>
              </a:rPr>
              <a:t>孔茨</a:t>
            </a:r>
            <a:endParaRPr lang="zh-CN" altLang="zh-CN" sz="1600" b="1" dirty="0">
              <a:solidFill>
                <a:srgbClr val="99CC00"/>
              </a:solidFill>
              <a:latin typeface="微软雅黑" pitchFamily="34" charset="-122"/>
              <a:ea typeface="微软雅黑" pitchFamily="34" charset="-122"/>
            </a:endParaRPr>
          </a:p>
        </p:txBody>
      </p:sp>
      <p:sp>
        <p:nvSpPr>
          <p:cNvPr id="16" name="文本框 10"/>
          <p:cNvSpPr txBox="1"/>
          <p:nvPr/>
        </p:nvSpPr>
        <p:spPr>
          <a:xfrm>
            <a:off x="5449515" y="452232"/>
            <a:ext cx="4464496" cy="369332"/>
          </a:xfrm>
          <a:prstGeom prst="rect">
            <a:avLst/>
          </a:prstGeom>
          <a:solidFill>
            <a:srgbClr val="99CC00">
              <a:alpha val="20000"/>
            </a:srgbClr>
          </a:solidFill>
          <a:ln w="12700" cap="rnd" algn="ctr">
            <a:solidFill>
              <a:srgbClr val="99CC00"/>
            </a:solidFill>
            <a:prstDash val="sysDash"/>
            <a:round/>
            <a:headEnd/>
            <a:tailEnd/>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nchor="ctr"/>
          <a:lstStyle>
            <a:defPPr>
              <a:defRPr lang="zh-CN"/>
            </a:defPPr>
            <a:lvl1pPr algn="ctr" fontAlgn="base" latinLnBrk="1">
              <a:spcBef>
                <a:spcPct val="0"/>
              </a:spcBef>
              <a:spcAft>
                <a:spcPct val="0"/>
              </a:spcAft>
              <a:defRPr kumimoji="1">
                <a:solidFill>
                  <a:srgbClr val="000000"/>
                </a:solidFill>
                <a:latin typeface="굴림" panose="020B0600000101010101" pitchFamily="34" charset="-127"/>
                <a:ea typeface="굴림" panose="020B0600000101010101" pitchFamily="34" charset="-127"/>
              </a:defRPr>
            </a:lvl1pPr>
          </a:lstStyle>
          <a:p>
            <a:pPr indent="97200" algn="l"/>
            <a:r>
              <a:rPr lang="en-US" altLang="zh-CN" sz="1600" dirty="0" smtClean="0">
                <a:solidFill>
                  <a:srgbClr val="99CC00"/>
                </a:solidFill>
                <a:latin typeface="微软雅黑" pitchFamily="34" charset="-122"/>
                <a:ea typeface="微软雅黑" pitchFamily="34" charset="-122"/>
              </a:rPr>
              <a:t>1.1 </a:t>
            </a:r>
            <a:r>
              <a:rPr lang="zh-CN" altLang="en-US" sz="1600" dirty="0" smtClean="0">
                <a:solidFill>
                  <a:srgbClr val="99CC00"/>
                </a:solidFill>
                <a:latin typeface="微软雅黑" pitchFamily="34" charset="-122"/>
                <a:ea typeface="微软雅黑" pitchFamily="34" charset="-122"/>
              </a:rPr>
              <a:t>组织概述</a:t>
            </a:r>
            <a:endParaRPr lang="zh-CN" altLang="en-US" sz="1600" dirty="0">
              <a:solidFill>
                <a:srgbClr val="99CC00"/>
              </a:solidFill>
              <a:latin typeface="微软雅黑" pitchFamily="34" charset="-122"/>
              <a:ea typeface="微软雅黑" pitchFamily="34" charset="-122"/>
            </a:endParaRPr>
          </a:p>
        </p:txBody>
      </p:sp>
      <p:sp>
        <p:nvSpPr>
          <p:cNvPr id="13" name="Rectangle 33"/>
          <p:cNvSpPr/>
          <p:nvPr>
            <p:custDataLst>
              <p:tags r:id="rId1"/>
            </p:custDataLst>
          </p:nvPr>
        </p:nvSpPr>
        <p:spPr bwMode="auto">
          <a:xfrm>
            <a:off x="4009355" y="1844824"/>
            <a:ext cx="5976664" cy="488264"/>
          </a:xfrm>
          <a:prstGeom prst="rect">
            <a:avLst/>
          </a:prstGeom>
          <a:solidFill>
            <a:srgbClr val="99CC00">
              <a:alpha val="69804"/>
            </a:srgbClr>
          </a:solidFill>
          <a:ln w="9525" cap="flat" cmpd="sng" algn="ctr">
            <a:noFill/>
            <a:prstDash val="solid"/>
            <a:headEnd type="none" w="med" len="med"/>
            <a:tailEnd type="none" w="med" len="med"/>
          </a:ln>
          <a:effectLst/>
        </p:spPr>
        <p:txBody>
          <a:bodyPr vert="horz" wrap="square" lIns="68583" tIns="34292" rIns="68583" bIns="34292" numCol="1" rtlCol="0" anchor="t" anchorCtr="0" compatLnSpc="1">
            <a:prstTxWarp prst="textNoShape">
              <a:avLst/>
            </a:prstTxWarp>
          </a:bodyPr>
          <a:lstStyle/>
          <a:p>
            <a:pPr algn="ctr" defTabSz="685637" fontAlgn="base">
              <a:spcBef>
                <a:spcPct val="0"/>
              </a:spcBef>
              <a:spcAft>
                <a:spcPct val="0"/>
              </a:spcAft>
            </a:pPr>
            <a:endParaRPr lang="en-US" sz="1500" kern="0" dirty="0">
              <a:gradFill>
                <a:gsLst>
                  <a:gs pos="0">
                    <a:srgbClr val="FFFFFF"/>
                  </a:gs>
                  <a:gs pos="100000">
                    <a:srgbClr val="FFFFFF"/>
                  </a:gs>
                </a:gsLst>
                <a:lin ang="5400000" scaled="0"/>
              </a:gradFill>
              <a:latin typeface="Segoe UI"/>
            </a:endParaRPr>
          </a:p>
        </p:txBody>
      </p:sp>
      <p:sp>
        <p:nvSpPr>
          <p:cNvPr id="14" name="TextBox 32"/>
          <p:cNvSpPr txBox="1"/>
          <p:nvPr>
            <p:custDataLst>
              <p:tags r:id="rId2"/>
            </p:custDataLst>
          </p:nvPr>
        </p:nvSpPr>
        <p:spPr>
          <a:xfrm>
            <a:off x="4009355" y="1892139"/>
            <a:ext cx="5976664" cy="384733"/>
          </a:xfrm>
          <a:prstGeom prst="rect">
            <a:avLst/>
          </a:prstGeom>
          <a:noFill/>
        </p:spPr>
        <p:txBody>
          <a:bodyPr wrap="square" lIns="68586" tIns="68586" rIns="68586" bIns="68586" rtlCol="0">
            <a:spAutoFit/>
          </a:bodyPr>
          <a:lstStyle/>
          <a:p>
            <a:pPr lvl="0" indent="457200">
              <a:buSzPct val="90000"/>
              <a:defRPr/>
            </a:pPr>
            <a:r>
              <a:rPr kumimoji="0" lang="zh-CN" altLang="en-US" sz="1600" b="0" i="0" u="none" strike="noStrike" kern="0" cap="none" spc="0" normalizeH="0" baseline="0" noProof="0" dirty="0" smtClean="0">
                <a:ln>
                  <a:noFill/>
                </a:ln>
                <a:solidFill>
                  <a:srgbClr val="FFFFFF">
                    <a:alpha val="99000"/>
                  </a:srgbClr>
                </a:solidFill>
                <a:effectLst/>
                <a:uLnTx/>
                <a:uFillTx/>
                <a:latin typeface="微软雅黑" panose="020B0503020204020204" pitchFamily="34" charset="-122"/>
                <a:ea typeface="微软雅黑" panose="020B0503020204020204" pitchFamily="34" charset="-122"/>
              </a:rPr>
              <a:t>为什么要有组织？</a:t>
            </a:r>
            <a:endParaRPr kumimoji="0" lang="en-US" sz="1600" b="0" i="0" u="none" strike="noStrike" kern="0" cap="none" spc="0" normalizeH="0" baseline="0" noProof="0" dirty="0">
              <a:ln>
                <a:noFill/>
              </a:ln>
              <a:solidFill>
                <a:srgbClr val="FFFFFF">
                  <a:alpha val="99000"/>
                </a:srgbClr>
              </a:solidFill>
              <a:effectLst/>
              <a:uLnTx/>
              <a:uFillTx/>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1654065" y="1860798"/>
            <a:ext cx="2095500" cy="2000250"/>
          </a:xfrm>
          <a:prstGeom prst="rect">
            <a:avLst/>
          </a:prstGeom>
          <a:blipFill>
            <a:blip r:embed="rId7" cstate="screen">
              <a:extLst>
                <a:ext uri="{28A0092B-C50C-407E-A947-70E740481C1C}">
                  <a14:useLocalDpi xmlns:a14="http://schemas.microsoft.com/office/drawing/2010/main"/>
                </a:ext>
              </a:extLst>
            </a:blip>
            <a:srcRect/>
            <a:stretch>
              <a:fillRect/>
            </a:stretch>
          </a:blipFill>
          <a:ln w="28575">
            <a:solidFill>
              <a:srgbClr val="99CC00"/>
            </a:solidFill>
          </a:ln>
        </p:spPr>
      </p:pic>
      <p:sp>
        <p:nvSpPr>
          <p:cNvPr id="17" name="TextBox 6"/>
          <p:cNvSpPr txBox="1"/>
          <p:nvPr/>
        </p:nvSpPr>
        <p:spPr>
          <a:xfrm>
            <a:off x="1654065" y="4928740"/>
            <a:ext cx="8331954" cy="732508"/>
          </a:xfrm>
          <a:prstGeom prst="rect">
            <a:avLst/>
          </a:prstGeom>
          <a:noFill/>
        </p:spPr>
        <p:txBody>
          <a:bodyPr wrap="square" rtlCol="0">
            <a:spAutoFit/>
          </a:bodyPr>
          <a:lstStyle/>
          <a:p>
            <a:pPr indent="457200">
              <a:lnSpc>
                <a:spcPct val="130000"/>
              </a:lnSpc>
            </a:pPr>
            <a:r>
              <a:rPr lang="zh-CN" altLang="en-US" sz="1600" dirty="0">
                <a:solidFill>
                  <a:schemeClr val="bg1">
                    <a:lumMod val="85000"/>
                  </a:schemeClr>
                </a:solidFill>
                <a:latin typeface="微软雅黑" pitchFamily="34" charset="-122"/>
                <a:ea typeface="微软雅黑" pitchFamily="34" charset="-122"/>
              </a:rPr>
              <a:t>在</a:t>
            </a:r>
            <a:r>
              <a:rPr lang="en-US" altLang="zh-CN" sz="1600" dirty="0">
                <a:solidFill>
                  <a:schemeClr val="bg1">
                    <a:lumMod val="85000"/>
                  </a:schemeClr>
                </a:solidFill>
                <a:latin typeface="微软雅黑" pitchFamily="34" charset="-122"/>
                <a:ea typeface="微软雅黑" pitchFamily="34" charset="-122"/>
              </a:rPr>
              <a:t>《</a:t>
            </a:r>
            <a:r>
              <a:rPr lang="zh-CN" altLang="en-US" sz="1600" dirty="0">
                <a:solidFill>
                  <a:schemeClr val="bg1">
                    <a:lumMod val="85000"/>
                  </a:schemeClr>
                </a:solidFill>
                <a:latin typeface="微软雅黑" pitchFamily="34" charset="-122"/>
                <a:ea typeface="微软雅黑" pitchFamily="34" charset="-122"/>
              </a:rPr>
              <a:t>词源</a:t>
            </a:r>
            <a:r>
              <a:rPr lang="en-US" altLang="zh-CN" sz="1600" dirty="0">
                <a:solidFill>
                  <a:schemeClr val="bg1">
                    <a:lumMod val="85000"/>
                  </a:schemeClr>
                </a:solidFill>
                <a:latin typeface="微软雅黑" pitchFamily="34" charset="-122"/>
                <a:ea typeface="微软雅黑" pitchFamily="34" charset="-122"/>
              </a:rPr>
              <a:t>》</a:t>
            </a:r>
            <a:r>
              <a:rPr lang="zh-CN" altLang="en-US" sz="1600" dirty="0">
                <a:solidFill>
                  <a:schemeClr val="bg1">
                    <a:lumMod val="85000"/>
                  </a:schemeClr>
                </a:solidFill>
                <a:latin typeface="微软雅黑" pitchFamily="34" charset="-122"/>
                <a:ea typeface="微软雅黑" pitchFamily="34" charset="-122"/>
              </a:rPr>
              <a:t>上，中文的“组织”是指将丝麻纺织成布。英文的“组织”（</a:t>
            </a:r>
            <a:r>
              <a:rPr lang="en-US" altLang="zh-CN" sz="1600" dirty="0">
                <a:solidFill>
                  <a:schemeClr val="bg1">
                    <a:lumMod val="85000"/>
                  </a:schemeClr>
                </a:solidFill>
                <a:latin typeface="微软雅黑" pitchFamily="34" charset="-122"/>
                <a:ea typeface="微软雅黑" pitchFamily="34" charset="-122"/>
              </a:rPr>
              <a:t>Organization</a:t>
            </a:r>
            <a:r>
              <a:rPr lang="zh-CN" altLang="en-US" sz="1600" dirty="0">
                <a:solidFill>
                  <a:schemeClr val="bg1">
                    <a:lumMod val="85000"/>
                  </a:schemeClr>
                </a:solidFill>
                <a:latin typeface="微软雅黑" pitchFamily="34" charset="-122"/>
                <a:ea typeface="微软雅黑" pitchFamily="34" charset="-122"/>
              </a:rPr>
              <a:t>）则来源于“器官”一词，即自成系统的、具有特定功能的细胞结构。</a:t>
            </a:r>
            <a:endParaRPr lang="zh-CN" altLang="zh-CN" sz="1600" b="1" dirty="0">
              <a:solidFill>
                <a:schemeClr val="bg1">
                  <a:lumMod val="85000"/>
                </a:schemeClr>
              </a:solidFill>
              <a:latin typeface="微软雅黑" pitchFamily="34" charset="-122"/>
              <a:ea typeface="微软雅黑" pitchFamily="34" charset="-122"/>
            </a:endParaRPr>
          </a:p>
        </p:txBody>
      </p:sp>
      <p:sp>
        <p:nvSpPr>
          <p:cNvPr id="18" name="TextBox 6"/>
          <p:cNvSpPr txBox="1"/>
          <p:nvPr/>
        </p:nvSpPr>
        <p:spPr>
          <a:xfrm>
            <a:off x="1654062" y="5720828"/>
            <a:ext cx="8331957" cy="732508"/>
          </a:xfrm>
          <a:prstGeom prst="rect">
            <a:avLst/>
          </a:prstGeom>
          <a:noFill/>
        </p:spPr>
        <p:txBody>
          <a:bodyPr wrap="square" rtlCol="0">
            <a:spAutoFit/>
          </a:bodyPr>
          <a:lstStyle/>
          <a:p>
            <a:pPr indent="457200">
              <a:lnSpc>
                <a:spcPct val="130000"/>
              </a:lnSpc>
            </a:pPr>
            <a:r>
              <a:rPr lang="zh-CN" altLang="en-US" sz="1600" dirty="0">
                <a:solidFill>
                  <a:schemeClr val="bg1">
                    <a:lumMod val="85000"/>
                  </a:schemeClr>
                </a:solidFill>
                <a:latin typeface="微软雅黑" pitchFamily="34" charset="-122"/>
                <a:ea typeface="微软雅黑" pitchFamily="34" charset="-122"/>
              </a:rPr>
              <a:t>通用的定义为：所谓组织，</a:t>
            </a:r>
            <a:r>
              <a:rPr lang="zh-CN" altLang="en-US" sz="1600" b="1" dirty="0">
                <a:solidFill>
                  <a:srgbClr val="99CC00"/>
                </a:solidFill>
                <a:latin typeface="微软雅黑" pitchFamily="34" charset="-122"/>
                <a:ea typeface="微软雅黑" pitchFamily="34" charset="-122"/>
              </a:rPr>
              <a:t>是人们为了实现某种目标而形成的人的有序集合</a:t>
            </a:r>
            <a:r>
              <a:rPr lang="zh-CN" altLang="en-US" sz="1600" dirty="0">
                <a:solidFill>
                  <a:schemeClr val="bg1">
                    <a:lumMod val="85000"/>
                  </a:schemeClr>
                </a:solidFill>
                <a:latin typeface="微软雅黑" pitchFamily="34" charset="-122"/>
                <a:ea typeface="微软雅黑" pitchFamily="34" charset="-122"/>
              </a:rPr>
              <a:t>，它有三个要素</a:t>
            </a:r>
            <a:r>
              <a:rPr lang="zh-CN" altLang="en-US" sz="1600" dirty="0" smtClean="0">
                <a:solidFill>
                  <a:schemeClr val="bg1">
                    <a:lumMod val="85000"/>
                  </a:schemeClr>
                </a:solidFill>
                <a:latin typeface="微软雅黑" pitchFamily="34" charset="-122"/>
                <a:ea typeface="微软雅黑" pitchFamily="34" charset="-122"/>
              </a:rPr>
              <a:t>：</a:t>
            </a:r>
            <a:r>
              <a:rPr lang="en-US" altLang="zh-CN" sz="1600" dirty="0" smtClean="0">
                <a:solidFill>
                  <a:schemeClr val="bg1">
                    <a:lumMod val="85000"/>
                  </a:schemeClr>
                </a:solidFill>
                <a:latin typeface="微软雅黑" pitchFamily="34" charset="-122"/>
                <a:ea typeface="微软雅黑" pitchFamily="34" charset="-122"/>
              </a:rPr>
              <a:t>1</a:t>
            </a:r>
            <a:r>
              <a:rPr lang="zh-CN" altLang="en-US" sz="1600" dirty="0">
                <a:solidFill>
                  <a:schemeClr val="bg1">
                    <a:lumMod val="85000"/>
                  </a:schemeClr>
                </a:solidFill>
                <a:latin typeface="微软雅黑" pitchFamily="34" charset="-122"/>
                <a:ea typeface="微软雅黑" pitchFamily="34" charset="-122"/>
              </a:rPr>
              <a:t>）有确定的目标</a:t>
            </a:r>
            <a:r>
              <a:rPr lang="zh-CN" altLang="en-US" sz="1600" dirty="0" smtClean="0">
                <a:solidFill>
                  <a:schemeClr val="bg1">
                    <a:lumMod val="85000"/>
                  </a:schemeClr>
                </a:solidFill>
                <a:latin typeface="微软雅黑" pitchFamily="34" charset="-122"/>
                <a:ea typeface="微软雅黑" pitchFamily="34" charset="-122"/>
              </a:rPr>
              <a:t>；</a:t>
            </a:r>
            <a:r>
              <a:rPr lang="en-US" altLang="zh-CN" sz="1600" dirty="0" smtClean="0">
                <a:solidFill>
                  <a:schemeClr val="bg1">
                    <a:lumMod val="85000"/>
                  </a:schemeClr>
                </a:solidFill>
                <a:latin typeface="微软雅黑" pitchFamily="34" charset="-122"/>
                <a:ea typeface="微软雅黑" pitchFamily="34" charset="-122"/>
              </a:rPr>
              <a:t>2</a:t>
            </a:r>
            <a:r>
              <a:rPr lang="zh-CN" altLang="en-US" sz="1600" dirty="0">
                <a:solidFill>
                  <a:schemeClr val="bg1">
                    <a:lumMod val="85000"/>
                  </a:schemeClr>
                </a:solidFill>
                <a:latin typeface="微软雅黑" pitchFamily="34" charset="-122"/>
                <a:ea typeface="微软雅黑" pitchFamily="34" charset="-122"/>
              </a:rPr>
              <a:t>）由人组成</a:t>
            </a:r>
            <a:r>
              <a:rPr lang="zh-CN" altLang="en-US" sz="1600" dirty="0" smtClean="0">
                <a:solidFill>
                  <a:schemeClr val="bg1">
                    <a:lumMod val="85000"/>
                  </a:schemeClr>
                </a:solidFill>
                <a:latin typeface="微软雅黑" pitchFamily="34" charset="-122"/>
                <a:ea typeface="微软雅黑" pitchFamily="34" charset="-122"/>
              </a:rPr>
              <a:t>；</a:t>
            </a:r>
            <a:r>
              <a:rPr lang="en-US" altLang="zh-CN" sz="1600" dirty="0" smtClean="0">
                <a:solidFill>
                  <a:schemeClr val="bg1">
                    <a:lumMod val="85000"/>
                  </a:schemeClr>
                </a:solidFill>
                <a:latin typeface="微软雅黑" pitchFamily="34" charset="-122"/>
                <a:ea typeface="微软雅黑" pitchFamily="34" charset="-122"/>
              </a:rPr>
              <a:t>3</a:t>
            </a:r>
            <a:r>
              <a:rPr lang="zh-CN" altLang="en-US" sz="1600" dirty="0">
                <a:solidFill>
                  <a:schemeClr val="bg1">
                    <a:lumMod val="85000"/>
                  </a:schemeClr>
                </a:solidFill>
                <a:latin typeface="微软雅黑" pitchFamily="34" charset="-122"/>
                <a:ea typeface="微软雅黑" pitchFamily="34" charset="-122"/>
              </a:rPr>
              <a:t>）有自己的系统性结构。</a:t>
            </a:r>
            <a:endParaRPr lang="zh-CN" altLang="en-US" sz="1600" b="1" dirty="0">
              <a:solidFill>
                <a:schemeClr val="bg1">
                  <a:lumMod val="85000"/>
                </a:schemeClr>
              </a:solidFill>
              <a:latin typeface="微软雅黑" pitchFamily="34" charset="-122"/>
              <a:ea typeface="微软雅黑" pitchFamily="34" charset="-122"/>
            </a:endParaRPr>
          </a:p>
        </p:txBody>
      </p:sp>
      <p:sp>
        <p:nvSpPr>
          <p:cNvPr id="19" name="Rectangle 33"/>
          <p:cNvSpPr/>
          <p:nvPr>
            <p:custDataLst>
              <p:tags r:id="rId3"/>
            </p:custDataLst>
          </p:nvPr>
        </p:nvSpPr>
        <p:spPr bwMode="auto">
          <a:xfrm>
            <a:off x="1654065" y="4236880"/>
            <a:ext cx="8331954" cy="488264"/>
          </a:xfrm>
          <a:prstGeom prst="rect">
            <a:avLst/>
          </a:prstGeom>
          <a:solidFill>
            <a:srgbClr val="99CC00">
              <a:alpha val="69804"/>
            </a:srgbClr>
          </a:solidFill>
          <a:ln w="9525" cap="flat" cmpd="sng" algn="ctr">
            <a:noFill/>
            <a:prstDash val="solid"/>
            <a:headEnd type="none" w="med" len="med"/>
            <a:tailEnd type="none" w="med" len="med"/>
          </a:ln>
          <a:effectLst/>
        </p:spPr>
        <p:txBody>
          <a:bodyPr vert="horz" wrap="square" lIns="68583" tIns="34292" rIns="68583" bIns="34292" numCol="1" rtlCol="0" anchor="t" anchorCtr="0" compatLnSpc="1">
            <a:prstTxWarp prst="textNoShape">
              <a:avLst/>
            </a:prstTxWarp>
          </a:bodyPr>
          <a:lstStyle/>
          <a:p>
            <a:pPr algn="ctr" defTabSz="685637" fontAlgn="base">
              <a:spcBef>
                <a:spcPct val="0"/>
              </a:spcBef>
              <a:spcAft>
                <a:spcPct val="0"/>
              </a:spcAft>
            </a:pPr>
            <a:endParaRPr lang="en-US" sz="1500" kern="0" dirty="0">
              <a:gradFill>
                <a:gsLst>
                  <a:gs pos="0">
                    <a:srgbClr val="FFFFFF"/>
                  </a:gs>
                  <a:gs pos="100000">
                    <a:srgbClr val="FFFFFF"/>
                  </a:gs>
                </a:gsLst>
                <a:lin ang="5400000" scaled="0"/>
              </a:gradFill>
              <a:latin typeface="Segoe UI"/>
            </a:endParaRPr>
          </a:p>
        </p:txBody>
      </p:sp>
      <p:sp>
        <p:nvSpPr>
          <p:cNvPr id="20" name="TextBox 32"/>
          <p:cNvSpPr txBox="1"/>
          <p:nvPr>
            <p:custDataLst>
              <p:tags r:id="rId4"/>
            </p:custDataLst>
          </p:nvPr>
        </p:nvSpPr>
        <p:spPr>
          <a:xfrm>
            <a:off x="1654065" y="4288646"/>
            <a:ext cx="8331954" cy="384733"/>
          </a:xfrm>
          <a:prstGeom prst="rect">
            <a:avLst/>
          </a:prstGeom>
          <a:noFill/>
        </p:spPr>
        <p:txBody>
          <a:bodyPr wrap="square" lIns="68586" tIns="68586" rIns="68586" bIns="68586" rtlCol="0">
            <a:spAutoFit/>
          </a:bodyPr>
          <a:lstStyle/>
          <a:p>
            <a:pPr lvl="0" indent="457200">
              <a:buSzPct val="90000"/>
              <a:defRPr/>
            </a:pPr>
            <a:r>
              <a:rPr lang="zh-CN" altLang="en-US" sz="1600" kern="0" dirty="0" smtClean="0">
                <a:solidFill>
                  <a:srgbClr val="FFFFFF">
                    <a:alpha val="99000"/>
                  </a:srgbClr>
                </a:solidFill>
                <a:latin typeface="微软雅黑" panose="020B0503020204020204" pitchFamily="34" charset="-122"/>
                <a:ea typeface="微软雅黑" panose="020B0503020204020204" pitchFamily="34" charset="-122"/>
              </a:rPr>
              <a:t>组织是什么？</a:t>
            </a:r>
            <a:endParaRPr kumimoji="0" lang="en-US" sz="1600" b="0" i="0" u="none" strike="noStrike" kern="0" cap="none" spc="0" normalizeH="0" baseline="0" noProof="0" dirty="0">
              <a:ln>
                <a:noFill/>
              </a:ln>
              <a:solidFill>
                <a:srgbClr val="FFFFFF">
                  <a:alpha val="99000"/>
                </a:srgbClr>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41584541"/>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left)">
                                      <p:cBhvr>
                                        <p:cTn id="16" dur="500"/>
                                        <p:tgtEl>
                                          <p:spTgt spid="17"/>
                                        </p:tgtEl>
                                      </p:cBhvr>
                                    </p:animEffect>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wipe(left)">
                                      <p:cBhvr>
                                        <p:cTn id="2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7" grpId="0"/>
      <p:bldP spid="18"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757376" y="2939116"/>
            <a:ext cx="4124187" cy="3043596"/>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Rectangle 12"/>
          <p:cNvSpPr/>
          <p:nvPr/>
        </p:nvSpPr>
        <p:spPr bwMode="auto">
          <a:xfrm>
            <a:off x="1759309" y="2153706"/>
            <a:ext cx="4122254" cy="628473"/>
          </a:xfrm>
          <a:prstGeom prst="rect">
            <a:avLst/>
          </a:prstGeom>
          <a:solidFill>
            <a:srgbClr val="7FBA00"/>
          </a:solidFill>
        </p:spPr>
        <p:txBody>
          <a:bodyPr vert="horz" wrap="square" lIns="68571" tIns="68571" rIns="68571" bIns="68571" rtlCol="0" anchor="ctr" anchorCtr="0">
            <a:noAutofit/>
          </a:bodyPr>
          <a:lstStyle/>
          <a:p>
            <a:pPr algn="ctr">
              <a:lnSpc>
                <a:spcPct val="90000"/>
              </a:lnSpc>
              <a:spcBef>
                <a:spcPct val="20000"/>
              </a:spcBef>
              <a:buSzPct val="90000"/>
            </a:pPr>
            <a:r>
              <a:rPr lang="en-US" altLang="zh-CN" sz="2000" b="1" spc="-53" dirty="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rPr>
              <a:t>【</a:t>
            </a:r>
            <a:r>
              <a:rPr lang="zh-CN" altLang="en-US" sz="2000" b="1" spc="-53" dirty="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rPr>
              <a:t>华为的观点</a:t>
            </a:r>
            <a:r>
              <a:rPr lang="en-US" altLang="zh-CN" sz="2000" b="1" spc="-53" dirty="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rPr>
              <a:t>】</a:t>
            </a:r>
            <a:endParaRPr lang="en-US" sz="2000" b="1" spc="-53" dirty="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endParaRPr>
          </a:p>
        </p:txBody>
      </p:sp>
      <p:sp>
        <p:nvSpPr>
          <p:cNvPr id="13" name="Rectangle 14"/>
          <p:cNvSpPr/>
          <p:nvPr/>
        </p:nvSpPr>
        <p:spPr bwMode="auto">
          <a:xfrm>
            <a:off x="1633091" y="1988840"/>
            <a:ext cx="4394222" cy="4136231"/>
          </a:xfrm>
          <a:prstGeom prst="rect">
            <a:avLst/>
          </a:prstGeom>
          <a:noFill/>
          <a:ln w="38100">
            <a:solidFill>
              <a:srgbClr val="7FBA00"/>
            </a:solid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68568" tIns="34285" rIns="68568" bIns="34285" numCol="1" rtlCol="0" anchor="ctr" anchorCtr="0" compatLnSpc="1">
            <a:prstTxWarp prst="textNoShape">
              <a:avLst/>
            </a:prstTxWarp>
          </a:bodyPr>
          <a:lstStyle/>
          <a:p>
            <a:pPr algn="ctr" defTabSz="685495"/>
            <a:endParaRPr lang="en-US" sz="1700" dirty="0">
              <a:solidFill>
                <a:srgbClr val="FFFFFF">
                  <a:alpha val="98824"/>
                </a:srgbClr>
              </a:solidFill>
              <a:ea typeface="Segoe UI" pitchFamily="34" charset="0"/>
              <a:cs typeface="Segoe UI" pitchFamily="34" charset="0"/>
            </a:endParaRPr>
          </a:p>
        </p:txBody>
      </p:sp>
      <p:sp>
        <p:nvSpPr>
          <p:cNvPr id="14" name="矩形 13"/>
          <p:cNvSpPr/>
          <p:nvPr/>
        </p:nvSpPr>
        <p:spPr>
          <a:xfrm>
            <a:off x="1757375" y="3080222"/>
            <a:ext cx="4124187" cy="2653034"/>
          </a:xfrm>
          <a:prstGeom prst="rect">
            <a:avLst/>
          </a:prstGeom>
        </p:spPr>
        <p:txBody>
          <a:bodyPr wrap="square">
            <a:spAutoFit/>
          </a:bodyPr>
          <a:lstStyle/>
          <a:p>
            <a:pPr indent="457200">
              <a:lnSpc>
                <a:spcPct val="130000"/>
              </a:lnSpc>
            </a:pPr>
            <a:r>
              <a:rPr lang="zh-CN" altLang="en-US" sz="16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管理职务设立的依据是对职能和业务流程的合理分工，并以实现组织目标所必须从事的一项经常性工作为基础。</a:t>
            </a:r>
            <a:r>
              <a:rPr lang="zh-CN" altLang="en-US" sz="1600" b="1" kern="100" dirty="0">
                <a:solidFill>
                  <a:srgbClr val="FFFF00"/>
                </a:solidFill>
                <a:latin typeface="微软雅黑" panose="020B0503020204020204" pitchFamily="34" charset="-122"/>
                <a:ea typeface="微软雅黑" panose="020B0503020204020204" pitchFamily="34" charset="-122"/>
                <a:cs typeface="Times New Roman" panose="02020603050405020304" pitchFamily="18" charset="0"/>
              </a:rPr>
              <a:t>职务的范围应设计的足够大</a:t>
            </a:r>
            <a:r>
              <a:rPr lang="zh-CN" altLang="en-US" sz="16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，以强化责任、减少协调和提高任职的挑战性与成就感。设立职务的权限应集中。对设立职务的目的、工作范围、隶属关系、职责和职权，以及任职资格应做出明确规定。（</a:t>
            </a:r>
            <a:r>
              <a:rPr lang="en-US" altLang="zh-CN" sz="16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华为基本法</a:t>
            </a:r>
            <a:r>
              <a:rPr lang="en-US" altLang="zh-CN" sz="16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a:t>
            </a:r>
            <a:endParaRPr lang="zh-CN" altLang="en-US" sz="1600" dirty="0">
              <a:solidFill>
                <a:schemeClr val="bg1"/>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313611" y="1988840"/>
            <a:ext cx="2503800" cy="4173000"/>
          </a:xfrm>
          <a:prstGeom prst="rect">
            <a:avLst/>
          </a:prstGeom>
          <a:ln w="28575">
            <a:solidFill>
              <a:srgbClr val="99CC00"/>
            </a:solidFill>
          </a:ln>
        </p:spPr>
      </p:pic>
      <p:pic>
        <p:nvPicPr>
          <p:cNvPr id="5" name="图片 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922379" y="1988840"/>
            <a:ext cx="2503800" cy="4173000"/>
          </a:xfrm>
          <a:prstGeom prst="rect">
            <a:avLst/>
          </a:prstGeom>
          <a:ln w="28575">
            <a:solidFill>
              <a:srgbClr val="99CC00"/>
            </a:solidFill>
          </a:ln>
        </p:spPr>
      </p:pic>
    </p:spTree>
    <p:extLst>
      <p:ext uri="{BB962C8B-B14F-4D97-AF65-F5344CB8AC3E}">
        <p14:creationId xmlns:p14="http://schemas.microsoft.com/office/powerpoint/2010/main" val="1052825562"/>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anim calcmode="lin" valueType="num">
                                      <p:cBhvr>
                                        <p:cTn id="10" dur="500" fill="hold"/>
                                        <p:tgtEl>
                                          <p:spTgt spid="14"/>
                                        </p:tgtEl>
                                        <p:attrNameLst>
                                          <p:attrName>ppt_x</p:attrName>
                                        </p:attrNameLst>
                                      </p:cBhvr>
                                      <p:tavLst>
                                        <p:tav tm="0">
                                          <p:val>
                                            <p:fltVal val="0.5"/>
                                          </p:val>
                                        </p:tav>
                                        <p:tav tm="100000">
                                          <p:val>
                                            <p:strVal val="#ppt_x"/>
                                          </p:val>
                                        </p:tav>
                                      </p:tavLst>
                                    </p:anim>
                                    <p:anim calcmode="lin" valueType="num">
                                      <p:cBhvr>
                                        <p:cTn id="11" dur="500" fill="hold"/>
                                        <p:tgtEl>
                                          <p:spTgt spid="14"/>
                                        </p:tgtEl>
                                        <p:attrNameLst>
                                          <p:attrName>ppt_y</p:attrName>
                                        </p:attrNameLst>
                                      </p:cBhvr>
                                      <p:tavLst>
                                        <p:tav tm="0">
                                          <p:val>
                                            <p:fltVal val="0.5"/>
                                          </p:val>
                                        </p:tav>
                                        <p:tav tm="100000">
                                          <p:val>
                                            <p:strVal val="#ppt_y"/>
                                          </p:val>
                                        </p:tav>
                                      </p:tavLst>
                                    </p:anim>
                                  </p:childTnLst>
                                </p:cTn>
                              </p:par>
                              <p:par>
                                <p:cTn id="12" presetID="8" presetClass="emph" presetSubtype="0" fill="hold" grpId="1" nodeType="withEffect">
                                  <p:stCondLst>
                                    <p:cond delay="0"/>
                                  </p:stCondLst>
                                  <p:childTnLst>
                                    <p:animRot by="43200000">
                                      <p:cBhvr>
                                        <p:cTn id="13" dur="500" fill="hold"/>
                                        <p:tgtEl>
                                          <p:spTgt spid="1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4" grpId="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圆角矩形 25"/>
          <p:cNvSpPr/>
          <p:nvPr/>
        </p:nvSpPr>
        <p:spPr>
          <a:xfrm rot="5400000" flipV="1">
            <a:off x="6493431" y="2020414"/>
            <a:ext cx="936104" cy="3600000"/>
          </a:xfrm>
          <a:prstGeom prst="roundRect">
            <a:avLst>
              <a:gd name="adj" fmla="val 50000"/>
            </a:avLst>
          </a:prstGeom>
          <a:solidFill>
            <a:srgbClr val="99CC00">
              <a:alpha val="20000"/>
            </a:srgbClr>
          </a:solidFill>
          <a:ln w="19050" cap="rnd" algn="ctr">
            <a:solidFill>
              <a:srgbClr val="99CC00"/>
            </a:solidFill>
            <a:prstDash val="sysDot"/>
            <a:round/>
            <a:headEnd/>
            <a:tailEnd/>
          </a:ln>
          <a:effectLst>
            <a:outerShdw dist="35921" dir="2700000" algn="ctr" rotWithShape="0">
              <a:srgbClr val="000000">
                <a:alpha val="50000"/>
              </a:srgbClr>
            </a:outerShdw>
          </a:effectLst>
        </p:spPr>
        <p:txBody>
          <a:bodyPr wrap="none" anchor="ctr"/>
          <a:lstStyle/>
          <a:p>
            <a:pPr algn="ctr" fontAlgn="base" latinLnBrk="1">
              <a:spcBef>
                <a:spcPct val="0"/>
              </a:spcBef>
              <a:spcAft>
                <a:spcPct val="0"/>
              </a:spcAft>
            </a:pPr>
            <a:endParaRPr kumimoji="1" lang="zh-CN" altLang="en-US" sz="3600" kern="0" dirty="0">
              <a:solidFill>
                <a:srgbClr val="99CC00"/>
              </a:solidFill>
              <a:latin typeface="Impact" panose="020B0806030902050204" pitchFamily="34" charset="0"/>
              <a:ea typeface="微软雅黑" panose="020B0503020204020204" pitchFamily="34" charset="-122"/>
            </a:endParaRPr>
          </a:p>
        </p:txBody>
      </p:sp>
      <p:sp>
        <p:nvSpPr>
          <p:cNvPr id="27" name="圆角矩形 26"/>
          <p:cNvSpPr/>
          <p:nvPr/>
        </p:nvSpPr>
        <p:spPr>
          <a:xfrm rot="12654625" flipV="1">
            <a:off x="6493431" y="2020414"/>
            <a:ext cx="936104" cy="3600000"/>
          </a:xfrm>
          <a:prstGeom prst="roundRect">
            <a:avLst>
              <a:gd name="adj" fmla="val 50000"/>
            </a:avLst>
          </a:prstGeom>
          <a:solidFill>
            <a:srgbClr val="139AFF">
              <a:alpha val="10001"/>
            </a:srgbClr>
          </a:solidFill>
          <a:ln w="19050" cap="rnd" algn="ctr">
            <a:solidFill>
              <a:srgbClr val="139AFF"/>
            </a:solidFill>
            <a:prstDash val="sysDot"/>
            <a:round/>
            <a:headEnd/>
            <a:tailEnd/>
          </a:ln>
          <a:effectLst>
            <a:outerShdw dist="35921" dir="2700000" algn="ctr" rotWithShape="0">
              <a:srgbClr val="000000">
                <a:alpha val="50000"/>
              </a:srgbClr>
            </a:outerShdw>
          </a:effectLst>
        </p:spPr>
        <p:txBody>
          <a:bodyPr wrap="none" anchor="ctr"/>
          <a:lstStyle/>
          <a:p>
            <a:pPr algn="ctr" fontAlgn="base" latinLnBrk="1">
              <a:spcBef>
                <a:spcPct val="0"/>
              </a:spcBef>
              <a:spcAft>
                <a:spcPct val="0"/>
              </a:spcAft>
            </a:pPr>
            <a:endParaRPr kumimoji="1" lang="zh-CN" altLang="en-US" kern="0" dirty="0">
              <a:solidFill>
                <a:srgbClr val="000000"/>
              </a:solidFill>
              <a:latin typeface="굴림" panose="020B0600000101010101" pitchFamily="34" charset="-127"/>
              <a:ea typeface="굴림" panose="020B0600000101010101" pitchFamily="34" charset="-127"/>
            </a:endParaRPr>
          </a:p>
        </p:txBody>
      </p:sp>
      <p:sp>
        <p:nvSpPr>
          <p:cNvPr id="28" name="圆角矩形 27"/>
          <p:cNvSpPr/>
          <p:nvPr/>
        </p:nvSpPr>
        <p:spPr>
          <a:xfrm rot="8796940" flipV="1">
            <a:off x="6493431" y="2020414"/>
            <a:ext cx="936104" cy="3600000"/>
          </a:xfrm>
          <a:prstGeom prst="roundRect">
            <a:avLst>
              <a:gd name="adj" fmla="val 50000"/>
            </a:avLst>
          </a:prstGeom>
          <a:solidFill>
            <a:srgbClr val="F0AC02">
              <a:alpha val="20000"/>
            </a:srgbClr>
          </a:solidFill>
          <a:ln w="19050" cap="rnd" algn="ctr">
            <a:solidFill>
              <a:srgbClr val="F0AC02"/>
            </a:solidFill>
            <a:prstDash val="sysDot"/>
            <a:round/>
            <a:headEnd/>
            <a:tailEnd/>
          </a:ln>
          <a:effectLst>
            <a:outerShdw dist="35921" dir="2700000" algn="ctr" rotWithShape="0">
              <a:srgbClr val="000000">
                <a:alpha val="50000"/>
              </a:srgbClr>
            </a:outerShdw>
          </a:effectLst>
        </p:spPr>
        <p:txBody>
          <a:bodyPr wrap="none" anchor="ctr"/>
          <a:lstStyle/>
          <a:p>
            <a:pPr algn="ctr" fontAlgn="base" latinLnBrk="1">
              <a:spcBef>
                <a:spcPct val="0"/>
              </a:spcBef>
              <a:spcAft>
                <a:spcPct val="0"/>
              </a:spcAft>
            </a:pPr>
            <a:endParaRPr kumimoji="1" lang="zh-CN" altLang="en-US" sz="3600" kern="0" dirty="0">
              <a:solidFill>
                <a:srgbClr val="FFC000"/>
              </a:solidFill>
              <a:latin typeface="Impact" panose="020B0806030902050204" pitchFamily="34" charset="0"/>
              <a:ea typeface="微软雅黑" panose="020B0503020204020204" pitchFamily="34" charset="-122"/>
            </a:endParaRPr>
          </a:p>
        </p:txBody>
      </p:sp>
      <p:sp>
        <p:nvSpPr>
          <p:cNvPr id="29" name="椭圆 28"/>
          <p:cNvSpPr/>
          <p:nvPr/>
        </p:nvSpPr>
        <p:spPr>
          <a:xfrm rot="5400000" flipV="1">
            <a:off x="7268941" y="2355764"/>
            <a:ext cx="720000" cy="720000"/>
          </a:xfrm>
          <a:prstGeom prst="ellipse">
            <a:avLst/>
          </a:prstGeom>
          <a:solidFill>
            <a:srgbClr val="139AFF">
              <a:alpha val="10001"/>
            </a:srgbClr>
          </a:solidFill>
          <a:ln w="19050" cap="rnd" algn="ctr">
            <a:solidFill>
              <a:srgbClr val="139AFF"/>
            </a:solidFill>
            <a:prstDash val="sysDot"/>
            <a:round/>
            <a:headEnd/>
            <a:tailEnd/>
          </a:ln>
          <a:effectLst>
            <a:outerShdw dist="35921" dir="2700000" algn="ctr" rotWithShape="0">
              <a:srgbClr val="000000">
                <a:alpha val="50000"/>
              </a:srgbClr>
            </a:outerShdw>
          </a:effectLst>
        </p:spPr>
        <p:txBody>
          <a:bodyPr vert="eaVert" wrap="none" anchor="ctr"/>
          <a:lstStyle/>
          <a:p>
            <a:pPr algn="ctr" fontAlgn="base" latinLnBrk="1">
              <a:spcBef>
                <a:spcPct val="0"/>
              </a:spcBef>
              <a:spcAft>
                <a:spcPct val="0"/>
              </a:spcAft>
            </a:pPr>
            <a:r>
              <a:rPr kumimoji="1" lang="en-US" altLang="zh-CN" sz="3600" kern="0" dirty="0">
                <a:solidFill>
                  <a:srgbClr val="00B0F0"/>
                </a:solidFill>
                <a:latin typeface="Impact" panose="020B0806030902050204" pitchFamily="34" charset="0"/>
                <a:ea typeface="微软雅黑" panose="020B0503020204020204" pitchFamily="34" charset="-122"/>
              </a:rPr>
              <a:t>2</a:t>
            </a:r>
            <a:endParaRPr kumimoji="1" lang="zh-CN" altLang="en-US" sz="3600" kern="0" dirty="0">
              <a:solidFill>
                <a:srgbClr val="00B0F0"/>
              </a:solidFill>
              <a:latin typeface="Impact" panose="020B0806030902050204" pitchFamily="34" charset="0"/>
              <a:ea typeface="微软雅黑" panose="020B0503020204020204" pitchFamily="34" charset="-122"/>
            </a:endParaRPr>
          </a:p>
        </p:txBody>
      </p:sp>
      <p:sp>
        <p:nvSpPr>
          <p:cNvPr id="30" name="椭圆 29"/>
          <p:cNvSpPr/>
          <p:nvPr/>
        </p:nvSpPr>
        <p:spPr>
          <a:xfrm rot="5400000" flipV="1">
            <a:off x="5934697" y="4543208"/>
            <a:ext cx="720000" cy="720000"/>
          </a:xfrm>
          <a:prstGeom prst="ellipse">
            <a:avLst/>
          </a:prstGeom>
          <a:solidFill>
            <a:srgbClr val="139AFF">
              <a:alpha val="10001"/>
            </a:srgbClr>
          </a:solidFill>
          <a:ln w="19050" cap="rnd" algn="ctr">
            <a:solidFill>
              <a:srgbClr val="139AFF"/>
            </a:solidFill>
            <a:prstDash val="sysDot"/>
            <a:round/>
            <a:headEnd/>
            <a:tailEnd/>
          </a:ln>
          <a:effectLst>
            <a:outerShdw dist="35921" dir="2700000" algn="ctr" rotWithShape="0">
              <a:srgbClr val="000000">
                <a:alpha val="50000"/>
              </a:srgbClr>
            </a:outerShdw>
          </a:effectLst>
        </p:spPr>
        <p:txBody>
          <a:bodyPr vert="eaVert" wrap="none" anchor="ctr"/>
          <a:lstStyle/>
          <a:p>
            <a:pPr algn="ctr" fontAlgn="base" latinLnBrk="1">
              <a:spcBef>
                <a:spcPct val="0"/>
              </a:spcBef>
              <a:spcAft>
                <a:spcPct val="0"/>
              </a:spcAft>
            </a:pPr>
            <a:r>
              <a:rPr kumimoji="1" lang="en-US" altLang="zh-CN" sz="3600" kern="0" dirty="0">
                <a:solidFill>
                  <a:srgbClr val="00B0F0"/>
                </a:solidFill>
                <a:latin typeface="Impact" panose="020B0806030902050204" pitchFamily="34" charset="0"/>
                <a:ea typeface="微软雅黑" panose="020B0503020204020204" pitchFamily="34" charset="-122"/>
              </a:rPr>
              <a:t>5</a:t>
            </a:r>
            <a:endParaRPr kumimoji="1" lang="zh-CN" altLang="en-US" sz="3600" kern="0" dirty="0">
              <a:solidFill>
                <a:srgbClr val="00B0F0"/>
              </a:solidFill>
              <a:latin typeface="Impact" panose="020B0806030902050204" pitchFamily="34" charset="0"/>
              <a:ea typeface="微软雅黑" panose="020B0503020204020204" pitchFamily="34" charset="-122"/>
            </a:endParaRPr>
          </a:p>
        </p:txBody>
      </p:sp>
      <p:sp>
        <p:nvSpPr>
          <p:cNvPr id="31" name="椭圆 30"/>
          <p:cNvSpPr/>
          <p:nvPr/>
        </p:nvSpPr>
        <p:spPr>
          <a:xfrm rot="5400000" flipV="1">
            <a:off x="7307041" y="4543208"/>
            <a:ext cx="720000" cy="720000"/>
          </a:xfrm>
          <a:prstGeom prst="ellipse">
            <a:avLst/>
          </a:prstGeom>
          <a:solidFill>
            <a:srgbClr val="F0AC02">
              <a:alpha val="20000"/>
            </a:srgbClr>
          </a:solidFill>
          <a:ln w="19050" cap="rnd" algn="ctr">
            <a:solidFill>
              <a:srgbClr val="F0AC02"/>
            </a:solidFill>
            <a:prstDash val="sysDot"/>
            <a:round/>
            <a:headEnd/>
            <a:tailEnd/>
          </a:ln>
          <a:effectLst>
            <a:outerShdw dist="35921" dir="2700000" algn="ctr" rotWithShape="0">
              <a:srgbClr val="000000">
                <a:alpha val="50000"/>
              </a:srgbClr>
            </a:outerShdw>
          </a:effectLst>
        </p:spPr>
        <p:txBody>
          <a:bodyPr vert="eaVert" wrap="none" anchor="ctr"/>
          <a:lstStyle/>
          <a:p>
            <a:pPr algn="ctr" fontAlgn="base" latinLnBrk="1">
              <a:spcBef>
                <a:spcPct val="0"/>
              </a:spcBef>
              <a:spcAft>
                <a:spcPct val="0"/>
              </a:spcAft>
            </a:pPr>
            <a:r>
              <a:rPr kumimoji="1" lang="en-US" altLang="zh-CN" sz="3600" kern="0" dirty="0" smtClean="0">
                <a:solidFill>
                  <a:srgbClr val="FFC000"/>
                </a:solidFill>
                <a:latin typeface="Impact" panose="020B0806030902050204" pitchFamily="34" charset="0"/>
                <a:ea typeface="微软雅黑" panose="020B0503020204020204" pitchFamily="34" charset="-122"/>
              </a:rPr>
              <a:t>4</a:t>
            </a:r>
            <a:endParaRPr kumimoji="1" lang="zh-CN" altLang="en-US" sz="3600" kern="0" dirty="0">
              <a:solidFill>
                <a:srgbClr val="FFC000"/>
              </a:solidFill>
              <a:latin typeface="Impact" panose="020B0806030902050204" pitchFamily="34" charset="0"/>
              <a:ea typeface="微软雅黑" panose="020B0503020204020204" pitchFamily="34" charset="-122"/>
            </a:endParaRPr>
          </a:p>
        </p:txBody>
      </p:sp>
      <p:sp>
        <p:nvSpPr>
          <p:cNvPr id="32" name="椭圆 31"/>
          <p:cNvSpPr/>
          <p:nvPr/>
        </p:nvSpPr>
        <p:spPr>
          <a:xfrm rot="5400000" flipV="1">
            <a:off x="5896597" y="2355764"/>
            <a:ext cx="720000" cy="720000"/>
          </a:xfrm>
          <a:prstGeom prst="ellipse">
            <a:avLst/>
          </a:prstGeom>
          <a:solidFill>
            <a:srgbClr val="F0AC02">
              <a:alpha val="20000"/>
            </a:srgbClr>
          </a:solidFill>
          <a:ln w="19050" cap="rnd" algn="ctr">
            <a:solidFill>
              <a:srgbClr val="F0AC02"/>
            </a:solidFill>
            <a:prstDash val="sysDot"/>
            <a:round/>
            <a:headEnd/>
            <a:tailEnd/>
          </a:ln>
          <a:effectLst>
            <a:outerShdw dist="35921" dir="2700000" algn="ctr" rotWithShape="0">
              <a:srgbClr val="000000">
                <a:alpha val="50000"/>
              </a:srgbClr>
            </a:outerShdw>
          </a:effectLst>
        </p:spPr>
        <p:txBody>
          <a:bodyPr vert="eaVert" wrap="none" anchor="ctr"/>
          <a:lstStyle/>
          <a:p>
            <a:pPr algn="ctr" fontAlgn="base" latinLnBrk="1">
              <a:spcBef>
                <a:spcPct val="0"/>
              </a:spcBef>
              <a:spcAft>
                <a:spcPct val="0"/>
              </a:spcAft>
            </a:pPr>
            <a:r>
              <a:rPr kumimoji="1" lang="en-US" altLang="zh-CN" sz="3600" kern="0" dirty="0" smtClean="0">
                <a:solidFill>
                  <a:srgbClr val="FFC000"/>
                </a:solidFill>
                <a:latin typeface="Impact" panose="020B0806030902050204" pitchFamily="34" charset="0"/>
                <a:ea typeface="微软雅黑" panose="020B0503020204020204" pitchFamily="34" charset="-122"/>
              </a:rPr>
              <a:t>1</a:t>
            </a:r>
            <a:endParaRPr kumimoji="1" lang="zh-CN" altLang="en-US" sz="3600" kern="0" dirty="0">
              <a:solidFill>
                <a:srgbClr val="FFC000"/>
              </a:solidFill>
              <a:latin typeface="Impact" panose="020B0806030902050204" pitchFamily="34" charset="0"/>
              <a:ea typeface="微软雅黑" panose="020B0503020204020204" pitchFamily="34" charset="-122"/>
            </a:endParaRPr>
          </a:p>
        </p:txBody>
      </p:sp>
      <p:sp>
        <p:nvSpPr>
          <p:cNvPr id="33" name="椭圆 32"/>
          <p:cNvSpPr/>
          <p:nvPr/>
        </p:nvSpPr>
        <p:spPr>
          <a:xfrm rot="5400000" flipV="1">
            <a:off x="5301713" y="3459472"/>
            <a:ext cx="720000" cy="720000"/>
          </a:xfrm>
          <a:prstGeom prst="ellipse">
            <a:avLst/>
          </a:prstGeom>
          <a:solidFill>
            <a:srgbClr val="99CC00">
              <a:alpha val="20000"/>
            </a:srgbClr>
          </a:solidFill>
          <a:ln w="19050" cap="rnd" algn="ctr">
            <a:solidFill>
              <a:srgbClr val="99CC00"/>
            </a:solidFill>
            <a:prstDash val="sysDot"/>
            <a:round/>
            <a:headEnd/>
            <a:tailEnd/>
          </a:ln>
          <a:effectLst>
            <a:outerShdw dist="35921" dir="2700000" algn="ctr" rotWithShape="0">
              <a:srgbClr val="000000">
                <a:alpha val="50000"/>
              </a:srgbClr>
            </a:outerShdw>
          </a:effectLst>
        </p:spPr>
        <p:txBody>
          <a:bodyPr vert="eaVert" wrap="none" anchor="ctr"/>
          <a:lstStyle/>
          <a:p>
            <a:pPr algn="ctr" fontAlgn="base" latinLnBrk="1">
              <a:spcBef>
                <a:spcPct val="0"/>
              </a:spcBef>
              <a:spcAft>
                <a:spcPct val="0"/>
              </a:spcAft>
            </a:pPr>
            <a:r>
              <a:rPr kumimoji="1" lang="en-US" altLang="zh-CN" sz="3600" kern="0" dirty="0" smtClean="0">
                <a:solidFill>
                  <a:srgbClr val="99CC00"/>
                </a:solidFill>
                <a:latin typeface="Impact" panose="020B0806030902050204" pitchFamily="34" charset="0"/>
                <a:ea typeface="微软雅黑" panose="020B0503020204020204" pitchFamily="34" charset="-122"/>
              </a:rPr>
              <a:t>6</a:t>
            </a:r>
            <a:endParaRPr kumimoji="1" lang="zh-CN" altLang="en-US" sz="3600" kern="0" dirty="0">
              <a:solidFill>
                <a:srgbClr val="99CC00"/>
              </a:solidFill>
              <a:latin typeface="Impact" panose="020B0806030902050204" pitchFamily="34" charset="0"/>
              <a:ea typeface="微软雅黑" panose="020B0503020204020204" pitchFamily="34" charset="-122"/>
            </a:endParaRPr>
          </a:p>
        </p:txBody>
      </p:sp>
      <p:sp>
        <p:nvSpPr>
          <p:cNvPr id="34" name="椭圆 33"/>
          <p:cNvSpPr/>
          <p:nvPr/>
        </p:nvSpPr>
        <p:spPr>
          <a:xfrm rot="5400000" flipV="1">
            <a:off x="7845005" y="3459472"/>
            <a:ext cx="720000" cy="720000"/>
          </a:xfrm>
          <a:prstGeom prst="ellipse">
            <a:avLst/>
          </a:prstGeom>
          <a:solidFill>
            <a:srgbClr val="99CC00">
              <a:alpha val="20000"/>
            </a:srgbClr>
          </a:solidFill>
          <a:ln w="19050" cap="rnd" algn="ctr">
            <a:solidFill>
              <a:srgbClr val="99CC00"/>
            </a:solidFill>
            <a:prstDash val="sysDot"/>
            <a:round/>
            <a:headEnd/>
            <a:tailEnd/>
          </a:ln>
          <a:effectLst>
            <a:outerShdw dist="35921" dir="2700000" algn="ctr" rotWithShape="0">
              <a:srgbClr val="000000">
                <a:alpha val="50000"/>
              </a:srgbClr>
            </a:outerShdw>
          </a:effectLst>
        </p:spPr>
        <p:txBody>
          <a:bodyPr vert="eaVert" wrap="none" anchor="ctr"/>
          <a:lstStyle/>
          <a:p>
            <a:pPr algn="ctr" fontAlgn="base" latinLnBrk="1">
              <a:spcBef>
                <a:spcPct val="0"/>
              </a:spcBef>
              <a:spcAft>
                <a:spcPct val="0"/>
              </a:spcAft>
            </a:pPr>
            <a:r>
              <a:rPr kumimoji="1" lang="en-US" altLang="zh-CN" sz="3600" kern="0" dirty="0" smtClean="0">
                <a:solidFill>
                  <a:srgbClr val="99CC00"/>
                </a:solidFill>
                <a:latin typeface="Impact" panose="020B0806030902050204" pitchFamily="34" charset="0"/>
                <a:ea typeface="微软雅黑" panose="020B0503020204020204" pitchFamily="34" charset="-122"/>
              </a:rPr>
              <a:t>3</a:t>
            </a:r>
            <a:endParaRPr kumimoji="1" lang="zh-CN" altLang="en-US" sz="3600" kern="0" dirty="0">
              <a:solidFill>
                <a:srgbClr val="99CC00"/>
              </a:solidFill>
              <a:latin typeface="Impact" panose="020B0806030902050204" pitchFamily="34" charset="0"/>
              <a:ea typeface="微软雅黑" panose="020B0503020204020204" pitchFamily="34" charset="-122"/>
            </a:endParaRPr>
          </a:p>
        </p:txBody>
      </p:sp>
      <p:sp>
        <p:nvSpPr>
          <p:cNvPr id="35" name="TextBox 30"/>
          <p:cNvSpPr txBox="1"/>
          <p:nvPr/>
        </p:nvSpPr>
        <p:spPr>
          <a:xfrm>
            <a:off x="9339594" y="3281401"/>
            <a:ext cx="2345976" cy="1061829"/>
          </a:xfrm>
          <a:prstGeom prst="rect">
            <a:avLst/>
          </a:prstGeom>
          <a:noFill/>
        </p:spPr>
        <p:txBody>
          <a:bodyPr wrap="square" rtlCol="0">
            <a:spAutoFit/>
          </a:bodyPr>
          <a:lstStyle/>
          <a:p>
            <a:pPr marL="171450" indent="-171450">
              <a:lnSpc>
                <a:spcPct val="150000"/>
              </a:lnSpc>
              <a:buFont typeface="Arial" pitchFamily="34" charset="0"/>
              <a:buChar char="•"/>
            </a:pPr>
            <a:r>
              <a:rPr lang="zh-CN" altLang="en-US" sz="1400" b="1" dirty="0">
                <a:solidFill>
                  <a:srgbClr val="8CC600"/>
                </a:solidFill>
                <a:latin typeface="微软雅黑" pitchFamily="34" charset="-122"/>
                <a:ea typeface="微软雅黑" pitchFamily="34" charset="-122"/>
              </a:rPr>
              <a:t>能力要求（任职资格</a:t>
            </a:r>
            <a:r>
              <a:rPr lang="zh-CN" altLang="en-US" sz="1400" b="1" dirty="0" smtClean="0">
                <a:solidFill>
                  <a:srgbClr val="8CC600"/>
                </a:solidFill>
                <a:latin typeface="微软雅黑" pitchFamily="34" charset="-122"/>
                <a:ea typeface="微软雅黑" pitchFamily="34" charset="-122"/>
              </a:rPr>
              <a:t>）</a:t>
            </a:r>
            <a:endParaRPr lang="en-US" altLang="zh-CN" sz="1400" b="1" dirty="0">
              <a:solidFill>
                <a:srgbClr val="8CC600"/>
              </a:solidFill>
              <a:latin typeface="微软雅黑" pitchFamily="34" charset="-122"/>
              <a:ea typeface="微软雅黑" pitchFamily="34" charset="-122"/>
            </a:endParaRPr>
          </a:p>
          <a:p>
            <a:pPr marL="171450" indent="-171450">
              <a:lnSpc>
                <a:spcPct val="150000"/>
              </a:lnSpc>
              <a:buFont typeface="Arial" pitchFamily="34" charset="0"/>
              <a:buChar char="•"/>
            </a:pPr>
            <a:r>
              <a:rPr lang="zh-CN" altLang="en-US" sz="1400" dirty="0" smtClean="0">
                <a:solidFill>
                  <a:schemeClr val="bg1"/>
                </a:solidFill>
                <a:latin typeface="微软雅黑" pitchFamily="34" charset="-122"/>
                <a:ea typeface="微软雅黑" pitchFamily="34" charset="-122"/>
              </a:rPr>
              <a:t>何种人才才能做好此岗位的工作</a:t>
            </a:r>
            <a:r>
              <a:rPr lang="zh-CN" altLang="en-US" sz="1400" dirty="0">
                <a:solidFill>
                  <a:schemeClr val="bg1"/>
                </a:solidFill>
                <a:latin typeface="微软雅黑" pitchFamily="34" charset="-122"/>
                <a:ea typeface="微软雅黑" pitchFamily="34" charset="-122"/>
              </a:rPr>
              <a:t>？</a:t>
            </a:r>
            <a:endParaRPr lang="en-US" altLang="zh-CN" sz="1400" dirty="0" smtClean="0">
              <a:solidFill>
                <a:schemeClr val="bg1"/>
              </a:solidFill>
              <a:latin typeface="微软雅黑" pitchFamily="34" charset="-122"/>
              <a:ea typeface="微软雅黑" pitchFamily="34" charset="-122"/>
            </a:endParaRPr>
          </a:p>
        </p:txBody>
      </p:sp>
      <p:sp>
        <p:nvSpPr>
          <p:cNvPr id="37" name="TextBox 31"/>
          <p:cNvSpPr txBox="1"/>
          <p:nvPr/>
        </p:nvSpPr>
        <p:spPr>
          <a:xfrm>
            <a:off x="8504139" y="1788062"/>
            <a:ext cx="2345976" cy="1061829"/>
          </a:xfrm>
          <a:prstGeom prst="rect">
            <a:avLst/>
          </a:prstGeom>
          <a:noFill/>
        </p:spPr>
        <p:txBody>
          <a:bodyPr wrap="square" rtlCol="0">
            <a:spAutoFit/>
          </a:bodyPr>
          <a:lstStyle/>
          <a:p>
            <a:pPr marL="171450" indent="-171450">
              <a:lnSpc>
                <a:spcPct val="150000"/>
              </a:lnSpc>
              <a:buFont typeface="Arial" pitchFamily="34" charset="0"/>
              <a:buChar char="•"/>
            </a:pPr>
            <a:r>
              <a:rPr lang="zh-CN" altLang="en-US" sz="1400" b="1" dirty="0">
                <a:solidFill>
                  <a:srgbClr val="139AFF"/>
                </a:solidFill>
                <a:latin typeface="微软雅黑" pitchFamily="34" charset="-122"/>
                <a:ea typeface="微软雅黑" pitchFamily="34" charset="-122"/>
              </a:rPr>
              <a:t>需要什么资源和</a:t>
            </a:r>
            <a:r>
              <a:rPr lang="zh-CN" altLang="en-US" sz="1400" b="1" dirty="0" smtClean="0">
                <a:solidFill>
                  <a:srgbClr val="139AFF"/>
                </a:solidFill>
                <a:latin typeface="微软雅黑" pitchFamily="34" charset="-122"/>
                <a:ea typeface="微软雅黑" pitchFamily="34" charset="-122"/>
              </a:rPr>
              <a:t>条件</a:t>
            </a:r>
            <a:endParaRPr lang="en-US" altLang="zh-CN" sz="1400" b="1" dirty="0" smtClean="0">
              <a:solidFill>
                <a:srgbClr val="139AFF"/>
              </a:solidFill>
              <a:latin typeface="微软雅黑" pitchFamily="34" charset="-122"/>
              <a:ea typeface="微软雅黑" pitchFamily="34" charset="-122"/>
            </a:endParaRPr>
          </a:p>
          <a:p>
            <a:pPr marL="171450" indent="-171450">
              <a:lnSpc>
                <a:spcPct val="150000"/>
              </a:lnSpc>
              <a:buFont typeface="Arial" pitchFamily="34" charset="0"/>
              <a:buChar char="•"/>
            </a:pPr>
            <a:r>
              <a:rPr lang="zh-CN" altLang="en-US" sz="1400" dirty="0">
                <a:solidFill>
                  <a:schemeClr val="bg1"/>
                </a:solidFill>
                <a:latin typeface="微软雅黑" pitchFamily="34" charset="-122"/>
                <a:ea typeface="微软雅黑" pitchFamily="34" charset="-122"/>
              </a:rPr>
              <a:t>为了达到岗位目标应该利用那些资源和</a:t>
            </a:r>
            <a:r>
              <a:rPr lang="zh-CN" altLang="en-US" sz="1400" dirty="0" smtClean="0">
                <a:solidFill>
                  <a:schemeClr val="bg1"/>
                </a:solidFill>
                <a:latin typeface="微软雅黑" pitchFamily="34" charset="-122"/>
                <a:ea typeface="微软雅黑" pitchFamily="34" charset="-122"/>
              </a:rPr>
              <a:t>条件？</a:t>
            </a:r>
            <a:endParaRPr lang="en-US" altLang="zh-CN" sz="1400" dirty="0">
              <a:solidFill>
                <a:schemeClr val="bg1"/>
              </a:solidFill>
              <a:latin typeface="微软雅黑" pitchFamily="34" charset="-122"/>
              <a:ea typeface="微软雅黑" pitchFamily="34" charset="-122"/>
            </a:endParaRPr>
          </a:p>
        </p:txBody>
      </p:sp>
      <p:sp>
        <p:nvSpPr>
          <p:cNvPr id="38" name="TextBox 32"/>
          <p:cNvSpPr txBox="1"/>
          <p:nvPr/>
        </p:nvSpPr>
        <p:spPr>
          <a:xfrm>
            <a:off x="8504139" y="5048310"/>
            <a:ext cx="2345976" cy="1061829"/>
          </a:xfrm>
          <a:prstGeom prst="rect">
            <a:avLst/>
          </a:prstGeom>
          <a:noFill/>
        </p:spPr>
        <p:txBody>
          <a:bodyPr wrap="square" rtlCol="0">
            <a:spAutoFit/>
          </a:bodyPr>
          <a:lstStyle/>
          <a:p>
            <a:pPr marL="171450" indent="-171450">
              <a:lnSpc>
                <a:spcPct val="150000"/>
              </a:lnSpc>
              <a:buFont typeface="Arial" pitchFamily="34" charset="0"/>
              <a:buChar char="•"/>
            </a:pPr>
            <a:r>
              <a:rPr lang="zh-CN" altLang="en-US" sz="1400" b="1" dirty="0">
                <a:solidFill>
                  <a:srgbClr val="F0AC02"/>
                </a:solidFill>
                <a:latin typeface="微软雅黑" pitchFamily="34" charset="-122"/>
                <a:ea typeface="微软雅黑" pitchFamily="34" charset="-122"/>
              </a:rPr>
              <a:t>业绩</a:t>
            </a:r>
            <a:r>
              <a:rPr lang="zh-CN" altLang="en-US" sz="1400" b="1" dirty="0" smtClean="0">
                <a:solidFill>
                  <a:srgbClr val="F0AC02"/>
                </a:solidFill>
                <a:latin typeface="微软雅黑" pitchFamily="34" charset="-122"/>
                <a:ea typeface="微软雅黑" pitchFamily="34" charset="-122"/>
              </a:rPr>
              <a:t>考核</a:t>
            </a:r>
            <a:endParaRPr lang="en-US" altLang="zh-CN" sz="1400" b="1" dirty="0">
              <a:solidFill>
                <a:srgbClr val="F0AC02"/>
              </a:solidFill>
              <a:latin typeface="微软雅黑" pitchFamily="34" charset="-122"/>
              <a:ea typeface="微软雅黑" pitchFamily="34" charset="-122"/>
            </a:endParaRPr>
          </a:p>
          <a:p>
            <a:pPr marL="171450" indent="-171450">
              <a:lnSpc>
                <a:spcPct val="150000"/>
              </a:lnSpc>
              <a:buFont typeface="Arial" pitchFamily="34" charset="0"/>
              <a:buChar char="•"/>
            </a:pPr>
            <a:r>
              <a:rPr lang="zh-CN" altLang="en-US" sz="1400" dirty="0">
                <a:solidFill>
                  <a:schemeClr val="bg1"/>
                </a:solidFill>
                <a:latin typeface="微软雅黑" pitchFamily="34" charset="-122"/>
                <a:ea typeface="微软雅黑" pitchFamily="34" charset="-122"/>
              </a:rPr>
              <a:t>该岗位工作的业绩如何考核？主要考核指标是什么？</a:t>
            </a:r>
            <a:endParaRPr lang="en-US" altLang="zh-CN" sz="1400" dirty="0">
              <a:solidFill>
                <a:schemeClr val="bg1"/>
              </a:solidFill>
              <a:latin typeface="微软雅黑" pitchFamily="34" charset="-122"/>
              <a:ea typeface="微软雅黑" pitchFamily="34" charset="-122"/>
            </a:endParaRPr>
          </a:p>
        </p:txBody>
      </p:sp>
      <p:sp>
        <p:nvSpPr>
          <p:cNvPr id="39" name="TextBox 33"/>
          <p:cNvSpPr txBox="1"/>
          <p:nvPr/>
        </p:nvSpPr>
        <p:spPr>
          <a:xfrm>
            <a:off x="3361283" y="1788062"/>
            <a:ext cx="2380987" cy="1061829"/>
          </a:xfrm>
          <a:prstGeom prst="rect">
            <a:avLst/>
          </a:prstGeom>
          <a:noFill/>
        </p:spPr>
        <p:txBody>
          <a:bodyPr wrap="square" rtlCol="0">
            <a:spAutoFit/>
          </a:bodyPr>
          <a:lstStyle/>
          <a:p>
            <a:pPr marL="171450" indent="-171450">
              <a:lnSpc>
                <a:spcPct val="150000"/>
              </a:lnSpc>
              <a:buFont typeface="Arial" pitchFamily="34" charset="0"/>
              <a:buChar char="•"/>
            </a:pPr>
            <a:r>
              <a:rPr lang="zh-CN" altLang="en-US" sz="1400" b="1" dirty="0">
                <a:solidFill>
                  <a:srgbClr val="F0AC02"/>
                </a:solidFill>
                <a:latin typeface="微软雅黑" pitchFamily="34" charset="-122"/>
                <a:ea typeface="微软雅黑" pitchFamily="34" charset="-122"/>
              </a:rPr>
              <a:t>主要</a:t>
            </a:r>
            <a:r>
              <a:rPr lang="zh-CN" altLang="en-US" sz="1400" b="1" dirty="0" smtClean="0">
                <a:solidFill>
                  <a:srgbClr val="F0AC02"/>
                </a:solidFill>
                <a:latin typeface="微软雅黑" pitchFamily="34" charset="-122"/>
                <a:ea typeface="微软雅黑" pitchFamily="34" charset="-122"/>
              </a:rPr>
              <a:t>工作</a:t>
            </a:r>
            <a:endParaRPr lang="en-US" altLang="zh-CN" sz="1400" b="1" dirty="0" smtClean="0">
              <a:solidFill>
                <a:srgbClr val="F0AC02"/>
              </a:solidFill>
              <a:latin typeface="微软雅黑" pitchFamily="34" charset="-122"/>
              <a:ea typeface="微软雅黑" pitchFamily="34" charset="-122"/>
            </a:endParaRPr>
          </a:p>
          <a:p>
            <a:pPr marL="171450" indent="-171450">
              <a:lnSpc>
                <a:spcPct val="150000"/>
              </a:lnSpc>
              <a:buFont typeface="Arial" pitchFamily="34" charset="0"/>
              <a:buChar char="•"/>
            </a:pPr>
            <a:r>
              <a:rPr lang="zh-CN" altLang="en-US" sz="1400" dirty="0">
                <a:solidFill>
                  <a:schemeClr val="bg1"/>
                </a:solidFill>
                <a:latin typeface="微软雅黑" pitchFamily="34" charset="-122"/>
                <a:ea typeface="微软雅黑" pitchFamily="34" charset="-122"/>
              </a:rPr>
              <a:t>平常这个岗位做哪些基本工作</a:t>
            </a:r>
            <a:r>
              <a:rPr lang="zh-CN" altLang="en-US" sz="1400" dirty="0" smtClean="0">
                <a:solidFill>
                  <a:schemeClr val="bg1"/>
                </a:solidFill>
                <a:latin typeface="微软雅黑" pitchFamily="34" charset="-122"/>
                <a:ea typeface="微软雅黑" pitchFamily="34" charset="-122"/>
              </a:rPr>
              <a:t>？怎么分配时间？</a:t>
            </a:r>
            <a:endParaRPr lang="en-US" altLang="zh-CN" sz="1400" dirty="0">
              <a:solidFill>
                <a:schemeClr val="bg1"/>
              </a:solidFill>
              <a:latin typeface="微软雅黑" pitchFamily="34" charset="-122"/>
              <a:ea typeface="微软雅黑" pitchFamily="34" charset="-122"/>
            </a:endParaRPr>
          </a:p>
        </p:txBody>
      </p:sp>
      <p:sp>
        <p:nvSpPr>
          <p:cNvPr id="40" name="TextBox 34"/>
          <p:cNvSpPr txBox="1"/>
          <p:nvPr/>
        </p:nvSpPr>
        <p:spPr>
          <a:xfrm>
            <a:off x="3361283" y="4725144"/>
            <a:ext cx="2380987" cy="1384995"/>
          </a:xfrm>
          <a:prstGeom prst="rect">
            <a:avLst/>
          </a:prstGeom>
          <a:noFill/>
        </p:spPr>
        <p:txBody>
          <a:bodyPr wrap="square" rtlCol="0">
            <a:spAutoFit/>
          </a:bodyPr>
          <a:lstStyle/>
          <a:p>
            <a:pPr marL="171450" indent="-171450">
              <a:lnSpc>
                <a:spcPct val="150000"/>
              </a:lnSpc>
              <a:buFont typeface="Arial" pitchFamily="34" charset="0"/>
              <a:buChar char="•"/>
            </a:pPr>
            <a:r>
              <a:rPr lang="zh-CN" altLang="en-US" sz="1400" b="1" dirty="0">
                <a:solidFill>
                  <a:srgbClr val="139AFF"/>
                </a:solidFill>
                <a:latin typeface="微软雅黑" pitchFamily="34" charset="-122"/>
                <a:ea typeface="微软雅黑" pitchFamily="34" charset="-122"/>
              </a:rPr>
              <a:t>职权</a:t>
            </a:r>
            <a:r>
              <a:rPr lang="zh-CN" altLang="en-US" sz="1400" b="1" dirty="0" smtClean="0">
                <a:solidFill>
                  <a:srgbClr val="139AFF"/>
                </a:solidFill>
                <a:latin typeface="微软雅黑" pitchFamily="34" charset="-122"/>
                <a:ea typeface="微软雅黑" pitchFamily="34" charset="-122"/>
              </a:rPr>
              <a:t>关系</a:t>
            </a:r>
            <a:endParaRPr lang="en-US" altLang="zh-CN" sz="1400" b="1" dirty="0">
              <a:solidFill>
                <a:srgbClr val="139AFF"/>
              </a:solidFill>
              <a:latin typeface="微软雅黑" pitchFamily="34" charset="-122"/>
              <a:ea typeface="微软雅黑" pitchFamily="34" charset="-122"/>
            </a:endParaRPr>
          </a:p>
          <a:p>
            <a:pPr marL="171450" indent="-171450">
              <a:lnSpc>
                <a:spcPct val="150000"/>
              </a:lnSpc>
              <a:buFont typeface="Arial" pitchFamily="34" charset="0"/>
              <a:buChar char="•"/>
            </a:pPr>
            <a:r>
              <a:rPr lang="zh-CN" altLang="en-US" sz="1400" dirty="0" smtClean="0">
                <a:solidFill>
                  <a:schemeClr val="bg1"/>
                </a:solidFill>
                <a:latin typeface="微软雅黑" pitchFamily="34" charset="-122"/>
                <a:ea typeface="微软雅黑" pitchFamily="34" charset="-122"/>
              </a:rPr>
              <a:t>向</a:t>
            </a:r>
            <a:r>
              <a:rPr lang="zh-CN" altLang="en-US" sz="1400" dirty="0">
                <a:solidFill>
                  <a:schemeClr val="bg1"/>
                </a:solidFill>
                <a:latin typeface="微软雅黑" pitchFamily="34" charset="-122"/>
                <a:ea typeface="微软雅黑" pitchFamily="34" charset="-122"/>
              </a:rPr>
              <a:t>谁汇报</a:t>
            </a:r>
            <a:r>
              <a:rPr lang="zh-CN" altLang="en-US" sz="1400" dirty="0" smtClean="0">
                <a:solidFill>
                  <a:schemeClr val="bg1"/>
                </a:solidFill>
                <a:latin typeface="微软雅黑" pitchFamily="34" charset="-122"/>
                <a:ea typeface="微软雅黑" pitchFamily="34" charset="-122"/>
              </a:rPr>
              <a:t>？同级</a:t>
            </a:r>
            <a:r>
              <a:rPr lang="zh-CN" altLang="en-US" sz="1400" dirty="0">
                <a:solidFill>
                  <a:schemeClr val="bg1"/>
                </a:solidFill>
                <a:latin typeface="微软雅黑" pitchFamily="34" charset="-122"/>
                <a:ea typeface="微软雅黑" pitchFamily="34" charset="-122"/>
              </a:rPr>
              <a:t>是谁？下级是谁？与其他同事的权利和责任的划分？</a:t>
            </a:r>
            <a:endParaRPr lang="en-US" altLang="zh-CN" sz="1400" dirty="0">
              <a:solidFill>
                <a:schemeClr val="bg1"/>
              </a:solidFill>
              <a:latin typeface="微软雅黑" pitchFamily="34" charset="-122"/>
              <a:ea typeface="微软雅黑" pitchFamily="34" charset="-122"/>
            </a:endParaRPr>
          </a:p>
        </p:txBody>
      </p:sp>
      <p:sp>
        <p:nvSpPr>
          <p:cNvPr id="41" name="TextBox 35"/>
          <p:cNvSpPr txBox="1"/>
          <p:nvPr/>
        </p:nvSpPr>
        <p:spPr>
          <a:xfrm>
            <a:off x="2569194" y="3281401"/>
            <a:ext cx="2380987" cy="1061829"/>
          </a:xfrm>
          <a:prstGeom prst="rect">
            <a:avLst/>
          </a:prstGeom>
          <a:noFill/>
        </p:spPr>
        <p:txBody>
          <a:bodyPr wrap="square" rtlCol="0">
            <a:spAutoFit/>
          </a:bodyPr>
          <a:lstStyle/>
          <a:p>
            <a:pPr marL="171450" indent="-171450">
              <a:lnSpc>
                <a:spcPct val="150000"/>
              </a:lnSpc>
              <a:buFont typeface="Arial" pitchFamily="34" charset="0"/>
              <a:buChar char="•"/>
            </a:pPr>
            <a:r>
              <a:rPr lang="zh-CN" altLang="en-US" sz="1400" b="1" dirty="0">
                <a:solidFill>
                  <a:srgbClr val="8CC600"/>
                </a:solidFill>
                <a:latin typeface="微软雅黑" pitchFamily="34" charset="-122"/>
                <a:ea typeface="微软雅黑" pitchFamily="34" charset="-122"/>
              </a:rPr>
              <a:t>工作量。</a:t>
            </a:r>
            <a:endParaRPr lang="en-US" altLang="zh-CN" sz="1400" b="1" dirty="0">
              <a:solidFill>
                <a:srgbClr val="8CC600"/>
              </a:solidFill>
              <a:latin typeface="微软雅黑" pitchFamily="34" charset="-122"/>
              <a:ea typeface="微软雅黑" pitchFamily="34" charset="-122"/>
            </a:endParaRPr>
          </a:p>
          <a:p>
            <a:pPr marL="171450" indent="-171450">
              <a:lnSpc>
                <a:spcPct val="150000"/>
              </a:lnSpc>
              <a:buFont typeface="Arial" pitchFamily="34" charset="0"/>
              <a:buChar char="•"/>
            </a:pPr>
            <a:r>
              <a:rPr lang="zh-CN" altLang="en-US" sz="1400" dirty="0">
                <a:solidFill>
                  <a:schemeClr val="bg1"/>
                </a:solidFill>
                <a:latin typeface="微软雅黑" pitchFamily="34" charset="-122"/>
                <a:ea typeface="微软雅黑" pitchFamily="34" charset="-122"/>
              </a:rPr>
              <a:t>这个岗位需要处理多大的工作量？</a:t>
            </a:r>
            <a:endParaRPr lang="en-US" altLang="zh-CN" sz="1400" dirty="0">
              <a:solidFill>
                <a:schemeClr val="bg1"/>
              </a:solidFill>
              <a:latin typeface="微软雅黑" pitchFamily="34" charset="-122"/>
              <a:ea typeface="微软雅黑" pitchFamily="34" charset="-122"/>
            </a:endParaRPr>
          </a:p>
        </p:txBody>
      </p:sp>
      <p:sp>
        <p:nvSpPr>
          <p:cNvPr id="42" name="TextBox 32"/>
          <p:cNvSpPr txBox="1"/>
          <p:nvPr>
            <p:custDataLst>
              <p:tags r:id="rId1"/>
            </p:custDataLst>
          </p:nvPr>
        </p:nvSpPr>
        <p:spPr>
          <a:xfrm>
            <a:off x="1590337" y="2231966"/>
            <a:ext cx="415510" cy="4221369"/>
          </a:xfrm>
          <a:prstGeom prst="rect">
            <a:avLst/>
          </a:prstGeom>
          <a:noFill/>
        </p:spPr>
        <p:txBody>
          <a:bodyPr vert="eaVert" wrap="square" lIns="68586" tIns="68586" rIns="68586" bIns="68586" rtlCol="0">
            <a:spAutoFit/>
          </a:bodyPr>
          <a:lstStyle/>
          <a:p>
            <a:pPr lvl="0">
              <a:buSzPct val="90000"/>
              <a:defRPr/>
            </a:pPr>
            <a:r>
              <a:rPr lang="zh-CN" altLang="en-US" kern="0" dirty="0">
                <a:solidFill>
                  <a:srgbClr val="FFFFFF">
                    <a:alpha val="99000"/>
                  </a:srgbClr>
                </a:solidFill>
                <a:latin typeface="微软雅黑" panose="020B0503020204020204" pitchFamily="34" charset="-122"/>
                <a:ea typeface="微软雅黑" panose="020B0503020204020204" pitchFamily="34" charset="-122"/>
              </a:rPr>
              <a:t> </a:t>
            </a:r>
            <a:r>
              <a:rPr lang="en-US" altLang="zh-CN" kern="0" dirty="0">
                <a:solidFill>
                  <a:srgbClr val="FFFFFF">
                    <a:alpha val="99000"/>
                  </a:srgbClr>
                </a:solidFill>
                <a:latin typeface="微软雅黑" panose="020B0503020204020204" pitchFamily="34" charset="-122"/>
                <a:ea typeface="微软雅黑" panose="020B0503020204020204" pitchFamily="34" charset="-122"/>
              </a:rPr>
              <a:t>3.3.3 </a:t>
            </a:r>
            <a:r>
              <a:rPr lang="zh-CN" altLang="en-US" kern="0" dirty="0">
                <a:solidFill>
                  <a:srgbClr val="FFFFFF">
                    <a:alpha val="99000"/>
                  </a:srgbClr>
                </a:solidFill>
                <a:latin typeface="微软雅黑" panose="020B0503020204020204" pitchFamily="34" charset="-122"/>
                <a:ea typeface="微软雅黑" panose="020B0503020204020204" pitchFamily="34" charset="-122"/>
              </a:rPr>
              <a:t>岗位设计的主要方面</a:t>
            </a:r>
          </a:p>
        </p:txBody>
      </p:sp>
      <p:grpSp>
        <p:nvGrpSpPr>
          <p:cNvPr id="43" name="组合 42"/>
          <p:cNvGrpSpPr/>
          <p:nvPr/>
        </p:nvGrpSpPr>
        <p:grpSpPr>
          <a:xfrm rot="16200000">
            <a:off x="-135753" y="3964414"/>
            <a:ext cx="4032450" cy="369333"/>
            <a:chOff x="2353171" y="452232"/>
            <a:chExt cx="2880320" cy="369333"/>
          </a:xfrm>
        </p:grpSpPr>
        <p:cxnSp>
          <p:nvCxnSpPr>
            <p:cNvPr id="44" name="直接连接符 43"/>
            <p:cNvCxnSpPr/>
            <p:nvPr userDrawn="1"/>
          </p:nvCxnSpPr>
          <p:spPr>
            <a:xfrm>
              <a:off x="2353171" y="821564"/>
              <a:ext cx="2880320" cy="0"/>
            </a:xfrm>
            <a:prstGeom prst="line">
              <a:avLst/>
            </a:prstGeom>
            <a:solidFill>
              <a:srgbClr val="99CC00">
                <a:alpha val="20000"/>
              </a:srgbClr>
            </a:solidFill>
            <a:ln w="12700" cap="rnd" algn="ctr">
              <a:solidFill>
                <a:srgbClr val="99CC00"/>
              </a:solidFill>
              <a:prstDash val="sysDash"/>
              <a:round/>
              <a:headEnd type="oval"/>
              <a:tailEnd/>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45" name="直接连接符 44"/>
            <p:cNvCxnSpPr/>
            <p:nvPr userDrawn="1"/>
          </p:nvCxnSpPr>
          <p:spPr>
            <a:xfrm flipV="1">
              <a:off x="5233491" y="452232"/>
              <a:ext cx="0" cy="369333"/>
            </a:xfrm>
            <a:prstGeom prst="line">
              <a:avLst/>
            </a:prstGeom>
            <a:solidFill>
              <a:srgbClr val="99CC00">
                <a:alpha val="20000"/>
              </a:srgbClr>
            </a:solidFill>
            <a:ln w="12700" cap="rnd" algn="ctr">
              <a:solidFill>
                <a:srgbClr val="99CC00"/>
              </a:solidFill>
              <a:prstDash val="sysDash"/>
              <a:round/>
              <a:headEnd/>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grpSp>
    </p:spTree>
    <p:extLst>
      <p:ext uri="{BB962C8B-B14F-4D97-AF65-F5344CB8AC3E}">
        <p14:creationId xmlns:p14="http://schemas.microsoft.com/office/powerpoint/2010/main" val="1102975144"/>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with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0-#ppt_w/2"/>
                                          </p:val>
                                        </p:tav>
                                        <p:tav tm="100000">
                                          <p:val>
                                            <p:strVal val="#ppt_x"/>
                                          </p:val>
                                        </p:tav>
                                      </p:tavLst>
                                    </p:anim>
                                    <p:anim calcmode="lin" valueType="num">
                                      <p:cBhvr additive="base">
                                        <p:cTn id="8" dur="500" fill="hold"/>
                                        <p:tgtEl>
                                          <p:spTgt spid="39"/>
                                        </p:tgtEl>
                                        <p:attrNameLst>
                                          <p:attrName>ppt_y</p:attrName>
                                        </p:attrNameLst>
                                      </p:cBhvr>
                                      <p:tavLst>
                                        <p:tav tm="0">
                                          <p:val>
                                            <p:strVal val="0-#ppt_h/2"/>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additive="base">
                                        <p:cTn id="11" dur="500" fill="hold"/>
                                        <p:tgtEl>
                                          <p:spTgt spid="41"/>
                                        </p:tgtEl>
                                        <p:attrNameLst>
                                          <p:attrName>ppt_x</p:attrName>
                                        </p:attrNameLst>
                                      </p:cBhvr>
                                      <p:tavLst>
                                        <p:tav tm="0">
                                          <p:val>
                                            <p:strVal val="0-#ppt_w/2"/>
                                          </p:val>
                                        </p:tav>
                                        <p:tav tm="100000">
                                          <p:val>
                                            <p:strVal val="#ppt_x"/>
                                          </p:val>
                                        </p:tav>
                                      </p:tavLst>
                                    </p:anim>
                                    <p:anim calcmode="lin" valueType="num">
                                      <p:cBhvr additive="base">
                                        <p:cTn id="12" dur="500" fill="hold"/>
                                        <p:tgtEl>
                                          <p:spTgt spid="41"/>
                                        </p:tgtEl>
                                        <p:attrNameLst>
                                          <p:attrName>ppt_y</p:attrName>
                                        </p:attrNameLst>
                                      </p:cBhvr>
                                      <p:tavLst>
                                        <p:tav tm="0">
                                          <p:val>
                                            <p:strVal val="#ppt_y"/>
                                          </p:val>
                                        </p:tav>
                                        <p:tav tm="100000">
                                          <p:val>
                                            <p:strVal val="#ppt_y"/>
                                          </p:val>
                                        </p:tav>
                                      </p:tavLst>
                                    </p:anim>
                                  </p:childTnLst>
                                </p:cTn>
                              </p:par>
                              <p:par>
                                <p:cTn id="13" presetID="2" presetClass="entr" presetSubtype="12" decel="100000" fill="hold" grpId="0" nodeType="with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500" fill="hold"/>
                                        <p:tgtEl>
                                          <p:spTgt spid="40"/>
                                        </p:tgtEl>
                                        <p:attrNameLst>
                                          <p:attrName>ppt_x</p:attrName>
                                        </p:attrNameLst>
                                      </p:cBhvr>
                                      <p:tavLst>
                                        <p:tav tm="0">
                                          <p:val>
                                            <p:strVal val="0-#ppt_w/2"/>
                                          </p:val>
                                        </p:tav>
                                        <p:tav tm="100000">
                                          <p:val>
                                            <p:strVal val="#ppt_x"/>
                                          </p:val>
                                        </p:tav>
                                      </p:tavLst>
                                    </p:anim>
                                    <p:anim calcmode="lin" valueType="num">
                                      <p:cBhvr additive="base">
                                        <p:cTn id="16" dur="500" fill="hold"/>
                                        <p:tgtEl>
                                          <p:spTgt spid="40"/>
                                        </p:tgtEl>
                                        <p:attrNameLst>
                                          <p:attrName>ppt_y</p:attrName>
                                        </p:attrNameLst>
                                      </p:cBhvr>
                                      <p:tavLst>
                                        <p:tav tm="0">
                                          <p:val>
                                            <p:strVal val="1+#ppt_h/2"/>
                                          </p:val>
                                        </p:tav>
                                        <p:tav tm="100000">
                                          <p:val>
                                            <p:strVal val="#ppt_y"/>
                                          </p:val>
                                        </p:tav>
                                      </p:tavLst>
                                    </p:anim>
                                  </p:childTnLst>
                                </p:cTn>
                              </p:par>
                              <p:par>
                                <p:cTn id="17" presetID="2" presetClass="entr" presetSubtype="3" decel="100000"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500" fill="hold"/>
                                        <p:tgtEl>
                                          <p:spTgt spid="37"/>
                                        </p:tgtEl>
                                        <p:attrNameLst>
                                          <p:attrName>ppt_x</p:attrName>
                                        </p:attrNameLst>
                                      </p:cBhvr>
                                      <p:tavLst>
                                        <p:tav tm="0">
                                          <p:val>
                                            <p:strVal val="1+#ppt_w/2"/>
                                          </p:val>
                                        </p:tav>
                                        <p:tav tm="100000">
                                          <p:val>
                                            <p:strVal val="#ppt_x"/>
                                          </p:val>
                                        </p:tav>
                                      </p:tavLst>
                                    </p:anim>
                                    <p:anim calcmode="lin" valueType="num">
                                      <p:cBhvr additive="base">
                                        <p:cTn id="20" dur="500" fill="hold"/>
                                        <p:tgtEl>
                                          <p:spTgt spid="37"/>
                                        </p:tgtEl>
                                        <p:attrNameLst>
                                          <p:attrName>ppt_y</p:attrName>
                                        </p:attrNameLst>
                                      </p:cBhvr>
                                      <p:tavLst>
                                        <p:tav tm="0">
                                          <p:val>
                                            <p:strVal val="0-#ppt_h/2"/>
                                          </p:val>
                                        </p:tav>
                                        <p:tav tm="100000">
                                          <p:val>
                                            <p:strVal val="#ppt_y"/>
                                          </p:val>
                                        </p:tav>
                                      </p:tavLst>
                                    </p:anim>
                                  </p:childTnLst>
                                </p:cTn>
                              </p:par>
                              <p:par>
                                <p:cTn id="21" presetID="2" presetClass="entr" presetSubtype="2" decel="100000" fill="hold" grpId="0" nodeType="withEffect">
                                  <p:stCondLst>
                                    <p:cond delay="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500" fill="hold"/>
                                        <p:tgtEl>
                                          <p:spTgt spid="35"/>
                                        </p:tgtEl>
                                        <p:attrNameLst>
                                          <p:attrName>ppt_x</p:attrName>
                                        </p:attrNameLst>
                                      </p:cBhvr>
                                      <p:tavLst>
                                        <p:tav tm="0">
                                          <p:val>
                                            <p:strVal val="1+#ppt_w/2"/>
                                          </p:val>
                                        </p:tav>
                                        <p:tav tm="100000">
                                          <p:val>
                                            <p:strVal val="#ppt_x"/>
                                          </p:val>
                                        </p:tav>
                                      </p:tavLst>
                                    </p:anim>
                                    <p:anim calcmode="lin" valueType="num">
                                      <p:cBhvr additive="base">
                                        <p:cTn id="24" dur="500" fill="hold"/>
                                        <p:tgtEl>
                                          <p:spTgt spid="35"/>
                                        </p:tgtEl>
                                        <p:attrNameLst>
                                          <p:attrName>ppt_y</p:attrName>
                                        </p:attrNameLst>
                                      </p:cBhvr>
                                      <p:tavLst>
                                        <p:tav tm="0">
                                          <p:val>
                                            <p:strVal val="#ppt_y"/>
                                          </p:val>
                                        </p:tav>
                                        <p:tav tm="100000">
                                          <p:val>
                                            <p:strVal val="#ppt_y"/>
                                          </p:val>
                                        </p:tav>
                                      </p:tavLst>
                                    </p:anim>
                                  </p:childTnLst>
                                </p:cTn>
                              </p:par>
                              <p:par>
                                <p:cTn id="25" presetID="2" presetClass="entr" presetSubtype="6" decel="100000" fill="hold" grpId="0" nodeType="withEffect">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cBhvr additive="base">
                                        <p:cTn id="27" dur="500" fill="hold"/>
                                        <p:tgtEl>
                                          <p:spTgt spid="38"/>
                                        </p:tgtEl>
                                        <p:attrNameLst>
                                          <p:attrName>ppt_x</p:attrName>
                                        </p:attrNameLst>
                                      </p:cBhvr>
                                      <p:tavLst>
                                        <p:tav tm="0">
                                          <p:val>
                                            <p:strVal val="1+#ppt_w/2"/>
                                          </p:val>
                                        </p:tav>
                                        <p:tav tm="100000">
                                          <p:val>
                                            <p:strVal val="#ppt_x"/>
                                          </p:val>
                                        </p:tav>
                                      </p:tavLst>
                                    </p:anim>
                                    <p:anim calcmode="lin" valueType="num">
                                      <p:cBhvr additive="base">
                                        <p:cTn id="28"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7" grpId="0"/>
      <p:bldP spid="38" grpId="0"/>
      <p:bldP spid="39" grpId="0"/>
      <p:bldP spid="40" grpId="0"/>
      <p:bldP spid="41"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Box 32"/>
          <p:cNvSpPr txBox="1"/>
          <p:nvPr>
            <p:custDataLst>
              <p:tags r:id="rId1"/>
            </p:custDataLst>
          </p:nvPr>
        </p:nvSpPr>
        <p:spPr>
          <a:xfrm>
            <a:off x="1590337" y="2231966"/>
            <a:ext cx="415510" cy="4221369"/>
          </a:xfrm>
          <a:prstGeom prst="rect">
            <a:avLst/>
          </a:prstGeom>
          <a:noFill/>
        </p:spPr>
        <p:txBody>
          <a:bodyPr vert="eaVert" wrap="square" lIns="68586" tIns="68586" rIns="68586" bIns="68586" rtlCol="0">
            <a:spAutoFit/>
          </a:bodyPr>
          <a:lstStyle/>
          <a:p>
            <a:pPr lvl="0">
              <a:buSzPct val="90000"/>
              <a:defRPr/>
            </a:pPr>
            <a:r>
              <a:rPr lang="zh-CN" altLang="en-US" kern="0" dirty="0">
                <a:solidFill>
                  <a:srgbClr val="FFFFFF">
                    <a:alpha val="99000"/>
                  </a:srgbClr>
                </a:solidFill>
                <a:latin typeface="微软雅黑" panose="020B0503020204020204" pitchFamily="34" charset="-122"/>
                <a:ea typeface="微软雅黑" panose="020B0503020204020204" pitchFamily="34" charset="-122"/>
              </a:rPr>
              <a:t> </a:t>
            </a:r>
            <a:r>
              <a:rPr lang="en-US" altLang="zh-CN" kern="0" dirty="0" smtClean="0">
                <a:solidFill>
                  <a:srgbClr val="FFFFFF">
                    <a:alpha val="99000"/>
                  </a:srgbClr>
                </a:solidFill>
                <a:latin typeface="微软雅黑" panose="020B0503020204020204" pitchFamily="34" charset="-122"/>
                <a:ea typeface="微软雅黑" panose="020B0503020204020204" pitchFamily="34" charset="-122"/>
              </a:rPr>
              <a:t>3.3.4 </a:t>
            </a:r>
            <a:r>
              <a:rPr lang="zh-CN" altLang="en-US" kern="0" dirty="0" smtClean="0">
                <a:solidFill>
                  <a:srgbClr val="FFFFFF">
                    <a:alpha val="99000"/>
                  </a:srgbClr>
                </a:solidFill>
                <a:latin typeface="微软雅黑" panose="020B0503020204020204" pitchFamily="34" charset="-122"/>
                <a:ea typeface="微软雅黑" panose="020B0503020204020204" pitchFamily="34" charset="-122"/>
              </a:rPr>
              <a:t>岗位</a:t>
            </a:r>
            <a:r>
              <a:rPr lang="zh-CN" altLang="en-US" kern="0" dirty="0">
                <a:solidFill>
                  <a:srgbClr val="FFFFFF">
                    <a:alpha val="99000"/>
                  </a:srgbClr>
                </a:solidFill>
                <a:latin typeface="微软雅黑" panose="020B0503020204020204" pitchFamily="34" charset="-122"/>
                <a:ea typeface="微软雅黑" panose="020B0503020204020204" pitchFamily="34" charset="-122"/>
              </a:rPr>
              <a:t>设计与工作分析的关系</a:t>
            </a:r>
          </a:p>
        </p:txBody>
      </p:sp>
      <p:grpSp>
        <p:nvGrpSpPr>
          <p:cNvPr id="43" name="组合 42"/>
          <p:cNvGrpSpPr/>
          <p:nvPr/>
        </p:nvGrpSpPr>
        <p:grpSpPr>
          <a:xfrm rot="16200000">
            <a:off x="-135753" y="3964414"/>
            <a:ext cx="4032450" cy="369333"/>
            <a:chOff x="2353171" y="452232"/>
            <a:chExt cx="2880320" cy="369333"/>
          </a:xfrm>
        </p:grpSpPr>
        <p:cxnSp>
          <p:nvCxnSpPr>
            <p:cNvPr id="44" name="直接连接符 43"/>
            <p:cNvCxnSpPr/>
            <p:nvPr userDrawn="1"/>
          </p:nvCxnSpPr>
          <p:spPr>
            <a:xfrm>
              <a:off x="2353171" y="821564"/>
              <a:ext cx="2880320" cy="0"/>
            </a:xfrm>
            <a:prstGeom prst="line">
              <a:avLst/>
            </a:prstGeom>
            <a:solidFill>
              <a:srgbClr val="99CC00">
                <a:alpha val="20000"/>
              </a:srgbClr>
            </a:solidFill>
            <a:ln w="12700" cap="rnd" algn="ctr">
              <a:solidFill>
                <a:srgbClr val="99CC00"/>
              </a:solidFill>
              <a:prstDash val="sysDash"/>
              <a:round/>
              <a:headEnd type="oval"/>
              <a:tailEnd/>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45" name="直接连接符 44"/>
            <p:cNvCxnSpPr/>
            <p:nvPr userDrawn="1"/>
          </p:nvCxnSpPr>
          <p:spPr>
            <a:xfrm flipV="1">
              <a:off x="5233491" y="452232"/>
              <a:ext cx="0" cy="369333"/>
            </a:xfrm>
            <a:prstGeom prst="line">
              <a:avLst/>
            </a:prstGeom>
            <a:solidFill>
              <a:srgbClr val="99CC00">
                <a:alpha val="20000"/>
              </a:srgbClr>
            </a:solidFill>
            <a:ln w="12700" cap="rnd" algn="ctr">
              <a:solidFill>
                <a:srgbClr val="99CC00"/>
              </a:solidFill>
              <a:prstDash val="sysDash"/>
              <a:round/>
              <a:headEnd/>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grpSp>
      <p:grpSp>
        <p:nvGrpSpPr>
          <p:cNvPr id="47" name="Group 2"/>
          <p:cNvGrpSpPr/>
          <p:nvPr/>
        </p:nvGrpSpPr>
        <p:grpSpPr>
          <a:xfrm>
            <a:off x="8257827" y="2126086"/>
            <a:ext cx="2772838" cy="3875237"/>
            <a:chOff x="496793" y="1302056"/>
            <a:chExt cx="3696154" cy="5166983"/>
          </a:xfrm>
        </p:grpSpPr>
        <p:sp>
          <p:nvSpPr>
            <p:cNvPr id="48" name="Rectangle 113"/>
            <p:cNvSpPr/>
            <p:nvPr/>
          </p:nvSpPr>
          <p:spPr>
            <a:xfrm>
              <a:off x="496793" y="1302057"/>
              <a:ext cx="3657600" cy="5166982"/>
            </a:xfrm>
            <a:prstGeom prst="rect">
              <a:avLst/>
            </a:prstGeom>
            <a:solidFill>
              <a:srgbClr val="FFFFFF">
                <a:alpha val="20000"/>
              </a:srgbClr>
            </a:solidFill>
            <a:ln w="19050" cap="flat" cmpd="sng" algn="ctr">
              <a:solidFill>
                <a:srgbClr val="FFFFFF">
                  <a:alpha val="23922"/>
                </a:srgbClr>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26" tIns="45712" rIns="91426" bIns="45712" numCol="1" rtlCol="0" anchor="ctr" anchorCtr="0" compatLnSpc="1">
              <a:prstTxWarp prst="textNoShape">
                <a:avLst/>
              </a:prstTxWarp>
            </a:bodyPr>
            <a:lstStyle/>
            <a:p>
              <a:pPr marL="0" marR="0" lvl="0" indent="0" defTabSz="685754" eaLnBrk="1" fontAlgn="base" latinLnBrk="0" hangingPunct="1">
                <a:lnSpc>
                  <a:spcPct val="100000"/>
                </a:lnSpc>
                <a:spcBef>
                  <a:spcPct val="0"/>
                </a:spcBef>
                <a:spcAft>
                  <a:spcPct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rPr>
                <a:t>  </a:t>
              </a:r>
              <a:endParaRPr kumimoji="0" lang="en-US" sz="1800" b="0" i="0" u="none" strike="noStrike" kern="0" cap="none" spc="0" normalizeH="0" baseline="0" noProof="0" dirty="0">
                <a:ln>
                  <a:noFill/>
                </a:ln>
                <a:solidFill>
                  <a:sysClr val="windowText" lastClr="000000"/>
                </a:solidFill>
                <a:effectLst/>
                <a:uLnTx/>
                <a:uFillTx/>
              </a:endParaRPr>
            </a:p>
          </p:txBody>
        </p:sp>
        <p:pic>
          <p:nvPicPr>
            <p:cNvPr id="49" name="Picture 2" descr="C:\Users\v-junyo\Documents\Jun_Mesh\Microsoft Files\DesignTools\Brand Photos\Office Brand - No_exp\Office Anywhere\female laptop talking conversation restaurant public discussion people.jpg"/>
            <p:cNvPicPr>
              <a:picLocks noChangeAspect="1" noChangeArrowheads="1"/>
            </p:cNvPicPr>
            <p:nvPr/>
          </p:nvPicPr>
          <p:blipFill rotWithShape="1">
            <a:blip r:embed="rId3" cstate="email">
              <a:extLst>
                <a:ext uri="{28A0092B-C50C-407E-A947-70E740481C1C}">
                  <a14:useLocalDpi xmlns:a14="http://schemas.microsoft.com/office/drawing/2010/main"/>
                </a:ext>
              </a:extLst>
            </a:blip>
            <a:stretch/>
          </p:blipFill>
          <p:spPr bwMode="auto">
            <a:xfrm>
              <a:off x="496793" y="1302056"/>
              <a:ext cx="3656647" cy="2312288"/>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50" name="Title 4"/>
            <p:cNvSpPr txBox="1">
              <a:spLocks/>
            </p:cNvSpPr>
            <p:nvPr/>
          </p:nvSpPr>
          <p:spPr>
            <a:xfrm>
              <a:off x="496793" y="4134022"/>
              <a:ext cx="3696154" cy="2265627"/>
            </a:xfrm>
            <a:prstGeom prst="rect">
              <a:avLst/>
            </a:prstGeom>
            <a:noFill/>
            <a:ln w="9525" cap="flat" cmpd="sng" algn="ctr">
              <a:noFill/>
              <a:prstDash val="solid"/>
              <a:headEnd type="none" w="med" len="med"/>
              <a:tailEnd type="none" w="med" len="med"/>
            </a:ln>
            <a:effectLst/>
          </p:spPr>
          <p:txBody>
            <a:bodyPr rot="0" spcFirstLastPara="0" vertOverflow="overflow" horzOverflow="overflow" vert="horz" wrap="square" lIns="91440" tIns="45720" rIns="91436" bIns="45718" numCol="1" spcCol="0" rtlCol="0" fromWordArt="0" anchor="t" anchorCtr="0" forceAA="0" compatLnSpc="1">
              <a:prstTxWarp prst="textNoShape">
                <a:avLst/>
              </a:prstTxWarp>
              <a:noAutofit/>
            </a:bodyPr>
            <a:lstStyle>
              <a:defPPr>
                <a:defRPr lang="en-US"/>
              </a:defPPr>
              <a:lvl1pPr defTabSz="914099" fontAlgn="base">
                <a:lnSpc>
                  <a:spcPct val="90000"/>
                </a:lnSpc>
                <a:spcBef>
                  <a:spcPct val="0"/>
                </a:spcBef>
                <a:spcAft>
                  <a:spcPct val="0"/>
                </a:spcAft>
                <a:defRPr sz="2800">
                  <a:gradFill>
                    <a:gsLst>
                      <a:gs pos="0">
                        <a:srgbClr val="FFFFFF"/>
                      </a:gs>
                      <a:gs pos="100000">
                        <a:srgbClr val="FFFFFF"/>
                      </a:gs>
                    </a:gsLst>
                    <a:lin ang="5400000" scaled="0"/>
                  </a:gradFill>
                  <a:latin typeface="+mj-lt"/>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lnSpc>
                  <a:spcPct val="150000"/>
                </a:lnSpc>
                <a:spcBef>
                  <a:spcPts val="225"/>
                </a:spcBef>
                <a:defRPr/>
              </a:pPr>
              <a:r>
                <a:rPr lang="zh-CN" altLang="en-US" sz="1400" kern="0" dirty="0">
                  <a:solidFill>
                    <a:schemeClr val="bg1"/>
                  </a:solidFill>
                  <a:latin typeface="Segoe UI" pitchFamily="34" charset="0"/>
                  <a:ea typeface="Segoe UI" pitchFamily="34" charset="0"/>
                  <a:cs typeface="Segoe UI" pitchFamily="34" charset="0"/>
                </a:rPr>
                <a:t>岗位设计的中心任务是要为企业提供完成战略目标的保证，并为人力资源管理提供基本的依据，保证事得其人、人尽其才，人事相宜。</a:t>
              </a:r>
              <a:endParaRPr kumimoji="0" lang="en-US" sz="1400" b="0" i="0" u="none" strike="noStrike" kern="0" cap="none" spc="0" normalizeH="0" baseline="0" noProof="0" dirty="0">
                <a:ln>
                  <a:noFill/>
                </a:ln>
                <a:solidFill>
                  <a:schemeClr val="bg1"/>
                </a:solidFill>
                <a:effectLst/>
                <a:uLnTx/>
                <a:uFillTx/>
                <a:latin typeface="Segoe UI" pitchFamily="34" charset="0"/>
                <a:ea typeface="Segoe UI" pitchFamily="34" charset="0"/>
                <a:cs typeface="Segoe UI" pitchFamily="34" charset="0"/>
              </a:endParaRPr>
            </a:p>
          </p:txBody>
        </p:sp>
      </p:grpSp>
      <p:grpSp>
        <p:nvGrpSpPr>
          <p:cNvPr id="53" name="Group 1"/>
          <p:cNvGrpSpPr/>
          <p:nvPr/>
        </p:nvGrpSpPr>
        <p:grpSpPr>
          <a:xfrm>
            <a:off x="5426655" y="2126086"/>
            <a:ext cx="2744469" cy="3875237"/>
            <a:chOff x="4225500" y="1302057"/>
            <a:chExt cx="3658339" cy="5166982"/>
          </a:xfrm>
        </p:grpSpPr>
        <p:sp>
          <p:nvSpPr>
            <p:cNvPr id="54" name="Rectangle 119"/>
            <p:cNvSpPr/>
            <p:nvPr/>
          </p:nvSpPr>
          <p:spPr>
            <a:xfrm>
              <a:off x="4225500" y="1302057"/>
              <a:ext cx="3657601" cy="5166982"/>
            </a:xfrm>
            <a:prstGeom prst="rect">
              <a:avLst/>
            </a:prstGeom>
            <a:solidFill>
              <a:srgbClr val="FFFFFF">
                <a:alpha val="20000"/>
              </a:srgbClr>
            </a:solidFill>
            <a:ln w="19050" cap="flat" cmpd="sng" algn="ctr">
              <a:solidFill>
                <a:srgbClr val="FFFFFF">
                  <a:alpha val="23922"/>
                </a:srgbClr>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26" tIns="45712" rIns="91426" bIns="45712" numCol="1" rtlCol="0" anchor="ctr" anchorCtr="0" compatLnSpc="1">
              <a:prstTxWarp prst="textNoShape">
                <a:avLst/>
              </a:prstTxWarp>
            </a:bodyPr>
            <a:lstStyle/>
            <a:p>
              <a:pPr marL="0" marR="0" lvl="0" indent="0" defTabSz="685754" eaLnBrk="1" fontAlgn="base" latinLnBrk="0" hangingPunct="1">
                <a:lnSpc>
                  <a:spcPct val="100000"/>
                </a:lnSpc>
                <a:spcBef>
                  <a:spcPct val="0"/>
                </a:spcBef>
                <a:spcAft>
                  <a:spcPct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rPr>
                <a:t>  </a:t>
              </a:r>
              <a:endParaRPr kumimoji="0" lang="en-US" sz="1800" b="0" i="0" u="none" strike="noStrike" kern="0" cap="none" spc="0" normalizeH="0" baseline="0" noProof="0" dirty="0">
                <a:ln>
                  <a:noFill/>
                </a:ln>
                <a:solidFill>
                  <a:sysClr val="windowText" lastClr="000000"/>
                </a:solidFill>
                <a:effectLst/>
                <a:uLnTx/>
                <a:uFillTx/>
              </a:endParaRPr>
            </a:p>
          </p:txBody>
        </p:sp>
        <p:sp>
          <p:nvSpPr>
            <p:cNvPr id="55" name="Title 4"/>
            <p:cNvSpPr txBox="1">
              <a:spLocks/>
            </p:cNvSpPr>
            <p:nvPr/>
          </p:nvSpPr>
          <p:spPr>
            <a:xfrm>
              <a:off x="4247565" y="4282007"/>
              <a:ext cx="3636274" cy="2117641"/>
            </a:xfrm>
            <a:prstGeom prst="rect">
              <a:avLst/>
            </a:prstGeom>
            <a:noFill/>
            <a:ln w="9525" cap="flat" cmpd="sng" algn="ctr">
              <a:noFill/>
              <a:prstDash val="solid"/>
              <a:headEnd type="none" w="med" len="med"/>
              <a:tailEnd type="none" w="med" len="med"/>
            </a:ln>
            <a:effectLst/>
          </p:spPr>
          <p:txBody>
            <a:bodyPr rot="0" spcFirstLastPara="0" vertOverflow="overflow" horzOverflow="overflow" vert="horz" wrap="square" lIns="91440" tIns="45720" rIns="91436" bIns="45718" numCol="1" spcCol="0" rtlCol="0" fromWordArt="0" anchor="t" anchorCtr="0" forceAA="0" compatLnSpc="1">
              <a:prstTxWarp prst="textNoShape">
                <a:avLst/>
              </a:prstTxWarp>
              <a:noAutofit/>
            </a:bodyPr>
            <a:lstStyle>
              <a:defPPr>
                <a:defRPr lang="en-US"/>
              </a:defPPr>
              <a:lvl1pPr algn="ctr" defTabSz="914099" fontAlgn="base">
                <a:lnSpc>
                  <a:spcPct val="90000"/>
                </a:lnSpc>
                <a:spcBef>
                  <a:spcPct val="0"/>
                </a:spcBef>
                <a:spcAft>
                  <a:spcPct val="0"/>
                </a:spcAft>
                <a:defRPr sz="1600">
                  <a:gradFill>
                    <a:gsLst>
                      <a:gs pos="0">
                        <a:srgbClr val="FFFFFF"/>
                      </a:gs>
                      <a:gs pos="100000">
                        <a:srgbClr val="FFFFFF"/>
                      </a:gs>
                    </a:gsLst>
                    <a:lin ang="5400000" scaled="0"/>
                  </a:gradFill>
                  <a:latin typeface="Segoe UI" pitchFamily="34" charset="0"/>
                  <a:ea typeface="Segoe UI" pitchFamily="34" charset="0"/>
                  <a:cs typeface="Segoe UI" pitchFamily="34" charset="0"/>
                </a:defRPr>
              </a:lvl1pPr>
            </a:lstStyle>
            <a:p>
              <a:pPr lvl="0" algn="l">
                <a:lnSpc>
                  <a:spcPct val="150000"/>
                </a:lnSpc>
                <a:defRPr/>
              </a:pPr>
              <a:r>
                <a:rPr lang="zh-CN" altLang="en-US" sz="1400" kern="0" dirty="0">
                  <a:solidFill>
                    <a:schemeClr val="bg1"/>
                  </a:solidFill>
                </a:rPr>
                <a:t>工作分析也可以为岗位设计提供验证。通过工作分析可以发现岗位设计中的缺陷、问题，从而对原有岗位设计进行调整、修改。</a:t>
              </a:r>
              <a:endParaRPr kumimoji="0" lang="en-US" sz="1400" b="0" i="0" u="none" strike="noStrike" kern="0" cap="none" spc="0" normalizeH="0" baseline="0" noProof="0" dirty="0">
                <a:ln>
                  <a:noFill/>
                </a:ln>
                <a:solidFill>
                  <a:schemeClr val="bg1"/>
                </a:solidFill>
                <a:effectLst/>
                <a:uLnTx/>
                <a:uFillTx/>
              </a:endParaRPr>
            </a:p>
          </p:txBody>
        </p:sp>
        <p:pic>
          <p:nvPicPr>
            <p:cNvPr id="56" name="Picture 14"/>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4225500" y="1302057"/>
              <a:ext cx="3656647" cy="231228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9" name="Group 15"/>
          <p:cNvGrpSpPr/>
          <p:nvPr/>
        </p:nvGrpSpPr>
        <p:grpSpPr>
          <a:xfrm>
            <a:off x="2603938" y="2126086"/>
            <a:ext cx="2760952" cy="3875236"/>
            <a:chOff x="7875052" y="1302058"/>
            <a:chExt cx="3589238" cy="4411981"/>
          </a:xfrm>
        </p:grpSpPr>
        <p:sp>
          <p:nvSpPr>
            <p:cNvPr id="60" name="Rectangle 125"/>
            <p:cNvSpPr/>
            <p:nvPr/>
          </p:nvSpPr>
          <p:spPr>
            <a:xfrm>
              <a:off x="7875773" y="1302058"/>
              <a:ext cx="3567089" cy="4411981"/>
            </a:xfrm>
            <a:prstGeom prst="rect">
              <a:avLst/>
            </a:prstGeom>
            <a:solidFill>
              <a:srgbClr val="FFFFFF">
                <a:alpha val="20000"/>
              </a:srgbClr>
            </a:solidFill>
            <a:ln w="19050" cap="flat" cmpd="sng" algn="ctr">
              <a:solidFill>
                <a:srgbClr val="FFFFFF">
                  <a:alpha val="23922"/>
                </a:srgbClr>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26" tIns="45712" rIns="91426" bIns="45712" numCol="1" rtlCol="0" anchor="ctr" anchorCtr="0" compatLnSpc="1">
              <a:prstTxWarp prst="textNoShape">
                <a:avLst/>
              </a:prstTxWarp>
            </a:bodyPr>
            <a:lstStyle/>
            <a:p>
              <a:pPr marL="0" marR="0" lvl="0" indent="0" defTabSz="685754" eaLnBrk="1" fontAlgn="base" latinLnBrk="0" hangingPunct="1">
                <a:lnSpc>
                  <a:spcPct val="100000"/>
                </a:lnSpc>
                <a:spcBef>
                  <a:spcPct val="0"/>
                </a:spcBef>
                <a:spcAft>
                  <a:spcPct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rPr>
                <a:t>  </a:t>
              </a:r>
              <a:endParaRPr kumimoji="0" lang="en-US" sz="1800" b="0" i="0" u="none" strike="noStrike" kern="0" cap="none" spc="0" normalizeH="0" baseline="0" noProof="0" dirty="0">
                <a:ln>
                  <a:noFill/>
                </a:ln>
                <a:solidFill>
                  <a:sysClr val="windowText" lastClr="000000"/>
                </a:solidFill>
                <a:effectLst/>
                <a:uLnTx/>
                <a:uFillTx/>
              </a:endParaRPr>
            </a:p>
          </p:txBody>
        </p:sp>
        <p:sp>
          <p:nvSpPr>
            <p:cNvPr id="61" name="Title 4"/>
            <p:cNvSpPr txBox="1">
              <a:spLocks/>
            </p:cNvSpPr>
            <p:nvPr/>
          </p:nvSpPr>
          <p:spPr>
            <a:xfrm>
              <a:off x="7875052" y="3772456"/>
              <a:ext cx="3589238" cy="1882332"/>
            </a:xfrm>
            <a:prstGeom prst="rect">
              <a:avLst/>
            </a:prstGeom>
            <a:noFill/>
            <a:ln w="9525" cap="flat" cmpd="sng" algn="ctr">
              <a:noFill/>
              <a:prstDash val="solid"/>
              <a:headEnd type="none" w="med" len="med"/>
              <a:tailEnd type="none" w="med" len="med"/>
            </a:ln>
            <a:effectLst/>
          </p:spPr>
          <p:txBody>
            <a:bodyPr rot="0" spcFirstLastPara="0" vertOverflow="overflow" horzOverflow="overflow" vert="horz" wrap="square" lIns="91440" tIns="45720" rIns="91436" bIns="45718" numCol="1" spcCol="0" rtlCol="0" fromWordArt="0" anchor="t" anchorCtr="0" forceAA="0" compatLnSpc="1">
              <a:prstTxWarp prst="textNoShape">
                <a:avLst/>
              </a:prstTxWarp>
              <a:noAutofit/>
            </a:bodyPr>
            <a:lstStyle>
              <a:defPPr>
                <a:defRPr lang="en-US"/>
              </a:defPPr>
              <a:lvl1pPr algn="ctr" defTabSz="914099" fontAlgn="base">
                <a:lnSpc>
                  <a:spcPct val="90000"/>
                </a:lnSpc>
                <a:spcBef>
                  <a:spcPct val="0"/>
                </a:spcBef>
                <a:spcAft>
                  <a:spcPct val="0"/>
                </a:spcAft>
                <a:defRPr sz="1600">
                  <a:gradFill>
                    <a:gsLst>
                      <a:gs pos="0">
                        <a:srgbClr val="FFFFFF"/>
                      </a:gs>
                      <a:gs pos="100000">
                        <a:srgbClr val="FFFFFF"/>
                      </a:gs>
                    </a:gsLst>
                    <a:lin ang="5400000" scaled="0"/>
                  </a:gradFill>
                  <a:latin typeface="Segoe UI" pitchFamily="34" charset="0"/>
                  <a:ea typeface="Segoe UI" pitchFamily="34" charset="0"/>
                  <a:cs typeface="Segoe UI" pitchFamily="34" charset="0"/>
                </a:defRPr>
              </a:lvl1pPr>
            </a:lstStyle>
            <a:p>
              <a:pPr lvl="0" algn="l">
                <a:lnSpc>
                  <a:spcPct val="150000"/>
                </a:lnSpc>
                <a:defRPr/>
              </a:pPr>
              <a:r>
                <a:rPr lang="zh-CN" altLang="en-US" sz="1400" kern="0" dirty="0">
                  <a:solidFill>
                    <a:schemeClr val="bg1"/>
                  </a:solidFill>
                </a:rPr>
                <a:t>岗位设计与工作分析（人力资源规划模块）是不同的工作，工作分析是对现有岗位的客观描述，而岗位设计是对现有岗位的认定、修改或对新岗位的描述。</a:t>
              </a:r>
              <a:endParaRPr kumimoji="0" lang="en-US" sz="1400" b="0" i="0" u="none" strike="noStrike" kern="0" cap="none" spc="0" normalizeH="0" baseline="0" noProof="0" dirty="0">
                <a:ln>
                  <a:noFill/>
                </a:ln>
                <a:solidFill>
                  <a:schemeClr val="bg1"/>
                </a:solidFill>
                <a:effectLst/>
                <a:uLnTx/>
                <a:uFillTx/>
              </a:endParaRPr>
            </a:p>
          </p:txBody>
        </p:sp>
        <p:pic>
          <p:nvPicPr>
            <p:cNvPr id="62" name="Picture 13"/>
            <p:cNvPicPr>
              <a:picLocks noChangeAspect="1" noChangeArrowheads="1"/>
            </p:cNvPicPr>
            <p:nvPr/>
          </p:nvPicPr>
          <p:blipFill>
            <a:blip r:embed="rId5" cstate="email">
              <a:extLst>
                <a:ext uri="{28A0092B-C50C-407E-A947-70E740481C1C}">
                  <a14:useLocalDpi xmlns:a14="http://schemas.microsoft.com/office/drawing/2010/main"/>
                </a:ext>
              </a:extLst>
            </a:blip>
            <a:stretch>
              <a:fillRect/>
            </a:stretch>
          </p:blipFill>
          <p:spPr bwMode="auto">
            <a:xfrm>
              <a:off x="7875773" y="1309763"/>
              <a:ext cx="3566160" cy="1966708"/>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65" name="直接连接符 64"/>
          <p:cNvCxnSpPr/>
          <p:nvPr/>
        </p:nvCxnSpPr>
        <p:spPr>
          <a:xfrm>
            <a:off x="2857227" y="4138538"/>
            <a:ext cx="7776864" cy="0"/>
          </a:xfrm>
          <a:prstGeom prst="line">
            <a:avLst/>
          </a:prstGeom>
          <a:solidFill>
            <a:srgbClr val="2A2A2A"/>
          </a:solidFill>
          <a:ln w="60325">
            <a:solidFill>
              <a:srgbClr val="99CC00"/>
            </a:solidFill>
          </a:ln>
        </p:spPr>
        <p:style>
          <a:lnRef idx="2">
            <a:schemeClr val="accent1">
              <a:shade val="50000"/>
            </a:schemeClr>
          </a:lnRef>
          <a:fillRef idx="1">
            <a:schemeClr val="accent1"/>
          </a:fillRef>
          <a:effectRef idx="0">
            <a:schemeClr val="accent1"/>
          </a:effectRef>
          <a:fontRef idx="minor">
            <a:schemeClr val="lt1"/>
          </a:fontRef>
        </p:style>
      </p:cxnSp>
      <p:sp>
        <p:nvSpPr>
          <p:cNvPr id="66" name="椭圆 65"/>
          <p:cNvSpPr/>
          <p:nvPr/>
        </p:nvSpPr>
        <p:spPr>
          <a:xfrm>
            <a:off x="3926805" y="4046463"/>
            <a:ext cx="166688" cy="174625"/>
          </a:xfrm>
          <a:prstGeom prst="ellipse">
            <a:avLst/>
          </a:prstGeom>
          <a:solidFill>
            <a:schemeClr val="bg1">
              <a:lumMod val="50000"/>
            </a:schemeClr>
          </a:solidFill>
          <a:ln w="60325">
            <a:solidFill>
              <a:srgbClr val="99CC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7" name="椭圆 66"/>
          <p:cNvSpPr/>
          <p:nvPr/>
        </p:nvSpPr>
        <p:spPr>
          <a:xfrm>
            <a:off x="6650980" y="4046463"/>
            <a:ext cx="166687" cy="174625"/>
          </a:xfrm>
          <a:prstGeom prst="ellipse">
            <a:avLst/>
          </a:prstGeom>
          <a:solidFill>
            <a:schemeClr val="bg1">
              <a:lumMod val="50000"/>
            </a:schemeClr>
          </a:solidFill>
          <a:ln w="60325">
            <a:solidFill>
              <a:srgbClr val="99CC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71" name="椭圆 70"/>
          <p:cNvSpPr/>
          <p:nvPr/>
        </p:nvSpPr>
        <p:spPr>
          <a:xfrm>
            <a:off x="9625979" y="4046463"/>
            <a:ext cx="166688" cy="174625"/>
          </a:xfrm>
          <a:prstGeom prst="ellipse">
            <a:avLst/>
          </a:prstGeom>
          <a:solidFill>
            <a:schemeClr val="bg1">
              <a:lumMod val="50000"/>
            </a:schemeClr>
          </a:solidFill>
          <a:ln w="60325">
            <a:solidFill>
              <a:srgbClr val="99CC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Tree>
    <p:extLst>
      <p:ext uri="{BB962C8B-B14F-4D97-AF65-F5344CB8AC3E}">
        <p14:creationId xmlns:p14="http://schemas.microsoft.com/office/powerpoint/2010/main" val="838479796"/>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decel="10000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additive="base">
                                        <p:cTn id="7" dur="500" fill="hold"/>
                                        <p:tgtEl>
                                          <p:spTgt spid="59"/>
                                        </p:tgtEl>
                                        <p:attrNameLst>
                                          <p:attrName>ppt_x</p:attrName>
                                        </p:attrNameLst>
                                      </p:cBhvr>
                                      <p:tavLst>
                                        <p:tav tm="0">
                                          <p:val>
                                            <p:strVal val="1+#ppt_w/2"/>
                                          </p:val>
                                        </p:tav>
                                        <p:tav tm="100000">
                                          <p:val>
                                            <p:strVal val="#ppt_x"/>
                                          </p:val>
                                        </p:tav>
                                      </p:tavLst>
                                    </p:anim>
                                    <p:anim calcmode="lin" valueType="num">
                                      <p:cBhvr additive="base">
                                        <p:cTn id="8" dur="500" fill="hold"/>
                                        <p:tgtEl>
                                          <p:spTgt spid="59"/>
                                        </p:tgtEl>
                                        <p:attrNameLst>
                                          <p:attrName>ppt_y</p:attrName>
                                        </p:attrNameLst>
                                      </p:cBhvr>
                                      <p:tavLst>
                                        <p:tav tm="0">
                                          <p:val>
                                            <p:strVal val="0-#ppt_h/2"/>
                                          </p:val>
                                        </p:tav>
                                        <p:tav tm="100000">
                                          <p:val>
                                            <p:strVal val="#ppt_y"/>
                                          </p:val>
                                        </p:tav>
                                      </p:tavLst>
                                    </p:anim>
                                  </p:childTnLst>
                                </p:cTn>
                              </p:par>
                              <p:par>
                                <p:cTn id="9" presetID="2" presetClass="entr" presetSubtype="1" decel="100000" fill="hold" nodeType="withEffect">
                                  <p:stCondLst>
                                    <p:cond delay="0"/>
                                  </p:stCondLst>
                                  <p:childTnLst>
                                    <p:set>
                                      <p:cBhvr>
                                        <p:cTn id="10" dur="1" fill="hold">
                                          <p:stCondLst>
                                            <p:cond delay="0"/>
                                          </p:stCondLst>
                                        </p:cTn>
                                        <p:tgtEl>
                                          <p:spTgt spid="53"/>
                                        </p:tgtEl>
                                        <p:attrNameLst>
                                          <p:attrName>style.visibility</p:attrName>
                                        </p:attrNameLst>
                                      </p:cBhvr>
                                      <p:to>
                                        <p:strVal val="visible"/>
                                      </p:to>
                                    </p:set>
                                    <p:anim calcmode="lin" valueType="num">
                                      <p:cBhvr additive="base">
                                        <p:cTn id="11" dur="500" fill="hold"/>
                                        <p:tgtEl>
                                          <p:spTgt spid="53"/>
                                        </p:tgtEl>
                                        <p:attrNameLst>
                                          <p:attrName>ppt_x</p:attrName>
                                        </p:attrNameLst>
                                      </p:cBhvr>
                                      <p:tavLst>
                                        <p:tav tm="0">
                                          <p:val>
                                            <p:strVal val="#ppt_x"/>
                                          </p:val>
                                        </p:tav>
                                        <p:tav tm="100000">
                                          <p:val>
                                            <p:strVal val="#ppt_x"/>
                                          </p:val>
                                        </p:tav>
                                      </p:tavLst>
                                    </p:anim>
                                    <p:anim calcmode="lin" valueType="num">
                                      <p:cBhvr additive="base">
                                        <p:cTn id="12" dur="500" fill="hold"/>
                                        <p:tgtEl>
                                          <p:spTgt spid="53"/>
                                        </p:tgtEl>
                                        <p:attrNameLst>
                                          <p:attrName>ppt_y</p:attrName>
                                        </p:attrNameLst>
                                      </p:cBhvr>
                                      <p:tavLst>
                                        <p:tav tm="0">
                                          <p:val>
                                            <p:strVal val="0-#ppt_h/2"/>
                                          </p:val>
                                        </p:tav>
                                        <p:tav tm="100000">
                                          <p:val>
                                            <p:strVal val="#ppt_y"/>
                                          </p:val>
                                        </p:tav>
                                      </p:tavLst>
                                    </p:anim>
                                  </p:childTnLst>
                                </p:cTn>
                              </p:par>
                              <p:par>
                                <p:cTn id="13" presetID="2" presetClass="entr" presetSubtype="9" decel="100000" fill="hold" nodeType="withEffect">
                                  <p:stCondLst>
                                    <p:cond delay="0"/>
                                  </p:stCondLst>
                                  <p:childTnLst>
                                    <p:set>
                                      <p:cBhvr>
                                        <p:cTn id="14" dur="1" fill="hold">
                                          <p:stCondLst>
                                            <p:cond delay="0"/>
                                          </p:stCondLst>
                                        </p:cTn>
                                        <p:tgtEl>
                                          <p:spTgt spid="47"/>
                                        </p:tgtEl>
                                        <p:attrNameLst>
                                          <p:attrName>style.visibility</p:attrName>
                                        </p:attrNameLst>
                                      </p:cBhvr>
                                      <p:to>
                                        <p:strVal val="visible"/>
                                      </p:to>
                                    </p:set>
                                    <p:anim calcmode="lin" valueType="num">
                                      <p:cBhvr additive="base">
                                        <p:cTn id="15" dur="500" fill="hold"/>
                                        <p:tgtEl>
                                          <p:spTgt spid="47"/>
                                        </p:tgtEl>
                                        <p:attrNameLst>
                                          <p:attrName>ppt_x</p:attrName>
                                        </p:attrNameLst>
                                      </p:cBhvr>
                                      <p:tavLst>
                                        <p:tav tm="0">
                                          <p:val>
                                            <p:strVal val="0-#ppt_w/2"/>
                                          </p:val>
                                        </p:tav>
                                        <p:tav tm="100000">
                                          <p:val>
                                            <p:strVal val="#ppt_x"/>
                                          </p:val>
                                        </p:tav>
                                      </p:tavLst>
                                    </p:anim>
                                    <p:anim calcmode="lin" valueType="num">
                                      <p:cBhvr additive="base">
                                        <p:cTn id="16" dur="500" fill="hold"/>
                                        <p:tgtEl>
                                          <p:spTgt spid="4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Box 32"/>
          <p:cNvSpPr txBox="1"/>
          <p:nvPr>
            <p:custDataLst>
              <p:tags r:id="rId1"/>
            </p:custDataLst>
          </p:nvPr>
        </p:nvSpPr>
        <p:spPr>
          <a:xfrm>
            <a:off x="1590337" y="2231966"/>
            <a:ext cx="415510" cy="4221369"/>
          </a:xfrm>
          <a:prstGeom prst="rect">
            <a:avLst/>
          </a:prstGeom>
          <a:noFill/>
        </p:spPr>
        <p:txBody>
          <a:bodyPr vert="eaVert" wrap="square" lIns="68586" tIns="68586" rIns="68586" bIns="68586" rtlCol="0">
            <a:spAutoFit/>
          </a:bodyPr>
          <a:lstStyle/>
          <a:p>
            <a:pPr lvl="0">
              <a:buSzPct val="90000"/>
              <a:defRPr/>
            </a:pPr>
            <a:r>
              <a:rPr lang="zh-CN" altLang="en-US" kern="0" dirty="0">
                <a:solidFill>
                  <a:srgbClr val="FFFFFF">
                    <a:alpha val="99000"/>
                  </a:srgbClr>
                </a:solidFill>
                <a:latin typeface="微软雅黑" panose="020B0503020204020204" pitchFamily="34" charset="-122"/>
                <a:ea typeface="微软雅黑" panose="020B0503020204020204" pitchFamily="34" charset="-122"/>
              </a:rPr>
              <a:t> </a:t>
            </a:r>
            <a:r>
              <a:rPr lang="en-US" altLang="zh-CN" kern="0" dirty="0" smtClean="0">
                <a:solidFill>
                  <a:srgbClr val="FFFFFF">
                    <a:alpha val="99000"/>
                  </a:srgbClr>
                </a:solidFill>
                <a:latin typeface="微软雅黑" panose="020B0503020204020204" pitchFamily="34" charset="-122"/>
                <a:ea typeface="微软雅黑" panose="020B0503020204020204" pitchFamily="34" charset="-122"/>
              </a:rPr>
              <a:t>3.3.5 </a:t>
            </a:r>
            <a:r>
              <a:rPr lang="zh-CN" altLang="en-US" kern="0" dirty="0" smtClean="0">
                <a:solidFill>
                  <a:srgbClr val="FFFFFF">
                    <a:alpha val="99000"/>
                  </a:srgbClr>
                </a:solidFill>
                <a:latin typeface="微软雅黑" panose="020B0503020204020204" pitchFamily="34" charset="-122"/>
                <a:ea typeface="微软雅黑" panose="020B0503020204020204" pitchFamily="34" charset="-122"/>
              </a:rPr>
              <a:t>怎样</a:t>
            </a:r>
            <a:r>
              <a:rPr lang="zh-CN" altLang="en-US" kern="0" dirty="0">
                <a:solidFill>
                  <a:srgbClr val="FFFFFF">
                    <a:alpha val="99000"/>
                  </a:srgbClr>
                </a:solidFill>
                <a:latin typeface="微软雅黑" panose="020B0503020204020204" pitchFamily="34" charset="-122"/>
                <a:ea typeface="微软雅黑" panose="020B0503020204020204" pitchFamily="34" charset="-122"/>
              </a:rPr>
              <a:t>定岗</a:t>
            </a:r>
          </a:p>
        </p:txBody>
      </p:sp>
      <p:grpSp>
        <p:nvGrpSpPr>
          <p:cNvPr id="43" name="组合 42"/>
          <p:cNvGrpSpPr/>
          <p:nvPr/>
        </p:nvGrpSpPr>
        <p:grpSpPr>
          <a:xfrm rot="16200000">
            <a:off x="-135753" y="3964414"/>
            <a:ext cx="4032450" cy="369333"/>
            <a:chOff x="2353171" y="452232"/>
            <a:chExt cx="2880320" cy="369333"/>
          </a:xfrm>
        </p:grpSpPr>
        <p:cxnSp>
          <p:nvCxnSpPr>
            <p:cNvPr id="44" name="直接连接符 43"/>
            <p:cNvCxnSpPr/>
            <p:nvPr userDrawn="1"/>
          </p:nvCxnSpPr>
          <p:spPr>
            <a:xfrm>
              <a:off x="2353171" y="821564"/>
              <a:ext cx="2880320" cy="0"/>
            </a:xfrm>
            <a:prstGeom prst="line">
              <a:avLst/>
            </a:prstGeom>
            <a:solidFill>
              <a:srgbClr val="99CC00">
                <a:alpha val="20000"/>
              </a:srgbClr>
            </a:solidFill>
            <a:ln w="12700" cap="rnd" algn="ctr">
              <a:solidFill>
                <a:srgbClr val="99CC00"/>
              </a:solidFill>
              <a:prstDash val="sysDash"/>
              <a:round/>
              <a:headEnd type="oval"/>
              <a:tailEnd/>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45" name="直接连接符 44"/>
            <p:cNvCxnSpPr/>
            <p:nvPr userDrawn="1"/>
          </p:nvCxnSpPr>
          <p:spPr>
            <a:xfrm flipV="1">
              <a:off x="5233491" y="452232"/>
              <a:ext cx="0" cy="369333"/>
            </a:xfrm>
            <a:prstGeom prst="line">
              <a:avLst/>
            </a:prstGeom>
            <a:solidFill>
              <a:srgbClr val="99CC00">
                <a:alpha val="20000"/>
              </a:srgbClr>
            </a:solidFill>
            <a:ln w="12700" cap="rnd" algn="ctr">
              <a:solidFill>
                <a:srgbClr val="99CC00"/>
              </a:solidFill>
              <a:prstDash val="sysDash"/>
              <a:round/>
              <a:headEnd/>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grpSp>
      <p:sp>
        <p:nvSpPr>
          <p:cNvPr id="22" name="Freeform 55"/>
          <p:cNvSpPr>
            <a:spLocks/>
          </p:cNvSpPr>
          <p:nvPr/>
        </p:nvSpPr>
        <p:spPr bwMode="auto">
          <a:xfrm>
            <a:off x="5448439" y="2212839"/>
            <a:ext cx="3446832" cy="3448356"/>
          </a:xfrm>
          <a:custGeom>
            <a:avLst/>
            <a:gdLst>
              <a:gd name="T0" fmla="*/ 889 w 956"/>
              <a:gd name="T1" fmla="*/ 357 h 956"/>
              <a:gd name="T2" fmla="*/ 599 w 956"/>
              <a:gd name="T3" fmla="*/ 889 h 956"/>
              <a:gd name="T4" fmla="*/ 67 w 956"/>
              <a:gd name="T5" fmla="*/ 599 h 956"/>
              <a:gd name="T6" fmla="*/ 357 w 956"/>
              <a:gd name="T7" fmla="*/ 67 h 956"/>
              <a:gd name="T8" fmla="*/ 889 w 956"/>
              <a:gd name="T9" fmla="*/ 357 h 956"/>
            </a:gdLst>
            <a:ahLst/>
            <a:cxnLst>
              <a:cxn ang="0">
                <a:pos x="T0" y="T1"/>
              </a:cxn>
              <a:cxn ang="0">
                <a:pos x="T2" y="T3"/>
              </a:cxn>
              <a:cxn ang="0">
                <a:pos x="T4" y="T5"/>
              </a:cxn>
              <a:cxn ang="0">
                <a:pos x="T6" y="T7"/>
              </a:cxn>
              <a:cxn ang="0">
                <a:pos x="T8" y="T9"/>
              </a:cxn>
            </a:cxnLst>
            <a:rect l="0" t="0" r="r" b="b"/>
            <a:pathLst>
              <a:path w="956" h="956">
                <a:moveTo>
                  <a:pt x="889" y="357"/>
                </a:moveTo>
                <a:cubicBezTo>
                  <a:pt x="956" y="584"/>
                  <a:pt x="826" y="822"/>
                  <a:pt x="599" y="889"/>
                </a:cubicBezTo>
                <a:cubicBezTo>
                  <a:pt x="372" y="956"/>
                  <a:pt x="134" y="826"/>
                  <a:pt x="67" y="599"/>
                </a:cubicBezTo>
                <a:cubicBezTo>
                  <a:pt x="0" y="372"/>
                  <a:pt x="130" y="134"/>
                  <a:pt x="357" y="67"/>
                </a:cubicBezTo>
                <a:cubicBezTo>
                  <a:pt x="584" y="0"/>
                  <a:pt x="822" y="130"/>
                  <a:pt x="889" y="357"/>
                </a:cubicBezTo>
                <a:close/>
              </a:path>
            </a:pathLst>
          </a:custGeom>
          <a:solidFill>
            <a:srgbClr val="80C634">
              <a:alpha val="65000"/>
            </a:srgbClr>
          </a:solidFill>
          <a:ln>
            <a:noFill/>
          </a:ln>
        </p:spPr>
        <p:txBody>
          <a:bodyPr vert="horz" wrap="square" lIns="91432" tIns="45716" rIns="91432" bIns="45716" numCol="1"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defTabSz="685835">
              <a:defRPr/>
            </a:pPr>
            <a:endParaRPr lang="en-US" sz="1400">
              <a:solidFill>
                <a:srgbClr val="FFFFFF"/>
              </a:solidFill>
              <a:latin typeface="Segoe UI"/>
            </a:endParaRPr>
          </a:p>
        </p:txBody>
      </p:sp>
      <p:sp>
        <p:nvSpPr>
          <p:cNvPr id="23" name="Rectangle 57"/>
          <p:cNvSpPr/>
          <p:nvPr/>
        </p:nvSpPr>
        <p:spPr bwMode="auto">
          <a:xfrm>
            <a:off x="7324196" y="2973343"/>
            <a:ext cx="3889054" cy="950133"/>
          </a:xfrm>
          <a:prstGeom prst="rect">
            <a:avLst/>
          </a:prstGeom>
          <a:solidFill>
            <a:schemeClr val="bg1">
              <a:lumMod val="75000"/>
              <a:alpha val="75000"/>
            </a:schemeClr>
          </a:solidFill>
          <a:ln>
            <a:noFill/>
            <a:headEnd type="none" w="med" len="med"/>
            <a:tailEnd type="none" w="med" len="med"/>
          </a:ln>
          <a:effectLst/>
          <a:scene3d>
            <a:camera prst="orthographicFront" fov="0">
              <a:rot lat="0" lon="0" rev="0"/>
            </a:camera>
            <a:lightRig rig="soft" dir="tl">
              <a:rot lat="0" lon="0" rev="20000000"/>
            </a:lightRig>
          </a:scene3d>
          <a:sp3d prstMaterial="matte"/>
        </p:spPr>
        <p:txBody>
          <a:bodyPr vert="horz" wrap="square" lIns="91428" tIns="45714" rIns="91428" bIns="45714" numCol="1" rtlCol="0" anchor="ctr"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defTabSz="914023">
              <a:defRPr/>
            </a:pPr>
            <a:endParaRPr lang="en-US" sz="2400" kern="0" dirty="0">
              <a:gradFill>
                <a:gsLst>
                  <a:gs pos="0">
                    <a:srgbClr val="000000"/>
                  </a:gs>
                  <a:gs pos="100000">
                    <a:srgbClr val="000000"/>
                  </a:gs>
                </a:gsLst>
                <a:lin ang="5400000" scaled="0"/>
              </a:gradFill>
              <a:latin typeface="Segoe"/>
            </a:endParaRPr>
          </a:p>
        </p:txBody>
      </p:sp>
      <p:sp>
        <p:nvSpPr>
          <p:cNvPr id="24" name="Rectangle 58"/>
          <p:cNvSpPr/>
          <p:nvPr/>
        </p:nvSpPr>
        <p:spPr bwMode="auto">
          <a:xfrm>
            <a:off x="3112011" y="2973343"/>
            <a:ext cx="3896004" cy="950133"/>
          </a:xfrm>
          <a:prstGeom prst="rect">
            <a:avLst/>
          </a:prstGeom>
          <a:solidFill>
            <a:schemeClr val="bg1">
              <a:lumMod val="75000"/>
              <a:alpha val="75000"/>
            </a:schemeClr>
          </a:solidFill>
          <a:ln>
            <a:noFill/>
            <a:headEnd type="none" w="med" len="med"/>
            <a:tailEnd type="none" w="med" len="med"/>
          </a:ln>
          <a:effectLst/>
          <a:scene3d>
            <a:camera prst="orthographicFront" fov="0">
              <a:rot lat="0" lon="0" rev="0"/>
            </a:camera>
            <a:lightRig rig="soft" dir="tl">
              <a:rot lat="0" lon="0" rev="20000000"/>
            </a:lightRig>
          </a:scene3d>
          <a:sp3d prstMaterial="matte"/>
        </p:spPr>
        <p:txBody>
          <a:bodyPr vert="horz" wrap="square" lIns="91428" tIns="45714" rIns="91428" bIns="45714" numCol="1" rtlCol="0" anchor="ctr"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defTabSz="914023">
              <a:defRPr/>
            </a:pPr>
            <a:endParaRPr lang="en-US" sz="2400" kern="0" dirty="0">
              <a:gradFill>
                <a:gsLst>
                  <a:gs pos="0">
                    <a:srgbClr val="000000"/>
                  </a:gs>
                  <a:gs pos="100000">
                    <a:srgbClr val="000000"/>
                  </a:gs>
                </a:gsLst>
                <a:lin ang="5400000" scaled="0"/>
              </a:gradFill>
              <a:latin typeface="Segoe"/>
            </a:endParaRPr>
          </a:p>
        </p:txBody>
      </p:sp>
      <p:sp>
        <p:nvSpPr>
          <p:cNvPr id="25" name="Rectangle 59"/>
          <p:cNvSpPr/>
          <p:nvPr/>
        </p:nvSpPr>
        <p:spPr bwMode="auto">
          <a:xfrm>
            <a:off x="7324196" y="3962922"/>
            <a:ext cx="3889054" cy="991621"/>
          </a:xfrm>
          <a:prstGeom prst="rect">
            <a:avLst/>
          </a:prstGeom>
          <a:solidFill>
            <a:schemeClr val="bg1">
              <a:lumMod val="75000"/>
              <a:alpha val="75000"/>
            </a:schemeClr>
          </a:solidFill>
          <a:ln>
            <a:noFill/>
            <a:headEnd type="none" w="med" len="med"/>
            <a:tailEnd type="none" w="med" len="med"/>
          </a:ln>
          <a:effectLst/>
          <a:scene3d>
            <a:camera prst="orthographicFront" fov="0">
              <a:rot lat="0" lon="0" rev="0"/>
            </a:camera>
            <a:lightRig rig="soft" dir="tl">
              <a:rot lat="0" lon="0" rev="20000000"/>
            </a:lightRig>
          </a:scene3d>
          <a:sp3d prstMaterial="matte"/>
        </p:spPr>
        <p:txBody>
          <a:bodyPr vert="horz" wrap="square" lIns="91428" tIns="45714" rIns="91428" bIns="45714" numCol="1" rtlCol="0" anchor="ctr"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defTabSz="914023">
              <a:defRPr/>
            </a:pPr>
            <a:endParaRPr lang="en-US" sz="2400" kern="0" dirty="0">
              <a:gradFill>
                <a:gsLst>
                  <a:gs pos="0">
                    <a:srgbClr val="000000"/>
                  </a:gs>
                  <a:gs pos="100000">
                    <a:srgbClr val="000000"/>
                  </a:gs>
                </a:gsLst>
                <a:lin ang="5400000" scaled="0"/>
              </a:gradFill>
              <a:latin typeface="Segoe"/>
            </a:endParaRPr>
          </a:p>
        </p:txBody>
      </p:sp>
      <p:sp>
        <p:nvSpPr>
          <p:cNvPr id="26" name="Rectangle 60"/>
          <p:cNvSpPr/>
          <p:nvPr/>
        </p:nvSpPr>
        <p:spPr bwMode="auto">
          <a:xfrm>
            <a:off x="3112011" y="3962921"/>
            <a:ext cx="3896004" cy="991620"/>
          </a:xfrm>
          <a:prstGeom prst="rect">
            <a:avLst/>
          </a:prstGeom>
          <a:solidFill>
            <a:schemeClr val="bg1">
              <a:lumMod val="75000"/>
              <a:alpha val="75000"/>
            </a:schemeClr>
          </a:solidFill>
          <a:ln>
            <a:noFill/>
            <a:headEnd type="none" w="med" len="med"/>
            <a:tailEnd type="none" w="med" len="med"/>
          </a:ln>
          <a:effectLst/>
          <a:scene3d>
            <a:camera prst="orthographicFront" fov="0">
              <a:rot lat="0" lon="0" rev="0"/>
            </a:camera>
            <a:lightRig rig="soft" dir="tl">
              <a:rot lat="0" lon="0" rev="20000000"/>
            </a:lightRig>
          </a:scene3d>
          <a:sp3d prstMaterial="matte"/>
        </p:spPr>
        <p:txBody>
          <a:bodyPr vert="horz" wrap="square" lIns="91428" tIns="45714" rIns="91428" bIns="45714" numCol="1" rtlCol="0" anchor="ctr"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defTabSz="914023">
              <a:defRPr/>
            </a:pPr>
            <a:endParaRPr lang="en-US" sz="2400" kern="0" dirty="0">
              <a:gradFill>
                <a:gsLst>
                  <a:gs pos="0">
                    <a:srgbClr val="000000"/>
                  </a:gs>
                  <a:gs pos="100000">
                    <a:srgbClr val="000000"/>
                  </a:gs>
                </a:gsLst>
                <a:lin ang="5400000" scaled="0"/>
              </a:gradFill>
              <a:latin typeface="Segoe"/>
            </a:endParaRPr>
          </a:p>
        </p:txBody>
      </p:sp>
      <p:sp>
        <p:nvSpPr>
          <p:cNvPr id="27" name="Pie 61"/>
          <p:cNvSpPr/>
          <p:nvPr/>
        </p:nvSpPr>
        <p:spPr>
          <a:xfrm>
            <a:off x="5933761" y="2706088"/>
            <a:ext cx="1225441" cy="1225441"/>
          </a:xfrm>
          <a:prstGeom prst="pieWedge">
            <a:avLst/>
          </a:prstGeom>
          <a:solidFill>
            <a:srgbClr val="DFB003"/>
          </a:solidFill>
          <a:ln w="6350">
            <a:solidFill>
              <a:srgbClr val="000000">
                <a:alpha val="31000"/>
              </a:srgbClr>
            </a:solidFill>
            <a:round/>
            <a:headEnd/>
            <a:tailEnd/>
          </a:ln>
        </p:spPr>
        <p:txBody>
          <a:bodyPr lIns="68586" tIns="34294" rIns="68586" bIns="34294"/>
          <a:lstStyle/>
          <a:p>
            <a:pPr defTabSz="685862">
              <a:defRPr/>
            </a:pPr>
            <a:endParaRPr lang="en-US" kern="0">
              <a:solidFill>
                <a:sysClr val="windowText" lastClr="000000"/>
              </a:solidFill>
            </a:endParaRPr>
          </a:p>
        </p:txBody>
      </p:sp>
      <p:sp>
        <p:nvSpPr>
          <p:cNvPr id="28" name="Pie 62"/>
          <p:cNvSpPr/>
          <p:nvPr/>
        </p:nvSpPr>
        <p:spPr>
          <a:xfrm rot="5400000">
            <a:off x="7177707" y="2706087"/>
            <a:ext cx="1225441" cy="1225441"/>
          </a:xfrm>
          <a:prstGeom prst="pieWedge">
            <a:avLst/>
          </a:prstGeom>
          <a:solidFill>
            <a:srgbClr val="006A8C"/>
          </a:solidFill>
          <a:ln w="6350" cap="flat">
            <a:solidFill>
              <a:srgbClr val="000000">
                <a:alpha val="31000"/>
              </a:srgbClr>
            </a:solidFill>
            <a:prstDash val="solid"/>
            <a:miter lim="800000"/>
            <a:headEnd/>
            <a:tailEnd/>
          </a:ln>
        </p:spPr>
        <p:txBody>
          <a:bodyPr lIns="68586" tIns="34294" rIns="68586" bIns="34294"/>
          <a:lstStyle/>
          <a:p>
            <a:pPr defTabSz="685862">
              <a:defRPr/>
            </a:pPr>
            <a:endParaRPr lang="en-US" kern="0">
              <a:solidFill>
                <a:sysClr val="windowText" lastClr="000000"/>
              </a:solidFill>
            </a:endParaRPr>
          </a:p>
        </p:txBody>
      </p:sp>
      <p:sp>
        <p:nvSpPr>
          <p:cNvPr id="29" name="Pie 67"/>
          <p:cNvSpPr/>
          <p:nvPr/>
        </p:nvSpPr>
        <p:spPr>
          <a:xfrm rot="10800000">
            <a:off x="7177705" y="3953398"/>
            <a:ext cx="1225441" cy="1225441"/>
          </a:xfrm>
          <a:prstGeom prst="pieWedge">
            <a:avLst/>
          </a:prstGeom>
          <a:solidFill>
            <a:srgbClr val="AA4B5C"/>
          </a:solidFill>
          <a:ln w="6350" cap="flat">
            <a:solidFill>
              <a:srgbClr val="000000">
                <a:alpha val="31000"/>
              </a:srgbClr>
            </a:solidFill>
            <a:prstDash val="solid"/>
            <a:miter lim="800000"/>
            <a:headEnd/>
            <a:tailEnd/>
          </a:ln>
        </p:spPr>
        <p:txBody>
          <a:bodyPr lIns="68586" tIns="34294" rIns="68586" bIns="34294"/>
          <a:lstStyle/>
          <a:p>
            <a:pPr defTabSz="685862">
              <a:defRPr/>
            </a:pPr>
            <a:endParaRPr lang="en-US" kern="0">
              <a:solidFill>
                <a:sysClr val="windowText" lastClr="000000"/>
              </a:solidFill>
            </a:endParaRPr>
          </a:p>
        </p:txBody>
      </p:sp>
      <p:sp>
        <p:nvSpPr>
          <p:cNvPr id="30" name="Pie 69"/>
          <p:cNvSpPr/>
          <p:nvPr/>
        </p:nvSpPr>
        <p:spPr>
          <a:xfrm rot="16200000">
            <a:off x="5933762" y="3953397"/>
            <a:ext cx="1225441" cy="1225441"/>
          </a:xfrm>
          <a:prstGeom prst="pieWedge">
            <a:avLst/>
          </a:prstGeom>
          <a:solidFill>
            <a:srgbClr val="A0CD4F"/>
          </a:solidFill>
          <a:ln w="6350">
            <a:solidFill>
              <a:srgbClr val="000000">
                <a:alpha val="31000"/>
              </a:srgbClr>
            </a:solidFill>
            <a:round/>
            <a:headEnd/>
            <a:tailEnd/>
          </a:ln>
        </p:spPr>
        <p:txBody>
          <a:bodyPr lIns="68586" tIns="34294" rIns="68586" bIns="34294"/>
          <a:lstStyle/>
          <a:p>
            <a:pPr defTabSz="685862">
              <a:defRPr/>
            </a:pPr>
            <a:endParaRPr lang="en-US" kern="0">
              <a:solidFill>
                <a:sysClr val="windowText" lastClr="000000"/>
              </a:solidFill>
            </a:endParaRPr>
          </a:p>
        </p:txBody>
      </p:sp>
      <p:sp>
        <p:nvSpPr>
          <p:cNvPr id="31" name="TextBox 45"/>
          <p:cNvSpPr txBox="1"/>
          <p:nvPr/>
        </p:nvSpPr>
        <p:spPr>
          <a:xfrm>
            <a:off x="6295195" y="3045258"/>
            <a:ext cx="640023" cy="347851"/>
          </a:xfrm>
          <a:prstGeom prst="rect">
            <a:avLst/>
          </a:prstGeom>
          <a:noFill/>
        </p:spPr>
        <p:txBody>
          <a:bodyPr wrap="none" lIns="0" tIns="0" rIns="0" bIns="0" rtlCol="0">
            <a:no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r">
              <a:lnSpc>
                <a:spcPct val="125000"/>
              </a:lnSpc>
            </a:pPr>
            <a:r>
              <a:rPr lang="zh-CN" altLang="en-US" sz="1600" dirty="0" smtClean="0">
                <a:solidFill>
                  <a:schemeClr val="bg1"/>
                </a:solidFill>
                <a:latin typeface="微软雅黑" panose="020B0503020204020204" pitchFamily="34" charset="-122"/>
                <a:ea typeface="微软雅黑" panose="020B0503020204020204" pitchFamily="34" charset="-122"/>
              </a:rPr>
              <a:t>组织</a:t>
            </a:r>
            <a:endParaRPr lang="en-US" altLang="zh-CN" sz="1600" dirty="0" smtClean="0">
              <a:solidFill>
                <a:schemeClr val="bg1"/>
              </a:solidFill>
              <a:latin typeface="微软雅黑" panose="020B0503020204020204" pitchFamily="34" charset="-122"/>
              <a:ea typeface="微软雅黑" panose="020B0503020204020204" pitchFamily="34" charset="-122"/>
            </a:endParaRPr>
          </a:p>
          <a:p>
            <a:pPr algn="r">
              <a:lnSpc>
                <a:spcPct val="125000"/>
              </a:lnSpc>
            </a:pPr>
            <a:r>
              <a:rPr lang="zh-CN" altLang="en-US" sz="1600" dirty="0" smtClean="0">
                <a:solidFill>
                  <a:schemeClr val="bg1"/>
                </a:solidFill>
                <a:latin typeface="微软雅黑" panose="020B0503020204020204" pitchFamily="34" charset="-122"/>
                <a:ea typeface="微软雅黑" panose="020B0503020204020204" pitchFamily="34" charset="-122"/>
              </a:rPr>
              <a:t>分析</a:t>
            </a:r>
            <a:r>
              <a:rPr lang="zh-CN" altLang="en-US" sz="1600" dirty="0">
                <a:solidFill>
                  <a:schemeClr val="bg1"/>
                </a:solidFill>
                <a:latin typeface="微软雅黑" panose="020B0503020204020204" pitchFamily="34" charset="-122"/>
                <a:ea typeface="微软雅黑" panose="020B0503020204020204" pitchFamily="34" charset="-122"/>
              </a:rPr>
              <a:t>法</a:t>
            </a:r>
            <a:endParaRPr lang="en-US" sz="1600" dirty="0">
              <a:solidFill>
                <a:schemeClr val="bg1"/>
              </a:solidFill>
              <a:latin typeface="微软雅黑" panose="020B0503020204020204" pitchFamily="34" charset="-122"/>
              <a:ea typeface="微软雅黑" panose="020B0503020204020204" pitchFamily="34" charset="-122"/>
            </a:endParaRPr>
          </a:p>
        </p:txBody>
      </p:sp>
      <p:sp>
        <p:nvSpPr>
          <p:cNvPr id="32" name="TextBox 46"/>
          <p:cNvSpPr txBox="1"/>
          <p:nvPr/>
        </p:nvSpPr>
        <p:spPr>
          <a:xfrm>
            <a:off x="7440058" y="3045258"/>
            <a:ext cx="765623" cy="263428"/>
          </a:xfrm>
          <a:prstGeom prst="rect">
            <a:avLst/>
          </a:prstGeom>
          <a:noFill/>
        </p:spPr>
        <p:txBody>
          <a:bodyPr wrap="none" lIns="0" tIns="0" rIns="0" bIns="0" rtlCol="0">
            <a:no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nSpc>
                <a:spcPct val="125000"/>
              </a:lnSpc>
            </a:pPr>
            <a:r>
              <a:rPr lang="zh-CN" altLang="en-US" sz="1600" dirty="0">
                <a:solidFill>
                  <a:schemeClr val="bg1"/>
                </a:solidFill>
                <a:latin typeface="微软雅黑" panose="020B0503020204020204" pitchFamily="34" charset="-122"/>
                <a:ea typeface="微软雅黑" panose="020B0503020204020204" pitchFamily="34" charset="-122"/>
              </a:rPr>
              <a:t>关键</a:t>
            </a:r>
            <a:endParaRPr lang="en-US" altLang="zh-CN" sz="1600" dirty="0">
              <a:solidFill>
                <a:schemeClr val="bg1"/>
              </a:solidFill>
              <a:latin typeface="微软雅黑" panose="020B0503020204020204" pitchFamily="34" charset="-122"/>
              <a:ea typeface="微软雅黑" panose="020B0503020204020204" pitchFamily="34" charset="-122"/>
            </a:endParaRPr>
          </a:p>
          <a:p>
            <a:pPr>
              <a:lnSpc>
                <a:spcPct val="125000"/>
              </a:lnSpc>
            </a:pPr>
            <a:r>
              <a:rPr lang="zh-CN" altLang="en-US" sz="1600" dirty="0">
                <a:solidFill>
                  <a:schemeClr val="bg1"/>
                </a:solidFill>
                <a:latin typeface="微软雅黑" panose="020B0503020204020204" pitchFamily="34" charset="-122"/>
                <a:ea typeface="微软雅黑" panose="020B0503020204020204" pitchFamily="34" charset="-122"/>
              </a:rPr>
              <a:t>使命法</a:t>
            </a:r>
            <a:endParaRPr lang="en-US" sz="1600" dirty="0">
              <a:solidFill>
                <a:schemeClr val="bg1"/>
              </a:solidFill>
              <a:latin typeface="微软雅黑" panose="020B0503020204020204" pitchFamily="34" charset="-122"/>
              <a:ea typeface="微软雅黑" panose="020B0503020204020204" pitchFamily="34" charset="-122"/>
            </a:endParaRPr>
          </a:p>
        </p:txBody>
      </p:sp>
      <p:sp>
        <p:nvSpPr>
          <p:cNvPr id="33" name="TextBox 47"/>
          <p:cNvSpPr txBox="1"/>
          <p:nvPr/>
        </p:nvSpPr>
        <p:spPr>
          <a:xfrm>
            <a:off x="6169595" y="4211184"/>
            <a:ext cx="765623" cy="263428"/>
          </a:xfrm>
          <a:prstGeom prst="rect">
            <a:avLst/>
          </a:prstGeom>
          <a:noFill/>
        </p:spPr>
        <p:txBody>
          <a:bodyPr wrap="none" lIns="0" tIns="0" rIns="0" bIns="0" rtlCol="0">
            <a:no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r">
              <a:lnSpc>
                <a:spcPct val="125000"/>
              </a:lnSpc>
            </a:pPr>
            <a:r>
              <a:rPr lang="zh-CN" altLang="en-US" sz="1600" dirty="0">
                <a:solidFill>
                  <a:schemeClr val="bg1"/>
                </a:solidFill>
                <a:latin typeface="微软雅黑" panose="020B0503020204020204" pitchFamily="34" charset="-122"/>
                <a:ea typeface="微软雅黑" panose="020B0503020204020204" pitchFamily="34" charset="-122"/>
              </a:rPr>
              <a:t>流程</a:t>
            </a:r>
            <a:endParaRPr lang="en-US" altLang="zh-CN" sz="1600" dirty="0">
              <a:solidFill>
                <a:schemeClr val="bg1"/>
              </a:solidFill>
              <a:latin typeface="微软雅黑" panose="020B0503020204020204" pitchFamily="34" charset="-122"/>
              <a:ea typeface="微软雅黑" panose="020B0503020204020204" pitchFamily="34" charset="-122"/>
            </a:endParaRPr>
          </a:p>
          <a:p>
            <a:pPr algn="r">
              <a:lnSpc>
                <a:spcPct val="125000"/>
              </a:lnSpc>
            </a:pPr>
            <a:r>
              <a:rPr lang="zh-CN" altLang="en-US" sz="1600" dirty="0">
                <a:solidFill>
                  <a:schemeClr val="bg1"/>
                </a:solidFill>
                <a:latin typeface="微软雅黑" panose="020B0503020204020204" pitchFamily="34" charset="-122"/>
                <a:ea typeface="微软雅黑" panose="020B0503020204020204" pitchFamily="34" charset="-122"/>
              </a:rPr>
              <a:t>优化法</a:t>
            </a:r>
            <a:endParaRPr lang="en-US" sz="1600" dirty="0">
              <a:solidFill>
                <a:schemeClr val="bg1"/>
              </a:solidFill>
              <a:latin typeface="微软雅黑" panose="020B0503020204020204" pitchFamily="34" charset="-122"/>
              <a:ea typeface="微软雅黑" panose="020B0503020204020204" pitchFamily="34" charset="-122"/>
            </a:endParaRPr>
          </a:p>
        </p:txBody>
      </p:sp>
      <p:sp>
        <p:nvSpPr>
          <p:cNvPr id="34" name="TextBox 48"/>
          <p:cNvSpPr txBox="1"/>
          <p:nvPr/>
        </p:nvSpPr>
        <p:spPr>
          <a:xfrm>
            <a:off x="7440058" y="4211184"/>
            <a:ext cx="864019" cy="249299"/>
          </a:xfrm>
          <a:prstGeom prst="rect">
            <a:avLst/>
          </a:prstGeom>
          <a:noFill/>
        </p:spPr>
        <p:txBody>
          <a:bodyPr wrap="none" lIns="0" tIns="0" rIns="0" bIns="0" rtlCol="0">
            <a:no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nSpc>
                <a:spcPct val="125000"/>
              </a:lnSpc>
            </a:pPr>
            <a:r>
              <a:rPr lang="zh-CN" altLang="en-US" sz="1600" dirty="0" smtClean="0">
                <a:solidFill>
                  <a:schemeClr val="bg1"/>
                </a:solidFill>
                <a:latin typeface="微软雅黑" panose="020B0503020204020204" pitchFamily="34" charset="-122"/>
                <a:ea typeface="微软雅黑" panose="020B0503020204020204" pitchFamily="34" charset="-122"/>
              </a:rPr>
              <a:t>标杆</a:t>
            </a:r>
            <a:endParaRPr lang="en-US" altLang="zh-CN" sz="1600" dirty="0">
              <a:solidFill>
                <a:schemeClr val="bg1"/>
              </a:solidFill>
              <a:latin typeface="微软雅黑" panose="020B0503020204020204" pitchFamily="34" charset="-122"/>
              <a:ea typeface="微软雅黑" panose="020B0503020204020204" pitchFamily="34" charset="-122"/>
            </a:endParaRPr>
          </a:p>
          <a:p>
            <a:pPr>
              <a:lnSpc>
                <a:spcPct val="125000"/>
              </a:lnSpc>
            </a:pPr>
            <a:r>
              <a:rPr lang="zh-CN" altLang="en-US" sz="1600" dirty="0" smtClean="0">
                <a:solidFill>
                  <a:schemeClr val="bg1"/>
                </a:solidFill>
                <a:latin typeface="微软雅黑" panose="020B0503020204020204" pitchFamily="34" charset="-122"/>
                <a:ea typeface="微软雅黑" panose="020B0503020204020204" pitchFamily="34" charset="-122"/>
              </a:rPr>
              <a:t>对照</a:t>
            </a:r>
            <a:r>
              <a:rPr lang="zh-CN" altLang="en-US" sz="1600" dirty="0">
                <a:solidFill>
                  <a:schemeClr val="bg1"/>
                </a:solidFill>
                <a:latin typeface="微软雅黑" panose="020B0503020204020204" pitchFamily="34" charset="-122"/>
                <a:ea typeface="微软雅黑" panose="020B0503020204020204" pitchFamily="34" charset="-122"/>
              </a:rPr>
              <a:t>法</a:t>
            </a:r>
            <a:endParaRPr lang="en-US" sz="1600" dirty="0">
              <a:solidFill>
                <a:schemeClr val="bg1"/>
              </a:solidFill>
              <a:latin typeface="微软雅黑" panose="020B0503020204020204" pitchFamily="34" charset="-122"/>
              <a:ea typeface="微软雅黑" panose="020B0503020204020204" pitchFamily="34" charset="-122"/>
            </a:endParaRPr>
          </a:p>
        </p:txBody>
      </p:sp>
      <p:sp>
        <p:nvSpPr>
          <p:cNvPr id="35" name="Freeform 76"/>
          <p:cNvSpPr>
            <a:spLocks/>
          </p:cNvSpPr>
          <p:nvPr/>
        </p:nvSpPr>
        <p:spPr bwMode="auto">
          <a:xfrm>
            <a:off x="6731352" y="3510649"/>
            <a:ext cx="874203" cy="873150"/>
          </a:xfrm>
          <a:custGeom>
            <a:avLst/>
            <a:gdLst>
              <a:gd name="T0" fmla="*/ 327 w 352"/>
              <a:gd name="T1" fmla="*/ 131 h 352"/>
              <a:gd name="T2" fmla="*/ 221 w 352"/>
              <a:gd name="T3" fmla="*/ 327 h 352"/>
              <a:gd name="T4" fmla="*/ 25 w 352"/>
              <a:gd name="T5" fmla="*/ 221 h 352"/>
              <a:gd name="T6" fmla="*/ 131 w 352"/>
              <a:gd name="T7" fmla="*/ 25 h 352"/>
              <a:gd name="T8" fmla="*/ 327 w 352"/>
              <a:gd name="T9" fmla="*/ 131 h 352"/>
            </a:gdLst>
            <a:ahLst/>
            <a:cxnLst>
              <a:cxn ang="0">
                <a:pos x="T0" y="T1"/>
              </a:cxn>
              <a:cxn ang="0">
                <a:pos x="T2" y="T3"/>
              </a:cxn>
              <a:cxn ang="0">
                <a:pos x="T4" y="T5"/>
              </a:cxn>
              <a:cxn ang="0">
                <a:pos x="T6" y="T7"/>
              </a:cxn>
              <a:cxn ang="0">
                <a:pos x="T8" y="T9"/>
              </a:cxn>
            </a:cxnLst>
            <a:rect l="0" t="0" r="r" b="b"/>
            <a:pathLst>
              <a:path w="352" h="352">
                <a:moveTo>
                  <a:pt x="327" y="131"/>
                </a:moveTo>
                <a:cubicBezTo>
                  <a:pt x="352" y="215"/>
                  <a:pt x="304" y="303"/>
                  <a:pt x="221" y="327"/>
                </a:cubicBezTo>
                <a:cubicBezTo>
                  <a:pt x="137" y="352"/>
                  <a:pt x="49" y="304"/>
                  <a:pt x="25" y="221"/>
                </a:cubicBezTo>
                <a:cubicBezTo>
                  <a:pt x="0" y="137"/>
                  <a:pt x="48" y="49"/>
                  <a:pt x="131" y="25"/>
                </a:cubicBezTo>
                <a:cubicBezTo>
                  <a:pt x="215" y="0"/>
                  <a:pt x="303" y="48"/>
                  <a:pt x="327" y="131"/>
                </a:cubicBezTo>
                <a:close/>
              </a:path>
            </a:pathLst>
          </a:custGeom>
          <a:ln>
            <a:solidFill>
              <a:srgbClr val="99CC00"/>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28" tIns="45714" rIns="91428" bIns="45714" numCol="1" rtlCol="0" anchor="ctr"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defTabSz="914023"/>
            <a:r>
              <a:rPr lang="zh-CN" altLang="en-US" b="1" kern="0" dirty="0" smtClean="0">
                <a:solidFill>
                  <a:srgbClr val="FF3C00"/>
                </a:solidFill>
                <a:latin typeface="微软雅黑" panose="020B0503020204020204" pitchFamily="34" charset="-122"/>
                <a:ea typeface="微软雅黑" panose="020B0503020204020204" pitchFamily="34" charset="-122"/>
              </a:rPr>
              <a:t>定岗</a:t>
            </a:r>
            <a:endParaRPr lang="en-US" b="1" kern="0" dirty="0">
              <a:solidFill>
                <a:srgbClr val="FF3C00"/>
              </a:solidFill>
              <a:latin typeface="微软雅黑" panose="020B0503020204020204" pitchFamily="34" charset="-122"/>
              <a:ea typeface="微软雅黑" panose="020B0503020204020204" pitchFamily="34" charset="-122"/>
            </a:endParaRPr>
          </a:p>
        </p:txBody>
      </p:sp>
      <p:sp>
        <p:nvSpPr>
          <p:cNvPr id="37" name="Text Box 4"/>
          <p:cNvSpPr txBox="1">
            <a:spLocks noChangeArrowheads="1"/>
          </p:cNvSpPr>
          <p:nvPr/>
        </p:nvSpPr>
        <p:spPr bwMode="auto">
          <a:xfrm>
            <a:off x="3130460" y="3086553"/>
            <a:ext cx="2685061" cy="732622"/>
          </a:xfrm>
          <a:prstGeom prst="rect">
            <a:avLst/>
          </a:prstGeom>
          <a:noFill/>
          <a:ln w="9525" algn="ctr">
            <a:noFill/>
            <a:miter lim="800000"/>
            <a:headEnd/>
            <a:tailEnd/>
          </a:ln>
          <a:effectLst/>
        </p:spPr>
        <p:txBody>
          <a:bodyPr wrap="square" lIns="69059" tIns="34531" rIns="69059" bIns="34531" anchor="ctr">
            <a:no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defTabSz="914400" fontAlgn="base">
              <a:lnSpc>
                <a:spcPct val="150000"/>
              </a:lnSpc>
              <a:buClr>
                <a:srgbClr val="000000"/>
              </a:buClr>
              <a:buSzPct val="100000"/>
              <a:defRPr/>
            </a:pPr>
            <a:r>
              <a:rPr lang="zh-CN" altLang="en-US" sz="1400" dirty="0">
                <a:solidFill>
                  <a:schemeClr val="bg1"/>
                </a:solidFill>
                <a:latin typeface="微软雅黑" pitchFamily="34" charset="-122"/>
                <a:ea typeface="微软雅黑" pitchFamily="34" charset="-122"/>
              </a:rPr>
              <a:t>根据组织结构和具体的业务流程需要，设计不同的岗位。</a:t>
            </a:r>
            <a:endParaRPr lang="en-US" sz="1400" dirty="0">
              <a:solidFill>
                <a:schemeClr val="bg1"/>
              </a:solidFill>
              <a:latin typeface="微软雅黑" pitchFamily="34" charset="-122"/>
              <a:ea typeface="微软雅黑" pitchFamily="34" charset="-122"/>
            </a:endParaRPr>
          </a:p>
        </p:txBody>
      </p:sp>
      <p:sp>
        <p:nvSpPr>
          <p:cNvPr id="38" name="Text Box 4"/>
          <p:cNvSpPr txBox="1">
            <a:spLocks noChangeArrowheads="1"/>
          </p:cNvSpPr>
          <p:nvPr/>
        </p:nvSpPr>
        <p:spPr bwMode="auto">
          <a:xfrm>
            <a:off x="8888468" y="3115147"/>
            <a:ext cx="2324782" cy="666524"/>
          </a:xfrm>
          <a:prstGeom prst="rect">
            <a:avLst/>
          </a:prstGeom>
          <a:noFill/>
          <a:ln w="9525" algn="ctr">
            <a:noFill/>
            <a:miter lim="800000"/>
            <a:headEnd/>
            <a:tailEnd/>
          </a:ln>
          <a:effectLst/>
        </p:spPr>
        <p:txBody>
          <a:bodyPr wrap="square" lIns="69059" tIns="34531" rIns="69059" bIns="34531" anchor="ctr">
            <a:no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defTabSz="914400" fontAlgn="base">
              <a:lnSpc>
                <a:spcPct val="150000"/>
              </a:lnSpc>
              <a:buClr>
                <a:srgbClr val="000000"/>
              </a:buClr>
              <a:buSzPct val="100000"/>
              <a:defRPr/>
            </a:pPr>
            <a:r>
              <a:rPr lang="zh-CN" altLang="en-US" sz="1400" dirty="0">
                <a:solidFill>
                  <a:schemeClr val="bg1"/>
                </a:solidFill>
                <a:latin typeface="微软雅黑" pitchFamily="34" charset="-122"/>
                <a:ea typeface="微软雅黑" pitchFamily="34" charset="-122"/>
              </a:rPr>
              <a:t>岗位设计仅仅集中于对组织的成功起关键作用的岗位。</a:t>
            </a:r>
            <a:endParaRPr lang="en-US" sz="1400" dirty="0">
              <a:solidFill>
                <a:schemeClr val="bg1"/>
              </a:solidFill>
              <a:latin typeface="微软雅黑" pitchFamily="34" charset="-122"/>
              <a:ea typeface="微软雅黑" pitchFamily="34" charset="-122"/>
            </a:endParaRPr>
          </a:p>
        </p:txBody>
      </p:sp>
      <p:sp>
        <p:nvSpPr>
          <p:cNvPr id="39" name="Text Box 4"/>
          <p:cNvSpPr txBox="1">
            <a:spLocks noChangeArrowheads="1"/>
          </p:cNvSpPr>
          <p:nvPr/>
        </p:nvSpPr>
        <p:spPr bwMode="auto">
          <a:xfrm>
            <a:off x="8888468" y="4047581"/>
            <a:ext cx="2324782" cy="672435"/>
          </a:xfrm>
          <a:prstGeom prst="rect">
            <a:avLst/>
          </a:prstGeom>
          <a:noFill/>
          <a:ln w="9525" algn="ctr">
            <a:noFill/>
            <a:miter lim="800000"/>
            <a:headEnd/>
            <a:tailEnd/>
          </a:ln>
          <a:effectLst/>
        </p:spPr>
        <p:txBody>
          <a:bodyPr wrap="square" lIns="69059" tIns="34531" rIns="69059" bIns="34531" anchor="ctr">
            <a:no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defTabSz="914400" fontAlgn="base">
              <a:lnSpc>
                <a:spcPct val="150000"/>
              </a:lnSpc>
              <a:buClr>
                <a:srgbClr val="000000"/>
              </a:buClr>
              <a:buSzPct val="100000"/>
              <a:defRPr/>
            </a:pPr>
            <a:r>
              <a:rPr lang="zh-CN" altLang="en-US" sz="1400" dirty="0">
                <a:solidFill>
                  <a:schemeClr val="bg1"/>
                </a:solidFill>
                <a:latin typeface="微软雅黑" pitchFamily="34" charset="-122"/>
                <a:ea typeface="微软雅黑" pitchFamily="34" charset="-122"/>
              </a:rPr>
              <a:t>参照本行业典型企业现时的岗位设置进行设计。</a:t>
            </a:r>
            <a:endParaRPr lang="en-US" sz="1400" dirty="0">
              <a:solidFill>
                <a:schemeClr val="bg1"/>
              </a:solidFill>
              <a:latin typeface="微软雅黑" pitchFamily="34" charset="-122"/>
              <a:ea typeface="微软雅黑" pitchFamily="34" charset="-122"/>
            </a:endParaRPr>
          </a:p>
        </p:txBody>
      </p:sp>
      <p:sp>
        <p:nvSpPr>
          <p:cNvPr id="40" name="Text Box 4"/>
          <p:cNvSpPr txBox="1">
            <a:spLocks noChangeArrowheads="1"/>
          </p:cNvSpPr>
          <p:nvPr/>
        </p:nvSpPr>
        <p:spPr bwMode="auto">
          <a:xfrm>
            <a:off x="3130460" y="4051458"/>
            <a:ext cx="2652113" cy="668560"/>
          </a:xfrm>
          <a:prstGeom prst="rect">
            <a:avLst/>
          </a:prstGeom>
          <a:noFill/>
          <a:ln w="9525" algn="ctr">
            <a:noFill/>
            <a:miter lim="800000"/>
            <a:headEnd/>
            <a:tailEnd/>
          </a:ln>
          <a:effectLst/>
        </p:spPr>
        <p:txBody>
          <a:bodyPr wrap="square" lIns="69059" tIns="34531" rIns="69059" bIns="34531" anchor="ctr">
            <a:no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defTabSz="914400" fontAlgn="base">
              <a:lnSpc>
                <a:spcPct val="150000"/>
              </a:lnSpc>
              <a:buClr>
                <a:srgbClr val="000000"/>
              </a:buClr>
              <a:buSzPct val="100000"/>
              <a:defRPr/>
            </a:pPr>
            <a:r>
              <a:rPr lang="zh-CN" altLang="en-US" sz="1400" dirty="0">
                <a:solidFill>
                  <a:schemeClr val="bg1"/>
                </a:solidFill>
                <a:latin typeface="微软雅黑" pitchFamily="34" charset="-122"/>
                <a:ea typeface="微软雅黑" pitchFamily="34" charset="-122"/>
              </a:rPr>
              <a:t>根据</a:t>
            </a:r>
            <a:r>
              <a:rPr lang="zh-CN" altLang="en-US" sz="1400" dirty="0" smtClean="0">
                <a:solidFill>
                  <a:schemeClr val="bg1"/>
                </a:solidFill>
                <a:latin typeface="微软雅黑" pitchFamily="34" charset="-122"/>
                <a:ea typeface="微软雅黑" pitchFamily="34" charset="-122"/>
              </a:rPr>
              <a:t>新的系统</a:t>
            </a:r>
            <a:r>
              <a:rPr lang="zh-CN" altLang="en-US" sz="1400" dirty="0">
                <a:solidFill>
                  <a:schemeClr val="bg1"/>
                </a:solidFill>
                <a:latin typeface="微软雅黑" pitchFamily="34" charset="-122"/>
                <a:ea typeface="微软雅黑" pitchFamily="34" charset="-122"/>
              </a:rPr>
              <a:t>或</a:t>
            </a:r>
            <a:r>
              <a:rPr lang="zh-CN" altLang="en-US" sz="1400" dirty="0" smtClean="0">
                <a:solidFill>
                  <a:schemeClr val="bg1"/>
                </a:solidFill>
                <a:latin typeface="微软雅黑" pitchFamily="34" charset="-122"/>
                <a:ea typeface="微软雅黑" pitchFamily="34" charset="-122"/>
              </a:rPr>
              <a:t>新的流程</a:t>
            </a:r>
            <a:r>
              <a:rPr lang="zh-CN" altLang="en-US" sz="1400" dirty="0">
                <a:solidFill>
                  <a:schemeClr val="bg1"/>
                </a:solidFill>
                <a:latin typeface="微软雅黑" pitchFamily="34" charset="-122"/>
                <a:ea typeface="微软雅黑" pitchFamily="34" charset="-122"/>
              </a:rPr>
              <a:t>对岗位进行</a:t>
            </a:r>
            <a:r>
              <a:rPr lang="zh-CN" altLang="en-US" sz="1400" dirty="0" smtClean="0">
                <a:solidFill>
                  <a:schemeClr val="bg1"/>
                </a:solidFill>
                <a:latin typeface="微软雅黑" pitchFamily="34" charset="-122"/>
                <a:ea typeface="微软雅黑" pitchFamily="34" charset="-122"/>
              </a:rPr>
              <a:t>优化</a:t>
            </a:r>
            <a:r>
              <a:rPr lang="zh-CN" altLang="en-US" sz="1400" dirty="0">
                <a:solidFill>
                  <a:schemeClr val="bg1"/>
                </a:solidFill>
                <a:latin typeface="微软雅黑" pitchFamily="34" charset="-122"/>
                <a:ea typeface="微软雅黑" pitchFamily="34" charset="-122"/>
              </a:rPr>
              <a:t>。</a:t>
            </a:r>
            <a:endParaRPr lang="en-US" sz="1400" dirty="0">
              <a:solidFill>
                <a:schemeClr val="bg1"/>
              </a:solidFill>
              <a:latin typeface="微软雅黑" pitchFamily="34" charset="-122"/>
              <a:ea typeface="微软雅黑" pitchFamily="34" charset="-122"/>
            </a:endParaRPr>
          </a:p>
        </p:txBody>
      </p:sp>
      <p:sp>
        <p:nvSpPr>
          <p:cNvPr id="52" name="TextBox 21"/>
          <p:cNvSpPr txBox="1">
            <a:spLocks noChangeAspect="1"/>
          </p:cNvSpPr>
          <p:nvPr/>
        </p:nvSpPr>
        <p:spPr>
          <a:xfrm rot="21420000">
            <a:off x="5738063" y="2484593"/>
            <a:ext cx="2886406" cy="2887684"/>
          </a:xfrm>
          <a:prstGeom prst="rect">
            <a:avLst/>
          </a:prstGeom>
          <a:noFill/>
        </p:spPr>
        <p:txBody>
          <a:bodyPr spcFirstLastPara="1" wrap="none" lIns="0" tIns="0" rIns="0" bIns="0" numCol="1" rtlCol="0">
            <a:prstTxWarp prst="textArchDown">
              <a:avLst>
                <a:gd name="adj" fmla="val 21557196"/>
              </a:avLst>
            </a:prstTxWarp>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defTabSz="685835">
              <a:defRPr/>
            </a:pPr>
            <a:r>
              <a:rPr lang="zh-CN" altLang="en-US" sz="1600" b="1" spc="100" dirty="0" smtClean="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rPr>
              <a:t>怎样定岗？</a:t>
            </a:r>
            <a:endParaRPr lang="en-US" sz="1600" b="1" spc="100" dirty="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32442786"/>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0-#ppt_w/2"/>
                                          </p:val>
                                        </p:tav>
                                        <p:tav tm="100000">
                                          <p:val>
                                            <p:strVal val="#ppt_x"/>
                                          </p:val>
                                        </p:tav>
                                      </p:tavLst>
                                    </p:anim>
                                    <p:anim calcmode="lin" valueType="num">
                                      <p:cBhvr additive="base">
                                        <p:cTn id="8" dur="500" fill="hold"/>
                                        <p:tgtEl>
                                          <p:spTgt spid="40"/>
                                        </p:tgtEl>
                                        <p:attrNameLst>
                                          <p:attrName>ppt_y</p:attrName>
                                        </p:attrNameLst>
                                      </p:cBhvr>
                                      <p:tavLst>
                                        <p:tav tm="0">
                                          <p:val>
                                            <p:strVal val="1+#ppt_h/2"/>
                                          </p:val>
                                        </p:tav>
                                        <p:tav tm="100000">
                                          <p:val>
                                            <p:strVal val="#ppt_y"/>
                                          </p:val>
                                        </p:tav>
                                      </p:tavLst>
                                    </p:anim>
                                  </p:childTnLst>
                                </p:cTn>
                              </p:par>
                              <p:par>
                                <p:cTn id="9" presetID="2" presetClass="entr" presetSubtype="9" decel="100000" fill="hold" grpId="0" nodeType="with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500" fill="hold"/>
                                        <p:tgtEl>
                                          <p:spTgt spid="37"/>
                                        </p:tgtEl>
                                        <p:attrNameLst>
                                          <p:attrName>ppt_x</p:attrName>
                                        </p:attrNameLst>
                                      </p:cBhvr>
                                      <p:tavLst>
                                        <p:tav tm="0">
                                          <p:val>
                                            <p:strVal val="0-#ppt_w/2"/>
                                          </p:val>
                                        </p:tav>
                                        <p:tav tm="100000">
                                          <p:val>
                                            <p:strVal val="#ppt_x"/>
                                          </p:val>
                                        </p:tav>
                                      </p:tavLst>
                                    </p:anim>
                                    <p:anim calcmode="lin" valueType="num">
                                      <p:cBhvr additive="base">
                                        <p:cTn id="12" dur="500" fill="hold"/>
                                        <p:tgtEl>
                                          <p:spTgt spid="37"/>
                                        </p:tgtEl>
                                        <p:attrNameLst>
                                          <p:attrName>ppt_y</p:attrName>
                                        </p:attrNameLst>
                                      </p:cBhvr>
                                      <p:tavLst>
                                        <p:tav tm="0">
                                          <p:val>
                                            <p:strVal val="0-#ppt_h/2"/>
                                          </p:val>
                                        </p:tav>
                                        <p:tav tm="100000">
                                          <p:val>
                                            <p:strVal val="#ppt_y"/>
                                          </p:val>
                                        </p:tav>
                                      </p:tavLst>
                                    </p:anim>
                                  </p:childTnLst>
                                </p:cTn>
                              </p:par>
                              <p:par>
                                <p:cTn id="13" presetID="2" presetClass="entr" presetSubtype="3" decel="100000" fill="hold" grpId="0" nodeType="withEffect">
                                  <p:stCondLst>
                                    <p:cond delay="0"/>
                                  </p:stCondLst>
                                  <p:childTnLst>
                                    <p:set>
                                      <p:cBhvr>
                                        <p:cTn id="14" dur="1" fill="hold">
                                          <p:stCondLst>
                                            <p:cond delay="0"/>
                                          </p:stCondLst>
                                        </p:cTn>
                                        <p:tgtEl>
                                          <p:spTgt spid="38"/>
                                        </p:tgtEl>
                                        <p:attrNameLst>
                                          <p:attrName>style.visibility</p:attrName>
                                        </p:attrNameLst>
                                      </p:cBhvr>
                                      <p:to>
                                        <p:strVal val="visible"/>
                                      </p:to>
                                    </p:set>
                                    <p:anim calcmode="lin" valueType="num">
                                      <p:cBhvr additive="base">
                                        <p:cTn id="15" dur="500" fill="hold"/>
                                        <p:tgtEl>
                                          <p:spTgt spid="38"/>
                                        </p:tgtEl>
                                        <p:attrNameLst>
                                          <p:attrName>ppt_x</p:attrName>
                                        </p:attrNameLst>
                                      </p:cBhvr>
                                      <p:tavLst>
                                        <p:tav tm="0">
                                          <p:val>
                                            <p:strVal val="1+#ppt_w/2"/>
                                          </p:val>
                                        </p:tav>
                                        <p:tav tm="100000">
                                          <p:val>
                                            <p:strVal val="#ppt_x"/>
                                          </p:val>
                                        </p:tav>
                                      </p:tavLst>
                                    </p:anim>
                                    <p:anim calcmode="lin" valueType="num">
                                      <p:cBhvr additive="base">
                                        <p:cTn id="16" dur="500" fill="hold"/>
                                        <p:tgtEl>
                                          <p:spTgt spid="38"/>
                                        </p:tgtEl>
                                        <p:attrNameLst>
                                          <p:attrName>ppt_y</p:attrName>
                                        </p:attrNameLst>
                                      </p:cBhvr>
                                      <p:tavLst>
                                        <p:tav tm="0">
                                          <p:val>
                                            <p:strVal val="0-#ppt_h/2"/>
                                          </p:val>
                                        </p:tav>
                                        <p:tav tm="100000">
                                          <p:val>
                                            <p:strVal val="#ppt_y"/>
                                          </p:val>
                                        </p:tav>
                                      </p:tavLst>
                                    </p:anim>
                                  </p:childTnLst>
                                </p:cTn>
                              </p:par>
                              <p:par>
                                <p:cTn id="17" presetID="2" presetClass="entr" presetSubtype="6" decel="100000" fill="hold" grpId="0" nodeType="with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additive="base">
                                        <p:cTn id="19" dur="500" fill="hold"/>
                                        <p:tgtEl>
                                          <p:spTgt spid="39"/>
                                        </p:tgtEl>
                                        <p:attrNameLst>
                                          <p:attrName>ppt_x</p:attrName>
                                        </p:attrNameLst>
                                      </p:cBhvr>
                                      <p:tavLst>
                                        <p:tav tm="0">
                                          <p:val>
                                            <p:strVal val="1+#ppt_w/2"/>
                                          </p:val>
                                        </p:tav>
                                        <p:tav tm="100000">
                                          <p:val>
                                            <p:strVal val="#ppt_x"/>
                                          </p:val>
                                        </p:tav>
                                      </p:tavLst>
                                    </p:anim>
                                    <p:anim calcmode="lin" valueType="num">
                                      <p:cBhvr additive="base">
                                        <p:cTn id="20"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633089" y="1772817"/>
            <a:ext cx="9513946" cy="3816424"/>
          </a:xfrm>
          <a:prstGeom prst="rect">
            <a:avLst/>
          </a:prstGeom>
          <a:ln w="19050">
            <a:solidFill>
              <a:srgbClr val="99CC00"/>
            </a:solidFill>
          </a:ln>
        </p:spPr>
      </p:pic>
      <p:sp>
        <p:nvSpPr>
          <p:cNvPr id="7" name="TextBox 6"/>
          <p:cNvSpPr txBox="1"/>
          <p:nvPr/>
        </p:nvSpPr>
        <p:spPr>
          <a:xfrm>
            <a:off x="1561082" y="5751990"/>
            <a:ext cx="9585953" cy="701346"/>
          </a:xfrm>
          <a:prstGeom prst="rect">
            <a:avLst/>
          </a:prstGeom>
          <a:noFill/>
        </p:spPr>
        <p:txBody>
          <a:bodyPr wrap="square" rtlCol="0">
            <a:spAutoFit/>
          </a:bodyPr>
          <a:lstStyle/>
          <a:p>
            <a:pPr indent="457200">
              <a:lnSpc>
                <a:spcPct val="130000"/>
              </a:lnSpc>
            </a:pPr>
            <a:r>
              <a:rPr lang="zh-CN" altLang="en-US" sz="1600" dirty="0">
                <a:solidFill>
                  <a:schemeClr val="bg1">
                    <a:lumMod val="85000"/>
                  </a:schemeClr>
                </a:solidFill>
                <a:latin typeface="微软雅黑" pitchFamily="34" charset="-122"/>
                <a:ea typeface="微软雅黑" pitchFamily="34" charset="-122"/>
              </a:rPr>
              <a:t>定编就是对确定的岗位进行各类人员的数量及素质配备。定编定员与岗位设计是密切相关的，岗位确定过程本身就包括工作量的确定，也就包括了对基本的上岗人员数量和素质要求的确定。</a:t>
            </a:r>
          </a:p>
        </p:txBody>
      </p:sp>
      <p:cxnSp>
        <p:nvCxnSpPr>
          <p:cNvPr id="8" name="直接连接符 7"/>
          <p:cNvCxnSpPr/>
          <p:nvPr/>
        </p:nvCxnSpPr>
        <p:spPr>
          <a:xfrm>
            <a:off x="1633089" y="6525344"/>
            <a:ext cx="9513947" cy="0"/>
          </a:xfrm>
          <a:prstGeom prst="line">
            <a:avLst/>
          </a:prstGeom>
          <a:solidFill>
            <a:srgbClr val="99CC00">
              <a:alpha val="20000"/>
            </a:srgbClr>
          </a:solidFill>
          <a:ln w="12700" cap="rnd" algn="ctr">
            <a:solidFill>
              <a:srgbClr val="99CC00"/>
            </a:solidFill>
            <a:prstDash val="sysDash"/>
            <a:round/>
            <a:headEnd type="oval"/>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Tree>
    <p:extLst>
      <p:ext uri="{BB962C8B-B14F-4D97-AF65-F5344CB8AC3E}">
        <p14:creationId xmlns:p14="http://schemas.microsoft.com/office/powerpoint/2010/main" val="2077933778"/>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par>
                                <p:cTn id="8" presetID="2" presetClass="entr" presetSubtype="2" decel="10000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 calcmode="lin" valueType="num">
                                      <p:cBhvr additive="base">
                                        <p:cTn id="10" dur="500" fill="hold"/>
                                        <p:tgtEl>
                                          <p:spTgt spid="8"/>
                                        </p:tgtEl>
                                        <p:attrNameLst>
                                          <p:attrName>ppt_x</p:attrName>
                                        </p:attrNameLst>
                                      </p:cBhvr>
                                      <p:tavLst>
                                        <p:tav tm="0">
                                          <p:val>
                                            <p:strVal val="1+#ppt_w/2"/>
                                          </p:val>
                                        </p:tav>
                                        <p:tav tm="100000">
                                          <p:val>
                                            <p:strVal val="#ppt_x"/>
                                          </p:val>
                                        </p:tav>
                                      </p:tavLst>
                                    </p:anim>
                                    <p:anim calcmode="lin" valueType="num">
                                      <p:cBhvr additive="base">
                                        <p:cTn id="11"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p:cNvGrpSpPr/>
          <p:nvPr/>
        </p:nvGrpSpPr>
        <p:grpSpPr>
          <a:xfrm>
            <a:off x="1612007" y="2373296"/>
            <a:ext cx="2613372" cy="2887516"/>
            <a:chOff x="1052128" y="1710324"/>
            <a:chExt cx="2613372" cy="2887516"/>
          </a:xfrm>
        </p:grpSpPr>
        <p:sp>
          <p:nvSpPr>
            <p:cNvPr id="24" name="矩形 23"/>
            <p:cNvSpPr/>
            <p:nvPr/>
          </p:nvSpPr>
          <p:spPr>
            <a:xfrm>
              <a:off x="1052128" y="3059895"/>
              <a:ext cx="2556000" cy="153794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Rectangle 17"/>
            <p:cNvSpPr/>
            <p:nvPr/>
          </p:nvSpPr>
          <p:spPr bwMode="auto">
            <a:xfrm>
              <a:off x="1052128" y="1710324"/>
              <a:ext cx="2556000" cy="1278906"/>
            </a:xfrm>
            <a:prstGeom prst="rect">
              <a:avLst/>
            </a:prstGeom>
            <a:solidFill>
              <a:srgbClr val="99CC00"/>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685466"/>
              <a:endParaRPr lang="en-US" sz="1700" dirty="0">
                <a:solidFill>
                  <a:srgbClr val="FFFFFF">
                    <a:alpha val="98824"/>
                  </a:srgbClr>
                </a:solidFill>
                <a:ea typeface="Segoe UI" pitchFamily="34" charset="0"/>
                <a:cs typeface="Segoe UI" pitchFamily="34" charset="0"/>
              </a:endParaRPr>
            </a:p>
          </p:txBody>
        </p:sp>
        <p:sp>
          <p:nvSpPr>
            <p:cNvPr id="26" name="Content Placeholder 4"/>
            <p:cNvSpPr txBox="1">
              <a:spLocks/>
            </p:cNvSpPr>
            <p:nvPr/>
          </p:nvSpPr>
          <p:spPr>
            <a:xfrm>
              <a:off x="1289237" y="2183576"/>
              <a:ext cx="2088231" cy="332399"/>
            </a:xfrm>
            <a:prstGeom prst="rect">
              <a:avLst/>
            </a:prstGeom>
          </p:spPr>
          <p:txBody>
            <a:bodyPr vert="horz" wrap="square" lIns="0" tIns="0" rIns="0" bIns="0" rtlCol="0" anchor="ctr">
              <a:spAutoFit/>
            </a:bodyPr>
            <a:lstStyle>
              <a:lvl1pPr marL="347914" indent="-347914" algn="l" defTabSz="914363" rtl="0" eaLnBrk="1" latinLnBrk="0" hangingPunct="1">
                <a:lnSpc>
                  <a:spcPct val="90000"/>
                </a:lnSpc>
                <a:spcBef>
                  <a:spcPct val="20000"/>
                </a:spcBef>
                <a:buSzPct val="90000"/>
                <a:buFontTx/>
                <a:buBlip>
                  <a:blip r:embed="rId2"/>
                </a:buBlip>
                <a:defRPr sz="2800" kern="1200">
                  <a:gradFill>
                    <a:gsLst>
                      <a:gs pos="0">
                        <a:schemeClr val="tx1"/>
                      </a:gs>
                      <a:gs pos="86000">
                        <a:schemeClr val="tx1"/>
                      </a:gs>
                    </a:gsLst>
                    <a:lin ang="5400000" scaled="0"/>
                  </a:gradFill>
                  <a:latin typeface="+mn-lt"/>
                  <a:ea typeface="+mn-ea"/>
                  <a:cs typeface="+mn-cs"/>
                </a:defRPr>
              </a:lvl1pPr>
              <a:lvl2pPr marL="673338" indent="-339976" algn="l" defTabSz="914363" rtl="0" eaLnBrk="1" latinLnBrk="0" hangingPunct="1">
                <a:lnSpc>
                  <a:spcPct val="90000"/>
                </a:lnSpc>
                <a:spcBef>
                  <a:spcPct val="20000"/>
                </a:spcBef>
                <a:buSzPct val="90000"/>
                <a:buFontTx/>
                <a:buBlip>
                  <a:blip r:embed="rId2"/>
                </a:buBlip>
                <a:defRPr sz="2400" kern="1200">
                  <a:gradFill>
                    <a:gsLst>
                      <a:gs pos="0">
                        <a:schemeClr val="tx1"/>
                      </a:gs>
                      <a:gs pos="86000">
                        <a:schemeClr val="tx1"/>
                      </a:gs>
                    </a:gsLst>
                    <a:lin ang="5400000" scaled="0"/>
                  </a:gradFill>
                  <a:latin typeface="+mn-lt"/>
                  <a:ea typeface="+mn-ea"/>
                  <a:cs typeface="+mn-cs"/>
                </a:defRPr>
              </a:lvl2pPr>
              <a:lvl3pPr marL="961722" indent="-302936" algn="l" defTabSz="914363" rtl="0" eaLnBrk="1" latinLnBrk="0" hangingPunct="1">
                <a:lnSpc>
                  <a:spcPct val="90000"/>
                </a:lnSpc>
                <a:spcBef>
                  <a:spcPct val="20000"/>
                </a:spcBef>
                <a:buSzPct val="90000"/>
                <a:buFontTx/>
                <a:buBlip>
                  <a:blip r:embed="rId2"/>
                </a:buBlip>
                <a:defRPr sz="2000" kern="1200">
                  <a:gradFill>
                    <a:gsLst>
                      <a:gs pos="0">
                        <a:schemeClr val="tx1"/>
                      </a:gs>
                      <a:gs pos="86000">
                        <a:schemeClr val="tx1"/>
                      </a:gs>
                    </a:gsLst>
                    <a:lin ang="5400000" scaled="0"/>
                  </a:gradFill>
                  <a:latin typeface="+mn-lt"/>
                  <a:ea typeface="+mn-ea"/>
                  <a:cs typeface="+mn-cs"/>
                </a:defRPr>
              </a:lvl3pPr>
              <a:lvl4pPr marL="1227618" indent="-265896" algn="l" defTabSz="914363" rtl="0" eaLnBrk="1" latinLnBrk="0" hangingPunct="1">
                <a:lnSpc>
                  <a:spcPct val="90000"/>
                </a:lnSpc>
                <a:spcBef>
                  <a:spcPct val="20000"/>
                </a:spcBef>
                <a:buSzPct val="90000"/>
                <a:buFontTx/>
                <a:buBlip>
                  <a:blip r:embed="rId2"/>
                </a:buBlip>
                <a:defRPr sz="1800" kern="1200">
                  <a:gradFill>
                    <a:gsLst>
                      <a:gs pos="0">
                        <a:schemeClr val="tx1"/>
                      </a:gs>
                      <a:gs pos="86000">
                        <a:schemeClr val="tx1"/>
                      </a:gs>
                    </a:gsLst>
                    <a:lin ang="5400000" scaled="0"/>
                  </a:gradFill>
                  <a:latin typeface="+mn-lt"/>
                  <a:ea typeface="+mn-ea"/>
                  <a:cs typeface="+mn-cs"/>
                </a:defRPr>
              </a:lvl4pPr>
              <a:lvl5pPr marL="1516002" indent="-273833" algn="l" defTabSz="914363" rtl="0" eaLnBrk="1" latinLnBrk="0" hangingPunct="1">
                <a:lnSpc>
                  <a:spcPct val="90000"/>
                </a:lnSpc>
                <a:spcBef>
                  <a:spcPct val="20000"/>
                </a:spcBef>
                <a:buSzPct val="90000"/>
                <a:buFontTx/>
                <a:buBlip>
                  <a:blip r:embed="rId2"/>
                </a:buBlip>
                <a:defRPr sz="18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indent="0" algn="ctr">
                <a:buNone/>
              </a:pPr>
              <a:r>
                <a:rPr lang="zh-CN" altLang="en-US" sz="2400" dirty="0" smtClean="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rPr>
                <a:t>以目标为中心</a:t>
              </a:r>
              <a:endParaRPr lang="en-US" sz="2400" dirty="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endParaRPr>
            </a:p>
          </p:txBody>
        </p:sp>
        <p:sp>
          <p:nvSpPr>
            <p:cNvPr id="27" name="Text Box 44"/>
            <p:cNvSpPr txBox="1">
              <a:spLocks noChangeArrowheads="1"/>
            </p:cNvSpPr>
            <p:nvPr/>
          </p:nvSpPr>
          <p:spPr bwMode="auto">
            <a:xfrm>
              <a:off x="1129035" y="3151826"/>
              <a:ext cx="2536465" cy="1387688"/>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zh-CN" altLang="en-US" dirty="0">
                  <a:solidFill>
                    <a:schemeClr val="bg1"/>
                  </a:solidFill>
                </a:rPr>
                <a:t>以企业经营目标为中心，充分考虑计划期内的企业目标业务量和各类人员的工作效率。</a:t>
              </a:r>
              <a:endParaRPr lang="en-US" dirty="0">
                <a:solidFill>
                  <a:schemeClr val="bg1"/>
                </a:solidFill>
              </a:endParaRPr>
            </a:p>
          </p:txBody>
        </p:sp>
      </p:grpSp>
      <p:grpSp>
        <p:nvGrpSpPr>
          <p:cNvPr id="30" name="组合 29"/>
          <p:cNvGrpSpPr/>
          <p:nvPr/>
        </p:nvGrpSpPr>
        <p:grpSpPr>
          <a:xfrm>
            <a:off x="6858645" y="2373296"/>
            <a:ext cx="2613372" cy="2887516"/>
            <a:chOff x="1052128" y="1710324"/>
            <a:chExt cx="2613372" cy="2887516"/>
          </a:xfrm>
        </p:grpSpPr>
        <p:sp>
          <p:nvSpPr>
            <p:cNvPr id="32" name="矩形 31"/>
            <p:cNvSpPr/>
            <p:nvPr/>
          </p:nvSpPr>
          <p:spPr>
            <a:xfrm>
              <a:off x="1052128" y="3059895"/>
              <a:ext cx="2556000" cy="153794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Rectangle 17"/>
            <p:cNvSpPr/>
            <p:nvPr/>
          </p:nvSpPr>
          <p:spPr bwMode="auto">
            <a:xfrm>
              <a:off x="1052128" y="1710324"/>
              <a:ext cx="2556000" cy="1278906"/>
            </a:xfrm>
            <a:prstGeom prst="rect">
              <a:avLst/>
            </a:prstGeom>
            <a:solidFill>
              <a:srgbClr val="99CC00"/>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685466"/>
              <a:endParaRPr lang="en-US" sz="1700" dirty="0">
                <a:solidFill>
                  <a:srgbClr val="FFFFFF">
                    <a:alpha val="98824"/>
                  </a:srgbClr>
                </a:solidFill>
                <a:ea typeface="Segoe UI" pitchFamily="34" charset="0"/>
                <a:cs typeface="Segoe UI" pitchFamily="34" charset="0"/>
              </a:endParaRPr>
            </a:p>
          </p:txBody>
        </p:sp>
        <p:sp>
          <p:nvSpPr>
            <p:cNvPr id="34" name="Content Placeholder 4"/>
            <p:cNvSpPr txBox="1">
              <a:spLocks/>
            </p:cNvSpPr>
            <p:nvPr/>
          </p:nvSpPr>
          <p:spPr>
            <a:xfrm>
              <a:off x="1286953" y="2183576"/>
              <a:ext cx="2188937" cy="332399"/>
            </a:xfrm>
            <a:prstGeom prst="rect">
              <a:avLst/>
            </a:prstGeom>
          </p:spPr>
          <p:txBody>
            <a:bodyPr vert="horz" wrap="square" lIns="0" tIns="0" rIns="0" bIns="0" rtlCol="0" anchor="ctr">
              <a:spAutoFit/>
            </a:bodyPr>
            <a:lstStyle>
              <a:lvl1pPr marL="347914" indent="-347914" algn="l" defTabSz="914363" rtl="0" eaLnBrk="1" latinLnBrk="0" hangingPunct="1">
                <a:lnSpc>
                  <a:spcPct val="90000"/>
                </a:lnSpc>
                <a:spcBef>
                  <a:spcPct val="20000"/>
                </a:spcBef>
                <a:buSzPct val="90000"/>
                <a:buFontTx/>
                <a:buBlip>
                  <a:blip r:embed="rId2"/>
                </a:buBlip>
                <a:defRPr sz="2800" kern="1200">
                  <a:gradFill>
                    <a:gsLst>
                      <a:gs pos="0">
                        <a:schemeClr val="tx1"/>
                      </a:gs>
                      <a:gs pos="86000">
                        <a:schemeClr val="tx1"/>
                      </a:gs>
                    </a:gsLst>
                    <a:lin ang="5400000" scaled="0"/>
                  </a:gradFill>
                  <a:latin typeface="+mn-lt"/>
                  <a:ea typeface="+mn-ea"/>
                  <a:cs typeface="+mn-cs"/>
                </a:defRPr>
              </a:lvl1pPr>
              <a:lvl2pPr marL="673338" indent="-339976" algn="l" defTabSz="914363" rtl="0" eaLnBrk="1" latinLnBrk="0" hangingPunct="1">
                <a:lnSpc>
                  <a:spcPct val="90000"/>
                </a:lnSpc>
                <a:spcBef>
                  <a:spcPct val="20000"/>
                </a:spcBef>
                <a:buSzPct val="90000"/>
                <a:buFontTx/>
                <a:buBlip>
                  <a:blip r:embed="rId2"/>
                </a:buBlip>
                <a:defRPr sz="2400" kern="1200">
                  <a:gradFill>
                    <a:gsLst>
                      <a:gs pos="0">
                        <a:schemeClr val="tx1"/>
                      </a:gs>
                      <a:gs pos="86000">
                        <a:schemeClr val="tx1"/>
                      </a:gs>
                    </a:gsLst>
                    <a:lin ang="5400000" scaled="0"/>
                  </a:gradFill>
                  <a:latin typeface="+mn-lt"/>
                  <a:ea typeface="+mn-ea"/>
                  <a:cs typeface="+mn-cs"/>
                </a:defRPr>
              </a:lvl2pPr>
              <a:lvl3pPr marL="961722" indent="-302936" algn="l" defTabSz="914363" rtl="0" eaLnBrk="1" latinLnBrk="0" hangingPunct="1">
                <a:lnSpc>
                  <a:spcPct val="90000"/>
                </a:lnSpc>
                <a:spcBef>
                  <a:spcPct val="20000"/>
                </a:spcBef>
                <a:buSzPct val="90000"/>
                <a:buFontTx/>
                <a:buBlip>
                  <a:blip r:embed="rId2"/>
                </a:buBlip>
                <a:defRPr sz="2000" kern="1200">
                  <a:gradFill>
                    <a:gsLst>
                      <a:gs pos="0">
                        <a:schemeClr val="tx1"/>
                      </a:gs>
                      <a:gs pos="86000">
                        <a:schemeClr val="tx1"/>
                      </a:gs>
                    </a:gsLst>
                    <a:lin ang="5400000" scaled="0"/>
                  </a:gradFill>
                  <a:latin typeface="+mn-lt"/>
                  <a:ea typeface="+mn-ea"/>
                  <a:cs typeface="+mn-cs"/>
                </a:defRPr>
              </a:lvl3pPr>
              <a:lvl4pPr marL="1227618" indent="-265896" algn="l" defTabSz="914363" rtl="0" eaLnBrk="1" latinLnBrk="0" hangingPunct="1">
                <a:lnSpc>
                  <a:spcPct val="90000"/>
                </a:lnSpc>
                <a:spcBef>
                  <a:spcPct val="20000"/>
                </a:spcBef>
                <a:buSzPct val="90000"/>
                <a:buFontTx/>
                <a:buBlip>
                  <a:blip r:embed="rId2"/>
                </a:buBlip>
                <a:defRPr sz="1800" kern="1200">
                  <a:gradFill>
                    <a:gsLst>
                      <a:gs pos="0">
                        <a:schemeClr val="tx1"/>
                      </a:gs>
                      <a:gs pos="86000">
                        <a:schemeClr val="tx1"/>
                      </a:gs>
                    </a:gsLst>
                    <a:lin ang="5400000" scaled="0"/>
                  </a:gradFill>
                  <a:latin typeface="+mn-lt"/>
                  <a:ea typeface="+mn-ea"/>
                  <a:cs typeface="+mn-cs"/>
                </a:defRPr>
              </a:lvl4pPr>
              <a:lvl5pPr marL="1516002" indent="-273833" algn="l" defTabSz="914363" rtl="0" eaLnBrk="1" latinLnBrk="0" hangingPunct="1">
                <a:lnSpc>
                  <a:spcPct val="90000"/>
                </a:lnSpc>
                <a:spcBef>
                  <a:spcPct val="20000"/>
                </a:spcBef>
                <a:buSzPct val="90000"/>
                <a:buFontTx/>
                <a:buBlip>
                  <a:blip r:embed="rId2"/>
                </a:buBlip>
                <a:defRPr sz="18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indent="0" algn="ctr">
                <a:buNone/>
              </a:pPr>
              <a:r>
                <a:rPr lang="zh-CN" altLang="en-US" sz="2400" dirty="0" smtClean="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rPr>
                <a:t>考虑人员成本</a:t>
              </a:r>
              <a:endParaRPr lang="en-US" sz="2400" dirty="0" smtClean="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endParaRPr>
            </a:p>
          </p:txBody>
        </p:sp>
        <p:sp>
          <p:nvSpPr>
            <p:cNvPr id="35" name="Text Box 44"/>
            <p:cNvSpPr txBox="1">
              <a:spLocks noChangeArrowheads="1"/>
            </p:cNvSpPr>
            <p:nvPr/>
          </p:nvSpPr>
          <p:spPr bwMode="auto">
            <a:xfrm>
              <a:off x="1129035" y="3154692"/>
              <a:ext cx="2536465" cy="1089529"/>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zh-CN" altLang="en-US" dirty="0" smtClean="0">
                  <a:solidFill>
                    <a:schemeClr val="bg1"/>
                  </a:solidFill>
                </a:rPr>
                <a:t>要充分</a:t>
              </a:r>
              <a:r>
                <a:rPr lang="zh-CN" altLang="en-US" dirty="0">
                  <a:solidFill>
                    <a:schemeClr val="bg1"/>
                  </a:solidFill>
                </a:rPr>
                <a:t>考虑人员成本。定岗定编的硬约束是成本投入。</a:t>
              </a:r>
              <a:endParaRPr lang="en-US" dirty="0">
                <a:solidFill>
                  <a:schemeClr val="bg1"/>
                </a:solidFill>
              </a:endParaRPr>
            </a:p>
          </p:txBody>
        </p:sp>
      </p:grpSp>
      <p:grpSp>
        <p:nvGrpSpPr>
          <p:cNvPr id="37" name="组合 36"/>
          <p:cNvGrpSpPr/>
          <p:nvPr/>
        </p:nvGrpSpPr>
        <p:grpSpPr>
          <a:xfrm>
            <a:off x="9481963" y="2373296"/>
            <a:ext cx="2613372" cy="2887516"/>
            <a:chOff x="1052128" y="1710324"/>
            <a:chExt cx="2613372" cy="2887516"/>
          </a:xfrm>
        </p:grpSpPr>
        <p:sp>
          <p:nvSpPr>
            <p:cNvPr id="39" name="矩形 38"/>
            <p:cNvSpPr/>
            <p:nvPr/>
          </p:nvSpPr>
          <p:spPr>
            <a:xfrm>
              <a:off x="1052128" y="3059895"/>
              <a:ext cx="2556000" cy="153794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Rectangle 17"/>
            <p:cNvSpPr/>
            <p:nvPr/>
          </p:nvSpPr>
          <p:spPr bwMode="auto">
            <a:xfrm>
              <a:off x="1052128" y="1710324"/>
              <a:ext cx="2556000" cy="1278906"/>
            </a:xfrm>
            <a:prstGeom prst="rect">
              <a:avLst/>
            </a:prstGeom>
            <a:solidFill>
              <a:srgbClr val="99CC00"/>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685466"/>
              <a:endParaRPr lang="en-US" sz="1700" dirty="0">
                <a:solidFill>
                  <a:srgbClr val="FFFFFF">
                    <a:alpha val="98824"/>
                  </a:srgbClr>
                </a:solidFill>
                <a:ea typeface="Segoe UI" pitchFamily="34" charset="0"/>
                <a:cs typeface="Segoe UI" pitchFamily="34" charset="0"/>
              </a:endParaRPr>
            </a:p>
          </p:txBody>
        </p:sp>
        <p:sp>
          <p:nvSpPr>
            <p:cNvPr id="41" name="Content Placeholder 4"/>
            <p:cNvSpPr txBox="1">
              <a:spLocks/>
            </p:cNvSpPr>
            <p:nvPr/>
          </p:nvSpPr>
          <p:spPr>
            <a:xfrm>
              <a:off x="1318271" y="2183576"/>
              <a:ext cx="2126301" cy="332399"/>
            </a:xfrm>
            <a:prstGeom prst="rect">
              <a:avLst/>
            </a:prstGeom>
          </p:spPr>
          <p:txBody>
            <a:bodyPr vert="horz" wrap="square" lIns="0" tIns="0" rIns="0" bIns="0" rtlCol="0" anchor="ctr">
              <a:spAutoFit/>
            </a:bodyPr>
            <a:lstStyle>
              <a:lvl1pPr marL="347914" indent="-347914" algn="l" defTabSz="914363" rtl="0" eaLnBrk="1" latinLnBrk="0" hangingPunct="1">
                <a:lnSpc>
                  <a:spcPct val="90000"/>
                </a:lnSpc>
                <a:spcBef>
                  <a:spcPct val="20000"/>
                </a:spcBef>
                <a:buSzPct val="90000"/>
                <a:buFontTx/>
                <a:buBlip>
                  <a:blip r:embed="rId2"/>
                </a:buBlip>
                <a:defRPr sz="2800" kern="1200">
                  <a:gradFill>
                    <a:gsLst>
                      <a:gs pos="0">
                        <a:schemeClr val="tx1"/>
                      </a:gs>
                      <a:gs pos="86000">
                        <a:schemeClr val="tx1"/>
                      </a:gs>
                    </a:gsLst>
                    <a:lin ang="5400000" scaled="0"/>
                  </a:gradFill>
                  <a:latin typeface="+mn-lt"/>
                  <a:ea typeface="+mn-ea"/>
                  <a:cs typeface="+mn-cs"/>
                </a:defRPr>
              </a:lvl1pPr>
              <a:lvl2pPr marL="673338" indent="-339976" algn="l" defTabSz="914363" rtl="0" eaLnBrk="1" latinLnBrk="0" hangingPunct="1">
                <a:lnSpc>
                  <a:spcPct val="90000"/>
                </a:lnSpc>
                <a:spcBef>
                  <a:spcPct val="20000"/>
                </a:spcBef>
                <a:buSzPct val="90000"/>
                <a:buFontTx/>
                <a:buBlip>
                  <a:blip r:embed="rId2"/>
                </a:buBlip>
                <a:defRPr sz="2400" kern="1200">
                  <a:gradFill>
                    <a:gsLst>
                      <a:gs pos="0">
                        <a:schemeClr val="tx1"/>
                      </a:gs>
                      <a:gs pos="86000">
                        <a:schemeClr val="tx1"/>
                      </a:gs>
                    </a:gsLst>
                    <a:lin ang="5400000" scaled="0"/>
                  </a:gradFill>
                  <a:latin typeface="+mn-lt"/>
                  <a:ea typeface="+mn-ea"/>
                  <a:cs typeface="+mn-cs"/>
                </a:defRPr>
              </a:lvl2pPr>
              <a:lvl3pPr marL="961722" indent="-302936" algn="l" defTabSz="914363" rtl="0" eaLnBrk="1" latinLnBrk="0" hangingPunct="1">
                <a:lnSpc>
                  <a:spcPct val="90000"/>
                </a:lnSpc>
                <a:spcBef>
                  <a:spcPct val="20000"/>
                </a:spcBef>
                <a:buSzPct val="90000"/>
                <a:buFontTx/>
                <a:buBlip>
                  <a:blip r:embed="rId2"/>
                </a:buBlip>
                <a:defRPr sz="2000" kern="1200">
                  <a:gradFill>
                    <a:gsLst>
                      <a:gs pos="0">
                        <a:schemeClr val="tx1"/>
                      </a:gs>
                      <a:gs pos="86000">
                        <a:schemeClr val="tx1"/>
                      </a:gs>
                    </a:gsLst>
                    <a:lin ang="5400000" scaled="0"/>
                  </a:gradFill>
                  <a:latin typeface="+mn-lt"/>
                  <a:ea typeface="+mn-ea"/>
                  <a:cs typeface="+mn-cs"/>
                </a:defRPr>
              </a:lvl3pPr>
              <a:lvl4pPr marL="1227618" indent="-265896" algn="l" defTabSz="914363" rtl="0" eaLnBrk="1" latinLnBrk="0" hangingPunct="1">
                <a:lnSpc>
                  <a:spcPct val="90000"/>
                </a:lnSpc>
                <a:spcBef>
                  <a:spcPct val="20000"/>
                </a:spcBef>
                <a:buSzPct val="90000"/>
                <a:buFontTx/>
                <a:buBlip>
                  <a:blip r:embed="rId2"/>
                </a:buBlip>
                <a:defRPr sz="1800" kern="1200">
                  <a:gradFill>
                    <a:gsLst>
                      <a:gs pos="0">
                        <a:schemeClr val="tx1"/>
                      </a:gs>
                      <a:gs pos="86000">
                        <a:schemeClr val="tx1"/>
                      </a:gs>
                    </a:gsLst>
                    <a:lin ang="5400000" scaled="0"/>
                  </a:gradFill>
                  <a:latin typeface="+mn-lt"/>
                  <a:ea typeface="+mn-ea"/>
                  <a:cs typeface="+mn-cs"/>
                </a:defRPr>
              </a:lvl4pPr>
              <a:lvl5pPr marL="1516002" indent="-273833" algn="l" defTabSz="914363" rtl="0" eaLnBrk="1" latinLnBrk="0" hangingPunct="1">
                <a:lnSpc>
                  <a:spcPct val="90000"/>
                </a:lnSpc>
                <a:spcBef>
                  <a:spcPct val="20000"/>
                </a:spcBef>
                <a:buSzPct val="90000"/>
                <a:buFontTx/>
                <a:buBlip>
                  <a:blip r:embed="rId2"/>
                </a:buBlip>
                <a:defRPr sz="18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indent="0" algn="ctr">
                <a:buNone/>
              </a:pPr>
              <a:r>
                <a:rPr lang="zh-CN" altLang="en-US" sz="2400" dirty="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rPr>
                <a:t>走专业化道路</a:t>
              </a:r>
              <a:endParaRPr lang="en-US" sz="2400" dirty="0" smtClean="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endParaRPr>
            </a:p>
          </p:txBody>
        </p:sp>
        <p:sp>
          <p:nvSpPr>
            <p:cNvPr id="42" name="Text Box 44"/>
            <p:cNvSpPr txBox="1">
              <a:spLocks noChangeArrowheads="1"/>
            </p:cNvSpPr>
            <p:nvPr/>
          </p:nvSpPr>
          <p:spPr bwMode="auto">
            <a:xfrm>
              <a:off x="1129035" y="3174228"/>
              <a:ext cx="2536465" cy="1387688"/>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zh-CN" altLang="en-US" dirty="0">
                  <a:solidFill>
                    <a:schemeClr val="bg1"/>
                  </a:solidFill>
                </a:rPr>
                <a:t>定编是一项专业性、技术性强的工作，它涉及到业务技术和经营管理的方方面面。</a:t>
              </a:r>
              <a:endParaRPr lang="en-US" dirty="0">
                <a:solidFill>
                  <a:schemeClr val="bg1"/>
                </a:solidFill>
              </a:endParaRPr>
            </a:p>
          </p:txBody>
        </p:sp>
      </p:grpSp>
      <p:grpSp>
        <p:nvGrpSpPr>
          <p:cNvPr id="44" name="组合 43"/>
          <p:cNvGrpSpPr/>
          <p:nvPr/>
        </p:nvGrpSpPr>
        <p:grpSpPr>
          <a:xfrm>
            <a:off x="4235326" y="2373296"/>
            <a:ext cx="2613372" cy="2887516"/>
            <a:chOff x="1052128" y="1710324"/>
            <a:chExt cx="2613372" cy="2887516"/>
          </a:xfrm>
        </p:grpSpPr>
        <p:sp>
          <p:nvSpPr>
            <p:cNvPr id="46" name="矩形 45"/>
            <p:cNvSpPr/>
            <p:nvPr/>
          </p:nvSpPr>
          <p:spPr>
            <a:xfrm>
              <a:off x="1052128" y="3059895"/>
              <a:ext cx="2556000" cy="153794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Rectangle 17"/>
            <p:cNvSpPr/>
            <p:nvPr/>
          </p:nvSpPr>
          <p:spPr bwMode="auto">
            <a:xfrm>
              <a:off x="1052128" y="1710324"/>
              <a:ext cx="2556000" cy="1278906"/>
            </a:xfrm>
            <a:prstGeom prst="rect">
              <a:avLst/>
            </a:prstGeom>
            <a:solidFill>
              <a:srgbClr val="99CC00"/>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685466"/>
              <a:endParaRPr lang="en-US" sz="1700" dirty="0">
                <a:solidFill>
                  <a:srgbClr val="99CC00">
                    <a:alpha val="98824"/>
                  </a:srgbClr>
                </a:solidFill>
                <a:ea typeface="Segoe UI" pitchFamily="34" charset="0"/>
                <a:cs typeface="Segoe UI" pitchFamily="34" charset="0"/>
              </a:endParaRPr>
            </a:p>
          </p:txBody>
        </p:sp>
        <p:sp>
          <p:nvSpPr>
            <p:cNvPr id="48" name="Content Placeholder 4"/>
            <p:cNvSpPr txBox="1">
              <a:spLocks/>
            </p:cNvSpPr>
            <p:nvPr/>
          </p:nvSpPr>
          <p:spPr>
            <a:xfrm>
              <a:off x="1286953" y="2183578"/>
              <a:ext cx="2131492" cy="332399"/>
            </a:xfrm>
            <a:prstGeom prst="rect">
              <a:avLst/>
            </a:prstGeom>
          </p:spPr>
          <p:txBody>
            <a:bodyPr vert="horz" wrap="square" lIns="0" tIns="0" rIns="0" bIns="0" rtlCol="0" anchor="ctr">
              <a:spAutoFit/>
            </a:bodyPr>
            <a:lstStyle>
              <a:lvl1pPr marL="347914" indent="-347914" algn="l" defTabSz="914363" rtl="0" eaLnBrk="1" latinLnBrk="0" hangingPunct="1">
                <a:lnSpc>
                  <a:spcPct val="90000"/>
                </a:lnSpc>
                <a:spcBef>
                  <a:spcPct val="20000"/>
                </a:spcBef>
                <a:buSzPct val="90000"/>
                <a:buFontTx/>
                <a:buBlip>
                  <a:blip r:embed="rId2"/>
                </a:buBlip>
                <a:defRPr sz="2800" kern="1200">
                  <a:gradFill>
                    <a:gsLst>
                      <a:gs pos="0">
                        <a:schemeClr val="tx1"/>
                      </a:gs>
                      <a:gs pos="86000">
                        <a:schemeClr val="tx1"/>
                      </a:gs>
                    </a:gsLst>
                    <a:lin ang="5400000" scaled="0"/>
                  </a:gradFill>
                  <a:latin typeface="+mn-lt"/>
                  <a:ea typeface="+mn-ea"/>
                  <a:cs typeface="+mn-cs"/>
                </a:defRPr>
              </a:lvl1pPr>
              <a:lvl2pPr marL="673338" indent="-339976" algn="l" defTabSz="914363" rtl="0" eaLnBrk="1" latinLnBrk="0" hangingPunct="1">
                <a:lnSpc>
                  <a:spcPct val="90000"/>
                </a:lnSpc>
                <a:spcBef>
                  <a:spcPct val="20000"/>
                </a:spcBef>
                <a:buSzPct val="90000"/>
                <a:buFontTx/>
                <a:buBlip>
                  <a:blip r:embed="rId2"/>
                </a:buBlip>
                <a:defRPr sz="2400" kern="1200">
                  <a:gradFill>
                    <a:gsLst>
                      <a:gs pos="0">
                        <a:schemeClr val="tx1"/>
                      </a:gs>
                      <a:gs pos="86000">
                        <a:schemeClr val="tx1"/>
                      </a:gs>
                    </a:gsLst>
                    <a:lin ang="5400000" scaled="0"/>
                  </a:gradFill>
                  <a:latin typeface="+mn-lt"/>
                  <a:ea typeface="+mn-ea"/>
                  <a:cs typeface="+mn-cs"/>
                </a:defRPr>
              </a:lvl2pPr>
              <a:lvl3pPr marL="961722" indent="-302936" algn="l" defTabSz="914363" rtl="0" eaLnBrk="1" latinLnBrk="0" hangingPunct="1">
                <a:lnSpc>
                  <a:spcPct val="90000"/>
                </a:lnSpc>
                <a:spcBef>
                  <a:spcPct val="20000"/>
                </a:spcBef>
                <a:buSzPct val="90000"/>
                <a:buFontTx/>
                <a:buBlip>
                  <a:blip r:embed="rId2"/>
                </a:buBlip>
                <a:defRPr sz="2000" kern="1200">
                  <a:gradFill>
                    <a:gsLst>
                      <a:gs pos="0">
                        <a:schemeClr val="tx1"/>
                      </a:gs>
                      <a:gs pos="86000">
                        <a:schemeClr val="tx1"/>
                      </a:gs>
                    </a:gsLst>
                    <a:lin ang="5400000" scaled="0"/>
                  </a:gradFill>
                  <a:latin typeface="+mn-lt"/>
                  <a:ea typeface="+mn-ea"/>
                  <a:cs typeface="+mn-cs"/>
                </a:defRPr>
              </a:lvl3pPr>
              <a:lvl4pPr marL="1227618" indent="-265896" algn="l" defTabSz="914363" rtl="0" eaLnBrk="1" latinLnBrk="0" hangingPunct="1">
                <a:lnSpc>
                  <a:spcPct val="90000"/>
                </a:lnSpc>
                <a:spcBef>
                  <a:spcPct val="20000"/>
                </a:spcBef>
                <a:buSzPct val="90000"/>
                <a:buFontTx/>
                <a:buBlip>
                  <a:blip r:embed="rId2"/>
                </a:buBlip>
                <a:defRPr sz="1800" kern="1200">
                  <a:gradFill>
                    <a:gsLst>
                      <a:gs pos="0">
                        <a:schemeClr val="tx1"/>
                      </a:gs>
                      <a:gs pos="86000">
                        <a:schemeClr val="tx1"/>
                      </a:gs>
                    </a:gsLst>
                    <a:lin ang="5400000" scaled="0"/>
                  </a:gradFill>
                  <a:latin typeface="+mn-lt"/>
                  <a:ea typeface="+mn-ea"/>
                  <a:cs typeface="+mn-cs"/>
                </a:defRPr>
              </a:lvl4pPr>
              <a:lvl5pPr marL="1516002" indent="-273833" algn="l" defTabSz="914363" rtl="0" eaLnBrk="1" latinLnBrk="0" hangingPunct="1">
                <a:lnSpc>
                  <a:spcPct val="90000"/>
                </a:lnSpc>
                <a:spcBef>
                  <a:spcPct val="20000"/>
                </a:spcBef>
                <a:buSzPct val="90000"/>
                <a:buFontTx/>
                <a:buBlip>
                  <a:blip r:embed="rId2"/>
                </a:buBlip>
                <a:defRPr sz="18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indent="0" algn="ctr">
                <a:buNone/>
              </a:pPr>
              <a:r>
                <a:rPr lang="zh-CN" altLang="en-US" sz="2400" dirty="0" smtClean="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rPr>
                <a:t>人员比例协调</a:t>
              </a:r>
              <a:endParaRPr lang="en-US" sz="2400" dirty="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endParaRPr>
            </a:p>
          </p:txBody>
        </p:sp>
        <p:sp>
          <p:nvSpPr>
            <p:cNvPr id="49" name="Text Box 44"/>
            <p:cNvSpPr txBox="1">
              <a:spLocks noChangeArrowheads="1"/>
            </p:cNvSpPr>
            <p:nvPr/>
          </p:nvSpPr>
          <p:spPr bwMode="auto">
            <a:xfrm>
              <a:off x="1129035" y="3102220"/>
              <a:ext cx="2536465" cy="1421928"/>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zh-CN" altLang="en-US" dirty="0">
                  <a:solidFill>
                    <a:schemeClr val="bg1"/>
                  </a:solidFill>
                </a:rPr>
                <a:t>充分考虑管理幅度、组织层级、业务类型、专业化或自动化程度、员工素质、企业</a:t>
              </a:r>
              <a:r>
                <a:rPr lang="zh-CN" altLang="en-US" dirty="0" smtClean="0">
                  <a:solidFill>
                    <a:schemeClr val="bg1"/>
                  </a:solidFill>
                </a:rPr>
                <a:t>文化等相关</a:t>
              </a:r>
              <a:r>
                <a:rPr lang="zh-CN" altLang="en-US" dirty="0">
                  <a:solidFill>
                    <a:schemeClr val="bg1"/>
                  </a:solidFill>
                </a:rPr>
                <a:t>因素。</a:t>
              </a:r>
              <a:endParaRPr lang="en-US" dirty="0">
                <a:solidFill>
                  <a:schemeClr val="bg1"/>
                </a:solidFill>
              </a:endParaRPr>
            </a:p>
          </p:txBody>
        </p:sp>
      </p:grpSp>
      <p:sp>
        <p:nvSpPr>
          <p:cNvPr id="50" name="Rectangle 17"/>
          <p:cNvSpPr/>
          <p:nvPr/>
        </p:nvSpPr>
        <p:spPr bwMode="auto">
          <a:xfrm>
            <a:off x="1612007" y="5326966"/>
            <a:ext cx="10425956" cy="525872"/>
          </a:xfrm>
          <a:prstGeom prst="rect">
            <a:avLst/>
          </a:prstGeom>
          <a:solidFill>
            <a:srgbClr val="99CC00"/>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685466"/>
            <a:r>
              <a:rPr lang="en-US" dirty="0">
                <a:solidFill>
                  <a:srgbClr val="FFFFFF">
                    <a:alpha val="98824"/>
                  </a:srgbClr>
                </a:solidFill>
                <a:latin typeface="Impact" panose="020B0806030902050204" pitchFamily="34" charset="0"/>
                <a:ea typeface="Segoe UI" pitchFamily="34" charset="0"/>
                <a:cs typeface="Segoe UI" pitchFamily="34" charset="0"/>
              </a:rPr>
              <a:t>3.4.1</a:t>
            </a:r>
            <a:r>
              <a:rPr lang="en-US" b="1" dirty="0">
                <a:solidFill>
                  <a:srgbClr val="FFFFFF">
                    <a:alpha val="98824"/>
                  </a:srgbClr>
                </a:solidFill>
                <a:ea typeface="Segoe UI" pitchFamily="34" charset="0"/>
                <a:cs typeface="Segoe UI" pitchFamily="34" charset="0"/>
              </a:rPr>
              <a:t> </a:t>
            </a:r>
            <a:r>
              <a:rPr lang="zh-CN" altLang="en-US" b="1" dirty="0" smtClean="0">
                <a:solidFill>
                  <a:srgbClr val="FFFFFF">
                    <a:alpha val="98824"/>
                  </a:srgbClr>
                </a:solidFill>
                <a:ea typeface="Segoe UI" pitchFamily="34" charset="0"/>
                <a:cs typeface="Segoe UI" pitchFamily="34" charset="0"/>
              </a:rPr>
              <a:t>定编的原则</a:t>
            </a:r>
            <a:endParaRPr lang="en-US" b="1" dirty="0">
              <a:solidFill>
                <a:srgbClr val="FFFFFF">
                  <a:alpha val="98824"/>
                </a:srgbClr>
              </a:solidFill>
              <a:ea typeface="Segoe UI" pitchFamily="34" charset="0"/>
              <a:cs typeface="Segoe UI" pitchFamily="34" charset="0"/>
            </a:endParaRPr>
          </a:p>
        </p:txBody>
      </p:sp>
    </p:spTree>
    <p:extLst>
      <p:ext uri="{BB962C8B-B14F-4D97-AF65-F5344CB8AC3E}">
        <p14:creationId xmlns:p14="http://schemas.microsoft.com/office/powerpoint/2010/main" val="1580310314"/>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900" decel="100000" fill="hold"/>
                                        <p:tgtEl>
                                          <p:spTgt spid="2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150"/>
                                  </p:stCondLst>
                                  <p:childTnLst>
                                    <p:set>
                                      <p:cBhvr>
                                        <p:cTn id="12" dur="1" fill="hold">
                                          <p:stCondLst>
                                            <p:cond delay="0"/>
                                          </p:stCondLst>
                                        </p:cTn>
                                        <p:tgtEl>
                                          <p:spTgt spid="44"/>
                                        </p:tgtEl>
                                        <p:attrNameLst>
                                          <p:attrName>style.visibility</p:attrName>
                                        </p:attrNameLst>
                                      </p:cBhvr>
                                      <p:to>
                                        <p:strVal val="visible"/>
                                      </p:to>
                                    </p:set>
                                    <p:animEffect transition="in" filter="fade">
                                      <p:cBhvr>
                                        <p:cTn id="13" dur="1000"/>
                                        <p:tgtEl>
                                          <p:spTgt spid="44"/>
                                        </p:tgtEl>
                                      </p:cBhvr>
                                    </p:animEffect>
                                    <p:anim calcmode="lin" valueType="num">
                                      <p:cBhvr>
                                        <p:cTn id="14" dur="1000" fill="hold"/>
                                        <p:tgtEl>
                                          <p:spTgt spid="44"/>
                                        </p:tgtEl>
                                        <p:attrNameLst>
                                          <p:attrName>ppt_x</p:attrName>
                                        </p:attrNameLst>
                                      </p:cBhvr>
                                      <p:tavLst>
                                        <p:tav tm="0">
                                          <p:val>
                                            <p:strVal val="#ppt_x"/>
                                          </p:val>
                                        </p:tav>
                                        <p:tav tm="100000">
                                          <p:val>
                                            <p:strVal val="#ppt_x"/>
                                          </p:val>
                                        </p:tav>
                                      </p:tavLst>
                                    </p:anim>
                                    <p:anim calcmode="lin" valueType="num">
                                      <p:cBhvr>
                                        <p:cTn id="15" dur="900" decel="100000" fill="hold"/>
                                        <p:tgtEl>
                                          <p:spTgt spid="44"/>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44"/>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30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1000"/>
                                        <p:tgtEl>
                                          <p:spTgt spid="30"/>
                                        </p:tgtEl>
                                      </p:cBhvr>
                                    </p:animEffect>
                                    <p:anim calcmode="lin" valueType="num">
                                      <p:cBhvr>
                                        <p:cTn id="20" dur="1000" fill="hold"/>
                                        <p:tgtEl>
                                          <p:spTgt spid="30"/>
                                        </p:tgtEl>
                                        <p:attrNameLst>
                                          <p:attrName>ppt_x</p:attrName>
                                        </p:attrNameLst>
                                      </p:cBhvr>
                                      <p:tavLst>
                                        <p:tav tm="0">
                                          <p:val>
                                            <p:strVal val="#ppt_x"/>
                                          </p:val>
                                        </p:tav>
                                        <p:tav tm="100000">
                                          <p:val>
                                            <p:strVal val="#ppt_x"/>
                                          </p:val>
                                        </p:tav>
                                      </p:tavLst>
                                    </p:anim>
                                    <p:anim calcmode="lin" valueType="num">
                                      <p:cBhvr>
                                        <p:cTn id="21" dur="900" decel="100000" fill="hold"/>
                                        <p:tgtEl>
                                          <p:spTgt spid="30"/>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23" presetID="37" presetClass="entr" presetSubtype="0" fill="hold" nodeType="withEffect">
                                  <p:stCondLst>
                                    <p:cond delay="450"/>
                                  </p:stCondLst>
                                  <p:childTnLst>
                                    <p:set>
                                      <p:cBhvr>
                                        <p:cTn id="24" dur="1" fill="hold">
                                          <p:stCondLst>
                                            <p:cond delay="0"/>
                                          </p:stCondLst>
                                        </p:cTn>
                                        <p:tgtEl>
                                          <p:spTgt spid="37"/>
                                        </p:tgtEl>
                                        <p:attrNameLst>
                                          <p:attrName>style.visibility</p:attrName>
                                        </p:attrNameLst>
                                      </p:cBhvr>
                                      <p:to>
                                        <p:strVal val="visible"/>
                                      </p:to>
                                    </p:set>
                                    <p:animEffect transition="in" filter="fade">
                                      <p:cBhvr>
                                        <p:cTn id="25" dur="1000"/>
                                        <p:tgtEl>
                                          <p:spTgt spid="37"/>
                                        </p:tgtEl>
                                      </p:cBhvr>
                                    </p:animEffect>
                                    <p:anim calcmode="lin" valueType="num">
                                      <p:cBhvr>
                                        <p:cTn id="26" dur="1000" fill="hold"/>
                                        <p:tgtEl>
                                          <p:spTgt spid="37"/>
                                        </p:tgtEl>
                                        <p:attrNameLst>
                                          <p:attrName>ppt_x</p:attrName>
                                        </p:attrNameLst>
                                      </p:cBhvr>
                                      <p:tavLst>
                                        <p:tav tm="0">
                                          <p:val>
                                            <p:strVal val="#ppt_x"/>
                                          </p:val>
                                        </p:tav>
                                        <p:tav tm="100000">
                                          <p:val>
                                            <p:strVal val="#ppt_x"/>
                                          </p:val>
                                        </p:tav>
                                      </p:tavLst>
                                    </p:anim>
                                    <p:anim calcmode="lin" valueType="num">
                                      <p:cBhvr>
                                        <p:cTn id="27" dur="900" decel="100000" fill="hold"/>
                                        <p:tgtEl>
                                          <p:spTgt spid="37"/>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图片 4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529634" y="2014883"/>
            <a:ext cx="5496513" cy="4122385"/>
          </a:xfrm>
          <a:prstGeom prst="rect">
            <a:avLst/>
          </a:prstGeom>
          <a:ln w="19050">
            <a:solidFill>
              <a:srgbClr val="99CC00"/>
            </a:solidFill>
          </a:ln>
        </p:spPr>
      </p:pic>
      <p:sp>
        <p:nvSpPr>
          <p:cNvPr id="29" name="TextBox 6"/>
          <p:cNvSpPr txBox="1"/>
          <p:nvPr/>
        </p:nvSpPr>
        <p:spPr>
          <a:xfrm>
            <a:off x="1561084" y="2971194"/>
            <a:ext cx="4752527" cy="1052596"/>
          </a:xfrm>
          <a:prstGeom prst="rect">
            <a:avLst/>
          </a:prstGeom>
          <a:noFill/>
        </p:spPr>
        <p:txBody>
          <a:bodyPr wrap="square" rtlCol="0">
            <a:spAutoFit/>
          </a:bodyPr>
          <a:lstStyle/>
          <a:p>
            <a:pPr indent="457200">
              <a:lnSpc>
                <a:spcPct val="130000"/>
              </a:lnSpc>
            </a:pPr>
            <a:r>
              <a:rPr lang="zh-CN" altLang="en-US" sz="1600" dirty="0" smtClean="0">
                <a:solidFill>
                  <a:schemeClr val="bg1">
                    <a:lumMod val="85000"/>
                  </a:schemeClr>
                </a:solidFill>
                <a:latin typeface="微软雅黑" pitchFamily="34" charset="-122"/>
                <a:ea typeface="微软雅黑" pitchFamily="34" charset="-122"/>
              </a:rPr>
              <a:t>不同企业</a:t>
            </a:r>
            <a:r>
              <a:rPr lang="zh-CN" altLang="en-US" sz="1600" dirty="0">
                <a:solidFill>
                  <a:schemeClr val="bg1">
                    <a:lumMod val="85000"/>
                  </a:schemeClr>
                </a:solidFill>
                <a:latin typeface="微软雅黑" pitchFamily="34" charset="-122"/>
                <a:ea typeface="微软雅黑" pitchFamily="34" charset="-122"/>
              </a:rPr>
              <a:t>对于人员的定编</a:t>
            </a:r>
            <a:r>
              <a:rPr lang="zh-CN" altLang="en-US" sz="1600" dirty="0" smtClean="0">
                <a:solidFill>
                  <a:schemeClr val="bg1">
                    <a:lumMod val="85000"/>
                  </a:schemeClr>
                </a:solidFill>
                <a:latin typeface="微软雅黑" pitchFamily="34" charset="-122"/>
                <a:ea typeface="微软雅黑" pitchFamily="34" charset="-122"/>
              </a:rPr>
              <a:t>，都是</a:t>
            </a:r>
            <a:r>
              <a:rPr lang="zh-CN" altLang="en-US" sz="1600" dirty="0">
                <a:solidFill>
                  <a:schemeClr val="bg1">
                    <a:lumMod val="85000"/>
                  </a:schemeClr>
                </a:solidFill>
                <a:latin typeface="微软雅黑" pitchFamily="34" charset="-122"/>
                <a:ea typeface="微软雅黑" pitchFamily="34" charset="-122"/>
              </a:rPr>
              <a:t>根据自己</a:t>
            </a:r>
            <a:r>
              <a:rPr lang="zh-CN" altLang="en-US" sz="1600" dirty="0" smtClean="0">
                <a:solidFill>
                  <a:schemeClr val="bg1">
                    <a:lumMod val="85000"/>
                  </a:schemeClr>
                </a:solidFill>
                <a:latin typeface="微软雅黑" pitchFamily="34" charset="-122"/>
                <a:ea typeface="微软雅黑" pitchFamily="34" charset="-122"/>
              </a:rPr>
              <a:t>企业实际情况确的</a:t>
            </a:r>
            <a:r>
              <a:rPr lang="zh-CN" altLang="en-US" sz="1600" dirty="0">
                <a:solidFill>
                  <a:schemeClr val="bg1">
                    <a:lumMod val="85000"/>
                  </a:schemeClr>
                </a:solidFill>
                <a:latin typeface="微软雅黑" pitchFamily="34" charset="-122"/>
                <a:ea typeface="微软雅黑" pitchFamily="34" charset="-122"/>
              </a:rPr>
              <a:t>。同时</a:t>
            </a:r>
            <a:r>
              <a:rPr lang="zh-CN" altLang="en-US" sz="1600" dirty="0" smtClean="0">
                <a:solidFill>
                  <a:schemeClr val="bg1">
                    <a:lumMod val="85000"/>
                  </a:schemeClr>
                </a:solidFill>
                <a:latin typeface="微软雅黑" pitchFamily="34" charset="-122"/>
                <a:ea typeface="微软雅黑" pitchFamily="34" charset="-122"/>
              </a:rPr>
              <a:t>，也</a:t>
            </a:r>
            <a:r>
              <a:rPr lang="zh-CN" altLang="en-US" sz="1600" dirty="0">
                <a:solidFill>
                  <a:schemeClr val="bg1">
                    <a:lumMod val="85000"/>
                  </a:schemeClr>
                </a:solidFill>
                <a:latin typeface="微软雅黑" pitchFamily="34" charset="-122"/>
                <a:ea typeface="微软雅黑" pitchFamily="34" charset="-122"/>
              </a:rPr>
              <a:t>是</a:t>
            </a:r>
            <a:r>
              <a:rPr lang="zh-CN" altLang="en-US" sz="1600" dirty="0" smtClean="0">
                <a:solidFill>
                  <a:schemeClr val="bg1">
                    <a:lumMod val="85000"/>
                  </a:schemeClr>
                </a:solidFill>
                <a:latin typeface="微软雅黑" pitchFamily="34" charset="-122"/>
                <a:ea typeface="微软雅黑" pitchFamily="34" charset="-122"/>
              </a:rPr>
              <a:t>多种方法综合运用的结果，</a:t>
            </a:r>
            <a:r>
              <a:rPr lang="zh-CN" altLang="en-US" sz="1600" dirty="0">
                <a:solidFill>
                  <a:schemeClr val="bg1">
                    <a:lumMod val="85000"/>
                  </a:schemeClr>
                </a:solidFill>
                <a:latin typeface="微软雅黑" pitchFamily="34" charset="-122"/>
                <a:ea typeface="微软雅黑" pitchFamily="34" charset="-122"/>
              </a:rPr>
              <a:t>不同的部门可以适用不同的方法，比如：</a:t>
            </a:r>
            <a:endParaRPr lang="zh-CN" altLang="zh-CN" sz="1600" b="1" dirty="0">
              <a:solidFill>
                <a:schemeClr val="bg1">
                  <a:lumMod val="85000"/>
                </a:schemeClr>
              </a:solidFill>
              <a:latin typeface="微软雅黑" pitchFamily="34" charset="-122"/>
              <a:ea typeface="微软雅黑" pitchFamily="34" charset="-122"/>
            </a:endParaRPr>
          </a:p>
        </p:txBody>
      </p:sp>
      <p:sp>
        <p:nvSpPr>
          <p:cNvPr id="31" name="TextBox 6"/>
          <p:cNvSpPr txBox="1"/>
          <p:nvPr/>
        </p:nvSpPr>
        <p:spPr>
          <a:xfrm>
            <a:off x="1561083" y="4077072"/>
            <a:ext cx="4752528" cy="2012859"/>
          </a:xfrm>
          <a:prstGeom prst="rect">
            <a:avLst/>
          </a:prstGeom>
          <a:noFill/>
        </p:spPr>
        <p:txBody>
          <a:bodyPr wrap="square" rtlCol="0">
            <a:spAutoFit/>
          </a:bodyPr>
          <a:lstStyle/>
          <a:p>
            <a:pPr marL="285750" indent="-285750">
              <a:lnSpc>
                <a:spcPct val="130000"/>
              </a:lnSpc>
              <a:buFont typeface="Arial" panose="020B0604020202020204" pitchFamily="34" charset="0"/>
              <a:buChar char="•"/>
            </a:pPr>
            <a:r>
              <a:rPr lang="zh-CN" altLang="en-US" sz="1600" dirty="0">
                <a:solidFill>
                  <a:schemeClr val="bg1">
                    <a:lumMod val="85000"/>
                  </a:schemeClr>
                </a:solidFill>
                <a:latin typeface="微软雅黑" pitchFamily="34" charset="-122"/>
                <a:ea typeface="微软雅黑" pitchFamily="34" charset="-122"/>
              </a:rPr>
              <a:t>劳动效率定编法</a:t>
            </a:r>
            <a:r>
              <a:rPr lang="en-US" altLang="zh-CN" sz="1600" dirty="0">
                <a:solidFill>
                  <a:schemeClr val="bg1">
                    <a:lumMod val="85000"/>
                  </a:schemeClr>
                </a:solidFill>
                <a:latin typeface="微软雅黑" pitchFamily="34" charset="-122"/>
                <a:ea typeface="微软雅黑" pitchFamily="34" charset="-122"/>
              </a:rPr>
              <a:t>——</a:t>
            </a:r>
            <a:r>
              <a:rPr lang="zh-CN" altLang="en-US" sz="1600" dirty="0">
                <a:solidFill>
                  <a:schemeClr val="bg1">
                    <a:lumMod val="85000"/>
                  </a:schemeClr>
                </a:solidFill>
                <a:latin typeface="微软雅黑" pitchFamily="34" charset="-122"/>
                <a:ea typeface="微软雅黑" pitchFamily="34" charset="-122"/>
              </a:rPr>
              <a:t>安全生产部</a:t>
            </a:r>
            <a:r>
              <a:rPr lang="zh-CN" altLang="en-US" sz="1600" dirty="0" smtClean="0">
                <a:solidFill>
                  <a:schemeClr val="bg1">
                    <a:lumMod val="85000"/>
                  </a:schemeClr>
                </a:solidFill>
                <a:latin typeface="微软雅黑" pitchFamily="34" charset="-122"/>
                <a:ea typeface="微软雅黑" pitchFamily="34" charset="-122"/>
              </a:rPr>
              <a:t>；</a:t>
            </a:r>
            <a:endParaRPr lang="en-US" altLang="zh-CN" sz="1600" dirty="0" smtClean="0">
              <a:solidFill>
                <a:schemeClr val="bg1">
                  <a:lumMod val="85000"/>
                </a:schemeClr>
              </a:solidFill>
              <a:latin typeface="微软雅黑" pitchFamily="34" charset="-122"/>
              <a:ea typeface="微软雅黑" pitchFamily="34" charset="-122"/>
            </a:endParaRPr>
          </a:p>
          <a:p>
            <a:pPr marL="285750" indent="-285750">
              <a:lnSpc>
                <a:spcPct val="130000"/>
              </a:lnSpc>
              <a:buFont typeface="Arial" panose="020B0604020202020204" pitchFamily="34" charset="0"/>
              <a:buChar char="•"/>
            </a:pPr>
            <a:r>
              <a:rPr lang="zh-CN" altLang="en-US" sz="1600" dirty="0" smtClean="0">
                <a:solidFill>
                  <a:schemeClr val="bg1">
                    <a:lumMod val="85000"/>
                  </a:schemeClr>
                </a:solidFill>
                <a:latin typeface="微软雅黑" pitchFamily="34" charset="-122"/>
                <a:ea typeface="微软雅黑" pitchFamily="34" charset="-122"/>
              </a:rPr>
              <a:t>业务</a:t>
            </a:r>
            <a:r>
              <a:rPr lang="zh-CN" altLang="en-US" sz="1600" dirty="0">
                <a:solidFill>
                  <a:schemeClr val="bg1">
                    <a:lumMod val="85000"/>
                  </a:schemeClr>
                </a:solidFill>
                <a:latin typeface="微软雅黑" pitchFamily="34" charset="-122"/>
                <a:ea typeface="微软雅黑" pitchFamily="34" charset="-122"/>
              </a:rPr>
              <a:t>流程分析法</a:t>
            </a:r>
            <a:r>
              <a:rPr lang="en-US" altLang="zh-CN" sz="1600" dirty="0">
                <a:solidFill>
                  <a:schemeClr val="bg1">
                    <a:lumMod val="85000"/>
                  </a:schemeClr>
                </a:solidFill>
                <a:latin typeface="微软雅黑" pitchFamily="34" charset="-122"/>
                <a:ea typeface="微软雅黑" pitchFamily="34" charset="-122"/>
              </a:rPr>
              <a:t>——</a:t>
            </a:r>
            <a:r>
              <a:rPr lang="zh-CN" altLang="en-US" sz="1600" dirty="0">
                <a:solidFill>
                  <a:schemeClr val="bg1">
                    <a:lumMod val="85000"/>
                  </a:schemeClr>
                </a:solidFill>
                <a:latin typeface="微软雅黑" pitchFamily="34" charset="-122"/>
                <a:ea typeface="微软雅黑" pitchFamily="34" charset="-122"/>
              </a:rPr>
              <a:t>质量管理部</a:t>
            </a:r>
            <a:r>
              <a:rPr lang="zh-CN" altLang="en-US" sz="1600" dirty="0" smtClean="0">
                <a:solidFill>
                  <a:schemeClr val="bg1">
                    <a:lumMod val="85000"/>
                  </a:schemeClr>
                </a:solidFill>
                <a:latin typeface="微软雅黑" pitchFamily="34" charset="-122"/>
                <a:ea typeface="微软雅黑" pitchFamily="34" charset="-122"/>
              </a:rPr>
              <a:t>；</a:t>
            </a:r>
            <a:endParaRPr lang="en-US" altLang="zh-CN" sz="1600" dirty="0" smtClean="0">
              <a:solidFill>
                <a:schemeClr val="bg1">
                  <a:lumMod val="85000"/>
                </a:schemeClr>
              </a:solidFill>
              <a:latin typeface="微软雅黑" pitchFamily="34" charset="-122"/>
              <a:ea typeface="微软雅黑" pitchFamily="34" charset="-122"/>
            </a:endParaRPr>
          </a:p>
          <a:p>
            <a:pPr marL="285750" indent="-285750">
              <a:lnSpc>
                <a:spcPct val="130000"/>
              </a:lnSpc>
              <a:buFont typeface="Arial" panose="020B0604020202020204" pitchFamily="34" charset="0"/>
              <a:buChar char="•"/>
            </a:pPr>
            <a:r>
              <a:rPr lang="zh-CN" altLang="en-US" sz="1600" dirty="0" smtClean="0">
                <a:solidFill>
                  <a:schemeClr val="bg1">
                    <a:lumMod val="85000"/>
                  </a:schemeClr>
                </a:solidFill>
                <a:latin typeface="微软雅黑" pitchFamily="34" charset="-122"/>
                <a:ea typeface="微软雅黑" pitchFamily="34" charset="-122"/>
              </a:rPr>
              <a:t>本</a:t>
            </a:r>
            <a:r>
              <a:rPr lang="zh-CN" altLang="en-US" sz="1600" dirty="0">
                <a:solidFill>
                  <a:schemeClr val="bg1">
                    <a:lumMod val="85000"/>
                  </a:schemeClr>
                </a:solidFill>
                <a:latin typeface="微软雅黑" pitchFamily="34" charset="-122"/>
                <a:ea typeface="微软雅黑" pitchFamily="34" charset="-122"/>
              </a:rPr>
              <a:t>行业比例法</a:t>
            </a:r>
            <a:r>
              <a:rPr lang="en-US" altLang="zh-CN" sz="1600" dirty="0">
                <a:solidFill>
                  <a:schemeClr val="bg1">
                    <a:lumMod val="85000"/>
                  </a:schemeClr>
                </a:solidFill>
                <a:latin typeface="微软雅黑" pitchFamily="34" charset="-122"/>
                <a:ea typeface="微软雅黑" pitchFamily="34" charset="-122"/>
              </a:rPr>
              <a:t>——</a:t>
            </a:r>
            <a:r>
              <a:rPr lang="zh-CN" altLang="en-US" sz="1600" dirty="0">
                <a:solidFill>
                  <a:schemeClr val="bg1">
                    <a:lumMod val="85000"/>
                  </a:schemeClr>
                </a:solidFill>
                <a:latin typeface="微软雅黑" pitchFamily="34" charset="-122"/>
                <a:ea typeface="微软雅黑" pitchFamily="34" charset="-122"/>
              </a:rPr>
              <a:t>财务部、办公室</a:t>
            </a:r>
            <a:r>
              <a:rPr lang="zh-CN" altLang="en-US" sz="1600" dirty="0" smtClean="0">
                <a:solidFill>
                  <a:schemeClr val="bg1">
                    <a:lumMod val="85000"/>
                  </a:schemeClr>
                </a:solidFill>
                <a:latin typeface="微软雅黑" pitchFamily="34" charset="-122"/>
                <a:ea typeface="微软雅黑" pitchFamily="34" charset="-122"/>
              </a:rPr>
              <a:t>、</a:t>
            </a:r>
            <a:r>
              <a:rPr lang="en-US" altLang="zh-CN" sz="1600" dirty="0" smtClean="0">
                <a:solidFill>
                  <a:schemeClr val="bg1">
                    <a:lumMod val="85000"/>
                  </a:schemeClr>
                </a:solidFill>
                <a:latin typeface="微软雅黑" pitchFamily="34" charset="-122"/>
                <a:ea typeface="微软雅黑" pitchFamily="34" charset="-122"/>
              </a:rPr>
              <a:t>HR</a:t>
            </a:r>
            <a:r>
              <a:rPr lang="zh-CN" altLang="en-US" sz="1600" dirty="0" smtClean="0">
                <a:solidFill>
                  <a:schemeClr val="bg1">
                    <a:lumMod val="85000"/>
                  </a:schemeClr>
                </a:solidFill>
                <a:latin typeface="微软雅黑" pitchFamily="34" charset="-122"/>
                <a:ea typeface="微软雅黑" pitchFamily="34" charset="-122"/>
              </a:rPr>
              <a:t>部；</a:t>
            </a:r>
            <a:endParaRPr lang="en-US" altLang="zh-CN" sz="1600" dirty="0" smtClean="0">
              <a:solidFill>
                <a:schemeClr val="bg1">
                  <a:lumMod val="85000"/>
                </a:schemeClr>
              </a:solidFill>
              <a:latin typeface="微软雅黑" pitchFamily="34" charset="-122"/>
              <a:ea typeface="微软雅黑" pitchFamily="34" charset="-122"/>
            </a:endParaRPr>
          </a:p>
          <a:p>
            <a:pPr marL="285750" indent="-285750">
              <a:lnSpc>
                <a:spcPct val="130000"/>
              </a:lnSpc>
              <a:buFont typeface="Arial" panose="020B0604020202020204" pitchFamily="34" charset="0"/>
              <a:buChar char="•"/>
            </a:pPr>
            <a:r>
              <a:rPr lang="zh-CN" altLang="en-US" sz="1600" dirty="0" smtClean="0">
                <a:solidFill>
                  <a:schemeClr val="bg1">
                    <a:lumMod val="85000"/>
                  </a:schemeClr>
                </a:solidFill>
                <a:latin typeface="微软雅黑" pitchFamily="34" charset="-122"/>
                <a:ea typeface="微软雅黑" pitchFamily="34" charset="-122"/>
              </a:rPr>
              <a:t>业务</a:t>
            </a:r>
            <a:r>
              <a:rPr lang="zh-CN" altLang="en-US" sz="1600" dirty="0">
                <a:solidFill>
                  <a:schemeClr val="bg1">
                    <a:lumMod val="85000"/>
                  </a:schemeClr>
                </a:solidFill>
                <a:latin typeface="微软雅黑" pitchFamily="34" charset="-122"/>
                <a:ea typeface="微软雅黑" pitchFamily="34" charset="-122"/>
              </a:rPr>
              <a:t>数据分析法</a:t>
            </a:r>
            <a:r>
              <a:rPr lang="en-US" altLang="zh-CN" sz="1600" dirty="0">
                <a:solidFill>
                  <a:schemeClr val="bg1">
                    <a:lumMod val="85000"/>
                  </a:schemeClr>
                </a:solidFill>
                <a:latin typeface="微软雅黑" pitchFamily="34" charset="-122"/>
                <a:ea typeface="微软雅黑" pitchFamily="34" charset="-122"/>
              </a:rPr>
              <a:t>——</a:t>
            </a:r>
            <a:r>
              <a:rPr lang="zh-CN" altLang="en-US" sz="1600" dirty="0">
                <a:solidFill>
                  <a:schemeClr val="bg1">
                    <a:lumMod val="85000"/>
                  </a:schemeClr>
                </a:solidFill>
                <a:latin typeface="微软雅黑" pitchFamily="34" charset="-122"/>
                <a:ea typeface="微软雅黑" pitchFamily="34" charset="-122"/>
              </a:rPr>
              <a:t>供销部</a:t>
            </a:r>
            <a:r>
              <a:rPr lang="zh-CN" altLang="en-US" sz="1600" dirty="0" smtClean="0">
                <a:solidFill>
                  <a:schemeClr val="bg1">
                    <a:lumMod val="85000"/>
                  </a:schemeClr>
                </a:solidFill>
                <a:latin typeface="微软雅黑" pitchFamily="34" charset="-122"/>
                <a:ea typeface="微软雅黑" pitchFamily="34" charset="-122"/>
              </a:rPr>
              <a:t>；</a:t>
            </a:r>
            <a:endParaRPr lang="en-US" altLang="zh-CN" sz="1600" dirty="0" smtClean="0">
              <a:solidFill>
                <a:schemeClr val="bg1">
                  <a:lumMod val="85000"/>
                </a:schemeClr>
              </a:solidFill>
              <a:latin typeface="微软雅黑" pitchFamily="34" charset="-122"/>
              <a:ea typeface="微软雅黑" pitchFamily="34" charset="-122"/>
            </a:endParaRPr>
          </a:p>
          <a:p>
            <a:pPr marL="285750" indent="-285750">
              <a:lnSpc>
                <a:spcPct val="130000"/>
              </a:lnSpc>
              <a:buFont typeface="Arial" panose="020B0604020202020204" pitchFamily="34" charset="0"/>
              <a:buChar char="•"/>
            </a:pPr>
            <a:r>
              <a:rPr lang="zh-CN" altLang="en-US" sz="1600" dirty="0" smtClean="0">
                <a:solidFill>
                  <a:schemeClr val="bg1">
                    <a:lumMod val="85000"/>
                  </a:schemeClr>
                </a:solidFill>
                <a:latin typeface="微软雅黑" pitchFamily="34" charset="-122"/>
                <a:ea typeface="微软雅黑" pitchFamily="34" charset="-122"/>
              </a:rPr>
              <a:t>管理</a:t>
            </a:r>
            <a:r>
              <a:rPr lang="zh-CN" altLang="en-US" sz="1600" dirty="0">
                <a:solidFill>
                  <a:schemeClr val="bg1">
                    <a:lumMod val="85000"/>
                  </a:schemeClr>
                </a:solidFill>
                <a:latin typeface="微软雅黑" pitchFamily="34" charset="-122"/>
                <a:ea typeface="微软雅黑" pitchFamily="34" charset="-122"/>
              </a:rPr>
              <a:t>层、专家访谈法（德尔菲法）及预算控制法</a:t>
            </a:r>
            <a:r>
              <a:rPr lang="en-US" altLang="zh-CN" sz="1600" dirty="0">
                <a:solidFill>
                  <a:schemeClr val="bg1">
                    <a:lumMod val="85000"/>
                  </a:schemeClr>
                </a:solidFill>
                <a:latin typeface="微软雅黑" pitchFamily="34" charset="-122"/>
                <a:ea typeface="微软雅黑" pitchFamily="34" charset="-122"/>
              </a:rPr>
              <a:t>——</a:t>
            </a:r>
            <a:r>
              <a:rPr lang="zh-CN" altLang="en-US" sz="1600" dirty="0">
                <a:solidFill>
                  <a:schemeClr val="bg1">
                    <a:lumMod val="85000"/>
                  </a:schemeClr>
                </a:solidFill>
                <a:latin typeface="微软雅黑" pitchFamily="34" charset="-122"/>
                <a:ea typeface="微软雅黑" pitchFamily="34" charset="-122"/>
              </a:rPr>
              <a:t>普遍适合很多部门。</a:t>
            </a:r>
            <a:endParaRPr lang="zh-CN" altLang="en-US" sz="1600" b="1" dirty="0">
              <a:solidFill>
                <a:schemeClr val="bg1">
                  <a:lumMod val="85000"/>
                </a:schemeClr>
              </a:solidFill>
              <a:latin typeface="微软雅黑" pitchFamily="34" charset="-122"/>
              <a:ea typeface="微软雅黑" pitchFamily="34" charset="-122"/>
            </a:endParaRPr>
          </a:p>
        </p:txBody>
      </p:sp>
      <p:cxnSp>
        <p:nvCxnSpPr>
          <p:cNvPr id="36" name="直接连接符 35"/>
          <p:cNvCxnSpPr/>
          <p:nvPr/>
        </p:nvCxnSpPr>
        <p:spPr>
          <a:xfrm>
            <a:off x="1633089" y="6119054"/>
            <a:ext cx="4680522" cy="0"/>
          </a:xfrm>
          <a:prstGeom prst="line">
            <a:avLst/>
          </a:prstGeom>
          <a:solidFill>
            <a:srgbClr val="99CC00">
              <a:alpha val="20000"/>
            </a:srgbClr>
          </a:solidFill>
          <a:ln w="12700" cap="rnd" algn="ctr">
            <a:solidFill>
              <a:srgbClr val="99CC00"/>
            </a:solidFill>
            <a:prstDash val="sysDash"/>
            <a:round/>
            <a:headEnd type="oval"/>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38" name="Rectangle 31"/>
          <p:cNvSpPr/>
          <p:nvPr/>
        </p:nvSpPr>
        <p:spPr bwMode="auto">
          <a:xfrm>
            <a:off x="1633089" y="2348880"/>
            <a:ext cx="5184578" cy="522801"/>
          </a:xfrm>
          <a:prstGeom prst="rect">
            <a:avLst/>
          </a:prstGeom>
          <a:solidFill>
            <a:srgbClr val="8CC600">
              <a:alpha val="83922"/>
            </a:srgbClr>
          </a:solidFill>
          <a:ln w="9525" cap="flat" cmpd="sng" algn="ctr">
            <a:noFill/>
            <a:prstDash val="solid"/>
            <a:headEnd type="none" w="med" len="med"/>
            <a:tailEnd type="none" w="med" len="med"/>
          </a:ln>
          <a:effectLst/>
        </p:spPr>
        <p:txBody>
          <a:bodyPr vert="horz" wrap="square" lIns="91436" tIns="45718" rIns="91436" bIns="45718" numCol="1" rtlCol="0" anchor="ctr" anchorCtr="0" compatLnSpc="1">
            <a:prstTxWarp prst="textNoShape">
              <a:avLst/>
            </a:prstTxWarp>
          </a:bodyPr>
          <a:lstStyle/>
          <a:p>
            <a:pPr lvl="0" defTabSz="685289">
              <a:defRPr/>
            </a:pPr>
            <a:r>
              <a:rPr lang="zh-CN" altLang="en-US" b="1" kern="0" dirty="0" smtClean="0">
                <a:solidFill>
                  <a:srgbClr val="FFFFFF">
                    <a:lumMod val="20000"/>
                    <a:lumOff val="80000"/>
                    <a:alpha val="99000"/>
                  </a:srgbClr>
                </a:solidFill>
                <a:latin typeface="Segoe UI" pitchFamily="34" charset="0"/>
                <a:ea typeface="Segoe UI" pitchFamily="34" charset="0"/>
                <a:cs typeface="Segoe UI" pitchFamily="34" charset="0"/>
              </a:rPr>
              <a:t>      </a:t>
            </a:r>
            <a:r>
              <a:rPr lang="en-US" altLang="zh-CN" b="1" kern="0" dirty="0" smtClean="0">
                <a:solidFill>
                  <a:srgbClr val="FFFFFF">
                    <a:lumMod val="20000"/>
                    <a:lumOff val="80000"/>
                    <a:alpha val="99000"/>
                  </a:srgbClr>
                </a:solidFill>
                <a:latin typeface="Segoe UI" pitchFamily="34" charset="0"/>
                <a:ea typeface="Segoe UI" pitchFamily="34" charset="0"/>
                <a:cs typeface="Segoe UI" pitchFamily="34" charset="0"/>
              </a:rPr>
              <a:t>3.4.2 </a:t>
            </a:r>
            <a:r>
              <a:rPr lang="zh-CN" altLang="en-US" b="1" kern="0" dirty="0" smtClean="0">
                <a:solidFill>
                  <a:srgbClr val="FFFFFF">
                    <a:lumMod val="20000"/>
                    <a:lumOff val="80000"/>
                    <a:alpha val="99000"/>
                  </a:srgbClr>
                </a:solidFill>
                <a:latin typeface="Segoe UI" pitchFamily="34" charset="0"/>
                <a:ea typeface="Segoe UI" pitchFamily="34" charset="0"/>
                <a:cs typeface="Segoe UI" pitchFamily="34" charset="0"/>
              </a:rPr>
              <a:t>定编的方法</a:t>
            </a:r>
            <a:endParaRPr kumimoji="0" lang="en-US" b="1" i="0" u="none" strike="noStrike" kern="0" cap="none" spc="0" normalizeH="0" baseline="0" noProof="0" dirty="0">
              <a:ln>
                <a:noFill/>
              </a:ln>
              <a:solidFill>
                <a:srgbClr val="FFFFFF">
                  <a:lumMod val="20000"/>
                  <a:lumOff val="80000"/>
                  <a:alpha val="99000"/>
                </a:srgbClr>
              </a:solidFill>
              <a:effectLst/>
              <a:uLnTx/>
              <a:uFillTx/>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985498095"/>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ppt_x"/>
                                          </p:val>
                                        </p:tav>
                                        <p:tav tm="100000">
                                          <p:val>
                                            <p:strVal val="#ppt_x"/>
                                          </p:val>
                                        </p:tav>
                                      </p:tavLst>
                                    </p:anim>
                                    <p:anim calcmode="lin" valueType="num">
                                      <p:cBhvr additive="base">
                                        <p:cTn id="8" dur="500" fill="hold"/>
                                        <p:tgtEl>
                                          <p:spTgt spid="29"/>
                                        </p:tgtEl>
                                        <p:attrNameLst>
                                          <p:attrName>ppt_y</p:attrName>
                                        </p:attrNameLst>
                                      </p:cBhvr>
                                      <p:tavLst>
                                        <p:tav tm="0">
                                          <p:val>
                                            <p:strVal val="1+#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500" fill="hold"/>
                                        <p:tgtEl>
                                          <p:spTgt spid="31"/>
                                        </p:tgtEl>
                                        <p:attrNameLst>
                                          <p:attrName>ppt_x</p:attrName>
                                        </p:attrNameLst>
                                      </p:cBhvr>
                                      <p:tavLst>
                                        <p:tav tm="0">
                                          <p:val>
                                            <p:strVal val="#ppt_x"/>
                                          </p:val>
                                        </p:tav>
                                        <p:tav tm="100000">
                                          <p:val>
                                            <p:strVal val="#ppt_x"/>
                                          </p:val>
                                        </p:tav>
                                      </p:tavLst>
                                    </p:anim>
                                    <p:anim calcmode="lin" valueType="num">
                                      <p:cBhvr additive="base">
                                        <p:cTn id="12" dur="500" fill="hold"/>
                                        <p:tgtEl>
                                          <p:spTgt spid="31"/>
                                        </p:tgtEl>
                                        <p:attrNameLst>
                                          <p:attrName>ppt_y</p:attrName>
                                        </p:attrNameLst>
                                      </p:cBhvr>
                                      <p:tavLst>
                                        <p:tav tm="0">
                                          <p:val>
                                            <p:strVal val="0-#ppt_h/2"/>
                                          </p:val>
                                        </p:tav>
                                        <p:tav tm="100000">
                                          <p:val>
                                            <p:strVal val="#ppt_y"/>
                                          </p:val>
                                        </p:tav>
                                      </p:tavLst>
                                    </p:anim>
                                  </p:childTnLst>
                                </p:cTn>
                              </p:par>
                              <p:par>
                                <p:cTn id="13" presetID="2" presetClass="entr" presetSubtype="8" decel="100000" fill="hold" nodeType="withEffect">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500" fill="hold"/>
                                        <p:tgtEl>
                                          <p:spTgt spid="36"/>
                                        </p:tgtEl>
                                        <p:attrNameLst>
                                          <p:attrName>ppt_x</p:attrName>
                                        </p:attrNameLst>
                                      </p:cBhvr>
                                      <p:tavLst>
                                        <p:tav tm="0">
                                          <p:val>
                                            <p:strVal val="0-#ppt_w/2"/>
                                          </p:val>
                                        </p:tav>
                                        <p:tav tm="100000">
                                          <p:val>
                                            <p:strVal val="#ppt_x"/>
                                          </p:val>
                                        </p:tav>
                                      </p:tavLst>
                                    </p:anim>
                                    <p:anim calcmode="lin" valueType="num">
                                      <p:cBhvr additive="base">
                                        <p:cTn id="16" dur="500" fill="hold"/>
                                        <p:tgtEl>
                                          <p:spTgt spid="36"/>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1+#ppt_w/2"/>
                                          </p:val>
                                        </p:tav>
                                        <p:tav tm="100000">
                                          <p:val>
                                            <p:strVal val="#ppt_x"/>
                                          </p:val>
                                        </p:tav>
                                      </p:tavLst>
                                    </p:anim>
                                    <p:anim calcmode="lin" valueType="num">
                                      <p:cBhvr additive="base">
                                        <p:cTn id="20"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1" grpId="0"/>
      <p:bldP spid="38"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2" descr="C:\Documents and Settings\tdz\桌面\新建文件夹\为高手鼓掌.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9004" y="4636409"/>
            <a:ext cx="2908042" cy="1818421"/>
          </a:xfrm>
          <a:prstGeom prst="rect">
            <a:avLst/>
          </a:prstGeom>
          <a:noFill/>
          <a:ln w="28575">
            <a:solidFill>
              <a:srgbClr val="8CC600"/>
            </a:solidFill>
          </a:ln>
          <a:effectLst/>
          <a:extLst>
            <a:ext uri="{909E8E84-426E-40DD-AFC4-6F175D3DCCD1}">
              <a14:hiddenFill xmlns:a14="http://schemas.microsoft.com/office/drawing/2010/main">
                <a:solidFill>
                  <a:srgbClr val="FFFFFF"/>
                </a:solidFill>
              </a14:hiddenFill>
            </a:ext>
          </a:extLst>
        </p:spPr>
      </p:pic>
      <p:pic>
        <p:nvPicPr>
          <p:cNvPr id="21" name="Picture 3" descr="C:\Documents and Settings\tdz\桌面\新建文件夹\20121281732304920306.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125393" y="4636409"/>
            <a:ext cx="2908042" cy="1818421"/>
          </a:xfrm>
          <a:prstGeom prst="rect">
            <a:avLst/>
          </a:prstGeom>
          <a:noFill/>
          <a:ln w="28575">
            <a:solidFill>
              <a:srgbClr val="8CC600"/>
            </a:solidFill>
          </a:ln>
          <a:effectLst/>
          <a:extLst>
            <a:ext uri="{909E8E84-426E-40DD-AFC4-6F175D3DCCD1}">
              <a14:hiddenFill xmlns:a14="http://schemas.microsoft.com/office/drawing/2010/main">
                <a:solidFill>
                  <a:srgbClr val="FFFFFF"/>
                </a:solidFill>
              </a14:hiddenFill>
            </a:ext>
          </a:extLst>
        </p:spPr>
      </p:pic>
      <p:pic>
        <p:nvPicPr>
          <p:cNvPr id="22" name="Picture 4" descr="C:\Documents and Settings\tdz\桌面\新建文件夹\2012511855371554.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154574" y="4636409"/>
            <a:ext cx="2908042" cy="1818421"/>
          </a:xfrm>
          <a:prstGeom prst="rect">
            <a:avLst/>
          </a:prstGeom>
          <a:noFill/>
          <a:ln w="28575">
            <a:solidFill>
              <a:srgbClr val="8CC600"/>
            </a:solidFill>
          </a:ln>
          <a:effectLst/>
          <a:extLst>
            <a:ext uri="{909E8E84-426E-40DD-AFC4-6F175D3DCCD1}">
              <a14:hiddenFill xmlns:a14="http://schemas.microsoft.com/office/drawing/2010/main">
                <a:solidFill>
                  <a:srgbClr val="FFFFFF"/>
                </a:solidFill>
              </a14:hiddenFill>
            </a:ext>
          </a:extLst>
        </p:spPr>
      </p:pic>
      <p:sp>
        <p:nvSpPr>
          <p:cNvPr id="24" name="Oval 60">
            <a:hlinkClick r:id="rId5"/>
          </p:cNvPr>
          <p:cNvSpPr>
            <a:spLocks noChangeArrowheads="1"/>
          </p:cNvSpPr>
          <p:nvPr/>
        </p:nvSpPr>
        <p:spPr bwMode="auto">
          <a:xfrm>
            <a:off x="5965923" y="2757882"/>
            <a:ext cx="443894" cy="523996"/>
          </a:xfrm>
          <a:prstGeom prst="ellipse">
            <a:avLst/>
          </a:prstGeom>
          <a:solidFill>
            <a:srgbClr val="0079C5">
              <a:alpha val="0"/>
            </a:srgbClr>
          </a:solidFill>
          <a:ln w="33338">
            <a:noFill/>
            <a:miter lim="800000"/>
            <a:headEnd/>
            <a:tailEnd/>
          </a:ln>
        </p:spPr>
        <p:txBody>
          <a:bodyPr lIns="91417" tIns="45708" rIns="91417" bIns="45708"/>
          <a:lstStyle/>
          <a:p>
            <a:pPr fontAlgn="base">
              <a:spcBef>
                <a:spcPct val="0"/>
              </a:spcBef>
              <a:spcAft>
                <a:spcPct val="0"/>
              </a:spcAft>
            </a:pPr>
            <a:endParaRPr lang="zh-CN" altLang="en-US" smtClean="0">
              <a:solidFill>
                <a:srgbClr val="000000"/>
              </a:solidFill>
              <a:latin typeface="Arial" pitchFamily="34" charset="0"/>
            </a:endParaRPr>
          </a:p>
        </p:txBody>
      </p:sp>
      <p:sp>
        <p:nvSpPr>
          <p:cNvPr id="25" name="Oval 61">
            <a:hlinkClick r:id="rId6"/>
          </p:cNvPr>
          <p:cNvSpPr>
            <a:spLocks noChangeArrowheads="1"/>
          </p:cNvSpPr>
          <p:nvPr/>
        </p:nvSpPr>
        <p:spPr bwMode="auto">
          <a:xfrm>
            <a:off x="5977881" y="3566501"/>
            <a:ext cx="419977" cy="521615"/>
          </a:xfrm>
          <a:prstGeom prst="ellipse">
            <a:avLst/>
          </a:prstGeom>
          <a:solidFill>
            <a:srgbClr val="0079C5">
              <a:alpha val="0"/>
            </a:srgbClr>
          </a:solidFill>
          <a:ln w="33338">
            <a:noFill/>
            <a:miter lim="800000"/>
            <a:headEnd/>
            <a:tailEnd/>
          </a:ln>
        </p:spPr>
        <p:txBody>
          <a:bodyPr lIns="91417" tIns="45708" rIns="91417" bIns="45708"/>
          <a:lstStyle/>
          <a:p>
            <a:pPr fontAlgn="base">
              <a:spcBef>
                <a:spcPct val="0"/>
              </a:spcBef>
              <a:spcAft>
                <a:spcPct val="0"/>
              </a:spcAft>
            </a:pPr>
            <a:endParaRPr lang="zh-CN" altLang="en-US" smtClean="0">
              <a:solidFill>
                <a:srgbClr val="000000"/>
              </a:solidFill>
              <a:latin typeface="Arial" pitchFamily="34" charset="0"/>
            </a:endParaRPr>
          </a:p>
        </p:txBody>
      </p:sp>
      <p:sp>
        <p:nvSpPr>
          <p:cNvPr id="26" name="矩形​​ 5"/>
          <p:cNvSpPr>
            <a:spLocks noChangeArrowheads="1"/>
          </p:cNvSpPr>
          <p:nvPr/>
        </p:nvSpPr>
        <p:spPr bwMode="auto">
          <a:xfrm>
            <a:off x="1" y="405554"/>
            <a:ext cx="12187237" cy="4080174"/>
          </a:xfrm>
          <a:prstGeom prst="rect">
            <a:avLst/>
          </a:prstGeom>
          <a:solidFill>
            <a:srgbClr val="8CC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dirty="0">
              <a:solidFill>
                <a:schemeClr val="lt1"/>
              </a:solidFill>
              <a:sym typeface="Arial" pitchFamily="34" charset="0"/>
            </a:endParaRPr>
          </a:p>
        </p:txBody>
      </p:sp>
      <p:sp>
        <p:nvSpPr>
          <p:cNvPr id="28" name="Line 33"/>
          <p:cNvSpPr>
            <a:spLocks noChangeShapeType="1"/>
          </p:cNvSpPr>
          <p:nvPr/>
        </p:nvSpPr>
        <p:spPr bwMode="auto">
          <a:xfrm flipV="1">
            <a:off x="6186282" y="1671777"/>
            <a:ext cx="1587" cy="2700963"/>
          </a:xfrm>
          <a:prstGeom prst="line">
            <a:avLst/>
          </a:prstGeom>
          <a:noFill/>
          <a:ln w="33338">
            <a:solidFill>
              <a:srgbClr val="FFFFFF"/>
            </a:solidFill>
            <a:miter lim="800000"/>
            <a:headEnd/>
            <a:tailEnd/>
          </a:ln>
        </p:spPr>
        <p:txBody>
          <a:bodyPr lIns="91417" tIns="45708" rIns="91417" bIns="45708"/>
          <a:lstStyle/>
          <a:p>
            <a:pPr fontAlgn="base">
              <a:spcBef>
                <a:spcPct val="0"/>
              </a:spcBef>
              <a:spcAft>
                <a:spcPct val="0"/>
              </a:spcAft>
            </a:pPr>
            <a:endParaRPr lang="zh-CN" altLang="en-US" smtClean="0">
              <a:solidFill>
                <a:srgbClr val="FFFFFF"/>
              </a:solidFill>
              <a:latin typeface="Arial" charset="0"/>
            </a:endParaRPr>
          </a:p>
        </p:txBody>
      </p:sp>
      <p:sp>
        <p:nvSpPr>
          <p:cNvPr id="29" name="Line 5"/>
          <p:cNvSpPr>
            <a:spLocks noChangeShapeType="1"/>
          </p:cNvSpPr>
          <p:nvPr/>
        </p:nvSpPr>
        <p:spPr bwMode="auto">
          <a:xfrm>
            <a:off x="0" y="3914246"/>
            <a:ext cx="1922479" cy="15481"/>
          </a:xfrm>
          <a:prstGeom prst="line">
            <a:avLst/>
          </a:prstGeom>
          <a:noFill/>
          <a:ln w="33338">
            <a:solidFill>
              <a:srgbClr val="FFFFFF"/>
            </a:solidFill>
            <a:miter lim="800000"/>
            <a:headEnd/>
            <a:tailEnd/>
          </a:ln>
        </p:spPr>
        <p:txBody>
          <a:bodyPr lIns="91417" tIns="45708" rIns="91417" bIns="45708"/>
          <a:lstStyle/>
          <a:p>
            <a:pPr fontAlgn="base">
              <a:spcBef>
                <a:spcPct val="0"/>
              </a:spcBef>
              <a:spcAft>
                <a:spcPct val="0"/>
              </a:spcAft>
            </a:pPr>
            <a:endParaRPr lang="zh-CN" altLang="en-US" smtClean="0">
              <a:solidFill>
                <a:srgbClr val="FFFFFF"/>
              </a:solidFill>
              <a:latin typeface="Arial" charset="0"/>
            </a:endParaRPr>
          </a:p>
        </p:txBody>
      </p:sp>
      <p:sp>
        <p:nvSpPr>
          <p:cNvPr id="31" name="Line 19"/>
          <p:cNvSpPr>
            <a:spLocks noChangeShapeType="1"/>
          </p:cNvSpPr>
          <p:nvPr/>
        </p:nvSpPr>
        <p:spPr bwMode="auto">
          <a:xfrm flipH="1">
            <a:off x="1922479" y="2741208"/>
            <a:ext cx="199973" cy="1188519"/>
          </a:xfrm>
          <a:prstGeom prst="line">
            <a:avLst/>
          </a:prstGeom>
          <a:noFill/>
          <a:ln w="33338">
            <a:solidFill>
              <a:schemeClr val="bg1"/>
            </a:solidFill>
            <a:miter lim="800000"/>
            <a:headEnd/>
            <a:tailEnd/>
          </a:ln>
        </p:spPr>
        <p:txBody>
          <a:bodyPr lIns="91417" tIns="45708" rIns="91417" bIns="45708"/>
          <a:lstStyle/>
          <a:p>
            <a:pPr fontAlgn="base">
              <a:spcBef>
                <a:spcPct val="0"/>
              </a:spcBef>
              <a:spcAft>
                <a:spcPct val="0"/>
              </a:spcAft>
            </a:pPr>
            <a:endParaRPr lang="zh-CN" altLang="en-US" smtClean="0">
              <a:solidFill>
                <a:srgbClr val="FFFFFF"/>
              </a:solidFill>
              <a:latin typeface="Arial" charset="0"/>
            </a:endParaRPr>
          </a:p>
        </p:txBody>
      </p:sp>
      <p:sp>
        <p:nvSpPr>
          <p:cNvPr id="32" name="Line 21"/>
          <p:cNvSpPr>
            <a:spLocks noChangeShapeType="1"/>
          </p:cNvSpPr>
          <p:nvPr/>
        </p:nvSpPr>
        <p:spPr bwMode="auto">
          <a:xfrm>
            <a:off x="3135010" y="2562571"/>
            <a:ext cx="7936" cy="1806596"/>
          </a:xfrm>
          <a:prstGeom prst="line">
            <a:avLst/>
          </a:prstGeom>
          <a:noFill/>
          <a:ln w="33338">
            <a:solidFill>
              <a:schemeClr val="bg1"/>
            </a:solidFill>
            <a:miter lim="800000"/>
            <a:headEnd/>
            <a:tailEnd/>
          </a:ln>
        </p:spPr>
        <p:txBody>
          <a:bodyPr lIns="91417" tIns="45708" rIns="91417" bIns="45708"/>
          <a:lstStyle/>
          <a:p>
            <a:pPr fontAlgn="base">
              <a:spcBef>
                <a:spcPct val="0"/>
              </a:spcBef>
              <a:spcAft>
                <a:spcPct val="0"/>
              </a:spcAft>
            </a:pPr>
            <a:endParaRPr lang="zh-CN" altLang="en-US" smtClean="0">
              <a:solidFill>
                <a:srgbClr val="FFFFFF"/>
              </a:solidFill>
              <a:latin typeface="Arial" charset="0"/>
            </a:endParaRPr>
          </a:p>
        </p:txBody>
      </p:sp>
      <p:sp>
        <p:nvSpPr>
          <p:cNvPr id="34" name="Oval 22"/>
          <p:cNvSpPr>
            <a:spLocks noChangeArrowheads="1"/>
          </p:cNvSpPr>
          <p:nvPr/>
        </p:nvSpPr>
        <p:spPr bwMode="auto">
          <a:xfrm>
            <a:off x="5677967" y="692856"/>
            <a:ext cx="1007846" cy="978921"/>
          </a:xfrm>
          <a:prstGeom prst="ellipse">
            <a:avLst/>
          </a:prstGeom>
          <a:noFill/>
          <a:ln w="33338">
            <a:solidFill>
              <a:srgbClr val="FFFFFF"/>
            </a:solidFill>
            <a:miter lim="800000"/>
            <a:headEnd/>
            <a:tailEnd/>
          </a:ln>
        </p:spPr>
        <p:txBody>
          <a:bodyPr lIns="91417" tIns="45708" rIns="91417" bIns="45708"/>
          <a:lstStyle/>
          <a:p>
            <a:pPr fontAlgn="base">
              <a:spcBef>
                <a:spcPct val="0"/>
              </a:spcBef>
              <a:spcAft>
                <a:spcPct val="0"/>
              </a:spcAft>
            </a:pPr>
            <a:r>
              <a:rPr lang="zh-CN" altLang="en-US" sz="2000" b="1" dirty="0">
                <a:solidFill>
                  <a:prstClr val="white"/>
                </a:solidFill>
                <a:latin typeface="微软雅黑" pitchFamily="34" charset="-122"/>
                <a:ea typeface="微软雅黑" pitchFamily="34" charset="-122"/>
              </a:rPr>
              <a:t>课件制作</a:t>
            </a:r>
          </a:p>
        </p:txBody>
      </p:sp>
      <p:grpSp>
        <p:nvGrpSpPr>
          <p:cNvPr id="35" name="Group 63"/>
          <p:cNvGrpSpPr>
            <a:grpSpLocks/>
          </p:cNvGrpSpPr>
          <p:nvPr/>
        </p:nvGrpSpPr>
        <p:grpSpPr bwMode="auto">
          <a:xfrm>
            <a:off x="5905891" y="2757882"/>
            <a:ext cx="563953" cy="523996"/>
            <a:chOff x="3073" y="2610"/>
            <a:chExt cx="438" cy="440"/>
          </a:xfrm>
        </p:grpSpPr>
        <p:sp>
          <p:nvSpPr>
            <p:cNvPr id="36" name="Rectangle 28"/>
            <p:cNvSpPr>
              <a:spLocks noChangeArrowheads="1"/>
            </p:cNvSpPr>
            <p:nvPr/>
          </p:nvSpPr>
          <p:spPr bwMode="auto">
            <a:xfrm>
              <a:off x="3181" y="2748"/>
              <a:ext cx="222" cy="164"/>
            </a:xfrm>
            <a:prstGeom prst="rect">
              <a:avLst/>
            </a:prstGeom>
            <a:solidFill>
              <a:srgbClr val="FFFFFF"/>
            </a:solidFill>
            <a:ln w="11113">
              <a:noFill/>
              <a:miter lim="800000"/>
              <a:headEnd/>
              <a:tailEnd/>
            </a:ln>
          </p:spPr>
          <p:txBody>
            <a:bodyPr/>
            <a:lstStyle/>
            <a:p>
              <a:pPr fontAlgn="base">
                <a:spcBef>
                  <a:spcPct val="0"/>
                </a:spcBef>
                <a:spcAft>
                  <a:spcPct val="0"/>
                </a:spcAft>
              </a:pPr>
              <a:endParaRPr lang="zh-CN" altLang="en-US" smtClean="0">
                <a:solidFill>
                  <a:srgbClr val="000000"/>
                </a:solidFill>
                <a:latin typeface="Arial" pitchFamily="34" charset="0"/>
              </a:endParaRPr>
            </a:p>
          </p:txBody>
        </p:sp>
        <p:sp>
          <p:nvSpPr>
            <p:cNvPr id="37" name="Freeform 29"/>
            <p:cNvSpPr>
              <a:spLocks/>
            </p:cNvSpPr>
            <p:nvPr/>
          </p:nvSpPr>
          <p:spPr bwMode="auto">
            <a:xfrm>
              <a:off x="3182" y="2748"/>
              <a:ext cx="220" cy="110"/>
            </a:xfrm>
            <a:custGeom>
              <a:avLst/>
              <a:gdLst>
                <a:gd name="T0" fmla="*/ 0 w 278"/>
                <a:gd name="T1" fmla="*/ 0 h 140"/>
                <a:gd name="T2" fmla="*/ 138 w 278"/>
                <a:gd name="T3" fmla="*/ 140 h 140"/>
                <a:gd name="T4" fmla="*/ 278 w 278"/>
                <a:gd name="T5" fmla="*/ 0 h 140"/>
                <a:gd name="T6" fmla="*/ 0 w 278"/>
                <a:gd name="T7" fmla="*/ 0 h 140"/>
                <a:gd name="T8" fmla="*/ 0 60000 65536"/>
                <a:gd name="T9" fmla="*/ 0 60000 65536"/>
                <a:gd name="T10" fmla="*/ 0 60000 65536"/>
                <a:gd name="T11" fmla="*/ 0 60000 65536"/>
                <a:gd name="T12" fmla="*/ 0 w 278"/>
                <a:gd name="T13" fmla="*/ 0 h 140"/>
                <a:gd name="T14" fmla="*/ 278 w 278"/>
                <a:gd name="T15" fmla="*/ 140 h 140"/>
              </a:gdLst>
              <a:ahLst/>
              <a:cxnLst>
                <a:cxn ang="T8">
                  <a:pos x="T0" y="T1"/>
                </a:cxn>
                <a:cxn ang="T9">
                  <a:pos x="T2" y="T3"/>
                </a:cxn>
                <a:cxn ang="T10">
                  <a:pos x="T4" y="T5"/>
                </a:cxn>
                <a:cxn ang="T11">
                  <a:pos x="T6" y="T7"/>
                </a:cxn>
              </a:cxnLst>
              <a:rect l="T12" t="T13" r="T14" b="T15"/>
              <a:pathLst>
                <a:path w="278" h="140">
                  <a:moveTo>
                    <a:pt x="0" y="0"/>
                  </a:moveTo>
                  <a:lnTo>
                    <a:pt x="138" y="140"/>
                  </a:lnTo>
                  <a:lnTo>
                    <a:pt x="278" y="0"/>
                  </a:lnTo>
                  <a:lnTo>
                    <a:pt x="0" y="0"/>
                  </a:lnTo>
                  <a:close/>
                </a:path>
              </a:pathLst>
            </a:custGeom>
            <a:solidFill>
              <a:srgbClr val="FFFFFF"/>
            </a:solidFill>
            <a:ln w="19050" cap="flat" cmpd="sng">
              <a:solidFill>
                <a:schemeClr val="accent1"/>
              </a:solidFill>
              <a:prstDash val="solid"/>
              <a:miter lim="800000"/>
              <a:headEnd/>
              <a:tailEnd/>
            </a:ln>
          </p:spPr>
          <p:txBody>
            <a:bodyPr/>
            <a:lstStyle/>
            <a:p>
              <a:pPr fontAlgn="base">
                <a:spcBef>
                  <a:spcPct val="0"/>
                </a:spcBef>
                <a:spcAft>
                  <a:spcPct val="0"/>
                </a:spcAft>
              </a:pPr>
              <a:endParaRPr lang="zh-CN" altLang="en-US" smtClean="0">
                <a:solidFill>
                  <a:srgbClr val="FFFFFF"/>
                </a:solidFill>
                <a:latin typeface="Arial" charset="0"/>
              </a:endParaRPr>
            </a:p>
          </p:txBody>
        </p:sp>
        <p:sp>
          <p:nvSpPr>
            <p:cNvPr id="38" name="Oval 27"/>
            <p:cNvSpPr>
              <a:spLocks noChangeArrowheads="1"/>
            </p:cNvSpPr>
            <p:nvPr/>
          </p:nvSpPr>
          <p:spPr bwMode="auto">
            <a:xfrm>
              <a:off x="3073" y="2610"/>
              <a:ext cx="438" cy="440"/>
            </a:xfrm>
            <a:prstGeom prst="ellipse">
              <a:avLst/>
            </a:prstGeom>
            <a:solidFill>
              <a:schemeClr val="accent1"/>
            </a:solidFill>
            <a:ln w="33338">
              <a:solidFill>
                <a:srgbClr val="FFFFFF"/>
              </a:solidFill>
              <a:miter lim="800000"/>
              <a:headEnd/>
              <a:tailEnd/>
            </a:ln>
          </p:spPr>
          <p:txBody>
            <a:bodyPr/>
            <a:lstStyle/>
            <a:p>
              <a:pPr fontAlgn="base">
                <a:spcBef>
                  <a:spcPct val="0"/>
                </a:spcBef>
                <a:spcAft>
                  <a:spcPct val="0"/>
                </a:spcAft>
              </a:pPr>
              <a:endParaRPr lang="zh-CN" altLang="en-US" smtClean="0">
                <a:solidFill>
                  <a:srgbClr val="000000"/>
                </a:solidFill>
                <a:latin typeface="Arial" pitchFamily="34" charset="0"/>
              </a:endParaRPr>
            </a:p>
          </p:txBody>
        </p:sp>
      </p:grpSp>
      <p:grpSp>
        <p:nvGrpSpPr>
          <p:cNvPr id="39" name="Group 64"/>
          <p:cNvGrpSpPr>
            <a:grpSpLocks/>
          </p:cNvGrpSpPr>
          <p:nvPr/>
        </p:nvGrpSpPr>
        <p:grpSpPr bwMode="auto">
          <a:xfrm>
            <a:off x="5905891" y="3566501"/>
            <a:ext cx="563953" cy="521615"/>
            <a:chOff x="3073" y="3289"/>
            <a:chExt cx="438" cy="438"/>
          </a:xfrm>
        </p:grpSpPr>
        <p:sp>
          <p:nvSpPr>
            <p:cNvPr id="40" name="Freeform 32"/>
            <p:cNvSpPr>
              <a:spLocks/>
            </p:cNvSpPr>
            <p:nvPr/>
          </p:nvSpPr>
          <p:spPr bwMode="auto">
            <a:xfrm>
              <a:off x="3173" y="3389"/>
              <a:ext cx="240" cy="241"/>
            </a:xfrm>
            <a:custGeom>
              <a:avLst/>
              <a:gdLst>
                <a:gd name="T0" fmla="*/ 303 w 303"/>
                <a:gd name="T1" fmla="*/ 263 h 305"/>
                <a:gd name="T2" fmla="*/ 171 w 303"/>
                <a:gd name="T3" fmla="*/ 131 h 305"/>
                <a:gd name="T4" fmla="*/ 223 w 303"/>
                <a:gd name="T5" fmla="*/ 77 h 305"/>
                <a:gd name="T6" fmla="*/ 0 w 303"/>
                <a:gd name="T7" fmla="*/ 0 h 305"/>
                <a:gd name="T8" fmla="*/ 76 w 303"/>
                <a:gd name="T9" fmla="*/ 224 h 305"/>
                <a:gd name="T10" fmla="*/ 129 w 303"/>
                <a:gd name="T11" fmla="*/ 170 h 305"/>
                <a:gd name="T12" fmla="*/ 262 w 303"/>
                <a:gd name="T13" fmla="*/ 305 h 305"/>
                <a:gd name="T14" fmla="*/ 303 w 303"/>
                <a:gd name="T15" fmla="*/ 263 h 305"/>
                <a:gd name="T16" fmla="*/ 0 60000 65536"/>
                <a:gd name="T17" fmla="*/ 0 60000 65536"/>
                <a:gd name="T18" fmla="*/ 0 60000 65536"/>
                <a:gd name="T19" fmla="*/ 0 60000 65536"/>
                <a:gd name="T20" fmla="*/ 0 60000 65536"/>
                <a:gd name="T21" fmla="*/ 0 60000 65536"/>
                <a:gd name="T22" fmla="*/ 0 60000 65536"/>
                <a:gd name="T23" fmla="*/ 0 60000 65536"/>
                <a:gd name="T24" fmla="*/ 0 w 303"/>
                <a:gd name="T25" fmla="*/ 0 h 305"/>
                <a:gd name="T26" fmla="*/ 303 w 303"/>
                <a:gd name="T27" fmla="*/ 305 h 30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3" h="305">
                  <a:moveTo>
                    <a:pt x="303" y="263"/>
                  </a:moveTo>
                  <a:lnTo>
                    <a:pt x="171" y="131"/>
                  </a:lnTo>
                  <a:lnTo>
                    <a:pt x="223" y="77"/>
                  </a:lnTo>
                  <a:lnTo>
                    <a:pt x="0" y="0"/>
                  </a:lnTo>
                  <a:lnTo>
                    <a:pt x="76" y="224"/>
                  </a:lnTo>
                  <a:lnTo>
                    <a:pt x="129" y="170"/>
                  </a:lnTo>
                  <a:lnTo>
                    <a:pt x="262" y="305"/>
                  </a:lnTo>
                  <a:lnTo>
                    <a:pt x="303" y="263"/>
                  </a:lnTo>
                  <a:close/>
                </a:path>
              </a:pathLst>
            </a:custGeom>
            <a:solidFill>
              <a:schemeClr val="bg1"/>
            </a:solidFill>
            <a:ln w="11113" cap="flat">
              <a:noFill/>
              <a:prstDash val="solid"/>
              <a:miter lim="800000"/>
              <a:headEnd/>
              <a:tailEnd/>
            </a:ln>
          </p:spPr>
          <p:txBody>
            <a:bodyPr/>
            <a:lstStyle/>
            <a:p>
              <a:pPr fontAlgn="base">
                <a:spcBef>
                  <a:spcPct val="0"/>
                </a:spcBef>
                <a:spcAft>
                  <a:spcPct val="0"/>
                </a:spcAft>
              </a:pPr>
              <a:endParaRPr lang="zh-CN" altLang="en-US" smtClean="0">
                <a:solidFill>
                  <a:srgbClr val="FFFFFF"/>
                </a:solidFill>
                <a:latin typeface="Arial" charset="0"/>
              </a:endParaRPr>
            </a:p>
          </p:txBody>
        </p:sp>
        <p:sp>
          <p:nvSpPr>
            <p:cNvPr id="46" name="Oval 30"/>
            <p:cNvSpPr>
              <a:spLocks noChangeArrowheads="1"/>
            </p:cNvSpPr>
            <p:nvPr/>
          </p:nvSpPr>
          <p:spPr bwMode="auto">
            <a:xfrm>
              <a:off x="3073" y="3289"/>
              <a:ext cx="438" cy="438"/>
            </a:xfrm>
            <a:prstGeom prst="ellipse">
              <a:avLst/>
            </a:prstGeom>
            <a:solidFill>
              <a:schemeClr val="accent1"/>
            </a:solidFill>
            <a:ln w="33338">
              <a:solidFill>
                <a:srgbClr val="FFFFFF"/>
              </a:solidFill>
              <a:miter lim="800000"/>
              <a:headEnd/>
              <a:tailEnd/>
            </a:ln>
          </p:spPr>
          <p:txBody>
            <a:bodyPr/>
            <a:lstStyle/>
            <a:p>
              <a:pPr fontAlgn="base">
                <a:spcBef>
                  <a:spcPct val="0"/>
                </a:spcBef>
                <a:spcAft>
                  <a:spcPct val="0"/>
                </a:spcAft>
              </a:pPr>
              <a:endParaRPr lang="zh-CN" altLang="en-US" smtClean="0">
                <a:solidFill>
                  <a:srgbClr val="000000"/>
                </a:solidFill>
                <a:latin typeface="Arial" pitchFamily="34" charset="0"/>
              </a:endParaRPr>
            </a:p>
          </p:txBody>
        </p:sp>
      </p:grpSp>
      <p:sp>
        <p:nvSpPr>
          <p:cNvPr id="53" name="Freeform 11"/>
          <p:cNvSpPr>
            <a:spLocks/>
          </p:cNvSpPr>
          <p:nvPr/>
        </p:nvSpPr>
        <p:spPr bwMode="auto">
          <a:xfrm>
            <a:off x="1154332" y="2738824"/>
            <a:ext cx="980819" cy="198880"/>
          </a:xfrm>
          <a:custGeom>
            <a:avLst/>
            <a:gdLst>
              <a:gd name="T0" fmla="*/ 0 w 618"/>
              <a:gd name="T1" fmla="*/ 167 h 167"/>
              <a:gd name="T2" fmla="*/ 616 w 618"/>
              <a:gd name="T3" fmla="*/ 20 h 167"/>
              <a:gd name="T4" fmla="*/ 618 w 618"/>
              <a:gd name="T5" fmla="*/ 0 h 167"/>
              <a:gd name="T6" fmla="*/ 2 w 618"/>
              <a:gd name="T7" fmla="*/ 153 h 167"/>
              <a:gd name="T8" fmla="*/ 0 60000 65536"/>
              <a:gd name="T9" fmla="*/ 0 60000 65536"/>
              <a:gd name="T10" fmla="*/ 0 60000 65536"/>
              <a:gd name="T11" fmla="*/ 0 60000 65536"/>
              <a:gd name="T12" fmla="*/ 0 w 618"/>
              <a:gd name="T13" fmla="*/ 0 h 167"/>
              <a:gd name="T14" fmla="*/ 618 w 618"/>
              <a:gd name="T15" fmla="*/ 167 h 167"/>
            </a:gdLst>
            <a:ahLst/>
            <a:cxnLst>
              <a:cxn ang="T8">
                <a:pos x="T0" y="T1"/>
              </a:cxn>
              <a:cxn ang="T9">
                <a:pos x="T2" y="T3"/>
              </a:cxn>
              <a:cxn ang="T10">
                <a:pos x="T4" y="T5"/>
              </a:cxn>
              <a:cxn ang="T11">
                <a:pos x="T6" y="T7"/>
              </a:cxn>
            </a:cxnLst>
            <a:rect l="T12" t="T13" r="T14" b="T15"/>
            <a:pathLst>
              <a:path w="618" h="167">
                <a:moveTo>
                  <a:pt x="0" y="167"/>
                </a:moveTo>
                <a:lnTo>
                  <a:pt x="616" y="20"/>
                </a:lnTo>
                <a:lnTo>
                  <a:pt x="618" y="0"/>
                </a:lnTo>
                <a:lnTo>
                  <a:pt x="2" y="153"/>
                </a:lnTo>
              </a:path>
            </a:pathLst>
          </a:custGeom>
          <a:solidFill>
            <a:schemeClr val="bg1"/>
          </a:solidFill>
          <a:ln w="11113" cap="flat">
            <a:solidFill>
              <a:schemeClr val="bg1"/>
            </a:solidFill>
            <a:prstDash val="solid"/>
            <a:miter lim="800000"/>
            <a:headEnd/>
            <a:tailEnd/>
          </a:ln>
        </p:spPr>
        <p:txBody>
          <a:bodyPr lIns="91417" tIns="45708" rIns="91417" bIns="45708"/>
          <a:lstStyle/>
          <a:p>
            <a:pPr fontAlgn="base">
              <a:spcBef>
                <a:spcPct val="0"/>
              </a:spcBef>
              <a:spcAft>
                <a:spcPct val="0"/>
              </a:spcAft>
            </a:pPr>
            <a:endParaRPr lang="zh-CN" altLang="en-US" smtClean="0">
              <a:solidFill>
                <a:srgbClr val="FFFFFF"/>
              </a:solidFill>
              <a:latin typeface="Arial" charset="0"/>
            </a:endParaRPr>
          </a:p>
        </p:txBody>
      </p:sp>
      <p:sp>
        <p:nvSpPr>
          <p:cNvPr id="54" name="Freeform 13"/>
          <p:cNvSpPr>
            <a:spLocks/>
          </p:cNvSpPr>
          <p:nvPr/>
        </p:nvSpPr>
        <p:spPr bwMode="auto">
          <a:xfrm>
            <a:off x="2103404" y="2460156"/>
            <a:ext cx="1566455" cy="309635"/>
          </a:xfrm>
          <a:custGeom>
            <a:avLst/>
            <a:gdLst>
              <a:gd name="T0" fmla="*/ 0 w 987"/>
              <a:gd name="T1" fmla="*/ 260 h 260"/>
              <a:gd name="T2" fmla="*/ 985 w 987"/>
              <a:gd name="T3" fmla="*/ 19 h 260"/>
              <a:gd name="T4" fmla="*/ 987 w 987"/>
              <a:gd name="T5" fmla="*/ 0 h 260"/>
              <a:gd name="T6" fmla="*/ 8 w 987"/>
              <a:gd name="T7" fmla="*/ 238 h 260"/>
              <a:gd name="T8" fmla="*/ 0 60000 65536"/>
              <a:gd name="T9" fmla="*/ 0 60000 65536"/>
              <a:gd name="T10" fmla="*/ 0 60000 65536"/>
              <a:gd name="T11" fmla="*/ 0 60000 65536"/>
              <a:gd name="T12" fmla="*/ 0 w 987"/>
              <a:gd name="T13" fmla="*/ 0 h 260"/>
              <a:gd name="T14" fmla="*/ 987 w 987"/>
              <a:gd name="T15" fmla="*/ 260 h 260"/>
            </a:gdLst>
            <a:ahLst/>
            <a:cxnLst>
              <a:cxn ang="T8">
                <a:pos x="T0" y="T1"/>
              </a:cxn>
              <a:cxn ang="T9">
                <a:pos x="T2" y="T3"/>
              </a:cxn>
              <a:cxn ang="T10">
                <a:pos x="T4" y="T5"/>
              </a:cxn>
              <a:cxn ang="T11">
                <a:pos x="T6" y="T7"/>
              </a:cxn>
            </a:cxnLst>
            <a:rect l="T12" t="T13" r="T14" b="T15"/>
            <a:pathLst>
              <a:path w="987" h="260">
                <a:moveTo>
                  <a:pt x="0" y="260"/>
                </a:moveTo>
                <a:lnTo>
                  <a:pt x="985" y="19"/>
                </a:lnTo>
                <a:lnTo>
                  <a:pt x="987" y="0"/>
                </a:lnTo>
                <a:lnTo>
                  <a:pt x="8" y="238"/>
                </a:lnTo>
              </a:path>
            </a:pathLst>
          </a:custGeom>
          <a:solidFill>
            <a:schemeClr val="bg1"/>
          </a:solidFill>
          <a:ln w="11113" cap="flat" cmpd="sng">
            <a:solidFill>
              <a:schemeClr val="bg1"/>
            </a:solidFill>
            <a:prstDash val="solid"/>
            <a:miter lim="800000"/>
            <a:headEnd type="none" w="med" len="med"/>
            <a:tailEnd type="none" w="med" len="med"/>
          </a:ln>
        </p:spPr>
        <p:txBody>
          <a:bodyPr lIns="91417" tIns="45708" rIns="91417" bIns="45708"/>
          <a:lstStyle/>
          <a:p>
            <a:pPr fontAlgn="base">
              <a:spcBef>
                <a:spcPct val="0"/>
              </a:spcBef>
              <a:spcAft>
                <a:spcPct val="0"/>
              </a:spcAft>
            </a:pPr>
            <a:endParaRPr lang="zh-CN" altLang="en-US" smtClean="0">
              <a:solidFill>
                <a:srgbClr val="FFFFFF"/>
              </a:solidFill>
              <a:latin typeface="Arial" charset="0"/>
            </a:endParaRPr>
          </a:p>
        </p:txBody>
      </p:sp>
      <p:sp>
        <p:nvSpPr>
          <p:cNvPr id="55" name="Freeform 15"/>
          <p:cNvSpPr>
            <a:spLocks/>
          </p:cNvSpPr>
          <p:nvPr/>
        </p:nvSpPr>
        <p:spPr bwMode="auto">
          <a:xfrm>
            <a:off x="1260667" y="946519"/>
            <a:ext cx="2540925" cy="845540"/>
          </a:xfrm>
          <a:custGeom>
            <a:avLst/>
            <a:gdLst>
              <a:gd name="T0" fmla="*/ 1002 w 1002"/>
              <a:gd name="T1" fmla="*/ 3 h 396"/>
              <a:gd name="T2" fmla="*/ 997 w 1002"/>
              <a:gd name="T3" fmla="*/ 12 h 396"/>
              <a:gd name="T4" fmla="*/ 993 w 1002"/>
              <a:gd name="T5" fmla="*/ 11 h 396"/>
              <a:gd name="T6" fmla="*/ 982 w 1002"/>
              <a:gd name="T7" fmla="*/ 9 h 396"/>
              <a:gd name="T8" fmla="*/ 967 w 1002"/>
              <a:gd name="T9" fmla="*/ 9 h 396"/>
              <a:gd name="T10" fmla="*/ 953 w 1002"/>
              <a:gd name="T11" fmla="*/ 11 h 396"/>
              <a:gd name="T12" fmla="*/ 939 w 1002"/>
              <a:gd name="T13" fmla="*/ 16 h 396"/>
              <a:gd name="T14" fmla="*/ 424 w 1002"/>
              <a:gd name="T15" fmla="*/ 224 h 396"/>
              <a:gd name="T16" fmla="*/ 376 w 1002"/>
              <a:gd name="T17" fmla="*/ 244 h 396"/>
              <a:gd name="T18" fmla="*/ 1 w 1002"/>
              <a:gd name="T19" fmla="*/ 396 h 396"/>
              <a:gd name="T20" fmla="*/ 0 w 1002"/>
              <a:gd name="T21" fmla="*/ 390 h 396"/>
              <a:gd name="T22" fmla="*/ 377 w 1002"/>
              <a:gd name="T23" fmla="*/ 237 h 396"/>
              <a:gd name="T24" fmla="*/ 424 w 1002"/>
              <a:gd name="T25" fmla="*/ 218 h 396"/>
              <a:gd name="T26" fmla="*/ 938 w 1002"/>
              <a:gd name="T27" fmla="*/ 8 h 396"/>
              <a:gd name="T28" fmla="*/ 954 w 1002"/>
              <a:gd name="T29" fmla="*/ 3 h 396"/>
              <a:gd name="T30" fmla="*/ 971 w 1002"/>
              <a:gd name="T31" fmla="*/ 1 h 396"/>
              <a:gd name="T32" fmla="*/ 987 w 1002"/>
              <a:gd name="T33" fmla="*/ 0 h 396"/>
              <a:gd name="T34" fmla="*/ 1000 w 1002"/>
              <a:gd name="T35" fmla="*/ 3 h 396"/>
              <a:gd name="T36" fmla="*/ 1002 w 1002"/>
              <a:gd name="T37" fmla="*/ 3 h 39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002"/>
              <a:gd name="T58" fmla="*/ 0 h 396"/>
              <a:gd name="T59" fmla="*/ 1002 w 1002"/>
              <a:gd name="T60" fmla="*/ 396 h 39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002" h="396">
                <a:moveTo>
                  <a:pt x="1002" y="3"/>
                </a:moveTo>
                <a:cubicBezTo>
                  <a:pt x="997" y="12"/>
                  <a:pt x="997" y="12"/>
                  <a:pt x="997" y="12"/>
                </a:cubicBezTo>
                <a:cubicBezTo>
                  <a:pt x="993" y="11"/>
                  <a:pt x="993" y="11"/>
                  <a:pt x="993" y="11"/>
                </a:cubicBezTo>
                <a:cubicBezTo>
                  <a:pt x="990" y="10"/>
                  <a:pt x="986" y="9"/>
                  <a:pt x="982" y="9"/>
                </a:cubicBezTo>
                <a:cubicBezTo>
                  <a:pt x="977" y="9"/>
                  <a:pt x="972" y="9"/>
                  <a:pt x="967" y="9"/>
                </a:cubicBezTo>
                <a:cubicBezTo>
                  <a:pt x="962" y="10"/>
                  <a:pt x="957" y="10"/>
                  <a:pt x="953" y="11"/>
                </a:cubicBezTo>
                <a:cubicBezTo>
                  <a:pt x="948" y="13"/>
                  <a:pt x="943" y="14"/>
                  <a:pt x="939" y="16"/>
                </a:cubicBezTo>
                <a:cubicBezTo>
                  <a:pt x="424" y="224"/>
                  <a:pt x="424" y="224"/>
                  <a:pt x="424" y="224"/>
                </a:cubicBezTo>
                <a:cubicBezTo>
                  <a:pt x="376" y="244"/>
                  <a:pt x="376" y="244"/>
                  <a:pt x="376" y="244"/>
                </a:cubicBezTo>
                <a:cubicBezTo>
                  <a:pt x="1" y="396"/>
                  <a:pt x="1" y="396"/>
                  <a:pt x="1" y="396"/>
                </a:cubicBezTo>
                <a:cubicBezTo>
                  <a:pt x="0" y="390"/>
                  <a:pt x="0" y="390"/>
                  <a:pt x="0" y="390"/>
                </a:cubicBezTo>
                <a:cubicBezTo>
                  <a:pt x="377" y="237"/>
                  <a:pt x="377" y="237"/>
                  <a:pt x="377" y="237"/>
                </a:cubicBezTo>
                <a:cubicBezTo>
                  <a:pt x="424" y="218"/>
                  <a:pt x="424" y="218"/>
                  <a:pt x="424" y="218"/>
                </a:cubicBezTo>
                <a:cubicBezTo>
                  <a:pt x="938" y="8"/>
                  <a:pt x="938" y="8"/>
                  <a:pt x="938" y="8"/>
                </a:cubicBezTo>
                <a:cubicBezTo>
                  <a:pt x="943" y="6"/>
                  <a:pt x="948" y="5"/>
                  <a:pt x="954" y="3"/>
                </a:cubicBezTo>
                <a:cubicBezTo>
                  <a:pt x="959" y="2"/>
                  <a:pt x="965" y="1"/>
                  <a:pt x="971" y="1"/>
                </a:cubicBezTo>
                <a:cubicBezTo>
                  <a:pt x="976" y="0"/>
                  <a:pt x="982" y="0"/>
                  <a:pt x="987" y="0"/>
                </a:cubicBezTo>
                <a:cubicBezTo>
                  <a:pt x="992" y="1"/>
                  <a:pt x="996" y="1"/>
                  <a:pt x="1000" y="3"/>
                </a:cubicBezTo>
                <a:cubicBezTo>
                  <a:pt x="1002" y="3"/>
                  <a:pt x="1002" y="3"/>
                  <a:pt x="1002" y="3"/>
                </a:cubicBezTo>
              </a:path>
            </a:pathLst>
          </a:custGeom>
          <a:solidFill>
            <a:schemeClr val="bg1"/>
          </a:solidFill>
          <a:ln w="11113" cap="flat" cmpd="sng">
            <a:solidFill>
              <a:schemeClr val="bg1"/>
            </a:solidFill>
            <a:prstDash val="solid"/>
            <a:miter lim="800000"/>
            <a:headEnd type="none" w="med" len="med"/>
            <a:tailEnd type="none" w="med" len="med"/>
          </a:ln>
        </p:spPr>
        <p:txBody>
          <a:bodyPr lIns="91417" tIns="45708" rIns="91417" bIns="45708"/>
          <a:lstStyle/>
          <a:p>
            <a:pPr fontAlgn="base">
              <a:spcBef>
                <a:spcPct val="0"/>
              </a:spcBef>
              <a:spcAft>
                <a:spcPct val="0"/>
              </a:spcAft>
            </a:pPr>
            <a:endParaRPr lang="zh-CN" altLang="en-US" smtClean="0">
              <a:solidFill>
                <a:srgbClr val="FFFFFF"/>
              </a:solidFill>
              <a:latin typeface="Arial" charset="0"/>
            </a:endParaRPr>
          </a:p>
        </p:txBody>
      </p:sp>
      <p:sp>
        <p:nvSpPr>
          <p:cNvPr id="56" name="Freeform 16"/>
          <p:cNvSpPr>
            <a:spLocks/>
          </p:cNvSpPr>
          <p:nvPr/>
        </p:nvSpPr>
        <p:spPr bwMode="auto">
          <a:xfrm>
            <a:off x="938483" y="1778961"/>
            <a:ext cx="325353" cy="1190901"/>
          </a:xfrm>
          <a:custGeom>
            <a:avLst/>
            <a:gdLst>
              <a:gd name="T0" fmla="*/ 128 w 128"/>
              <a:gd name="T1" fmla="*/ 6 h 558"/>
              <a:gd name="T2" fmla="*/ 124 w 128"/>
              <a:gd name="T3" fmla="*/ 7 h 558"/>
              <a:gd name="T4" fmla="*/ 118 w 128"/>
              <a:gd name="T5" fmla="*/ 11 h 558"/>
              <a:gd name="T6" fmla="*/ 112 w 128"/>
              <a:gd name="T7" fmla="*/ 17 h 558"/>
              <a:gd name="T8" fmla="*/ 108 w 128"/>
              <a:gd name="T9" fmla="*/ 24 h 558"/>
              <a:gd name="T10" fmla="*/ 106 w 128"/>
              <a:gd name="T11" fmla="*/ 31 h 558"/>
              <a:gd name="T12" fmla="*/ 64 w 128"/>
              <a:gd name="T13" fmla="*/ 240 h 558"/>
              <a:gd name="T14" fmla="*/ 55 w 128"/>
              <a:gd name="T15" fmla="*/ 287 h 558"/>
              <a:gd name="T16" fmla="*/ 7 w 128"/>
              <a:gd name="T17" fmla="*/ 530 h 558"/>
              <a:gd name="T18" fmla="*/ 6 w 128"/>
              <a:gd name="T19" fmla="*/ 539 h 558"/>
              <a:gd name="T20" fmla="*/ 8 w 128"/>
              <a:gd name="T21" fmla="*/ 545 h 558"/>
              <a:gd name="T22" fmla="*/ 13 w 128"/>
              <a:gd name="T23" fmla="*/ 549 h 558"/>
              <a:gd name="T24" fmla="*/ 19 w 128"/>
              <a:gd name="T25" fmla="*/ 550 h 558"/>
              <a:gd name="T26" fmla="*/ 86 w 128"/>
              <a:gd name="T27" fmla="*/ 535 h 558"/>
              <a:gd name="T28" fmla="*/ 85 w 128"/>
              <a:gd name="T29" fmla="*/ 543 h 558"/>
              <a:gd name="T30" fmla="*/ 17 w 128"/>
              <a:gd name="T31" fmla="*/ 558 h 558"/>
              <a:gd name="T32" fmla="*/ 9 w 128"/>
              <a:gd name="T33" fmla="*/ 557 h 558"/>
              <a:gd name="T34" fmla="*/ 3 w 128"/>
              <a:gd name="T35" fmla="*/ 552 h 558"/>
              <a:gd name="T36" fmla="*/ 0 w 128"/>
              <a:gd name="T37" fmla="*/ 543 h 558"/>
              <a:gd name="T38" fmla="*/ 1 w 128"/>
              <a:gd name="T39" fmla="*/ 531 h 558"/>
              <a:gd name="T40" fmla="*/ 49 w 128"/>
              <a:gd name="T41" fmla="*/ 289 h 558"/>
              <a:gd name="T42" fmla="*/ 58 w 128"/>
              <a:gd name="T43" fmla="*/ 242 h 558"/>
              <a:gd name="T44" fmla="*/ 100 w 128"/>
              <a:gd name="T45" fmla="*/ 33 h 558"/>
              <a:gd name="T46" fmla="*/ 104 w 128"/>
              <a:gd name="T47" fmla="*/ 23 h 558"/>
              <a:gd name="T48" fmla="*/ 110 w 128"/>
              <a:gd name="T49" fmla="*/ 14 h 558"/>
              <a:gd name="T50" fmla="*/ 117 w 128"/>
              <a:gd name="T51" fmla="*/ 6 h 558"/>
              <a:gd name="T52" fmla="*/ 126 w 128"/>
              <a:gd name="T53" fmla="*/ 1 h 558"/>
              <a:gd name="T54" fmla="*/ 127 w 128"/>
              <a:gd name="T55" fmla="*/ 0 h 558"/>
              <a:gd name="T56" fmla="*/ 128 w 128"/>
              <a:gd name="T57" fmla="*/ 6 h 558"/>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28"/>
              <a:gd name="T88" fmla="*/ 0 h 558"/>
              <a:gd name="T89" fmla="*/ 128 w 128"/>
              <a:gd name="T90" fmla="*/ 558 h 558"/>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28" h="558">
                <a:moveTo>
                  <a:pt x="128" y="6"/>
                </a:moveTo>
                <a:cubicBezTo>
                  <a:pt x="124" y="7"/>
                  <a:pt x="124" y="7"/>
                  <a:pt x="124" y="7"/>
                </a:cubicBezTo>
                <a:cubicBezTo>
                  <a:pt x="122" y="8"/>
                  <a:pt x="120" y="9"/>
                  <a:pt x="118" y="11"/>
                </a:cubicBezTo>
                <a:cubicBezTo>
                  <a:pt x="116" y="13"/>
                  <a:pt x="114" y="15"/>
                  <a:pt x="112" y="17"/>
                </a:cubicBezTo>
                <a:cubicBezTo>
                  <a:pt x="111" y="19"/>
                  <a:pt x="109" y="21"/>
                  <a:pt x="108" y="24"/>
                </a:cubicBezTo>
                <a:cubicBezTo>
                  <a:pt x="107" y="26"/>
                  <a:pt x="106" y="28"/>
                  <a:pt x="106" y="31"/>
                </a:cubicBezTo>
                <a:cubicBezTo>
                  <a:pt x="64" y="240"/>
                  <a:pt x="64" y="240"/>
                  <a:pt x="64" y="240"/>
                </a:cubicBezTo>
                <a:cubicBezTo>
                  <a:pt x="55" y="287"/>
                  <a:pt x="55" y="287"/>
                  <a:pt x="55" y="287"/>
                </a:cubicBezTo>
                <a:cubicBezTo>
                  <a:pt x="7" y="530"/>
                  <a:pt x="7" y="530"/>
                  <a:pt x="7" y="530"/>
                </a:cubicBezTo>
                <a:cubicBezTo>
                  <a:pt x="6" y="533"/>
                  <a:pt x="6" y="536"/>
                  <a:pt x="6" y="539"/>
                </a:cubicBezTo>
                <a:cubicBezTo>
                  <a:pt x="6" y="541"/>
                  <a:pt x="7" y="544"/>
                  <a:pt x="8" y="545"/>
                </a:cubicBezTo>
                <a:cubicBezTo>
                  <a:pt x="9" y="547"/>
                  <a:pt x="11" y="548"/>
                  <a:pt x="13" y="549"/>
                </a:cubicBezTo>
                <a:cubicBezTo>
                  <a:pt x="14" y="550"/>
                  <a:pt x="17" y="550"/>
                  <a:pt x="19" y="550"/>
                </a:cubicBezTo>
                <a:cubicBezTo>
                  <a:pt x="86" y="535"/>
                  <a:pt x="86" y="535"/>
                  <a:pt x="86" y="535"/>
                </a:cubicBezTo>
                <a:cubicBezTo>
                  <a:pt x="85" y="543"/>
                  <a:pt x="85" y="543"/>
                  <a:pt x="85" y="543"/>
                </a:cubicBezTo>
                <a:cubicBezTo>
                  <a:pt x="17" y="558"/>
                  <a:pt x="17" y="558"/>
                  <a:pt x="17" y="558"/>
                </a:cubicBezTo>
                <a:cubicBezTo>
                  <a:pt x="14" y="558"/>
                  <a:pt x="11" y="558"/>
                  <a:pt x="9" y="557"/>
                </a:cubicBezTo>
                <a:cubicBezTo>
                  <a:pt x="6" y="556"/>
                  <a:pt x="4" y="554"/>
                  <a:pt x="3" y="552"/>
                </a:cubicBezTo>
                <a:cubicBezTo>
                  <a:pt x="1" y="550"/>
                  <a:pt x="0" y="547"/>
                  <a:pt x="0" y="543"/>
                </a:cubicBezTo>
                <a:cubicBezTo>
                  <a:pt x="0" y="540"/>
                  <a:pt x="0" y="536"/>
                  <a:pt x="1" y="531"/>
                </a:cubicBezTo>
                <a:cubicBezTo>
                  <a:pt x="49" y="289"/>
                  <a:pt x="49" y="289"/>
                  <a:pt x="49" y="289"/>
                </a:cubicBezTo>
                <a:cubicBezTo>
                  <a:pt x="58" y="242"/>
                  <a:pt x="58" y="242"/>
                  <a:pt x="58" y="242"/>
                </a:cubicBezTo>
                <a:cubicBezTo>
                  <a:pt x="100" y="33"/>
                  <a:pt x="100" y="33"/>
                  <a:pt x="100" y="33"/>
                </a:cubicBezTo>
                <a:cubicBezTo>
                  <a:pt x="101" y="30"/>
                  <a:pt x="102" y="26"/>
                  <a:pt x="104" y="23"/>
                </a:cubicBezTo>
                <a:cubicBezTo>
                  <a:pt x="105" y="20"/>
                  <a:pt x="107" y="17"/>
                  <a:pt x="110" y="14"/>
                </a:cubicBezTo>
                <a:cubicBezTo>
                  <a:pt x="112" y="11"/>
                  <a:pt x="114" y="8"/>
                  <a:pt x="117" y="6"/>
                </a:cubicBezTo>
                <a:cubicBezTo>
                  <a:pt x="120" y="4"/>
                  <a:pt x="123" y="2"/>
                  <a:pt x="126" y="1"/>
                </a:cubicBezTo>
                <a:cubicBezTo>
                  <a:pt x="127" y="0"/>
                  <a:pt x="127" y="0"/>
                  <a:pt x="127" y="0"/>
                </a:cubicBezTo>
                <a:lnTo>
                  <a:pt x="128" y="6"/>
                </a:lnTo>
                <a:close/>
              </a:path>
            </a:pathLst>
          </a:custGeom>
          <a:solidFill>
            <a:schemeClr val="bg1"/>
          </a:solidFill>
          <a:ln w="11113" cap="flat">
            <a:solidFill>
              <a:schemeClr val="bg1"/>
            </a:solidFill>
            <a:prstDash val="solid"/>
            <a:miter lim="800000"/>
            <a:headEnd/>
            <a:tailEnd/>
          </a:ln>
        </p:spPr>
        <p:txBody>
          <a:bodyPr lIns="91417" tIns="45708" rIns="91417" bIns="45708"/>
          <a:lstStyle/>
          <a:p>
            <a:pPr fontAlgn="base">
              <a:spcBef>
                <a:spcPct val="0"/>
              </a:spcBef>
              <a:spcAft>
                <a:spcPct val="0"/>
              </a:spcAft>
            </a:pPr>
            <a:endParaRPr lang="zh-CN" altLang="en-US" smtClean="0">
              <a:solidFill>
                <a:srgbClr val="FFFFFF"/>
              </a:solidFill>
              <a:latin typeface="Arial" charset="0"/>
            </a:endParaRPr>
          </a:p>
        </p:txBody>
      </p:sp>
      <p:sp>
        <p:nvSpPr>
          <p:cNvPr id="57" name="Freeform 17"/>
          <p:cNvSpPr>
            <a:spLocks/>
          </p:cNvSpPr>
          <p:nvPr/>
        </p:nvSpPr>
        <p:spPr bwMode="auto">
          <a:xfrm>
            <a:off x="3673033" y="952474"/>
            <a:ext cx="1307759" cy="1529117"/>
          </a:xfrm>
          <a:custGeom>
            <a:avLst/>
            <a:gdLst>
              <a:gd name="T0" fmla="*/ 46 w 516"/>
              <a:gd name="T1" fmla="*/ 9 h 716"/>
              <a:gd name="T2" fmla="*/ 485 w 516"/>
              <a:gd name="T3" fmla="*/ 148 h 716"/>
              <a:gd name="T4" fmla="*/ 496 w 516"/>
              <a:gd name="T5" fmla="*/ 154 h 716"/>
              <a:gd name="T6" fmla="*/ 501 w 516"/>
              <a:gd name="T7" fmla="*/ 164 h 716"/>
              <a:gd name="T8" fmla="*/ 501 w 516"/>
              <a:gd name="T9" fmla="*/ 175 h 716"/>
              <a:gd name="T10" fmla="*/ 494 w 516"/>
              <a:gd name="T11" fmla="*/ 187 h 716"/>
              <a:gd name="T12" fmla="*/ 113 w 516"/>
              <a:gd name="T13" fmla="*/ 656 h 716"/>
              <a:gd name="T14" fmla="*/ 100 w 516"/>
              <a:gd name="T15" fmla="*/ 668 h 716"/>
              <a:gd name="T16" fmla="*/ 84 w 516"/>
              <a:gd name="T17" fmla="*/ 679 h 716"/>
              <a:gd name="T18" fmla="*/ 66 w 516"/>
              <a:gd name="T19" fmla="*/ 689 h 716"/>
              <a:gd name="T20" fmla="*/ 49 w 516"/>
              <a:gd name="T21" fmla="*/ 694 h 716"/>
              <a:gd name="T22" fmla="*/ 0 w 516"/>
              <a:gd name="T23" fmla="*/ 705 h 716"/>
              <a:gd name="T24" fmla="*/ 0 w 516"/>
              <a:gd name="T25" fmla="*/ 716 h 716"/>
              <a:gd name="T26" fmla="*/ 50 w 516"/>
              <a:gd name="T27" fmla="*/ 705 h 716"/>
              <a:gd name="T28" fmla="*/ 69 w 516"/>
              <a:gd name="T29" fmla="*/ 699 h 716"/>
              <a:gd name="T30" fmla="*/ 89 w 516"/>
              <a:gd name="T31" fmla="*/ 689 h 716"/>
              <a:gd name="T32" fmla="*/ 108 w 516"/>
              <a:gd name="T33" fmla="*/ 676 h 716"/>
              <a:gd name="T34" fmla="*/ 122 w 516"/>
              <a:gd name="T35" fmla="*/ 661 h 716"/>
              <a:gd name="T36" fmla="*/ 506 w 516"/>
              <a:gd name="T37" fmla="*/ 190 h 716"/>
              <a:gd name="T38" fmla="*/ 515 w 516"/>
              <a:gd name="T39" fmla="*/ 174 h 716"/>
              <a:gd name="T40" fmla="*/ 515 w 516"/>
              <a:gd name="T41" fmla="*/ 159 h 716"/>
              <a:gd name="T42" fmla="*/ 508 w 516"/>
              <a:gd name="T43" fmla="*/ 147 h 716"/>
              <a:gd name="T44" fmla="*/ 493 w 516"/>
              <a:gd name="T45" fmla="*/ 138 h 716"/>
              <a:gd name="T46" fmla="*/ 51 w 516"/>
              <a:gd name="T47" fmla="*/ 0 h 716"/>
              <a:gd name="T48" fmla="*/ 46 w 516"/>
              <a:gd name="T49" fmla="*/ 9 h 7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16"/>
              <a:gd name="T76" fmla="*/ 0 h 716"/>
              <a:gd name="T77" fmla="*/ 516 w 516"/>
              <a:gd name="T78" fmla="*/ 716 h 71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16" h="716">
                <a:moveTo>
                  <a:pt x="46" y="9"/>
                </a:moveTo>
                <a:cubicBezTo>
                  <a:pt x="485" y="148"/>
                  <a:pt x="485" y="148"/>
                  <a:pt x="485" y="148"/>
                </a:cubicBezTo>
                <a:cubicBezTo>
                  <a:pt x="490" y="150"/>
                  <a:pt x="493" y="152"/>
                  <a:pt x="496" y="154"/>
                </a:cubicBezTo>
                <a:cubicBezTo>
                  <a:pt x="499" y="157"/>
                  <a:pt x="500" y="160"/>
                  <a:pt x="501" y="164"/>
                </a:cubicBezTo>
                <a:cubicBezTo>
                  <a:pt x="502" y="167"/>
                  <a:pt x="502" y="171"/>
                  <a:pt x="501" y="175"/>
                </a:cubicBezTo>
                <a:cubicBezTo>
                  <a:pt x="500" y="179"/>
                  <a:pt x="498" y="183"/>
                  <a:pt x="494" y="187"/>
                </a:cubicBezTo>
                <a:cubicBezTo>
                  <a:pt x="113" y="656"/>
                  <a:pt x="113" y="656"/>
                  <a:pt x="113" y="656"/>
                </a:cubicBezTo>
                <a:cubicBezTo>
                  <a:pt x="109" y="660"/>
                  <a:pt x="105" y="664"/>
                  <a:pt x="100" y="668"/>
                </a:cubicBezTo>
                <a:cubicBezTo>
                  <a:pt x="95" y="672"/>
                  <a:pt x="89" y="676"/>
                  <a:pt x="84" y="679"/>
                </a:cubicBezTo>
                <a:cubicBezTo>
                  <a:pt x="78" y="683"/>
                  <a:pt x="72" y="686"/>
                  <a:pt x="66" y="689"/>
                </a:cubicBezTo>
                <a:cubicBezTo>
                  <a:pt x="60" y="691"/>
                  <a:pt x="55" y="693"/>
                  <a:pt x="49" y="694"/>
                </a:cubicBezTo>
                <a:cubicBezTo>
                  <a:pt x="0" y="705"/>
                  <a:pt x="0" y="705"/>
                  <a:pt x="0" y="705"/>
                </a:cubicBezTo>
                <a:cubicBezTo>
                  <a:pt x="0" y="716"/>
                  <a:pt x="0" y="716"/>
                  <a:pt x="0" y="716"/>
                </a:cubicBezTo>
                <a:cubicBezTo>
                  <a:pt x="50" y="705"/>
                  <a:pt x="50" y="705"/>
                  <a:pt x="50" y="705"/>
                </a:cubicBezTo>
                <a:cubicBezTo>
                  <a:pt x="56" y="704"/>
                  <a:pt x="63" y="702"/>
                  <a:pt x="69" y="699"/>
                </a:cubicBezTo>
                <a:cubicBezTo>
                  <a:pt x="76" y="696"/>
                  <a:pt x="83" y="693"/>
                  <a:pt x="89" y="689"/>
                </a:cubicBezTo>
                <a:cubicBezTo>
                  <a:pt x="96" y="685"/>
                  <a:pt x="102" y="680"/>
                  <a:pt x="108" y="676"/>
                </a:cubicBezTo>
                <a:cubicBezTo>
                  <a:pt x="113" y="671"/>
                  <a:pt x="118" y="666"/>
                  <a:pt x="122" y="661"/>
                </a:cubicBezTo>
                <a:cubicBezTo>
                  <a:pt x="506" y="190"/>
                  <a:pt x="506" y="190"/>
                  <a:pt x="506" y="190"/>
                </a:cubicBezTo>
                <a:cubicBezTo>
                  <a:pt x="510" y="185"/>
                  <a:pt x="513" y="180"/>
                  <a:pt x="515" y="174"/>
                </a:cubicBezTo>
                <a:cubicBezTo>
                  <a:pt x="516" y="169"/>
                  <a:pt x="516" y="164"/>
                  <a:pt x="515" y="159"/>
                </a:cubicBezTo>
                <a:cubicBezTo>
                  <a:pt x="514" y="154"/>
                  <a:pt x="511" y="150"/>
                  <a:pt x="508" y="147"/>
                </a:cubicBezTo>
                <a:cubicBezTo>
                  <a:pt x="504" y="143"/>
                  <a:pt x="499" y="140"/>
                  <a:pt x="493" y="138"/>
                </a:cubicBezTo>
                <a:cubicBezTo>
                  <a:pt x="51" y="0"/>
                  <a:pt x="51" y="0"/>
                  <a:pt x="51" y="0"/>
                </a:cubicBezTo>
                <a:lnTo>
                  <a:pt x="46" y="9"/>
                </a:lnTo>
                <a:close/>
              </a:path>
            </a:pathLst>
          </a:custGeom>
          <a:solidFill>
            <a:schemeClr val="bg1"/>
          </a:solidFill>
          <a:ln w="11113" cap="flat" cmpd="sng">
            <a:solidFill>
              <a:schemeClr val="bg1"/>
            </a:solidFill>
            <a:prstDash val="solid"/>
            <a:miter lim="800000"/>
            <a:headEnd type="none" w="med" len="med"/>
            <a:tailEnd type="none" w="med" len="med"/>
          </a:ln>
        </p:spPr>
        <p:txBody>
          <a:bodyPr lIns="91417" tIns="45708" rIns="91417" bIns="45708"/>
          <a:lstStyle/>
          <a:p>
            <a:pPr fontAlgn="base">
              <a:spcBef>
                <a:spcPct val="0"/>
              </a:spcBef>
              <a:spcAft>
                <a:spcPct val="0"/>
              </a:spcAft>
            </a:pPr>
            <a:endParaRPr lang="zh-CN" altLang="en-US" smtClean="0">
              <a:solidFill>
                <a:srgbClr val="FFFFFF"/>
              </a:solidFill>
              <a:latin typeface="Arial" charset="0"/>
            </a:endParaRPr>
          </a:p>
        </p:txBody>
      </p:sp>
      <p:sp>
        <p:nvSpPr>
          <p:cNvPr id="58" name="Line 51"/>
          <p:cNvSpPr>
            <a:spLocks noChangeShapeType="1"/>
          </p:cNvSpPr>
          <p:nvPr/>
        </p:nvSpPr>
        <p:spPr bwMode="auto">
          <a:xfrm>
            <a:off x="3128664" y="4366787"/>
            <a:ext cx="3070403" cy="2381"/>
          </a:xfrm>
          <a:prstGeom prst="line">
            <a:avLst/>
          </a:prstGeom>
          <a:noFill/>
          <a:ln w="33338">
            <a:solidFill>
              <a:srgbClr val="FFFFFF"/>
            </a:solidFill>
            <a:miter lim="800000"/>
            <a:headEnd/>
            <a:tailEnd/>
          </a:ln>
        </p:spPr>
        <p:txBody>
          <a:bodyPr lIns="91417" tIns="45708" rIns="91417" bIns="45708"/>
          <a:lstStyle/>
          <a:p>
            <a:pPr fontAlgn="base">
              <a:spcBef>
                <a:spcPct val="0"/>
              </a:spcBef>
              <a:spcAft>
                <a:spcPct val="0"/>
              </a:spcAft>
            </a:pPr>
            <a:endParaRPr lang="zh-CN" altLang="en-US" smtClean="0">
              <a:solidFill>
                <a:srgbClr val="FFFFFF"/>
              </a:solidFill>
              <a:latin typeface="Arial" charset="0"/>
            </a:endParaRPr>
          </a:p>
        </p:txBody>
      </p:sp>
      <p:sp>
        <p:nvSpPr>
          <p:cNvPr id="59" name="Text Box 52"/>
          <p:cNvSpPr txBox="1">
            <a:spLocks noChangeArrowheads="1"/>
          </p:cNvSpPr>
          <p:nvPr/>
        </p:nvSpPr>
        <p:spPr bwMode="auto">
          <a:xfrm>
            <a:off x="6785656" y="2061187"/>
            <a:ext cx="4618347" cy="351316"/>
          </a:xfrm>
          <a:prstGeom prst="rect">
            <a:avLst/>
          </a:prstGeom>
          <a:noFill/>
          <a:ln w="9525">
            <a:noFill/>
            <a:miter lim="800000"/>
            <a:headEnd/>
            <a:tailEnd/>
          </a:ln>
        </p:spPr>
        <p:txBody>
          <a:bodyPr lIns="91417" tIns="45708" rIns="91417" bIns="45708" anchor="ctr"/>
          <a:lstStyle/>
          <a:p>
            <a:pPr fontAlgn="base">
              <a:spcBef>
                <a:spcPct val="50000"/>
              </a:spcBef>
              <a:spcAft>
                <a:spcPct val="0"/>
              </a:spcAft>
            </a:pPr>
            <a:r>
              <a:rPr lang="en-US" altLang="zh-CN" sz="2200" dirty="0">
                <a:solidFill>
                  <a:srgbClr val="FFFFFF"/>
                </a:solidFill>
                <a:latin typeface="Arial" pitchFamily="34" charset="0"/>
              </a:rPr>
              <a:t>http://t.qq.com/teliss</a:t>
            </a:r>
            <a:endParaRPr lang="en-GB" altLang="zh-CN" sz="2200" dirty="0">
              <a:solidFill>
                <a:srgbClr val="FFFFFF"/>
              </a:solidFill>
              <a:latin typeface="Arial" pitchFamily="34" charset="0"/>
            </a:endParaRPr>
          </a:p>
        </p:txBody>
      </p:sp>
      <p:sp>
        <p:nvSpPr>
          <p:cNvPr id="60" name="Text Box 54">
            <a:hlinkClick r:id="rId5"/>
          </p:cNvPr>
          <p:cNvSpPr txBox="1">
            <a:spLocks noChangeArrowheads="1"/>
          </p:cNvSpPr>
          <p:nvPr/>
        </p:nvSpPr>
        <p:spPr bwMode="auto">
          <a:xfrm>
            <a:off x="6784233" y="2846601"/>
            <a:ext cx="4474368" cy="351315"/>
          </a:xfrm>
          <a:prstGeom prst="rect">
            <a:avLst/>
          </a:prstGeom>
          <a:noFill/>
          <a:ln w="9525">
            <a:noFill/>
            <a:miter lim="800000"/>
            <a:headEnd/>
            <a:tailEnd/>
          </a:ln>
        </p:spPr>
        <p:txBody>
          <a:bodyPr lIns="91417" tIns="45708" rIns="91417" bIns="45708" anchor="ctr"/>
          <a:lstStyle/>
          <a:p>
            <a:pPr fontAlgn="base">
              <a:spcBef>
                <a:spcPct val="50000"/>
              </a:spcBef>
              <a:spcAft>
                <a:spcPct val="0"/>
              </a:spcAft>
            </a:pPr>
            <a:r>
              <a:rPr lang="en-US" altLang="zh-CN" sz="2200" dirty="0">
                <a:solidFill>
                  <a:srgbClr val="FFFFFF"/>
                </a:solidFill>
                <a:latin typeface="Arial" pitchFamily="34" charset="0"/>
              </a:rPr>
              <a:t>http://teliss.blog.163.com</a:t>
            </a:r>
          </a:p>
        </p:txBody>
      </p:sp>
      <p:sp>
        <p:nvSpPr>
          <p:cNvPr id="61" name="Text Box 59">
            <a:hlinkClick r:id="rId6"/>
          </p:cNvPr>
          <p:cNvSpPr txBox="1">
            <a:spLocks noChangeArrowheads="1"/>
          </p:cNvSpPr>
          <p:nvPr/>
        </p:nvSpPr>
        <p:spPr bwMode="auto">
          <a:xfrm>
            <a:off x="6785656" y="3663297"/>
            <a:ext cx="4995113" cy="351316"/>
          </a:xfrm>
          <a:prstGeom prst="rect">
            <a:avLst/>
          </a:prstGeom>
          <a:noFill/>
          <a:ln w="9525">
            <a:noFill/>
            <a:miter lim="800000"/>
            <a:headEnd/>
            <a:tailEnd/>
          </a:ln>
        </p:spPr>
        <p:txBody>
          <a:bodyPr lIns="91417" tIns="45708" rIns="91417" bIns="45708" anchor="ctr"/>
          <a:lstStyle/>
          <a:p>
            <a:pPr fontAlgn="base">
              <a:spcBef>
                <a:spcPct val="50000"/>
              </a:spcBef>
              <a:spcAft>
                <a:spcPct val="0"/>
              </a:spcAft>
            </a:pPr>
            <a:r>
              <a:rPr lang="en-US" altLang="zh-CN" sz="2200" dirty="0">
                <a:solidFill>
                  <a:srgbClr val="FFFFFF"/>
                </a:solidFill>
                <a:latin typeface="Arial" pitchFamily="34" charset="0"/>
              </a:rPr>
              <a:t>http</a:t>
            </a:r>
            <a:r>
              <a:rPr lang="en-US" altLang="zh-CN" sz="2200" dirty="0" smtClean="0">
                <a:solidFill>
                  <a:srgbClr val="FFFFFF"/>
                </a:solidFill>
                <a:latin typeface="Arial" pitchFamily="34" charset="0"/>
              </a:rPr>
              <a:t>://weibo.com/teliss</a:t>
            </a:r>
            <a:endParaRPr lang="en-GB" altLang="zh-CN" sz="2200" dirty="0">
              <a:solidFill>
                <a:srgbClr val="FFFFFF"/>
              </a:solidFill>
              <a:latin typeface="Arial" pitchFamily="34" charset="0"/>
            </a:endParaRPr>
          </a:p>
        </p:txBody>
      </p:sp>
      <p:sp>
        <p:nvSpPr>
          <p:cNvPr id="62" name="Text Box 62"/>
          <p:cNvSpPr txBox="1">
            <a:spLocks noChangeArrowheads="1"/>
          </p:cNvSpPr>
          <p:nvPr/>
        </p:nvSpPr>
        <p:spPr bwMode="auto">
          <a:xfrm>
            <a:off x="6785656" y="882762"/>
            <a:ext cx="4762325" cy="599114"/>
          </a:xfrm>
          <a:prstGeom prst="rect">
            <a:avLst/>
          </a:prstGeom>
          <a:noFill/>
          <a:ln w="9525">
            <a:noFill/>
            <a:miter lim="800000"/>
            <a:headEnd/>
            <a:tailEnd/>
          </a:ln>
        </p:spPr>
        <p:txBody>
          <a:bodyPr lIns="91417" tIns="45708" rIns="91417" bIns="45708" anchor="ctr"/>
          <a:lstStyle/>
          <a:p>
            <a:pPr fontAlgn="base">
              <a:spcBef>
                <a:spcPct val="50000"/>
              </a:spcBef>
              <a:spcAft>
                <a:spcPct val="0"/>
              </a:spcAft>
            </a:pPr>
            <a:r>
              <a:rPr lang="zh-CN" altLang="en-US" sz="2200" dirty="0">
                <a:solidFill>
                  <a:srgbClr val="FFFFFF"/>
                </a:solidFill>
                <a:latin typeface="微软雅黑" pitchFamily="34" charset="-122"/>
                <a:ea typeface="微软雅黑" pitchFamily="34" charset="-122"/>
              </a:rPr>
              <a:t>课件制作：布衣公子</a:t>
            </a:r>
            <a:r>
              <a:rPr lang="en-US" altLang="zh-CN" sz="2200" dirty="0">
                <a:solidFill>
                  <a:srgbClr val="FFFFFF"/>
                </a:solidFill>
                <a:latin typeface="微软雅黑" pitchFamily="34" charset="-122"/>
                <a:ea typeface="微软雅黑" pitchFamily="34" charset="-122"/>
              </a:rPr>
              <a:t>/@</a:t>
            </a:r>
            <a:r>
              <a:rPr lang="en-US" altLang="zh-CN" sz="2200" dirty="0" err="1">
                <a:solidFill>
                  <a:srgbClr val="FFFFFF"/>
                </a:solidFill>
                <a:latin typeface="微软雅黑" pitchFamily="34" charset="-122"/>
                <a:ea typeface="微软雅黑" pitchFamily="34" charset="-122"/>
              </a:rPr>
              <a:t>teliss</a:t>
            </a:r>
            <a:endParaRPr lang="en-GB" altLang="zh-CN" sz="2200" dirty="0">
              <a:solidFill>
                <a:srgbClr val="FFFFFF"/>
              </a:solidFill>
              <a:latin typeface="微软雅黑" pitchFamily="34" charset="-122"/>
              <a:ea typeface="微软雅黑" pitchFamily="34" charset="-122"/>
            </a:endParaRPr>
          </a:p>
        </p:txBody>
      </p:sp>
      <p:sp>
        <p:nvSpPr>
          <p:cNvPr id="63" name="TextBox 29"/>
          <p:cNvSpPr txBox="1"/>
          <p:nvPr/>
        </p:nvSpPr>
        <p:spPr>
          <a:xfrm rot="20445248">
            <a:off x="1390670" y="1492264"/>
            <a:ext cx="2953839" cy="923519"/>
          </a:xfrm>
          <a:prstGeom prst="rect">
            <a:avLst/>
          </a:prstGeom>
          <a:noFill/>
        </p:spPr>
        <p:txBody>
          <a:bodyPr wrap="none" lIns="91417" tIns="45708" rIns="91417" bIns="45708">
            <a:spAutoFit/>
          </a:bodyPr>
          <a:lstStyle/>
          <a:p>
            <a:pPr fontAlgn="base">
              <a:spcBef>
                <a:spcPct val="0"/>
              </a:spcBef>
              <a:spcAft>
                <a:spcPct val="0"/>
              </a:spcAft>
              <a:defRPr/>
            </a:pPr>
            <a:r>
              <a:rPr lang="zh-CN" altLang="en-US" sz="5400" b="1" dirty="0">
                <a:solidFill>
                  <a:srgbClr val="FFFFFF"/>
                </a:solidFill>
                <a:latin typeface="微软雅黑" pitchFamily="34" charset="-122"/>
                <a:ea typeface="微软雅黑" pitchFamily="34" charset="-122"/>
              </a:rPr>
              <a:t>谢谢观看</a:t>
            </a:r>
          </a:p>
        </p:txBody>
      </p:sp>
      <p:pic>
        <p:nvPicPr>
          <p:cNvPr id="64" name="Picture 3" descr="C:\Documents and Settings\tdz\桌面\未标题-2.png"/>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5970555" y="3633193"/>
            <a:ext cx="457024" cy="411523"/>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9" descr="E:\仝德志文件，勿删！\03-参考文档\！PPT图片及版面资源\06-PPT精选插图\05-头像\嘿嘿.png"/>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5752687" y="728489"/>
            <a:ext cx="853112" cy="853532"/>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4" descr="C:\Documents and Settings\tdz\桌面\新建文件夹\欢迎02.jpg"/>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9191741" y="4636409"/>
            <a:ext cx="2908042" cy="1818421"/>
          </a:xfrm>
          <a:prstGeom prst="rect">
            <a:avLst/>
          </a:prstGeom>
          <a:noFill/>
          <a:ln w="28575">
            <a:solidFill>
              <a:srgbClr val="8CC600"/>
            </a:solidFill>
          </a:ln>
          <a:effectLst/>
          <a:extLst>
            <a:ext uri="{909E8E84-426E-40DD-AFC4-6F175D3DCCD1}">
              <a14:hiddenFill xmlns:a14="http://schemas.microsoft.com/office/drawing/2010/main">
                <a:solidFill>
                  <a:srgbClr val="FFFFFF"/>
                </a:solidFill>
              </a14:hiddenFill>
            </a:ext>
          </a:extLst>
        </p:spPr>
      </p:pic>
      <p:pic>
        <p:nvPicPr>
          <p:cNvPr id="67" name="Picture 3" descr="C:\Users\user\Desktop\未标题-4 拷贝.png"/>
          <p:cNvPicPr>
            <a:picLocks noChangeAspect="1"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6011002" y="2795406"/>
            <a:ext cx="356307" cy="453705"/>
          </a:xfrm>
          <a:prstGeom prst="rect">
            <a:avLst/>
          </a:prstGeom>
          <a:noFill/>
          <a:extLst>
            <a:ext uri="{909E8E84-426E-40DD-AFC4-6F175D3DCCD1}">
              <a14:hiddenFill xmlns:a14="http://schemas.microsoft.com/office/drawing/2010/main">
                <a:solidFill>
                  <a:srgbClr val="FFFFFF"/>
                </a:solidFill>
              </a14:hiddenFill>
            </a:ext>
          </a:extLst>
        </p:spPr>
      </p:pic>
      <p:grpSp>
        <p:nvGrpSpPr>
          <p:cNvPr id="68" name="组合 67"/>
          <p:cNvGrpSpPr/>
          <p:nvPr/>
        </p:nvGrpSpPr>
        <p:grpSpPr>
          <a:xfrm>
            <a:off x="5905890" y="1965934"/>
            <a:ext cx="563955" cy="523997"/>
            <a:chOff x="5907429" y="1965479"/>
            <a:chExt cx="564102" cy="523876"/>
          </a:xfrm>
        </p:grpSpPr>
        <p:sp>
          <p:nvSpPr>
            <p:cNvPr id="69" name="Oval 25"/>
            <p:cNvSpPr>
              <a:spLocks noChangeArrowheads="1"/>
            </p:cNvSpPr>
            <p:nvPr/>
          </p:nvSpPr>
          <p:spPr bwMode="auto">
            <a:xfrm>
              <a:off x="5907429" y="1965479"/>
              <a:ext cx="564102" cy="523876"/>
            </a:xfrm>
            <a:prstGeom prst="ellipse">
              <a:avLst/>
            </a:prstGeom>
            <a:solidFill>
              <a:schemeClr val="accent1"/>
            </a:solidFill>
            <a:ln w="33338">
              <a:solidFill>
                <a:srgbClr val="FFFFFF"/>
              </a:solidFill>
              <a:miter lim="800000"/>
              <a:headEnd/>
              <a:tailEnd/>
            </a:ln>
          </p:spPr>
          <p:txBody>
            <a:bodyPr/>
            <a:lstStyle/>
            <a:p>
              <a:pPr fontAlgn="base">
                <a:spcBef>
                  <a:spcPct val="0"/>
                </a:spcBef>
                <a:spcAft>
                  <a:spcPct val="0"/>
                </a:spcAft>
              </a:pPr>
              <a:endParaRPr lang="zh-CN" altLang="en-US" smtClean="0">
                <a:solidFill>
                  <a:srgbClr val="000000"/>
                </a:solidFill>
                <a:latin typeface="Arial" pitchFamily="34" charset="0"/>
              </a:endParaRPr>
            </a:p>
          </p:txBody>
        </p:sp>
        <p:pic>
          <p:nvPicPr>
            <p:cNvPr id="70" name="Picture 4" descr="C:\Users\user\Desktop\未标题-5 拷贝.png"/>
            <p:cNvPicPr>
              <a:picLocks noChangeAspect="1" noChangeArrowheads="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6007082" y="2021384"/>
              <a:ext cx="448164" cy="401263"/>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208534590"/>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300"/>
                                        <p:tgtEl>
                                          <p:spTgt spid="26"/>
                                        </p:tgtEl>
                                      </p:cBhvr>
                                    </p:animEffect>
                                  </p:childTnLst>
                                </p:cTn>
                              </p:par>
                              <p:par>
                                <p:cTn id="8" presetID="2" presetClass="entr" presetSubtype="9" fill="hold" grpId="1" nodeType="withEffect">
                                  <p:stCondLst>
                                    <p:cond delay="0"/>
                                  </p:stCondLst>
                                  <p:childTnLst>
                                    <p:set>
                                      <p:cBhvr>
                                        <p:cTn id="9" dur="1" fill="hold">
                                          <p:stCondLst>
                                            <p:cond delay="0"/>
                                          </p:stCondLst>
                                        </p:cTn>
                                        <p:tgtEl>
                                          <p:spTgt spid="26"/>
                                        </p:tgtEl>
                                        <p:attrNameLst>
                                          <p:attrName>style.visibility</p:attrName>
                                        </p:attrNameLst>
                                      </p:cBhvr>
                                      <p:to>
                                        <p:strVal val="visible"/>
                                      </p:to>
                                    </p:set>
                                    <p:anim calcmode="lin" valueType="num">
                                      <p:cBhvr additive="base">
                                        <p:cTn id="10" dur="1000" fill="hold"/>
                                        <p:tgtEl>
                                          <p:spTgt spid="26"/>
                                        </p:tgtEl>
                                        <p:attrNameLst>
                                          <p:attrName>ppt_x</p:attrName>
                                        </p:attrNameLst>
                                      </p:cBhvr>
                                      <p:tavLst>
                                        <p:tav tm="0">
                                          <p:val>
                                            <p:strVal val="0-#ppt_w/2"/>
                                          </p:val>
                                        </p:tav>
                                        <p:tav tm="100000">
                                          <p:val>
                                            <p:strVal val="#ppt_x"/>
                                          </p:val>
                                        </p:tav>
                                      </p:tavLst>
                                    </p:anim>
                                    <p:anim calcmode="lin" valueType="num">
                                      <p:cBhvr additive="base">
                                        <p:cTn id="11" dur="1000" fill="hold"/>
                                        <p:tgtEl>
                                          <p:spTgt spid="26"/>
                                        </p:tgtEl>
                                        <p:attrNameLst>
                                          <p:attrName>ppt_y</p:attrName>
                                        </p:attrNameLst>
                                      </p:cBhvr>
                                      <p:tavLst>
                                        <p:tav tm="0">
                                          <p:val>
                                            <p:strVal val="0-#ppt_h/2"/>
                                          </p:val>
                                        </p:tav>
                                        <p:tav tm="100000">
                                          <p:val>
                                            <p:strVal val="#ppt_y"/>
                                          </p:val>
                                        </p:tav>
                                      </p:tavLst>
                                    </p:anim>
                                  </p:childTnLst>
                                </p:cTn>
                              </p:par>
                              <p:par>
                                <p:cTn id="12" presetID="10" presetClass="entr" presetSubtype="0" fill="hold" nodeType="with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fade">
                                      <p:cBhvr>
                                        <p:cTn id="14" dur="1250"/>
                                        <p:tgtEl>
                                          <p:spTgt spid="20"/>
                                        </p:tgtEl>
                                      </p:cBhvr>
                                    </p:animEffect>
                                  </p:childTnLst>
                                </p:cTn>
                              </p:par>
                              <p:par>
                                <p:cTn id="15" presetID="2" presetClass="entr" presetSubtype="2"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1000" fill="hold"/>
                                        <p:tgtEl>
                                          <p:spTgt spid="20"/>
                                        </p:tgtEl>
                                        <p:attrNameLst>
                                          <p:attrName>ppt_x</p:attrName>
                                        </p:attrNameLst>
                                      </p:cBhvr>
                                      <p:tavLst>
                                        <p:tav tm="0">
                                          <p:val>
                                            <p:strVal val="1+#ppt_w/2"/>
                                          </p:val>
                                        </p:tav>
                                        <p:tav tm="100000">
                                          <p:val>
                                            <p:strVal val="#ppt_x"/>
                                          </p:val>
                                        </p:tav>
                                      </p:tavLst>
                                    </p:anim>
                                    <p:anim calcmode="lin" valueType="num">
                                      <p:cBhvr additive="base">
                                        <p:cTn id="18" dur="1000" fill="hold"/>
                                        <p:tgtEl>
                                          <p:spTgt spid="20"/>
                                        </p:tgtEl>
                                        <p:attrNameLst>
                                          <p:attrName>ppt_y</p:attrName>
                                        </p:attrNameLst>
                                      </p:cBhvr>
                                      <p:tavLst>
                                        <p:tav tm="0">
                                          <p:val>
                                            <p:strVal val="#ppt_y"/>
                                          </p:val>
                                        </p:tav>
                                        <p:tav tm="100000">
                                          <p:val>
                                            <p:strVal val="#ppt_y"/>
                                          </p:val>
                                        </p:tav>
                                      </p:tavLst>
                                    </p:anim>
                                  </p:childTnLst>
                                </p:cTn>
                              </p:par>
                              <p:par>
                                <p:cTn id="19" presetID="8" presetClass="emph" presetSubtype="0" fill="hold" nodeType="withEffect">
                                  <p:stCondLst>
                                    <p:cond delay="0"/>
                                  </p:stCondLst>
                                  <p:childTnLst>
                                    <p:animRot by="21600000">
                                      <p:cBhvr>
                                        <p:cTn id="20" dur="1000" fill="hold"/>
                                        <p:tgtEl>
                                          <p:spTgt spid="20"/>
                                        </p:tgtEl>
                                        <p:attrNameLst>
                                          <p:attrName>r</p:attrName>
                                        </p:attrNameLst>
                                      </p:cBhvr>
                                    </p:animRot>
                                  </p:childTnLst>
                                </p:cTn>
                              </p:par>
                              <p:par>
                                <p:cTn id="21" presetID="10" presetClass="entr" presetSubtype="0" fill="hold" nodeType="with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1300"/>
                                        <p:tgtEl>
                                          <p:spTgt spid="21"/>
                                        </p:tgtEl>
                                      </p:cBhvr>
                                    </p:animEffect>
                                  </p:childTnLst>
                                </p:cTn>
                              </p:par>
                              <p:par>
                                <p:cTn id="24" presetID="2" presetClass="entr" presetSubtype="3" fill="hold" nodeType="withEffect">
                                  <p:stCondLst>
                                    <p:cond delay="0"/>
                                  </p:stCondLst>
                                  <p:childTnLst>
                                    <p:set>
                                      <p:cBhvr>
                                        <p:cTn id="25" dur="1" fill="hold">
                                          <p:stCondLst>
                                            <p:cond delay="0"/>
                                          </p:stCondLst>
                                        </p:cTn>
                                        <p:tgtEl>
                                          <p:spTgt spid="21"/>
                                        </p:tgtEl>
                                        <p:attrNameLst>
                                          <p:attrName>style.visibility</p:attrName>
                                        </p:attrNameLst>
                                      </p:cBhvr>
                                      <p:to>
                                        <p:strVal val="visible"/>
                                      </p:to>
                                    </p:set>
                                    <p:anim calcmode="lin" valueType="num">
                                      <p:cBhvr additive="base">
                                        <p:cTn id="26" dur="1000" fill="hold"/>
                                        <p:tgtEl>
                                          <p:spTgt spid="21"/>
                                        </p:tgtEl>
                                        <p:attrNameLst>
                                          <p:attrName>ppt_x</p:attrName>
                                        </p:attrNameLst>
                                      </p:cBhvr>
                                      <p:tavLst>
                                        <p:tav tm="0">
                                          <p:val>
                                            <p:strVal val="1+#ppt_w/2"/>
                                          </p:val>
                                        </p:tav>
                                        <p:tav tm="100000">
                                          <p:val>
                                            <p:strVal val="#ppt_x"/>
                                          </p:val>
                                        </p:tav>
                                      </p:tavLst>
                                    </p:anim>
                                    <p:anim calcmode="lin" valueType="num">
                                      <p:cBhvr additive="base">
                                        <p:cTn id="27" dur="1000" fill="hold"/>
                                        <p:tgtEl>
                                          <p:spTgt spid="21"/>
                                        </p:tgtEl>
                                        <p:attrNameLst>
                                          <p:attrName>ppt_y</p:attrName>
                                        </p:attrNameLst>
                                      </p:cBhvr>
                                      <p:tavLst>
                                        <p:tav tm="0">
                                          <p:val>
                                            <p:strVal val="0-#ppt_h/2"/>
                                          </p:val>
                                        </p:tav>
                                        <p:tav tm="100000">
                                          <p:val>
                                            <p:strVal val="#ppt_y"/>
                                          </p:val>
                                        </p:tav>
                                      </p:tavLst>
                                    </p:anim>
                                  </p:childTnLst>
                                </p:cTn>
                              </p:par>
                              <p:par>
                                <p:cTn id="28" presetID="8" presetClass="emph" presetSubtype="0" fill="hold" nodeType="withEffect">
                                  <p:stCondLst>
                                    <p:cond delay="0"/>
                                  </p:stCondLst>
                                  <p:childTnLst>
                                    <p:animRot by="21600000">
                                      <p:cBhvr>
                                        <p:cTn id="29" dur="1000" fill="hold"/>
                                        <p:tgtEl>
                                          <p:spTgt spid="21"/>
                                        </p:tgtEl>
                                        <p:attrNameLst>
                                          <p:attrName>r</p:attrName>
                                        </p:attrNameLst>
                                      </p:cBhvr>
                                    </p:animRot>
                                  </p:childTnLst>
                                </p:cTn>
                              </p:par>
                              <p:par>
                                <p:cTn id="30" presetID="10" presetClass="entr" presetSubtype="0" fill="hold" nodeType="with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1250"/>
                                        <p:tgtEl>
                                          <p:spTgt spid="22"/>
                                        </p:tgtEl>
                                      </p:cBhvr>
                                    </p:animEffect>
                                  </p:childTnLst>
                                </p:cTn>
                              </p:par>
                              <p:par>
                                <p:cTn id="33" presetID="2" presetClass="entr" presetSubtype="9" fill="hold" nodeType="withEffect">
                                  <p:stCondLst>
                                    <p:cond delay="0"/>
                                  </p:stCondLst>
                                  <p:childTnLst>
                                    <p:set>
                                      <p:cBhvr>
                                        <p:cTn id="34" dur="1" fill="hold">
                                          <p:stCondLst>
                                            <p:cond delay="0"/>
                                          </p:stCondLst>
                                        </p:cTn>
                                        <p:tgtEl>
                                          <p:spTgt spid="22"/>
                                        </p:tgtEl>
                                        <p:attrNameLst>
                                          <p:attrName>style.visibility</p:attrName>
                                        </p:attrNameLst>
                                      </p:cBhvr>
                                      <p:to>
                                        <p:strVal val="visible"/>
                                      </p:to>
                                    </p:set>
                                    <p:anim calcmode="lin" valueType="num">
                                      <p:cBhvr additive="base">
                                        <p:cTn id="35" dur="1000" fill="hold"/>
                                        <p:tgtEl>
                                          <p:spTgt spid="22"/>
                                        </p:tgtEl>
                                        <p:attrNameLst>
                                          <p:attrName>ppt_x</p:attrName>
                                        </p:attrNameLst>
                                      </p:cBhvr>
                                      <p:tavLst>
                                        <p:tav tm="0">
                                          <p:val>
                                            <p:strVal val="0-#ppt_w/2"/>
                                          </p:val>
                                        </p:tav>
                                        <p:tav tm="100000">
                                          <p:val>
                                            <p:strVal val="#ppt_x"/>
                                          </p:val>
                                        </p:tav>
                                      </p:tavLst>
                                    </p:anim>
                                    <p:anim calcmode="lin" valueType="num">
                                      <p:cBhvr additive="base">
                                        <p:cTn id="36" dur="1000" fill="hold"/>
                                        <p:tgtEl>
                                          <p:spTgt spid="22"/>
                                        </p:tgtEl>
                                        <p:attrNameLst>
                                          <p:attrName>ppt_y</p:attrName>
                                        </p:attrNameLst>
                                      </p:cBhvr>
                                      <p:tavLst>
                                        <p:tav tm="0">
                                          <p:val>
                                            <p:strVal val="0-#ppt_h/2"/>
                                          </p:val>
                                        </p:tav>
                                        <p:tav tm="100000">
                                          <p:val>
                                            <p:strVal val="#ppt_y"/>
                                          </p:val>
                                        </p:tav>
                                      </p:tavLst>
                                    </p:anim>
                                  </p:childTnLst>
                                </p:cTn>
                              </p:par>
                              <p:par>
                                <p:cTn id="37" presetID="8" presetClass="emph" presetSubtype="0" fill="hold" nodeType="withEffect">
                                  <p:stCondLst>
                                    <p:cond delay="0"/>
                                  </p:stCondLst>
                                  <p:childTnLst>
                                    <p:animRot by="21600000">
                                      <p:cBhvr>
                                        <p:cTn id="38" dur="1000" fill="hold"/>
                                        <p:tgtEl>
                                          <p:spTgt spid="22"/>
                                        </p:tgtEl>
                                        <p:attrNameLst>
                                          <p:attrName>r</p:attrName>
                                        </p:attrNameLst>
                                      </p:cBhvr>
                                    </p:animRot>
                                  </p:childTnLst>
                                </p:cTn>
                              </p:par>
                              <p:par>
                                <p:cTn id="39" presetID="10" presetClass="entr" presetSubtype="0" fill="hold" nodeType="withEffect">
                                  <p:stCondLst>
                                    <p:cond delay="0"/>
                                  </p:stCondLst>
                                  <p:childTnLst>
                                    <p:set>
                                      <p:cBhvr>
                                        <p:cTn id="40" dur="1" fill="hold">
                                          <p:stCondLst>
                                            <p:cond delay="0"/>
                                          </p:stCondLst>
                                        </p:cTn>
                                        <p:tgtEl>
                                          <p:spTgt spid="66"/>
                                        </p:tgtEl>
                                        <p:attrNameLst>
                                          <p:attrName>style.visibility</p:attrName>
                                        </p:attrNameLst>
                                      </p:cBhvr>
                                      <p:to>
                                        <p:strVal val="visible"/>
                                      </p:to>
                                    </p:set>
                                    <p:animEffect transition="in" filter="fade">
                                      <p:cBhvr>
                                        <p:cTn id="41" dur="1250"/>
                                        <p:tgtEl>
                                          <p:spTgt spid="66"/>
                                        </p:tgtEl>
                                      </p:cBhvr>
                                    </p:animEffect>
                                  </p:childTnLst>
                                </p:cTn>
                              </p:par>
                              <p:par>
                                <p:cTn id="42" presetID="2" presetClass="entr" presetSubtype="8" fill="hold" nodeType="withEffect">
                                  <p:stCondLst>
                                    <p:cond delay="0"/>
                                  </p:stCondLst>
                                  <p:childTnLst>
                                    <p:set>
                                      <p:cBhvr>
                                        <p:cTn id="43" dur="1" fill="hold">
                                          <p:stCondLst>
                                            <p:cond delay="0"/>
                                          </p:stCondLst>
                                        </p:cTn>
                                        <p:tgtEl>
                                          <p:spTgt spid="66"/>
                                        </p:tgtEl>
                                        <p:attrNameLst>
                                          <p:attrName>style.visibility</p:attrName>
                                        </p:attrNameLst>
                                      </p:cBhvr>
                                      <p:to>
                                        <p:strVal val="visible"/>
                                      </p:to>
                                    </p:set>
                                    <p:anim calcmode="lin" valueType="num">
                                      <p:cBhvr additive="base">
                                        <p:cTn id="44" dur="1000" fill="hold"/>
                                        <p:tgtEl>
                                          <p:spTgt spid="66"/>
                                        </p:tgtEl>
                                        <p:attrNameLst>
                                          <p:attrName>ppt_x</p:attrName>
                                        </p:attrNameLst>
                                      </p:cBhvr>
                                      <p:tavLst>
                                        <p:tav tm="0">
                                          <p:val>
                                            <p:strVal val="0-#ppt_w/2"/>
                                          </p:val>
                                        </p:tav>
                                        <p:tav tm="100000">
                                          <p:val>
                                            <p:strVal val="#ppt_x"/>
                                          </p:val>
                                        </p:tav>
                                      </p:tavLst>
                                    </p:anim>
                                    <p:anim calcmode="lin" valueType="num">
                                      <p:cBhvr additive="base">
                                        <p:cTn id="45" dur="1000" fill="hold"/>
                                        <p:tgtEl>
                                          <p:spTgt spid="66"/>
                                        </p:tgtEl>
                                        <p:attrNameLst>
                                          <p:attrName>ppt_y</p:attrName>
                                        </p:attrNameLst>
                                      </p:cBhvr>
                                      <p:tavLst>
                                        <p:tav tm="0">
                                          <p:val>
                                            <p:strVal val="#ppt_y"/>
                                          </p:val>
                                        </p:tav>
                                        <p:tav tm="100000">
                                          <p:val>
                                            <p:strVal val="#ppt_y"/>
                                          </p:val>
                                        </p:tav>
                                      </p:tavLst>
                                    </p:anim>
                                  </p:childTnLst>
                                </p:cTn>
                              </p:par>
                              <p:par>
                                <p:cTn id="46" presetID="8" presetClass="emph" presetSubtype="0" fill="hold" nodeType="withEffect">
                                  <p:stCondLst>
                                    <p:cond delay="0"/>
                                  </p:stCondLst>
                                  <p:childTnLst>
                                    <p:animRot by="21600000">
                                      <p:cBhvr>
                                        <p:cTn id="47" dur="1000" fill="hold"/>
                                        <p:tgtEl>
                                          <p:spTgt spid="66"/>
                                        </p:tgtEl>
                                        <p:attrNameLst>
                                          <p:attrName>r</p:attrName>
                                        </p:attrNameLst>
                                      </p:cBhvr>
                                    </p:animRot>
                                  </p:childTnLst>
                                </p:cTn>
                              </p:par>
                            </p:childTnLst>
                          </p:cTn>
                        </p:par>
                        <p:par>
                          <p:cTn id="48" fill="hold">
                            <p:stCondLst>
                              <p:cond delay="1300"/>
                            </p:stCondLst>
                            <p:childTnLst>
                              <p:par>
                                <p:cTn id="49" presetID="22" presetClass="entr" presetSubtype="8" fill="hold" grpId="0" nodeType="after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wipe(left)">
                                      <p:cBhvr>
                                        <p:cTn id="51" dur="500"/>
                                        <p:tgtEl>
                                          <p:spTgt spid="29"/>
                                        </p:tgtEl>
                                      </p:cBhvr>
                                    </p:animEffect>
                                  </p:childTnLst>
                                </p:cTn>
                              </p:par>
                            </p:childTnLst>
                          </p:cTn>
                        </p:par>
                        <p:par>
                          <p:cTn id="52" fill="hold">
                            <p:stCondLst>
                              <p:cond delay="1800"/>
                            </p:stCondLst>
                            <p:childTnLst>
                              <p:par>
                                <p:cTn id="53" presetID="22" presetClass="entr" presetSubtype="4" fill="hold" grpId="0" nodeType="after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wipe(down)">
                                      <p:cBhvr>
                                        <p:cTn id="55" dur="500"/>
                                        <p:tgtEl>
                                          <p:spTgt spid="31"/>
                                        </p:tgtEl>
                                      </p:cBhvr>
                                    </p:animEffect>
                                  </p:childTnLst>
                                </p:cTn>
                              </p:par>
                            </p:childTnLst>
                          </p:cTn>
                        </p:par>
                        <p:par>
                          <p:cTn id="56" fill="hold">
                            <p:stCondLst>
                              <p:cond delay="2300"/>
                            </p:stCondLst>
                            <p:childTnLst>
                              <p:par>
                                <p:cTn id="57" presetID="22" presetClass="entr" presetSubtype="2" fill="hold" grpId="0" nodeType="afterEffect">
                                  <p:stCondLst>
                                    <p:cond delay="0"/>
                                  </p:stCondLst>
                                  <p:childTnLst>
                                    <p:set>
                                      <p:cBhvr>
                                        <p:cTn id="58" dur="1" fill="hold">
                                          <p:stCondLst>
                                            <p:cond delay="0"/>
                                          </p:stCondLst>
                                        </p:cTn>
                                        <p:tgtEl>
                                          <p:spTgt spid="53"/>
                                        </p:tgtEl>
                                        <p:attrNameLst>
                                          <p:attrName>style.visibility</p:attrName>
                                        </p:attrNameLst>
                                      </p:cBhvr>
                                      <p:to>
                                        <p:strVal val="visible"/>
                                      </p:to>
                                    </p:set>
                                    <p:animEffect transition="in" filter="wipe(right)">
                                      <p:cBhvr>
                                        <p:cTn id="59" dur="500"/>
                                        <p:tgtEl>
                                          <p:spTgt spid="53"/>
                                        </p:tgtEl>
                                      </p:cBhvr>
                                    </p:animEffect>
                                  </p:childTnLst>
                                </p:cTn>
                              </p:par>
                            </p:childTnLst>
                          </p:cTn>
                        </p:par>
                        <p:par>
                          <p:cTn id="60" fill="hold">
                            <p:stCondLst>
                              <p:cond delay="2800"/>
                            </p:stCondLst>
                            <p:childTnLst>
                              <p:par>
                                <p:cTn id="61" presetID="22" presetClass="entr" presetSubtype="4" fill="hold" grpId="0" nodeType="afterEffect">
                                  <p:stCondLst>
                                    <p:cond delay="0"/>
                                  </p:stCondLst>
                                  <p:childTnLst>
                                    <p:set>
                                      <p:cBhvr>
                                        <p:cTn id="62" dur="1" fill="hold">
                                          <p:stCondLst>
                                            <p:cond delay="0"/>
                                          </p:stCondLst>
                                        </p:cTn>
                                        <p:tgtEl>
                                          <p:spTgt spid="56"/>
                                        </p:tgtEl>
                                        <p:attrNameLst>
                                          <p:attrName>style.visibility</p:attrName>
                                        </p:attrNameLst>
                                      </p:cBhvr>
                                      <p:to>
                                        <p:strVal val="visible"/>
                                      </p:to>
                                    </p:set>
                                    <p:animEffect transition="in" filter="wipe(down)">
                                      <p:cBhvr>
                                        <p:cTn id="63" dur="500"/>
                                        <p:tgtEl>
                                          <p:spTgt spid="56"/>
                                        </p:tgtEl>
                                      </p:cBhvr>
                                    </p:animEffect>
                                  </p:childTnLst>
                                </p:cTn>
                              </p:par>
                            </p:childTnLst>
                          </p:cTn>
                        </p:par>
                        <p:par>
                          <p:cTn id="64" fill="hold">
                            <p:stCondLst>
                              <p:cond delay="3300"/>
                            </p:stCondLst>
                            <p:childTnLst>
                              <p:par>
                                <p:cTn id="65" presetID="22" presetClass="entr" presetSubtype="4" fill="hold" grpId="0" nodeType="afterEffect">
                                  <p:stCondLst>
                                    <p:cond delay="0"/>
                                  </p:stCondLst>
                                  <p:childTnLst>
                                    <p:set>
                                      <p:cBhvr>
                                        <p:cTn id="66" dur="1" fill="hold">
                                          <p:stCondLst>
                                            <p:cond delay="0"/>
                                          </p:stCondLst>
                                        </p:cTn>
                                        <p:tgtEl>
                                          <p:spTgt spid="55"/>
                                        </p:tgtEl>
                                        <p:attrNameLst>
                                          <p:attrName>style.visibility</p:attrName>
                                        </p:attrNameLst>
                                      </p:cBhvr>
                                      <p:to>
                                        <p:strVal val="visible"/>
                                      </p:to>
                                    </p:set>
                                    <p:animEffect transition="in" filter="wipe(down)">
                                      <p:cBhvr>
                                        <p:cTn id="67" dur="500"/>
                                        <p:tgtEl>
                                          <p:spTgt spid="55"/>
                                        </p:tgtEl>
                                      </p:cBhvr>
                                    </p:animEffect>
                                  </p:childTnLst>
                                </p:cTn>
                              </p:par>
                            </p:childTnLst>
                          </p:cTn>
                        </p:par>
                        <p:par>
                          <p:cTn id="68" fill="hold">
                            <p:stCondLst>
                              <p:cond delay="3800"/>
                            </p:stCondLst>
                            <p:childTnLst>
                              <p:par>
                                <p:cTn id="69" presetID="22" presetClass="entr" presetSubtype="1" fill="hold" grpId="0" nodeType="afterEffect">
                                  <p:stCondLst>
                                    <p:cond delay="0"/>
                                  </p:stCondLst>
                                  <p:childTnLst>
                                    <p:set>
                                      <p:cBhvr>
                                        <p:cTn id="70" dur="1" fill="hold">
                                          <p:stCondLst>
                                            <p:cond delay="0"/>
                                          </p:stCondLst>
                                        </p:cTn>
                                        <p:tgtEl>
                                          <p:spTgt spid="57"/>
                                        </p:tgtEl>
                                        <p:attrNameLst>
                                          <p:attrName>style.visibility</p:attrName>
                                        </p:attrNameLst>
                                      </p:cBhvr>
                                      <p:to>
                                        <p:strVal val="visible"/>
                                      </p:to>
                                    </p:set>
                                    <p:animEffect transition="in" filter="wipe(up)">
                                      <p:cBhvr>
                                        <p:cTn id="71" dur="500"/>
                                        <p:tgtEl>
                                          <p:spTgt spid="57"/>
                                        </p:tgtEl>
                                      </p:cBhvr>
                                    </p:animEffect>
                                  </p:childTnLst>
                                </p:cTn>
                              </p:par>
                            </p:childTnLst>
                          </p:cTn>
                        </p:par>
                        <p:par>
                          <p:cTn id="72" fill="hold">
                            <p:stCondLst>
                              <p:cond delay="4300"/>
                            </p:stCondLst>
                            <p:childTnLst>
                              <p:par>
                                <p:cTn id="73" presetID="22" presetClass="entr" presetSubtype="1" fill="hold" grpId="0" nodeType="afterEffect">
                                  <p:stCondLst>
                                    <p:cond delay="0"/>
                                  </p:stCondLst>
                                  <p:childTnLst>
                                    <p:set>
                                      <p:cBhvr>
                                        <p:cTn id="74" dur="1" fill="hold">
                                          <p:stCondLst>
                                            <p:cond delay="0"/>
                                          </p:stCondLst>
                                        </p:cTn>
                                        <p:tgtEl>
                                          <p:spTgt spid="54"/>
                                        </p:tgtEl>
                                        <p:attrNameLst>
                                          <p:attrName>style.visibility</p:attrName>
                                        </p:attrNameLst>
                                      </p:cBhvr>
                                      <p:to>
                                        <p:strVal val="visible"/>
                                      </p:to>
                                    </p:set>
                                    <p:animEffect transition="in" filter="wipe(up)">
                                      <p:cBhvr>
                                        <p:cTn id="75" dur="500"/>
                                        <p:tgtEl>
                                          <p:spTgt spid="54"/>
                                        </p:tgtEl>
                                      </p:cBhvr>
                                    </p:animEffect>
                                  </p:childTnLst>
                                </p:cTn>
                              </p:par>
                            </p:childTnLst>
                          </p:cTn>
                        </p:par>
                        <p:par>
                          <p:cTn id="76" fill="hold">
                            <p:stCondLst>
                              <p:cond delay="4800"/>
                            </p:stCondLst>
                            <p:childTnLst>
                              <p:par>
                                <p:cTn id="77" presetID="22" presetClass="entr" presetSubtype="1" fill="hold" grpId="0" nodeType="after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wipe(up)">
                                      <p:cBhvr>
                                        <p:cTn id="79" dur="500"/>
                                        <p:tgtEl>
                                          <p:spTgt spid="32"/>
                                        </p:tgtEl>
                                      </p:cBhvr>
                                    </p:animEffect>
                                  </p:childTnLst>
                                </p:cTn>
                              </p:par>
                            </p:childTnLst>
                          </p:cTn>
                        </p:par>
                        <p:par>
                          <p:cTn id="80" fill="hold">
                            <p:stCondLst>
                              <p:cond delay="5300"/>
                            </p:stCondLst>
                            <p:childTnLst>
                              <p:par>
                                <p:cTn id="81" presetID="22" presetClass="entr" presetSubtype="8" fill="hold" nodeType="afterEffect">
                                  <p:stCondLst>
                                    <p:cond delay="0"/>
                                  </p:stCondLst>
                                  <p:childTnLst>
                                    <p:set>
                                      <p:cBhvr>
                                        <p:cTn id="82" dur="1" fill="hold">
                                          <p:stCondLst>
                                            <p:cond delay="0"/>
                                          </p:stCondLst>
                                        </p:cTn>
                                        <p:tgtEl>
                                          <p:spTgt spid="63">
                                            <p:txEl>
                                              <p:pRg st="0" end="0"/>
                                            </p:txEl>
                                          </p:spTgt>
                                        </p:tgtEl>
                                        <p:attrNameLst>
                                          <p:attrName>style.visibility</p:attrName>
                                        </p:attrNameLst>
                                      </p:cBhvr>
                                      <p:to>
                                        <p:strVal val="visible"/>
                                      </p:to>
                                    </p:set>
                                    <p:animEffect transition="in" filter="wipe(left)">
                                      <p:cBhvr>
                                        <p:cTn id="83" dur="500"/>
                                        <p:tgtEl>
                                          <p:spTgt spid="63">
                                            <p:txEl>
                                              <p:pRg st="0" end="0"/>
                                            </p:txEl>
                                          </p:spTgt>
                                        </p:tgtEl>
                                      </p:cBhvr>
                                    </p:animEffect>
                                  </p:childTnLst>
                                </p:cTn>
                              </p:par>
                            </p:childTnLst>
                          </p:cTn>
                        </p:par>
                        <p:par>
                          <p:cTn id="84" fill="hold">
                            <p:stCondLst>
                              <p:cond delay="5800"/>
                            </p:stCondLst>
                            <p:childTnLst>
                              <p:par>
                                <p:cTn id="85" presetID="22" presetClass="entr" presetSubtype="8" fill="hold" grpId="0" nodeType="afterEffect">
                                  <p:stCondLst>
                                    <p:cond delay="0"/>
                                  </p:stCondLst>
                                  <p:childTnLst>
                                    <p:set>
                                      <p:cBhvr>
                                        <p:cTn id="86" dur="1" fill="hold">
                                          <p:stCondLst>
                                            <p:cond delay="0"/>
                                          </p:stCondLst>
                                        </p:cTn>
                                        <p:tgtEl>
                                          <p:spTgt spid="58"/>
                                        </p:tgtEl>
                                        <p:attrNameLst>
                                          <p:attrName>style.visibility</p:attrName>
                                        </p:attrNameLst>
                                      </p:cBhvr>
                                      <p:to>
                                        <p:strVal val="visible"/>
                                      </p:to>
                                    </p:set>
                                    <p:animEffect transition="in" filter="wipe(left)">
                                      <p:cBhvr>
                                        <p:cTn id="87" dur="500"/>
                                        <p:tgtEl>
                                          <p:spTgt spid="58"/>
                                        </p:tgtEl>
                                      </p:cBhvr>
                                    </p:animEffect>
                                  </p:childTnLst>
                                </p:cTn>
                              </p:par>
                            </p:childTnLst>
                          </p:cTn>
                        </p:par>
                        <p:par>
                          <p:cTn id="88" fill="hold">
                            <p:stCondLst>
                              <p:cond delay="6300"/>
                            </p:stCondLst>
                            <p:childTnLst>
                              <p:par>
                                <p:cTn id="89" presetID="22" presetClass="entr" presetSubtype="4" fill="hold" grpId="0" nodeType="afterEffect">
                                  <p:stCondLst>
                                    <p:cond delay="0"/>
                                  </p:stCondLst>
                                  <p:childTnLst>
                                    <p:set>
                                      <p:cBhvr>
                                        <p:cTn id="90" dur="1" fill="hold">
                                          <p:stCondLst>
                                            <p:cond delay="0"/>
                                          </p:stCondLst>
                                        </p:cTn>
                                        <p:tgtEl>
                                          <p:spTgt spid="28"/>
                                        </p:tgtEl>
                                        <p:attrNameLst>
                                          <p:attrName>style.visibility</p:attrName>
                                        </p:attrNameLst>
                                      </p:cBhvr>
                                      <p:to>
                                        <p:strVal val="visible"/>
                                      </p:to>
                                    </p:set>
                                    <p:animEffect transition="in" filter="wipe(down)">
                                      <p:cBhvr>
                                        <p:cTn id="91" dur="500"/>
                                        <p:tgtEl>
                                          <p:spTgt spid="28"/>
                                        </p:tgtEl>
                                      </p:cBhvr>
                                    </p:animEffect>
                                  </p:childTnLst>
                                </p:cTn>
                              </p:par>
                            </p:childTnLst>
                          </p:cTn>
                        </p:par>
                        <p:par>
                          <p:cTn id="92" fill="hold">
                            <p:stCondLst>
                              <p:cond delay="6800"/>
                            </p:stCondLst>
                            <p:childTnLst>
                              <p:par>
                                <p:cTn id="93" presetID="17" presetClass="entr" presetSubtype="10" fill="hold" grpId="0" nodeType="afterEffect">
                                  <p:stCondLst>
                                    <p:cond delay="0"/>
                                  </p:stCondLst>
                                  <p:childTnLst>
                                    <p:set>
                                      <p:cBhvr>
                                        <p:cTn id="94" dur="1" fill="hold">
                                          <p:stCondLst>
                                            <p:cond delay="0"/>
                                          </p:stCondLst>
                                        </p:cTn>
                                        <p:tgtEl>
                                          <p:spTgt spid="34"/>
                                        </p:tgtEl>
                                        <p:attrNameLst>
                                          <p:attrName>style.visibility</p:attrName>
                                        </p:attrNameLst>
                                      </p:cBhvr>
                                      <p:to>
                                        <p:strVal val="visible"/>
                                      </p:to>
                                    </p:set>
                                    <p:anim calcmode="lin" valueType="num">
                                      <p:cBhvr>
                                        <p:cTn id="95" dur="500" fill="hold"/>
                                        <p:tgtEl>
                                          <p:spTgt spid="34"/>
                                        </p:tgtEl>
                                        <p:attrNameLst>
                                          <p:attrName>ppt_w</p:attrName>
                                        </p:attrNameLst>
                                      </p:cBhvr>
                                      <p:tavLst>
                                        <p:tav tm="0">
                                          <p:val>
                                            <p:fltVal val="0"/>
                                          </p:val>
                                        </p:tav>
                                        <p:tav tm="100000">
                                          <p:val>
                                            <p:strVal val="#ppt_w"/>
                                          </p:val>
                                        </p:tav>
                                      </p:tavLst>
                                    </p:anim>
                                    <p:anim calcmode="lin" valueType="num">
                                      <p:cBhvr>
                                        <p:cTn id="96" dur="500" fill="hold"/>
                                        <p:tgtEl>
                                          <p:spTgt spid="34"/>
                                        </p:tgtEl>
                                        <p:attrNameLst>
                                          <p:attrName>ppt_h</p:attrName>
                                        </p:attrNameLst>
                                      </p:cBhvr>
                                      <p:tavLst>
                                        <p:tav tm="0">
                                          <p:val>
                                            <p:strVal val="#ppt_h"/>
                                          </p:val>
                                        </p:tav>
                                        <p:tav tm="100000">
                                          <p:val>
                                            <p:strVal val="#ppt_h"/>
                                          </p:val>
                                        </p:tav>
                                      </p:tavLst>
                                    </p:anim>
                                  </p:childTnLst>
                                </p:cTn>
                              </p:par>
                              <p:par>
                                <p:cTn id="97" presetID="17" presetClass="entr" presetSubtype="10" fill="hold" nodeType="withEffect">
                                  <p:stCondLst>
                                    <p:cond delay="0"/>
                                  </p:stCondLst>
                                  <p:childTnLst>
                                    <p:set>
                                      <p:cBhvr>
                                        <p:cTn id="98" dur="1" fill="hold">
                                          <p:stCondLst>
                                            <p:cond delay="0"/>
                                          </p:stCondLst>
                                        </p:cTn>
                                        <p:tgtEl>
                                          <p:spTgt spid="65"/>
                                        </p:tgtEl>
                                        <p:attrNameLst>
                                          <p:attrName>style.visibility</p:attrName>
                                        </p:attrNameLst>
                                      </p:cBhvr>
                                      <p:to>
                                        <p:strVal val="visible"/>
                                      </p:to>
                                    </p:set>
                                    <p:anim calcmode="lin" valueType="num">
                                      <p:cBhvr>
                                        <p:cTn id="99" dur="500" fill="hold"/>
                                        <p:tgtEl>
                                          <p:spTgt spid="65"/>
                                        </p:tgtEl>
                                        <p:attrNameLst>
                                          <p:attrName>ppt_w</p:attrName>
                                        </p:attrNameLst>
                                      </p:cBhvr>
                                      <p:tavLst>
                                        <p:tav tm="0">
                                          <p:val>
                                            <p:fltVal val="0"/>
                                          </p:val>
                                        </p:tav>
                                        <p:tav tm="100000">
                                          <p:val>
                                            <p:strVal val="#ppt_w"/>
                                          </p:val>
                                        </p:tav>
                                      </p:tavLst>
                                    </p:anim>
                                    <p:anim calcmode="lin" valueType="num">
                                      <p:cBhvr>
                                        <p:cTn id="100" dur="500" fill="hold"/>
                                        <p:tgtEl>
                                          <p:spTgt spid="65"/>
                                        </p:tgtEl>
                                        <p:attrNameLst>
                                          <p:attrName>ppt_h</p:attrName>
                                        </p:attrNameLst>
                                      </p:cBhvr>
                                      <p:tavLst>
                                        <p:tav tm="0">
                                          <p:val>
                                            <p:strVal val="#ppt_h"/>
                                          </p:val>
                                        </p:tav>
                                        <p:tav tm="100000">
                                          <p:val>
                                            <p:strVal val="#ppt_h"/>
                                          </p:val>
                                        </p:tav>
                                      </p:tavLst>
                                    </p:anim>
                                  </p:childTnLst>
                                </p:cTn>
                              </p:par>
                            </p:childTnLst>
                          </p:cTn>
                        </p:par>
                        <p:par>
                          <p:cTn id="101" fill="hold">
                            <p:stCondLst>
                              <p:cond delay="7300"/>
                            </p:stCondLst>
                            <p:childTnLst>
                              <p:par>
                                <p:cTn id="102" presetID="22" presetClass="entr" presetSubtype="8" fill="hold" grpId="0" nodeType="afterEffect">
                                  <p:stCondLst>
                                    <p:cond delay="0"/>
                                  </p:stCondLst>
                                  <p:childTnLst>
                                    <p:set>
                                      <p:cBhvr>
                                        <p:cTn id="103" dur="1" fill="hold">
                                          <p:stCondLst>
                                            <p:cond delay="0"/>
                                          </p:stCondLst>
                                        </p:cTn>
                                        <p:tgtEl>
                                          <p:spTgt spid="62"/>
                                        </p:tgtEl>
                                        <p:attrNameLst>
                                          <p:attrName>style.visibility</p:attrName>
                                        </p:attrNameLst>
                                      </p:cBhvr>
                                      <p:to>
                                        <p:strVal val="visible"/>
                                      </p:to>
                                    </p:set>
                                    <p:animEffect transition="in" filter="wipe(left)">
                                      <p:cBhvr>
                                        <p:cTn id="104" dur="500"/>
                                        <p:tgtEl>
                                          <p:spTgt spid="62"/>
                                        </p:tgtEl>
                                      </p:cBhvr>
                                    </p:animEffect>
                                  </p:childTnLst>
                                </p:cTn>
                              </p:par>
                              <p:par>
                                <p:cTn id="105" presetID="17" presetClass="entr" presetSubtype="10" fill="hold" nodeType="withEffect">
                                  <p:stCondLst>
                                    <p:cond delay="0"/>
                                  </p:stCondLst>
                                  <p:childTnLst>
                                    <p:set>
                                      <p:cBhvr>
                                        <p:cTn id="106" dur="1" fill="hold">
                                          <p:stCondLst>
                                            <p:cond delay="0"/>
                                          </p:stCondLst>
                                        </p:cTn>
                                        <p:tgtEl>
                                          <p:spTgt spid="68"/>
                                        </p:tgtEl>
                                        <p:attrNameLst>
                                          <p:attrName>style.visibility</p:attrName>
                                        </p:attrNameLst>
                                      </p:cBhvr>
                                      <p:to>
                                        <p:strVal val="visible"/>
                                      </p:to>
                                    </p:set>
                                    <p:anim calcmode="lin" valueType="num">
                                      <p:cBhvr>
                                        <p:cTn id="107" dur="500" fill="hold"/>
                                        <p:tgtEl>
                                          <p:spTgt spid="68"/>
                                        </p:tgtEl>
                                        <p:attrNameLst>
                                          <p:attrName>ppt_w</p:attrName>
                                        </p:attrNameLst>
                                      </p:cBhvr>
                                      <p:tavLst>
                                        <p:tav tm="0">
                                          <p:val>
                                            <p:fltVal val="0"/>
                                          </p:val>
                                        </p:tav>
                                        <p:tav tm="100000">
                                          <p:val>
                                            <p:strVal val="#ppt_w"/>
                                          </p:val>
                                        </p:tav>
                                      </p:tavLst>
                                    </p:anim>
                                    <p:anim calcmode="lin" valueType="num">
                                      <p:cBhvr>
                                        <p:cTn id="108" dur="500" fill="hold"/>
                                        <p:tgtEl>
                                          <p:spTgt spid="68"/>
                                        </p:tgtEl>
                                        <p:attrNameLst>
                                          <p:attrName>ppt_h</p:attrName>
                                        </p:attrNameLst>
                                      </p:cBhvr>
                                      <p:tavLst>
                                        <p:tav tm="0">
                                          <p:val>
                                            <p:strVal val="#ppt_h"/>
                                          </p:val>
                                        </p:tav>
                                        <p:tav tm="100000">
                                          <p:val>
                                            <p:strVal val="#ppt_h"/>
                                          </p:val>
                                        </p:tav>
                                      </p:tavLst>
                                    </p:anim>
                                  </p:childTnLst>
                                </p:cTn>
                              </p:par>
                            </p:childTnLst>
                          </p:cTn>
                        </p:par>
                        <p:par>
                          <p:cTn id="109" fill="hold">
                            <p:stCondLst>
                              <p:cond delay="7800"/>
                            </p:stCondLst>
                            <p:childTnLst>
                              <p:par>
                                <p:cTn id="110" presetID="22" presetClass="entr" presetSubtype="8" fill="hold" grpId="0" nodeType="afterEffect">
                                  <p:stCondLst>
                                    <p:cond delay="0"/>
                                  </p:stCondLst>
                                  <p:childTnLst>
                                    <p:set>
                                      <p:cBhvr>
                                        <p:cTn id="111" dur="1" fill="hold">
                                          <p:stCondLst>
                                            <p:cond delay="0"/>
                                          </p:stCondLst>
                                        </p:cTn>
                                        <p:tgtEl>
                                          <p:spTgt spid="59"/>
                                        </p:tgtEl>
                                        <p:attrNameLst>
                                          <p:attrName>style.visibility</p:attrName>
                                        </p:attrNameLst>
                                      </p:cBhvr>
                                      <p:to>
                                        <p:strVal val="visible"/>
                                      </p:to>
                                    </p:set>
                                    <p:animEffect transition="in" filter="wipe(left)">
                                      <p:cBhvr>
                                        <p:cTn id="112" dur="500"/>
                                        <p:tgtEl>
                                          <p:spTgt spid="59"/>
                                        </p:tgtEl>
                                      </p:cBhvr>
                                    </p:animEffect>
                                  </p:childTnLst>
                                </p:cTn>
                              </p:par>
                            </p:childTnLst>
                          </p:cTn>
                        </p:par>
                        <p:par>
                          <p:cTn id="113" fill="hold">
                            <p:stCondLst>
                              <p:cond delay="8300"/>
                            </p:stCondLst>
                            <p:childTnLst>
                              <p:par>
                                <p:cTn id="114" presetID="17" presetClass="entr" presetSubtype="10" fill="hold" nodeType="afterEffect">
                                  <p:stCondLst>
                                    <p:cond delay="0"/>
                                  </p:stCondLst>
                                  <p:childTnLst>
                                    <p:set>
                                      <p:cBhvr>
                                        <p:cTn id="115" dur="1" fill="hold">
                                          <p:stCondLst>
                                            <p:cond delay="0"/>
                                          </p:stCondLst>
                                        </p:cTn>
                                        <p:tgtEl>
                                          <p:spTgt spid="35"/>
                                        </p:tgtEl>
                                        <p:attrNameLst>
                                          <p:attrName>style.visibility</p:attrName>
                                        </p:attrNameLst>
                                      </p:cBhvr>
                                      <p:to>
                                        <p:strVal val="visible"/>
                                      </p:to>
                                    </p:set>
                                    <p:anim calcmode="lin" valueType="num">
                                      <p:cBhvr>
                                        <p:cTn id="116" dur="500" fill="hold"/>
                                        <p:tgtEl>
                                          <p:spTgt spid="35"/>
                                        </p:tgtEl>
                                        <p:attrNameLst>
                                          <p:attrName>ppt_w</p:attrName>
                                        </p:attrNameLst>
                                      </p:cBhvr>
                                      <p:tavLst>
                                        <p:tav tm="0">
                                          <p:val>
                                            <p:fltVal val="0"/>
                                          </p:val>
                                        </p:tav>
                                        <p:tav tm="100000">
                                          <p:val>
                                            <p:strVal val="#ppt_w"/>
                                          </p:val>
                                        </p:tav>
                                      </p:tavLst>
                                    </p:anim>
                                    <p:anim calcmode="lin" valueType="num">
                                      <p:cBhvr>
                                        <p:cTn id="117" dur="500" fill="hold"/>
                                        <p:tgtEl>
                                          <p:spTgt spid="35"/>
                                        </p:tgtEl>
                                        <p:attrNameLst>
                                          <p:attrName>ppt_h</p:attrName>
                                        </p:attrNameLst>
                                      </p:cBhvr>
                                      <p:tavLst>
                                        <p:tav tm="0">
                                          <p:val>
                                            <p:strVal val="#ppt_h"/>
                                          </p:val>
                                        </p:tav>
                                        <p:tav tm="100000">
                                          <p:val>
                                            <p:strVal val="#ppt_h"/>
                                          </p:val>
                                        </p:tav>
                                      </p:tavLst>
                                    </p:anim>
                                  </p:childTnLst>
                                </p:cTn>
                              </p:par>
                              <p:par>
                                <p:cTn id="118" presetID="17" presetClass="entr" presetSubtype="10" fill="hold" nodeType="withEffect">
                                  <p:stCondLst>
                                    <p:cond delay="0"/>
                                  </p:stCondLst>
                                  <p:childTnLst>
                                    <p:set>
                                      <p:cBhvr>
                                        <p:cTn id="119" dur="1" fill="hold">
                                          <p:stCondLst>
                                            <p:cond delay="0"/>
                                          </p:stCondLst>
                                        </p:cTn>
                                        <p:tgtEl>
                                          <p:spTgt spid="67"/>
                                        </p:tgtEl>
                                        <p:attrNameLst>
                                          <p:attrName>style.visibility</p:attrName>
                                        </p:attrNameLst>
                                      </p:cBhvr>
                                      <p:to>
                                        <p:strVal val="visible"/>
                                      </p:to>
                                    </p:set>
                                    <p:anim calcmode="lin" valueType="num">
                                      <p:cBhvr>
                                        <p:cTn id="120" dur="500" fill="hold"/>
                                        <p:tgtEl>
                                          <p:spTgt spid="67"/>
                                        </p:tgtEl>
                                        <p:attrNameLst>
                                          <p:attrName>ppt_w</p:attrName>
                                        </p:attrNameLst>
                                      </p:cBhvr>
                                      <p:tavLst>
                                        <p:tav tm="0">
                                          <p:val>
                                            <p:fltVal val="0"/>
                                          </p:val>
                                        </p:tav>
                                        <p:tav tm="100000">
                                          <p:val>
                                            <p:strVal val="#ppt_w"/>
                                          </p:val>
                                        </p:tav>
                                      </p:tavLst>
                                    </p:anim>
                                    <p:anim calcmode="lin" valueType="num">
                                      <p:cBhvr>
                                        <p:cTn id="121" dur="500" fill="hold"/>
                                        <p:tgtEl>
                                          <p:spTgt spid="67"/>
                                        </p:tgtEl>
                                        <p:attrNameLst>
                                          <p:attrName>ppt_h</p:attrName>
                                        </p:attrNameLst>
                                      </p:cBhvr>
                                      <p:tavLst>
                                        <p:tav tm="0">
                                          <p:val>
                                            <p:strVal val="#ppt_h"/>
                                          </p:val>
                                        </p:tav>
                                        <p:tav tm="100000">
                                          <p:val>
                                            <p:strVal val="#ppt_h"/>
                                          </p:val>
                                        </p:tav>
                                      </p:tavLst>
                                    </p:anim>
                                  </p:childTnLst>
                                </p:cTn>
                              </p:par>
                            </p:childTnLst>
                          </p:cTn>
                        </p:par>
                        <p:par>
                          <p:cTn id="122" fill="hold">
                            <p:stCondLst>
                              <p:cond delay="8800"/>
                            </p:stCondLst>
                            <p:childTnLst>
                              <p:par>
                                <p:cTn id="123" presetID="22" presetClass="entr" presetSubtype="8" fill="hold" grpId="0" nodeType="afterEffect">
                                  <p:stCondLst>
                                    <p:cond delay="0"/>
                                  </p:stCondLst>
                                  <p:childTnLst>
                                    <p:set>
                                      <p:cBhvr>
                                        <p:cTn id="124" dur="1" fill="hold">
                                          <p:stCondLst>
                                            <p:cond delay="0"/>
                                          </p:stCondLst>
                                        </p:cTn>
                                        <p:tgtEl>
                                          <p:spTgt spid="60"/>
                                        </p:tgtEl>
                                        <p:attrNameLst>
                                          <p:attrName>style.visibility</p:attrName>
                                        </p:attrNameLst>
                                      </p:cBhvr>
                                      <p:to>
                                        <p:strVal val="visible"/>
                                      </p:to>
                                    </p:set>
                                    <p:animEffect transition="in" filter="wipe(left)">
                                      <p:cBhvr>
                                        <p:cTn id="125" dur="500"/>
                                        <p:tgtEl>
                                          <p:spTgt spid="60"/>
                                        </p:tgtEl>
                                      </p:cBhvr>
                                    </p:animEffect>
                                  </p:childTnLst>
                                </p:cTn>
                              </p:par>
                              <p:par>
                                <p:cTn id="126" presetID="17" presetClass="entr" presetSubtype="10" fill="hold" nodeType="withEffect">
                                  <p:stCondLst>
                                    <p:cond delay="0"/>
                                  </p:stCondLst>
                                  <p:childTnLst>
                                    <p:set>
                                      <p:cBhvr>
                                        <p:cTn id="127" dur="1" fill="hold">
                                          <p:stCondLst>
                                            <p:cond delay="0"/>
                                          </p:stCondLst>
                                        </p:cTn>
                                        <p:tgtEl>
                                          <p:spTgt spid="39"/>
                                        </p:tgtEl>
                                        <p:attrNameLst>
                                          <p:attrName>style.visibility</p:attrName>
                                        </p:attrNameLst>
                                      </p:cBhvr>
                                      <p:to>
                                        <p:strVal val="visible"/>
                                      </p:to>
                                    </p:set>
                                    <p:anim calcmode="lin" valueType="num">
                                      <p:cBhvr>
                                        <p:cTn id="128" dur="500" fill="hold"/>
                                        <p:tgtEl>
                                          <p:spTgt spid="39"/>
                                        </p:tgtEl>
                                        <p:attrNameLst>
                                          <p:attrName>ppt_w</p:attrName>
                                        </p:attrNameLst>
                                      </p:cBhvr>
                                      <p:tavLst>
                                        <p:tav tm="0">
                                          <p:val>
                                            <p:fltVal val="0"/>
                                          </p:val>
                                        </p:tav>
                                        <p:tav tm="100000">
                                          <p:val>
                                            <p:strVal val="#ppt_w"/>
                                          </p:val>
                                        </p:tav>
                                      </p:tavLst>
                                    </p:anim>
                                    <p:anim calcmode="lin" valueType="num">
                                      <p:cBhvr>
                                        <p:cTn id="129" dur="500" fill="hold"/>
                                        <p:tgtEl>
                                          <p:spTgt spid="39"/>
                                        </p:tgtEl>
                                        <p:attrNameLst>
                                          <p:attrName>ppt_h</p:attrName>
                                        </p:attrNameLst>
                                      </p:cBhvr>
                                      <p:tavLst>
                                        <p:tav tm="0">
                                          <p:val>
                                            <p:strVal val="#ppt_h"/>
                                          </p:val>
                                        </p:tav>
                                        <p:tav tm="100000">
                                          <p:val>
                                            <p:strVal val="#ppt_h"/>
                                          </p:val>
                                        </p:tav>
                                      </p:tavLst>
                                    </p:anim>
                                  </p:childTnLst>
                                </p:cTn>
                              </p:par>
                              <p:par>
                                <p:cTn id="130" presetID="17" presetClass="entr" presetSubtype="10" fill="hold" nodeType="withEffect">
                                  <p:stCondLst>
                                    <p:cond delay="0"/>
                                  </p:stCondLst>
                                  <p:childTnLst>
                                    <p:set>
                                      <p:cBhvr>
                                        <p:cTn id="131" dur="1" fill="hold">
                                          <p:stCondLst>
                                            <p:cond delay="0"/>
                                          </p:stCondLst>
                                        </p:cTn>
                                        <p:tgtEl>
                                          <p:spTgt spid="64"/>
                                        </p:tgtEl>
                                        <p:attrNameLst>
                                          <p:attrName>style.visibility</p:attrName>
                                        </p:attrNameLst>
                                      </p:cBhvr>
                                      <p:to>
                                        <p:strVal val="visible"/>
                                      </p:to>
                                    </p:set>
                                    <p:anim calcmode="lin" valueType="num">
                                      <p:cBhvr>
                                        <p:cTn id="132" dur="500" fill="hold"/>
                                        <p:tgtEl>
                                          <p:spTgt spid="64"/>
                                        </p:tgtEl>
                                        <p:attrNameLst>
                                          <p:attrName>ppt_w</p:attrName>
                                        </p:attrNameLst>
                                      </p:cBhvr>
                                      <p:tavLst>
                                        <p:tav tm="0">
                                          <p:val>
                                            <p:fltVal val="0"/>
                                          </p:val>
                                        </p:tav>
                                        <p:tav tm="100000">
                                          <p:val>
                                            <p:strVal val="#ppt_w"/>
                                          </p:val>
                                        </p:tav>
                                      </p:tavLst>
                                    </p:anim>
                                    <p:anim calcmode="lin" valueType="num">
                                      <p:cBhvr>
                                        <p:cTn id="133" dur="500" fill="hold"/>
                                        <p:tgtEl>
                                          <p:spTgt spid="64"/>
                                        </p:tgtEl>
                                        <p:attrNameLst>
                                          <p:attrName>ppt_h</p:attrName>
                                        </p:attrNameLst>
                                      </p:cBhvr>
                                      <p:tavLst>
                                        <p:tav tm="0">
                                          <p:val>
                                            <p:strVal val="#ppt_h"/>
                                          </p:val>
                                        </p:tav>
                                        <p:tav tm="100000">
                                          <p:val>
                                            <p:strVal val="#ppt_h"/>
                                          </p:val>
                                        </p:tav>
                                      </p:tavLst>
                                    </p:anim>
                                  </p:childTnLst>
                                </p:cTn>
                              </p:par>
                            </p:childTnLst>
                          </p:cTn>
                        </p:par>
                        <p:par>
                          <p:cTn id="134" fill="hold">
                            <p:stCondLst>
                              <p:cond delay="9300"/>
                            </p:stCondLst>
                            <p:childTnLst>
                              <p:par>
                                <p:cTn id="135" presetID="22" presetClass="entr" presetSubtype="8" fill="hold" grpId="0" nodeType="afterEffect">
                                  <p:stCondLst>
                                    <p:cond delay="0"/>
                                  </p:stCondLst>
                                  <p:childTnLst>
                                    <p:set>
                                      <p:cBhvr>
                                        <p:cTn id="136" dur="1" fill="hold">
                                          <p:stCondLst>
                                            <p:cond delay="0"/>
                                          </p:stCondLst>
                                        </p:cTn>
                                        <p:tgtEl>
                                          <p:spTgt spid="61"/>
                                        </p:tgtEl>
                                        <p:attrNameLst>
                                          <p:attrName>style.visibility</p:attrName>
                                        </p:attrNameLst>
                                      </p:cBhvr>
                                      <p:to>
                                        <p:strVal val="visible"/>
                                      </p:to>
                                    </p:set>
                                    <p:animEffect transition="in" filter="wipe(left)">
                                      <p:cBhvr>
                                        <p:cTn id="137"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6" grpId="1" animBg="1"/>
      <p:bldP spid="28" grpId="0" animBg="1"/>
      <p:bldP spid="29" grpId="0" animBg="1"/>
      <p:bldP spid="31" grpId="0" animBg="1"/>
      <p:bldP spid="32" grpId="0" animBg="1"/>
      <p:bldP spid="34" grpId="0" animBg="1"/>
      <p:bldP spid="53" grpId="0" animBg="1"/>
      <p:bldP spid="54" grpId="0" animBg="1"/>
      <p:bldP spid="55" grpId="0" animBg="1"/>
      <p:bldP spid="56" grpId="0" animBg="1"/>
      <p:bldP spid="57" grpId="0" animBg="1"/>
      <p:bldP spid="58" grpId="0" animBg="1"/>
      <p:bldP spid="59" grpId="0"/>
      <p:bldP spid="60" grpId="0"/>
      <p:bldP spid="61" grpId="0"/>
      <p:bldP spid="62"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4090" y="4437115"/>
            <a:ext cx="8609680"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5175"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687" y="315180"/>
            <a:ext cx="10284862" cy="2681772"/>
          </a:xfrm>
          <a:prstGeom prst="rect">
            <a:avLst/>
          </a:prstGeom>
          <a:noFill/>
          <a:ln>
            <a:noFill/>
          </a:ln>
        </p:spPr>
      </p:pic>
      <p:sp>
        <p:nvSpPr>
          <p:cNvPr id="15" name="Rectangle 3"/>
          <p:cNvSpPr>
            <a:spLocks noChangeArrowheads="1"/>
          </p:cNvSpPr>
          <p:nvPr/>
        </p:nvSpPr>
        <p:spPr bwMode="auto">
          <a:xfrm>
            <a:off x="624580" y="3097348"/>
            <a:ext cx="5473008"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7587" y="3097348"/>
            <a:ext cx="5473009"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8767" y="3097345"/>
            <a:ext cx="52507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7846" y="3097345"/>
            <a:ext cx="52507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898425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0"/>
          <p:cNvSpPr txBox="1"/>
          <p:nvPr/>
        </p:nvSpPr>
        <p:spPr>
          <a:xfrm>
            <a:off x="5449515" y="452232"/>
            <a:ext cx="4464496" cy="369332"/>
          </a:xfrm>
          <a:prstGeom prst="rect">
            <a:avLst/>
          </a:prstGeom>
          <a:solidFill>
            <a:srgbClr val="99CC00">
              <a:alpha val="20000"/>
            </a:srgbClr>
          </a:solidFill>
          <a:ln w="12700" cap="rnd" algn="ctr">
            <a:solidFill>
              <a:srgbClr val="99CC00"/>
            </a:solidFill>
            <a:prstDash val="sysDash"/>
            <a:round/>
            <a:headEnd/>
            <a:tailEnd/>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nchor="ctr"/>
          <a:lstStyle>
            <a:defPPr>
              <a:defRPr lang="zh-CN"/>
            </a:defPPr>
            <a:lvl1pPr algn="ctr" fontAlgn="base" latinLnBrk="1">
              <a:spcBef>
                <a:spcPct val="0"/>
              </a:spcBef>
              <a:spcAft>
                <a:spcPct val="0"/>
              </a:spcAft>
              <a:defRPr kumimoji="1">
                <a:solidFill>
                  <a:srgbClr val="000000"/>
                </a:solidFill>
                <a:latin typeface="굴림" panose="020B0600000101010101" pitchFamily="34" charset="-127"/>
                <a:ea typeface="굴림" panose="020B0600000101010101" pitchFamily="34" charset="-127"/>
              </a:defRPr>
            </a:lvl1pPr>
          </a:lstStyle>
          <a:p>
            <a:pPr indent="97200" algn="l"/>
            <a:r>
              <a:rPr lang="en-US" altLang="zh-CN" sz="1600" dirty="0" smtClean="0">
                <a:solidFill>
                  <a:srgbClr val="99CC00"/>
                </a:solidFill>
                <a:latin typeface="微软雅黑" pitchFamily="34" charset="-122"/>
                <a:ea typeface="微软雅黑" pitchFamily="34" charset="-122"/>
              </a:rPr>
              <a:t>1.2 </a:t>
            </a:r>
            <a:r>
              <a:rPr lang="zh-CN" altLang="en-US" sz="1600" dirty="0" smtClean="0">
                <a:solidFill>
                  <a:srgbClr val="99CC00"/>
                </a:solidFill>
                <a:latin typeface="微软雅黑" pitchFamily="34" charset="-122"/>
                <a:ea typeface="微软雅黑" pitchFamily="34" charset="-122"/>
              </a:rPr>
              <a:t>组织</a:t>
            </a:r>
            <a:r>
              <a:rPr lang="zh-CN" altLang="en-US" sz="1600" dirty="0">
                <a:solidFill>
                  <a:srgbClr val="99CC00"/>
                </a:solidFill>
                <a:latin typeface="微软雅黑" pitchFamily="34" charset="-122"/>
                <a:ea typeface="微软雅黑" pitchFamily="34" charset="-122"/>
              </a:rPr>
              <a:t>管理</a:t>
            </a:r>
            <a:r>
              <a:rPr lang="zh-CN" altLang="en-US" sz="1600" dirty="0" smtClean="0">
                <a:solidFill>
                  <a:srgbClr val="99CC00"/>
                </a:solidFill>
                <a:latin typeface="微软雅黑" pitchFamily="34" charset="-122"/>
                <a:ea typeface="微软雅黑" pitchFamily="34" charset="-122"/>
              </a:rPr>
              <a:t>概述</a:t>
            </a:r>
            <a:endParaRPr lang="zh-CN" altLang="en-US" sz="1600" dirty="0">
              <a:solidFill>
                <a:srgbClr val="99CC00"/>
              </a:solidFill>
              <a:latin typeface="微软雅黑" pitchFamily="34" charset="-122"/>
              <a:ea typeface="微软雅黑" pitchFamily="34" charset="-122"/>
            </a:endParaRPr>
          </a:p>
        </p:txBody>
      </p:sp>
      <p:sp>
        <p:nvSpPr>
          <p:cNvPr id="17" name="TextBox 6"/>
          <p:cNvSpPr txBox="1"/>
          <p:nvPr/>
        </p:nvSpPr>
        <p:spPr>
          <a:xfrm>
            <a:off x="1654064" y="4784723"/>
            <a:ext cx="9791701" cy="1052596"/>
          </a:xfrm>
          <a:prstGeom prst="rect">
            <a:avLst/>
          </a:prstGeom>
          <a:noFill/>
        </p:spPr>
        <p:txBody>
          <a:bodyPr wrap="square" rtlCol="0">
            <a:spAutoFit/>
          </a:bodyPr>
          <a:lstStyle/>
          <a:p>
            <a:pPr indent="457200">
              <a:lnSpc>
                <a:spcPct val="130000"/>
              </a:lnSpc>
            </a:pPr>
            <a:r>
              <a:rPr lang="zh-CN" altLang="en-US" sz="1600" dirty="0">
                <a:solidFill>
                  <a:schemeClr val="bg1">
                    <a:lumMod val="85000"/>
                  </a:schemeClr>
                </a:solidFill>
                <a:latin typeface="微软雅黑" pitchFamily="34" charset="-122"/>
                <a:ea typeface="微软雅黑" pitchFamily="34" charset="-122"/>
              </a:rPr>
              <a:t>组织管理（</a:t>
            </a:r>
            <a:r>
              <a:rPr lang="en-US" altLang="zh-CN" sz="1600" dirty="0">
                <a:solidFill>
                  <a:schemeClr val="bg1">
                    <a:lumMod val="85000"/>
                  </a:schemeClr>
                </a:solidFill>
                <a:latin typeface="微软雅黑" pitchFamily="34" charset="-122"/>
                <a:ea typeface="微软雅黑" pitchFamily="34" charset="-122"/>
              </a:rPr>
              <a:t>Organizational Management</a:t>
            </a:r>
            <a:r>
              <a:rPr lang="zh-CN" altLang="en-US" sz="1600" dirty="0">
                <a:solidFill>
                  <a:schemeClr val="bg1">
                    <a:lumMod val="85000"/>
                  </a:schemeClr>
                </a:solidFill>
                <a:latin typeface="微软雅黑" pitchFamily="34" charset="-122"/>
                <a:ea typeface="微软雅黑" pitchFamily="34" charset="-122"/>
              </a:rPr>
              <a:t>）就是通过</a:t>
            </a:r>
            <a:r>
              <a:rPr lang="zh-CN" altLang="en-US" sz="1600" b="1" dirty="0">
                <a:solidFill>
                  <a:srgbClr val="99CC00"/>
                </a:solidFill>
                <a:latin typeface="微软雅黑" pitchFamily="34" charset="-122"/>
                <a:ea typeface="微软雅黑" pitchFamily="34" charset="-122"/>
              </a:rPr>
              <a:t>建立组织结构，规定职务或职位，明确责权关系，以使组织中的成员互相协作配合、共同劳动，有效实现组织目标的过程</a:t>
            </a:r>
            <a:r>
              <a:rPr lang="zh-CN" altLang="en-US" sz="1600" dirty="0">
                <a:solidFill>
                  <a:schemeClr val="bg1">
                    <a:lumMod val="85000"/>
                  </a:schemeClr>
                </a:solidFill>
                <a:latin typeface="微软雅黑" pitchFamily="34" charset="-122"/>
                <a:ea typeface="微软雅黑" pitchFamily="34" charset="-122"/>
              </a:rPr>
              <a:t>。组织管理是管理活动的一部分，也称组织职能。</a:t>
            </a:r>
          </a:p>
        </p:txBody>
      </p:sp>
      <p:sp>
        <p:nvSpPr>
          <p:cNvPr id="18" name="TextBox 6"/>
          <p:cNvSpPr txBox="1"/>
          <p:nvPr/>
        </p:nvSpPr>
        <p:spPr>
          <a:xfrm>
            <a:off x="1654061" y="5896899"/>
            <a:ext cx="9791705" cy="412421"/>
          </a:xfrm>
          <a:prstGeom prst="rect">
            <a:avLst/>
          </a:prstGeom>
          <a:noFill/>
        </p:spPr>
        <p:txBody>
          <a:bodyPr wrap="square" rtlCol="0">
            <a:spAutoFit/>
          </a:bodyPr>
          <a:lstStyle/>
          <a:p>
            <a:pPr indent="457200">
              <a:lnSpc>
                <a:spcPct val="130000"/>
              </a:lnSpc>
            </a:pPr>
            <a:r>
              <a:rPr lang="zh-CN" altLang="en-US" sz="1600" dirty="0">
                <a:solidFill>
                  <a:schemeClr val="bg1">
                    <a:lumMod val="85000"/>
                  </a:schemeClr>
                </a:solidFill>
                <a:latin typeface="微软雅黑" pitchFamily="34" charset="-122"/>
                <a:ea typeface="微软雅黑" pitchFamily="34" charset="-122"/>
              </a:rPr>
              <a:t>组织管理的任务是：</a:t>
            </a:r>
            <a:r>
              <a:rPr lang="en-US" altLang="zh-CN" sz="1600" dirty="0">
                <a:solidFill>
                  <a:schemeClr val="bg1">
                    <a:lumMod val="85000"/>
                  </a:schemeClr>
                </a:solidFill>
                <a:latin typeface="微软雅黑" pitchFamily="34" charset="-122"/>
                <a:ea typeface="微软雅黑" pitchFamily="34" charset="-122"/>
              </a:rPr>
              <a:t>1</a:t>
            </a:r>
            <a:r>
              <a:rPr lang="zh-CN" altLang="en-US" sz="1600" dirty="0">
                <a:solidFill>
                  <a:schemeClr val="bg1">
                    <a:lumMod val="85000"/>
                  </a:schemeClr>
                </a:solidFill>
                <a:latin typeface="微软雅黑" pitchFamily="34" charset="-122"/>
                <a:ea typeface="微软雅黑" pitchFamily="34" charset="-122"/>
              </a:rPr>
              <a:t>）</a:t>
            </a:r>
            <a:r>
              <a:rPr lang="zh-CN" altLang="en-US" sz="1600" b="1" dirty="0">
                <a:solidFill>
                  <a:srgbClr val="99CC00"/>
                </a:solidFill>
                <a:latin typeface="微软雅黑" pitchFamily="34" charset="-122"/>
                <a:ea typeface="微软雅黑" pitchFamily="34" charset="-122"/>
              </a:rPr>
              <a:t>组织结构设计</a:t>
            </a:r>
            <a:r>
              <a:rPr lang="zh-CN" altLang="en-US" sz="1600" dirty="0">
                <a:solidFill>
                  <a:schemeClr val="bg1">
                    <a:lumMod val="85000"/>
                  </a:schemeClr>
                </a:solidFill>
                <a:latin typeface="微软雅黑" pitchFamily="34" charset="-122"/>
                <a:ea typeface="微软雅黑" pitchFamily="34" charset="-122"/>
              </a:rPr>
              <a:t>；</a:t>
            </a:r>
            <a:r>
              <a:rPr lang="en-US" altLang="zh-CN" sz="1600" dirty="0">
                <a:solidFill>
                  <a:schemeClr val="bg1">
                    <a:lumMod val="85000"/>
                  </a:schemeClr>
                </a:solidFill>
                <a:latin typeface="微软雅黑" pitchFamily="34" charset="-122"/>
                <a:ea typeface="微软雅黑" pitchFamily="34" charset="-122"/>
              </a:rPr>
              <a:t>2</a:t>
            </a:r>
            <a:r>
              <a:rPr lang="zh-CN" altLang="en-US" sz="1600" dirty="0">
                <a:solidFill>
                  <a:schemeClr val="bg1">
                    <a:lumMod val="85000"/>
                  </a:schemeClr>
                </a:solidFill>
                <a:latin typeface="微软雅黑" pitchFamily="34" charset="-122"/>
                <a:ea typeface="微软雅黑" pitchFamily="34" charset="-122"/>
              </a:rPr>
              <a:t>）</a:t>
            </a:r>
            <a:r>
              <a:rPr lang="zh-CN" altLang="en-US" sz="1600" b="1" dirty="0">
                <a:solidFill>
                  <a:srgbClr val="99CC00"/>
                </a:solidFill>
                <a:latin typeface="微软雅黑" pitchFamily="34" charset="-122"/>
                <a:ea typeface="微软雅黑" pitchFamily="34" charset="-122"/>
              </a:rPr>
              <a:t>岗位设计（定岗定编）</a:t>
            </a:r>
            <a:r>
              <a:rPr lang="zh-CN" altLang="en-US" sz="1600" dirty="0">
                <a:solidFill>
                  <a:schemeClr val="bg1">
                    <a:lumMod val="85000"/>
                  </a:schemeClr>
                </a:solidFill>
                <a:latin typeface="微软雅黑" pitchFamily="34" charset="-122"/>
                <a:ea typeface="微软雅黑" pitchFamily="34" charset="-122"/>
              </a:rPr>
              <a:t>。</a:t>
            </a:r>
            <a:endParaRPr lang="zh-CN" altLang="en-US" sz="1600" b="1" dirty="0">
              <a:solidFill>
                <a:schemeClr val="bg1">
                  <a:lumMod val="85000"/>
                </a:schemeClr>
              </a:solidFill>
              <a:latin typeface="微软雅黑" pitchFamily="34" charset="-122"/>
              <a:ea typeface="微软雅黑" pitchFamily="34" charset="-122"/>
            </a:endParaRPr>
          </a:p>
        </p:txBody>
      </p:sp>
      <p:pic>
        <p:nvPicPr>
          <p:cNvPr id="2" name="图片 1"/>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4945459" y="2240502"/>
            <a:ext cx="6163554" cy="2300673"/>
          </a:xfrm>
          <a:prstGeom prst="rect">
            <a:avLst/>
          </a:prstGeom>
          <a:ln w="28575">
            <a:solidFill>
              <a:srgbClr val="99CC00"/>
            </a:solidFill>
          </a:ln>
        </p:spPr>
      </p:pic>
    </p:spTree>
    <p:extLst>
      <p:ext uri="{BB962C8B-B14F-4D97-AF65-F5344CB8AC3E}">
        <p14:creationId xmlns:p14="http://schemas.microsoft.com/office/powerpoint/2010/main" val="635098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left)">
                                      <p:cBhvr>
                                        <p:cTn id="12" dur="500"/>
                                        <p:tgtEl>
                                          <p:spTgt spid="17"/>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wipe(left)">
                                      <p:cBhvr>
                                        <p:cTn id="1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六边形 5"/>
          <p:cNvSpPr/>
          <p:nvPr/>
        </p:nvSpPr>
        <p:spPr>
          <a:xfrm>
            <a:off x="3022742" y="2417454"/>
            <a:ext cx="2676593" cy="2307690"/>
          </a:xfrm>
          <a:prstGeom prst="hexagon">
            <a:avLst>
              <a:gd name="adj" fmla="val 25000"/>
              <a:gd name="vf" fmla="val 115470"/>
            </a:avLst>
          </a:prstGeom>
          <a:blipFill>
            <a:blip r:embed="rId2" cstate="screen">
              <a:extLst>
                <a:ext uri="{28A0092B-C50C-407E-A947-70E740481C1C}">
                  <a14:useLocalDpi xmlns:a14="http://schemas.microsoft.com/office/drawing/2010/main"/>
                </a:ext>
              </a:extLst>
            </a:blip>
            <a:srcRect/>
            <a:stretch>
              <a:fillRect/>
            </a:stretch>
          </a:blipFill>
          <a:ln>
            <a:solidFill>
              <a:srgbClr val="99CC00"/>
            </a:solidFill>
          </a:ln>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7" name="矩形 6"/>
          <p:cNvSpPr/>
          <p:nvPr/>
        </p:nvSpPr>
        <p:spPr>
          <a:xfrm>
            <a:off x="6603639" y="3780050"/>
            <a:ext cx="3598404" cy="369332"/>
          </a:xfrm>
          <a:prstGeom prst="rect">
            <a:avLst/>
          </a:prstGeom>
        </p:spPr>
        <p:txBody>
          <a:bodyPr wrap="square">
            <a:spAutoFit/>
          </a:bodyPr>
          <a:lstStyle/>
          <a:p>
            <a:pPr marL="285750" lvl="0" indent="-285750">
              <a:buFont typeface="Arial" panose="020B0604020202020204" pitchFamily="34" charset="0"/>
              <a:buChar char="•"/>
              <a:defRPr/>
            </a:pPr>
            <a:r>
              <a:rPr lang="zh-CN" altLang="en-US" kern="0" dirty="0">
                <a:solidFill>
                  <a:schemeClr val="bg1">
                    <a:lumMod val="85000"/>
                  </a:schemeClr>
                </a:solidFill>
                <a:latin typeface="微软雅黑" pitchFamily="34" charset="-122"/>
                <a:ea typeface="微软雅黑" pitchFamily="34" charset="-122"/>
              </a:rPr>
              <a:t>组织结构概述</a:t>
            </a:r>
          </a:p>
        </p:txBody>
      </p:sp>
      <p:sp>
        <p:nvSpPr>
          <p:cNvPr id="8" name="矩形 7"/>
          <p:cNvSpPr/>
          <p:nvPr/>
        </p:nvSpPr>
        <p:spPr>
          <a:xfrm>
            <a:off x="6603639" y="4211997"/>
            <a:ext cx="3598404" cy="369332"/>
          </a:xfrm>
          <a:prstGeom prst="rect">
            <a:avLst/>
          </a:prstGeom>
        </p:spPr>
        <p:txBody>
          <a:bodyPr wrap="square">
            <a:spAutoFit/>
          </a:bodyPr>
          <a:lstStyle/>
          <a:p>
            <a:pPr marL="285750" lvl="0" indent="-285750">
              <a:buFont typeface="Arial" panose="020B0604020202020204" pitchFamily="34" charset="0"/>
              <a:buChar char="•"/>
              <a:defRPr/>
            </a:pPr>
            <a:r>
              <a:rPr lang="zh-CN" altLang="en-US" kern="0" dirty="0">
                <a:solidFill>
                  <a:schemeClr val="bg1">
                    <a:lumMod val="85000"/>
                  </a:schemeClr>
                </a:solidFill>
                <a:latin typeface="微软雅黑" pitchFamily="34" charset="-122"/>
                <a:ea typeface="微软雅黑" pitchFamily="34" charset="-122"/>
              </a:rPr>
              <a:t>组织结构设计的原则</a:t>
            </a:r>
          </a:p>
        </p:txBody>
      </p:sp>
      <p:sp>
        <p:nvSpPr>
          <p:cNvPr id="9" name="TextBox 8"/>
          <p:cNvSpPr txBox="1"/>
          <p:nvPr/>
        </p:nvSpPr>
        <p:spPr>
          <a:xfrm>
            <a:off x="5091471" y="2996952"/>
            <a:ext cx="5110572" cy="523220"/>
          </a:xfrm>
          <a:prstGeom prst="rect">
            <a:avLst/>
          </a:prstGeom>
          <a:noFill/>
        </p:spPr>
        <p:txBody>
          <a:bodyPr wrap="square" rtlCol="0">
            <a:spAutoFit/>
          </a:bodyPr>
          <a:lstStyle/>
          <a:p>
            <a:pPr algn="ctr"/>
            <a:r>
              <a:rPr lang="en-US" altLang="zh-CN" sz="2800" dirty="0" smtClean="0">
                <a:solidFill>
                  <a:srgbClr val="FF3C00"/>
                </a:solidFill>
                <a:latin typeface="Impact" panose="020B0806030902050204" pitchFamily="34" charset="0"/>
                <a:ea typeface="微软雅黑" pitchFamily="34" charset="-122"/>
              </a:rPr>
              <a:t>02</a:t>
            </a:r>
            <a:r>
              <a:rPr lang="en-US" altLang="zh-CN" sz="2800" b="1" dirty="0" smtClean="0">
                <a:solidFill>
                  <a:srgbClr val="FF3C00"/>
                </a:solidFill>
                <a:latin typeface="微软雅黑" pitchFamily="34" charset="-122"/>
                <a:ea typeface="微软雅黑" pitchFamily="34" charset="-122"/>
              </a:rPr>
              <a:t>  </a:t>
            </a:r>
            <a:r>
              <a:rPr lang="zh-CN" altLang="en-US" sz="2800" b="1" dirty="0" smtClean="0">
                <a:solidFill>
                  <a:srgbClr val="FF3C00"/>
                </a:solidFill>
                <a:latin typeface="微软雅黑" pitchFamily="34" charset="-122"/>
                <a:ea typeface="微软雅黑" pitchFamily="34" charset="-122"/>
              </a:rPr>
              <a:t>组织</a:t>
            </a:r>
            <a:r>
              <a:rPr lang="zh-CN" altLang="en-US" sz="2800" b="1" dirty="0">
                <a:solidFill>
                  <a:srgbClr val="FF3C00"/>
                </a:solidFill>
                <a:latin typeface="微软雅黑" pitchFamily="34" charset="-122"/>
                <a:ea typeface="微软雅黑" pitchFamily="34" charset="-122"/>
              </a:rPr>
              <a:t>结构设计</a:t>
            </a:r>
          </a:p>
        </p:txBody>
      </p:sp>
      <p:cxnSp>
        <p:nvCxnSpPr>
          <p:cNvPr id="10" name="直接连接符 9"/>
          <p:cNvCxnSpPr/>
          <p:nvPr/>
        </p:nvCxnSpPr>
        <p:spPr>
          <a:xfrm>
            <a:off x="5699335" y="3571299"/>
            <a:ext cx="4502708" cy="0"/>
          </a:xfrm>
          <a:prstGeom prst="line">
            <a:avLst/>
          </a:prstGeom>
          <a:ln w="28575">
            <a:solidFill>
              <a:srgbClr val="99CC00"/>
            </a:solidFill>
            <a:tailEnd type="arrow" w="lg" len="lg"/>
          </a:ln>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a:off x="6603639" y="4643944"/>
            <a:ext cx="3598404" cy="369332"/>
          </a:xfrm>
          <a:prstGeom prst="rect">
            <a:avLst/>
          </a:prstGeom>
        </p:spPr>
        <p:txBody>
          <a:bodyPr wrap="square">
            <a:spAutoFit/>
          </a:bodyPr>
          <a:lstStyle/>
          <a:p>
            <a:pPr marL="285750" lvl="0" indent="-285750">
              <a:buFont typeface="Arial" panose="020B0604020202020204" pitchFamily="34" charset="0"/>
              <a:buChar char="•"/>
              <a:defRPr/>
            </a:pPr>
            <a:r>
              <a:rPr lang="zh-CN" altLang="en-US" kern="0" dirty="0">
                <a:solidFill>
                  <a:schemeClr val="bg1">
                    <a:lumMod val="85000"/>
                  </a:schemeClr>
                </a:solidFill>
                <a:latin typeface="微软雅黑" pitchFamily="34" charset="-122"/>
                <a:ea typeface="微软雅黑" pitchFamily="34" charset="-122"/>
              </a:rPr>
              <a:t>组织结构的设计过程</a:t>
            </a:r>
          </a:p>
        </p:txBody>
      </p:sp>
      <p:sp>
        <p:nvSpPr>
          <p:cNvPr id="13" name="矩形 12"/>
          <p:cNvSpPr/>
          <p:nvPr/>
        </p:nvSpPr>
        <p:spPr>
          <a:xfrm>
            <a:off x="6603639" y="5075892"/>
            <a:ext cx="3598404" cy="369332"/>
          </a:xfrm>
          <a:prstGeom prst="rect">
            <a:avLst/>
          </a:prstGeom>
        </p:spPr>
        <p:txBody>
          <a:bodyPr wrap="square">
            <a:spAutoFit/>
          </a:bodyPr>
          <a:lstStyle/>
          <a:p>
            <a:pPr marL="285750" lvl="0" indent="-285750">
              <a:buFont typeface="Arial" panose="020B0604020202020204" pitchFamily="34" charset="0"/>
              <a:buChar char="•"/>
              <a:defRPr/>
            </a:pPr>
            <a:r>
              <a:rPr lang="zh-CN" altLang="en-US" kern="0" dirty="0">
                <a:solidFill>
                  <a:schemeClr val="bg1">
                    <a:lumMod val="85000"/>
                  </a:schemeClr>
                </a:solidFill>
                <a:latin typeface="微软雅黑" pitchFamily="34" charset="-122"/>
                <a:ea typeface="微软雅黑" pitchFamily="34" charset="-122"/>
              </a:rPr>
              <a:t>组织变革</a:t>
            </a:r>
          </a:p>
        </p:txBody>
      </p:sp>
    </p:spTree>
    <p:extLst>
      <p:ext uri="{BB962C8B-B14F-4D97-AF65-F5344CB8AC3E}">
        <p14:creationId xmlns:p14="http://schemas.microsoft.com/office/powerpoint/2010/main" val="1447077980"/>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63" presetClass="path" presetSubtype="0" accel="50000" fill="hold" grpId="1" nodeType="withEffect" p14:presetBounceEnd="64000">
                                      <p:stCondLst>
                                        <p:cond delay="0"/>
                                      </p:stCondLst>
                                      <p:childTnLst>
                                        <p:animMotion origin="layout" path="M -0.87919 -4.81481E-6 L -3.14501E-6 -4.81481E-6 " pathEditMode="relative" rAng="0" ptsTypes="AA" p14:bounceEnd="64000">
                                          <p:cBhvr>
                                            <p:cTn id="9" dur="500" fill="hold"/>
                                            <p:tgtEl>
                                              <p:spTgt spid="9"/>
                                            </p:tgtEl>
                                            <p:attrNameLst>
                                              <p:attrName>ppt_x</p:attrName>
                                              <p:attrName>ppt_y</p:attrName>
                                            </p:attrNameLst>
                                          </p:cBhvr>
                                          <p:rCtr x="43960" y="0"/>
                                        </p:animMotion>
                                      </p:childTnLst>
                                    </p:cTn>
                                  </p:par>
                                </p:childTnLst>
                              </p:cTn>
                            </p:par>
                            <p:par>
                              <p:cTn id="10" fill="hold">
                                <p:stCondLst>
                                  <p:cond delay="500"/>
                                </p:stCondLst>
                                <p:childTnLst>
                                  <p:par>
                                    <p:cTn id="11" presetID="52"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Scale>
                                          <p:cBhvr>
                                            <p:cTn id="13"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7"/>
                                            </p:tgtEl>
                                            <p:attrNameLst>
                                              <p:attrName>ppt_x</p:attrName>
                                              <p:attrName>ppt_y</p:attrName>
                                            </p:attrNameLst>
                                          </p:cBhvr>
                                        </p:animMotion>
                                        <p:animEffect transition="in" filter="fade">
                                          <p:cBhvr>
                                            <p:cTn id="15" dur="1000"/>
                                            <p:tgtEl>
                                              <p:spTgt spid="7"/>
                                            </p:tgtEl>
                                          </p:cBhvr>
                                        </p:animEffect>
                                      </p:childTnLst>
                                    </p:cTn>
                                  </p:par>
                                  <p:par>
                                    <p:cTn id="16" presetID="52" presetClass="entr" presetSubtype="0" fill="hold" grpId="0" nodeType="withEffect">
                                      <p:stCondLst>
                                        <p:cond delay="200"/>
                                      </p:stCondLst>
                                      <p:iterate type="lt">
                                        <p:tmPct val="0"/>
                                      </p:iterate>
                                      <p:childTnLst>
                                        <p:set>
                                          <p:cBhvr>
                                            <p:cTn id="17" dur="1" fill="hold">
                                              <p:stCondLst>
                                                <p:cond delay="0"/>
                                              </p:stCondLst>
                                            </p:cTn>
                                            <p:tgtEl>
                                              <p:spTgt spid="8"/>
                                            </p:tgtEl>
                                            <p:attrNameLst>
                                              <p:attrName>style.visibility</p:attrName>
                                            </p:attrNameLst>
                                          </p:cBhvr>
                                          <p:to>
                                            <p:strVal val="visible"/>
                                          </p:to>
                                        </p:set>
                                        <p:animScale>
                                          <p:cBhvr>
                                            <p:cTn id="18"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8"/>
                                            </p:tgtEl>
                                            <p:attrNameLst>
                                              <p:attrName>ppt_x</p:attrName>
                                              <p:attrName>ppt_y</p:attrName>
                                            </p:attrNameLst>
                                          </p:cBhvr>
                                        </p:animMotion>
                                        <p:animEffect transition="in" filter="fade">
                                          <p:cBhvr>
                                            <p:cTn id="20" dur="1000"/>
                                            <p:tgtEl>
                                              <p:spTgt spid="8"/>
                                            </p:tgtEl>
                                          </p:cBhvr>
                                        </p:animEffect>
                                      </p:childTnLst>
                                    </p:cTn>
                                  </p:par>
                                  <p:par>
                                    <p:cTn id="21" presetID="52" presetClass="entr" presetSubtype="0" fill="hold" grpId="0" nodeType="withEffect">
                                      <p:stCondLst>
                                        <p:cond delay="400"/>
                                      </p:stCondLst>
                                      <p:childTnLst>
                                        <p:set>
                                          <p:cBhvr>
                                            <p:cTn id="22" dur="1" fill="hold">
                                              <p:stCondLst>
                                                <p:cond delay="0"/>
                                              </p:stCondLst>
                                            </p:cTn>
                                            <p:tgtEl>
                                              <p:spTgt spid="11"/>
                                            </p:tgtEl>
                                            <p:attrNameLst>
                                              <p:attrName>style.visibility</p:attrName>
                                            </p:attrNameLst>
                                          </p:cBhvr>
                                          <p:to>
                                            <p:strVal val="visible"/>
                                          </p:to>
                                        </p:set>
                                        <p:animScale>
                                          <p:cBhvr>
                                            <p:cTn id="23"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11"/>
                                            </p:tgtEl>
                                            <p:attrNameLst>
                                              <p:attrName>ppt_x</p:attrName>
                                              <p:attrName>ppt_y</p:attrName>
                                            </p:attrNameLst>
                                          </p:cBhvr>
                                        </p:animMotion>
                                        <p:animEffect transition="in" filter="fade">
                                          <p:cBhvr>
                                            <p:cTn id="25" dur="1000"/>
                                            <p:tgtEl>
                                              <p:spTgt spid="11"/>
                                            </p:tgtEl>
                                          </p:cBhvr>
                                        </p:animEffect>
                                      </p:childTnLst>
                                    </p:cTn>
                                  </p:par>
                                  <p:par>
                                    <p:cTn id="26" presetID="52" presetClass="entr" presetSubtype="0" fill="hold" grpId="0" nodeType="withEffect">
                                      <p:stCondLst>
                                        <p:cond delay="600"/>
                                      </p:stCondLst>
                                      <p:iterate type="lt">
                                        <p:tmPct val="0"/>
                                      </p:iterate>
                                      <p:childTnLst>
                                        <p:set>
                                          <p:cBhvr>
                                            <p:cTn id="27" dur="1" fill="hold">
                                              <p:stCondLst>
                                                <p:cond delay="0"/>
                                              </p:stCondLst>
                                            </p:cTn>
                                            <p:tgtEl>
                                              <p:spTgt spid="13"/>
                                            </p:tgtEl>
                                            <p:attrNameLst>
                                              <p:attrName>style.visibility</p:attrName>
                                            </p:attrNameLst>
                                          </p:cBhvr>
                                          <p:to>
                                            <p:strVal val="visible"/>
                                          </p:to>
                                        </p:set>
                                        <p:animScale>
                                          <p:cBhvr>
                                            <p:cTn id="28"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13"/>
                                            </p:tgtEl>
                                            <p:attrNameLst>
                                              <p:attrName>ppt_x</p:attrName>
                                              <p:attrName>ppt_y</p:attrName>
                                            </p:attrNameLst>
                                          </p:cBhvr>
                                        </p:animMotion>
                                        <p:animEffect transition="in" filter="fade">
                                          <p:cBhvr>
                                            <p:cTn id="30"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9" grpId="1"/>
          <p:bldP spid="11" grpId="0"/>
          <p:bldP spid="1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63" presetClass="path" presetSubtype="0" accel="50000" fill="hold" grpId="1" nodeType="withEffect">
                                      <p:stCondLst>
                                        <p:cond delay="0"/>
                                      </p:stCondLst>
                                      <p:childTnLst>
                                        <p:animMotion origin="layout" path="M -0.87919 -4.81481E-6 L -3.14501E-6 -4.81481E-6 " pathEditMode="relative" rAng="0" ptsTypes="AA">
                                          <p:cBhvr>
                                            <p:cTn id="9" dur="500" fill="hold"/>
                                            <p:tgtEl>
                                              <p:spTgt spid="9"/>
                                            </p:tgtEl>
                                            <p:attrNameLst>
                                              <p:attrName>ppt_x</p:attrName>
                                              <p:attrName>ppt_y</p:attrName>
                                            </p:attrNameLst>
                                          </p:cBhvr>
                                          <p:rCtr x="43960" y="0"/>
                                        </p:animMotion>
                                      </p:childTnLst>
                                    </p:cTn>
                                  </p:par>
                                </p:childTnLst>
                              </p:cTn>
                            </p:par>
                            <p:par>
                              <p:cTn id="10" fill="hold">
                                <p:stCondLst>
                                  <p:cond delay="500"/>
                                </p:stCondLst>
                                <p:childTnLst>
                                  <p:par>
                                    <p:cTn id="11" presetID="52"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Scale>
                                          <p:cBhvr>
                                            <p:cTn id="13"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7"/>
                                            </p:tgtEl>
                                            <p:attrNameLst>
                                              <p:attrName>ppt_x</p:attrName>
                                              <p:attrName>ppt_y</p:attrName>
                                            </p:attrNameLst>
                                          </p:cBhvr>
                                        </p:animMotion>
                                        <p:animEffect transition="in" filter="fade">
                                          <p:cBhvr>
                                            <p:cTn id="15" dur="1000"/>
                                            <p:tgtEl>
                                              <p:spTgt spid="7"/>
                                            </p:tgtEl>
                                          </p:cBhvr>
                                        </p:animEffect>
                                      </p:childTnLst>
                                    </p:cTn>
                                  </p:par>
                                  <p:par>
                                    <p:cTn id="16" presetID="52" presetClass="entr" presetSubtype="0" fill="hold" grpId="0" nodeType="withEffect">
                                      <p:stCondLst>
                                        <p:cond delay="200"/>
                                      </p:stCondLst>
                                      <p:iterate type="lt">
                                        <p:tmPct val="0"/>
                                      </p:iterate>
                                      <p:childTnLst>
                                        <p:set>
                                          <p:cBhvr>
                                            <p:cTn id="17" dur="1" fill="hold">
                                              <p:stCondLst>
                                                <p:cond delay="0"/>
                                              </p:stCondLst>
                                            </p:cTn>
                                            <p:tgtEl>
                                              <p:spTgt spid="8"/>
                                            </p:tgtEl>
                                            <p:attrNameLst>
                                              <p:attrName>style.visibility</p:attrName>
                                            </p:attrNameLst>
                                          </p:cBhvr>
                                          <p:to>
                                            <p:strVal val="visible"/>
                                          </p:to>
                                        </p:set>
                                        <p:animScale>
                                          <p:cBhvr>
                                            <p:cTn id="18"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8"/>
                                            </p:tgtEl>
                                            <p:attrNameLst>
                                              <p:attrName>ppt_x</p:attrName>
                                              <p:attrName>ppt_y</p:attrName>
                                            </p:attrNameLst>
                                          </p:cBhvr>
                                        </p:animMotion>
                                        <p:animEffect transition="in" filter="fade">
                                          <p:cBhvr>
                                            <p:cTn id="20" dur="1000"/>
                                            <p:tgtEl>
                                              <p:spTgt spid="8"/>
                                            </p:tgtEl>
                                          </p:cBhvr>
                                        </p:animEffect>
                                      </p:childTnLst>
                                    </p:cTn>
                                  </p:par>
                                  <p:par>
                                    <p:cTn id="21" presetID="52" presetClass="entr" presetSubtype="0" fill="hold" grpId="0" nodeType="withEffect">
                                      <p:stCondLst>
                                        <p:cond delay="400"/>
                                      </p:stCondLst>
                                      <p:childTnLst>
                                        <p:set>
                                          <p:cBhvr>
                                            <p:cTn id="22" dur="1" fill="hold">
                                              <p:stCondLst>
                                                <p:cond delay="0"/>
                                              </p:stCondLst>
                                            </p:cTn>
                                            <p:tgtEl>
                                              <p:spTgt spid="11"/>
                                            </p:tgtEl>
                                            <p:attrNameLst>
                                              <p:attrName>style.visibility</p:attrName>
                                            </p:attrNameLst>
                                          </p:cBhvr>
                                          <p:to>
                                            <p:strVal val="visible"/>
                                          </p:to>
                                        </p:set>
                                        <p:animScale>
                                          <p:cBhvr>
                                            <p:cTn id="23"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11"/>
                                            </p:tgtEl>
                                            <p:attrNameLst>
                                              <p:attrName>ppt_x</p:attrName>
                                              <p:attrName>ppt_y</p:attrName>
                                            </p:attrNameLst>
                                          </p:cBhvr>
                                        </p:animMotion>
                                        <p:animEffect transition="in" filter="fade">
                                          <p:cBhvr>
                                            <p:cTn id="25" dur="1000"/>
                                            <p:tgtEl>
                                              <p:spTgt spid="11"/>
                                            </p:tgtEl>
                                          </p:cBhvr>
                                        </p:animEffect>
                                      </p:childTnLst>
                                    </p:cTn>
                                  </p:par>
                                  <p:par>
                                    <p:cTn id="26" presetID="52" presetClass="entr" presetSubtype="0" fill="hold" grpId="0" nodeType="withEffect">
                                      <p:stCondLst>
                                        <p:cond delay="600"/>
                                      </p:stCondLst>
                                      <p:iterate type="lt">
                                        <p:tmPct val="0"/>
                                      </p:iterate>
                                      <p:childTnLst>
                                        <p:set>
                                          <p:cBhvr>
                                            <p:cTn id="27" dur="1" fill="hold">
                                              <p:stCondLst>
                                                <p:cond delay="0"/>
                                              </p:stCondLst>
                                            </p:cTn>
                                            <p:tgtEl>
                                              <p:spTgt spid="13"/>
                                            </p:tgtEl>
                                            <p:attrNameLst>
                                              <p:attrName>style.visibility</p:attrName>
                                            </p:attrNameLst>
                                          </p:cBhvr>
                                          <p:to>
                                            <p:strVal val="visible"/>
                                          </p:to>
                                        </p:set>
                                        <p:animScale>
                                          <p:cBhvr>
                                            <p:cTn id="28"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13"/>
                                            </p:tgtEl>
                                            <p:attrNameLst>
                                              <p:attrName>ppt_x</p:attrName>
                                              <p:attrName>ppt_y</p:attrName>
                                            </p:attrNameLst>
                                          </p:cBhvr>
                                        </p:animMotion>
                                        <p:animEffect transition="in" filter="fade">
                                          <p:cBhvr>
                                            <p:cTn id="30"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9" grpId="1"/>
          <p:bldP spid="11" grpId="0"/>
          <p:bldP spid="13"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6"/>
          <p:cNvSpPr txBox="1"/>
          <p:nvPr/>
        </p:nvSpPr>
        <p:spPr>
          <a:xfrm>
            <a:off x="9121923" y="3439369"/>
            <a:ext cx="2088232" cy="2941959"/>
          </a:xfrm>
          <a:prstGeom prst="rect">
            <a:avLst/>
          </a:prstGeom>
          <a:noFill/>
        </p:spPr>
        <p:txBody>
          <a:bodyPr wrap="square" rtlCol="0">
            <a:spAutoFit/>
          </a:bodyPr>
          <a:lstStyle/>
          <a:p>
            <a:pPr>
              <a:lnSpc>
                <a:spcPct val="130000"/>
              </a:lnSpc>
            </a:pPr>
            <a:r>
              <a:rPr lang="zh-CN" altLang="en-US" sz="1600" dirty="0">
                <a:solidFill>
                  <a:schemeClr val="bg1">
                    <a:lumMod val="85000"/>
                  </a:schemeClr>
                </a:solidFill>
                <a:latin typeface="微软雅黑" pitchFamily="34" charset="-122"/>
                <a:ea typeface="微软雅黑" pitchFamily="34" charset="-122"/>
              </a:rPr>
              <a:t>组织设计就是建立一种有效的组织结构框架，对组织成员在实现组织目标过程中的工作分工及协作关系作出正式、规范的安排。概括来说，就是要提供组织结构系统图和编制职务说明书。</a:t>
            </a:r>
            <a:endParaRPr lang="zh-CN" altLang="zh-CN" sz="1600" b="1" dirty="0">
              <a:solidFill>
                <a:schemeClr val="bg1">
                  <a:lumMod val="85000"/>
                </a:schemeClr>
              </a:solidFill>
              <a:latin typeface="微软雅黑" pitchFamily="34" charset="-122"/>
              <a:ea typeface="微软雅黑" pitchFamily="34" charset="-122"/>
            </a:endParaRPr>
          </a:p>
        </p:txBody>
      </p:sp>
      <p:pic>
        <p:nvPicPr>
          <p:cNvPr id="4" name="图片 3"/>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1654065" y="1772816"/>
            <a:ext cx="7280255" cy="4608512"/>
          </a:xfrm>
          <a:prstGeom prst="rect">
            <a:avLst/>
          </a:prstGeom>
          <a:ln w="28575">
            <a:solidFill>
              <a:srgbClr val="99CC00"/>
            </a:solidFill>
          </a:ln>
          <a:effectLst>
            <a:outerShdw blurRad="50800" dist="38100" dir="2700000" algn="tl" rotWithShape="0">
              <a:prstClr val="black">
                <a:alpha val="40000"/>
              </a:prstClr>
            </a:outerShdw>
          </a:effectLst>
        </p:spPr>
      </p:pic>
      <p:sp>
        <p:nvSpPr>
          <p:cNvPr id="5" name="Rectangle 33"/>
          <p:cNvSpPr/>
          <p:nvPr>
            <p:custDataLst>
              <p:tags r:id="rId1"/>
            </p:custDataLst>
          </p:nvPr>
        </p:nvSpPr>
        <p:spPr bwMode="auto">
          <a:xfrm>
            <a:off x="8545859" y="2805621"/>
            <a:ext cx="2663280" cy="488264"/>
          </a:xfrm>
          <a:prstGeom prst="rect">
            <a:avLst/>
          </a:prstGeom>
          <a:solidFill>
            <a:srgbClr val="99CC00">
              <a:alpha val="69804"/>
            </a:srgbClr>
          </a:solidFill>
          <a:ln w="9525" cap="flat" cmpd="sng" algn="ctr">
            <a:noFill/>
            <a:prstDash val="solid"/>
            <a:headEnd type="none" w="med" len="med"/>
            <a:tailEnd type="none" w="med" len="med"/>
          </a:ln>
          <a:effectLst/>
        </p:spPr>
        <p:txBody>
          <a:bodyPr vert="horz" wrap="square" lIns="68583" tIns="34292" rIns="68583" bIns="34292" numCol="1" rtlCol="0" anchor="t" anchorCtr="0" compatLnSpc="1">
            <a:prstTxWarp prst="textNoShape">
              <a:avLst/>
            </a:prstTxWarp>
          </a:bodyPr>
          <a:lstStyle/>
          <a:p>
            <a:pPr algn="ctr" defTabSz="685637" fontAlgn="base">
              <a:spcBef>
                <a:spcPct val="0"/>
              </a:spcBef>
              <a:spcAft>
                <a:spcPct val="0"/>
              </a:spcAft>
            </a:pPr>
            <a:endParaRPr lang="en-US" sz="1500" kern="0" dirty="0">
              <a:gradFill>
                <a:gsLst>
                  <a:gs pos="0">
                    <a:srgbClr val="FFFFFF"/>
                  </a:gs>
                  <a:gs pos="100000">
                    <a:srgbClr val="FFFFFF"/>
                  </a:gs>
                </a:gsLst>
                <a:lin ang="5400000" scaled="0"/>
              </a:gradFill>
              <a:latin typeface="Segoe UI"/>
            </a:endParaRPr>
          </a:p>
        </p:txBody>
      </p:sp>
      <p:sp>
        <p:nvSpPr>
          <p:cNvPr id="6" name="TextBox 32"/>
          <p:cNvSpPr txBox="1"/>
          <p:nvPr>
            <p:custDataLst>
              <p:tags r:id="rId2"/>
            </p:custDataLst>
          </p:nvPr>
        </p:nvSpPr>
        <p:spPr>
          <a:xfrm>
            <a:off x="8545859" y="2852936"/>
            <a:ext cx="2663280" cy="384733"/>
          </a:xfrm>
          <a:prstGeom prst="rect">
            <a:avLst/>
          </a:prstGeom>
          <a:noFill/>
        </p:spPr>
        <p:txBody>
          <a:bodyPr wrap="square" lIns="68586" tIns="68586" rIns="68586" bIns="68586" rtlCol="0">
            <a:spAutoFit/>
          </a:bodyPr>
          <a:lstStyle/>
          <a:p>
            <a:pPr lvl="0">
              <a:buSzPct val="90000"/>
              <a:defRPr/>
            </a:pPr>
            <a:r>
              <a:rPr lang="zh-CN" altLang="en-US" sz="1600" kern="0" noProof="0" dirty="0" smtClean="0">
                <a:solidFill>
                  <a:srgbClr val="FFFFFF">
                    <a:alpha val="99000"/>
                  </a:srgbClr>
                </a:solidFill>
                <a:latin typeface="微软雅黑" panose="020B0503020204020204" pitchFamily="34" charset="-122"/>
                <a:ea typeface="微软雅黑" panose="020B0503020204020204" pitchFamily="34" charset="-122"/>
              </a:rPr>
              <a:t> 什么是组织结构设计？</a:t>
            </a:r>
            <a:endParaRPr kumimoji="0" lang="en-US" sz="1600" b="0" i="0" u="none" strike="noStrike" kern="0" cap="none" spc="0" normalizeH="0" baseline="0" noProof="0" dirty="0">
              <a:ln>
                <a:noFill/>
              </a:ln>
              <a:solidFill>
                <a:srgbClr val="FFFFFF">
                  <a:alpha val="99000"/>
                </a:srgbClr>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13520810"/>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6"/>
          <p:cNvSpPr txBox="1"/>
          <p:nvPr/>
        </p:nvSpPr>
        <p:spPr>
          <a:xfrm>
            <a:off x="1489075" y="2704389"/>
            <a:ext cx="4248472" cy="1052596"/>
          </a:xfrm>
          <a:prstGeom prst="rect">
            <a:avLst/>
          </a:prstGeom>
          <a:noFill/>
        </p:spPr>
        <p:txBody>
          <a:bodyPr wrap="square" rtlCol="0">
            <a:spAutoFit/>
          </a:bodyPr>
          <a:lstStyle/>
          <a:p>
            <a:pPr indent="457200">
              <a:lnSpc>
                <a:spcPct val="130000"/>
              </a:lnSpc>
            </a:pPr>
            <a:r>
              <a:rPr lang="zh-CN" altLang="en-US" sz="1600" dirty="0">
                <a:solidFill>
                  <a:schemeClr val="bg1">
                    <a:lumMod val="85000"/>
                  </a:schemeClr>
                </a:solidFill>
                <a:latin typeface="微软雅黑" pitchFamily="34" charset="-122"/>
                <a:ea typeface="微软雅黑" pitchFamily="34" charset="-122"/>
              </a:rPr>
              <a:t>像人体由骨胳作为基本框架一样，组织也是由结构来决定其形状。组织</a:t>
            </a:r>
            <a:r>
              <a:rPr lang="zh-CN" altLang="en-US" sz="1600" dirty="0" smtClean="0">
                <a:solidFill>
                  <a:schemeClr val="bg1">
                    <a:lumMod val="85000"/>
                  </a:schemeClr>
                </a:solidFill>
                <a:latin typeface="微软雅黑" pitchFamily="34" charset="-122"/>
                <a:ea typeface="微软雅黑" pitchFamily="34" charset="-122"/>
              </a:rPr>
              <a:t>结构就是</a:t>
            </a:r>
            <a:r>
              <a:rPr lang="zh-CN" altLang="en-US" sz="1600" dirty="0">
                <a:solidFill>
                  <a:schemeClr val="bg1">
                    <a:lumMod val="85000"/>
                  </a:schemeClr>
                </a:solidFill>
                <a:latin typeface="微软雅黑" pitchFamily="34" charset="-122"/>
                <a:ea typeface="微软雅黑" pitchFamily="34" charset="-122"/>
              </a:rPr>
              <a:t>描述组织的框架体系。</a:t>
            </a:r>
            <a:endParaRPr lang="zh-CN" altLang="zh-CN" sz="1600" dirty="0">
              <a:solidFill>
                <a:schemeClr val="bg1">
                  <a:lumMod val="85000"/>
                </a:schemeClr>
              </a:solidFill>
              <a:latin typeface="微软雅黑" pitchFamily="34" charset="-122"/>
              <a:ea typeface="微软雅黑" pitchFamily="34" charset="-122"/>
            </a:endParaRPr>
          </a:p>
        </p:txBody>
      </p:sp>
      <p:sp>
        <p:nvSpPr>
          <p:cNvPr id="26" name="TextBox 6"/>
          <p:cNvSpPr txBox="1"/>
          <p:nvPr/>
        </p:nvSpPr>
        <p:spPr>
          <a:xfrm>
            <a:off x="1489074" y="4607777"/>
            <a:ext cx="4248473" cy="1692771"/>
          </a:xfrm>
          <a:prstGeom prst="rect">
            <a:avLst/>
          </a:prstGeom>
          <a:noFill/>
        </p:spPr>
        <p:txBody>
          <a:bodyPr wrap="square" rtlCol="0">
            <a:spAutoFit/>
          </a:bodyPr>
          <a:lstStyle/>
          <a:p>
            <a:pPr indent="457200">
              <a:lnSpc>
                <a:spcPct val="130000"/>
              </a:lnSpc>
            </a:pPr>
            <a:r>
              <a:rPr lang="zh-CN" altLang="en-US" sz="1600" dirty="0">
                <a:solidFill>
                  <a:schemeClr val="bg1">
                    <a:lumMod val="85000"/>
                  </a:schemeClr>
                </a:solidFill>
                <a:latin typeface="微软雅黑" pitchFamily="34" charset="-122"/>
                <a:ea typeface="微软雅黑" pitchFamily="34" charset="-122"/>
              </a:rPr>
              <a:t>公司的组织机构是指从事公司经营管理活动的权力、决策、执行和监督机构的总称，是组织结构中从事经营决策和监督的最高层次。组织机构属于组织结构的范畴，处于组织结构的最高层。</a:t>
            </a:r>
            <a:endParaRPr lang="zh-CN" altLang="en-US" sz="1600" b="1" dirty="0">
              <a:solidFill>
                <a:schemeClr val="bg1">
                  <a:lumMod val="85000"/>
                </a:schemeClr>
              </a:solidFill>
              <a:latin typeface="微软雅黑" pitchFamily="34" charset="-122"/>
              <a:ea typeface="微软雅黑" pitchFamily="34" charset="-122"/>
            </a:endParaRPr>
          </a:p>
        </p:txBody>
      </p:sp>
      <p:sp>
        <p:nvSpPr>
          <p:cNvPr id="28" name="TextBox 6"/>
          <p:cNvSpPr txBox="1"/>
          <p:nvPr/>
        </p:nvSpPr>
        <p:spPr>
          <a:xfrm>
            <a:off x="1633091" y="2086974"/>
            <a:ext cx="5616624" cy="417358"/>
          </a:xfrm>
          <a:prstGeom prst="rect">
            <a:avLst/>
          </a:prstGeom>
          <a:noFill/>
        </p:spPr>
        <p:txBody>
          <a:bodyPr wrap="square" rtlCol="0">
            <a:spAutoFit/>
          </a:bodyPr>
          <a:lstStyle/>
          <a:p>
            <a:pPr>
              <a:lnSpc>
                <a:spcPct val="130000"/>
              </a:lnSpc>
            </a:pPr>
            <a:r>
              <a:rPr lang="en-US" altLang="zh-CN" dirty="0" smtClean="0">
                <a:solidFill>
                  <a:srgbClr val="99CC00"/>
                </a:solidFill>
                <a:latin typeface="微软雅黑" pitchFamily="34" charset="-122"/>
                <a:ea typeface="微软雅黑" pitchFamily="34" charset="-122"/>
              </a:rPr>
              <a:t>2.1.1  </a:t>
            </a:r>
            <a:r>
              <a:rPr lang="zh-CN" altLang="en-US" dirty="0" smtClean="0">
                <a:solidFill>
                  <a:srgbClr val="99CC00"/>
                </a:solidFill>
                <a:latin typeface="微软雅黑" pitchFamily="34" charset="-122"/>
                <a:ea typeface="微软雅黑" pitchFamily="34" charset="-122"/>
              </a:rPr>
              <a:t>组织</a:t>
            </a:r>
            <a:r>
              <a:rPr lang="zh-CN" altLang="en-US" dirty="0">
                <a:solidFill>
                  <a:srgbClr val="99CC00"/>
                </a:solidFill>
                <a:latin typeface="微软雅黑" pitchFamily="34" charset="-122"/>
                <a:ea typeface="微软雅黑" pitchFamily="34" charset="-122"/>
              </a:rPr>
              <a:t>结构的定义</a:t>
            </a:r>
          </a:p>
        </p:txBody>
      </p:sp>
      <p:cxnSp>
        <p:nvCxnSpPr>
          <p:cNvPr id="10" name="直接连接符 9"/>
          <p:cNvCxnSpPr>
            <a:endCxn id="11" idx="1"/>
          </p:cNvCxnSpPr>
          <p:nvPr/>
        </p:nvCxnSpPr>
        <p:spPr>
          <a:xfrm>
            <a:off x="1627054" y="4405754"/>
            <a:ext cx="431392" cy="0"/>
          </a:xfrm>
          <a:prstGeom prst="line">
            <a:avLst/>
          </a:prstGeom>
          <a:solidFill>
            <a:srgbClr val="99CC00">
              <a:alpha val="20000"/>
            </a:srgbClr>
          </a:solidFill>
          <a:ln w="12700" cap="rnd" algn="ctr">
            <a:solidFill>
              <a:srgbClr val="99CC00"/>
            </a:solidFill>
            <a:prstDash val="sysDash"/>
            <a:round/>
            <a:headEnd type="oval"/>
            <a:tailEnd/>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11" name="矩形 10"/>
          <p:cNvSpPr/>
          <p:nvPr/>
        </p:nvSpPr>
        <p:spPr>
          <a:xfrm>
            <a:off x="2058446" y="4221088"/>
            <a:ext cx="3168680" cy="369332"/>
          </a:xfrm>
          <a:prstGeom prst="rect">
            <a:avLst/>
          </a:prstGeom>
          <a:noFill/>
        </p:spPr>
        <p:txBody>
          <a:bodyPr wrap="square">
            <a:spAutoFit/>
          </a:bodyPr>
          <a:lstStyle/>
          <a:p>
            <a:pPr algn="ctr"/>
            <a:r>
              <a:rPr lang="en-US" altLang="zh-CN" dirty="0">
                <a:solidFill>
                  <a:srgbClr val="99CC00"/>
                </a:solidFill>
                <a:latin typeface="微软雅黑" pitchFamily="34" charset="-122"/>
                <a:ea typeface="微软雅黑" pitchFamily="34" charset="-122"/>
              </a:rPr>
              <a:t>【</a:t>
            </a:r>
            <a:r>
              <a:rPr lang="zh-CN" altLang="en-US" dirty="0">
                <a:solidFill>
                  <a:srgbClr val="99CC00"/>
                </a:solidFill>
                <a:latin typeface="微软雅黑" pitchFamily="34" charset="-122"/>
                <a:ea typeface="微软雅黑" pitchFamily="34" charset="-122"/>
              </a:rPr>
              <a:t>组织机构与组织结构的区别</a:t>
            </a:r>
            <a:r>
              <a:rPr lang="en-US" altLang="zh-CN" dirty="0">
                <a:solidFill>
                  <a:srgbClr val="99CC00"/>
                </a:solidFill>
                <a:latin typeface="微软雅黑" pitchFamily="34" charset="-122"/>
                <a:ea typeface="微软雅黑" pitchFamily="34" charset="-122"/>
              </a:rPr>
              <a:t>】</a:t>
            </a:r>
            <a:endParaRPr lang="zh-CN" altLang="en-US" dirty="0">
              <a:solidFill>
                <a:srgbClr val="99CC00"/>
              </a:solidFill>
            </a:endParaRPr>
          </a:p>
        </p:txBody>
      </p:sp>
      <p:cxnSp>
        <p:nvCxnSpPr>
          <p:cNvPr id="13" name="直接连接符 12"/>
          <p:cNvCxnSpPr>
            <a:stCxn id="11" idx="3"/>
          </p:cNvCxnSpPr>
          <p:nvPr/>
        </p:nvCxnSpPr>
        <p:spPr>
          <a:xfrm>
            <a:off x="5227126" y="4405754"/>
            <a:ext cx="432000" cy="0"/>
          </a:xfrm>
          <a:prstGeom prst="line">
            <a:avLst/>
          </a:prstGeom>
          <a:solidFill>
            <a:srgbClr val="99CC00">
              <a:alpha val="20000"/>
            </a:srgbClr>
          </a:solidFill>
          <a:ln w="12700" cap="rnd" algn="ctr">
            <a:solidFill>
              <a:srgbClr val="99CC00"/>
            </a:solidFill>
            <a:prstDash val="sysDash"/>
            <a:round/>
            <a:headEnd/>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19" name="直接连接符 18"/>
          <p:cNvCxnSpPr/>
          <p:nvPr/>
        </p:nvCxnSpPr>
        <p:spPr>
          <a:xfrm>
            <a:off x="1561739" y="6381328"/>
            <a:ext cx="9936448" cy="0"/>
          </a:xfrm>
          <a:prstGeom prst="line">
            <a:avLst/>
          </a:prstGeom>
          <a:solidFill>
            <a:srgbClr val="99CC00">
              <a:alpha val="20000"/>
            </a:srgbClr>
          </a:solidFill>
          <a:ln w="12700" cap="rnd" algn="ctr">
            <a:solidFill>
              <a:srgbClr val="99CC00"/>
            </a:solidFill>
            <a:prstDash val="sysDash"/>
            <a:round/>
            <a:headEnd type="oval"/>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20" name="直接连接符 19"/>
          <p:cNvCxnSpPr/>
          <p:nvPr/>
        </p:nvCxnSpPr>
        <p:spPr>
          <a:xfrm flipH="1">
            <a:off x="1561739" y="2533419"/>
            <a:ext cx="9936448" cy="0"/>
          </a:xfrm>
          <a:prstGeom prst="line">
            <a:avLst/>
          </a:prstGeom>
          <a:solidFill>
            <a:srgbClr val="99CC00">
              <a:alpha val="20000"/>
            </a:srgbClr>
          </a:solidFill>
          <a:ln w="12700" cap="rnd" algn="ctr">
            <a:solidFill>
              <a:srgbClr val="99CC00"/>
            </a:solidFill>
            <a:prstDash val="sysDash"/>
            <a:round/>
            <a:headEnd type="oval"/>
            <a:tailEnd/>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21" name="直接连接符 20"/>
          <p:cNvCxnSpPr/>
          <p:nvPr/>
        </p:nvCxnSpPr>
        <p:spPr>
          <a:xfrm flipV="1">
            <a:off x="1561739" y="2164085"/>
            <a:ext cx="0" cy="369333"/>
          </a:xfrm>
          <a:prstGeom prst="line">
            <a:avLst/>
          </a:prstGeom>
          <a:solidFill>
            <a:srgbClr val="99CC00">
              <a:alpha val="20000"/>
            </a:srgbClr>
          </a:solidFill>
          <a:ln w="12700" cap="rnd" algn="ctr">
            <a:solidFill>
              <a:srgbClr val="99CC00"/>
            </a:solidFill>
            <a:prstDash val="sysDash"/>
            <a:round/>
            <a:headEnd/>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pic>
        <p:nvPicPr>
          <p:cNvPr id="7" name="Picture 2" descr="C:\Documents and Settings\hp1\桌面\shutterstock_3921214 [转换].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241603" y="1938050"/>
            <a:ext cx="5330825" cy="43830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17651575"/>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0-#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ppt_x"/>
                                          </p:val>
                                        </p:tav>
                                        <p:tav tm="100000">
                                          <p:val>
                                            <p:strVal val="#ppt_x"/>
                                          </p:val>
                                        </p:tav>
                                      </p:tavLst>
                                    </p:anim>
                                    <p:anim calcmode="lin" valueType="num">
                                      <p:cBhvr additive="base">
                                        <p:cTn id="12"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6"/>
          <p:cNvSpPr txBox="1"/>
          <p:nvPr/>
        </p:nvSpPr>
        <p:spPr>
          <a:xfrm>
            <a:off x="1633091" y="2086974"/>
            <a:ext cx="5616624" cy="452432"/>
          </a:xfrm>
          <a:prstGeom prst="rect">
            <a:avLst/>
          </a:prstGeom>
          <a:noFill/>
        </p:spPr>
        <p:txBody>
          <a:bodyPr wrap="square" rtlCol="0">
            <a:spAutoFit/>
          </a:bodyPr>
          <a:lstStyle/>
          <a:p>
            <a:pPr>
              <a:lnSpc>
                <a:spcPct val="130000"/>
              </a:lnSpc>
            </a:pPr>
            <a:r>
              <a:rPr lang="en-US" altLang="zh-CN" dirty="0" smtClean="0">
                <a:solidFill>
                  <a:srgbClr val="99CC00"/>
                </a:solidFill>
                <a:latin typeface="微软雅黑" pitchFamily="34" charset="-122"/>
                <a:ea typeface="微软雅黑" pitchFamily="34" charset="-122"/>
              </a:rPr>
              <a:t>2.1.2 </a:t>
            </a:r>
            <a:r>
              <a:rPr lang="zh-CN" altLang="en-US" dirty="0" smtClean="0">
                <a:solidFill>
                  <a:srgbClr val="99CC00"/>
                </a:solidFill>
                <a:latin typeface="微软雅黑" pitchFamily="34" charset="-122"/>
                <a:ea typeface="微软雅黑" pitchFamily="34" charset="-122"/>
              </a:rPr>
              <a:t>决定</a:t>
            </a:r>
            <a:r>
              <a:rPr lang="zh-CN" altLang="en-US" dirty="0">
                <a:solidFill>
                  <a:srgbClr val="99CC00"/>
                </a:solidFill>
                <a:latin typeface="微软雅黑" pitchFamily="34" charset="-122"/>
                <a:ea typeface="微软雅黑" pitchFamily="34" charset="-122"/>
              </a:rPr>
              <a:t>组织结构的因素</a:t>
            </a:r>
          </a:p>
        </p:txBody>
      </p:sp>
      <p:cxnSp>
        <p:nvCxnSpPr>
          <p:cNvPr id="4" name="直接连接符 3"/>
          <p:cNvCxnSpPr/>
          <p:nvPr/>
        </p:nvCxnSpPr>
        <p:spPr>
          <a:xfrm flipH="1">
            <a:off x="1561739" y="2533419"/>
            <a:ext cx="3743760" cy="0"/>
          </a:xfrm>
          <a:prstGeom prst="line">
            <a:avLst/>
          </a:prstGeom>
          <a:solidFill>
            <a:srgbClr val="99CC00">
              <a:alpha val="20000"/>
            </a:srgbClr>
          </a:solidFill>
          <a:ln w="12700" cap="rnd" algn="ctr">
            <a:solidFill>
              <a:srgbClr val="99CC00"/>
            </a:solidFill>
            <a:prstDash val="sysDash"/>
            <a:round/>
            <a:headEnd type="oval"/>
            <a:tailEnd/>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5" name="直接连接符 4"/>
          <p:cNvCxnSpPr/>
          <p:nvPr/>
        </p:nvCxnSpPr>
        <p:spPr>
          <a:xfrm flipV="1">
            <a:off x="1561739" y="2164085"/>
            <a:ext cx="0" cy="369333"/>
          </a:xfrm>
          <a:prstGeom prst="line">
            <a:avLst/>
          </a:prstGeom>
          <a:solidFill>
            <a:srgbClr val="99CC00">
              <a:alpha val="20000"/>
            </a:srgbClr>
          </a:solidFill>
          <a:ln w="12700" cap="rnd" algn="ctr">
            <a:solidFill>
              <a:srgbClr val="99CC00"/>
            </a:solidFill>
            <a:prstDash val="sysDash"/>
            <a:round/>
            <a:headEnd/>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grpSp>
        <p:nvGrpSpPr>
          <p:cNvPr id="75" name="组合 74"/>
          <p:cNvGrpSpPr/>
          <p:nvPr/>
        </p:nvGrpSpPr>
        <p:grpSpPr>
          <a:xfrm>
            <a:off x="6313611" y="1711405"/>
            <a:ext cx="4720835" cy="4597915"/>
            <a:chOff x="5697232" y="1567389"/>
            <a:chExt cx="4720835" cy="4597915"/>
          </a:xfrm>
        </p:grpSpPr>
        <p:grpSp>
          <p:nvGrpSpPr>
            <p:cNvPr id="7" name="组合 6"/>
            <p:cNvGrpSpPr/>
            <p:nvPr/>
          </p:nvGrpSpPr>
          <p:grpSpPr>
            <a:xfrm>
              <a:off x="5740822" y="1567389"/>
              <a:ext cx="4677245" cy="4597915"/>
              <a:chOff x="513871" y="2189173"/>
              <a:chExt cx="4677245" cy="4597915"/>
            </a:xfrm>
          </p:grpSpPr>
          <p:sp>
            <p:nvSpPr>
              <p:cNvPr id="58" name="Ellipse 11"/>
              <p:cNvSpPr/>
              <p:nvPr/>
            </p:nvSpPr>
            <p:spPr>
              <a:xfrm>
                <a:off x="1829253" y="3602050"/>
                <a:ext cx="2016000" cy="2016000"/>
              </a:xfrm>
              <a:prstGeom prst="ellipse">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16200000" scaled="1"/>
                <a:tileRect/>
              </a:gradFill>
              <a:ln w="31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CN" altLang="en-US" sz="2000" b="1" dirty="0">
                    <a:solidFill>
                      <a:schemeClr val="bg1"/>
                    </a:solidFill>
                    <a:latin typeface="微软雅黑" panose="020B0503020204020204" pitchFamily="34" charset="-122"/>
                    <a:ea typeface="微软雅黑" panose="020B0503020204020204" pitchFamily="34" charset="-122"/>
                  </a:rPr>
                  <a:t>决定组织结构的因素</a:t>
                </a:r>
              </a:p>
            </p:txBody>
          </p:sp>
          <p:grpSp>
            <p:nvGrpSpPr>
              <p:cNvPr id="69" name="Groupe 6"/>
              <p:cNvGrpSpPr/>
              <p:nvPr/>
            </p:nvGrpSpPr>
            <p:grpSpPr>
              <a:xfrm>
                <a:off x="513871" y="2189173"/>
                <a:ext cx="4677245" cy="4597915"/>
                <a:chOff x="1891684" y="1021838"/>
                <a:chExt cx="5346684" cy="5256000"/>
              </a:xfrm>
            </p:grpSpPr>
            <p:sp>
              <p:nvSpPr>
                <p:cNvPr id="70" name="Ellipse 1"/>
                <p:cNvSpPr/>
                <p:nvPr/>
              </p:nvSpPr>
              <p:spPr bwMode="auto">
                <a:xfrm>
                  <a:off x="3449603" y="1021838"/>
                  <a:ext cx="2203944" cy="1810269"/>
                </a:xfrm>
                <a:custGeom>
                  <a:avLst/>
                  <a:gdLst/>
                  <a:ahLst/>
                  <a:cxnLst/>
                  <a:rect l="l" t="t" r="r" b="b"/>
                  <a:pathLst>
                    <a:path w="2709038" h="2225141">
                      <a:moveTo>
                        <a:pt x="1354519" y="0"/>
                      </a:moveTo>
                      <a:cubicBezTo>
                        <a:pt x="2102599" y="0"/>
                        <a:pt x="2709038" y="606439"/>
                        <a:pt x="2709038" y="1354519"/>
                      </a:cubicBezTo>
                      <a:cubicBezTo>
                        <a:pt x="2709038" y="1686182"/>
                        <a:pt x="2589836" y="1990004"/>
                        <a:pt x="2391532" y="2225141"/>
                      </a:cubicBezTo>
                      <a:cubicBezTo>
                        <a:pt x="2118271" y="1987777"/>
                        <a:pt x="1761303" y="1844825"/>
                        <a:pt x="1370947" y="1844825"/>
                      </a:cubicBezTo>
                      <a:cubicBezTo>
                        <a:pt x="1080693" y="1844825"/>
                        <a:pt x="808899" y="1923861"/>
                        <a:pt x="576781" y="2063055"/>
                      </a:cubicBezTo>
                      <a:cubicBezTo>
                        <a:pt x="446805" y="1848102"/>
                        <a:pt x="254756" y="1670088"/>
                        <a:pt x="16605" y="1555988"/>
                      </a:cubicBezTo>
                      <a:cubicBezTo>
                        <a:pt x="5092" y="1490427"/>
                        <a:pt x="0" y="1423068"/>
                        <a:pt x="0" y="1354519"/>
                      </a:cubicBezTo>
                      <a:cubicBezTo>
                        <a:pt x="0" y="606439"/>
                        <a:pt x="606439" y="0"/>
                        <a:pt x="1354519" y="0"/>
                      </a:cubicBezTo>
                      <a:close/>
                    </a:path>
                  </a:pathLst>
                </a:custGeom>
                <a:gradFill flip="none" rotWithShape="1">
                  <a:gsLst>
                    <a:gs pos="0">
                      <a:srgbClr val="8FC332">
                        <a:shade val="30000"/>
                        <a:satMod val="115000"/>
                      </a:srgbClr>
                    </a:gs>
                    <a:gs pos="50000">
                      <a:srgbClr val="8FC332">
                        <a:shade val="67500"/>
                        <a:satMod val="115000"/>
                      </a:srgbClr>
                    </a:gs>
                    <a:gs pos="100000">
                      <a:srgbClr val="8FC332">
                        <a:shade val="100000"/>
                        <a:satMod val="115000"/>
                      </a:srgbClr>
                    </a:gs>
                  </a:gsLst>
                  <a:lin ang="16200000" scaled="1"/>
                  <a:tileRect/>
                </a:gradFill>
                <a:ln w="38100"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fr-FR" sz="1400" b="1">
                    <a:latin typeface="Lucida Sans Unicode" pitchFamily="34" charset="0"/>
                  </a:endParaRPr>
                </a:p>
              </p:txBody>
            </p:sp>
            <p:sp>
              <p:nvSpPr>
                <p:cNvPr id="71" name="Ellipse 2"/>
                <p:cNvSpPr/>
                <p:nvPr/>
              </p:nvSpPr>
              <p:spPr bwMode="auto">
                <a:xfrm rot="1602816">
                  <a:off x="5245384" y="2203403"/>
                  <a:ext cx="1992984" cy="2198981"/>
                </a:xfrm>
                <a:custGeom>
                  <a:avLst/>
                  <a:gdLst/>
                  <a:ahLst/>
                  <a:cxnLst/>
                  <a:rect l="l" t="t" r="r" b="b"/>
                  <a:pathLst>
                    <a:path w="2449731" h="2702937">
                      <a:moveTo>
                        <a:pt x="449568" y="163483"/>
                      </a:moveTo>
                      <a:cubicBezTo>
                        <a:pt x="641494" y="59222"/>
                        <a:pt x="861437" y="0"/>
                        <a:pt x="1095212" y="0"/>
                      </a:cubicBezTo>
                      <a:cubicBezTo>
                        <a:pt x="1843292" y="0"/>
                        <a:pt x="2449731" y="606439"/>
                        <a:pt x="2449731" y="1354519"/>
                      </a:cubicBezTo>
                      <a:cubicBezTo>
                        <a:pt x="2449731" y="2061857"/>
                        <a:pt x="1907549" y="2642562"/>
                        <a:pt x="1216034" y="2702937"/>
                      </a:cubicBezTo>
                      <a:cubicBezTo>
                        <a:pt x="1201866" y="2504104"/>
                        <a:pt x="1148670" y="2304837"/>
                        <a:pt x="1053489" y="2115701"/>
                      </a:cubicBezTo>
                      <a:cubicBezTo>
                        <a:pt x="840207" y="1691888"/>
                        <a:pt x="460456" y="1407066"/>
                        <a:pt x="33278" y="1301846"/>
                      </a:cubicBezTo>
                      <a:cubicBezTo>
                        <a:pt x="92387" y="1061969"/>
                        <a:pt x="83747" y="804960"/>
                        <a:pt x="0" y="559782"/>
                      </a:cubicBezTo>
                      <a:cubicBezTo>
                        <a:pt x="117373" y="395872"/>
                        <a:pt x="271398" y="260271"/>
                        <a:pt x="449568" y="163483"/>
                      </a:cubicBezTo>
                      <a:close/>
                    </a:path>
                  </a:pathLst>
                </a:custGeom>
                <a:gradFill flip="none" rotWithShape="1">
                  <a:gsLst>
                    <a:gs pos="0">
                      <a:srgbClr val="F8DA00">
                        <a:shade val="30000"/>
                        <a:satMod val="115000"/>
                      </a:srgbClr>
                    </a:gs>
                    <a:gs pos="50000">
                      <a:srgbClr val="F8DA00">
                        <a:shade val="67500"/>
                        <a:satMod val="115000"/>
                      </a:srgbClr>
                    </a:gs>
                    <a:gs pos="100000">
                      <a:srgbClr val="F8DA00">
                        <a:shade val="100000"/>
                        <a:satMod val="115000"/>
                      </a:srgbClr>
                    </a:gs>
                  </a:gsLst>
                  <a:lin ang="18900000" scaled="1"/>
                  <a:tileRect/>
                </a:gradFill>
                <a:ln w="38100"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fr-FR" sz="1400" b="1">
                    <a:latin typeface="Lucida Sans Unicode" pitchFamily="34" charset="0"/>
                  </a:endParaRPr>
                </a:p>
              </p:txBody>
            </p:sp>
            <p:sp>
              <p:nvSpPr>
                <p:cNvPr id="72" name="Ellipse 4"/>
                <p:cNvSpPr/>
                <p:nvPr/>
              </p:nvSpPr>
              <p:spPr bwMode="auto">
                <a:xfrm rot="558114">
                  <a:off x="4468344" y="4240599"/>
                  <a:ext cx="2200599" cy="2037239"/>
                </a:xfrm>
                <a:custGeom>
                  <a:avLst/>
                  <a:gdLst/>
                  <a:ahLst/>
                  <a:cxnLst/>
                  <a:rect l="l" t="t" r="r" b="b"/>
                  <a:pathLst>
                    <a:path w="2704926" h="2504127">
                      <a:moveTo>
                        <a:pt x="1367525" y="32468"/>
                      </a:moveTo>
                      <a:cubicBezTo>
                        <a:pt x="1605267" y="85012"/>
                        <a:pt x="1844683" y="70520"/>
                        <a:pt x="2064244" y="0"/>
                      </a:cubicBezTo>
                      <a:cubicBezTo>
                        <a:pt x="2449205" y="237779"/>
                        <a:pt x="2704927" y="663830"/>
                        <a:pt x="2704926" y="1149607"/>
                      </a:cubicBezTo>
                      <a:cubicBezTo>
                        <a:pt x="2704926" y="1897687"/>
                        <a:pt x="2098487" y="2504128"/>
                        <a:pt x="1350407" y="2504127"/>
                      </a:cubicBezTo>
                      <a:cubicBezTo>
                        <a:pt x="629702" y="2504126"/>
                        <a:pt x="40461" y="1941260"/>
                        <a:pt x="0" y="1231039"/>
                      </a:cubicBezTo>
                      <a:lnTo>
                        <a:pt x="97064" y="1220133"/>
                      </a:lnTo>
                      <a:cubicBezTo>
                        <a:pt x="740755" y="1114702"/>
                        <a:pt x="1227934" y="630455"/>
                        <a:pt x="1367525" y="32468"/>
                      </a:cubicBezTo>
                      <a:close/>
                    </a:path>
                  </a:pathLst>
                </a:custGeom>
                <a:gradFill flip="none" rotWithShape="1">
                  <a:gsLst>
                    <a:gs pos="0">
                      <a:srgbClr val="EE8510">
                        <a:shade val="30000"/>
                        <a:satMod val="115000"/>
                      </a:srgbClr>
                    </a:gs>
                    <a:gs pos="50000">
                      <a:srgbClr val="EE8510">
                        <a:shade val="67500"/>
                        <a:satMod val="115000"/>
                      </a:srgbClr>
                    </a:gs>
                    <a:gs pos="100000">
                      <a:srgbClr val="EE8510">
                        <a:shade val="100000"/>
                        <a:satMod val="115000"/>
                      </a:srgbClr>
                    </a:gs>
                  </a:gsLst>
                  <a:lin ang="18900000" scaled="1"/>
                  <a:tileRect/>
                </a:gradFill>
                <a:ln w="38100"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fr-FR" sz="1400" b="1">
                    <a:latin typeface="Lucida Sans Unicode" pitchFamily="34" charset="0"/>
                  </a:endParaRPr>
                </a:p>
              </p:txBody>
            </p:sp>
            <p:sp>
              <p:nvSpPr>
                <p:cNvPr id="73" name="Ellipse 3"/>
                <p:cNvSpPr/>
                <p:nvPr/>
              </p:nvSpPr>
              <p:spPr bwMode="auto">
                <a:xfrm rot="2184403">
                  <a:off x="2349043" y="4411197"/>
                  <a:ext cx="2203944" cy="1831079"/>
                </a:xfrm>
                <a:custGeom>
                  <a:avLst/>
                  <a:gdLst/>
                  <a:ahLst/>
                  <a:cxnLst/>
                  <a:rect l="l" t="t" r="r" b="b"/>
                  <a:pathLst>
                    <a:path w="2709038" h="2250721">
                      <a:moveTo>
                        <a:pt x="340166" y="0"/>
                      </a:moveTo>
                      <a:cubicBezTo>
                        <a:pt x="855174" y="431249"/>
                        <a:pt x="1605143" y="488839"/>
                        <a:pt x="2185723" y="111806"/>
                      </a:cubicBezTo>
                      <a:cubicBezTo>
                        <a:pt x="2307324" y="319312"/>
                        <a:pt x="2477458" y="482976"/>
                        <a:pt x="2674383" y="595470"/>
                      </a:cubicBezTo>
                      <a:cubicBezTo>
                        <a:pt x="2697442" y="692020"/>
                        <a:pt x="2709038" y="792757"/>
                        <a:pt x="2709038" y="896202"/>
                      </a:cubicBezTo>
                      <a:cubicBezTo>
                        <a:pt x="2709038" y="1644282"/>
                        <a:pt x="2102599" y="2250721"/>
                        <a:pt x="1354519" y="2250721"/>
                      </a:cubicBezTo>
                      <a:cubicBezTo>
                        <a:pt x="606439" y="2250721"/>
                        <a:pt x="0" y="1644282"/>
                        <a:pt x="0" y="896202"/>
                      </a:cubicBezTo>
                      <a:cubicBezTo>
                        <a:pt x="0" y="552248"/>
                        <a:pt x="128201" y="238237"/>
                        <a:pt x="340166" y="0"/>
                      </a:cubicBezTo>
                      <a:close/>
                    </a:path>
                  </a:pathLst>
                </a:custGeom>
                <a:gradFill flip="none" rotWithShape="1">
                  <a:gsLst>
                    <a:gs pos="0">
                      <a:srgbClr val="DA0930">
                        <a:shade val="30000"/>
                        <a:satMod val="115000"/>
                      </a:srgbClr>
                    </a:gs>
                    <a:gs pos="50000">
                      <a:srgbClr val="DA0930">
                        <a:shade val="67500"/>
                        <a:satMod val="115000"/>
                      </a:srgbClr>
                    </a:gs>
                    <a:gs pos="100000">
                      <a:srgbClr val="DA0930">
                        <a:shade val="100000"/>
                        <a:satMod val="115000"/>
                      </a:srgbClr>
                    </a:gs>
                  </a:gsLst>
                  <a:lin ang="0" scaled="1"/>
                  <a:tileRect/>
                </a:gradFill>
                <a:ln w="38100"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fr-FR" sz="1400" b="1">
                    <a:latin typeface="Lucida Sans Unicode" pitchFamily="34" charset="0"/>
                  </a:endParaRPr>
                </a:p>
              </p:txBody>
            </p:sp>
            <p:sp>
              <p:nvSpPr>
                <p:cNvPr id="74" name="Ellipse 5"/>
                <p:cNvSpPr/>
                <p:nvPr/>
              </p:nvSpPr>
              <p:spPr bwMode="auto">
                <a:xfrm rot="1112104">
                  <a:off x="1891684" y="2113562"/>
                  <a:ext cx="1806260" cy="2203944"/>
                </a:xfrm>
                <a:custGeom>
                  <a:avLst/>
                  <a:gdLst/>
                  <a:ahLst/>
                  <a:cxnLst/>
                  <a:rect l="l" t="t" r="r" b="b"/>
                  <a:pathLst>
                    <a:path w="2220214" h="2709038">
                      <a:moveTo>
                        <a:pt x="951727" y="60896"/>
                      </a:moveTo>
                      <a:cubicBezTo>
                        <a:pt x="1078969" y="21320"/>
                        <a:pt x="1214254" y="0"/>
                        <a:pt x="1354519" y="0"/>
                      </a:cubicBezTo>
                      <a:cubicBezTo>
                        <a:pt x="1683791" y="0"/>
                        <a:pt x="1985621" y="117490"/>
                        <a:pt x="2220214" y="313028"/>
                      </a:cubicBezTo>
                      <a:cubicBezTo>
                        <a:pt x="1867634" y="716622"/>
                        <a:pt x="1733553" y="1291377"/>
                        <a:pt x="1916237" y="1836252"/>
                      </a:cubicBezTo>
                      <a:cubicBezTo>
                        <a:pt x="1957396" y="1959016"/>
                        <a:pt x="2012300" y="2073297"/>
                        <a:pt x="2080225" y="2176965"/>
                      </a:cubicBezTo>
                      <a:cubicBezTo>
                        <a:pt x="1875040" y="2296436"/>
                        <a:pt x="1701884" y="2471390"/>
                        <a:pt x="1583502" y="2688234"/>
                      </a:cubicBezTo>
                      <a:cubicBezTo>
                        <a:pt x="1509242" y="2702423"/>
                        <a:pt x="1432653" y="2709038"/>
                        <a:pt x="1354519" y="2709038"/>
                      </a:cubicBezTo>
                      <a:cubicBezTo>
                        <a:pt x="606439" y="2709038"/>
                        <a:pt x="0" y="2102599"/>
                        <a:pt x="0" y="1354519"/>
                      </a:cubicBezTo>
                      <a:cubicBezTo>
                        <a:pt x="0" y="746704"/>
                        <a:pt x="400344" y="232394"/>
                        <a:pt x="951727" y="60896"/>
                      </a:cubicBezTo>
                      <a:close/>
                    </a:path>
                  </a:pathLst>
                </a:custGeom>
                <a:gradFill flip="none" rotWithShape="1">
                  <a:gsLst>
                    <a:gs pos="0">
                      <a:srgbClr val="0098D1">
                        <a:shade val="30000"/>
                        <a:satMod val="115000"/>
                      </a:srgbClr>
                    </a:gs>
                    <a:gs pos="50000">
                      <a:srgbClr val="0098D1">
                        <a:shade val="67500"/>
                        <a:satMod val="115000"/>
                      </a:srgbClr>
                    </a:gs>
                    <a:gs pos="100000">
                      <a:srgbClr val="0098D1">
                        <a:shade val="100000"/>
                        <a:satMod val="115000"/>
                      </a:srgbClr>
                    </a:gs>
                  </a:gsLst>
                  <a:lin ang="10800000" scaled="1"/>
                  <a:tileRect/>
                </a:gradFill>
                <a:ln w="38100"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fr-FR" sz="1400" b="1">
                    <a:latin typeface="Lucida Sans Unicode" pitchFamily="34" charset="0"/>
                  </a:endParaRPr>
                </a:p>
              </p:txBody>
            </p:sp>
          </p:grpSp>
        </p:grpSp>
        <p:sp>
          <p:nvSpPr>
            <p:cNvPr id="64" name="Rectangle 8"/>
            <p:cNvSpPr/>
            <p:nvPr/>
          </p:nvSpPr>
          <p:spPr>
            <a:xfrm>
              <a:off x="7419578" y="2073773"/>
              <a:ext cx="1230375" cy="400110"/>
            </a:xfrm>
            <a:prstGeom prst="rect">
              <a:avLst/>
            </a:prstGeom>
          </p:spPr>
          <p:txBody>
            <a:bodyPr wrap="square" anchor="ctr">
              <a:spAutoFit/>
            </a:bodyPr>
            <a:lstStyle/>
            <a:p>
              <a:pPr lvl="0" algn="ctr" fontAlgn="base">
                <a:spcBef>
                  <a:spcPct val="0"/>
                </a:spcBef>
                <a:spcAft>
                  <a:spcPct val="0"/>
                </a:spcAft>
              </a:pPr>
              <a:r>
                <a:rPr lang="zh-CN" altLang="en-US" sz="2000" cap="small" dirty="0">
                  <a:solidFill>
                    <a:schemeClr val="bg1"/>
                  </a:solidFill>
                  <a:latin typeface="微软雅黑" panose="020B0503020204020204" pitchFamily="34" charset="-122"/>
                  <a:ea typeface="微软雅黑" panose="020B0503020204020204" pitchFamily="34" charset="-122"/>
                  <a:cs typeface="Arial" pitchFamily="34" charset="0"/>
                </a:rPr>
                <a:t>战略因素</a:t>
              </a:r>
              <a:endParaRPr lang="en-US" sz="2000" cap="small" dirty="0">
                <a:solidFill>
                  <a:schemeClr val="bg1"/>
                </a:solidFill>
                <a:latin typeface="微软雅黑" panose="020B0503020204020204" pitchFamily="34" charset="-122"/>
                <a:ea typeface="微软雅黑" panose="020B0503020204020204" pitchFamily="34" charset="-122"/>
                <a:cs typeface="Arial" pitchFamily="34" charset="0"/>
              </a:endParaRPr>
            </a:p>
          </p:txBody>
        </p:sp>
        <p:sp>
          <p:nvSpPr>
            <p:cNvPr id="65" name="Rectangle 9"/>
            <p:cNvSpPr/>
            <p:nvPr/>
          </p:nvSpPr>
          <p:spPr>
            <a:xfrm>
              <a:off x="9108209" y="3225050"/>
              <a:ext cx="1230375" cy="400110"/>
            </a:xfrm>
            <a:prstGeom prst="rect">
              <a:avLst/>
            </a:prstGeom>
          </p:spPr>
          <p:txBody>
            <a:bodyPr wrap="square" anchor="ctr">
              <a:spAutoFit/>
            </a:bodyPr>
            <a:lstStyle/>
            <a:p>
              <a:pPr algn="ctr" fontAlgn="base">
                <a:spcBef>
                  <a:spcPct val="0"/>
                </a:spcBef>
                <a:spcAft>
                  <a:spcPct val="0"/>
                </a:spcAft>
              </a:pPr>
              <a:r>
                <a:rPr lang="zh-CN" altLang="en-US" sz="2000" cap="small" dirty="0">
                  <a:solidFill>
                    <a:schemeClr val="bg1"/>
                  </a:solidFill>
                  <a:latin typeface="微软雅黑" panose="020B0503020204020204" pitchFamily="34" charset="-122"/>
                  <a:ea typeface="微软雅黑" panose="020B0503020204020204" pitchFamily="34" charset="-122"/>
                  <a:cs typeface="Arial" pitchFamily="34" charset="0"/>
                </a:rPr>
                <a:t>环境因素</a:t>
              </a:r>
              <a:endParaRPr lang="en-US" sz="2000" cap="small" dirty="0">
                <a:solidFill>
                  <a:schemeClr val="bg1"/>
                </a:solidFill>
                <a:latin typeface="微软雅黑" panose="020B0503020204020204" pitchFamily="34" charset="-122"/>
                <a:ea typeface="微软雅黑" panose="020B0503020204020204" pitchFamily="34" charset="-122"/>
                <a:cs typeface="Arial" pitchFamily="34" charset="0"/>
              </a:endParaRPr>
            </a:p>
          </p:txBody>
        </p:sp>
        <p:sp>
          <p:nvSpPr>
            <p:cNvPr id="66" name="Rectangle 13"/>
            <p:cNvSpPr/>
            <p:nvPr/>
          </p:nvSpPr>
          <p:spPr>
            <a:xfrm>
              <a:off x="5697232" y="3225050"/>
              <a:ext cx="1501285" cy="400110"/>
            </a:xfrm>
            <a:prstGeom prst="rect">
              <a:avLst/>
            </a:prstGeom>
          </p:spPr>
          <p:txBody>
            <a:bodyPr wrap="square" anchor="ctr">
              <a:spAutoFit/>
            </a:bodyPr>
            <a:lstStyle/>
            <a:p>
              <a:pPr lvl="0" algn="ctr" fontAlgn="base">
                <a:spcBef>
                  <a:spcPct val="0"/>
                </a:spcBef>
                <a:spcAft>
                  <a:spcPct val="0"/>
                </a:spcAft>
              </a:pPr>
              <a:r>
                <a:rPr lang="zh-CN" altLang="en-US" sz="2000" cap="small" dirty="0">
                  <a:solidFill>
                    <a:schemeClr val="bg1"/>
                  </a:solidFill>
                  <a:latin typeface="微软雅黑" panose="020B0503020204020204" pitchFamily="34" charset="-122"/>
                  <a:ea typeface="微软雅黑" panose="020B0503020204020204" pitchFamily="34" charset="-122"/>
                  <a:cs typeface="Arial" pitchFamily="34" charset="0"/>
                </a:rPr>
                <a:t>权利因素</a:t>
              </a:r>
              <a:endParaRPr lang="en-US" sz="2000" cap="small" dirty="0">
                <a:solidFill>
                  <a:schemeClr val="bg1"/>
                </a:solidFill>
                <a:latin typeface="微软雅黑" panose="020B0503020204020204" pitchFamily="34" charset="-122"/>
                <a:ea typeface="微软雅黑" panose="020B0503020204020204" pitchFamily="34" charset="-122"/>
                <a:cs typeface="Arial" pitchFamily="34" charset="0"/>
              </a:endParaRPr>
            </a:p>
          </p:txBody>
        </p:sp>
        <p:sp>
          <p:nvSpPr>
            <p:cNvPr id="67" name="Rectangle 14"/>
            <p:cNvSpPr/>
            <p:nvPr/>
          </p:nvSpPr>
          <p:spPr>
            <a:xfrm>
              <a:off x="6488492" y="5144207"/>
              <a:ext cx="1230375" cy="400110"/>
            </a:xfrm>
            <a:prstGeom prst="rect">
              <a:avLst/>
            </a:prstGeom>
          </p:spPr>
          <p:txBody>
            <a:bodyPr wrap="square" anchor="ctr">
              <a:spAutoFit/>
            </a:bodyPr>
            <a:lstStyle/>
            <a:p>
              <a:pPr lvl="0" algn="ctr" fontAlgn="base">
                <a:spcBef>
                  <a:spcPct val="0"/>
                </a:spcBef>
                <a:spcAft>
                  <a:spcPct val="0"/>
                </a:spcAft>
              </a:pPr>
              <a:r>
                <a:rPr lang="zh-CN" altLang="en-US" sz="2000" cap="small" dirty="0">
                  <a:solidFill>
                    <a:schemeClr val="bg1"/>
                  </a:solidFill>
                  <a:latin typeface="微软雅黑" panose="020B0503020204020204" pitchFamily="34" charset="-122"/>
                  <a:ea typeface="微软雅黑" panose="020B0503020204020204" pitchFamily="34" charset="-122"/>
                  <a:cs typeface="Arial" pitchFamily="34" charset="0"/>
                </a:rPr>
                <a:t>规模因素</a:t>
              </a:r>
              <a:endParaRPr lang="en-US" sz="2000" cap="small" dirty="0">
                <a:solidFill>
                  <a:schemeClr val="bg1"/>
                </a:solidFill>
                <a:latin typeface="微软雅黑" panose="020B0503020204020204" pitchFamily="34" charset="-122"/>
                <a:ea typeface="微软雅黑" panose="020B0503020204020204" pitchFamily="34" charset="-122"/>
                <a:cs typeface="Arial" pitchFamily="34" charset="0"/>
              </a:endParaRPr>
            </a:p>
          </p:txBody>
        </p:sp>
        <p:sp>
          <p:nvSpPr>
            <p:cNvPr id="68" name="Rectangle 15"/>
            <p:cNvSpPr/>
            <p:nvPr/>
          </p:nvSpPr>
          <p:spPr>
            <a:xfrm>
              <a:off x="8500740" y="5070216"/>
              <a:ext cx="1230375" cy="400110"/>
            </a:xfrm>
            <a:prstGeom prst="rect">
              <a:avLst/>
            </a:prstGeom>
          </p:spPr>
          <p:txBody>
            <a:bodyPr wrap="square" anchor="ctr">
              <a:spAutoFit/>
            </a:bodyPr>
            <a:lstStyle/>
            <a:p>
              <a:pPr algn="ctr" fontAlgn="base">
                <a:spcBef>
                  <a:spcPct val="0"/>
                </a:spcBef>
                <a:spcAft>
                  <a:spcPct val="0"/>
                </a:spcAft>
              </a:pPr>
              <a:r>
                <a:rPr lang="zh-CN" altLang="en-US" sz="2000" cap="small" dirty="0">
                  <a:solidFill>
                    <a:schemeClr val="bg1"/>
                  </a:solidFill>
                  <a:latin typeface="微软雅黑" panose="020B0503020204020204" pitchFamily="34" charset="-122"/>
                  <a:ea typeface="微软雅黑" panose="020B0503020204020204" pitchFamily="34" charset="-122"/>
                  <a:cs typeface="Arial" pitchFamily="34" charset="0"/>
                </a:rPr>
                <a:t>技术因素</a:t>
              </a:r>
              <a:endParaRPr lang="en-US" sz="2000" cap="small" dirty="0">
                <a:solidFill>
                  <a:schemeClr val="bg1"/>
                </a:solidFill>
                <a:latin typeface="微软雅黑" panose="020B0503020204020204" pitchFamily="34" charset="-122"/>
                <a:ea typeface="微软雅黑" panose="020B0503020204020204" pitchFamily="34" charset="-122"/>
                <a:cs typeface="Arial" pitchFamily="34" charset="0"/>
              </a:endParaRPr>
            </a:p>
          </p:txBody>
        </p:sp>
      </p:grpSp>
      <p:grpSp>
        <p:nvGrpSpPr>
          <p:cNvPr id="84" name="组合 83"/>
          <p:cNvGrpSpPr/>
          <p:nvPr/>
        </p:nvGrpSpPr>
        <p:grpSpPr>
          <a:xfrm>
            <a:off x="1561739" y="3041677"/>
            <a:ext cx="3743760" cy="2930527"/>
            <a:chOff x="1561739" y="3041677"/>
            <a:chExt cx="3743760" cy="2930527"/>
          </a:xfrm>
        </p:grpSpPr>
        <p:sp>
          <p:nvSpPr>
            <p:cNvPr id="77" name="矩形 76"/>
            <p:cNvSpPr/>
            <p:nvPr/>
          </p:nvSpPr>
          <p:spPr>
            <a:xfrm>
              <a:off x="1561739" y="3041677"/>
              <a:ext cx="3743760" cy="2930527"/>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Text Box 44"/>
            <p:cNvSpPr txBox="1">
              <a:spLocks noChangeArrowheads="1"/>
            </p:cNvSpPr>
            <p:nvPr/>
          </p:nvSpPr>
          <p:spPr bwMode="auto">
            <a:xfrm>
              <a:off x="1633091" y="3713603"/>
              <a:ext cx="3616858" cy="2163669"/>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403200">
                <a:spcBef>
                  <a:spcPts val="600"/>
                </a:spcBef>
              </a:pPr>
              <a:r>
                <a:rPr lang="zh-CN" altLang="en-US" dirty="0">
                  <a:solidFill>
                    <a:schemeClr val="bg1"/>
                  </a:solidFill>
                </a:rPr>
                <a:t>战略决定结构是我们建立公司组织的基本原则。具有战略意义的关键业务和新事业生长点，应当在组织上有一个明确的负责单位，这些部门是公司组织的基本构成要素</a:t>
              </a:r>
              <a:r>
                <a:rPr lang="zh-CN" altLang="en-US" dirty="0" smtClean="0">
                  <a:solidFill>
                    <a:schemeClr val="bg1"/>
                  </a:solidFill>
                </a:rPr>
                <a:t>。</a:t>
              </a:r>
              <a:endParaRPr lang="en-US" altLang="zh-CN" dirty="0" smtClean="0">
                <a:solidFill>
                  <a:schemeClr val="bg1"/>
                </a:solidFill>
              </a:endParaRPr>
            </a:p>
            <a:p>
              <a:pPr algn="r">
                <a:spcBef>
                  <a:spcPts val="600"/>
                </a:spcBef>
              </a:pPr>
              <a:r>
                <a:rPr lang="en-US" altLang="zh-CN" dirty="0" smtClean="0">
                  <a:solidFill>
                    <a:schemeClr val="bg1"/>
                  </a:solidFill>
                </a:rPr>
                <a:t>——《</a:t>
              </a:r>
              <a:r>
                <a:rPr lang="zh-CN" altLang="en-US" dirty="0">
                  <a:solidFill>
                    <a:schemeClr val="bg1"/>
                  </a:solidFill>
                </a:rPr>
                <a:t>华为基本法</a:t>
              </a:r>
              <a:r>
                <a:rPr lang="en-US" altLang="zh-CN" dirty="0">
                  <a:solidFill>
                    <a:schemeClr val="bg1"/>
                  </a:solidFill>
                </a:rPr>
                <a:t>》</a:t>
              </a:r>
              <a:endParaRPr lang="en-US" dirty="0">
                <a:solidFill>
                  <a:schemeClr val="bg1"/>
                </a:solidFill>
              </a:endParaRPr>
            </a:p>
          </p:txBody>
        </p:sp>
        <p:sp>
          <p:nvSpPr>
            <p:cNvPr id="82" name="Rectangle 33"/>
            <p:cNvSpPr/>
            <p:nvPr>
              <p:custDataLst>
                <p:tags r:id="rId1"/>
              </p:custDataLst>
            </p:nvPr>
          </p:nvSpPr>
          <p:spPr bwMode="auto">
            <a:xfrm>
              <a:off x="1561739" y="3139763"/>
              <a:ext cx="3743760" cy="488264"/>
            </a:xfrm>
            <a:prstGeom prst="rect">
              <a:avLst/>
            </a:prstGeom>
            <a:solidFill>
              <a:srgbClr val="99CC00">
                <a:alpha val="69804"/>
              </a:srgbClr>
            </a:solidFill>
            <a:ln w="9525" cap="flat" cmpd="sng" algn="ctr">
              <a:noFill/>
              <a:prstDash val="solid"/>
              <a:headEnd type="none" w="med" len="med"/>
              <a:tailEnd type="none" w="med" len="med"/>
            </a:ln>
            <a:effectLst/>
          </p:spPr>
          <p:txBody>
            <a:bodyPr vert="horz" wrap="square" lIns="68583" tIns="34292" rIns="68583" bIns="34292" numCol="1" rtlCol="0" anchor="t" anchorCtr="0" compatLnSpc="1">
              <a:prstTxWarp prst="textNoShape">
                <a:avLst/>
              </a:prstTxWarp>
            </a:bodyPr>
            <a:lstStyle/>
            <a:p>
              <a:pPr algn="ctr" defTabSz="685637" fontAlgn="base">
                <a:spcBef>
                  <a:spcPct val="0"/>
                </a:spcBef>
                <a:spcAft>
                  <a:spcPct val="0"/>
                </a:spcAft>
              </a:pPr>
              <a:endParaRPr lang="en-US" sz="1500" kern="0" dirty="0">
                <a:gradFill>
                  <a:gsLst>
                    <a:gs pos="0">
                      <a:srgbClr val="FFFFFF"/>
                    </a:gs>
                    <a:gs pos="100000">
                      <a:srgbClr val="FFFFFF"/>
                    </a:gs>
                  </a:gsLst>
                  <a:lin ang="5400000" scaled="0"/>
                </a:gradFill>
                <a:latin typeface="Segoe UI"/>
              </a:endParaRPr>
            </a:p>
          </p:txBody>
        </p:sp>
        <p:sp>
          <p:nvSpPr>
            <p:cNvPr id="83" name="TextBox 32"/>
            <p:cNvSpPr txBox="1"/>
            <p:nvPr>
              <p:custDataLst>
                <p:tags r:id="rId2"/>
              </p:custDataLst>
            </p:nvPr>
          </p:nvSpPr>
          <p:spPr>
            <a:xfrm>
              <a:off x="1561739" y="3161049"/>
              <a:ext cx="3743760" cy="446288"/>
            </a:xfrm>
            <a:prstGeom prst="rect">
              <a:avLst/>
            </a:prstGeom>
            <a:noFill/>
          </p:spPr>
          <p:txBody>
            <a:bodyPr wrap="square" lIns="68586" tIns="68586" rIns="68586" bIns="68586" rtlCol="0">
              <a:spAutoFit/>
            </a:bodyPr>
            <a:lstStyle/>
            <a:p>
              <a:pPr lvl="0" algn="ctr">
                <a:buSzPct val="90000"/>
                <a:defRPr/>
              </a:pPr>
              <a:r>
                <a:rPr kumimoji="0" lang="en-US" altLang="zh-CN" sz="2000" b="0" i="0" u="none" strike="noStrike" kern="0" cap="none" spc="0" normalizeH="0" baseline="0" noProof="0" dirty="0" smtClean="0">
                  <a:ln>
                    <a:noFill/>
                  </a:ln>
                  <a:solidFill>
                    <a:srgbClr val="FFFFFF">
                      <a:alpha val="99000"/>
                    </a:srgbClr>
                  </a:solidFill>
                  <a:effectLst/>
                  <a:uLnTx/>
                  <a:uFillTx/>
                  <a:latin typeface="微软雅黑" panose="020B0503020204020204" pitchFamily="34" charset="-122"/>
                  <a:ea typeface="微软雅黑" panose="020B0503020204020204" pitchFamily="34" charset="-122"/>
                </a:rPr>
                <a:t>-- </a:t>
              </a:r>
              <a:r>
                <a:rPr kumimoji="0" lang="zh-CN" altLang="en-US" sz="2000" b="0" i="0" u="none" strike="noStrike" kern="0" cap="none" spc="0" normalizeH="0" baseline="0" noProof="0" dirty="0" smtClean="0">
                  <a:ln>
                    <a:noFill/>
                  </a:ln>
                  <a:solidFill>
                    <a:srgbClr val="FFFFFF">
                      <a:alpha val="99000"/>
                    </a:srgbClr>
                  </a:solidFill>
                  <a:effectLst/>
                  <a:uLnTx/>
                  <a:uFillTx/>
                  <a:latin typeface="微软雅黑" panose="020B0503020204020204" pitchFamily="34" charset="-122"/>
                  <a:ea typeface="微软雅黑" panose="020B0503020204020204" pitchFamily="34" charset="-122"/>
                </a:rPr>
                <a:t>观 点 </a:t>
              </a:r>
              <a:r>
                <a:rPr kumimoji="0" lang="en-US" altLang="zh-CN" sz="2000" b="0" i="0" u="none" strike="noStrike" kern="0" cap="none" spc="0" normalizeH="0" baseline="0" noProof="0" dirty="0" smtClean="0">
                  <a:ln>
                    <a:noFill/>
                  </a:ln>
                  <a:solidFill>
                    <a:srgbClr val="FFFFFF">
                      <a:alpha val="99000"/>
                    </a:srgbClr>
                  </a:solidFill>
                  <a:effectLst/>
                  <a:uLnTx/>
                  <a:uFillTx/>
                  <a:latin typeface="微软雅黑" panose="020B0503020204020204" pitchFamily="34" charset="-122"/>
                  <a:ea typeface="微软雅黑" panose="020B0503020204020204" pitchFamily="34" charset="-122"/>
                </a:rPr>
                <a:t>--</a:t>
              </a:r>
              <a:endParaRPr kumimoji="0" lang="en-US" sz="2000" b="0" i="0" u="none" strike="noStrike" kern="0" cap="none" spc="0" normalizeH="0" baseline="0" noProof="0" dirty="0">
                <a:ln>
                  <a:noFill/>
                </a:ln>
                <a:solidFill>
                  <a:srgbClr val="FFFFFF">
                    <a:alpha val="99000"/>
                  </a:srgbClr>
                </a:solidFill>
                <a:effectLst/>
                <a:uLnTx/>
                <a:uFillTx/>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88429253"/>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75"/>
                                        </p:tgtEl>
                                        <p:attrNameLst>
                                          <p:attrName>style.visibility</p:attrName>
                                        </p:attrNameLst>
                                      </p:cBhvr>
                                      <p:to>
                                        <p:strVal val="visible"/>
                                      </p:to>
                                    </p:set>
                                    <p:anim calcmode="lin" valueType="num">
                                      <p:cBhvr additive="base">
                                        <p:cTn id="7" dur="500" fill="hold"/>
                                        <p:tgtEl>
                                          <p:spTgt spid="75"/>
                                        </p:tgtEl>
                                        <p:attrNameLst>
                                          <p:attrName>ppt_x</p:attrName>
                                        </p:attrNameLst>
                                      </p:cBhvr>
                                      <p:tavLst>
                                        <p:tav tm="0">
                                          <p:val>
                                            <p:strVal val="#ppt_x"/>
                                          </p:val>
                                        </p:tav>
                                        <p:tav tm="100000">
                                          <p:val>
                                            <p:strVal val="#ppt_x"/>
                                          </p:val>
                                        </p:tav>
                                      </p:tavLst>
                                    </p:anim>
                                    <p:anim calcmode="lin" valueType="num">
                                      <p:cBhvr additive="base">
                                        <p:cTn id="8" dur="500" fill="hold"/>
                                        <p:tgtEl>
                                          <p:spTgt spid="75"/>
                                        </p:tgtEl>
                                        <p:attrNameLst>
                                          <p:attrName>ppt_y</p:attrName>
                                        </p:attrNameLst>
                                      </p:cBhvr>
                                      <p:tavLst>
                                        <p:tav tm="0">
                                          <p:val>
                                            <p:strVal val="0-#ppt_h/2"/>
                                          </p:val>
                                        </p:tav>
                                        <p:tav tm="100000">
                                          <p:val>
                                            <p:strVal val="#ppt_y"/>
                                          </p:val>
                                        </p:tav>
                                      </p:tavLst>
                                    </p:anim>
                                  </p:childTnLst>
                                </p:cTn>
                              </p:par>
                              <p:par>
                                <p:cTn id="9" presetID="2" presetClass="entr" presetSubtype="4" decel="100000" fill="hold" nodeType="withEffect">
                                  <p:stCondLst>
                                    <p:cond delay="0"/>
                                  </p:stCondLst>
                                  <p:childTnLst>
                                    <p:set>
                                      <p:cBhvr>
                                        <p:cTn id="10" dur="1" fill="hold">
                                          <p:stCondLst>
                                            <p:cond delay="0"/>
                                          </p:stCondLst>
                                        </p:cTn>
                                        <p:tgtEl>
                                          <p:spTgt spid="84"/>
                                        </p:tgtEl>
                                        <p:attrNameLst>
                                          <p:attrName>style.visibility</p:attrName>
                                        </p:attrNameLst>
                                      </p:cBhvr>
                                      <p:to>
                                        <p:strVal val="visible"/>
                                      </p:to>
                                    </p:set>
                                    <p:anim calcmode="lin" valueType="num">
                                      <p:cBhvr additive="base">
                                        <p:cTn id="11" dur="500" fill="hold"/>
                                        <p:tgtEl>
                                          <p:spTgt spid="84"/>
                                        </p:tgtEl>
                                        <p:attrNameLst>
                                          <p:attrName>ppt_x</p:attrName>
                                        </p:attrNameLst>
                                      </p:cBhvr>
                                      <p:tavLst>
                                        <p:tav tm="0">
                                          <p:val>
                                            <p:strVal val="#ppt_x"/>
                                          </p:val>
                                        </p:tav>
                                        <p:tav tm="100000">
                                          <p:val>
                                            <p:strVal val="#ppt_x"/>
                                          </p:val>
                                        </p:tav>
                                      </p:tavLst>
                                    </p:anim>
                                    <p:anim calcmode="lin" valueType="num">
                                      <p:cBhvr additive="base">
                                        <p:cTn id="12" dur="500" fill="hold"/>
                                        <p:tgtEl>
                                          <p:spTgt spid="8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hBK2Bpy5HEOLkOGrK63hug"/>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hBK2Bpy5HEOLkOGrK63hug"/>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WTuh1Ov1JkGoiFAKm3dl6Q"/>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hBK2Bpy5HEOLkOGrK63hug"/>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WTuh1Ov1JkGoiFAKm3dl6Q"/>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hBK2Bpy5HEOLkOGrK63hug"/>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WTuh1Ov1JkGoiFAKm3dl6Q"/>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phBK2Bpy5HEOLkOGrK63hug"/>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pWTuh1Ov1JkGoiFAKm3dl6Q"/>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pVdDWp4IluEmyF2WAC0hUHQ"/>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pWTuh1Ov1JkGoiFAKm3dl6Q"/>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WTuh1Ov1JkGoiFAKm3dl6Q"/>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pWTuh1Ov1JkGoiFAKm3dl6Q"/>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pWTuh1Ov1JkGoiFAKm3dl6Q"/>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hBK2Bpy5HEOLkOGrK63hug"/>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WTuh1Ov1JkGoiFAKm3dl6Q"/>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WTuh1Ov1JkGoiFAKm3dl6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hBK2Bpy5HEOLkOGrK63hug"/>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WTuh1Ov1JkGoiFAKm3dl6Q"/>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hBK2Bpy5HEOLkOGrK63hug"/>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WTuh1Ov1JkGoiFAKm3dl6Q"/>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20808</TotalTime>
  <Words>7386</Words>
  <Application>Microsoft Office PowerPoint</Application>
  <PresentationFormat>自定义</PresentationFormat>
  <Paragraphs>338</Paragraphs>
  <Slides>48</Slides>
  <Notes>0</Notes>
  <HiddenSlides>0</HiddenSlides>
  <MMClips>0</MMClips>
  <ScaleCrop>false</ScaleCrop>
  <HeadingPairs>
    <vt:vector size="4" baseType="variant">
      <vt:variant>
        <vt:lpstr>主题</vt:lpstr>
      </vt:variant>
      <vt:variant>
        <vt:i4>2</vt:i4>
      </vt:variant>
      <vt:variant>
        <vt:lpstr>幻灯片标题</vt:lpstr>
      </vt:variant>
      <vt:variant>
        <vt:i4>48</vt:i4>
      </vt:variant>
    </vt:vector>
  </HeadingPairs>
  <TitlesOfParts>
    <vt:vector size="50" baseType="lpstr">
      <vt:lpstr>第一PPT，www.1ppt.com</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组织管理</dc:title>
  <dc:creator>第一PPT</dc:creator>
  <cp:keywords>www.1ppt.com</cp:keywords>
  <cp:lastModifiedBy>Windows User</cp:lastModifiedBy>
  <cp:revision>4802</cp:revision>
  <dcterms:created xsi:type="dcterms:W3CDTF">2012-10-07T00:28:30Z</dcterms:created>
  <dcterms:modified xsi:type="dcterms:W3CDTF">2018-07-16T02:11:39Z</dcterms:modified>
</cp:coreProperties>
</file>