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350" r:id="rId3"/>
    <p:sldId id="356" r:id="rId4"/>
    <p:sldId id="358" r:id="rId5"/>
    <p:sldId id="359" r:id="rId6"/>
    <p:sldId id="364" r:id="rId7"/>
    <p:sldId id="365" r:id="rId8"/>
    <p:sldId id="366" r:id="rId9"/>
    <p:sldId id="360" r:id="rId10"/>
    <p:sldId id="367" r:id="rId11"/>
    <p:sldId id="368" r:id="rId12"/>
    <p:sldId id="369" r:id="rId13"/>
    <p:sldId id="370" r:id="rId14"/>
    <p:sldId id="361" r:id="rId15"/>
    <p:sldId id="371" r:id="rId16"/>
    <p:sldId id="372" r:id="rId17"/>
    <p:sldId id="373" r:id="rId18"/>
    <p:sldId id="374" r:id="rId19"/>
    <p:sldId id="375" r:id="rId20"/>
    <p:sldId id="362" r:id="rId21"/>
    <p:sldId id="376" r:id="rId22"/>
    <p:sldId id="377" r:id="rId23"/>
    <p:sldId id="378" r:id="rId24"/>
    <p:sldId id="363" r:id="rId25"/>
    <p:sldId id="379" r:id="rId26"/>
    <p:sldId id="381" r:id="rId27"/>
    <p:sldId id="380" r:id="rId28"/>
    <p:sldId id="355" r:id="rId29"/>
    <p:sldId id="382" r:id="rId30"/>
  </p:sldIdLst>
  <p:sldSz cx="12192000" cy="6858000"/>
  <p:notesSz cx="6858000" cy="9144000"/>
  <p:custDataLst>
    <p:tags r:id="rId3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031E"/>
    <a:srgbClr val="4A5960"/>
    <a:srgbClr val="F0DD45"/>
    <a:srgbClr val="C8CE7C"/>
    <a:srgbClr val="FF832B"/>
    <a:srgbClr val="B5BD70"/>
    <a:srgbClr val="F2DC8E"/>
    <a:srgbClr val="202020"/>
    <a:srgbClr val="172459"/>
    <a:srgbClr val="A001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2" autoAdjust="0"/>
    <p:restoredTop sz="94660"/>
  </p:normalViewPr>
  <p:slideViewPr>
    <p:cSldViewPr>
      <p:cViewPr varScale="1">
        <p:scale>
          <a:sx n="58" d="100"/>
          <a:sy n="58" d="100"/>
        </p:scale>
        <p:origin x="-96" y="-1380"/>
      </p:cViewPr>
      <p:guideLst>
        <p:guide orient="horz" pos="2160"/>
        <p:guide pos="3840"/>
      </p:guideLst>
    </p:cSldViewPr>
  </p:slideViewPr>
  <p:notesTextViewPr>
    <p:cViewPr>
      <p:scale>
        <a:sx n="100" d="100"/>
        <a:sy n="100" d="100"/>
      </p:scale>
      <p:origin x="0" y="0"/>
    </p:cViewPr>
  </p:notesTextViewPr>
  <p:sorterViewPr>
    <p:cViewPr>
      <p:scale>
        <a:sx n="139" d="100"/>
        <a:sy n="13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2982EF-6D29-482D-B595-E657060E1A94}" type="datetimeFigureOut">
              <a:rPr lang="zh-CN" altLang="en-US" smtClean="0"/>
              <a:t>2018/9/28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4E2E59-1352-4F46-8DA2-FEE878BBA3F0}" type="slidenum">
              <a:rPr lang="zh-CN" altLang="en-US" smtClean="0"/>
              <a:t>‹#›</a:t>
            </a:fld>
            <a:endParaRPr lang="zh-CN" altLang="en-US"/>
          </a:p>
        </p:txBody>
      </p:sp>
    </p:spTree>
    <p:extLst>
      <p:ext uri="{BB962C8B-B14F-4D97-AF65-F5344CB8AC3E}">
        <p14:creationId xmlns:p14="http://schemas.microsoft.com/office/powerpoint/2010/main" val="2366636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矩形 6"/>
          <p:cNvSpPr/>
          <p:nvPr userDrawn="1"/>
        </p:nvSpPr>
        <p:spPr>
          <a:xfrm>
            <a:off x="11449521" y="6096000"/>
            <a:ext cx="775136"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a:t>
            </a:r>
            <a:endParaRPr lang="en-US" altLang="zh-CN" sz="100" dirty="0">
              <a:solidFill>
                <a:schemeClr val="bg1"/>
              </a:solidFill>
            </a:endParaRPr>
          </a:p>
          <a:p>
            <a:pPr lvl="0"/>
            <a:r>
              <a:rPr lang="zh-CN" altLang="en-US" sz="100" dirty="0" smtClean="0">
                <a:solidFill>
                  <a:schemeClr val="bg1"/>
                </a:solidFill>
              </a:rPr>
              <a:t>字体下载：</a:t>
            </a:r>
            <a:r>
              <a:rPr lang="en-US" altLang="zh-CN" sz="100" dirty="0" smtClean="0">
                <a:solidFill>
                  <a:schemeClr val="bg1"/>
                </a:solidFill>
              </a:rPr>
              <a:t>www.1ppt.com/ziti/</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2570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46518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59156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38937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21225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19657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46340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9642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20784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79085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2841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9/28/2018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9/28/2018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9/28/2018</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00783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13.xml"/><Relationship Id="rId5" Type="http://schemas.openxmlformats.org/officeDocument/2006/relationships/image" Target="../media/image18.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14.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15.xml"/><Relationship Id="rId5" Type="http://schemas.openxmlformats.org/officeDocument/2006/relationships/image" Target="../media/image12.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jpg"/><Relationship Id="rId7"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16.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17.xml"/><Relationship Id="rId5" Type="http://schemas.openxmlformats.org/officeDocument/2006/relationships/image" Target="../media/image4.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18.xml"/><Relationship Id="rId5" Type="http://schemas.openxmlformats.org/officeDocument/2006/relationships/image" Target="../media/image20.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19.xml"/><Relationship Id="rId5" Type="http://schemas.openxmlformats.org/officeDocument/2006/relationships/image" Target="../media/image21.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20.xml"/><Relationship Id="rId5" Type="http://schemas.openxmlformats.org/officeDocument/2006/relationships/image" Target="../media/image22.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21.xml"/><Relationship Id="rId5" Type="http://schemas.openxmlformats.org/officeDocument/2006/relationships/image" Target="../media/image23.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jpg"/><Relationship Id="rId7"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22.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23.xml"/><Relationship Id="rId5" Type="http://schemas.openxmlformats.org/officeDocument/2006/relationships/image" Target="../media/image12.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24.xml"/><Relationship Id="rId5" Type="http://schemas.openxmlformats.org/officeDocument/2006/relationships/image" Target="../media/image24.png"/><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25.xml"/><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jpg"/><Relationship Id="rId7"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26.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27.xml"/><Relationship Id="rId5" Type="http://schemas.openxmlformats.org/officeDocument/2006/relationships/image" Target="../media/image25.png"/><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28.xml"/><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29.xml"/><Relationship Id="rId5" Type="http://schemas.openxmlformats.org/officeDocument/2006/relationships/image" Target="../media/image26.jpg"/><Relationship Id="rId4" Type="http://schemas.openxmlformats.org/officeDocument/2006/relationships/image" Target="../media/image12.png"/></Relationships>
</file>

<file path=ppt/slides/_rels/slide2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8.png"/><Relationship Id="rId3" Type="http://schemas.openxmlformats.org/officeDocument/2006/relationships/tags" Target="../tags/tag4.xml"/><Relationship Id="rId7" Type="http://schemas.openxmlformats.org/officeDocument/2006/relationships/image" Target="../media/image1.jpg"/><Relationship Id="rId12" Type="http://schemas.openxmlformats.org/officeDocument/2006/relationships/image" Target="../media/image6.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7.xml"/><Relationship Id="rId11" Type="http://schemas.openxmlformats.org/officeDocument/2006/relationships/image" Target="../media/image5.png"/><Relationship Id="rId5" Type="http://schemas.openxmlformats.org/officeDocument/2006/relationships/tags" Target="../tags/tag6.xml"/><Relationship Id="rId10" Type="http://schemas.openxmlformats.org/officeDocument/2006/relationships/image" Target="../media/image7.png"/><Relationship Id="rId4" Type="http://schemas.openxmlformats.org/officeDocument/2006/relationships/tags" Target="../tags/tag5.xml"/><Relationship Id="rId9"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jpg"/><Relationship Id="rId7"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7.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8.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9.xml"/><Relationship Id="rId5" Type="http://schemas.openxmlformats.org/officeDocument/2006/relationships/image" Target="../media/image15.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10.xml"/><Relationship Id="rId5" Type="http://schemas.openxmlformats.org/officeDocument/2006/relationships/image" Target="../media/image16.jp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jpg"/><Relationship Id="rId7"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11.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7.xml"/><Relationship Id="rId1" Type="http://schemas.openxmlformats.org/officeDocument/2006/relationships/tags" Target="../tags/tag12.xml"/><Relationship Id="rId5" Type="http://schemas.openxmlformats.org/officeDocument/2006/relationships/image" Target="../media/image17.jp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0400" y="1981200"/>
            <a:ext cx="1848406" cy="1819583"/>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377291" y="0"/>
            <a:ext cx="1848406" cy="1819583"/>
          </a:xfrm>
          <a:prstGeom prst="rect">
            <a:avLst/>
          </a:prstGeom>
        </p:spPr>
      </p:pic>
      <p:pic>
        <p:nvPicPr>
          <p:cNvPr id="16" name="图片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76975" y="3276600"/>
            <a:ext cx="1029025" cy="1012979"/>
          </a:xfrm>
          <a:prstGeom prst="rect">
            <a:avLst/>
          </a:prstGeom>
        </p:spPr>
      </p:pic>
      <p:pic>
        <p:nvPicPr>
          <p:cNvPr id="3" name="图片 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971800" y="-457200"/>
            <a:ext cx="6041135" cy="6857999"/>
          </a:xfrm>
          <a:prstGeom prst="rect">
            <a:avLst/>
          </a:prstGeom>
        </p:spPr>
      </p:pic>
      <p:pic>
        <p:nvPicPr>
          <p:cNvPr id="4" name="图片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010400" y="152401"/>
            <a:ext cx="1905000" cy="1175926"/>
          </a:xfrm>
          <a:prstGeom prst="rect">
            <a:avLst/>
          </a:prstGeom>
        </p:spPr>
      </p:pic>
      <p:sp>
        <p:nvSpPr>
          <p:cNvPr id="8" name="文本框 7"/>
          <p:cNvSpPr txBox="1"/>
          <p:nvPr/>
        </p:nvSpPr>
        <p:spPr>
          <a:xfrm>
            <a:off x="5418957" y="5181600"/>
            <a:ext cx="1426994" cy="369332"/>
          </a:xfrm>
          <a:prstGeom prst="rect">
            <a:avLst/>
          </a:prstGeom>
          <a:noFill/>
        </p:spPr>
        <p:txBody>
          <a:bodyPr wrap="none" rtlCol="0">
            <a:spAutoFit/>
          </a:bodyPr>
          <a:lstStyle/>
          <a:p>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1949-2018</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4267200" y="5366266"/>
            <a:ext cx="3730508" cy="584775"/>
          </a:xfrm>
          <a:prstGeom prst="rect">
            <a:avLst/>
          </a:prstGeom>
          <a:noFill/>
        </p:spPr>
        <p:txBody>
          <a:bodyPr wrap="none" rtlCol="0">
            <a:spAutoFit/>
          </a:bodyPr>
          <a:lstStyle/>
          <a:p>
            <a:r>
              <a:rPr lang="zh-CN" altLang="en-US" spc="300" dirty="0">
                <a:solidFill>
                  <a:schemeClr val="tx1">
                    <a:lumMod val="75000"/>
                    <a:lumOff val="25000"/>
                  </a:schemeClr>
                </a:solidFill>
                <a:latin typeface="微软雅黑" panose="020B0503020204020204" pitchFamily="34" charset="-122"/>
                <a:ea typeface="微软雅黑" panose="020B0503020204020204" pitchFamily="34" charset="-122"/>
              </a:rPr>
              <a:t>中华人民共和国成立</a:t>
            </a:r>
            <a:r>
              <a:rPr lang="en-US" altLang="zh-CN" sz="3200" b="1" spc="300" dirty="0" smtClean="0">
                <a:solidFill>
                  <a:srgbClr val="C00000"/>
                </a:solidFill>
                <a:latin typeface="微软雅黑" panose="020B0503020204020204" pitchFamily="34" charset="-122"/>
                <a:ea typeface="微软雅黑" panose="020B0503020204020204" pitchFamily="34" charset="-122"/>
              </a:rPr>
              <a:t>69</a:t>
            </a:r>
            <a:r>
              <a:rPr lang="zh-CN" altLang="en-US" spc="300" dirty="0" smtClean="0">
                <a:solidFill>
                  <a:schemeClr val="tx1">
                    <a:lumMod val="75000"/>
                    <a:lumOff val="25000"/>
                  </a:schemeClr>
                </a:solidFill>
                <a:latin typeface="微软雅黑" panose="020B0503020204020204" pitchFamily="34" charset="-122"/>
                <a:ea typeface="微软雅黑" panose="020B0503020204020204" pitchFamily="34" charset="-122"/>
              </a:rPr>
              <a:t>周年</a:t>
            </a:r>
            <a:endParaRPr lang="zh-CN" altLang="en-US"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741689" y="5897031"/>
            <a:ext cx="2781531" cy="253916"/>
          </a:xfrm>
          <a:prstGeom prst="rect">
            <a:avLst/>
          </a:prstGeom>
          <a:noFill/>
        </p:spPr>
        <p:txBody>
          <a:bodyPr wrap="none" rtlCol="0">
            <a:spAutoFit/>
          </a:bodyPr>
          <a:lstStyle/>
          <a:p>
            <a:r>
              <a:rPr lang="zh-CN" altLang="en-US" sz="1050" spc="300" dirty="0">
                <a:solidFill>
                  <a:schemeClr val="accent6">
                    <a:lumMod val="50000"/>
                  </a:schemeClr>
                </a:solidFill>
                <a:latin typeface="微软雅黑" panose="020B0503020204020204" pitchFamily="34" charset="-122"/>
                <a:ea typeface="微软雅黑" panose="020B0503020204020204" pitchFamily="34" charset="-122"/>
              </a:rPr>
              <a:t>团丨结丨奋丨进，振丨兴丨中丨华</a:t>
            </a:r>
          </a:p>
        </p:txBody>
      </p:sp>
      <p:sp>
        <p:nvSpPr>
          <p:cNvPr id="11" name="文本框 10"/>
          <p:cNvSpPr txBox="1"/>
          <p:nvPr/>
        </p:nvSpPr>
        <p:spPr>
          <a:xfrm>
            <a:off x="4267200" y="6204412"/>
            <a:ext cx="3487912" cy="438582"/>
          </a:xfrm>
          <a:prstGeom prst="rect">
            <a:avLst/>
          </a:prstGeom>
          <a:noFill/>
        </p:spPr>
        <p:txBody>
          <a:bodyPr wrap="square" rtlCol="0">
            <a:spAutoFit/>
          </a:bodyPr>
          <a:lstStyle/>
          <a:p>
            <a:pPr algn="ctr">
              <a:lnSpc>
                <a:spcPct val="150000"/>
              </a:lnSpc>
            </a:pPr>
            <a:r>
              <a:rPr lang="en-US" altLang="zh-CN" sz="500" dirty="0">
                <a:solidFill>
                  <a:schemeClr val="tx1">
                    <a:lumMod val="85000"/>
                    <a:lumOff val="15000"/>
                  </a:schemeClr>
                </a:solidFill>
                <a:latin typeface="微软雅黑" panose="020B0503020204020204" pitchFamily="34" charset="-122"/>
                <a:ea typeface="微软雅黑" panose="020B0503020204020204" pitchFamily="34" charset="-122"/>
              </a:rPr>
              <a:t>National Day is a statutory holiday made by a state to commemorate the country itself.</a:t>
            </a:r>
          </a:p>
          <a:p>
            <a:pPr algn="ctr">
              <a:lnSpc>
                <a:spcPct val="150000"/>
              </a:lnSpc>
            </a:pPr>
            <a:r>
              <a:rPr lang="en-US" altLang="zh-CN" sz="500" dirty="0">
                <a:solidFill>
                  <a:schemeClr val="tx1">
                    <a:lumMod val="85000"/>
                    <a:lumOff val="15000"/>
                  </a:schemeClr>
                </a:solidFill>
                <a:latin typeface="微软雅黑" panose="020B0503020204020204" pitchFamily="34" charset="-122"/>
                <a:ea typeface="微软雅黑" panose="020B0503020204020204" pitchFamily="34" charset="-122"/>
              </a:rPr>
              <a:t>They are usually </a:t>
            </a:r>
            <a:r>
              <a:rPr lang="en-US" altLang="zh-CN" sz="500" dirty="0" smtClean="0">
                <a:solidFill>
                  <a:schemeClr val="tx1">
                    <a:lumMod val="85000"/>
                    <a:lumOff val="15000"/>
                  </a:schemeClr>
                </a:solidFill>
                <a:latin typeface="微软雅黑" panose="020B0503020204020204" pitchFamily="34" charset="-122"/>
                <a:ea typeface="微软雅黑" panose="020B0503020204020204" pitchFamily="34" charset="-122"/>
              </a:rPr>
              <a:t>the independence </a:t>
            </a:r>
            <a:r>
              <a:rPr lang="en-US" altLang="zh-CN" sz="500" dirty="0">
                <a:solidFill>
                  <a:schemeClr val="tx1">
                    <a:lumMod val="85000"/>
                    <a:lumOff val="15000"/>
                  </a:schemeClr>
                </a:solidFill>
                <a:latin typeface="微软雅黑" panose="020B0503020204020204" pitchFamily="34" charset="-122"/>
                <a:ea typeface="微软雅黑" panose="020B0503020204020204" pitchFamily="34" charset="-122"/>
              </a:rPr>
              <a:t>of the country, the signing of the constitution, the birth of the head of the state, or other anniversaries of great significance; and some are the sacred saint's day of the nation.</a:t>
            </a:r>
            <a:endParaRPr lang="zh-CN" altLang="en-US" sz="5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66666" y="0"/>
            <a:ext cx="1318063" cy="2971800"/>
          </a:xfrm>
          <a:prstGeom prst="rect">
            <a:avLst/>
          </a:prstGeom>
        </p:spPr>
      </p:pic>
    </p:spTree>
    <p:extLst>
      <p:ext uri="{BB962C8B-B14F-4D97-AF65-F5344CB8AC3E}">
        <p14:creationId xmlns:p14="http://schemas.microsoft.com/office/powerpoint/2010/main" val="389148429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2000"/>
                                        <p:tgtEl>
                                          <p:spTgt spid="3"/>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34" presetClass="emph" presetSubtype="0" fill="hold" grpId="0" nodeType="afterEffect">
                                  <p:stCondLst>
                                    <p:cond delay="0"/>
                                  </p:stCondLst>
                                  <p:iterate type="lt">
                                    <p:tmPct val="10000"/>
                                  </p:iterate>
                                  <p:childTnLst>
                                    <p:animMotion origin="layout" path="M -4.79167E-6 2.59259E-6 L -4.79167E-6 -0.07222 " pathEditMode="relative" rAng="0" ptsTypes="AA">
                                      <p:cBhvr>
                                        <p:cTn id="22" dur="250" accel="50000" decel="50000" autoRev="1" fill="hold">
                                          <p:stCondLst>
                                            <p:cond delay="0"/>
                                          </p:stCondLst>
                                        </p:cTn>
                                        <p:tgtEl>
                                          <p:spTgt spid="8"/>
                                        </p:tgtEl>
                                        <p:attrNameLst>
                                          <p:attrName>ppt_x</p:attrName>
                                          <p:attrName>ppt_y</p:attrName>
                                        </p:attrNameLst>
                                      </p:cBhvr>
                                      <p:rCtr x="0" y="-3611"/>
                                    </p:animMotion>
                                    <p:animRot by="1500000">
                                      <p:cBhvr>
                                        <p:cTn id="23" dur="125" fill="hold">
                                          <p:stCondLst>
                                            <p:cond delay="0"/>
                                          </p:stCondLst>
                                        </p:cTn>
                                        <p:tgtEl>
                                          <p:spTgt spid="8"/>
                                        </p:tgtEl>
                                        <p:attrNameLst>
                                          <p:attrName>r</p:attrName>
                                        </p:attrNameLst>
                                      </p:cBhvr>
                                    </p:animRot>
                                    <p:animRot by="-1500000">
                                      <p:cBhvr>
                                        <p:cTn id="24" dur="125" fill="hold">
                                          <p:stCondLst>
                                            <p:cond delay="125"/>
                                          </p:stCondLst>
                                        </p:cTn>
                                        <p:tgtEl>
                                          <p:spTgt spid="8"/>
                                        </p:tgtEl>
                                        <p:attrNameLst>
                                          <p:attrName>r</p:attrName>
                                        </p:attrNameLst>
                                      </p:cBhvr>
                                    </p:animRot>
                                    <p:animRot by="-1500000">
                                      <p:cBhvr>
                                        <p:cTn id="25" dur="125" fill="hold">
                                          <p:stCondLst>
                                            <p:cond delay="250"/>
                                          </p:stCondLst>
                                        </p:cTn>
                                        <p:tgtEl>
                                          <p:spTgt spid="8"/>
                                        </p:tgtEl>
                                        <p:attrNameLst>
                                          <p:attrName>r</p:attrName>
                                        </p:attrNameLst>
                                      </p:cBhvr>
                                    </p:animRot>
                                    <p:animRot by="1500000">
                                      <p:cBhvr>
                                        <p:cTn id="26" dur="125" fill="hold">
                                          <p:stCondLst>
                                            <p:cond delay="375"/>
                                          </p:stCondLst>
                                        </p:cTn>
                                        <p:tgtEl>
                                          <p:spTgt spid="8"/>
                                        </p:tgtEl>
                                        <p:attrNameLst>
                                          <p:attrName>r</p:attrName>
                                        </p:attrNameLst>
                                      </p:cBhvr>
                                    </p:animRot>
                                  </p:childTnLst>
                                </p:cTn>
                              </p:par>
                            </p:childTnLst>
                          </p:cTn>
                        </p:par>
                        <p:par>
                          <p:cTn id="27" fill="hold">
                            <p:stCondLst>
                              <p:cond delay="4900"/>
                            </p:stCondLst>
                            <p:childTnLst>
                              <p:par>
                                <p:cTn id="28" presetID="34" presetClass="emph" presetSubtype="0" fill="hold" grpId="0" nodeType="afterEffect">
                                  <p:stCondLst>
                                    <p:cond delay="0"/>
                                  </p:stCondLst>
                                  <p:iterate type="lt">
                                    <p:tmPct val="10000"/>
                                  </p:iterate>
                                  <p:childTnLst>
                                    <p:animMotion origin="layout" path="M 0.0 0.0 L 0.0 -0.07213" pathEditMode="relative" ptsTypes="">
                                      <p:cBhvr>
                                        <p:cTn id="29" dur="250" accel="50000" decel="50000" autoRev="1" fill="hold">
                                          <p:stCondLst>
                                            <p:cond delay="0"/>
                                          </p:stCondLst>
                                        </p:cTn>
                                        <p:tgtEl>
                                          <p:spTgt spid="9"/>
                                        </p:tgtEl>
                                        <p:attrNameLst>
                                          <p:attrName>ppt_x</p:attrName>
                                          <p:attrName>ppt_y</p:attrName>
                                        </p:attrNameLst>
                                      </p:cBhvr>
                                    </p:animMotion>
                                    <p:animRot by="1500000">
                                      <p:cBhvr>
                                        <p:cTn id="30" dur="125" fill="hold">
                                          <p:stCondLst>
                                            <p:cond delay="0"/>
                                          </p:stCondLst>
                                        </p:cTn>
                                        <p:tgtEl>
                                          <p:spTgt spid="9"/>
                                        </p:tgtEl>
                                        <p:attrNameLst>
                                          <p:attrName>r</p:attrName>
                                        </p:attrNameLst>
                                      </p:cBhvr>
                                    </p:animRot>
                                    <p:animRot by="-1500000">
                                      <p:cBhvr>
                                        <p:cTn id="31" dur="125" fill="hold">
                                          <p:stCondLst>
                                            <p:cond delay="125"/>
                                          </p:stCondLst>
                                        </p:cTn>
                                        <p:tgtEl>
                                          <p:spTgt spid="9"/>
                                        </p:tgtEl>
                                        <p:attrNameLst>
                                          <p:attrName>r</p:attrName>
                                        </p:attrNameLst>
                                      </p:cBhvr>
                                    </p:animRot>
                                    <p:animRot by="-1500000">
                                      <p:cBhvr>
                                        <p:cTn id="32" dur="125" fill="hold">
                                          <p:stCondLst>
                                            <p:cond delay="250"/>
                                          </p:stCondLst>
                                        </p:cTn>
                                        <p:tgtEl>
                                          <p:spTgt spid="9"/>
                                        </p:tgtEl>
                                        <p:attrNameLst>
                                          <p:attrName>r</p:attrName>
                                        </p:attrNameLst>
                                      </p:cBhvr>
                                    </p:animRot>
                                    <p:animRot by="1500000">
                                      <p:cBhvr>
                                        <p:cTn id="33" dur="125" fill="hold">
                                          <p:stCondLst>
                                            <p:cond delay="375"/>
                                          </p:stCondLst>
                                        </p:cTn>
                                        <p:tgtEl>
                                          <p:spTgt spid="9"/>
                                        </p:tgtEl>
                                        <p:attrNameLst>
                                          <p:attrName>r</p:attrName>
                                        </p:attrNameLst>
                                      </p:cBhvr>
                                    </p:animRot>
                                  </p:childTnLst>
                                </p:cTn>
                              </p:par>
                            </p:childTnLst>
                          </p:cTn>
                        </p:par>
                        <p:par>
                          <p:cTn id="34" fill="hold">
                            <p:stCondLst>
                              <p:cond delay="6000"/>
                            </p:stCondLst>
                            <p:childTnLst>
                              <p:par>
                                <p:cTn id="35" presetID="42"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childTnLst>
                          </p:cTn>
                        </p:par>
                        <p:par>
                          <p:cTn id="40" fill="hold">
                            <p:stCondLst>
                              <p:cond delay="7000"/>
                            </p:stCondLst>
                            <p:childTnLst>
                              <p:par>
                                <p:cTn id="41" presetID="42" presetClass="entr" presetSubtype="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par>
                                <p:cTn id="46" presetID="6" presetClass="entr" presetSubtype="32"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circle(out)">
                                      <p:cBhvr>
                                        <p:cTn id="48" dur="500"/>
                                        <p:tgtEl>
                                          <p:spTgt spid="14"/>
                                        </p:tgtEl>
                                      </p:cBhvr>
                                    </p:animEffect>
                                  </p:childTnLst>
                                </p:cTn>
                              </p:par>
                              <p:par>
                                <p:cTn id="49" presetID="6" presetClass="entr" presetSubtype="32" fill="hold" nodeType="withEffect">
                                  <p:stCondLst>
                                    <p:cond delay="250"/>
                                  </p:stCondLst>
                                  <p:childTnLst>
                                    <p:set>
                                      <p:cBhvr>
                                        <p:cTn id="50" dur="1" fill="hold">
                                          <p:stCondLst>
                                            <p:cond delay="0"/>
                                          </p:stCondLst>
                                        </p:cTn>
                                        <p:tgtEl>
                                          <p:spTgt spid="15"/>
                                        </p:tgtEl>
                                        <p:attrNameLst>
                                          <p:attrName>style.visibility</p:attrName>
                                        </p:attrNameLst>
                                      </p:cBhvr>
                                      <p:to>
                                        <p:strVal val="visible"/>
                                      </p:to>
                                    </p:set>
                                    <p:animEffect transition="in" filter="circle(out)">
                                      <p:cBhvr>
                                        <p:cTn id="51" dur="500"/>
                                        <p:tgtEl>
                                          <p:spTgt spid="15"/>
                                        </p:tgtEl>
                                      </p:cBhvr>
                                    </p:animEffect>
                                  </p:childTnLst>
                                </p:cTn>
                              </p:par>
                              <p:par>
                                <p:cTn id="52" presetID="6" presetClass="entr" presetSubtype="32" fill="hold"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circle(out)">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a:t>
              </a:r>
              <a:r>
                <a:rPr lang="zh-CN" altLang="en-US" sz="2000" spc="300" dirty="0" smtClean="0">
                  <a:latin typeface="微软雅黑" panose="020B0503020204020204" pitchFamily="34" charset="-122"/>
                  <a:ea typeface="微软雅黑" panose="020B0503020204020204" pitchFamily="34" charset="-122"/>
                </a:rPr>
                <a:t>的</a:t>
              </a:r>
              <a:r>
                <a:rPr lang="zh-CN" altLang="en-US" sz="2000" spc="300" dirty="0">
                  <a:latin typeface="微软雅黑" panose="020B0503020204020204" pitchFamily="34" charset="-122"/>
                  <a:ea typeface="微软雅黑" panose="020B0503020204020204" pitchFamily="34" charset="-122"/>
                </a:rPr>
                <a:t>来历</a:t>
              </a:r>
            </a:p>
          </p:txBody>
        </p:sp>
      </p:grpSp>
      <p:sp>
        <p:nvSpPr>
          <p:cNvPr id="6" name="矩形 5"/>
          <p:cNvSpPr/>
          <p:nvPr/>
        </p:nvSpPr>
        <p:spPr>
          <a:xfrm>
            <a:off x="848076" y="2438152"/>
            <a:ext cx="7610123" cy="2120902"/>
          </a:xfrm>
          <a:prstGeom prst="rect">
            <a:avLst/>
          </a:prstGeom>
        </p:spPr>
        <p:txBody>
          <a:bodyPr wrap="square">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SimHei" charset="-122"/>
              </a:rPr>
              <a:t>国庆”一词，本指国家喜庆之事，最早见于西晋。西晋的文学家陆机在《五等诸侯论》一文中就曾有“国庆独飨其利，主忧莫与其害”的记载。我国封建时代,国家喜庆的大事，莫大过于帝王的登基、诞辰（清朝称皇帝的生日为万岁节）等。因而我国古代把皇帝即位、诞辰称为“国庆”。今天将国家建立的纪念日为国庆。</a:t>
            </a:r>
          </a:p>
        </p:txBody>
      </p:sp>
      <p:pic>
        <p:nvPicPr>
          <p:cNvPr id="8" name="图片 7">
            <a:extLst>
              <a:ext uri="{FF2B5EF4-FFF2-40B4-BE49-F238E27FC236}">
                <a16:creationId xmlns="" xmlns:a16="http://schemas.microsoft.com/office/drawing/2014/main" id="{14E42153-95F3-453B-B8B1-D279CE876D33}"/>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8667540" y="-27008"/>
            <a:ext cx="3524460" cy="6858000"/>
          </a:xfrm>
          <a:prstGeom prst="rect">
            <a:avLst/>
          </a:prstGeom>
        </p:spPr>
      </p:pic>
    </p:spTree>
    <p:extLst>
      <p:ext uri="{BB962C8B-B14F-4D97-AF65-F5344CB8AC3E}">
        <p14:creationId xmlns:p14="http://schemas.microsoft.com/office/powerpoint/2010/main" val="176713375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1000"/>
                                        <p:tgtEl>
                                          <p:spTgt spid="8"/>
                                        </p:tgtEl>
                                      </p:cBhvr>
                                    </p:animEffect>
                                  </p:childTnLst>
                                </p:cTn>
                              </p:par>
                            </p:childTnLst>
                          </p:cTn>
                        </p:par>
                        <p:par>
                          <p:cTn id="14" fill="hold">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a:t>
              </a:r>
              <a:r>
                <a:rPr lang="zh-CN" altLang="en-US" sz="2000" spc="300" dirty="0" smtClean="0">
                  <a:latin typeface="微软雅黑" panose="020B0503020204020204" pitchFamily="34" charset="-122"/>
                  <a:ea typeface="微软雅黑" panose="020B0503020204020204" pitchFamily="34" charset="-122"/>
                </a:rPr>
                <a:t>的</a:t>
              </a:r>
              <a:r>
                <a:rPr lang="zh-CN" altLang="en-US" sz="2000" spc="300" dirty="0">
                  <a:latin typeface="微软雅黑" panose="020B0503020204020204" pitchFamily="34" charset="-122"/>
                  <a:ea typeface="微软雅黑" panose="020B0503020204020204" pitchFamily="34" charset="-122"/>
                </a:rPr>
                <a:t>来历</a:t>
              </a:r>
            </a:p>
          </p:txBody>
        </p:sp>
      </p:grpSp>
      <p:sp>
        <p:nvSpPr>
          <p:cNvPr id="6" name="矩形 5">
            <a:extLst>
              <a:ext uri="{FF2B5EF4-FFF2-40B4-BE49-F238E27FC236}">
                <a16:creationId xmlns="" xmlns:a16="http://schemas.microsoft.com/office/drawing/2014/main" id="{DC85BB4D-EAB6-4CA4-95D4-16533E8C109E}"/>
              </a:ext>
            </a:extLst>
          </p:cNvPr>
          <p:cNvSpPr/>
          <p:nvPr/>
        </p:nvSpPr>
        <p:spPr>
          <a:xfrm>
            <a:off x="1162954" y="1981200"/>
            <a:ext cx="10048888" cy="1530291"/>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毛主席宣读了《中华人民共和国中央人民政府公告》：</a:t>
            </a:r>
            <a:r>
              <a:rPr lang="zh-CN" altLang="zh-CN" sz="16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zh-CN" sz="16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中华人民共和国中央人民政府为代表中华人民共和国全国人民唯一合法政府。凡愿遵守平等、互利及互相尊重领土主权等项原则的任何外国政府，本政府均愿与之建立外交关系。</a:t>
            </a:r>
            <a:r>
              <a:rPr lang="zh-CN" altLang="zh-CN" sz="1600"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随即举行阅兵式和群众游行。朱德总司令检阅了海陆空军，并宣布《中国人民解放军总部命令》，命令中国人民解放军迅速肃清国民党一切残余武装，解放一切尚未解放的国土。</a:t>
            </a:r>
            <a:endParaRPr lang="zh-CN" altLang="zh-CN" sz="10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8" name="矩形 7"/>
          <p:cNvSpPr/>
          <p:nvPr/>
        </p:nvSpPr>
        <p:spPr>
          <a:xfrm>
            <a:off x="1162954" y="3818432"/>
            <a:ext cx="10048888" cy="791627"/>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同日，北京新华广播电台在天安门广场进行中华人民共和国开国大典实况广播。这是中国人民广播史上第一次大规模的实况广播，全国各地人民广播电台同时联播。</a:t>
            </a:r>
            <a:endParaRPr lang="zh-CN" altLang="zh-CN" sz="10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3506091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anim calcmode="lin" valueType="num">
                                      <p:cBhvr>
                                        <p:cTn id="14" dur="2000" fill="hold"/>
                                        <p:tgtEl>
                                          <p:spTgt spid="6"/>
                                        </p:tgtEl>
                                        <p:attrNameLst>
                                          <p:attrName>ppt_x</p:attrName>
                                        </p:attrNameLst>
                                      </p:cBhvr>
                                      <p:tavLst>
                                        <p:tav tm="0">
                                          <p:val>
                                            <p:strVal val="#ppt_x"/>
                                          </p:val>
                                        </p:tav>
                                        <p:tav tm="100000">
                                          <p:val>
                                            <p:strVal val="#ppt_x"/>
                                          </p:val>
                                        </p:tav>
                                      </p:tavLst>
                                    </p:anim>
                                    <p:anim calcmode="lin" valueType="num">
                                      <p:cBhvr>
                                        <p:cTn id="15" dur="2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4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anim calcmode="lin" valueType="num">
                                      <p:cBhvr>
                                        <p:cTn id="20" dur="2000" fill="hold"/>
                                        <p:tgtEl>
                                          <p:spTgt spid="8"/>
                                        </p:tgtEl>
                                        <p:attrNameLst>
                                          <p:attrName>ppt_x</p:attrName>
                                        </p:attrNameLst>
                                      </p:cBhvr>
                                      <p:tavLst>
                                        <p:tav tm="0">
                                          <p:val>
                                            <p:strVal val="#ppt_x"/>
                                          </p:val>
                                        </p:tav>
                                        <p:tav tm="100000">
                                          <p:val>
                                            <p:strVal val="#ppt_x"/>
                                          </p:val>
                                        </p:tav>
                                      </p:tavLst>
                                    </p:anim>
                                    <p:anim calcmode="lin" valueType="num">
                                      <p:cBhvr>
                                        <p:cTn id="21" dur="2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741" y="1038850"/>
            <a:ext cx="12182518" cy="5819160"/>
          </a:xfrm>
          <a:prstGeom prst="rect">
            <a:avLst/>
          </a:prstGeom>
        </p:spPr>
      </p:pic>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a:t>
              </a:r>
              <a:r>
                <a:rPr lang="zh-CN" altLang="en-US" sz="2000" spc="300" dirty="0" smtClean="0">
                  <a:latin typeface="微软雅黑" panose="020B0503020204020204" pitchFamily="34" charset="-122"/>
                  <a:ea typeface="微软雅黑" panose="020B0503020204020204" pitchFamily="34" charset="-122"/>
                </a:rPr>
                <a:t>的</a:t>
              </a:r>
              <a:r>
                <a:rPr lang="zh-CN" altLang="en-US" sz="2000" spc="300" dirty="0">
                  <a:latin typeface="微软雅黑" panose="020B0503020204020204" pitchFamily="34" charset="-122"/>
                  <a:ea typeface="微软雅黑" panose="020B0503020204020204" pitchFamily="34" charset="-122"/>
                </a:rPr>
                <a:t>来历</a:t>
              </a:r>
            </a:p>
          </p:txBody>
        </p:sp>
      </p:grpSp>
      <p:sp>
        <p:nvSpPr>
          <p:cNvPr id="6" name="矩形 5">
            <a:extLst>
              <a:ext uri="{FF2B5EF4-FFF2-40B4-BE49-F238E27FC236}">
                <a16:creationId xmlns="" xmlns:a16="http://schemas.microsoft.com/office/drawing/2014/main" id="{DC85BB4D-EAB6-4CA4-95D4-16533E8C109E}"/>
              </a:ext>
            </a:extLst>
          </p:cNvPr>
          <p:cNvSpPr/>
          <p:nvPr/>
        </p:nvSpPr>
        <p:spPr>
          <a:xfrm>
            <a:off x="1066800" y="1524000"/>
            <a:ext cx="10360152" cy="1338828"/>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1949年10月2日，中央人民政府通过《关于中华人民共和国国庆日的决议》，规定每年10月1日为国庆日，并以这一天作为宣告中华人民共和国成立的日子。从此，</a:t>
            </a:r>
            <a:r>
              <a:rPr lang="zh-CN" altLang="zh-CN"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每年的10月1日就成为全国各族人民隆重欢庆的节日</a:t>
            </a:r>
            <a:r>
              <a:rPr lang="zh-CN" altLang="zh-CN"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了。</a:t>
            </a:r>
            <a:endParaRPr lang="zh-CN" altLang="zh-CN" sz="1050" kern="100" dirty="0">
              <a:solidFill>
                <a:srgbClr val="C71119"/>
              </a:solidFill>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0638064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down)">
                                      <p:cBhvr>
                                        <p:cTn id="1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86567" y="3581400"/>
            <a:ext cx="4218866" cy="3459643"/>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820400" y="1981200"/>
            <a:ext cx="1848406" cy="1819583"/>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377291" y="0"/>
            <a:ext cx="1848406" cy="1819583"/>
          </a:xfrm>
          <a:prstGeom prst="rect">
            <a:avLst/>
          </a:prstGeom>
        </p:spPr>
      </p:pic>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76975" y="3276600"/>
            <a:ext cx="1029025" cy="1012979"/>
          </a:xfrm>
          <a:prstGeom prst="rect">
            <a:avLst/>
          </a:prstGeom>
        </p:spPr>
      </p:pic>
      <p:pic>
        <p:nvPicPr>
          <p:cNvPr id="2" name="图片 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953000" y="773431"/>
            <a:ext cx="1536962" cy="1566990"/>
          </a:xfrm>
          <a:prstGeom prst="rect">
            <a:avLst/>
          </a:prstGeom>
        </p:spPr>
      </p:pic>
      <p:pic>
        <p:nvPicPr>
          <p:cNvPr id="4" name="图片 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029200" y="381000"/>
            <a:ext cx="1905000" cy="1175926"/>
          </a:xfrm>
          <a:prstGeom prst="rect">
            <a:avLst/>
          </a:prstGeom>
        </p:spPr>
      </p:pic>
      <p:sp>
        <p:nvSpPr>
          <p:cNvPr id="12" name="文本框 11"/>
          <p:cNvSpPr txBox="1"/>
          <p:nvPr/>
        </p:nvSpPr>
        <p:spPr>
          <a:xfrm>
            <a:off x="5232887" y="1385508"/>
            <a:ext cx="1800493" cy="646331"/>
          </a:xfrm>
          <a:prstGeom prst="rect">
            <a:avLst/>
          </a:prstGeom>
          <a:noFill/>
        </p:spPr>
        <p:txBody>
          <a:bodyPr wrap="none" rtlCol="0">
            <a:spAutoFit/>
          </a:bodyPr>
          <a:lstStyle/>
          <a:p>
            <a:r>
              <a:rPr lang="zh-CN" altLang="en-US" sz="3600" b="1" spc="600" dirty="0" smtClean="0">
                <a:solidFill>
                  <a:srgbClr val="F3031E"/>
                </a:solidFill>
                <a:latin typeface="微软雅黑" panose="020B0503020204020204" pitchFamily="34" charset="-122"/>
                <a:ea typeface="微软雅黑" panose="020B0503020204020204" pitchFamily="34" charset="-122"/>
              </a:rPr>
              <a:t>第三章</a:t>
            </a:r>
            <a:endParaRPr lang="zh-CN" altLang="en-US" sz="3600" b="1" spc="600" dirty="0">
              <a:solidFill>
                <a:srgbClr val="F3031E"/>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566666" y="0"/>
            <a:ext cx="1318063" cy="2971800"/>
          </a:xfrm>
          <a:prstGeom prst="rect">
            <a:avLst/>
          </a:prstGeom>
        </p:spPr>
      </p:pic>
      <p:pic>
        <p:nvPicPr>
          <p:cNvPr id="3" name="图片 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048000" y="2902695"/>
            <a:ext cx="926040" cy="1052609"/>
          </a:xfrm>
          <a:prstGeom prst="rect">
            <a:avLst/>
          </a:prstGeom>
        </p:spPr>
      </p:pic>
      <p:sp>
        <p:nvSpPr>
          <p:cNvPr id="1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3962400" y="2936101"/>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3200" spc="300" dirty="0">
                <a:latin typeface="微软雅黑" panose="020B0503020204020204" pitchFamily="34" charset="-122"/>
                <a:ea typeface="微软雅黑" panose="020B0503020204020204" pitchFamily="34" charset="-122"/>
              </a:rPr>
              <a:t>国庆节日意义</a:t>
            </a:r>
          </a:p>
        </p:txBody>
      </p:sp>
    </p:spTree>
    <p:extLst>
      <p:ext uri="{BB962C8B-B14F-4D97-AF65-F5344CB8AC3E}">
        <p14:creationId xmlns:p14="http://schemas.microsoft.com/office/powerpoint/2010/main" val="38520639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6" presetClass="entr" presetSubtype="32"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ircle(out)">
                                      <p:cBhvr>
                                        <p:cTn id="18" dur="2000"/>
                                        <p:tgtEl>
                                          <p:spTgt spid="2"/>
                                        </p:tgtEl>
                                      </p:cBhvr>
                                    </p:animEffect>
                                  </p:childTnLst>
                                </p:cTn>
                              </p:par>
                            </p:childTnLst>
                          </p:cTn>
                        </p:par>
                        <p:par>
                          <p:cTn id="19" fill="hold">
                            <p:stCondLst>
                              <p:cond delay="3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6" presetClass="entr" presetSubtype="32"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6" presetClass="entr" presetSubtype="32" fill="hold" nodeType="withEffect">
                                  <p:stCondLst>
                                    <p:cond delay="250"/>
                                  </p:stCondLst>
                                  <p:childTnLst>
                                    <p:set>
                                      <p:cBhvr>
                                        <p:cTn id="29" dur="1" fill="hold">
                                          <p:stCondLst>
                                            <p:cond delay="0"/>
                                          </p:stCondLst>
                                        </p:cTn>
                                        <p:tgtEl>
                                          <p:spTgt spid="10"/>
                                        </p:tgtEl>
                                        <p:attrNameLst>
                                          <p:attrName>style.visibility</p:attrName>
                                        </p:attrNameLst>
                                      </p:cBhvr>
                                      <p:to>
                                        <p:strVal val="visible"/>
                                      </p:to>
                                    </p:set>
                                    <p:animEffect transition="in" filter="circle(out)">
                                      <p:cBhvr>
                                        <p:cTn id="30" dur="500"/>
                                        <p:tgtEl>
                                          <p:spTgt spid="10"/>
                                        </p:tgtEl>
                                      </p:cBhvr>
                                    </p:animEffect>
                                  </p:childTnLst>
                                </p:cTn>
                              </p:par>
                              <p:par>
                                <p:cTn id="31" presetID="6" presetClass="entr" presetSubtype="32"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circle(out)">
                                      <p:cBhvr>
                                        <p:cTn id="33" dur="500"/>
                                        <p:tgtEl>
                                          <p:spTgt spid="13"/>
                                        </p:tgtEl>
                                      </p:cBhvr>
                                    </p:animEffect>
                                  </p:childTnLst>
                                </p:cTn>
                              </p:par>
                            </p:childTnLst>
                          </p:cTn>
                        </p:par>
                        <p:par>
                          <p:cTn id="34" fill="hold">
                            <p:stCondLst>
                              <p:cond delay="4000"/>
                            </p:stCondLst>
                            <p:childTnLst>
                              <p:par>
                                <p:cTn id="35" presetID="47" presetClass="entr" presetSubtype="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1000" fill="hold"/>
                                        <p:tgtEl>
                                          <p:spTgt spid="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4"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down)">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smtClean="0">
                  <a:latin typeface="微软雅黑" panose="020B0503020204020204" pitchFamily="34" charset="-122"/>
                  <a:ea typeface="微软雅黑" panose="020B0503020204020204" pitchFamily="34" charset="-122"/>
                </a:rPr>
                <a:t>国庆节日意义</a:t>
              </a:r>
              <a:endParaRPr lang="zh-CN" altLang="en-US" sz="2000" spc="300" dirty="0">
                <a:latin typeface="微软雅黑" panose="020B0503020204020204" pitchFamily="34" charset="-122"/>
                <a:ea typeface="微软雅黑" panose="020B0503020204020204" pitchFamily="34" charset="-122"/>
              </a:endParaRPr>
            </a:p>
          </p:txBody>
        </p:sp>
      </p:grpSp>
      <p:sp>
        <p:nvSpPr>
          <p:cNvPr id="7" name="矩形 6"/>
          <p:cNvSpPr/>
          <p:nvPr/>
        </p:nvSpPr>
        <p:spPr>
          <a:xfrm>
            <a:off x="1235472" y="2604819"/>
            <a:ext cx="4860528" cy="1754326"/>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en-US" kern="100" spc="300" dirty="0">
                <a:solidFill>
                  <a:schemeClr val="tx1">
                    <a:lumMod val="85000"/>
                    <a:lumOff val="15000"/>
                  </a:schemeClr>
                </a:solidFill>
                <a:latin typeface="Calibri" panose="020F0502020204030204" pitchFamily="34" charset="0"/>
                <a:ea typeface="微软雅黑" panose="020B0503020204020204" pitchFamily="34" charset="-122"/>
                <a:cs typeface="Times New Roman" panose="02020603050405020304" pitchFamily="18" charset="0"/>
              </a:rPr>
              <a:t>对占有世界五分之一人口的中国人民，将永远铭记这一天——中华人民共和国成立的日子，每年我们都会举行盛大的庆典来庆祝他。</a:t>
            </a:r>
          </a:p>
        </p:txBody>
      </p:sp>
      <p:pic>
        <p:nvPicPr>
          <p:cNvPr id="5" name="图片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597828" y="291296"/>
            <a:ext cx="6041135" cy="6857999"/>
          </a:xfrm>
          <a:prstGeom prst="rect">
            <a:avLst/>
          </a:prstGeom>
        </p:spPr>
      </p:pic>
    </p:spTree>
    <p:extLst>
      <p:ext uri="{BB962C8B-B14F-4D97-AF65-F5344CB8AC3E}">
        <p14:creationId xmlns:p14="http://schemas.microsoft.com/office/powerpoint/2010/main" val="17865094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0" presetClass="entr" presetSubtype="0" decel="10000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strVal val="#ppt_w+.3"/>
                                          </p:val>
                                        </p:tav>
                                        <p:tav tm="100000">
                                          <p:val>
                                            <p:strVal val="#ppt_w"/>
                                          </p:val>
                                        </p:tav>
                                      </p:tavLst>
                                    </p:anim>
                                    <p:anim calcmode="lin" valueType="num">
                                      <p:cBhvr>
                                        <p:cTn id="14" dur="1000" fill="hold"/>
                                        <p:tgtEl>
                                          <p:spTgt spid="7"/>
                                        </p:tgtEl>
                                        <p:attrNameLst>
                                          <p:attrName>ppt_h</p:attrName>
                                        </p:attrNameLst>
                                      </p:cBhvr>
                                      <p:tavLst>
                                        <p:tav tm="0">
                                          <p:val>
                                            <p:strVal val="#ppt_h"/>
                                          </p:val>
                                        </p:tav>
                                        <p:tav tm="100000">
                                          <p:val>
                                            <p:strVal val="#ppt_h"/>
                                          </p:val>
                                        </p:tav>
                                      </p:tavLst>
                                    </p:anim>
                                    <p:animEffect transition="in" filter="fade">
                                      <p:cBhvr>
                                        <p:cTn id="15" dur="1000"/>
                                        <p:tgtEl>
                                          <p:spTgt spid="7"/>
                                        </p:tgtEl>
                                      </p:cBhvr>
                                    </p:animEffect>
                                  </p:childTnLst>
                                </p:cTn>
                              </p:par>
                            </p:childTnLst>
                          </p:cTn>
                        </p:par>
                        <p:par>
                          <p:cTn id="16" fill="hold">
                            <p:stCondLst>
                              <p:cond delay="2000"/>
                            </p:stCondLst>
                            <p:childTnLst>
                              <p:par>
                                <p:cTn id="17" presetID="6"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circle(in)">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smtClean="0">
                  <a:latin typeface="微软雅黑" panose="020B0503020204020204" pitchFamily="34" charset="-122"/>
                  <a:ea typeface="微软雅黑" panose="020B0503020204020204" pitchFamily="34" charset="-122"/>
                </a:rPr>
                <a:t>国庆节日意义</a:t>
              </a:r>
              <a:endParaRPr lang="zh-CN" altLang="en-US" sz="2000" spc="300" dirty="0">
                <a:latin typeface="微软雅黑" panose="020B0503020204020204" pitchFamily="34" charset="-122"/>
                <a:ea typeface="微软雅黑" panose="020B0503020204020204" pitchFamily="34" charset="-122"/>
              </a:endParaRPr>
            </a:p>
          </p:txBody>
        </p:sp>
      </p:grpSp>
      <p:sp>
        <p:nvSpPr>
          <p:cNvPr id="6" name="矩形 5"/>
          <p:cNvSpPr/>
          <p:nvPr/>
        </p:nvSpPr>
        <p:spPr>
          <a:xfrm>
            <a:off x="990600" y="2111908"/>
            <a:ext cx="4714523" cy="2634183"/>
          </a:xfrm>
          <a:prstGeom prst="rect">
            <a:avLst/>
          </a:prstGeom>
        </p:spPr>
        <p:txBody>
          <a:bodyPr wrap="square">
            <a:spAutoFit/>
          </a:bodyPr>
          <a:lstStyle/>
          <a:p>
            <a:pPr>
              <a:lnSpc>
                <a:spcPct val="150000"/>
              </a:lnSpc>
            </a:pPr>
            <a:r>
              <a:rPr lang="zh-CN" altLang="en-US" sz="1600" dirty="0">
                <a:latin typeface="Microsoft YaHei" charset="-122"/>
                <a:ea typeface="Microsoft YaHei" charset="-122"/>
                <a:cs typeface="Microsoft YaHei" charset="-122"/>
              </a:rPr>
              <a:t>在我们回忆与缅怀先辈们的丰功伟绩的庆祝中，我们分享了他们的快乐，体验了他们痛苦，同时也继承了他们那种追求民主、自由、独立、富强的不屈不挠的牺牲精神和创造智慧，这种精神是我们形成强大的民族自信心和自豪感的不竭的源泉，是中华民族的民族精神和国家的凝聚力的现实体现，值得我们后人传承并继续发扬光大。</a:t>
            </a:r>
          </a:p>
        </p:txBody>
      </p:sp>
      <p:pic>
        <p:nvPicPr>
          <p:cNvPr id="8" name="图片 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944841" y="1219200"/>
            <a:ext cx="5303735" cy="3834539"/>
          </a:xfrm>
          <a:prstGeom prst="rect">
            <a:avLst/>
          </a:prstGeom>
        </p:spPr>
      </p:pic>
    </p:spTree>
    <p:extLst>
      <p:ext uri="{BB962C8B-B14F-4D97-AF65-F5344CB8AC3E}">
        <p14:creationId xmlns:p14="http://schemas.microsoft.com/office/powerpoint/2010/main" val="16124250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21"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smtClean="0">
                  <a:latin typeface="微软雅黑" panose="020B0503020204020204" pitchFamily="34" charset="-122"/>
                  <a:ea typeface="微软雅黑" panose="020B0503020204020204" pitchFamily="34" charset="-122"/>
                </a:rPr>
                <a:t>国庆节日意义</a:t>
              </a:r>
              <a:endParaRPr lang="zh-CN" altLang="en-US" sz="2000" spc="300" dirty="0">
                <a:latin typeface="微软雅黑" panose="020B0503020204020204" pitchFamily="34" charset="-122"/>
                <a:ea typeface="微软雅黑" panose="020B0503020204020204" pitchFamily="34" charset="-122"/>
              </a:endParaRPr>
            </a:p>
          </p:txBody>
        </p:sp>
      </p:grpSp>
      <p:grpSp>
        <p:nvGrpSpPr>
          <p:cNvPr id="6" name="组合 5">
            <a:extLst>
              <a:ext uri="{FF2B5EF4-FFF2-40B4-BE49-F238E27FC236}">
                <a16:creationId xmlns="" xmlns:a16="http://schemas.microsoft.com/office/drawing/2014/main" id="{30A3A1C1-0173-44F2-AA47-E1907F87AB41}"/>
              </a:ext>
            </a:extLst>
          </p:cNvPr>
          <p:cNvGrpSpPr/>
          <p:nvPr/>
        </p:nvGrpSpPr>
        <p:grpSpPr>
          <a:xfrm>
            <a:off x="6096000" y="1752600"/>
            <a:ext cx="4885015" cy="3484051"/>
            <a:chOff x="1555046" y="2513457"/>
            <a:chExt cx="4885015" cy="3484051"/>
          </a:xfrm>
        </p:grpSpPr>
        <p:sp>
          <p:nvSpPr>
            <p:cNvPr id="8" name="文本框 7">
              <a:extLst>
                <a:ext uri="{FF2B5EF4-FFF2-40B4-BE49-F238E27FC236}">
                  <a16:creationId xmlns="" xmlns:a16="http://schemas.microsoft.com/office/drawing/2014/main" id="{F1536DE8-AAA6-40A0-A45C-B7CDC9443577}"/>
                </a:ext>
              </a:extLst>
            </p:cNvPr>
            <p:cNvSpPr txBox="1"/>
            <p:nvPr/>
          </p:nvSpPr>
          <p:spPr>
            <a:xfrm>
              <a:off x="1555046" y="2513457"/>
              <a:ext cx="4500444" cy="1014730"/>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60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国旗象征</a:t>
              </a:r>
            </a:p>
          </p:txBody>
        </p:sp>
        <p:sp>
          <p:nvSpPr>
            <p:cNvPr id="9" name="矩形 8">
              <a:extLst>
                <a:ext uri="{FF2B5EF4-FFF2-40B4-BE49-F238E27FC236}">
                  <a16:creationId xmlns="" xmlns:a16="http://schemas.microsoft.com/office/drawing/2014/main" id="{028D380C-4AE7-4098-9F95-D4496C09123B}"/>
                </a:ext>
              </a:extLst>
            </p:cNvPr>
            <p:cNvSpPr/>
            <p:nvPr/>
          </p:nvSpPr>
          <p:spPr>
            <a:xfrm>
              <a:off x="1555046" y="3732657"/>
              <a:ext cx="4885015" cy="2264851"/>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中华人民共和国国旗，即五星红旗，旗面为红色，象征革命，国旗中的大五角星代表中国共产党，四颗小五角星分别代表工人、农民、小资产阶级和民族资产阶级四个阶级，四颗小星各有一尖正对着大星的中心点，其间的位置关系象征着中国共产党领导下的革命人民大团结。</a:t>
              </a:r>
            </a:p>
          </p:txBody>
        </p:sp>
      </p:grpSp>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76400" y="1676400"/>
            <a:ext cx="3473440" cy="4048246"/>
          </a:xfrm>
          <a:prstGeom prst="rect">
            <a:avLst/>
          </a:prstGeom>
        </p:spPr>
      </p:pic>
    </p:spTree>
    <p:extLst>
      <p:ext uri="{BB962C8B-B14F-4D97-AF65-F5344CB8AC3E}">
        <p14:creationId xmlns:p14="http://schemas.microsoft.com/office/powerpoint/2010/main" val="19181007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500"/>
                                        <p:tgtEl>
                                          <p:spTgt spid="6"/>
                                        </p:tgtEl>
                                      </p:cBhvr>
                                    </p:animEffect>
                                    <p:anim calcmode="lin" valueType="num">
                                      <p:cBhvr>
                                        <p:cTn id="14" dur="1500" fill="hold"/>
                                        <p:tgtEl>
                                          <p:spTgt spid="6"/>
                                        </p:tgtEl>
                                        <p:attrNameLst>
                                          <p:attrName>ppt_x</p:attrName>
                                        </p:attrNameLst>
                                      </p:cBhvr>
                                      <p:tavLst>
                                        <p:tav tm="0">
                                          <p:val>
                                            <p:strVal val="#ppt_x"/>
                                          </p:val>
                                        </p:tav>
                                        <p:tav tm="100000">
                                          <p:val>
                                            <p:strVal val="#ppt_x"/>
                                          </p:val>
                                        </p:tav>
                                      </p:tavLst>
                                    </p:anim>
                                    <p:anim calcmode="lin" valueType="num">
                                      <p:cBhvr>
                                        <p:cTn id="15" dur="1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5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smtClean="0">
                  <a:latin typeface="微软雅黑" panose="020B0503020204020204" pitchFamily="34" charset="-122"/>
                  <a:ea typeface="微软雅黑" panose="020B0503020204020204" pitchFamily="34" charset="-122"/>
                </a:rPr>
                <a:t>国庆节日意义</a:t>
              </a:r>
              <a:endParaRPr lang="zh-CN" altLang="en-US" sz="2000" spc="300" dirty="0">
                <a:latin typeface="微软雅黑" panose="020B0503020204020204" pitchFamily="34" charset="-122"/>
                <a:ea typeface="微软雅黑" panose="020B0503020204020204" pitchFamily="34" charset="-122"/>
              </a:endParaRPr>
            </a:p>
          </p:txBody>
        </p:sp>
      </p:grpSp>
      <p:grpSp>
        <p:nvGrpSpPr>
          <p:cNvPr id="6" name="组合 5">
            <a:extLst>
              <a:ext uri="{FF2B5EF4-FFF2-40B4-BE49-F238E27FC236}">
                <a16:creationId xmlns="" xmlns:a16="http://schemas.microsoft.com/office/drawing/2014/main" id="{ABCFCB79-4913-4424-9A25-AC8CF05A563D}"/>
              </a:ext>
            </a:extLst>
          </p:cNvPr>
          <p:cNvGrpSpPr/>
          <p:nvPr/>
        </p:nvGrpSpPr>
        <p:grpSpPr>
          <a:xfrm>
            <a:off x="6248400" y="1752600"/>
            <a:ext cx="5003691" cy="3153578"/>
            <a:chOff x="895459" y="1635421"/>
            <a:chExt cx="5003691" cy="3153578"/>
          </a:xfrm>
        </p:grpSpPr>
        <p:sp>
          <p:nvSpPr>
            <p:cNvPr id="8" name="文本框 7">
              <a:extLst>
                <a:ext uri="{FF2B5EF4-FFF2-40B4-BE49-F238E27FC236}">
                  <a16:creationId xmlns="" xmlns:a16="http://schemas.microsoft.com/office/drawing/2014/main" id="{600F43A9-AB0C-47A2-BDD4-60C9B8EAFC0C}"/>
                </a:ext>
              </a:extLst>
            </p:cNvPr>
            <p:cNvSpPr txBox="1"/>
            <p:nvPr/>
          </p:nvSpPr>
          <p:spPr>
            <a:xfrm>
              <a:off x="895459" y="1635421"/>
              <a:ext cx="4500444" cy="1014730"/>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60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中国国徽</a:t>
              </a:r>
            </a:p>
          </p:txBody>
        </p:sp>
        <p:sp>
          <p:nvSpPr>
            <p:cNvPr id="9" name="矩形 8">
              <a:extLst>
                <a:ext uri="{FF2B5EF4-FFF2-40B4-BE49-F238E27FC236}">
                  <a16:creationId xmlns="" xmlns:a16="http://schemas.microsoft.com/office/drawing/2014/main" id="{340A7795-CCD4-4CCC-AA09-540D925BB188}"/>
                </a:ext>
              </a:extLst>
            </p:cNvPr>
            <p:cNvSpPr/>
            <p:nvPr/>
          </p:nvSpPr>
          <p:spPr>
            <a:xfrm>
              <a:off x="895459" y="2850007"/>
              <a:ext cx="5003691" cy="1938992"/>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红色和金色融合在一起，体现了中华人民共和国的神圣和庄严。 国徽图案象征中国人民自“五四运动”以来 的新民主主义革命斗争和工人阶级领导的以工农联盟为基础的人民民主专政的新中国的诞生，代表中华人民共和国的尊严。</a:t>
              </a:r>
            </a:p>
          </p:txBody>
        </p:sp>
      </p:grpSp>
      <p:pic>
        <p:nvPicPr>
          <p:cNvPr id="10" name="图片 9" descr="E:\素材\国庆\761fd80100670519a8beb04a363d3cad.png761fd80100670519a8beb04a363d3cad">
            <a:extLst>
              <a:ext uri="{FF2B5EF4-FFF2-40B4-BE49-F238E27FC236}">
                <a16:creationId xmlns="" xmlns:a16="http://schemas.microsoft.com/office/drawing/2014/main" id="{CA835FDA-21D4-4F64-8158-4F5AD04B9895}"/>
              </a:ext>
            </a:extLst>
          </p:cNvPr>
          <p:cNvPicPr>
            <a:picLocks noChangeAspect="1"/>
          </p:cNvPicPr>
          <p:nvPr/>
        </p:nvPicPr>
        <p:blipFill rotWithShape="1">
          <a:blip r:embed="rId5"/>
          <a:srcRect/>
          <a:stretch>
            <a:fillRect/>
          </a:stretch>
        </p:blipFill>
        <p:spPr>
          <a:xfrm>
            <a:off x="1295400" y="1208087"/>
            <a:ext cx="4441825" cy="4441825"/>
          </a:xfrm>
          <a:prstGeom prst="rect">
            <a:avLst/>
          </a:prstGeom>
        </p:spPr>
      </p:pic>
    </p:spTree>
    <p:extLst>
      <p:ext uri="{BB962C8B-B14F-4D97-AF65-F5344CB8AC3E}">
        <p14:creationId xmlns:p14="http://schemas.microsoft.com/office/powerpoint/2010/main" val="243000286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heel(1)">
                                      <p:cBhvr>
                                        <p:cTn id="13" dur="2000"/>
                                        <p:tgtEl>
                                          <p:spTgt spid="6"/>
                                        </p:tgtEl>
                                      </p:cBhvr>
                                    </p:animEffect>
                                  </p:childTnLst>
                                </p:cTn>
                              </p:par>
                            </p:childTnLst>
                          </p:cTn>
                        </p:par>
                        <p:par>
                          <p:cTn id="14" fill="hold">
                            <p:stCondLst>
                              <p:cond delay="3000"/>
                            </p:stCondLst>
                            <p:childTnLst>
                              <p:par>
                                <p:cTn id="15" presetID="2" presetClass="entr" presetSubtype="4"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smtClean="0">
                  <a:latin typeface="微软雅黑" panose="020B0503020204020204" pitchFamily="34" charset="-122"/>
                  <a:ea typeface="微软雅黑" panose="020B0503020204020204" pitchFamily="34" charset="-122"/>
                </a:rPr>
                <a:t>国庆节日意义</a:t>
              </a:r>
              <a:endParaRPr lang="zh-CN" altLang="en-US" sz="2000" spc="300" dirty="0">
                <a:latin typeface="微软雅黑" panose="020B0503020204020204" pitchFamily="34" charset="-122"/>
                <a:ea typeface="微软雅黑" panose="020B0503020204020204" pitchFamily="34" charset="-122"/>
              </a:endParaRPr>
            </a:p>
          </p:txBody>
        </p:sp>
      </p:grpSp>
      <p:grpSp>
        <p:nvGrpSpPr>
          <p:cNvPr id="6" name="组合 5">
            <a:extLst>
              <a:ext uri="{FF2B5EF4-FFF2-40B4-BE49-F238E27FC236}">
                <a16:creationId xmlns="" xmlns:a16="http://schemas.microsoft.com/office/drawing/2014/main" id="{6388D806-1507-431F-BEF1-21C6CA658186}"/>
              </a:ext>
            </a:extLst>
          </p:cNvPr>
          <p:cNvGrpSpPr/>
          <p:nvPr/>
        </p:nvGrpSpPr>
        <p:grpSpPr>
          <a:xfrm>
            <a:off x="1177022" y="1691991"/>
            <a:ext cx="5757178" cy="3185190"/>
            <a:chOff x="1008489" y="1853057"/>
            <a:chExt cx="5757178" cy="3185190"/>
          </a:xfrm>
        </p:grpSpPr>
        <p:sp>
          <p:nvSpPr>
            <p:cNvPr id="8" name="文本框 7">
              <a:extLst>
                <a:ext uri="{FF2B5EF4-FFF2-40B4-BE49-F238E27FC236}">
                  <a16:creationId xmlns="" xmlns:a16="http://schemas.microsoft.com/office/drawing/2014/main" id="{2F64D34C-9C7F-446D-84CC-1632E3AD1AD1}"/>
                </a:ext>
              </a:extLst>
            </p:cNvPr>
            <p:cNvSpPr txBox="1"/>
            <p:nvPr/>
          </p:nvSpPr>
          <p:spPr>
            <a:xfrm>
              <a:off x="1008489" y="1853057"/>
              <a:ext cx="4500444" cy="1014730"/>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600" normalizeH="0" baseline="0" noProof="0" dirty="0">
                  <a:ln>
                    <a:noFill/>
                  </a:ln>
                  <a:solidFill>
                    <a:srgbClr val="C00000"/>
                  </a:solidFill>
                  <a:effectLst/>
                  <a:uLnTx/>
                  <a:uFillTx/>
                  <a:latin typeface="方正大标宋简体" panose="02010601030101010101" charset="-122"/>
                  <a:ea typeface="方正大标宋简体" panose="02010601030101010101" charset="-122"/>
                  <a:cs typeface="+mn-cs"/>
                </a:rPr>
                <a:t>中国国歌</a:t>
              </a:r>
            </a:p>
          </p:txBody>
        </p:sp>
        <p:sp>
          <p:nvSpPr>
            <p:cNvPr id="9" name="矩形 8">
              <a:extLst>
                <a:ext uri="{FF2B5EF4-FFF2-40B4-BE49-F238E27FC236}">
                  <a16:creationId xmlns="" xmlns:a16="http://schemas.microsoft.com/office/drawing/2014/main" id="{84345B02-F19C-4FF6-A602-A42101D05962}"/>
                </a:ext>
              </a:extLst>
            </p:cNvPr>
            <p:cNvSpPr/>
            <p:nvPr/>
          </p:nvSpPr>
          <p:spPr>
            <a:xfrm>
              <a:off x="1008489" y="2868422"/>
              <a:ext cx="5757178" cy="216982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b="0" i="0" u="none" strike="noStrike" kern="1200" cap="none" spc="0" normalizeH="0" baseline="0" noProof="0" dirty="0">
                  <a:ln>
                    <a:noFill/>
                  </a:ln>
                  <a:solidFill>
                    <a:schemeClr val="tx1">
                      <a:lumMod val="85000"/>
                      <a:lumOff val="15000"/>
                    </a:schemeClr>
                  </a:solidFill>
                  <a:effectLst/>
                  <a:uLnTx/>
                  <a:uFillTx/>
                  <a:latin typeface="方正大标宋简体" panose="02010601030101010101" charset="-122"/>
                  <a:ea typeface="方正大标宋简体" panose="02010601030101010101" charset="-122"/>
                  <a:cs typeface="+mn-cs"/>
                </a:rPr>
                <a:t>《义勇军进行曲》由田汉作词、聂耳作曲，诞生于抗击日本帝国主义侵略的战争年代，1949年成为中华人民共和国国歌，象征着在任何时候任何地点，为捍卫国家和民族的尊严，中华民族的坚强斗志和不屈精神永远不会被磨灭。</a:t>
              </a:r>
            </a:p>
          </p:txBody>
        </p:sp>
      </p:grpSp>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29400" y="1485900"/>
            <a:ext cx="4946537" cy="3886200"/>
          </a:xfrm>
          <a:prstGeom prst="rect">
            <a:avLst/>
          </a:prstGeom>
        </p:spPr>
      </p:pic>
    </p:spTree>
    <p:extLst>
      <p:ext uri="{BB962C8B-B14F-4D97-AF65-F5344CB8AC3E}">
        <p14:creationId xmlns:p14="http://schemas.microsoft.com/office/powerpoint/2010/main" val="25691498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86567" y="3581400"/>
            <a:ext cx="4218866" cy="3459643"/>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820400" y="1981200"/>
            <a:ext cx="1848406" cy="1819583"/>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377291" y="0"/>
            <a:ext cx="1848406" cy="1819583"/>
          </a:xfrm>
          <a:prstGeom prst="rect">
            <a:avLst/>
          </a:prstGeom>
        </p:spPr>
      </p:pic>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76975" y="3276600"/>
            <a:ext cx="1029025" cy="1012979"/>
          </a:xfrm>
          <a:prstGeom prst="rect">
            <a:avLst/>
          </a:prstGeom>
        </p:spPr>
      </p:pic>
      <p:pic>
        <p:nvPicPr>
          <p:cNvPr id="2" name="图片 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953000" y="773431"/>
            <a:ext cx="1536962" cy="1566990"/>
          </a:xfrm>
          <a:prstGeom prst="rect">
            <a:avLst/>
          </a:prstGeom>
        </p:spPr>
      </p:pic>
      <p:pic>
        <p:nvPicPr>
          <p:cNvPr id="4" name="图片 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029200" y="381000"/>
            <a:ext cx="1905000" cy="1175926"/>
          </a:xfrm>
          <a:prstGeom prst="rect">
            <a:avLst/>
          </a:prstGeom>
        </p:spPr>
      </p:pic>
      <p:sp>
        <p:nvSpPr>
          <p:cNvPr id="12" name="文本框 11"/>
          <p:cNvSpPr txBox="1"/>
          <p:nvPr/>
        </p:nvSpPr>
        <p:spPr>
          <a:xfrm>
            <a:off x="5232887" y="1385508"/>
            <a:ext cx="1800493" cy="646331"/>
          </a:xfrm>
          <a:prstGeom prst="rect">
            <a:avLst/>
          </a:prstGeom>
          <a:noFill/>
        </p:spPr>
        <p:txBody>
          <a:bodyPr wrap="none" rtlCol="0">
            <a:spAutoFit/>
          </a:bodyPr>
          <a:lstStyle/>
          <a:p>
            <a:r>
              <a:rPr lang="zh-CN" altLang="en-US" sz="3600" b="1" spc="600" dirty="0" smtClean="0">
                <a:solidFill>
                  <a:srgbClr val="F3031E"/>
                </a:solidFill>
                <a:latin typeface="微软雅黑" panose="020B0503020204020204" pitchFamily="34" charset="-122"/>
                <a:ea typeface="微软雅黑" panose="020B0503020204020204" pitchFamily="34" charset="-122"/>
              </a:rPr>
              <a:t>第四章</a:t>
            </a:r>
            <a:endParaRPr lang="zh-CN" altLang="en-US" sz="3600" b="1" spc="600" dirty="0">
              <a:solidFill>
                <a:srgbClr val="F3031E"/>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566666" y="0"/>
            <a:ext cx="1318063" cy="2971800"/>
          </a:xfrm>
          <a:prstGeom prst="rect">
            <a:avLst/>
          </a:prstGeom>
        </p:spPr>
      </p:pic>
      <p:pic>
        <p:nvPicPr>
          <p:cNvPr id="3" name="图片 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048000" y="2902695"/>
            <a:ext cx="926040" cy="1052609"/>
          </a:xfrm>
          <a:prstGeom prst="rect">
            <a:avLst/>
          </a:prstGeom>
        </p:spPr>
      </p:pic>
      <p:sp>
        <p:nvSpPr>
          <p:cNvPr id="1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3962400" y="2936101"/>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3200" spc="300" dirty="0">
                <a:latin typeface="微软雅黑" panose="020B0503020204020204" pitchFamily="34" charset="-122"/>
                <a:ea typeface="微软雅黑" panose="020B0503020204020204" pitchFamily="34" charset="-122"/>
              </a:rPr>
              <a:t>国庆节精神含义</a:t>
            </a:r>
          </a:p>
        </p:txBody>
      </p:sp>
    </p:spTree>
    <p:extLst>
      <p:ext uri="{BB962C8B-B14F-4D97-AF65-F5344CB8AC3E}">
        <p14:creationId xmlns:p14="http://schemas.microsoft.com/office/powerpoint/2010/main" val="4004970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6" presetClass="entr" presetSubtype="32"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ircle(out)">
                                      <p:cBhvr>
                                        <p:cTn id="18" dur="2000"/>
                                        <p:tgtEl>
                                          <p:spTgt spid="2"/>
                                        </p:tgtEl>
                                      </p:cBhvr>
                                    </p:animEffect>
                                  </p:childTnLst>
                                </p:cTn>
                              </p:par>
                            </p:childTnLst>
                          </p:cTn>
                        </p:par>
                        <p:par>
                          <p:cTn id="19" fill="hold">
                            <p:stCondLst>
                              <p:cond delay="3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6" presetClass="entr" presetSubtype="32"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6" presetClass="entr" presetSubtype="32" fill="hold" nodeType="withEffect">
                                  <p:stCondLst>
                                    <p:cond delay="250"/>
                                  </p:stCondLst>
                                  <p:childTnLst>
                                    <p:set>
                                      <p:cBhvr>
                                        <p:cTn id="29" dur="1" fill="hold">
                                          <p:stCondLst>
                                            <p:cond delay="0"/>
                                          </p:stCondLst>
                                        </p:cTn>
                                        <p:tgtEl>
                                          <p:spTgt spid="10"/>
                                        </p:tgtEl>
                                        <p:attrNameLst>
                                          <p:attrName>style.visibility</p:attrName>
                                        </p:attrNameLst>
                                      </p:cBhvr>
                                      <p:to>
                                        <p:strVal val="visible"/>
                                      </p:to>
                                    </p:set>
                                    <p:animEffect transition="in" filter="circle(out)">
                                      <p:cBhvr>
                                        <p:cTn id="30" dur="500"/>
                                        <p:tgtEl>
                                          <p:spTgt spid="10"/>
                                        </p:tgtEl>
                                      </p:cBhvr>
                                    </p:animEffect>
                                  </p:childTnLst>
                                </p:cTn>
                              </p:par>
                              <p:par>
                                <p:cTn id="31" presetID="6" presetClass="entr" presetSubtype="32"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circle(out)">
                                      <p:cBhvr>
                                        <p:cTn id="33" dur="500"/>
                                        <p:tgtEl>
                                          <p:spTgt spid="13"/>
                                        </p:tgtEl>
                                      </p:cBhvr>
                                    </p:animEffect>
                                  </p:childTnLst>
                                </p:cTn>
                              </p:par>
                            </p:childTnLst>
                          </p:cTn>
                        </p:par>
                        <p:par>
                          <p:cTn id="34" fill="hold">
                            <p:stCondLst>
                              <p:cond delay="4000"/>
                            </p:stCondLst>
                            <p:childTnLst>
                              <p:par>
                                <p:cTn id="35" presetID="47" presetClass="entr" presetSubtype="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1000" fill="hold"/>
                                        <p:tgtEl>
                                          <p:spTgt spid="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4"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down)">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0400" y="1981200"/>
            <a:ext cx="1848406" cy="1819583"/>
          </a:xfrm>
          <a:prstGeom prst="rect">
            <a:avLst/>
          </a:prstGeom>
        </p:spPr>
      </p:pic>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377291" y="0"/>
            <a:ext cx="1848406" cy="1819583"/>
          </a:xfrm>
          <a:prstGeom prst="rect">
            <a:avLst/>
          </a:prstGeom>
        </p:spPr>
      </p:pic>
      <p:pic>
        <p:nvPicPr>
          <p:cNvPr id="15" name="图片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76975" y="3276600"/>
            <a:ext cx="1029025" cy="1012979"/>
          </a:xfrm>
          <a:prstGeom prst="rect">
            <a:avLst/>
          </a:prstGeom>
        </p:spPr>
      </p:pic>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53000" y="773431"/>
            <a:ext cx="1536962" cy="1566990"/>
          </a:xfrm>
          <a:prstGeom prst="rect">
            <a:avLst/>
          </a:prstGeom>
        </p:spPr>
      </p:pic>
      <p:pic>
        <p:nvPicPr>
          <p:cNvPr id="4" name="图片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029200" y="381000"/>
            <a:ext cx="1905000" cy="1175926"/>
          </a:xfrm>
          <a:prstGeom prst="rect">
            <a:avLst/>
          </a:prstGeom>
        </p:spPr>
      </p:pic>
      <p:sp>
        <p:nvSpPr>
          <p:cNvPr id="11" name="文本框 10"/>
          <p:cNvSpPr txBox="1"/>
          <p:nvPr/>
        </p:nvSpPr>
        <p:spPr>
          <a:xfrm>
            <a:off x="2142244" y="2286000"/>
            <a:ext cx="7907512" cy="2456057"/>
          </a:xfrm>
          <a:prstGeom prst="rect">
            <a:avLst/>
          </a:prstGeom>
          <a:noFill/>
        </p:spPr>
        <p:txBody>
          <a:bodyPr wrap="square" rtlCol="0">
            <a:spAutoFit/>
          </a:bodyPr>
          <a:lstStyle/>
          <a:p>
            <a:pPr algn="just">
              <a:lnSpc>
                <a:spcPct val="160000"/>
              </a:lnSpc>
            </a:pPr>
            <a:r>
              <a:rPr lang="zh-CN" altLang="zh-CN" sz="1600" kern="100" dirty="0">
                <a:solidFill>
                  <a:schemeClr val="tx1">
                    <a:lumMod val="85000"/>
                    <a:lumOff val="15000"/>
                  </a:schemeClr>
                </a:solidFill>
                <a:latin typeface="Microsoft YaHei" charset="-122"/>
                <a:ea typeface="Microsoft YaHei" charset="-122"/>
                <a:cs typeface="Microsoft YaHei" charset="-122"/>
              </a:rPr>
              <a:t>热烈庆祝中华人民共和国成立六十八周年，祖国人杰地灵，经多年发展，现今国力雄厚，在国际舞台举足轻重，展现出泱泱大国的风范，让我们中华儿女深感自豪。回归祖国二十年以来，香港一直得到国家支持。国家先后透过《内地与香港关于建立更紧密经贸关系的安排》(CEPA) 、将香港纳入国民经济和社会发展第十一至十三个五年规划、支持香港参与「一带一路」建设和「粤港澳大湾区」城市群发展计划；以及加入亚洲基础设施投资银行等，让香港能够持续发展，保持繁荣稳定和分享国家发展的丰硕成果。</a:t>
            </a:r>
            <a:endParaRPr lang="zh-CN" altLang="en-US" sz="1600" dirty="0">
              <a:solidFill>
                <a:schemeClr val="tx1">
                  <a:lumMod val="85000"/>
                  <a:lumOff val="15000"/>
                </a:schemeClr>
              </a:solidFill>
              <a:latin typeface="Microsoft YaHei" charset="-122"/>
              <a:ea typeface="Microsoft YaHei" charset="-122"/>
              <a:cs typeface="Microsoft YaHei" charset="-122"/>
            </a:endParaRPr>
          </a:p>
        </p:txBody>
      </p:sp>
      <p:sp>
        <p:nvSpPr>
          <p:cNvPr id="12" name="文本框 11"/>
          <p:cNvSpPr txBox="1"/>
          <p:nvPr/>
        </p:nvSpPr>
        <p:spPr>
          <a:xfrm>
            <a:off x="5464992" y="1397167"/>
            <a:ext cx="1245854" cy="646331"/>
          </a:xfrm>
          <a:prstGeom prst="rect">
            <a:avLst/>
          </a:prstGeom>
          <a:noFill/>
        </p:spPr>
        <p:txBody>
          <a:bodyPr wrap="none" rtlCol="0">
            <a:spAutoFit/>
          </a:bodyPr>
          <a:lstStyle/>
          <a:p>
            <a:r>
              <a:rPr lang="zh-CN" altLang="en-US" sz="3600" b="1" dirty="0" smtClean="0">
                <a:solidFill>
                  <a:srgbClr val="F3031E"/>
                </a:solidFill>
                <a:latin typeface="微软雅黑" panose="020B0503020204020204" pitchFamily="34" charset="-122"/>
                <a:ea typeface="微软雅黑" panose="020B0503020204020204" pitchFamily="34" charset="-122"/>
              </a:rPr>
              <a:t>前 言</a:t>
            </a:r>
            <a:endParaRPr lang="zh-CN" altLang="en-US" sz="3600" b="1" dirty="0">
              <a:solidFill>
                <a:srgbClr val="F3031E"/>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66666" y="0"/>
            <a:ext cx="1318063" cy="2971800"/>
          </a:xfrm>
          <a:prstGeom prst="rect">
            <a:avLst/>
          </a:prstGeom>
        </p:spPr>
      </p:pic>
    </p:spTree>
    <p:extLst>
      <p:ext uri="{BB962C8B-B14F-4D97-AF65-F5344CB8AC3E}">
        <p14:creationId xmlns:p14="http://schemas.microsoft.com/office/powerpoint/2010/main" val="168305227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6" presetClass="entr" presetSubtype="32"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circle(out)">
                                      <p:cBhvr>
                                        <p:cTn id="24" dur="2000"/>
                                        <p:tgtEl>
                                          <p:spTgt spid="2"/>
                                        </p:tgtEl>
                                      </p:cBhvr>
                                    </p:animEffect>
                                  </p:childTnLst>
                                </p:cTn>
                              </p:par>
                            </p:childTnLst>
                          </p:cTn>
                        </p:par>
                        <p:par>
                          <p:cTn id="25" fill="hold">
                            <p:stCondLst>
                              <p:cond delay="4000"/>
                            </p:stCondLst>
                            <p:childTnLst>
                              <p:par>
                                <p:cTn id="26" presetID="42" presetClass="entr" presetSubtype="0"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par>
                                <p:cTn id="31" presetID="6" presetClass="entr" presetSubtype="32"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circle(out)">
                                      <p:cBhvr>
                                        <p:cTn id="33" dur="500"/>
                                        <p:tgtEl>
                                          <p:spTgt spid="13"/>
                                        </p:tgtEl>
                                      </p:cBhvr>
                                    </p:animEffect>
                                  </p:childTnLst>
                                </p:cTn>
                              </p:par>
                              <p:par>
                                <p:cTn id="34" presetID="6" presetClass="entr" presetSubtype="32" fill="hold" nodeType="withEffect">
                                  <p:stCondLst>
                                    <p:cond delay="250"/>
                                  </p:stCondLst>
                                  <p:childTnLst>
                                    <p:set>
                                      <p:cBhvr>
                                        <p:cTn id="35" dur="1" fill="hold">
                                          <p:stCondLst>
                                            <p:cond delay="0"/>
                                          </p:stCondLst>
                                        </p:cTn>
                                        <p:tgtEl>
                                          <p:spTgt spid="14"/>
                                        </p:tgtEl>
                                        <p:attrNameLst>
                                          <p:attrName>style.visibility</p:attrName>
                                        </p:attrNameLst>
                                      </p:cBhvr>
                                      <p:to>
                                        <p:strVal val="visible"/>
                                      </p:to>
                                    </p:set>
                                    <p:animEffect transition="in" filter="circle(out)">
                                      <p:cBhvr>
                                        <p:cTn id="36" dur="500"/>
                                        <p:tgtEl>
                                          <p:spTgt spid="14"/>
                                        </p:tgtEl>
                                      </p:cBhvr>
                                    </p:animEffect>
                                  </p:childTnLst>
                                </p:cTn>
                              </p:par>
                              <p:par>
                                <p:cTn id="37" presetID="6" presetClass="entr" presetSubtype="32"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circle(out)">
                                      <p:cBhvr>
                                        <p:cTn id="3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2" name="图片 1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741" y="1038850"/>
            <a:ext cx="12182518" cy="5819161"/>
          </a:xfrm>
          <a:prstGeom prst="rect">
            <a:avLst/>
          </a:prstGeom>
        </p:spPr>
      </p:pic>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smtClean="0">
                  <a:latin typeface="微软雅黑" panose="020B0503020204020204" pitchFamily="34" charset="-122"/>
                  <a:ea typeface="微软雅黑" panose="020B0503020204020204" pitchFamily="34" charset="-122"/>
                </a:rPr>
                <a:t>国庆节精神含义</a:t>
              </a:r>
              <a:endParaRPr lang="zh-CN" altLang="en-US" sz="2000" spc="300" dirty="0">
                <a:latin typeface="微软雅黑" panose="020B0503020204020204" pitchFamily="34" charset="-122"/>
                <a:ea typeface="微软雅黑" panose="020B0503020204020204" pitchFamily="34" charset="-122"/>
              </a:endParaRPr>
            </a:p>
          </p:txBody>
        </p:sp>
      </p:grpSp>
      <p:sp>
        <p:nvSpPr>
          <p:cNvPr id="10" name="矩形 9"/>
          <p:cNvSpPr/>
          <p:nvPr/>
        </p:nvSpPr>
        <p:spPr>
          <a:xfrm>
            <a:off x="1066800" y="1828800"/>
            <a:ext cx="10209780" cy="966547"/>
          </a:xfrm>
          <a:prstGeom prst="rect">
            <a:avLst/>
          </a:prstGeom>
        </p:spPr>
        <p:txBody>
          <a:bodyPr wrap="square">
            <a:spAutoFit/>
          </a:bodyPr>
          <a:lstStyle/>
          <a:p>
            <a:pPr>
              <a:lnSpc>
                <a:spcPct val="150000"/>
              </a:lnSpc>
            </a:pPr>
            <a:r>
              <a:rPr lang="en-US" altLang="zh-CN"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1949</a:t>
            </a:r>
            <a:r>
              <a:rPr lang="zh-CN" altLang="en-US"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年</a:t>
            </a:r>
            <a:r>
              <a:rPr lang="en-US" altLang="zh-CN"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12</a:t>
            </a:r>
            <a:r>
              <a:rPr lang="zh-CN" altLang="en-US"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月</a:t>
            </a:r>
            <a:r>
              <a:rPr lang="en-US" altLang="zh-CN"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2</a:t>
            </a:r>
            <a:r>
              <a:rPr lang="zh-CN" altLang="en-US"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日</a:t>
            </a:r>
            <a:r>
              <a:rPr lang="en-US" altLang="zh-CN"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en-US"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中央人民政府通过</a:t>
            </a:r>
            <a:r>
              <a:rPr lang="en-US" altLang="zh-CN"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en-US"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关于中华人民共和国国庆日的决议</a:t>
            </a:r>
            <a:r>
              <a:rPr lang="en-US" altLang="zh-CN"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en-US"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规定每年</a:t>
            </a:r>
            <a:r>
              <a:rPr lang="en-US" altLang="zh-CN"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10</a:t>
            </a:r>
            <a:r>
              <a:rPr lang="zh-CN" altLang="en-US"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月</a:t>
            </a:r>
            <a:r>
              <a:rPr lang="en-US" altLang="zh-CN"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1</a:t>
            </a:r>
            <a:r>
              <a:rPr lang="zh-CN" altLang="en-US" sz="2000" b="1" kern="100" spc="3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日为国庆日。</a:t>
            </a:r>
          </a:p>
        </p:txBody>
      </p:sp>
      <p:sp>
        <p:nvSpPr>
          <p:cNvPr id="11" name="矩形 10"/>
          <p:cNvSpPr/>
          <p:nvPr/>
        </p:nvSpPr>
        <p:spPr>
          <a:xfrm>
            <a:off x="948387" y="1871566"/>
            <a:ext cx="10446606" cy="932889"/>
          </a:xfrm>
          <a:prstGeom prst="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14466877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iterate type="wd">
                                    <p:tmPct val="10000"/>
                                  </p:iterate>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par>
                          <p:cTn id="15" fill="hold">
                            <p:stCondLst>
                              <p:cond delay="2750"/>
                            </p:stCondLst>
                            <p:childTnLst>
                              <p:par>
                                <p:cTn id="16" presetID="21" presetClass="entr" presetSubtype="1"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heel(1)">
                                      <p:cBhvr>
                                        <p:cTn id="18" dur="1000"/>
                                        <p:tgtEl>
                                          <p:spTgt spid="11"/>
                                        </p:tgtEl>
                                      </p:cBhvr>
                                    </p:animEffect>
                                  </p:childTnLst>
                                </p:cTn>
                              </p:par>
                            </p:childTnLst>
                          </p:cTn>
                        </p:par>
                        <p:par>
                          <p:cTn id="19" fill="hold">
                            <p:stCondLst>
                              <p:cond delay="3750"/>
                            </p:stCondLst>
                            <p:childTnLst>
                              <p:par>
                                <p:cTn id="20" presetID="22" presetClass="entr" presetSubtype="4"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smtClean="0">
                  <a:latin typeface="微软雅黑" panose="020B0503020204020204" pitchFamily="34" charset="-122"/>
                  <a:ea typeface="微软雅黑" panose="020B0503020204020204" pitchFamily="34" charset="-122"/>
                </a:rPr>
                <a:t>国庆节精神含义</a:t>
              </a:r>
              <a:endParaRPr lang="zh-CN" altLang="en-US" sz="2000" spc="300" dirty="0">
                <a:latin typeface="微软雅黑" panose="020B0503020204020204" pitchFamily="34" charset="-122"/>
                <a:ea typeface="微软雅黑" panose="020B0503020204020204" pitchFamily="34" charset="-122"/>
              </a:endParaRPr>
            </a:p>
          </p:txBody>
        </p:sp>
      </p:grpSp>
      <p:sp>
        <p:nvSpPr>
          <p:cNvPr id="11" name="矩形 10">
            <a:extLst>
              <a:ext uri="{FF2B5EF4-FFF2-40B4-BE49-F238E27FC236}">
                <a16:creationId xmlns="" xmlns:a16="http://schemas.microsoft.com/office/drawing/2014/main" id="{43DF39AA-E0BC-4885-B5E3-1218B884F4E4}"/>
              </a:ext>
            </a:extLst>
          </p:cNvPr>
          <p:cNvSpPr/>
          <p:nvPr/>
        </p:nvSpPr>
        <p:spPr>
          <a:xfrm>
            <a:off x="304800" y="2219613"/>
            <a:ext cx="5348180" cy="1015663"/>
          </a:xfrm>
          <a:prstGeom prst="rect">
            <a:avLst/>
          </a:prstGeom>
        </p:spPr>
        <p:txBody>
          <a:bodyPr wrap="square">
            <a:spAutoFit/>
          </a:bodyPr>
          <a:lstStyle/>
          <a:p>
            <a:pPr>
              <a:lnSpc>
                <a:spcPct val="150000"/>
              </a:lnSpc>
            </a:pPr>
            <a:r>
              <a:rPr lang="zh-CN" altLang="zh-CN" sz="2000"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国庆节作为我们伟大祖国的特定节日，其时间性内涵就是指1949年10月1日那个特定的</a:t>
            </a:r>
            <a:r>
              <a:rPr lang="zh-CN" altLang="zh-CN" sz="2000" kern="100" dirty="0" smtClean="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时间</a:t>
            </a:r>
            <a:r>
              <a:rPr lang="zh-CN" altLang="en-US" sz="2000"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a:t>
            </a:r>
            <a:endParaRPr lang="zh-CN" altLang="en-US" sz="2000" dirty="0">
              <a:solidFill>
                <a:schemeClr val="tx1">
                  <a:lumMod val="75000"/>
                  <a:lumOff val="25000"/>
                </a:schemeClr>
              </a:solidFill>
            </a:endParaRPr>
          </a:p>
        </p:txBody>
      </p:sp>
      <p:sp>
        <p:nvSpPr>
          <p:cNvPr id="12" name="矩形 11">
            <a:extLst>
              <a:ext uri="{FF2B5EF4-FFF2-40B4-BE49-F238E27FC236}">
                <a16:creationId xmlns="" xmlns:a16="http://schemas.microsoft.com/office/drawing/2014/main" id="{C18E4120-FF19-4A9A-9F00-BB9CB0F53052}"/>
              </a:ext>
            </a:extLst>
          </p:cNvPr>
          <p:cNvSpPr/>
          <p:nvPr/>
        </p:nvSpPr>
        <p:spPr>
          <a:xfrm>
            <a:off x="321752" y="3488550"/>
            <a:ext cx="5314275" cy="707886"/>
          </a:xfrm>
          <a:prstGeom prst="rect">
            <a:avLst/>
          </a:prstGeom>
          <a:ln>
            <a:noFill/>
          </a:ln>
        </p:spPr>
        <p:txBody>
          <a:bodyPr wrap="none">
            <a:spAutoFit/>
          </a:bodyPr>
          <a:lstStyle/>
          <a:p>
            <a:r>
              <a:rPr lang="zh-CN" altLang="zh-CN" sz="4000" b="1" kern="100" dirty="0">
                <a:solidFill>
                  <a:srgbClr val="C00000"/>
                </a:solidFill>
                <a:latin typeface="Calibri" panose="020F0502020204030204" pitchFamily="34" charset="0"/>
                <a:ea typeface="微软雅黑" panose="020B0503020204020204" pitchFamily="34" charset="-122"/>
                <a:cs typeface="Times New Roman" panose="02020603050405020304" pitchFamily="18" charset="0"/>
              </a:rPr>
              <a:t>中华人民共和国的成立</a:t>
            </a:r>
            <a:endParaRPr lang="zh-CN" altLang="en-US" sz="4000" b="1" dirty="0">
              <a:solidFill>
                <a:srgbClr val="C00000"/>
              </a:solidFill>
            </a:endParaRPr>
          </a:p>
        </p:txBody>
      </p:sp>
      <p:pic>
        <p:nvPicPr>
          <p:cNvPr id="13" name="图片 1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096000" y="-152400"/>
            <a:ext cx="6096000" cy="6096000"/>
          </a:xfrm>
          <a:prstGeom prst="rect">
            <a:avLst/>
          </a:prstGeom>
        </p:spPr>
      </p:pic>
    </p:spTree>
    <p:extLst>
      <p:ext uri="{BB962C8B-B14F-4D97-AF65-F5344CB8AC3E}">
        <p14:creationId xmlns:p14="http://schemas.microsoft.com/office/powerpoint/2010/main" val="115328891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2"/>
                                        </p:tgtEl>
                                        <p:attrNameLst>
                                          <p:attrName>ppt_y</p:attrName>
                                        </p:attrNameLst>
                                      </p:cBhvr>
                                      <p:tavLst>
                                        <p:tav tm="0">
                                          <p:val>
                                            <p:strVal val="#ppt_y"/>
                                          </p:val>
                                        </p:tav>
                                        <p:tav tm="100000">
                                          <p:val>
                                            <p:strVal val="#ppt_y"/>
                                          </p:val>
                                        </p:tav>
                                      </p:tavLst>
                                    </p:anim>
                                    <p:anim calcmode="lin" valueType="num">
                                      <p:cBhvr>
                                        <p:cTn id="21"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2"/>
                                        </p:tgtEl>
                                      </p:cBhvr>
                                    </p:animEffect>
                                  </p:childTnLst>
                                </p:cTn>
                              </p:par>
                            </p:childTnLst>
                          </p:cTn>
                        </p:par>
                        <p:par>
                          <p:cTn id="24" fill="hold">
                            <p:stCondLst>
                              <p:cond delay="2950"/>
                            </p:stCondLst>
                            <p:childTnLst>
                              <p:par>
                                <p:cTn id="25" presetID="22" presetClass="entr" presetSubtype="2"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right)">
                                      <p:cBhvr>
                                        <p:cTn id="2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smtClean="0">
                  <a:latin typeface="微软雅黑" panose="020B0503020204020204" pitchFamily="34" charset="-122"/>
                  <a:ea typeface="微软雅黑" panose="020B0503020204020204" pitchFamily="34" charset="-122"/>
                </a:rPr>
                <a:t>国庆节精神含义</a:t>
              </a:r>
              <a:endParaRPr lang="zh-CN" altLang="en-US" sz="2000" spc="300" dirty="0">
                <a:latin typeface="微软雅黑" panose="020B0503020204020204" pitchFamily="34" charset="-122"/>
                <a:ea typeface="微软雅黑" panose="020B0503020204020204" pitchFamily="34" charset="-122"/>
              </a:endParaRPr>
            </a:p>
          </p:txBody>
        </p:sp>
      </p:grpSp>
      <p:sp>
        <p:nvSpPr>
          <p:cNvPr id="10" name="矩形 9">
            <a:extLst>
              <a:ext uri="{FF2B5EF4-FFF2-40B4-BE49-F238E27FC236}">
                <a16:creationId xmlns="" xmlns:a16="http://schemas.microsoft.com/office/drawing/2014/main" id="{5F9B8B03-ADC8-472C-865D-6C8B6F5EE2A1}"/>
              </a:ext>
            </a:extLst>
          </p:cNvPr>
          <p:cNvSpPr/>
          <p:nvPr/>
        </p:nvSpPr>
        <p:spPr>
          <a:xfrm>
            <a:off x="1295400" y="1860524"/>
            <a:ext cx="9601200" cy="3208571"/>
          </a:xfrm>
          <a:prstGeom prst="rect">
            <a:avLst/>
          </a:prstGeom>
        </p:spPr>
        <p:txBody>
          <a:bodyPr wrap="square">
            <a:spAutoFit/>
          </a:bodyPr>
          <a:lstStyle/>
          <a:p>
            <a:pPr>
              <a:lnSpc>
                <a:spcPct val="150000"/>
              </a:lnSpc>
            </a:pPr>
            <a:r>
              <a:rPr lang="zh-CN" altLang="zh-CN" sz="1500" kern="100" dirty="0">
                <a:solidFill>
                  <a:schemeClr val="tx1">
                    <a:lumMod val="85000"/>
                    <a:lumOff val="15000"/>
                  </a:schemeClr>
                </a:solidFill>
                <a:latin typeface="微软雅黑" panose="020B0503020204020204" pitchFamily="34" charset="-122"/>
                <a:ea typeface="微软雅黑" panose="020B0503020204020204" pitchFamily="34" charset="-122"/>
                <a:cs typeface="STHeiti Light" charset="-122"/>
              </a:rPr>
              <a:t>我们现在以阅兵、游行、歌舞等方式加以庆祝，记住并分享1949年10月1日那一天，我们的先辈们是如何欢心鼓舞地告别了他们苦难的过去并憧憬着美好的未来。而想要全方位地分享和体验他们的快乐的必要前提条件就是能够充分地体验他们曾经的苦难。勤劳、勇敢、智慧的他们长期追求自由、民主、独立、富强的道路，在经历了无数次的农民起义和资产阶级改良与革命后，他们终于认识到，只有在坚持以工人阶级为领导的、工农联合的、团结一切可以团结的力量的政权形式，才是他们获得彻底的自由与解放的唯一出路;从意志考验上来说，我们的先辈们付出了无数的血的代价，经过一百多年的反复斗争终于取得了最后的胜利;从情感体验上看，各民族各阶层的先辈们在长期的血雨腥风的反抗斗争中，结下了深厚的兄弟般的友谊。这些认知、意志和情感的精神结晶就是中华人民共和国这个最高实体的诞生，它是我们先辈们每一个华夏儿女一百多年血泪与智慧换来的成果，也是中华民族几千年民族文化和精神绵延的产物。</a:t>
            </a:r>
            <a:endPar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cs typeface="STHeiti Light" charset="-122"/>
            </a:endParaRPr>
          </a:p>
        </p:txBody>
      </p:sp>
      <p:sp>
        <p:nvSpPr>
          <p:cNvPr id="5" name="矩形 4"/>
          <p:cNvSpPr/>
          <p:nvPr/>
        </p:nvSpPr>
        <p:spPr>
          <a:xfrm>
            <a:off x="983393" y="1676400"/>
            <a:ext cx="10225213" cy="3505200"/>
          </a:xfrm>
          <a:prstGeom prst="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5023260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16"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2000" fill="hold"/>
                                        <p:tgtEl>
                                          <p:spTgt spid="10"/>
                                        </p:tgtEl>
                                        <p:attrNameLst>
                                          <p:attrName>ppt_w</p:attrName>
                                        </p:attrNameLst>
                                      </p:cBhvr>
                                      <p:tavLst>
                                        <p:tav tm="0">
                                          <p:val>
                                            <p:fltVal val="0"/>
                                          </p:val>
                                        </p:tav>
                                        <p:tav tm="100000">
                                          <p:val>
                                            <p:strVal val="#ppt_w"/>
                                          </p:val>
                                        </p:tav>
                                      </p:tavLst>
                                    </p:anim>
                                    <p:anim calcmode="lin" valueType="num">
                                      <p:cBhvr>
                                        <p:cTn id="14" dur="2000" fill="hold"/>
                                        <p:tgtEl>
                                          <p:spTgt spid="10"/>
                                        </p:tgtEl>
                                        <p:attrNameLst>
                                          <p:attrName>ppt_h</p:attrName>
                                        </p:attrNameLst>
                                      </p:cBhvr>
                                      <p:tavLst>
                                        <p:tav tm="0">
                                          <p:val>
                                            <p:fltVal val="0"/>
                                          </p:val>
                                        </p:tav>
                                        <p:tav tm="100000">
                                          <p:val>
                                            <p:strVal val="#ppt_h"/>
                                          </p:val>
                                        </p:tav>
                                      </p:tavLst>
                                    </p:anim>
                                  </p:childTnLst>
                                </p:cTn>
                              </p:par>
                            </p:childTnLst>
                          </p:cTn>
                        </p:par>
                        <p:par>
                          <p:cTn id="15" fill="hold">
                            <p:stCondLst>
                              <p:cond delay="3000"/>
                            </p:stCondLst>
                            <p:childTnLst>
                              <p:par>
                                <p:cTn id="16" presetID="21" presetClass="entr" presetSubtype="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heel(1)">
                                      <p:cBhvr>
                                        <p:cTn id="1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86567" y="3581400"/>
            <a:ext cx="4218866" cy="3459643"/>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820400" y="1981200"/>
            <a:ext cx="1848406" cy="1819583"/>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377291" y="0"/>
            <a:ext cx="1848406" cy="1819583"/>
          </a:xfrm>
          <a:prstGeom prst="rect">
            <a:avLst/>
          </a:prstGeom>
        </p:spPr>
      </p:pic>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76975" y="3276600"/>
            <a:ext cx="1029025" cy="1012979"/>
          </a:xfrm>
          <a:prstGeom prst="rect">
            <a:avLst/>
          </a:prstGeom>
        </p:spPr>
      </p:pic>
      <p:pic>
        <p:nvPicPr>
          <p:cNvPr id="2" name="图片 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953000" y="773431"/>
            <a:ext cx="1536962" cy="1566990"/>
          </a:xfrm>
          <a:prstGeom prst="rect">
            <a:avLst/>
          </a:prstGeom>
        </p:spPr>
      </p:pic>
      <p:pic>
        <p:nvPicPr>
          <p:cNvPr id="4" name="图片 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029200" y="381000"/>
            <a:ext cx="1905000" cy="1175926"/>
          </a:xfrm>
          <a:prstGeom prst="rect">
            <a:avLst/>
          </a:prstGeom>
        </p:spPr>
      </p:pic>
      <p:sp>
        <p:nvSpPr>
          <p:cNvPr id="12" name="文本框 11"/>
          <p:cNvSpPr txBox="1"/>
          <p:nvPr/>
        </p:nvSpPr>
        <p:spPr>
          <a:xfrm>
            <a:off x="5232887" y="1385508"/>
            <a:ext cx="1800493" cy="646331"/>
          </a:xfrm>
          <a:prstGeom prst="rect">
            <a:avLst/>
          </a:prstGeom>
          <a:noFill/>
        </p:spPr>
        <p:txBody>
          <a:bodyPr wrap="none" rtlCol="0">
            <a:spAutoFit/>
          </a:bodyPr>
          <a:lstStyle/>
          <a:p>
            <a:r>
              <a:rPr lang="zh-CN" altLang="en-US" sz="3600" b="1" spc="600" dirty="0" smtClean="0">
                <a:solidFill>
                  <a:srgbClr val="F3031E"/>
                </a:solidFill>
                <a:latin typeface="微软雅黑" panose="020B0503020204020204" pitchFamily="34" charset="-122"/>
                <a:ea typeface="微软雅黑" panose="020B0503020204020204" pitchFamily="34" charset="-122"/>
              </a:rPr>
              <a:t>第五章</a:t>
            </a:r>
            <a:endParaRPr lang="zh-CN" altLang="en-US" sz="3600" b="1" spc="600" dirty="0">
              <a:solidFill>
                <a:srgbClr val="F3031E"/>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566666" y="0"/>
            <a:ext cx="1318063" cy="2971800"/>
          </a:xfrm>
          <a:prstGeom prst="rect">
            <a:avLst/>
          </a:prstGeom>
        </p:spPr>
      </p:pic>
      <p:pic>
        <p:nvPicPr>
          <p:cNvPr id="3" name="图片 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048000" y="2902695"/>
            <a:ext cx="926040" cy="1052609"/>
          </a:xfrm>
          <a:prstGeom prst="rect">
            <a:avLst/>
          </a:prstGeom>
        </p:spPr>
      </p:pic>
      <p:sp>
        <p:nvSpPr>
          <p:cNvPr id="1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3962400" y="2936101"/>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3200" spc="300" dirty="0">
                <a:latin typeface="微软雅黑" panose="020B0503020204020204" pitchFamily="34" charset="-122"/>
                <a:ea typeface="微软雅黑" panose="020B0503020204020204" pitchFamily="34" charset="-122"/>
              </a:rPr>
              <a:t>国庆节日活动</a:t>
            </a:r>
          </a:p>
        </p:txBody>
      </p:sp>
    </p:spTree>
    <p:extLst>
      <p:ext uri="{BB962C8B-B14F-4D97-AF65-F5344CB8AC3E}">
        <p14:creationId xmlns:p14="http://schemas.microsoft.com/office/powerpoint/2010/main" val="374210187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6" presetClass="entr" presetSubtype="32"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ircle(out)">
                                      <p:cBhvr>
                                        <p:cTn id="18" dur="2000"/>
                                        <p:tgtEl>
                                          <p:spTgt spid="2"/>
                                        </p:tgtEl>
                                      </p:cBhvr>
                                    </p:animEffect>
                                  </p:childTnLst>
                                </p:cTn>
                              </p:par>
                            </p:childTnLst>
                          </p:cTn>
                        </p:par>
                        <p:par>
                          <p:cTn id="19" fill="hold">
                            <p:stCondLst>
                              <p:cond delay="3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6" presetClass="entr" presetSubtype="32"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6" presetClass="entr" presetSubtype="32" fill="hold" nodeType="withEffect">
                                  <p:stCondLst>
                                    <p:cond delay="250"/>
                                  </p:stCondLst>
                                  <p:childTnLst>
                                    <p:set>
                                      <p:cBhvr>
                                        <p:cTn id="29" dur="1" fill="hold">
                                          <p:stCondLst>
                                            <p:cond delay="0"/>
                                          </p:stCondLst>
                                        </p:cTn>
                                        <p:tgtEl>
                                          <p:spTgt spid="10"/>
                                        </p:tgtEl>
                                        <p:attrNameLst>
                                          <p:attrName>style.visibility</p:attrName>
                                        </p:attrNameLst>
                                      </p:cBhvr>
                                      <p:to>
                                        <p:strVal val="visible"/>
                                      </p:to>
                                    </p:set>
                                    <p:animEffect transition="in" filter="circle(out)">
                                      <p:cBhvr>
                                        <p:cTn id="30" dur="500"/>
                                        <p:tgtEl>
                                          <p:spTgt spid="10"/>
                                        </p:tgtEl>
                                      </p:cBhvr>
                                    </p:animEffect>
                                  </p:childTnLst>
                                </p:cTn>
                              </p:par>
                              <p:par>
                                <p:cTn id="31" presetID="6" presetClass="entr" presetSubtype="32"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circle(out)">
                                      <p:cBhvr>
                                        <p:cTn id="33" dur="500"/>
                                        <p:tgtEl>
                                          <p:spTgt spid="13"/>
                                        </p:tgtEl>
                                      </p:cBhvr>
                                    </p:animEffect>
                                  </p:childTnLst>
                                </p:cTn>
                              </p:par>
                            </p:childTnLst>
                          </p:cTn>
                        </p:par>
                        <p:par>
                          <p:cTn id="34" fill="hold">
                            <p:stCondLst>
                              <p:cond delay="4000"/>
                            </p:stCondLst>
                            <p:childTnLst>
                              <p:par>
                                <p:cTn id="35" presetID="47" presetClass="entr" presetSubtype="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1000" fill="hold"/>
                                        <p:tgtEl>
                                          <p:spTgt spid="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4"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down)">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双波形 10"/>
          <p:cNvSpPr/>
          <p:nvPr/>
        </p:nvSpPr>
        <p:spPr>
          <a:xfrm>
            <a:off x="6477000" y="1600200"/>
            <a:ext cx="4800600" cy="3810000"/>
          </a:xfrm>
          <a:prstGeom prst="doubleWave">
            <a:avLst>
              <a:gd name="adj1" fmla="val 6250"/>
              <a:gd name="adj2" fmla="val 3134"/>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smtClean="0">
                  <a:latin typeface="微软雅黑" panose="020B0503020204020204" pitchFamily="34" charset="-122"/>
                  <a:ea typeface="微软雅黑" panose="020B0503020204020204" pitchFamily="34" charset="-122"/>
                </a:rPr>
                <a:t>国庆节精神含义</a:t>
              </a:r>
              <a:endParaRPr lang="zh-CN" altLang="en-US" sz="2000" spc="300" dirty="0">
                <a:latin typeface="微软雅黑" panose="020B0503020204020204" pitchFamily="34" charset="-122"/>
                <a:ea typeface="微软雅黑" panose="020B0503020204020204" pitchFamily="34" charset="-122"/>
              </a:endParaRPr>
            </a:p>
          </p:txBody>
        </p:sp>
      </p:grpSp>
      <p:sp>
        <p:nvSpPr>
          <p:cNvPr id="6" name="矩形 5"/>
          <p:cNvSpPr/>
          <p:nvPr/>
        </p:nvSpPr>
        <p:spPr>
          <a:xfrm>
            <a:off x="1066800" y="2265053"/>
            <a:ext cx="4534486" cy="2480294"/>
          </a:xfrm>
          <a:prstGeom prst="rect">
            <a:avLst/>
          </a:prstGeom>
        </p:spPr>
        <p:txBody>
          <a:bodyPr wrap="square">
            <a:spAutoFit/>
          </a:bodyPr>
          <a:lstStyle/>
          <a:p>
            <a:pPr>
              <a:lnSpc>
                <a:spcPct val="200000"/>
              </a:lnSpc>
            </a:pPr>
            <a:r>
              <a:rPr lang="zh-CN" altLang="en-US" sz="1600" dirty="0">
                <a:latin typeface="Microsoft YaHei" charset="-122"/>
                <a:ea typeface="Microsoft YaHei" charset="-122"/>
                <a:cs typeface="Microsoft YaHei" charset="-122"/>
              </a:rPr>
              <a:t>为了使班级同学更加了解我国建国</a:t>
            </a:r>
            <a:r>
              <a:rPr lang="en-US" altLang="zh-CN" sz="1600" dirty="0">
                <a:latin typeface="Microsoft YaHei" charset="-122"/>
                <a:ea typeface="Microsoft YaHei" charset="-122"/>
                <a:cs typeface="Microsoft YaHei" charset="-122"/>
              </a:rPr>
              <a:t>69</a:t>
            </a:r>
            <a:r>
              <a:rPr lang="zh-CN" altLang="en-US" sz="1600" dirty="0">
                <a:latin typeface="Microsoft YaHei" charset="-122"/>
                <a:ea typeface="Microsoft YaHei" charset="-122"/>
                <a:cs typeface="Microsoft YaHei" charset="-122"/>
              </a:rPr>
              <a:t>周年以来在政治，经济，文化，人民生活水平发生的巨大变化，深入理解一国两制，科学发展观等方针，明确大学生的目标以及青春使命，从现在开始努力奋斗，为创建祖国美好的明天做好充分的准备。</a:t>
            </a:r>
          </a:p>
        </p:txBody>
      </p:sp>
      <p:pic>
        <p:nvPicPr>
          <p:cNvPr id="9" name="图片 8">
            <a:extLst>
              <a:ext uri="{FF2B5EF4-FFF2-40B4-BE49-F238E27FC236}">
                <a16:creationId xmlns="" xmlns:a16="http://schemas.microsoft.com/office/drawing/2014/main" id="{A0300384-672E-4642-8857-D88B48C58C0B}"/>
              </a:ext>
            </a:extLst>
          </p:cNvPr>
          <p:cNvPicPr>
            <a:picLocks noChangeAspect="1"/>
          </p:cNvPicPr>
          <p:nvPr/>
        </p:nvPicPr>
        <p:blipFill rotWithShape="1">
          <a:blip r:embed="rId5" cstate="email">
            <a:duotone>
              <a:schemeClr val="bg2">
                <a:shade val="45000"/>
                <a:satMod val="135000"/>
              </a:schemeClr>
              <a:prstClr val="white"/>
            </a:duotone>
            <a:extLst>
              <a:ext uri="{28A0092B-C50C-407E-A947-70E740481C1C}">
                <a14:useLocalDpi xmlns:a14="http://schemas.microsoft.com/office/drawing/2010/main"/>
              </a:ext>
            </a:extLst>
          </a:blip>
          <a:srcRect/>
          <a:stretch/>
        </p:blipFill>
        <p:spPr>
          <a:xfrm>
            <a:off x="6019800" y="2012629"/>
            <a:ext cx="5449887" cy="2832742"/>
          </a:xfrm>
          <a:prstGeom prst="rect">
            <a:avLst/>
          </a:prstGeom>
        </p:spPr>
      </p:pic>
    </p:spTree>
    <p:extLst>
      <p:ext uri="{BB962C8B-B14F-4D97-AF65-F5344CB8AC3E}">
        <p14:creationId xmlns:p14="http://schemas.microsoft.com/office/powerpoint/2010/main" val="247686685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5"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500"/>
                                        <p:tgtEl>
                                          <p:spTgt spid="11"/>
                                        </p:tgtEl>
                                      </p:cBhvr>
                                    </p:animEffect>
                                    <p:anim calcmode="lin" valueType="num">
                                      <p:cBhvr>
                                        <p:cTn id="20" dur="1500" fill="hold"/>
                                        <p:tgtEl>
                                          <p:spTgt spid="11"/>
                                        </p:tgtEl>
                                        <p:attrNameLst>
                                          <p:attrName>ppt_w</p:attrName>
                                        </p:attrNameLst>
                                      </p:cBhvr>
                                      <p:tavLst>
                                        <p:tav tm="0" fmla="#ppt_w*sin(2.5*pi*$)">
                                          <p:val>
                                            <p:fltVal val="0"/>
                                          </p:val>
                                        </p:tav>
                                        <p:tav tm="100000">
                                          <p:val>
                                            <p:fltVal val="1"/>
                                          </p:val>
                                        </p:tav>
                                      </p:tavLst>
                                    </p:anim>
                                    <p:anim calcmode="lin" valueType="num">
                                      <p:cBhvr>
                                        <p:cTn id="21" dur="1500" fill="hold"/>
                                        <p:tgtEl>
                                          <p:spTgt spid="11"/>
                                        </p:tgtEl>
                                        <p:attrNameLst>
                                          <p:attrName>ppt_h</p:attrName>
                                        </p:attrNameLst>
                                      </p:cBhvr>
                                      <p:tavLst>
                                        <p:tav tm="0">
                                          <p:val>
                                            <p:strVal val="#ppt_h"/>
                                          </p:val>
                                        </p:tav>
                                        <p:tav tm="100000">
                                          <p:val>
                                            <p:strVal val="#ppt_h"/>
                                          </p:val>
                                        </p:tav>
                                      </p:tavLst>
                                    </p:anim>
                                  </p:childTnLst>
                                </p:cTn>
                              </p:par>
                            </p:childTnLst>
                          </p:cTn>
                        </p:par>
                        <p:par>
                          <p:cTn id="22" fill="hold">
                            <p:stCondLst>
                              <p:cond delay="3500"/>
                            </p:stCondLst>
                            <p:childTnLst>
                              <p:par>
                                <p:cTn id="23" presetID="53" presetClass="entr" presetSubtype="16"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500" fill="hold"/>
                                        <p:tgtEl>
                                          <p:spTgt spid="9"/>
                                        </p:tgtEl>
                                        <p:attrNameLst>
                                          <p:attrName>ppt_w</p:attrName>
                                        </p:attrNameLst>
                                      </p:cBhvr>
                                      <p:tavLst>
                                        <p:tav tm="0">
                                          <p:val>
                                            <p:fltVal val="0"/>
                                          </p:val>
                                        </p:tav>
                                        <p:tav tm="100000">
                                          <p:val>
                                            <p:strVal val="#ppt_w"/>
                                          </p:val>
                                        </p:tav>
                                      </p:tavLst>
                                    </p:anim>
                                    <p:anim calcmode="lin" valueType="num">
                                      <p:cBhvr>
                                        <p:cTn id="26" dur="1500" fill="hold"/>
                                        <p:tgtEl>
                                          <p:spTgt spid="9"/>
                                        </p:tgtEl>
                                        <p:attrNameLst>
                                          <p:attrName>ppt_h</p:attrName>
                                        </p:attrNameLst>
                                      </p:cBhvr>
                                      <p:tavLst>
                                        <p:tav tm="0">
                                          <p:val>
                                            <p:fltVal val="0"/>
                                          </p:val>
                                        </p:tav>
                                        <p:tav tm="100000">
                                          <p:val>
                                            <p:strVal val="#ppt_h"/>
                                          </p:val>
                                        </p:tav>
                                      </p:tavLst>
                                    </p:anim>
                                    <p:animEffect transition="in" filter="fade">
                                      <p:cBhvr>
                                        <p:cTn id="27" dur="1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双波形 10"/>
          <p:cNvSpPr/>
          <p:nvPr/>
        </p:nvSpPr>
        <p:spPr>
          <a:xfrm>
            <a:off x="1219200" y="1600200"/>
            <a:ext cx="10058400" cy="3810000"/>
          </a:xfrm>
          <a:prstGeom prst="doubleWave">
            <a:avLst>
              <a:gd name="adj1" fmla="val 6250"/>
              <a:gd name="adj2" fmla="val 3134"/>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smtClean="0">
                  <a:latin typeface="微软雅黑" panose="020B0503020204020204" pitchFamily="34" charset="-122"/>
                  <a:ea typeface="微软雅黑" panose="020B0503020204020204" pitchFamily="34" charset="-122"/>
                </a:rPr>
                <a:t>国庆节精神含义</a:t>
              </a:r>
              <a:endParaRPr lang="zh-CN" altLang="en-US" sz="2000" spc="300" dirty="0">
                <a:latin typeface="微软雅黑" panose="020B0503020204020204" pitchFamily="34" charset="-122"/>
                <a:ea typeface="微软雅黑" panose="020B0503020204020204" pitchFamily="34" charset="-122"/>
              </a:endParaRPr>
            </a:p>
          </p:txBody>
        </p:sp>
      </p:grpSp>
      <p:sp>
        <p:nvSpPr>
          <p:cNvPr id="12" name="矩形 11">
            <a:extLst>
              <a:ext uri="{FF2B5EF4-FFF2-40B4-BE49-F238E27FC236}">
                <a16:creationId xmlns="" xmlns:a16="http://schemas.microsoft.com/office/drawing/2014/main" id="{2C84AC43-0D14-4A6C-AF67-6B549F8C1A51}"/>
              </a:ext>
            </a:extLst>
          </p:cNvPr>
          <p:cNvSpPr/>
          <p:nvPr/>
        </p:nvSpPr>
        <p:spPr>
          <a:xfrm>
            <a:off x="2895600" y="2227927"/>
            <a:ext cx="7052604" cy="2554545"/>
          </a:xfrm>
          <a:prstGeom prst="rect">
            <a:avLst/>
          </a:prstGeom>
        </p:spPr>
        <p:txBody>
          <a:bodyPr wrap="square">
            <a:spAutoFit/>
          </a:bodyPr>
          <a:lstStyle/>
          <a:p>
            <a:pPr marL="285750" indent="-285750">
              <a:lnSpc>
                <a:spcPct val="200000"/>
              </a:lnSpc>
              <a:buClr>
                <a:schemeClr val="bg1"/>
              </a:buClr>
              <a:buFont typeface="Wingdings" charset="2"/>
              <a:buChar char="Ø"/>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b="1" kern="100" spc="3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活动名称</a:t>
            </a:r>
            <a:r>
              <a:rPr lang="zh-CN" altLang="zh-CN" sz="1600" kern="100" spc="3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kern="100" spc="300" dirty="0">
                <a:solidFill>
                  <a:schemeClr val="bg1"/>
                </a:solidFill>
                <a:latin typeface="微软雅黑" panose="020B0503020204020204" pitchFamily="34" charset="-122"/>
                <a:ea typeface="微软雅黑" panose="020B0503020204020204" pitchFamily="34" charset="-122"/>
                <a:cs typeface="STHeiti Light" charset="-122"/>
              </a:rPr>
              <a:t>祖国六十</a:t>
            </a:r>
            <a:r>
              <a:rPr lang="zh-CN" altLang="en-US" sz="1600" kern="100" spc="300" dirty="0">
                <a:solidFill>
                  <a:schemeClr val="bg1"/>
                </a:solidFill>
                <a:latin typeface="微软雅黑" panose="020B0503020204020204" pitchFamily="34" charset="-122"/>
                <a:ea typeface="微软雅黑" panose="020B0503020204020204" pitchFamily="34" charset="-122"/>
                <a:cs typeface="STHeiti Light" charset="-122"/>
              </a:rPr>
              <a:t>九</a:t>
            </a:r>
            <a:r>
              <a:rPr lang="zh-CN" altLang="zh-CN" sz="1600" kern="100" spc="300" dirty="0">
                <a:solidFill>
                  <a:schemeClr val="bg1"/>
                </a:solidFill>
                <a:latin typeface="微软雅黑" panose="020B0503020204020204" pitchFamily="34" charset="-122"/>
                <a:ea typeface="微软雅黑" panose="020B0503020204020204" pitchFamily="34" charset="-122"/>
                <a:cs typeface="STHeiti Light" charset="-122"/>
              </a:rPr>
              <a:t>周年成就班级演讲比赛</a:t>
            </a:r>
            <a:endParaRPr lang="zh-CN" altLang="zh-CN" sz="1000" kern="100" spc="300" dirty="0">
              <a:solidFill>
                <a:schemeClr val="bg1"/>
              </a:solidFill>
              <a:latin typeface="微软雅黑" panose="020B0503020204020204" pitchFamily="34" charset="-122"/>
              <a:ea typeface="微软雅黑" panose="020B0503020204020204" pitchFamily="34" charset="-122"/>
              <a:cs typeface="STHeiti Light" charset="-122"/>
            </a:endParaRPr>
          </a:p>
          <a:p>
            <a:pPr marL="285750" indent="-285750">
              <a:lnSpc>
                <a:spcPct val="200000"/>
              </a:lnSpc>
              <a:buClr>
                <a:schemeClr val="bg1"/>
              </a:buClr>
              <a:buFont typeface="Wingdings" charset="2"/>
              <a:buChar char="Ø"/>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b="1" kern="100" spc="3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活动主题</a:t>
            </a:r>
            <a:r>
              <a:rPr lang="zh-CN" altLang="zh-CN" sz="1600" kern="100" spc="3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kern="100" spc="300" dirty="0">
                <a:solidFill>
                  <a:schemeClr val="bg1"/>
                </a:solidFill>
                <a:latin typeface="微软雅黑" panose="020B0503020204020204" pitchFamily="34" charset="-122"/>
                <a:ea typeface="微软雅黑" panose="020B0503020204020204" pitchFamily="34" charset="-122"/>
                <a:cs typeface="STHeiti Light" charset="-122"/>
              </a:rPr>
              <a:t>弘扬爱国主义精神展现大学生风采我与祖国共奋进</a:t>
            </a:r>
          </a:p>
          <a:p>
            <a:pPr marL="285750" indent="-285750">
              <a:lnSpc>
                <a:spcPct val="200000"/>
              </a:lnSpc>
              <a:buClr>
                <a:schemeClr val="bg1"/>
              </a:buClr>
              <a:buFont typeface="Wingdings" charset="2"/>
              <a:buChar char="Ø"/>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b="1" kern="100" spc="3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举办单位</a:t>
            </a:r>
            <a:r>
              <a:rPr lang="zh-CN" altLang="zh-CN" sz="1600" kern="100" spc="3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kern="100" spc="300" dirty="0">
                <a:solidFill>
                  <a:schemeClr val="bg1"/>
                </a:solidFill>
                <a:latin typeface="微软雅黑" panose="020B0503020204020204" pitchFamily="34" charset="-122"/>
                <a:ea typeface="微软雅黑" panose="020B0503020204020204" pitchFamily="34" charset="-122"/>
                <a:cs typeface="STHeiti Light" charset="-122"/>
              </a:rPr>
              <a:t>XXXX</a:t>
            </a:r>
            <a:r>
              <a:rPr lang="zh-CN" altLang="zh-CN" sz="1600" kern="100" spc="300" dirty="0">
                <a:solidFill>
                  <a:schemeClr val="bg1"/>
                </a:solidFill>
                <a:latin typeface="微软雅黑" panose="020B0503020204020204" pitchFamily="34" charset="-122"/>
                <a:ea typeface="微软雅黑" panose="020B0503020204020204" pitchFamily="34" charset="-122"/>
                <a:cs typeface="STHeiti Light" charset="-122"/>
              </a:rPr>
              <a:t>大学法政学院</a:t>
            </a:r>
            <a:r>
              <a:rPr lang="en-US" altLang="zh-CN" sz="1600" kern="100" spc="300" dirty="0">
                <a:solidFill>
                  <a:schemeClr val="bg1"/>
                </a:solidFill>
                <a:latin typeface="微软雅黑" panose="020B0503020204020204" pitchFamily="34" charset="-122"/>
                <a:ea typeface="微软雅黑" panose="020B0503020204020204" pitchFamily="34" charset="-122"/>
                <a:cs typeface="STHeiti Light" charset="-122"/>
              </a:rPr>
              <a:t>XXXX</a:t>
            </a:r>
            <a:r>
              <a:rPr lang="zh-CN" altLang="zh-CN" sz="1600" kern="100" spc="300" dirty="0">
                <a:solidFill>
                  <a:schemeClr val="bg1"/>
                </a:solidFill>
                <a:latin typeface="微软雅黑" panose="020B0503020204020204" pitchFamily="34" charset="-122"/>
                <a:ea typeface="微软雅黑" panose="020B0503020204020204" pitchFamily="34" charset="-122"/>
                <a:cs typeface="STHeiti Light" charset="-122"/>
              </a:rPr>
              <a:t>班</a:t>
            </a:r>
          </a:p>
          <a:p>
            <a:pPr marL="285750" indent="-285750">
              <a:lnSpc>
                <a:spcPct val="200000"/>
              </a:lnSpc>
              <a:buClr>
                <a:schemeClr val="bg1"/>
              </a:buClr>
              <a:buFont typeface="Wingdings" charset="2"/>
              <a:buChar char="Ø"/>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b="1" kern="100" spc="3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活动时间</a:t>
            </a:r>
            <a:r>
              <a:rPr lang="zh-CN" altLang="zh-CN" sz="1600" kern="100" spc="3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600" kern="100" spc="300" dirty="0">
                <a:solidFill>
                  <a:schemeClr val="bg1"/>
                </a:solidFill>
                <a:latin typeface="微软雅黑" panose="020B0503020204020204" pitchFamily="34" charset="-122"/>
                <a:ea typeface="微软雅黑" panose="020B0503020204020204" pitchFamily="34" charset="-122"/>
                <a:cs typeface="STHeiti Light" charset="-122"/>
              </a:rPr>
              <a:t>国庆期间(初步定在10月5日上午)</a:t>
            </a:r>
          </a:p>
          <a:p>
            <a:pPr marL="285750" indent="-285750">
              <a:lnSpc>
                <a:spcPct val="200000"/>
              </a:lnSpc>
              <a:buClr>
                <a:schemeClr val="bg1"/>
              </a:buClr>
              <a:buFont typeface="Wingdings" charset="2"/>
              <a:buChar char="Ø"/>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b="1" kern="100" spc="3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活动地点</a:t>
            </a:r>
            <a:r>
              <a:rPr lang="zh-CN" altLang="zh-CN" sz="1600" kern="100" spc="3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kern="100" spc="300" dirty="0">
                <a:solidFill>
                  <a:schemeClr val="bg1"/>
                </a:solidFill>
                <a:latin typeface="微软雅黑" panose="020B0503020204020204" pitchFamily="34" charset="-122"/>
                <a:ea typeface="微软雅黑" panose="020B0503020204020204" pitchFamily="34" charset="-122"/>
                <a:cs typeface="STHeiti Light" charset="-122"/>
              </a:rPr>
              <a:t>XXXX</a:t>
            </a:r>
            <a:r>
              <a:rPr lang="zh-CN" altLang="zh-CN" sz="1600" kern="100" spc="300" dirty="0">
                <a:solidFill>
                  <a:schemeClr val="bg1"/>
                </a:solidFill>
                <a:latin typeface="微软雅黑" panose="020B0503020204020204" pitchFamily="34" charset="-122"/>
                <a:ea typeface="微软雅黑" panose="020B0503020204020204" pitchFamily="34" charset="-122"/>
                <a:cs typeface="STHeiti Light" charset="-122"/>
              </a:rPr>
              <a:t>大学大学生活动中心影视厅</a:t>
            </a:r>
          </a:p>
        </p:txBody>
      </p:sp>
    </p:spTree>
    <p:extLst>
      <p:ext uri="{BB962C8B-B14F-4D97-AF65-F5344CB8AC3E}">
        <p14:creationId xmlns:p14="http://schemas.microsoft.com/office/powerpoint/2010/main" val="18904203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4" fill="hold" grpId="0" nodeType="afterEffect">
                                  <p:stCondLst>
                                    <p:cond delay="0"/>
                                  </p:stCondLst>
                                  <p:iterate type="wd">
                                    <p:tmPct val="10000"/>
                                  </p:iterate>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500" fill="hold"/>
                                        <p:tgtEl>
                                          <p:spTgt spid="12"/>
                                        </p:tgtEl>
                                        <p:attrNameLst>
                                          <p:attrName>ppt_x</p:attrName>
                                        </p:attrNameLst>
                                      </p:cBhvr>
                                      <p:tavLst>
                                        <p:tav tm="0">
                                          <p:val>
                                            <p:strVal val="#ppt_x"/>
                                          </p:val>
                                        </p:tav>
                                        <p:tav tm="100000">
                                          <p:val>
                                            <p:strVal val="#ppt_x"/>
                                          </p:val>
                                        </p:tav>
                                      </p:tavLst>
                                    </p:anim>
                                    <p:anim calcmode="lin" valueType="num">
                                      <p:cBhvr additive="base">
                                        <p:cTn id="20" dur="1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双波形 4"/>
          <p:cNvSpPr/>
          <p:nvPr/>
        </p:nvSpPr>
        <p:spPr>
          <a:xfrm>
            <a:off x="1295400" y="2380527"/>
            <a:ext cx="4343400" cy="2209800"/>
          </a:xfrm>
          <a:prstGeom prst="doubleWav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smtClean="0">
                  <a:latin typeface="微软雅黑" panose="020B0503020204020204" pitchFamily="34" charset="-122"/>
                  <a:ea typeface="微软雅黑" panose="020B0503020204020204" pitchFamily="34" charset="-122"/>
                </a:rPr>
                <a:t>国庆节精神含义</a:t>
              </a:r>
              <a:endParaRPr lang="zh-CN" altLang="en-US" sz="2000" spc="300" dirty="0">
                <a:latin typeface="微软雅黑" panose="020B0503020204020204" pitchFamily="34" charset="-122"/>
                <a:ea typeface="微软雅黑" panose="020B0503020204020204" pitchFamily="34" charset="-122"/>
              </a:endParaRPr>
            </a:p>
          </p:txBody>
        </p:sp>
      </p:grpSp>
      <p:pic>
        <p:nvPicPr>
          <p:cNvPr id="8" name="图片 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018556" y="1573406"/>
            <a:ext cx="2897088" cy="4039603"/>
          </a:xfrm>
          <a:prstGeom prst="rect">
            <a:avLst/>
          </a:prstGeom>
          <a:effectLst>
            <a:outerShdw blurRad="63500" sx="102000" sy="102000" algn="ctr" rotWithShape="0">
              <a:prstClr val="black">
                <a:alpha val="40000"/>
              </a:prstClr>
            </a:outerShdw>
          </a:effectLst>
        </p:spPr>
      </p:pic>
      <p:sp>
        <p:nvSpPr>
          <p:cNvPr id="10" name="矩形 9">
            <a:extLst>
              <a:ext uri="{FF2B5EF4-FFF2-40B4-BE49-F238E27FC236}">
                <a16:creationId xmlns="" xmlns:a16="http://schemas.microsoft.com/office/drawing/2014/main" id="{2C84AC43-0D14-4A6C-AF67-6B549F8C1A51}"/>
              </a:ext>
            </a:extLst>
          </p:cNvPr>
          <p:cNvSpPr/>
          <p:nvPr/>
        </p:nvSpPr>
        <p:spPr>
          <a:xfrm>
            <a:off x="6477000" y="2563901"/>
            <a:ext cx="4572000" cy="1938992"/>
          </a:xfrm>
          <a:prstGeom prst="rect">
            <a:avLst/>
          </a:prstGeom>
          <a:solidFill>
            <a:srgbClr val="C00000"/>
          </a:solidFill>
          <a:ln>
            <a:noFill/>
          </a:ln>
        </p:spPr>
        <p:txBody>
          <a:bodyPr wrap="square">
            <a:spAutoFit/>
          </a:bodyPr>
          <a:lstStyle/>
          <a:p>
            <a:pPr>
              <a:lnSpc>
                <a:spcPct val="2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kern="100" dirty="0" smtClean="0">
                <a:solidFill>
                  <a:schemeClr val="bg1"/>
                </a:solidFill>
                <a:latin typeface="Calibri" panose="020F0502020204030204" pitchFamily="34" charset="0"/>
                <a:ea typeface="微软雅黑" panose="020B0503020204020204" pitchFamily="34" charset="-122"/>
                <a:cs typeface="Times New Roman" panose="02020603050405020304" pitchFamily="18" charset="0"/>
              </a:rPr>
              <a:t>一</a:t>
            </a:r>
            <a:r>
              <a:rPr lang="zh-CN" altLang="zh-CN" sz="16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、观看影视</a:t>
            </a:r>
            <a:r>
              <a:rPr lang="zh-CN" altLang="zh-CN" sz="1600" kern="100" dirty="0" smtClean="0">
                <a:solidFill>
                  <a:schemeClr val="bg1"/>
                </a:solidFill>
                <a:latin typeface="Calibri" panose="020F0502020204030204" pitchFamily="34" charset="0"/>
                <a:ea typeface="微软雅黑" panose="020B0503020204020204" pitchFamily="34" charset="-122"/>
                <a:cs typeface="Times New Roman" panose="02020603050405020304" pitchFamily="18" charset="0"/>
              </a:rPr>
              <a:t>《建国</a:t>
            </a:r>
            <a:r>
              <a:rPr lang="zh-CN" altLang="en-US" sz="16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大</a:t>
            </a:r>
            <a:r>
              <a:rPr lang="zh-CN" altLang="zh-CN" sz="1600" kern="100" dirty="0" smtClean="0">
                <a:solidFill>
                  <a:schemeClr val="bg1"/>
                </a:solidFill>
                <a:latin typeface="Calibri" panose="020F0502020204030204" pitchFamily="34" charset="0"/>
                <a:ea typeface="微软雅黑" panose="020B0503020204020204" pitchFamily="34" charset="-122"/>
                <a:cs typeface="Times New Roman" panose="02020603050405020304" pitchFamily="18" charset="0"/>
              </a:rPr>
              <a:t>业》</a:t>
            </a:r>
            <a:r>
              <a:rPr lang="zh-CN" altLang="zh-CN" sz="16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，重温历史爱国精神</a:t>
            </a:r>
            <a:endParaRPr lang="zh-CN" altLang="zh-CN" sz="1600" kern="100" dirty="0">
              <a:solidFill>
                <a:schemeClr val="bg1"/>
              </a:solidFill>
              <a:latin typeface="Calibri" panose="020F0502020204030204" pitchFamily="34" charset="0"/>
              <a:ea typeface="宋体" panose="02010600030101010101" pitchFamily="2" charset="-122"/>
              <a:cs typeface="Times New Roman" panose="02020603050405020304" pitchFamily="18" charset="0"/>
            </a:endParaRPr>
          </a:p>
          <a:p>
            <a:pPr>
              <a:lnSpc>
                <a:spcPct val="2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二、举行祖国</a:t>
            </a:r>
            <a:r>
              <a:rPr lang="zh-CN" altLang="zh-CN" sz="1600" kern="100" dirty="0" smtClean="0">
                <a:solidFill>
                  <a:schemeClr val="bg1"/>
                </a:solidFill>
                <a:latin typeface="Calibri" panose="020F0502020204030204" pitchFamily="34" charset="0"/>
                <a:ea typeface="微软雅黑" panose="020B0503020204020204" pitchFamily="34" charset="-122"/>
                <a:cs typeface="Times New Roman" panose="02020603050405020304" pitchFamily="18" charset="0"/>
              </a:rPr>
              <a:t>六十</a:t>
            </a:r>
            <a:r>
              <a:rPr lang="zh-CN" altLang="en-US" sz="16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九</a:t>
            </a:r>
            <a:r>
              <a:rPr lang="zh-CN" altLang="zh-CN" sz="1600" kern="100" dirty="0" smtClean="0">
                <a:solidFill>
                  <a:schemeClr val="bg1"/>
                </a:solidFill>
                <a:latin typeface="Calibri" panose="020F0502020204030204" pitchFamily="34" charset="0"/>
                <a:ea typeface="微软雅黑" panose="020B0503020204020204" pitchFamily="34" charset="-122"/>
                <a:cs typeface="Times New Roman" panose="02020603050405020304" pitchFamily="18" charset="0"/>
              </a:rPr>
              <a:t>周年</a:t>
            </a:r>
            <a:r>
              <a:rPr lang="zh-CN" altLang="zh-CN" sz="16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成就班级演讲比赛</a:t>
            </a:r>
            <a:endParaRPr lang="zh-CN" altLang="zh-CN" sz="1600" kern="100" dirty="0">
              <a:solidFill>
                <a:schemeClr val="bg1"/>
              </a:solidFill>
              <a:latin typeface="Calibri" panose="020F0502020204030204" pitchFamily="34" charset="0"/>
              <a:ea typeface="宋体" panose="02010600030101010101" pitchFamily="2" charset="-122"/>
              <a:cs typeface="Times New Roman" panose="02020603050405020304" pitchFamily="18" charset="0"/>
            </a:endParaRPr>
          </a:p>
          <a:p>
            <a:pPr>
              <a:lnSpc>
                <a:spcPct val="250000"/>
              </a:lnSpc>
            </a:pPr>
            <a:r>
              <a:rPr lang="zh-CN" altLang="zh-CN" sz="1600" kern="100" dirty="0">
                <a:solidFill>
                  <a:schemeClr val="bg1"/>
                </a:solidFill>
                <a:ea typeface="微软雅黑" panose="020B0503020204020204" pitchFamily="34" charset="-122"/>
                <a:cs typeface="Times New Roman" panose="02020603050405020304" pitchFamily="18" charset="0"/>
              </a:rPr>
              <a:t>三、我是中国人，国旗大派送</a:t>
            </a:r>
            <a:r>
              <a:rPr lang="zh-CN" altLang="zh-CN" sz="1600" kern="100" dirty="0" smtClean="0">
                <a:solidFill>
                  <a:schemeClr val="bg1"/>
                </a:solidFill>
                <a:ea typeface="微软雅黑" panose="020B0503020204020204" pitchFamily="34" charset="-122"/>
                <a:cs typeface="Times New Roman" panose="02020603050405020304" pitchFamily="18" charset="0"/>
              </a:rPr>
              <a:t>：</a:t>
            </a:r>
            <a:endParaRPr lang="en-US" altLang="zh-CN" sz="1600" kern="100" dirty="0" smtClean="0">
              <a:solidFill>
                <a:schemeClr val="bg1"/>
              </a:solidFill>
              <a:ea typeface="微软雅黑" panose="020B0503020204020204" pitchFamily="34" charset="-122"/>
              <a:cs typeface="Times New Roman" panose="02020603050405020304" pitchFamily="18" charset="0"/>
            </a:endParaRPr>
          </a:p>
        </p:txBody>
      </p:sp>
      <p:sp>
        <p:nvSpPr>
          <p:cNvPr id="11" name="矩形 10">
            <a:extLst>
              <a:ext uri="{FF2B5EF4-FFF2-40B4-BE49-F238E27FC236}">
                <a16:creationId xmlns="" xmlns:a16="http://schemas.microsoft.com/office/drawing/2014/main" id="{2C84AC43-0D14-4A6C-AF67-6B549F8C1A51}"/>
              </a:ext>
            </a:extLst>
          </p:cNvPr>
          <p:cNvSpPr/>
          <p:nvPr/>
        </p:nvSpPr>
        <p:spPr>
          <a:xfrm>
            <a:off x="6477000" y="1905000"/>
            <a:ext cx="4572000" cy="369332"/>
          </a:xfrm>
          <a:prstGeom prst="rect">
            <a:avLst/>
          </a:prstGeom>
          <a:solidFill>
            <a:srgbClr val="C00000"/>
          </a:solidFill>
          <a:ln>
            <a:noFill/>
          </a:ln>
        </p:spPr>
        <p:txBody>
          <a:bodyPr wrap="square">
            <a:spAutoFit/>
          </a:bodyPr>
          <a:lstStyle/>
          <a:p>
            <a:pPr>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b="1" kern="100" spc="16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活动内容：</a:t>
            </a:r>
            <a:endParaRPr lang="zh-CN" altLang="zh-CN" b="1" kern="100" spc="1600" dirty="0">
              <a:solidFill>
                <a:schemeClr val="bg1"/>
              </a:solidFill>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4091021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6" presetClass="entr" presetSubtype="21"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barn(inVertical)">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20400" y="1981200"/>
            <a:ext cx="1848406" cy="1819583"/>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377291" y="0"/>
            <a:ext cx="1848406" cy="1819583"/>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971800" y="-457200"/>
            <a:ext cx="6041135" cy="6857999"/>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010400" y="152401"/>
            <a:ext cx="1905000" cy="1175926"/>
          </a:xfrm>
          <a:prstGeom prst="rect">
            <a:avLst/>
          </a:prstGeom>
        </p:spPr>
      </p:pic>
      <p:sp>
        <p:nvSpPr>
          <p:cNvPr id="8" name="文本框 7"/>
          <p:cNvSpPr txBox="1"/>
          <p:nvPr/>
        </p:nvSpPr>
        <p:spPr>
          <a:xfrm>
            <a:off x="5418957" y="5181600"/>
            <a:ext cx="1426994" cy="369332"/>
          </a:xfrm>
          <a:prstGeom prst="rect">
            <a:avLst/>
          </a:prstGeom>
          <a:noFill/>
        </p:spPr>
        <p:txBody>
          <a:bodyPr wrap="none" rtlCol="0">
            <a:spAutoFit/>
          </a:bodyPr>
          <a:lstStyle/>
          <a:p>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1949-2018</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4267200" y="5366266"/>
            <a:ext cx="3730508" cy="584775"/>
          </a:xfrm>
          <a:prstGeom prst="rect">
            <a:avLst/>
          </a:prstGeom>
          <a:noFill/>
        </p:spPr>
        <p:txBody>
          <a:bodyPr wrap="none" rtlCol="0">
            <a:spAutoFit/>
          </a:bodyPr>
          <a:lstStyle/>
          <a:p>
            <a:r>
              <a:rPr lang="zh-CN" altLang="en-US" spc="300" dirty="0">
                <a:solidFill>
                  <a:schemeClr val="tx1">
                    <a:lumMod val="75000"/>
                    <a:lumOff val="25000"/>
                  </a:schemeClr>
                </a:solidFill>
                <a:latin typeface="微软雅黑" panose="020B0503020204020204" pitchFamily="34" charset="-122"/>
                <a:ea typeface="微软雅黑" panose="020B0503020204020204" pitchFamily="34" charset="-122"/>
              </a:rPr>
              <a:t>中华人民共和国成立</a:t>
            </a:r>
            <a:r>
              <a:rPr lang="en-US" altLang="zh-CN" sz="3200" b="1" spc="300" dirty="0" smtClean="0">
                <a:solidFill>
                  <a:srgbClr val="C00000"/>
                </a:solidFill>
                <a:latin typeface="微软雅黑" panose="020B0503020204020204" pitchFamily="34" charset="-122"/>
                <a:ea typeface="微软雅黑" panose="020B0503020204020204" pitchFamily="34" charset="-122"/>
              </a:rPr>
              <a:t>69</a:t>
            </a:r>
            <a:r>
              <a:rPr lang="zh-CN" altLang="en-US" spc="300" dirty="0" smtClean="0">
                <a:solidFill>
                  <a:schemeClr val="tx1">
                    <a:lumMod val="75000"/>
                    <a:lumOff val="25000"/>
                  </a:schemeClr>
                </a:solidFill>
                <a:latin typeface="微软雅黑" panose="020B0503020204020204" pitchFamily="34" charset="-122"/>
                <a:ea typeface="微软雅黑" panose="020B0503020204020204" pitchFamily="34" charset="-122"/>
              </a:rPr>
              <a:t>周年</a:t>
            </a:r>
            <a:endParaRPr lang="zh-CN" altLang="en-US"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741689" y="5897031"/>
            <a:ext cx="2781531" cy="253916"/>
          </a:xfrm>
          <a:prstGeom prst="rect">
            <a:avLst/>
          </a:prstGeom>
          <a:noFill/>
        </p:spPr>
        <p:txBody>
          <a:bodyPr wrap="none" rtlCol="0">
            <a:spAutoFit/>
          </a:bodyPr>
          <a:lstStyle/>
          <a:p>
            <a:r>
              <a:rPr lang="zh-CN" altLang="en-US" sz="1050" spc="300" dirty="0">
                <a:solidFill>
                  <a:schemeClr val="accent6">
                    <a:lumMod val="50000"/>
                  </a:schemeClr>
                </a:solidFill>
                <a:latin typeface="微软雅黑" panose="020B0503020204020204" pitchFamily="34" charset="-122"/>
                <a:ea typeface="微软雅黑" panose="020B0503020204020204" pitchFamily="34" charset="-122"/>
              </a:rPr>
              <a:t>团丨结丨奋丨进，振丨兴丨中丨华</a:t>
            </a:r>
          </a:p>
        </p:txBody>
      </p:sp>
      <p:sp>
        <p:nvSpPr>
          <p:cNvPr id="11" name="文本框 10"/>
          <p:cNvSpPr txBox="1"/>
          <p:nvPr/>
        </p:nvSpPr>
        <p:spPr>
          <a:xfrm>
            <a:off x="4267200" y="6204412"/>
            <a:ext cx="3487912" cy="438582"/>
          </a:xfrm>
          <a:prstGeom prst="rect">
            <a:avLst/>
          </a:prstGeom>
          <a:noFill/>
        </p:spPr>
        <p:txBody>
          <a:bodyPr wrap="square" rtlCol="0">
            <a:spAutoFit/>
          </a:bodyPr>
          <a:lstStyle/>
          <a:p>
            <a:pPr algn="ctr">
              <a:lnSpc>
                <a:spcPct val="150000"/>
              </a:lnSpc>
            </a:pPr>
            <a:r>
              <a:rPr lang="en-US" altLang="zh-CN" sz="500" dirty="0">
                <a:solidFill>
                  <a:schemeClr val="tx1">
                    <a:lumMod val="85000"/>
                    <a:lumOff val="15000"/>
                  </a:schemeClr>
                </a:solidFill>
                <a:latin typeface="微软雅黑" panose="020B0503020204020204" pitchFamily="34" charset="-122"/>
                <a:ea typeface="微软雅黑" panose="020B0503020204020204" pitchFamily="34" charset="-122"/>
              </a:rPr>
              <a:t>National Day is a statutory holiday made by a state to commemorate the country itself.</a:t>
            </a:r>
          </a:p>
          <a:p>
            <a:pPr algn="ctr">
              <a:lnSpc>
                <a:spcPct val="150000"/>
              </a:lnSpc>
            </a:pPr>
            <a:r>
              <a:rPr lang="en-US" altLang="zh-CN" sz="500" dirty="0">
                <a:solidFill>
                  <a:schemeClr val="tx1">
                    <a:lumMod val="85000"/>
                    <a:lumOff val="15000"/>
                  </a:schemeClr>
                </a:solidFill>
                <a:latin typeface="微软雅黑" panose="020B0503020204020204" pitchFamily="34" charset="-122"/>
                <a:ea typeface="微软雅黑" panose="020B0503020204020204" pitchFamily="34" charset="-122"/>
              </a:rPr>
              <a:t>They are usually </a:t>
            </a:r>
            <a:r>
              <a:rPr lang="en-US" altLang="zh-CN" sz="500" dirty="0" smtClean="0">
                <a:solidFill>
                  <a:schemeClr val="tx1">
                    <a:lumMod val="85000"/>
                    <a:lumOff val="15000"/>
                  </a:schemeClr>
                </a:solidFill>
                <a:latin typeface="微软雅黑" panose="020B0503020204020204" pitchFamily="34" charset="-122"/>
                <a:ea typeface="微软雅黑" panose="020B0503020204020204" pitchFamily="34" charset="-122"/>
              </a:rPr>
              <a:t>the independence </a:t>
            </a:r>
            <a:r>
              <a:rPr lang="en-US" altLang="zh-CN" sz="500" dirty="0">
                <a:solidFill>
                  <a:schemeClr val="tx1">
                    <a:lumMod val="85000"/>
                    <a:lumOff val="15000"/>
                  </a:schemeClr>
                </a:solidFill>
                <a:latin typeface="微软雅黑" panose="020B0503020204020204" pitchFamily="34" charset="-122"/>
                <a:ea typeface="微软雅黑" panose="020B0503020204020204" pitchFamily="34" charset="-122"/>
              </a:rPr>
              <a:t>of the country, the signing of the constitution, the birth of the head of the state, or other anniversaries of great significance; and some are the sacred saint's day of the nation.</a:t>
            </a:r>
            <a:endParaRPr lang="zh-CN" altLang="en-US" sz="5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727024" y="327942"/>
            <a:ext cx="4807376" cy="4891505"/>
          </a:xfrm>
          <a:prstGeom prst="rect">
            <a:avLst/>
          </a:prstGeom>
        </p:spPr>
      </p:pic>
      <p:pic>
        <p:nvPicPr>
          <p:cNvPr id="12" name="图片 1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66666" y="0"/>
            <a:ext cx="1318063" cy="2971800"/>
          </a:xfrm>
          <a:prstGeom prst="rect">
            <a:avLst/>
          </a:prstGeom>
        </p:spPr>
      </p:pic>
      <p:pic>
        <p:nvPicPr>
          <p:cNvPr id="14" name="图片 1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876975" y="3276600"/>
            <a:ext cx="1029025" cy="1012979"/>
          </a:xfrm>
          <a:prstGeom prst="rect">
            <a:avLst/>
          </a:prstGeom>
        </p:spPr>
      </p:pic>
    </p:spTree>
    <p:extLst>
      <p:ext uri="{BB962C8B-B14F-4D97-AF65-F5344CB8AC3E}">
        <p14:creationId xmlns:p14="http://schemas.microsoft.com/office/powerpoint/2010/main" val="267324051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2000"/>
                                        <p:tgtEl>
                                          <p:spTgt spid="3"/>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34" presetClass="emph" presetSubtype="0" fill="hold" grpId="0" nodeType="afterEffect">
                                  <p:stCondLst>
                                    <p:cond delay="0"/>
                                  </p:stCondLst>
                                  <p:iterate type="lt">
                                    <p:tmPct val="10000"/>
                                  </p:iterate>
                                  <p:childTnLst>
                                    <p:animMotion origin="layout" path="M -4.79167E-6 2.59259E-6 L -4.79167E-6 -0.07222 " pathEditMode="relative" rAng="0" ptsTypes="AA">
                                      <p:cBhvr>
                                        <p:cTn id="22" dur="250" accel="50000" decel="50000" autoRev="1" fill="hold">
                                          <p:stCondLst>
                                            <p:cond delay="0"/>
                                          </p:stCondLst>
                                        </p:cTn>
                                        <p:tgtEl>
                                          <p:spTgt spid="8"/>
                                        </p:tgtEl>
                                        <p:attrNameLst>
                                          <p:attrName>ppt_x</p:attrName>
                                          <p:attrName>ppt_y</p:attrName>
                                        </p:attrNameLst>
                                      </p:cBhvr>
                                      <p:rCtr x="0" y="-3611"/>
                                    </p:animMotion>
                                    <p:animRot by="1500000">
                                      <p:cBhvr>
                                        <p:cTn id="23" dur="125" fill="hold">
                                          <p:stCondLst>
                                            <p:cond delay="0"/>
                                          </p:stCondLst>
                                        </p:cTn>
                                        <p:tgtEl>
                                          <p:spTgt spid="8"/>
                                        </p:tgtEl>
                                        <p:attrNameLst>
                                          <p:attrName>r</p:attrName>
                                        </p:attrNameLst>
                                      </p:cBhvr>
                                    </p:animRot>
                                    <p:animRot by="-1500000">
                                      <p:cBhvr>
                                        <p:cTn id="24" dur="125" fill="hold">
                                          <p:stCondLst>
                                            <p:cond delay="125"/>
                                          </p:stCondLst>
                                        </p:cTn>
                                        <p:tgtEl>
                                          <p:spTgt spid="8"/>
                                        </p:tgtEl>
                                        <p:attrNameLst>
                                          <p:attrName>r</p:attrName>
                                        </p:attrNameLst>
                                      </p:cBhvr>
                                    </p:animRot>
                                    <p:animRot by="-1500000">
                                      <p:cBhvr>
                                        <p:cTn id="25" dur="125" fill="hold">
                                          <p:stCondLst>
                                            <p:cond delay="250"/>
                                          </p:stCondLst>
                                        </p:cTn>
                                        <p:tgtEl>
                                          <p:spTgt spid="8"/>
                                        </p:tgtEl>
                                        <p:attrNameLst>
                                          <p:attrName>r</p:attrName>
                                        </p:attrNameLst>
                                      </p:cBhvr>
                                    </p:animRot>
                                    <p:animRot by="1500000">
                                      <p:cBhvr>
                                        <p:cTn id="26" dur="125" fill="hold">
                                          <p:stCondLst>
                                            <p:cond delay="375"/>
                                          </p:stCondLst>
                                        </p:cTn>
                                        <p:tgtEl>
                                          <p:spTgt spid="8"/>
                                        </p:tgtEl>
                                        <p:attrNameLst>
                                          <p:attrName>r</p:attrName>
                                        </p:attrNameLst>
                                      </p:cBhvr>
                                    </p:animRot>
                                  </p:childTnLst>
                                </p:cTn>
                              </p:par>
                            </p:childTnLst>
                          </p:cTn>
                        </p:par>
                        <p:par>
                          <p:cTn id="27" fill="hold">
                            <p:stCondLst>
                              <p:cond delay="4900"/>
                            </p:stCondLst>
                            <p:childTnLst>
                              <p:par>
                                <p:cTn id="28" presetID="34" presetClass="emph" presetSubtype="0" fill="hold" grpId="0" nodeType="afterEffect">
                                  <p:stCondLst>
                                    <p:cond delay="0"/>
                                  </p:stCondLst>
                                  <p:iterate type="lt">
                                    <p:tmPct val="10000"/>
                                  </p:iterate>
                                  <p:childTnLst>
                                    <p:animMotion origin="layout" path="M 0.0 0.0 L 0.0 -0.07213" pathEditMode="relative" ptsTypes="">
                                      <p:cBhvr>
                                        <p:cTn id="29" dur="250" accel="50000" decel="50000" autoRev="1" fill="hold">
                                          <p:stCondLst>
                                            <p:cond delay="0"/>
                                          </p:stCondLst>
                                        </p:cTn>
                                        <p:tgtEl>
                                          <p:spTgt spid="9"/>
                                        </p:tgtEl>
                                        <p:attrNameLst>
                                          <p:attrName>ppt_x</p:attrName>
                                          <p:attrName>ppt_y</p:attrName>
                                        </p:attrNameLst>
                                      </p:cBhvr>
                                    </p:animMotion>
                                    <p:animRot by="1500000">
                                      <p:cBhvr>
                                        <p:cTn id="30" dur="125" fill="hold">
                                          <p:stCondLst>
                                            <p:cond delay="0"/>
                                          </p:stCondLst>
                                        </p:cTn>
                                        <p:tgtEl>
                                          <p:spTgt spid="9"/>
                                        </p:tgtEl>
                                        <p:attrNameLst>
                                          <p:attrName>r</p:attrName>
                                        </p:attrNameLst>
                                      </p:cBhvr>
                                    </p:animRot>
                                    <p:animRot by="-1500000">
                                      <p:cBhvr>
                                        <p:cTn id="31" dur="125" fill="hold">
                                          <p:stCondLst>
                                            <p:cond delay="125"/>
                                          </p:stCondLst>
                                        </p:cTn>
                                        <p:tgtEl>
                                          <p:spTgt spid="9"/>
                                        </p:tgtEl>
                                        <p:attrNameLst>
                                          <p:attrName>r</p:attrName>
                                        </p:attrNameLst>
                                      </p:cBhvr>
                                    </p:animRot>
                                    <p:animRot by="-1500000">
                                      <p:cBhvr>
                                        <p:cTn id="32" dur="125" fill="hold">
                                          <p:stCondLst>
                                            <p:cond delay="250"/>
                                          </p:stCondLst>
                                        </p:cTn>
                                        <p:tgtEl>
                                          <p:spTgt spid="9"/>
                                        </p:tgtEl>
                                        <p:attrNameLst>
                                          <p:attrName>r</p:attrName>
                                        </p:attrNameLst>
                                      </p:cBhvr>
                                    </p:animRot>
                                    <p:animRot by="1500000">
                                      <p:cBhvr>
                                        <p:cTn id="33" dur="125" fill="hold">
                                          <p:stCondLst>
                                            <p:cond delay="375"/>
                                          </p:stCondLst>
                                        </p:cTn>
                                        <p:tgtEl>
                                          <p:spTgt spid="9"/>
                                        </p:tgtEl>
                                        <p:attrNameLst>
                                          <p:attrName>r</p:attrName>
                                        </p:attrNameLst>
                                      </p:cBhvr>
                                    </p:animRot>
                                  </p:childTnLst>
                                </p:cTn>
                              </p:par>
                            </p:childTnLst>
                          </p:cTn>
                        </p:par>
                        <p:par>
                          <p:cTn id="34" fill="hold">
                            <p:stCondLst>
                              <p:cond delay="6000"/>
                            </p:stCondLst>
                            <p:childTnLst>
                              <p:par>
                                <p:cTn id="35" presetID="42"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childTnLst>
                          </p:cTn>
                        </p:par>
                        <p:par>
                          <p:cTn id="40" fill="hold">
                            <p:stCondLst>
                              <p:cond delay="7000"/>
                            </p:stCondLst>
                            <p:childTnLst>
                              <p:par>
                                <p:cTn id="41" presetID="42" presetClass="entr" presetSubtype="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childTnLst>
                          </p:cTn>
                        </p:par>
                        <p:par>
                          <p:cTn id="46" fill="hold">
                            <p:stCondLst>
                              <p:cond delay="8000"/>
                            </p:stCondLst>
                            <p:childTnLst>
                              <p:par>
                                <p:cTn id="47" presetID="6" presetClass="entr" presetSubtype="32" fill="hold" nodeType="after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circle(out)">
                                      <p:cBhvr>
                                        <p:cTn id="49" dur="2000"/>
                                        <p:tgtEl>
                                          <p:spTgt spid="2"/>
                                        </p:tgtEl>
                                      </p:cBhvr>
                                    </p:animEffect>
                                  </p:childTnLst>
                                </p:cTn>
                              </p:par>
                              <p:par>
                                <p:cTn id="50" presetID="6" presetClass="entr" presetSubtype="32" fill="hold"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circle(out)">
                                      <p:cBhvr>
                                        <p:cTn id="52" dur="500"/>
                                        <p:tgtEl>
                                          <p:spTgt spid="13"/>
                                        </p:tgtEl>
                                      </p:cBhvr>
                                    </p:animEffect>
                                  </p:childTnLst>
                                </p:cTn>
                              </p:par>
                              <p:par>
                                <p:cTn id="53" presetID="6" presetClass="entr" presetSubtype="32" fill="hold" nodeType="withEffect">
                                  <p:stCondLst>
                                    <p:cond delay="250"/>
                                  </p:stCondLst>
                                  <p:childTnLst>
                                    <p:set>
                                      <p:cBhvr>
                                        <p:cTn id="54" dur="1" fill="hold">
                                          <p:stCondLst>
                                            <p:cond delay="0"/>
                                          </p:stCondLst>
                                        </p:cTn>
                                        <p:tgtEl>
                                          <p:spTgt spid="6"/>
                                        </p:tgtEl>
                                        <p:attrNameLst>
                                          <p:attrName>style.visibility</p:attrName>
                                        </p:attrNameLst>
                                      </p:cBhvr>
                                      <p:to>
                                        <p:strVal val="visible"/>
                                      </p:to>
                                    </p:set>
                                    <p:animEffect transition="in" filter="circle(out)">
                                      <p:cBhvr>
                                        <p:cTn id="55" dur="500"/>
                                        <p:tgtEl>
                                          <p:spTgt spid="6"/>
                                        </p:tgtEl>
                                      </p:cBhvr>
                                    </p:animEffect>
                                  </p:childTnLst>
                                </p:cTn>
                              </p:par>
                              <p:par>
                                <p:cTn id="56" presetID="6" presetClass="entr" presetSubtype="32" fill="hold"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circle(out)">
                                      <p:cBhvr>
                                        <p:cTn id="5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70571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7">
            <a:lum/>
          </a:blip>
          <a:srcRect/>
          <a:stretch>
            <a:fillRect/>
          </a:stretch>
        </a:blip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820400" y="1981200"/>
            <a:ext cx="1848406" cy="1819583"/>
          </a:xfrm>
          <a:prstGeom prst="rect">
            <a:avLst/>
          </a:prstGeom>
        </p:spPr>
      </p:pic>
      <p:pic>
        <p:nvPicPr>
          <p:cNvPr id="10" name="图片 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377291" y="0"/>
            <a:ext cx="1848406" cy="1819583"/>
          </a:xfrm>
          <a:prstGeom prst="rect">
            <a:avLst/>
          </a:prstGeom>
        </p:spPr>
      </p:pic>
      <p:pic>
        <p:nvPicPr>
          <p:cNvPr id="13" name="图片 12"/>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876975" y="3276600"/>
            <a:ext cx="1029025" cy="1012979"/>
          </a:xfrm>
          <a:prstGeom prst="rect">
            <a:avLst/>
          </a:prstGeom>
        </p:spPr>
      </p:pic>
      <p:pic>
        <p:nvPicPr>
          <p:cNvPr id="2" name="图片 1"/>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953000" y="773431"/>
            <a:ext cx="1536962" cy="1566990"/>
          </a:xfrm>
          <a:prstGeom prst="rect">
            <a:avLst/>
          </a:prstGeom>
        </p:spPr>
      </p:pic>
      <p:pic>
        <p:nvPicPr>
          <p:cNvPr id="4" name="图片 3"/>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029200" y="381000"/>
            <a:ext cx="1905000" cy="1175926"/>
          </a:xfrm>
          <a:prstGeom prst="rect">
            <a:avLst/>
          </a:prstGeom>
        </p:spPr>
      </p:pic>
      <p:sp>
        <p:nvSpPr>
          <p:cNvPr id="12" name="文本框 11"/>
          <p:cNvSpPr txBox="1"/>
          <p:nvPr/>
        </p:nvSpPr>
        <p:spPr>
          <a:xfrm>
            <a:off x="5464992" y="1397167"/>
            <a:ext cx="1245854" cy="646331"/>
          </a:xfrm>
          <a:prstGeom prst="rect">
            <a:avLst/>
          </a:prstGeom>
          <a:noFill/>
        </p:spPr>
        <p:txBody>
          <a:bodyPr wrap="none" rtlCol="0">
            <a:spAutoFit/>
          </a:bodyPr>
          <a:lstStyle/>
          <a:p>
            <a:r>
              <a:rPr lang="zh-CN" altLang="en-US" sz="3600" b="1" dirty="0" smtClean="0">
                <a:solidFill>
                  <a:srgbClr val="F3031E"/>
                </a:solidFill>
                <a:latin typeface="微软雅黑" panose="020B0503020204020204" pitchFamily="34" charset="-122"/>
                <a:ea typeface="微软雅黑" panose="020B0503020204020204" pitchFamily="34" charset="-122"/>
              </a:rPr>
              <a:t>目 录</a:t>
            </a:r>
            <a:endParaRPr lang="zh-CN" altLang="en-US" sz="3600" b="1" dirty="0">
              <a:solidFill>
                <a:srgbClr val="F3031E"/>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0566666" y="0"/>
            <a:ext cx="1318063" cy="2971800"/>
          </a:xfrm>
          <a:prstGeom prst="rect">
            <a:avLst/>
          </a:prstGeom>
        </p:spPr>
      </p:pic>
      <p:pic>
        <p:nvPicPr>
          <p:cNvPr id="3" name="图片 2"/>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3111220" y="2454068"/>
            <a:ext cx="578288" cy="657327"/>
          </a:xfrm>
          <a:prstGeom prst="rect">
            <a:avLst/>
          </a:prstGeom>
        </p:spPr>
      </p:pic>
      <p:sp>
        <p:nvSpPr>
          <p:cNvPr id="1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3714257" y="2438400"/>
            <a:ext cx="3524743" cy="980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国庆节的演变历史</a:t>
            </a:r>
          </a:p>
        </p:txBody>
      </p:sp>
      <p:sp>
        <p:nvSpPr>
          <p:cNvPr id="15" name="文本框 155">
            <a:extLst>
              <a:ext uri="{FF2B5EF4-FFF2-40B4-BE49-F238E27FC236}">
                <a16:creationId xmlns="" xmlns:a16="http://schemas.microsoft.com/office/drawing/2014/main" id="{C3DC9899-178D-4A00-B4F5-A1824679EE97}"/>
              </a:ext>
            </a:extLst>
          </p:cNvPr>
          <p:cNvSpPr txBox="1">
            <a:spLocks noChangeArrowheads="1"/>
          </p:cNvSpPr>
          <p:nvPr>
            <p:custDataLst>
              <p:tags r:id="rId2"/>
            </p:custDataLst>
          </p:nvPr>
        </p:nvSpPr>
        <p:spPr bwMode="auto">
          <a:xfrm>
            <a:off x="6196987" y="3261504"/>
            <a:ext cx="2561337" cy="84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国庆的来历</a:t>
            </a:r>
          </a:p>
        </p:txBody>
      </p:sp>
      <p:sp>
        <p:nvSpPr>
          <p:cNvPr id="16" name="文本框 156">
            <a:extLst>
              <a:ext uri="{FF2B5EF4-FFF2-40B4-BE49-F238E27FC236}">
                <a16:creationId xmlns="" xmlns:a16="http://schemas.microsoft.com/office/drawing/2014/main" id="{A2B7CA6F-A274-4185-8A75-DCCC4254D96C}"/>
              </a:ext>
            </a:extLst>
          </p:cNvPr>
          <p:cNvSpPr txBox="1">
            <a:spLocks noChangeArrowheads="1"/>
          </p:cNvSpPr>
          <p:nvPr>
            <p:custDataLst>
              <p:tags r:id="rId3"/>
            </p:custDataLst>
          </p:nvPr>
        </p:nvSpPr>
        <p:spPr bwMode="auto">
          <a:xfrm>
            <a:off x="3714257" y="3936024"/>
            <a:ext cx="2566010" cy="842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国庆节日意义</a:t>
            </a:r>
          </a:p>
        </p:txBody>
      </p:sp>
      <p:sp>
        <p:nvSpPr>
          <p:cNvPr id="17" name="文本框 157">
            <a:extLst>
              <a:ext uri="{FF2B5EF4-FFF2-40B4-BE49-F238E27FC236}">
                <a16:creationId xmlns="" xmlns:a16="http://schemas.microsoft.com/office/drawing/2014/main" id="{ADA4AA50-8318-4DDD-9679-63DD90F605FA}"/>
              </a:ext>
            </a:extLst>
          </p:cNvPr>
          <p:cNvSpPr txBox="1">
            <a:spLocks noChangeArrowheads="1"/>
          </p:cNvSpPr>
          <p:nvPr>
            <p:custDataLst>
              <p:tags r:id="rId4"/>
            </p:custDataLst>
          </p:nvPr>
        </p:nvSpPr>
        <p:spPr bwMode="auto">
          <a:xfrm>
            <a:off x="6196987" y="4611241"/>
            <a:ext cx="2566013" cy="84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国庆节精神含义</a:t>
            </a:r>
          </a:p>
        </p:txBody>
      </p:sp>
      <p:sp>
        <p:nvSpPr>
          <p:cNvPr id="18" name="文本框 157">
            <a:extLst>
              <a:ext uri="{FF2B5EF4-FFF2-40B4-BE49-F238E27FC236}">
                <a16:creationId xmlns="" xmlns:a16="http://schemas.microsoft.com/office/drawing/2014/main" id="{3972D22A-A6C0-47C8-A98B-7AC6902EF75A}"/>
              </a:ext>
            </a:extLst>
          </p:cNvPr>
          <p:cNvSpPr txBox="1">
            <a:spLocks noChangeArrowheads="1"/>
          </p:cNvSpPr>
          <p:nvPr>
            <p:custDataLst>
              <p:tags r:id="rId5"/>
            </p:custDataLst>
          </p:nvPr>
        </p:nvSpPr>
        <p:spPr bwMode="auto">
          <a:xfrm>
            <a:off x="3714257" y="5286331"/>
            <a:ext cx="2566013" cy="84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国庆节日活动</a:t>
            </a:r>
          </a:p>
        </p:txBody>
      </p:sp>
      <p:pic>
        <p:nvPicPr>
          <p:cNvPr id="19" name="图片 18"/>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5646015" y="3263029"/>
            <a:ext cx="578288" cy="657327"/>
          </a:xfrm>
          <a:prstGeom prst="rect">
            <a:avLst/>
          </a:prstGeom>
        </p:spPr>
      </p:pic>
      <p:pic>
        <p:nvPicPr>
          <p:cNvPr id="20" name="图片 19"/>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3111220" y="3919784"/>
            <a:ext cx="578288" cy="657327"/>
          </a:xfrm>
          <a:prstGeom prst="rect">
            <a:avLst/>
          </a:prstGeom>
        </p:spPr>
      </p:pic>
      <p:pic>
        <p:nvPicPr>
          <p:cNvPr id="21" name="图片 20"/>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5638800" y="4628559"/>
            <a:ext cx="578288" cy="657327"/>
          </a:xfrm>
          <a:prstGeom prst="rect">
            <a:avLst/>
          </a:prstGeom>
        </p:spPr>
      </p:pic>
      <p:pic>
        <p:nvPicPr>
          <p:cNvPr id="22" name="图片 21"/>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3111220" y="5286331"/>
            <a:ext cx="578288" cy="657327"/>
          </a:xfrm>
          <a:prstGeom prst="rect">
            <a:avLst/>
          </a:prstGeom>
        </p:spPr>
      </p:pic>
    </p:spTree>
    <p:extLst>
      <p:ext uri="{BB962C8B-B14F-4D97-AF65-F5344CB8AC3E}">
        <p14:creationId xmlns:p14="http://schemas.microsoft.com/office/powerpoint/2010/main" val="8786555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6" presetClass="entr" presetSubtype="32"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ircle(out)">
                                      <p:cBhvr>
                                        <p:cTn id="18" dur="2000"/>
                                        <p:tgtEl>
                                          <p:spTgt spid="2"/>
                                        </p:tgtEl>
                                      </p:cBhvr>
                                    </p:animEffect>
                                  </p:childTnLst>
                                </p:cTn>
                              </p:par>
                            </p:childTnLst>
                          </p:cTn>
                        </p:par>
                        <p:par>
                          <p:cTn id="19" fill="hold">
                            <p:stCondLst>
                              <p:cond delay="3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6" presetClass="entr" presetSubtype="32"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6" presetClass="entr" presetSubtype="32" fill="hold" nodeType="withEffect">
                                  <p:stCondLst>
                                    <p:cond delay="250"/>
                                  </p:stCondLst>
                                  <p:childTnLst>
                                    <p:set>
                                      <p:cBhvr>
                                        <p:cTn id="29" dur="1" fill="hold">
                                          <p:stCondLst>
                                            <p:cond delay="0"/>
                                          </p:stCondLst>
                                        </p:cTn>
                                        <p:tgtEl>
                                          <p:spTgt spid="10"/>
                                        </p:tgtEl>
                                        <p:attrNameLst>
                                          <p:attrName>style.visibility</p:attrName>
                                        </p:attrNameLst>
                                      </p:cBhvr>
                                      <p:to>
                                        <p:strVal val="visible"/>
                                      </p:to>
                                    </p:set>
                                    <p:animEffect transition="in" filter="circle(out)">
                                      <p:cBhvr>
                                        <p:cTn id="30" dur="500"/>
                                        <p:tgtEl>
                                          <p:spTgt spid="10"/>
                                        </p:tgtEl>
                                      </p:cBhvr>
                                    </p:animEffect>
                                  </p:childTnLst>
                                </p:cTn>
                              </p:par>
                              <p:par>
                                <p:cTn id="31" presetID="6" presetClass="entr" presetSubtype="32"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circle(out)">
                                      <p:cBhvr>
                                        <p:cTn id="33" dur="500"/>
                                        <p:tgtEl>
                                          <p:spTgt spid="13"/>
                                        </p:tgtEl>
                                      </p:cBhvr>
                                    </p:animEffect>
                                  </p:childTnLst>
                                </p:cTn>
                              </p:par>
                            </p:childTnLst>
                          </p:cTn>
                        </p:par>
                        <p:par>
                          <p:cTn id="34" fill="hold">
                            <p:stCondLst>
                              <p:cond delay="4000"/>
                            </p:stCondLst>
                            <p:childTnLst>
                              <p:par>
                                <p:cTn id="35" presetID="47" presetClass="entr" presetSubtype="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1000" fill="hold"/>
                                        <p:tgtEl>
                                          <p:spTgt spid="3"/>
                                        </p:tgtEl>
                                        <p:attrNameLst>
                                          <p:attrName>ppt_y</p:attrName>
                                        </p:attrNameLst>
                                      </p:cBhvr>
                                      <p:tavLst>
                                        <p:tav tm="0">
                                          <p:val>
                                            <p:strVal val="#ppt_y-.1"/>
                                          </p:val>
                                        </p:tav>
                                        <p:tav tm="100000">
                                          <p:val>
                                            <p:strVal val="#ppt_y"/>
                                          </p:val>
                                        </p:tav>
                                      </p:tavLst>
                                    </p:anim>
                                  </p:childTnLst>
                                </p:cTn>
                              </p:par>
                            </p:childTnLst>
                          </p:cTn>
                        </p:par>
                        <p:par>
                          <p:cTn id="40" fill="hold">
                            <p:stCondLst>
                              <p:cond delay="5000"/>
                            </p:stCondLst>
                            <p:childTnLst>
                              <p:par>
                                <p:cTn id="41" presetID="42"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47" presetClass="entr" presetSubtype="0" fill="hold"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1000"/>
                                        <p:tgtEl>
                                          <p:spTgt spid="19"/>
                                        </p:tgtEl>
                                      </p:cBhvr>
                                    </p:animEffect>
                                    <p:anim calcmode="lin" valueType="num">
                                      <p:cBhvr>
                                        <p:cTn id="50" dur="1000" fill="hold"/>
                                        <p:tgtEl>
                                          <p:spTgt spid="19"/>
                                        </p:tgtEl>
                                        <p:attrNameLst>
                                          <p:attrName>ppt_x</p:attrName>
                                        </p:attrNameLst>
                                      </p:cBhvr>
                                      <p:tavLst>
                                        <p:tav tm="0">
                                          <p:val>
                                            <p:strVal val="#ppt_x"/>
                                          </p:val>
                                        </p:tav>
                                        <p:tav tm="100000">
                                          <p:val>
                                            <p:strVal val="#ppt_x"/>
                                          </p:val>
                                        </p:tav>
                                      </p:tavLst>
                                    </p:anim>
                                    <p:anim calcmode="lin" valueType="num">
                                      <p:cBhvr>
                                        <p:cTn id="51" dur="1000" fill="hold"/>
                                        <p:tgtEl>
                                          <p:spTgt spid="19"/>
                                        </p:tgtEl>
                                        <p:attrNameLst>
                                          <p:attrName>ppt_y</p:attrName>
                                        </p:attrNameLst>
                                      </p:cBhvr>
                                      <p:tavLst>
                                        <p:tav tm="0">
                                          <p:val>
                                            <p:strVal val="#ppt_y-.1"/>
                                          </p:val>
                                        </p:tav>
                                        <p:tav tm="100000">
                                          <p:val>
                                            <p:strVal val="#ppt_y"/>
                                          </p:val>
                                        </p:tav>
                                      </p:tavLst>
                                    </p:anim>
                                  </p:childTnLst>
                                </p:cTn>
                              </p:par>
                            </p:childTnLst>
                          </p:cTn>
                        </p:par>
                        <p:par>
                          <p:cTn id="52" fill="hold">
                            <p:stCondLst>
                              <p:cond delay="7000"/>
                            </p:stCondLst>
                            <p:childTnLst>
                              <p:par>
                                <p:cTn id="53" presetID="42"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1000"/>
                                        <p:tgtEl>
                                          <p:spTgt spid="15"/>
                                        </p:tgtEl>
                                      </p:cBhvr>
                                    </p:animEffect>
                                    <p:anim calcmode="lin" valueType="num">
                                      <p:cBhvr>
                                        <p:cTn id="56" dur="1000" fill="hold"/>
                                        <p:tgtEl>
                                          <p:spTgt spid="15"/>
                                        </p:tgtEl>
                                        <p:attrNameLst>
                                          <p:attrName>ppt_x</p:attrName>
                                        </p:attrNameLst>
                                      </p:cBhvr>
                                      <p:tavLst>
                                        <p:tav tm="0">
                                          <p:val>
                                            <p:strVal val="#ppt_x"/>
                                          </p:val>
                                        </p:tav>
                                        <p:tav tm="100000">
                                          <p:val>
                                            <p:strVal val="#ppt_x"/>
                                          </p:val>
                                        </p:tav>
                                      </p:tavLst>
                                    </p:anim>
                                    <p:anim calcmode="lin" valueType="num">
                                      <p:cBhvr>
                                        <p:cTn id="57" dur="1000" fill="hold"/>
                                        <p:tgtEl>
                                          <p:spTgt spid="15"/>
                                        </p:tgtEl>
                                        <p:attrNameLst>
                                          <p:attrName>ppt_y</p:attrName>
                                        </p:attrNameLst>
                                      </p:cBhvr>
                                      <p:tavLst>
                                        <p:tav tm="0">
                                          <p:val>
                                            <p:strVal val="#ppt_y+.1"/>
                                          </p:val>
                                        </p:tav>
                                        <p:tav tm="100000">
                                          <p:val>
                                            <p:strVal val="#ppt_y"/>
                                          </p:val>
                                        </p:tav>
                                      </p:tavLst>
                                    </p:anim>
                                  </p:childTnLst>
                                </p:cTn>
                              </p:par>
                            </p:childTnLst>
                          </p:cTn>
                        </p:par>
                        <p:par>
                          <p:cTn id="58" fill="hold">
                            <p:stCondLst>
                              <p:cond delay="8000"/>
                            </p:stCondLst>
                            <p:childTnLst>
                              <p:par>
                                <p:cTn id="59" presetID="47" presetClass="entr" presetSubtype="0"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1000"/>
                                        <p:tgtEl>
                                          <p:spTgt spid="20"/>
                                        </p:tgtEl>
                                      </p:cBhvr>
                                    </p:animEffect>
                                    <p:anim calcmode="lin" valueType="num">
                                      <p:cBhvr>
                                        <p:cTn id="62" dur="1000" fill="hold"/>
                                        <p:tgtEl>
                                          <p:spTgt spid="20"/>
                                        </p:tgtEl>
                                        <p:attrNameLst>
                                          <p:attrName>ppt_x</p:attrName>
                                        </p:attrNameLst>
                                      </p:cBhvr>
                                      <p:tavLst>
                                        <p:tav tm="0">
                                          <p:val>
                                            <p:strVal val="#ppt_x"/>
                                          </p:val>
                                        </p:tav>
                                        <p:tav tm="100000">
                                          <p:val>
                                            <p:strVal val="#ppt_x"/>
                                          </p:val>
                                        </p:tav>
                                      </p:tavLst>
                                    </p:anim>
                                    <p:anim calcmode="lin" valueType="num">
                                      <p:cBhvr>
                                        <p:cTn id="63" dur="1000" fill="hold"/>
                                        <p:tgtEl>
                                          <p:spTgt spid="20"/>
                                        </p:tgtEl>
                                        <p:attrNameLst>
                                          <p:attrName>ppt_y</p:attrName>
                                        </p:attrNameLst>
                                      </p:cBhvr>
                                      <p:tavLst>
                                        <p:tav tm="0">
                                          <p:val>
                                            <p:strVal val="#ppt_y-.1"/>
                                          </p:val>
                                        </p:tav>
                                        <p:tav tm="100000">
                                          <p:val>
                                            <p:strVal val="#ppt_y"/>
                                          </p:val>
                                        </p:tav>
                                      </p:tavLst>
                                    </p:anim>
                                  </p:childTnLst>
                                </p:cTn>
                              </p:par>
                            </p:childTnLst>
                          </p:cTn>
                        </p:par>
                        <p:par>
                          <p:cTn id="64" fill="hold">
                            <p:stCondLst>
                              <p:cond delay="9000"/>
                            </p:stCondLst>
                            <p:childTnLst>
                              <p:par>
                                <p:cTn id="65" presetID="42"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1000"/>
                                        <p:tgtEl>
                                          <p:spTgt spid="16"/>
                                        </p:tgtEl>
                                      </p:cBhvr>
                                    </p:animEffect>
                                    <p:anim calcmode="lin" valueType="num">
                                      <p:cBhvr>
                                        <p:cTn id="68" dur="1000" fill="hold"/>
                                        <p:tgtEl>
                                          <p:spTgt spid="16"/>
                                        </p:tgtEl>
                                        <p:attrNameLst>
                                          <p:attrName>ppt_x</p:attrName>
                                        </p:attrNameLst>
                                      </p:cBhvr>
                                      <p:tavLst>
                                        <p:tav tm="0">
                                          <p:val>
                                            <p:strVal val="#ppt_x"/>
                                          </p:val>
                                        </p:tav>
                                        <p:tav tm="100000">
                                          <p:val>
                                            <p:strVal val="#ppt_x"/>
                                          </p:val>
                                        </p:tav>
                                      </p:tavLst>
                                    </p:anim>
                                    <p:anim calcmode="lin" valueType="num">
                                      <p:cBhvr>
                                        <p:cTn id="69" dur="1000" fill="hold"/>
                                        <p:tgtEl>
                                          <p:spTgt spid="16"/>
                                        </p:tgtEl>
                                        <p:attrNameLst>
                                          <p:attrName>ppt_y</p:attrName>
                                        </p:attrNameLst>
                                      </p:cBhvr>
                                      <p:tavLst>
                                        <p:tav tm="0">
                                          <p:val>
                                            <p:strVal val="#ppt_y+.1"/>
                                          </p:val>
                                        </p:tav>
                                        <p:tav tm="100000">
                                          <p:val>
                                            <p:strVal val="#ppt_y"/>
                                          </p:val>
                                        </p:tav>
                                      </p:tavLst>
                                    </p:anim>
                                  </p:childTnLst>
                                </p:cTn>
                              </p:par>
                            </p:childTnLst>
                          </p:cTn>
                        </p:par>
                        <p:par>
                          <p:cTn id="70" fill="hold">
                            <p:stCondLst>
                              <p:cond delay="10000"/>
                            </p:stCondLst>
                            <p:childTnLst>
                              <p:par>
                                <p:cTn id="71" presetID="47" presetClass="entr" presetSubtype="0" fill="hold"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fade">
                                      <p:cBhvr>
                                        <p:cTn id="73" dur="1000"/>
                                        <p:tgtEl>
                                          <p:spTgt spid="21"/>
                                        </p:tgtEl>
                                      </p:cBhvr>
                                    </p:animEffect>
                                    <p:anim calcmode="lin" valueType="num">
                                      <p:cBhvr>
                                        <p:cTn id="74" dur="1000" fill="hold"/>
                                        <p:tgtEl>
                                          <p:spTgt spid="21"/>
                                        </p:tgtEl>
                                        <p:attrNameLst>
                                          <p:attrName>ppt_x</p:attrName>
                                        </p:attrNameLst>
                                      </p:cBhvr>
                                      <p:tavLst>
                                        <p:tav tm="0">
                                          <p:val>
                                            <p:strVal val="#ppt_x"/>
                                          </p:val>
                                        </p:tav>
                                        <p:tav tm="100000">
                                          <p:val>
                                            <p:strVal val="#ppt_x"/>
                                          </p:val>
                                        </p:tav>
                                      </p:tavLst>
                                    </p:anim>
                                    <p:anim calcmode="lin" valueType="num">
                                      <p:cBhvr>
                                        <p:cTn id="75" dur="1000" fill="hold"/>
                                        <p:tgtEl>
                                          <p:spTgt spid="21"/>
                                        </p:tgtEl>
                                        <p:attrNameLst>
                                          <p:attrName>ppt_y</p:attrName>
                                        </p:attrNameLst>
                                      </p:cBhvr>
                                      <p:tavLst>
                                        <p:tav tm="0">
                                          <p:val>
                                            <p:strVal val="#ppt_y-.1"/>
                                          </p:val>
                                        </p:tav>
                                        <p:tav tm="100000">
                                          <p:val>
                                            <p:strVal val="#ppt_y"/>
                                          </p:val>
                                        </p:tav>
                                      </p:tavLst>
                                    </p:anim>
                                  </p:childTnLst>
                                </p:cTn>
                              </p:par>
                            </p:childTnLst>
                          </p:cTn>
                        </p:par>
                        <p:par>
                          <p:cTn id="76" fill="hold">
                            <p:stCondLst>
                              <p:cond delay="11000"/>
                            </p:stCondLst>
                            <p:childTnLst>
                              <p:par>
                                <p:cTn id="77" presetID="42" presetClass="entr" presetSubtype="0"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1000"/>
                                        <p:tgtEl>
                                          <p:spTgt spid="17"/>
                                        </p:tgtEl>
                                      </p:cBhvr>
                                    </p:animEffect>
                                    <p:anim calcmode="lin" valueType="num">
                                      <p:cBhvr>
                                        <p:cTn id="80" dur="1000" fill="hold"/>
                                        <p:tgtEl>
                                          <p:spTgt spid="17"/>
                                        </p:tgtEl>
                                        <p:attrNameLst>
                                          <p:attrName>ppt_x</p:attrName>
                                        </p:attrNameLst>
                                      </p:cBhvr>
                                      <p:tavLst>
                                        <p:tav tm="0">
                                          <p:val>
                                            <p:strVal val="#ppt_x"/>
                                          </p:val>
                                        </p:tav>
                                        <p:tav tm="100000">
                                          <p:val>
                                            <p:strVal val="#ppt_x"/>
                                          </p:val>
                                        </p:tav>
                                      </p:tavLst>
                                    </p:anim>
                                    <p:anim calcmode="lin" valueType="num">
                                      <p:cBhvr>
                                        <p:cTn id="81" dur="1000" fill="hold"/>
                                        <p:tgtEl>
                                          <p:spTgt spid="17"/>
                                        </p:tgtEl>
                                        <p:attrNameLst>
                                          <p:attrName>ppt_y</p:attrName>
                                        </p:attrNameLst>
                                      </p:cBhvr>
                                      <p:tavLst>
                                        <p:tav tm="0">
                                          <p:val>
                                            <p:strVal val="#ppt_y+.1"/>
                                          </p:val>
                                        </p:tav>
                                        <p:tav tm="100000">
                                          <p:val>
                                            <p:strVal val="#ppt_y"/>
                                          </p:val>
                                        </p:tav>
                                      </p:tavLst>
                                    </p:anim>
                                  </p:childTnLst>
                                </p:cTn>
                              </p:par>
                            </p:childTnLst>
                          </p:cTn>
                        </p:par>
                        <p:par>
                          <p:cTn id="82" fill="hold">
                            <p:stCondLst>
                              <p:cond delay="12000"/>
                            </p:stCondLst>
                            <p:childTnLst>
                              <p:par>
                                <p:cTn id="83" presetID="47" presetClass="entr" presetSubtype="0" fill="hold"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fade">
                                      <p:cBhvr>
                                        <p:cTn id="85" dur="1000"/>
                                        <p:tgtEl>
                                          <p:spTgt spid="22"/>
                                        </p:tgtEl>
                                      </p:cBhvr>
                                    </p:animEffect>
                                    <p:anim calcmode="lin" valueType="num">
                                      <p:cBhvr>
                                        <p:cTn id="86" dur="1000" fill="hold"/>
                                        <p:tgtEl>
                                          <p:spTgt spid="22"/>
                                        </p:tgtEl>
                                        <p:attrNameLst>
                                          <p:attrName>ppt_x</p:attrName>
                                        </p:attrNameLst>
                                      </p:cBhvr>
                                      <p:tavLst>
                                        <p:tav tm="0">
                                          <p:val>
                                            <p:strVal val="#ppt_x"/>
                                          </p:val>
                                        </p:tav>
                                        <p:tav tm="100000">
                                          <p:val>
                                            <p:strVal val="#ppt_x"/>
                                          </p:val>
                                        </p:tav>
                                      </p:tavLst>
                                    </p:anim>
                                    <p:anim calcmode="lin" valueType="num">
                                      <p:cBhvr>
                                        <p:cTn id="87" dur="1000" fill="hold"/>
                                        <p:tgtEl>
                                          <p:spTgt spid="22"/>
                                        </p:tgtEl>
                                        <p:attrNameLst>
                                          <p:attrName>ppt_y</p:attrName>
                                        </p:attrNameLst>
                                      </p:cBhvr>
                                      <p:tavLst>
                                        <p:tav tm="0">
                                          <p:val>
                                            <p:strVal val="#ppt_y-.1"/>
                                          </p:val>
                                        </p:tav>
                                        <p:tav tm="100000">
                                          <p:val>
                                            <p:strVal val="#ppt_y"/>
                                          </p:val>
                                        </p:tav>
                                      </p:tavLst>
                                    </p:anim>
                                  </p:childTnLst>
                                </p:cTn>
                              </p:par>
                            </p:childTnLst>
                          </p:cTn>
                        </p:par>
                        <p:par>
                          <p:cTn id="88" fill="hold">
                            <p:stCondLst>
                              <p:cond delay="13000"/>
                            </p:stCondLst>
                            <p:childTnLst>
                              <p:par>
                                <p:cTn id="89" presetID="42" presetClass="entr" presetSubtype="0" fill="hold" grpId="0" nodeType="afterEffect">
                                  <p:stCondLst>
                                    <p:cond delay="0"/>
                                  </p:stCondLst>
                                  <p:childTnLst>
                                    <p:set>
                                      <p:cBhvr>
                                        <p:cTn id="90" dur="1" fill="hold">
                                          <p:stCondLst>
                                            <p:cond delay="0"/>
                                          </p:stCondLst>
                                        </p:cTn>
                                        <p:tgtEl>
                                          <p:spTgt spid="18"/>
                                        </p:tgtEl>
                                        <p:attrNameLst>
                                          <p:attrName>style.visibility</p:attrName>
                                        </p:attrNameLst>
                                      </p:cBhvr>
                                      <p:to>
                                        <p:strVal val="visible"/>
                                      </p:to>
                                    </p:set>
                                    <p:animEffect transition="in" filter="fade">
                                      <p:cBhvr>
                                        <p:cTn id="91" dur="1000"/>
                                        <p:tgtEl>
                                          <p:spTgt spid="18"/>
                                        </p:tgtEl>
                                      </p:cBhvr>
                                    </p:animEffect>
                                    <p:anim calcmode="lin" valueType="num">
                                      <p:cBhvr>
                                        <p:cTn id="92" dur="1000" fill="hold"/>
                                        <p:tgtEl>
                                          <p:spTgt spid="18"/>
                                        </p:tgtEl>
                                        <p:attrNameLst>
                                          <p:attrName>ppt_x</p:attrName>
                                        </p:attrNameLst>
                                      </p:cBhvr>
                                      <p:tavLst>
                                        <p:tav tm="0">
                                          <p:val>
                                            <p:strVal val="#ppt_x"/>
                                          </p:val>
                                        </p:tav>
                                        <p:tav tm="100000">
                                          <p:val>
                                            <p:strVal val="#ppt_x"/>
                                          </p:val>
                                        </p:tav>
                                      </p:tavLst>
                                    </p:anim>
                                    <p:anim calcmode="lin" valueType="num">
                                      <p:cBhvr>
                                        <p:cTn id="9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5" grpId="0"/>
      <p:bldP spid="16" grpId="0"/>
      <p:bldP spid="17"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86567" y="3581400"/>
            <a:ext cx="4218866" cy="3459643"/>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820400" y="1981200"/>
            <a:ext cx="1848406" cy="1819583"/>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377291" y="0"/>
            <a:ext cx="1848406" cy="1819583"/>
          </a:xfrm>
          <a:prstGeom prst="rect">
            <a:avLst/>
          </a:prstGeom>
        </p:spPr>
      </p:pic>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76975" y="3276600"/>
            <a:ext cx="1029025" cy="1012979"/>
          </a:xfrm>
          <a:prstGeom prst="rect">
            <a:avLst/>
          </a:prstGeom>
        </p:spPr>
      </p:pic>
      <p:pic>
        <p:nvPicPr>
          <p:cNvPr id="2" name="图片 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953000" y="773431"/>
            <a:ext cx="1536962" cy="1566990"/>
          </a:xfrm>
          <a:prstGeom prst="rect">
            <a:avLst/>
          </a:prstGeom>
        </p:spPr>
      </p:pic>
      <p:pic>
        <p:nvPicPr>
          <p:cNvPr id="4" name="图片 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029200" y="381000"/>
            <a:ext cx="1905000" cy="1175926"/>
          </a:xfrm>
          <a:prstGeom prst="rect">
            <a:avLst/>
          </a:prstGeom>
        </p:spPr>
      </p:pic>
      <p:sp>
        <p:nvSpPr>
          <p:cNvPr id="12" name="文本框 11"/>
          <p:cNvSpPr txBox="1"/>
          <p:nvPr/>
        </p:nvSpPr>
        <p:spPr>
          <a:xfrm>
            <a:off x="5232887" y="1385508"/>
            <a:ext cx="1800493" cy="646331"/>
          </a:xfrm>
          <a:prstGeom prst="rect">
            <a:avLst/>
          </a:prstGeom>
          <a:noFill/>
        </p:spPr>
        <p:txBody>
          <a:bodyPr wrap="none" rtlCol="0">
            <a:spAutoFit/>
          </a:bodyPr>
          <a:lstStyle/>
          <a:p>
            <a:r>
              <a:rPr lang="zh-CN" altLang="en-US" sz="3600" b="1" spc="600" dirty="0" smtClean="0">
                <a:solidFill>
                  <a:srgbClr val="F3031E"/>
                </a:solidFill>
                <a:latin typeface="微软雅黑" panose="020B0503020204020204" pitchFamily="34" charset="-122"/>
                <a:ea typeface="微软雅黑" panose="020B0503020204020204" pitchFamily="34" charset="-122"/>
              </a:rPr>
              <a:t>第一章</a:t>
            </a:r>
            <a:endParaRPr lang="zh-CN" altLang="en-US" sz="3600" b="1" spc="600" dirty="0">
              <a:solidFill>
                <a:srgbClr val="F3031E"/>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566666" y="0"/>
            <a:ext cx="1318063" cy="2971800"/>
          </a:xfrm>
          <a:prstGeom prst="rect">
            <a:avLst/>
          </a:prstGeom>
        </p:spPr>
      </p:pic>
      <p:pic>
        <p:nvPicPr>
          <p:cNvPr id="3" name="图片 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048000" y="2902695"/>
            <a:ext cx="926040" cy="1052609"/>
          </a:xfrm>
          <a:prstGeom prst="rect">
            <a:avLst/>
          </a:prstGeom>
        </p:spPr>
      </p:pic>
      <p:sp>
        <p:nvSpPr>
          <p:cNvPr id="1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3962400" y="2936101"/>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3200" spc="300" dirty="0">
                <a:latin typeface="微软雅黑" panose="020B0503020204020204" pitchFamily="34" charset="-122"/>
                <a:ea typeface="微软雅黑" panose="020B0503020204020204" pitchFamily="34" charset="-122"/>
              </a:rPr>
              <a:t>国庆节的演变历史</a:t>
            </a:r>
          </a:p>
        </p:txBody>
      </p:sp>
    </p:spTree>
    <p:extLst>
      <p:ext uri="{BB962C8B-B14F-4D97-AF65-F5344CB8AC3E}">
        <p14:creationId xmlns:p14="http://schemas.microsoft.com/office/powerpoint/2010/main" val="90786235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6" presetClass="entr" presetSubtype="32"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ircle(out)">
                                      <p:cBhvr>
                                        <p:cTn id="18" dur="2000"/>
                                        <p:tgtEl>
                                          <p:spTgt spid="2"/>
                                        </p:tgtEl>
                                      </p:cBhvr>
                                    </p:animEffect>
                                  </p:childTnLst>
                                </p:cTn>
                              </p:par>
                            </p:childTnLst>
                          </p:cTn>
                        </p:par>
                        <p:par>
                          <p:cTn id="19" fill="hold">
                            <p:stCondLst>
                              <p:cond delay="3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6" presetClass="entr" presetSubtype="32"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6" presetClass="entr" presetSubtype="32" fill="hold" nodeType="withEffect">
                                  <p:stCondLst>
                                    <p:cond delay="250"/>
                                  </p:stCondLst>
                                  <p:childTnLst>
                                    <p:set>
                                      <p:cBhvr>
                                        <p:cTn id="29" dur="1" fill="hold">
                                          <p:stCondLst>
                                            <p:cond delay="0"/>
                                          </p:stCondLst>
                                        </p:cTn>
                                        <p:tgtEl>
                                          <p:spTgt spid="10"/>
                                        </p:tgtEl>
                                        <p:attrNameLst>
                                          <p:attrName>style.visibility</p:attrName>
                                        </p:attrNameLst>
                                      </p:cBhvr>
                                      <p:to>
                                        <p:strVal val="visible"/>
                                      </p:to>
                                    </p:set>
                                    <p:animEffect transition="in" filter="circle(out)">
                                      <p:cBhvr>
                                        <p:cTn id="30" dur="500"/>
                                        <p:tgtEl>
                                          <p:spTgt spid="10"/>
                                        </p:tgtEl>
                                      </p:cBhvr>
                                    </p:animEffect>
                                  </p:childTnLst>
                                </p:cTn>
                              </p:par>
                              <p:par>
                                <p:cTn id="31" presetID="6" presetClass="entr" presetSubtype="32"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circle(out)">
                                      <p:cBhvr>
                                        <p:cTn id="33" dur="500"/>
                                        <p:tgtEl>
                                          <p:spTgt spid="13"/>
                                        </p:tgtEl>
                                      </p:cBhvr>
                                    </p:animEffect>
                                  </p:childTnLst>
                                </p:cTn>
                              </p:par>
                            </p:childTnLst>
                          </p:cTn>
                        </p:par>
                        <p:par>
                          <p:cTn id="34" fill="hold">
                            <p:stCondLst>
                              <p:cond delay="4000"/>
                            </p:stCondLst>
                            <p:childTnLst>
                              <p:par>
                                <p:cTn id="35" presetID="47" presetClass="entr" presetSubtype="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1000" fill="hold"/>
                                        <p:tgtEl>
                                          <p:spTgt spid="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4"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down)">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304800" y="304800"/>
            <a:ext cx="3352800" cy="686480"/>
            <a:chOff x="838200" y="271394"/>
            <a:chExt cx="5715000" cy="1170137"/>
          </a:xfrm>
        </p:grpSpPr>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3"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国庆节的演变历史</a:t>
              </a:r>
            </a:p>
          </p:txBody>
        </p:sp>
      </p:grpSp>
      <p:sp>
        <p:nvSpPr>
          <p:cNvPr id="5" name="矩形 4">
            <a:extLst>
              <a:ext uri="{FF2B5EF4-FFF2-40B4-BE49-F238E27FC236}">
                <a16:creationId xmlns="" xmlns:a16="http://schemas.microsoft.com/office/drawing/2014/main" id="{C8CFCCE7-4278-4BEF-9339-A6FB4310D4BD}"/>
              </a:ext>
            </a:extLst>
          </p:cNvPr>
          <p:cNvSpPr/>
          <p:nvPr/>
        </p:nvSpPr>
        <p:spPr>
          <a:xfrm>
            <a:off x="836425" y="2057400"/>
            <a:ext cx="5080491" cy="2492990"/>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en-US" sz="24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a:t>
            </a:r>
            <a:r>
              <a:rPr lang="zh-CN" altLang="zh-CN" sz="2000" b="1" kern="100" dirty="0">
                <a:solidFill>
                  <a:srgbClr val="C71119"/>
                </a:solidFill>
                <a:latin typeface="Calibri" panose="020F0502020204030204" pitchFamily="34" charset="0"/>
                <a:ea typeface="微软雅黑" panose="020B0503020204020204" pitchFamily="34" charset="-122"/>
                <a:cs typeface="Times New Roman" panose="02020603050405020304" pitchFamily="18" charset="0"/>
              </a:rPr>
              <a:t>国庆”</a:t>
            </a:r>
            <a:r>
              <a:rPr lang="zh-CN" altLang="zh-CN" sz="1600"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一词，本指国家喜庆之事，最早见于西晋。西晋的文学家陆机在《五等诸侯论》一文中就曾有“国庆独飨其利，主忧莫与其害”的记载。我国封建时代、国家喜庆的大事，莫大过于帝王的登基、诞辰（清朝称皇帝的生日为万岁节）等，因而我国古代把皇帝即位、诞辰称为“国庆”，今天称国家建立的纪念日为国庆节。</a:t>
            </a:r>
            <a:endParaRPr lang="zh-CN" altLang="zh-CN" sz="1000" kern="100" dirty="0">
              <a:solidFill>
                <a:schemeClr val="tx1">
                  <a:lumMod val="75000"/>
                  <a:lumOff val="25000"/>
                </a:schemeClr>
              </a:solidFill>
              <a:latin typeface="Calibri" panose="020F0502020204030204" pitchFamily="34"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77000" y="1600200"/>
            <a:ext cx="2415251" cy="2814942"/>
          </a:xfrm>
          <a:prstGeom prst="rect">
            <a:avLst/>
          </a:prstGeom>
        </p:spPr>
      </p:pic>
      <p:pic>
        <p:nvPicPr>
          <p:cNvPr id="9" name="图片 8">
            <a:extLst>
              <a:ext uri="{FF2B5EF4-FFF2-40B4-BE49-F238E27FC236}">
                <a16:creationId xmlns="" xmlns:a16="http://schemas.microsoft.com/office/drawing/2014/main" id="{DB5E5255-9B8E-42A5-A1B2-666728AEFE8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453851" y="3576942"/>
            <a:ext cx="5046809" cy="1030750"/>
          </a:xfrm>
          <a:prstGeom prst="rect">
            <a:avLst/>
          </a:prstGeom>
        </p:spPr>
      </p:pic>
    </p:spTree>
    <p:extLst>
      <p:ext uri="{BB962C8B-B14F-4D97-AF65-F5344CB8AC3E}">
        <p14:creationId xmlns:p14="http://schemas.microsoft.com/office/powerpoint/2010/main" val="5738590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国庆节的演变历史</a:t>
              </a:r>
            </a:p>
          </p:txBody>
        </p:sp>
      </p:grpSp>
      <p:sp>
        <p:nvSpPr>
          <p:cNvPr id="5" name="矩形 4">
            <a:extLst>
              <a:ext uri="{FF2B5EF4-FFF2-40B4-BE49-F238E27FC236}">
                <a16:creationId xmlns="" xmlns:a16="http://schemas.microsoft.com/office/drawing/2014/main" id="{C8CFCCE7-4278-4BEF-9339-A6FB4310D4BD}"/>
              </a:ext>
            </a:extLst>
          </p:cNvPr>
          <p:cNvSpPr/>
          <p:nvPr/>
        </p:nvSpPr>
        <p:spPr>
          <a:xfrm>
            <a:off x="6092142" y="1966097"/>
            <a:ext cx="5486401" cy="1530291"/>
          </a:xfrm>
          <a:prstGeom prst="rect">
            <a:avLst/>
          </a:prstGeom>
        </p:spPr>
        <p:txBody>
          <a:bodyPr wrap="square">
            <a:spAutoFit/>
          </a:bodyPr>
          <a:lstStyle/>
          <a:p>
            <a:pPr algn="just">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1949年12月3日，**人民政府委员会第四次会议接受全国政协的建议，通过了《关于中华人民共和国国庆日的决议》，决定每年10月1日为中华人民共和国宣告成立的伟大日子，为中华人民共和国国庆日。  </a:t>
            </a:r>
            <a:endParaRPr lang="zh-CN" altLang="zh-CN" sz="1000" kern="100" dirty="0">
              <a:solidFill>
                <a:schemeClr val="tx1">
                  <a:lumMod val="75000"/>
                  <a:lumOff val="25000"/>
                </a:schemeClr>
              </a:solidFill>
              <a:latin typeface="Calibri" panose="020F0502020204030204" pitchFamily="34" charset="0"/>
              <a:ea typeface="宋体" panose="02010600030101010101" pitchFamily="2" charset="-122"/>
              <a:cs typeface="Times New Roman" panose="02020603050405020304" pitchFamily="18" charset="0"/>
            </a:endParaRPr>
          </a:p>
        </p:txBody>
      </p:sp>
      <p:sp>
        <p:nvSpPr>
          <p:cNvPr id="6" name="矩形 5"/>
          <p:cNvSpPr/>
          <p:nvPr/>
        </p:nvSpPr>
        <p:spPr>
          <a:xfrm>
            <a:off x="6092143" y="3623608"/>
            <a:ext cx="5486401" cy="1938992"/>
          </a:xfrm>
          <a:prstGeom prst="rect">
            <a:avLst/>
          </a:prstGeom>
        </p:spPr>
        <p:txBody>
          <a:bodyPr wrap="square">
            <a:spAutoFit/>
          </a:bodyPr>
          <a:lstStyle/>
          <a:p>
            <a:pPr algn="just">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en-US" sz="1600"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1971年至1983年，每年的10月1日，北京都以大型的游园联欢活动等其他形式庆祝国庆，未进行群众游行。1984年，国庆35周年，举行了盛大的国庆阅兵和群众庆祝游行。在此后的十几年间，均采用其他形式庆祝国庆，未再举行国庆阅兵式和群众庆祝游行。</a:t>
            </a:r>
          </a:p>
        </p:txBody>
      </p:sp>
      <p:pic>
        <p:nvPicPr>
          <p:cNvPr id="8" name="图片 7">
            <a:extLst>
              <a:ext uri="{FF2B5EF4-FFF2-40B4-BE49-F238E27FC236}">
                <a16:creationId xmlns="" xmlns:a16="http://schemas.microsoft.com/office/drawing/2014/main" id="{DA487462-E769-4D64-BA0E-36F6679938E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85800" y="1966097"/>
            <a:ext cx="5190281" cy="3442816"/>
          </a:xfrm>
          <a:prstGeom prst="rect">
            <a:avLst/>
          </a:prstGeom>
          <a:ln>
            <a:noFill/>
          </a:ln>
        </p:spPr>
      </p:pic>
    </p:spTree>
    <p:extLst>
      <p:ext uri="{BB962C8B-B14F-4D97-AF65-F5344CB8AC3E}">
        <p14:creationId xmlns:p14="http://schemas.microsoft.com/office/powerpoint/2010/main" val="327652572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 presetClass="entr" presetSubtype="4"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par>
                                <p:cTn id="20" presetID="6" presetClass="entr" presetSubtype="16"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circle(in)">
                                      <p:cBhvr>
                                        <p:cTn id="2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国庆节的演变历史</a:t>
              </a:r>
            </a:p>
          </p:txBody>
        </p:sp>
      </p:grpSp>
      <p:sp>
        <p:nvSpPr>
          <p:cNvPr id="5" name="矩形 4">
            <a:extLst>
              <a:ext uri="{FF2B5EF4-FFF2-40B4-BE49-F238E27FC236}">
                <a16:creationId xmlns="" xmlns:a16="http://schemas.microsoft.com/office/drawing/2014/main" id="{C8CFCCE7-4278-4BEF-9339-A6FB4310D4BD}"/>
              </a:ext>
            </a:extLst>
          </p:cNvPr>
          <p:cNvSpPr/>
          <p:nvPr/>
        </p:nvSpPr>
        <p:spPr>
          <a:xfrm>
            <a:off x="685800" y="1828800"/>
            <a:ext cx="5410200" cy="1338828"/>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1999年10月1日，国庆50周年，举行了盛大国庆阅兵和群众庆祝游行。这是中华人民共和国在20世纪举行的最后一次盛大国庆庆典</a:t>
            </a:r>
            <a:r>
              <a:rPr lang="zh-CN" altLang="zh-CN" kern="100" dirty="0" smtClean="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a:t>
            </a:r>
            <a:endPar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endParaRPr>
          </a:p>
        </p:txBody>
      </p:sp>
      <p:sp>
        <p:nvSpPr>
          <p:cNvPr id="6" name="矩形 5">
            <a:extLst>
              <a:ext uri="{FF2B5EF4-FFF2-40B4-BE49-F238E27FC236}">
                <a16:creationId xmlns="" xmlns:a16="http://schemas.microsoft.com/office/drawing/2014/main" id="{C8CFCCE7-4278-4BEF-9339-A6FB4310D4BD}"/>
              </a:ext>
            </a:extLst>
          </p:cNvPr>
          <p:cNvSpPr/>
          <p:nvPr/>
        </p:nvSpPr>
        <p:spPr>
          <a:xfrm>
            <a:off x="685800" y="3283497"/>
            <a:ext cx="5410200" cy="1581202"/>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en-US" kern="100" dirty="0" smtClean="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新中国</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成立以来，在国庆庆典上共进行过</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14</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次阅兵。分别是</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1949</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年至</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1959</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年间的</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11</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次和</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1984</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年国庆</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35</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周年、</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1999</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年国庆</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50</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周年、</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2009</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年国庆</a:t>
            </a:r>
            <a:r>
              <a:rPr lang="en-US" altLang="zh-CN"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60</a:t>
            </a:r>
            <a:r>
              <a:rPr lang="zh-CN" altLang="en-US" kern="100" dirty="0">
                <a:solidFill>
                  <a:schemeClr val="tx1">
                    <a:lumMod val="75000"/>
                    <a:lumOff val="25000"/>
                  </a:schemeClr>
                </a:solidFill>
                <a:latin typeface="Calibri" panose="020F0502020204030204" pitchFamily="34" charset="0"/>
                <a:ea typeface="微软雅黑" panose="020B0503020204020204" pitchFamily="34" charset="-122"/>
                <a:cs typeface="Times New Roman" panose="02020603050405020304" pitchFamily="18" charset="0"/>
              </a:rPr>
              <a:t>周年的三次。</a:t>
            </a: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endParaRPr lang="zh-CN" altLang="zh-CN" sz="1050" kern="100" dirty="0">
              <a:solidFill>
                <a:schemeClr val="tx1">
                  <a:lumMod val="75000"/>
                  <a:lumOff val="25000"/>
                </a:schemeClr>
              </a:solidFill>
              <a:latin typeface="Calibri" panose="020F0502020204030204" pitchFamily="34" charset="0"/>
              <a:ea typeface="宋体" panose="02010600030101010101" pitchFamily="2" charset="-122"/>
              <a:cs typeface="Times New Roman" panose="02020603050405020304" pitchFamily="18" charset="0"/>
            </a:endParaRPr>
          </a:p>
        </p:txBody>
      </p:sp>
      <p:pic>
        <p:nvPicPr>
          <p:cNvPr id="9" name="图片 8">
            <a:extLst>
              <a:ext uri="{FF2B5EF4-FFF2-40B4-BE49-F238E27FC236}">
                <a16:creationId xmlns="" xmlns:a16="http://schemas.microsoft.com/office/drawing/2014/main" id="{DA487462-E769-4D64-BA0E-36F6679938E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248400" y="1772714"/>
            <a:ext cx="5086300" cy="3021564"/>
          </a:xfrm>
          <a:prstGeom prst="rect">
            <a:avLst/>
          </a:prstGeom>
        </p:spPr>
      </p:pic>
    </p:spTree>
    <p:extLst>
      <p:ext uri="{BB962C8B-B14F-4D97-AF65-F5344CB8AC3E}">
        <p14:creationId xmlns:p14="http://schemas.microsoft.com/office/powerpoint/2010/main" val="144830431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86567" y="3581400"/>
            <a:ext cx="4218866" cy="3459643"/>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820400" y="1981200"/>
            <a:ext cx="1848406" cy="1819583"/>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377291" y="0"/>
            <a:ext cx="1848406" cy="1819583"/>
          </a:xfrm>
          <a:prstGeom prst="rect">
            <a:avLst/>
          </a:prstGeom>
        </p:spPr>
      </p:pic>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76975" y="3276600"/>
            <a:ext cx="1029025" cy="1012979"/>
          </a:xfrm>
          <a:prstGeom prst="rect">
            <a:avLst/>
          </a:prstGeom>
        </p:spPr>
      </p:pic>
      <p:pic>
        <p:nvPicPr>
          <p:cNvPr id="2" name="图片 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953000" y="773431"/>
            <a:ext cx="1536962" cy="1566990"/>
          </a:xfrm>
          <a:prstGeom prst="rect">
            <a:avLst/>
          </a:prstGeom>
        </p:spPr>
      </p:pic>
      <p:pic>
        <p:nvPicPr>
          <p:cNvPr id="4" name="图片 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029200" y="381000"/>
            <a:ext cx="1905000" cy="1175926"/>
          </a:xfrm>
          <a:prstGeom prst="rect">
            <a:avLst/>
          </a:prstGeom>
        </p:spPr>
      </p:pic>
      <p:sp>
        <p:nvSpPr>
          <p:cNvPr id="12" name="文本框 11"/>
          <p:cNvSpPr txBox="1"/>
          <p:nvPr/>
        </p:nvSpPr>
        <p:spPr>
          <a:xfrm>
            <a:off x="5232887" y="1385508"/>
            <a:ext cx="1800493" cy="646331"/>
          </a:xfrm>
          <a:prstGeom prst="rect">
            <a:avLst/>
          </a:prstGeom>
          <a:noFill/>
        </p:spPr>
        <p:txBody>
          <a:bodyPr wrap="none" rtlCol="0">
            <a:spAutoFit/>
          </a:bodyPr>
          <a:lstStyle/>
          <a:p>
            <a:r>
              <a:rPr lang="zh-CN" altLang="en-US" sz="3600" b="1" spc="600" dirty="0" smtClean="0">
                <a:solidFill>
                  <a:srgbClr val="F3031E"/>
                </a:solidFill>
                <a:latin typeface="微软雅黑" panose="020B0503020204020204" pitchFamily="34" charset="-122"/>
                <a:ea typeface="微软雅黑" panose="020B0503020204020204" pitchFamily="34" charset="-122"/>
              </a:rPr>
              <a:t>第</a:t>
            </a:r>
            <a:r>
              <a:rPr lang="zh-CN" altLang="en-US" sz="3600" b="1" spc="600" dirty="0">
                <a:solidFill>
                  <a:srgbClr val="F3031E"/>
                </a:solidFill>
                <a:latin typeface="微软雅黑" panose="020B0503020204020204" pitchFamily="34" charset="-122"/>
                <a:ea typeface="微软雅黑" panose="020B0503020204020204" pitchFamily="34" charset="-122"/>
              </a:rPr>
              <a:t>二</a:t>
            </a:r>
            <a:r>
              <a:rPr lang="zh-CN" altLang="en-US" sz="3600" b="1" spc="600" dirty="0" smtClean="0">
                <a:solidFill>
                  <a:srgbClr val="F3031E"/>
                </a:solidFill>
                <a:latin typeface="微软雅黑" panose="020B0503020204020204" pitchFamily="34" charset="-122"/>
                <a:ea typeface="微软雅黑" panose="020B0503020204020204" pitchFamily="34" charset="-122"/>
              </a:rPr>
              <a:t>章</a:t>
            </a:r>
            <a:endParaRPr lang="zh-CN" altLang="en-US" sz="3600" b="1" spc="600" dirty="0">
              <a:solidFill>
                <a:srgbClr val="F3031E"/>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566666" y="0"/>
            <a:ext cx="1318063" cy="2971800"/>
          </a:xfrm>
          <a:prstGeom prst="rect">
            <a:avLst/>
          </a:prstGeom>
        </p:spPr>
      </p:pic>
      <p:pic>
        <p:nvPicPr>
          <p:cNvPr id="3" name="图片 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048000" y="2902695"/>
            <a:ext cx="926040" cy="1052609"/>
          </a:xfrm>
          <a:prstGeom prst="rect">
            <a:avLst/>
          </a:prstGeom>
        </p:spPr>
      </p:pic>
      <p:sp>
        <p:nvSpPr>
          <p:cNvPr id="1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3962400" y="2936101"/>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3200" spc="300" dirty="0">
                <a:latin typeface="微软雅黑" panose="020B0503020204020204" pitchFamily="34" charset="-122"/>
                <a:ea typeface="微软雅黑" panose="020B0503020204020204" pitchFamily="34" charset="-122"/>
              </a:rPr>
              <a:t>国庆的来历</a:t>
            </a:r>
          </a:p>
        </p:txBody>
      </p:sp>
    </p:spTree>
    <p:extLst>
      <p:ext uri="{BB962C8B-B14F-4D97-AF65-F5344CB8AC3E}">
        <p14:creationId xmlns:p14="http://schemas.microsoft.com/office/powerpoint/2010/main" val="333465709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6" presetClass="entr" presetSubtype="32"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ircle(out)">
                                      <p:cBhvr>
                                        <p:cTn id="18" dur="2000"/>
                                        <p:tgtEl>
                                          <p:spTgt spid="2"/>
                                        </p:tgtEl>
                                      </p:cBhvr>
                                    </p:animEffect>
                                  </p:childTnLst>
                                </p:cTn>
                              </p:par>
                            </p:childTnLst>
                          </p:cTn>
                        </p:par>
                        <p:par>
                          <p:cTn id="19" fill="hold">
                            <p:stCondLst>
                              <p:cond delay="3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6" presetClass="entr" presetSubtype="32"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6" presetClass="entr" presetSubtype="32" fill="hold" nodeType="withEffect">
                                  <p:stCondLst>
                                    <p:cond delay="250"/>
                                  </p:stCondLst>
                                  <p:childTnLst>
                                    <p:set>
                                      <p:cBhvr>
                                        <p:cTn id="29" dur="1" fill="hold">
                                          <p:stCondLst>
                                            <p:cond delay="0"/>
                                          </p:stCondLst>
                                        </p:cTn>
                                        <p:tgtEl>
                                          <p:spTgt spid="10"/>
                                        </p:tgtEl>
                                        <p:attrNameLst>
                                          <p:attrName>style.visibility</p:attrName>
                                        </p:attrNameLst>
                                      </p:cBhvr>
                                      <p:to>
                                        <p:strVal val="visible"/>
                                      </p:to>
                                    </p:set>
                                    <p:animEffect transition="in" filter="circle(out)">
                                      <p:cBhvr>
                                        <p:cTn id="30" dur="500"/>
                                        <p:tgtEl>
                                          <p:spTgt spid="10"/>
                                        </p:tgtEl>
                                      </p:cBhvr>
                                    </p:animEffect>
                                  </p:childTnLst>
                                </p:cTn>
                              </p:par>
                              <p:par>
                                <p:cTn id="31" presetID="6" presetClass="entr" presetSubtype="32"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circle(out)">
                                      <p:cBhvr>
                                        <p:cTn id="33" dur="500"/>
                                        <p:tgtEl>
                                          <p:spTgt spid="13"/>
                                        </p:tgtEl>
                                      </p:cBhvr>
                                    </p:animEffect>
                                  </p:childTnLst>
                                </p:cTn>
                              </p:par>
                            </p:childTnLst>
                          </p:cTn>
                        </p:par>
                        <p:par>
                          <p:cTn id="34" fill="hold">
                            <p:stCondLst>
                              <p:cond delay="4000"/>
                            </p:stCondLst>
                            <p:childTnLst>
                              <p:par>
                                <p:cTn id="35" presetID="47" presetClass="entr" presetSubtype="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1000" fill="hold"/>
                                        <p:tgtEl>
                                          <p:spTgt spid="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4"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down)">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04800" y="304800"/>
            <a:ext cx="3352800" cy="686480"/>
            <a:chOff x="838200" y="271394"/>
            <a:chExt cx="5715000" cy="1170137"/>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271394"/>
              <a:ext cx="926040" cy="1052609"/>
            </a:xfrm>
            <a:prstGeom prst="rect">
              <a:avLst/>
            </a:prstGeom>
          </p:spPr>
        </p:pic>
        <p:sp>
          <p:nvSpPr>
            <p:cNvPr id="4" name="文本框 154">
              <a:extLst>
                <a:ext uri="{FF2B5EF4-FFF2-40B4-BE49-F238E27FC236}">
                  <a16:creationId xmlns="" xmlns:a16="http://schemas.microsoft.com/office/drawing/2014/main" id="{5143A3D9-6871-4CF2-81E0-CC89EBAE914A}"/>
                </a:ext>
              </a:extLst>
            </p:cNvPr>
            <p:cNvSpPr txBox="1">
              <a:spLocks noChangeArrowheads="1"/>
            </p:cNvSpPr>
            <p:nvPr>
              <p:custDataLst>
                <p:tags r:id="rId1"/>
              </p:custDataLst>
            </p:nvPr>
          </p:nvSpPr>
          <p:spPr bwMode="auto">
            <a:xfrm>
              <a:off x="1752600" y="304800"/>
              <a:ext cx="4800600" cy="113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defRPr/>
              </a:pPr>
              <a:r>
                <a:rPr lang="zh-CN" altLang="en-US" sz="2000" spc="300" dirty="0">
                  <a:latin typeface="微软雅黑" panose="020B0503020204020204" pitchFamily="34" charset="-122"/>
                  <a:ea typeface="微软雅黑" panose="020B0503020204020204" pitchFamily="34" charset="-122"/>
                </a:rPr>
                <a:t>国庆节</a:t>
              </a:r>
              <a:r>
                <a:rPr lang="zh-CN" altLang="en-US" sz="2000" spc="300" dirty="0" smtClean="0">
                  <a:latin typeface="微软雅黑" panose="020B0503020204020204" pitchFamily="34" charset="-122"/>
                  <a:ea typeface="微软雅黑" panose="020B0503020204020204" pitchFamily="34" charset="-122"/>
                </a:rPr>
                <a:t>的</a:t>
              </a:r>
              <a:r>
                <a:rPr lang="zh-CN" altLang="en-US" sz="2000" spc="300" dirty="0">
                  <a:latin typeface="微软雅黑" panose="020B0503020204020204" pitchFamily="34" charset="-122"/>
                  <a:ea typeface="微软雅黑" panose="020B0503020204020204" pitchFamily="34" charset="-122"/>
                </a:rPr>
                <a:t>来历</a:t>
              </a:r>
            </a:p>
          </p:txBody>
        </p:sp>
      </p:grpSp>
      <p:sp>
        <p:nvSpPr>
          <p:cNvPr id="7" name="矩形 6"/>
          <p:cNvSpPr/>
          <p:nvPr/>
        </p:nvSpPr>
        <p:spPr>
          <a:xfrm>
            <a:off x="854184" y="1423575"/>
            <a:ext cx="10513178" cy="812530"/>
          </a:xfrm>
          <a:prstGeom prst="rect">
            <a:avLst/>
          </a:prstGeom>
        </p:spPr>
        <p:txBody>
          <a:bodyPr wrap="square">
            <a:spAutoFit/>
          </a:bodyPr>
          <a:lstStyle/>
          <a:p>
            <a:pPr>
              <a:lnSpc>
                <a:spcPct val="130000"/>
              </a:lnSpc>
            </a:pPr>
            <a:r>
              <a:rPr lang="zh-CN" altLang="en-US" dirty="0">
                <a:solidFill>
                  <a:schemeClr val="tx1">
                    <a:lumMod val="75000"/>
                    <a:lumOff val="25000"/>
                  </a:schemeClr>
                </a:solidFill>
                <a:latin typeface="SimHei" charset="-122"/>
                <a:ea typeface="SimHei" charset="-122"/>
                <a:cs typeface="SimHei" charset="-122"/>
              </a:rPr>
              <a:t>1949年十月一日下午3时，北京30万人在天安门广场隆重举行典礼，庆祝中华人民共和国中央人民政府成立。毛泽东主席庄的严宣告中华人民共和国、中央人民政府成立，并亲自升起了第一面五星红旗。</a:t>
            </a:r>
          </a:p>
        </p:txBody>
      </p:sp>
      <p:pic>
        <p:nvPicPr>
          <p:cNvPr id="8" name="图片 7">
            <a:extLst>
              <a:ext uri="{FF2B5EF4-FFF2-40B4-BE49-F238E27FC236}">
                <a16:creationId xmlns="" xmlns:a16="http://schemas.microsoft.com/office/drawing/2014/main" id="{9433C245-5CAD-4669-8EBF-C2C6BADFE22C}"/>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913841" y="2438400"/>
            <a:ext cx="8364317" cy="3276600"/>
          </a:xfrm>
          <a:prstGeom prst="rect">
            <a:avLst/>
          </a:prstGeom>
          <a:ln w="9525">
            <a:solidFill>
              <a:schemeClr val="tx1"/>
            </a:solidFill>
          </a:ln>
        </p:spPr>
      </p:pic>
    </p:spTree>
    <p:extLst>
      <p:ext uri="{BB962C8B-B14F-4D97-AF65-F5344CB8AC3E}">
        <p14:creationId xmlns:p14="http://schemas.microsoft.com/office/powerpoint/2010/main" val="236251429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par>
                                <p:cTn id="16" presetID="16" presetClass="entr" presetSubtype="21"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Vertical)">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11.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12.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13.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14.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15.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16.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17.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18.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19.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2.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20.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21.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22.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23.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24.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25.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26.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27.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28.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29.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3.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5"/>
</p:tagLst>
</file>

<file path=ppt/tags/tag4.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6"/>
</p:tagLst>
</file>

<file path=ppt/tags/tag5.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7"/>
</p:tagLst>
</file>

<file path=ppt/tags/tag6.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7"/>
</p:tagLst>
</file>

<file path=ppt/tags/tag7.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8.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ags/tag9.xml><?xml version="1.0" encoding="utf-8"?>
<p:tagLst xmlns:a="http://schemas.openxmlformats.org/drawingml/2006/main" xmlns:r="http://schemas.openxmlformats.org/officeDocument/2006/relationships" xmlns:p="http://schemas.openxmlformats.org/presentationml/2006/main">
  <p:tag name="MH" val="20170922234604"/>
  <p:tag name="MH_LIBRARY" val="GRAPHIC"/>
  <p:tag name="MH_ORDER" val="文本框 154"/>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1595</TotalTime>
  <Words>3153</Words>
  <Application>Microsoft Office PowerPoint</Application>
  <PresentationFormat>自定义</PresentationFormat>
  <Paragraphs>92</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欢度国庆</dc:title>
  <dc:creator>第一PPT</dc:creator>
  <cp:keywords>www.1ppt.com</cp:keywords>
  <dc:description>www.1ppt.com</dc:description>
  <cp:lastModifiedBy>Windows User</cp:lastModifiedBy>
  <cp:revision>329</cp:revision>
  <dcterms:created xsi:type="dcterms:W3CDTF">2006-08-16T00:00:00Z</dcterms:created>
  <dcterms:modified xsi:type="dcterms:W3CDTF">2018-09-28T01:44:59Z</dcterms:modified>
</cp:coreProperties>
</file>