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26"/>
  </p:notesMasterIdLst>
  <p:sldIdLst>
    <p:sldId id="294" r:id="rId3"/>
    <p:sldId id="283" r:id="rId4"/>
    <p:sldId id="328" r:id="rId5"/>
    <p:sldId id="329" r:id="rId6"/>
    <p:sldId id="314" r:id="rId7"/>
    <p:sldId id="313" r:id="rId8"/>
    <p:sldId id="330" r:id="rId9"/>
    <p:sldId id="316" r:id="rId10"/>
    <p:sldId id="315" r:id="rId11"/>
    <p:sldId id="331" r:id="rId12"/>
    <p:sldId id="317" r:id="rId13"/>
    <p:sldId id="277" r:id="rId14"/>
    <p:sldId id="318" r:id="rId15"/>
    <p:sldId id="332" r:id="rId16"/>
    <p:sldId id="320" r:id="rId17"/>
    <p:sldId id="319" r:id="rId18"/>
    <p:sldId id="333" r:id="rId19"/>
    <p:sldId id="293" r:id="rId20"/>
    <p:sldId id="323" r:id="rId21"/>
    <p:sldId id="321" r:id="rId22"/>
    <p:sldId id="326" r:id="rId23"/>
    <p:sldId id="334" r:id="rId24"/>
    <p:sldId id="335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  <p15:guide id="3" orient="horz" pos="38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AE8"/>
    <a:srgbClr val="FEDDDA"/>
    <a:srgbClr val="FFFEF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09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-72" y="-1386"/>
      </p:cViewPr>
      <p:guideLst>
        <p:guide orient="horz" pos="2160"/>
        <p:guide orient="horz" pos="3861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8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9F536F-E988-4E5E-A866-FFDAE833A3F3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853E9-2AF2-40A1-8CB5-22A2DB2C00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588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55879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84137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3701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5034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2555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73354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8704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7983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18390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56658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2341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87854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60758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95586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072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70859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61298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14376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85199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0894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32265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0148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4648BC7-B6A8-4B44-BF3E-82CDAB6DBF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156F321E-B0E5-40D4-897D-9A3F34FF7B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904DEBE-0744-490B-A693-3DF11EF53C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01FE5-7473-4E1A-8818-ACD8AF63ABD0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977B081-DBA0-489B-9C1B-F1C7111A2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70EC5A2-6FDF-4125-AF75-AF50D2DAA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46DBFD-8A43-490A-8B86-7E4C38E4D7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072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107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6292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837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573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D177746F-DBC2-482B-B072-3451A7C588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A701FE5-7473-4E1A-8818-ACD8AF63ABD0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57B84A62-5837-47AD-8A7D-67FFE487B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9C35C91A-E407-432A-8655-B6F3EAD33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46DBFD-8A43-490A-8B86-7E4C38E4D7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21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828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140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411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862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105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335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810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11416864" y="-1905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rgbClr val="FEEAE8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EEAE8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rgbClr val="FEEAE8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rgbClr val="FEEAE8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rgbClr val="FEEAE8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EEAE8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FEEAE8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rgbClr val="FEEAE8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rgbClr val="FEEAE8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EEAE8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FEEAE8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rgbClr val="FEEAE8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rgbClr val="FEEAE8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rgbClr val="FEEAE8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EEAE8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rgbClr val="FEEAE8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rgbClr val="FEEAE8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rgbClr val="FEEAE8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rgbClr val="FEEAE8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rgbClr val="FEEAE8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EEAE8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rgbClr val="FEEAE8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rgbClr val="FEEAE8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FEEAE8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rgbClr val="FEEAE8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rgbClr val="FEEAE8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FEEAE8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rgbClr val="FEEAE8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rgbClr val="FEEAE8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srgbClr val="FEEAE8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rgbClr val="FEEAE8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rgbClr val="FEEAE8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rgbClr val="FEEAE8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srgbClr val="FEEAE8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rgbClr val="FEEAE8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rgbClr val="FEEAE8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rgbClr val="FEEAE8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srgbClr val="FEEAE8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rgbClr val="FEEAE8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rgbClr val="FEEAE8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rgbClr val="FEEAE8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srgbClr val="FEEAE8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rgbClr val="FEEAE8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rgbClr val="FEEAE8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srgbClr val="FEEAE8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rgbClr val="FEEAE8"/>
              </a:solidFill>
              <a:latin typeface="Calibri"/>
              <a:ea typeface="宋体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B890423-7AD0-4308-B100-610683CA6D4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4CBAC302-75D2-49AD-BD88-CAA7E6D4FB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D0763F4-3469-4D2C-A322-0F98B15DA12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412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139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965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5%9B%BD%E4%BD%93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aike.baidu.com/item/%E6%94%BF%E4%BD%93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9%98%85%E5%85%B5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https://baike.baidu.com/item/%E5%9B%BD%E5%BA%86%E8%8A%82" TargetMode="External"/><Relationship Id="rId4" Type="http://schemas.openxmlformats.org/officeDocument/2006/relationships/hyperlink" Target="https://baike.baidu.com/item/%E9%82%93%E5%B0%8F%E5%B9%B3/116181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4%B8%AD%E5%8D%8E%E4%BA%BA%E6%B0%91%E5%85%B1%E5%92%8C%E5%9B%BD%E5%9B%BD%E5%BA%86%E6%97%A5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hyperlink" Target="https://baike.baidu.com/item/%E6%94%BF%E5%BA%9C%E9%A6%96%E8%84%91" TargetMode="External"/><Relationship Id="rId4" Type="http://schemas.openxmlformats.org/officeDocument/2006/relationships/hyperlink" Target="https://baike.baidu.com/item/%E5%9B%BD%E5%AE%B6%E5%85%83%E9%A6%96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Layout" Target="../slideLayouts/slideLayout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6" Type="http://schemas.openxmlformats.org/officeDocument/2006/relationships/image" Target="../media/image5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image" Target="../media/image2.png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s://baike.baidu.com/item/%E4%B8%AD%E5%A4%AE%E4%BA%BA%E6%B0%91%E6%94%BF%E5%BA%9C%E5%A7%94%E5%91%98%E4%BC%9A" TargetMode="External"/><Relationship Id="rId7" Type="http://schemas.openxmlformats.org/officeDocument/2006/relationships/hyperlink" Target="https://baike.baidu.com/item/%E5%8C%97%E4%BA%AC/12898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baike.baidu.com/item/%E5%9B%BD%E5%BA%86%E6%97%A5" TargetMode="External"/><Relationship Id="rId5" Type="http://schemas.openxmlformats.org/officeDocument/2006/relationships/hyperlink" Target="https://baike.baidu.com/item/%E4%B8%AD%E5%8D%8E%E4%BA%BA%E6%B0%91%E5%85%B1%E5%92%8C%E5%9B%BD" TargetMode="External"/><Relationship Id="rId4" Type="http://schemas.openxmlformats.org/officeDocument/2006/relationships/hyperlink" Target="https://baike.baidu.com/item/%E5%85%B3%E4%BA%8E%E4%B8%AD%E5%8D%8E%E4%BA%BA%E6%B0%91%E5%85%B1%E5%92%8C%E5%9B%BD%E5%9B%BD%E5%BA%86%E6%97%A5%E7%9A%84%E5%86%B3%E8%AE%A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baike.baidu.com/item/%E5%A4%AA%E5%AD%90%E6%B8%AF" TargetMode="External"/><Relationship Id="rId13" Type="http://schemas.openxmlformats.org/officeDocument/2006/relationships/hyperlink" Target="https://baike.baidu.com/item/%E5%B0%BC%E6%B3%8A%E5%B0%94" TargetMode="External"/><Relationship Id="rId18" Type="http://schemas.openxmlformats.org/officeDocument/2006/relationships/hyperlink" Target="https://baike.baidu.com/item/%E6%AF%94%E5%88%A9%E6%97%B6" TargetMode="External"/><Relationship Id="rId3" Type="http://schemas.openxmlformats.org/officeDocument/2006/relationships/image" Target="../media/image9.png"/><Relationship Id="rId21" Type="http://schemas.openxmlformats.org/officeDocument/2006/relationships/hyperlink" Target="https://baike.baidu.com/item/%E5%AE%AA%E6%B3%95%E6%97%A5" TargetMode="External"/><Relationship Id="rId7" Type="http://schemas.openxmlformats.org/officeDocument/2006/relationships/hyperlink" Target="https://baike.baidu.com/item/%E6%8B%BF%E7%A0%B4%E4%BB%91" TargetMode="External"/><Relationship Id="rId12" Type="http://schemas.openxmlformats.org/officeDocument/2006/relationships/hyperlink" Target="https://baike.baidu.com/item/%E7%8B%AC%E7%AB%8B%E5%AE%A3%E8%A8%80" TargetMode="External"/><Relationship Id="rId17" Type="http://schemas.openxmlformats.org/officeDocument/2006/relationships/hyperlink" Target="https://baike.baidu.com/item/%E4%B8%B9%E9%BA%A6" TargetMode="External"/><Relationship Id="rId2" Type="http://schemas.openxmlformats.org/officeDocument/2006/relationships/notesSlide" Target="../notesSlides/notesSlide8.xml"/><Relationship Id="rId16" Type="http://schemas.openxmlformats.org/officeDocument/2006/relationships/hyperlink" Target="https://baike.baidu.com/item/%E8%8D%B7%E5%85%B0" TargetMode="External"/><Relationship Id="rId20" Type="http://schemas.openxmlformats.org/officeDocument/2006/relationships/hyperlink" Target="https://baike.baidu.com/item/%E7%8B%AC%E7%AB%8B%E6%97%A5/188620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baike.baidu.com/item/%E6%B5%B7%E5%9C%B0" TargetMode="External"/><Relationship Id="rId11" Type="http://schemas.openxmlformats.org/officeDocument/2006/relationships/hyperlink" Target="https://baike.baidu.com/item/%E5%B7%B4%E5%A3%AB%E5%BA%95%E7%8B%B1" TargetMode="External"/><Relationship Id="rId5" Type="http://schemas.openxmlformats.org/officeDocument/2006/relationships/hyperlink" Target="https://baike.baidu.com/item/%E7%8B%AC%E7%AB%8B%E6%97%A5" TargetMode="External"/><Relationship Id="rId15" Type="http://schemas.openxmlformats.org/officeDocument/2006/relationships/hyperlink" Target="https://baike.baidu.com/item/%E7%91%9E%E5%85%B8" TargetMode="External"/><Relationship Id="rId10" Type="http://schemas.openxmlformats.org/officeDocument/2006/relationships/hyperlink" Target="https://baike.baidu.com/item/%E5%B7%B4%E9%BB%8E/858" TargetMode="External"/><Relationship Id="rId19" Type="http://schemas.openxmlformats.org/officeDocument/2006/relationships/hyperlink" Target="https://baike.baidu.com/item/%E5%9B%BD%E5%BA%86%E6%97%A5" TargetMode="External"/><Relationship Id="rId4" Type="http://schemas.openxmlformats.org/officeDocument/2006/relationships/hyperlink" Target="https://baike.baidu.com/item/%E6%9F%AC%E5%9F%94%E5%AF%A8" TargetMode="External"/><Relationship Id="rId9" Type="http://schemas.openxmlformats.org/officeDocument/2006/relationships/hyperlink" Target="https://baike.baidu.com/item/%E5%8A%A0%E7%BA%B3" TargetMode="External"/><Relationship Id="rId14" Type="http://schemas.openxmlformats.org/officeDocument/2006/relationships/hyperlink" Target="https://baike.baidu.com/item/%E6%B3%B0%E5%9B%BD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7%9A%87%E5%B8%9D/886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E142581E-E72B-4A61-8040-10A7AC459C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41275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B868A097-94BB-4BAD-B185-1C56A5A94D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56015"/>
            <a:ext cx="12192000" cy="5492750"/>
          </a:xfrm>
          <a:prstGeom prst="rect">
            <a:avLst/>
          </a:prstGeom>
        </p:spPr>
      </p:pic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49A11C23-680A-41BF-A87E-721EDDB305A9}"/>
              </a:ext>
            </a:extLst>
          </p:cNvPr>
          <p:cNvSpPr txBox="1"/>
          <p:nvPr/>
        </p:nvSpPr>
        <p:spPr>
          <a:xfrm>
            <a:off x="1857683" y="1778896"/>
            <a:ext cx="840361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>
                <a:ln>
                  <a:solidFill>
                    <a:schemeClr val="bg1"/>
                  </a:solidFill>
                </a:ln>
                <a:latin typeface="华文隶书" panose="02010800040101010101" pitchFamily="2" charset="-122"/>
                <a:ea typeface="华文隶书" panose="02010800040101010101" pitchFamily="2" charset="-122"/>
              </a:rPr>
              <a:t>喜迎第</a:t>
            </a:r>
            <a:r>
              <a:rPr lang="en-US" altLang="zh-CN" sz="9600" dirty="0" smtClean="0">
                <a:ln>
                  <a:solidFill>
                    <a:schemeClr val="bg1"/>
                  </a:solidFill>
                </a:ln>
                <a:latin typeface="华文隶书" panose="02010800040101010101" pitchFamily="2" charset="-122"/>
                <a:ea typeface="华文隶书" panose="02010800040101010101" pitchFamily="2" charset="-122"/>
              </a:rPr>
              <a:t>69</a:t>
            </a:r>
            <a:r>
              <a:rPr lang="zh-CN" altLang="en-US" sz="9600" dirty="0" smtClean="0">
                <a:ln>
                  <a:solidFill>
                    <a:schemeClr val="bg1"/>
                  </a:solidFill>
                </a:ln>
                <a:latin typeface="华文隶书" panose="02010800040101010101" pitchFamily="2" charset="-122"/>
                <a:ea typeface="华文隶书" panose="02010800040101010101" pitchFamily="2" charset="-122"/>
              </a:rPr>
              <a:t>个</a:t>
            </a:r>
            <a:endParaRPr lang="en-US" altLang="zh-CN" sz="9600" dirty="0">
              <a:ln>
                <a:solidFill>
                  <a:schemeClr val="bg1"/>
                </a:solidFill>
              </a:ln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 algn="ctr"/>
            <a:r>
              <a:rPr lang="zh-CN" altLang="en-US" sz="9600" dirty="0">
                <a:ln>
                  <a:solidFill>
                    <a:schemeClr val="bg1"/>
                  </a:solidFill>
                </a:ln>
                <a:latin typeface="华文隶书" panose="02010800040101010101" pitchFamily="2" charset="-122"/>
                <a:ea typeface="华文隶书" panose="02010800040101010101" pitchFamily="2" charset="-122"/>
              </a:rPr>
              <a:t>国庆节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220B744-B7D6-4C83-A77E-98640DB9EF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62134"/>
            <a:ext cx="12192000" cy="4127500"/>
          </a:xfrm>
          <a:prstGeom prst="rect">
            <a:avLst/>
          </a:prstGeom>
        </p:spPr>
      </p:pic>
      <p:pic>
        <p:nvPicPr>
          <p:cNvPr id="18" name="图片 17" descr="图片包含 物体&#10;&#10;已生成高可信度的说明">
            <a:extLst>
              <a:ext uri="{FF2B5EF4-FFF2-40B4-BE49-F238E27FC236}">
                <a16:creationId xmlns="" xmlns:a16="http://schemas.microsoft.com/office/drawing/2014/main" id="{393363FE-1C2B-4B58-A492-9F9E2169E46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762134"/>
            <a:ext cx="2883877" cy="1486309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113F1450-A99C-438A-B2F9-23AF45057A46}"/>
              </a:ext>
            </a:extLst>
          </p:cNvPr>
          <p:cNvSpPr txBox="1"/>
          <p:nvPr/>
        </p:nvSpPr>
        <p:spPr>
          <a:xfrm>
            <a:off x="4431323" y="840869"/>
            <a:ext cx="3080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热烈祝贺中华人民共和国</a:t>
            </a:r>
          </a:p>
        </p:txBody>
      </p:sp>
    </p:spTree>
    <p:extLst>
      <p:ext uri="{BB962C8B-B14F-4D97-AF65-F5344CB8AC3E}">
        <p14:creationId xmlns:p14="http://schemas.microsoft.com/office/powerpoint/2010/main" val="410794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ferris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GT1">
            <a:extLst>
              <a:ext uri="{FF2B5EF4-FFF2-40B4-BE49-F238E27FC236}">
                <a16:creationId xmlns="" xmlns:a16="http://schemas.microsoft.com/office/drawing/2014/main" id="{A5079586-EA6B-47E1-A5D8-CBED10F45368}"/>
              </a:ext>
            </a:extLst>
          </p:cNvPr>
          <p:cNvSpPr>
            <a:spLocks/>
          </p:cNvSpPr>
          <p:nvPr>
            <p:custDataLst>
              <p:tags r:id="rId1"/>
            </p:custDataLst>
          </p:nvPr>
        </p:nvSpPr>
        <p:spPr bwMode="ltGray">
          <a:xfrm>
            <a:off x="5356226" y="1660381"/>
            <a:ext cx="1406524" cy="1452854"/>
          </a:xfrm>
          <a:custGeom>
            <a:avLst/>
            <a:gdLst>
              <a:gd name="T0" fmla="*/ 264 w 742"/>
              <a:gd name="T1" fmla="*/ 20 h 718"/>
              <a:gd name="T2" fmla="*/ 286 w 742"/>
              <a:gd name="T3" fmla="*/ 52 h 718"/>
              <a:gd name="T4" fmla="*/ 242 w 742"/>
              <a:gd name="T5" fmla="*/ 68 h 718"/>
              <a:gd name="T6" fmla="*/ 202 w 742"/>
              <a:gd name="T7" fmla="*/ 72 h 718"/>
              <a:gd name="T8" fmla="*/ 194 w 742"/>
              <a:gd name="T9" fmla="*/ 102 h 718"/>
              <a:gd name="T10" fmla="*/ 140 w 742"/>
              <a:gd name="T11" fmla="*/ 114 h 718"/>
              <a:gd name="T12" fmla="*/ 116 w 742"/>
              <a:gd name="T13" fmla="*/ 136 h 718"/>
              <a:gd name="T14" fmla="*/ 84 w 742"/>
              <a:gd name="T15" fmla="*/ 164 h 718"/>
              <a:gd name="T16" fmla="*/ 76 w 742"/>
              <a:gd name="T17" fmla="*/ 182 h 718"/>
              <a:gd name="T18" fmla="*/ 60 w 742"/>
              <a:gd name="T19" fmla="*/ 224 h 718"/>
              <a:gd name="T20" fmla="*/ 42 w 742"/>
              <a:gd name="T21" fmla="*/ 272 h 718"/>
              <a:gd name="T22" fmla="*/ 24 w 742"/>
              <a:gd name="T23" fmla="*/ 296 h 718"/>
              <a:gd name="T24" fmla="*/ 12 w 742"/>
              <a:gd name="T25" fmla="*/ 330 h 718"/>
              <a:gd name="T26" fmla="*/ 16 w 742"/>
              <a:gd name="T27" fmla="*/ 352 h 718"/>
              <a:gd name="T28" fmla="*/ 6 w 742"/>
              <a:gd name="T29" fmla="*/ 396 h 718"/>
              <a:gd name="T30" fmla="*/ 30 w 742"/>
              <a:gd name="T31" fmla="*/ 420 h 718"/>
              <a:gd name="T32" fmla="*/ 22 w 742"/>
              <a:gd name="T33" fmla="*/ 448 h 718"/>
              <a:gd name="T34" fmla="*/ 38 w 742"/>
              <a:gd name="T35" fmla="*/ 472 h 718"/>
              <a:gd name="T36" fmla="*/ 64 w 742"/>
              <a:gd name="T37" fmla="*/ 500 h 718"/>
              <a:gd name="T38" fmla="*/ 76 w 742"/>
              <a:gd name="T39" fmla="*/ 546 h 718"/>
              <a:gd name="T40" fmla="*/ 126 w 742"/>
              <a:gd name="T41" fmla="*/ 572 h 718"/>
              <a:gd name="T42" fmla="*/ 130 w 742"/>
              <a:gd name="T43" fmla="*/ 602 h 718"/>
              <a:gd name="T44" fmla="*/ 170 w 742"/>
              <a:gd name="T45" fmla="*/ 614 h 718"/>
              <a:gd name="T46" fmla="*/ 188 w 742"/>
              <a:gd name="T47" fmla="*/ 636 h 718"/>
              <a:gd name="T48" fmla="*/ 212 w 742"/>
              <a:gd name="T49" fmla="*/ 644 h 718"/>
              <a:gd name="T50" fmla="*/ 238 w 742"/>
              <a:gd name="T51" fmla="*/ 662 h 718"/>
              <a:gd name="T52" fmla="*/ 280 w 742"/>
              <a:gd name="T53" fmla="*/ 668 h 718"/>
              <a:gd name="T54" fmla="*/ 300 w 742"/>
              <a:gd name="T55" fmla="*/ 676 h 718"/>
              <a:gd name="T56" fmla="*/ 330 w 742"/>
              <a:gd name="T57" fmla="*/ 688 h 718"/>
              <a:gd name="T58" fmla="*/ 350 w 742"/>
              <a:gd name="T59" fmla="*/ 694 h 718"/>
              <a:gd name="T60" fmla="*/ 392 w 742"/>
              <a:gd name="T61" fmla="*/ 718 h 718"/>
              <a:gd name="T62" fmla="*/ 398 w 742"/>
              <a:gd name="T63" fmla="*/ 686 h 718"/>
              <a:gd name="T64" fmla="*/ 428 w 742"/>
              <a:gd name="T65" fmla="*/ 688 h 718"/>
              <a:gd name="T66" fmla="*/ 504 w 742"/>
              <a:gd name="T67" fmla="*/ 660 h 718"/>
              <a:gd name="T68" fmla="*/ 534 w 742"/>
              <a:gd name="T69" fmla="*/ 656 h 718"/>
              <a:gd name="T70" fmla="*/ 550 w 742"/>
              <a:gd name="T71" fmla="*/ 644 h 718"/>
              <a:gd name="T72" fmla="*/ 570 w 742"/>
              <a:gd name="T73" fmla="*/ 612 h 718"/>
              <a:gd name="T74" fmla="*/ 612 w 742"/>
              <a:gd name="T75" fmla="*/ 586 h 718"/>
              <a:gd name="T76" fmla="*/ 630 w 742"/>
              <a:gd name="T77" fmla="*/ 554 h 718"/>
              <a:gd name="T78" fmla="*/ 656 w 742"/>
              <a:gd name="T79" fmla="*/ 520 h 718"/>
              <a:gd name="T80" fmla="*/ 682 w 742"/>
              <a:gd name="T81" fmla="*/ 492 h 718"/>
              <a:gd name="T82" fmla="*/ 692 w 742"/>
              <a:gd name="T83" fmla="*/ 466 h 718"/>
              <a:gd name="T84" fmla="*/ 696 w 742"/>
              <a:gd name="T85" fmla="*/ 410 h 718"/>
              <a:gd name="T86" fmla="*/ 734 w 742"/>
              <a:gd name="T87" fmla="*/ 352 h 718"/>
              <a:gd name="T88" fmla="*/ 718 w 742"/>
              <a:gd name="T89" fmla="*/ 316 h 718"/>
              <a:gd name="T90" fmla="*/ 710 w 742"/>
              <a:gd name="T91" fmla="*/ 292 h 718"/>
              <a:gd name="T92" fmla="*/ 698 w 742"/>
              <a:gd name="T93" fmla="*/ 258 h 718"/>
              <a:gd name="T94" fmla="*/ 678 w 742"/>
              <a:gd name="T95" fmla="*/ 212 h 718"/>
              <a:gd name="T96" fmla="*/ 654 w 742"/>
              <a:gd name="T97" fmla="*/ 182 h 718"/>
              <a:gd name="T98" fmla="*/ 632 w 742"/>
              <a:gd name="T99" fmla="*/ 154 h 718"/>
              <a:gd name="T100" fmla="*/ 612 w 742"/>
              <a:gd name="T101" fmla="*/ 104 h 718"/>
              <a:gd name="T102" fmla="*/ 592 w 742"/>
              <a:gd name="T103" fmla="*/ 108 h 718"/>
              <a:gd name="T104" fmla="*/ 548 w 742"/>
              <a:gd name="T105" fmla="*/ 100 h 718"/>
              <a:gd name="T106" fmla="*/ 508 w 742"/>
              <a:gd name="T107" fmla="*/ 22 h 718"/>
              <a:gd name="T108" fmla="*/ 456 w 742"/>
              <a:gd name="T109" fmla="*/ 48 h 718"/>
              <a:gd name="T110" fmla="*/ 430 w 742"/>
              <a:gd name="T111" fmla="*/ 46 h 718"/>
              <a:gd name="T112" fmla="*/ 370 w 742"/>
              <a:gd name="T113" fmla="*/ 10 h 718"/>
              <a:gd name="T114" fmla="*/ 348 w 742"/>
              <a:gd name="T115" fmla="*/ 10 h 718"/>
              <a:gd name="T116" fmla="*/ 326 w 742"/>
              <a:gd name="T117" fmla="*/ 28 h 718"/>
              <a:gd name="T118" fmla="*/ 294 w 742"/>
              <a:gd name="T119" fmla="*/ 42 h 718"/>
              <a:gd name="T120" fmla="*/ 256 w 742"/>
              <a:gd name="T121" fmla="*/ 12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6600" dirty="0">
                <a:solidFill>
                  <a:srgbClr val="FFFF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叁</a:t>
            </a:r>
          </a:p>
        </p:txBody>
      </p:sp>
      <p:sp>
        <p:nvSpPr>
          <p:cNvPr id="16" name="文本框 47">
            <a:extLst>
              <a:ext uri="{FF2B5EF4-FFF2-40B4-BE49-F238E27FC236}">
                <a16:creationId xmlns="" xmlns:a16="http://schemas.microsoft.com/office/drawing/2014/main" id="{69C546E0-133C-429B-B206-12EF65CEEB97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670500" y="2735264"/>
            <a:ext cx="6777976" cy="2362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dist">
              <a:defRPr/>
            </a:pPr>
            <a:r>
              <a:rPr lang="zh-CN" altLang="en-US" sz="5400" b="1" dirty="0">
                <a:solidFill>
                  <a:srgbClr val="C00000"/>
                </a:solidFill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国庆节的意义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814C2C3F-F542-430B-A05D-AF3F92A23C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41275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B658D53A-525A-4904-BAF5-A70D5F9D2E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62134"/>
            <a:ext cx="12192000" cy="412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14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B8FC7FD5-86D6-4C41-AAEA-A075AB97A2DB}"/>
              </a:ext>
            </a:extLst>
          </p:cNvPr>
          <p:cNvSpPr/>
          <p:nvPr/>
        </p:nvSpPr>
        <p:spPr>
          <a:xfrm>
            <a:off x="1073165" y="4164296"/>
            <a:ext cx="9969070" cy="1210812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C82955E-C8F1-43A1-97B9-DE16EECACACD}"/>
              </a:ext>
            </a:extLst>
          </p:cNvPr>
          <p:cNvSpPr/>
          <p:nvPr/>
        </p:nvSpPr>
        <p:spPr>
          <a:xfrm>
            <a:off x="1288723" y="4330126"/>
            <a:ext cx="9753512" cy="879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arial" panose="020B0604020202020204" pitchFamily="34" charset="0"/>
              </a:rPr>
              <a:t>国庆这种特殊纪念方式一旦成为新的、全民性的节日形式，便承载了反映这个国家、民族的凝聚力的功能。同时国庆日上的大规模庆典活动，也是政府动员与号召力的具体体现。</a:t>
            </a:r>
          </a:p>
        </p:txBody>
      </p:sp>
      <p:sp>
        <p:nvSpPr>
          <p:cNvPr id="17" name="圆角矩形 6">
            <a:extLst>
              <a:ext uri="{FF2B5EF4-FFF2-40B4-BE49-F238E27FC236}">
                <a16:creationId xmlns="" xmlns:a16="http://schemas.microsoft.com/office/drawing/2014/main" id="{15D4C557-BB62-4CED-B488-35D28BEC0C9B}"/>
              </a:ext>
            </a:extLst>
          </p:cNvPr>
          <p:cNvSpPr/>
          <p:nvPr/>
        </p:nvSpPr>
        <p:spPr>
          <a:xfrm>
            <a:off x="1793989" y="2453431"/>
            <a:ext cx="2595419" cy="722997"/>
          </a:xfrm>
          <a:prstGeom prst="roundRect">
            <a:avLst>
              <a:gd name="adj" fmla="val 89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国家凝聚力</a:t>
            </a:r>
          </a:p>
        </p:txBody>
      </p:sp>
      <p:sp>
        <p:nvSpPr>
          <p:cNvPr id="19" name="圆角矩形 6">
            <a:extLst>
              <a:ext uri="{FF2B5EF4-FFF2-40B4-BE49-F238E27FC236}">
                <a16:creationId xmlns="" xmlns:a16="http://schemas.microsoft.com/office/drawing/2014/main" id="{2ADF9DFB-9C25-46A0-8095-BC67E7E3366B}"/>
              </a:ext>
            </a:extLst>
          </p:cNvPr>
          <p:cNvSpPr/>
          <p:nvPr/>
        </p:nvSpPr>
        <p:spPr>
          <a:xfrm>
            <a:off x="4761778" y="2453430"/>
            <a:ext cx="2595419" cy="722997"/>
          </a:xfrm>
          <a:prstGeom prst="roundRect">
            <a:avLst>
              <a:gd name="adj" fmla="val 89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民族凝聚力</a:t>
            </a:r>
          </a:p>
        </p:txBody>
      </p:sp>
      <p:sp>
        <p:nvSpPr>
          <p:cNvPr id="20" name="圆角矩形 6">
            <a:extLst>
              <a:ext uri="{FF2B5EF4-FFF2-40B4-BE49-F238E27FC236}">
                <a16:creationId xmlns="" xmlns:a16="http://schemas.microsoft.com/office/drawing/2014/main" id="{23B75222-4482-4A63-AEAB-E9080B4DAD9B}"/>
              </a:ext>
            </a:extLst>
          </p:cNvPr>
          <p:cNvSpPr/>
          <p:nvPr/>
        </p:nvSpPr>
        <p:spPr>
          <a:xfrm>
            <a:off x="7938114" y="2453429"/>
            <a:ext cx="2595419" cy="722997"/>
          </a:xfrm>
          <a:prstGeom prst="roundRect">
            <a:avLst>
              <a:gd name="adj" fmla="val 89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政府号召力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861FC49E-376D-4F0F-88FA-D8D43BA8BC69}"/>
              </a:ext>
            </a:extLst>
          </p:cNvPr>
          <p:cNvSpPr txBox="1"/>
          <p:nvPr/>
        </p:nvSpPr>
        <p:spPr>
          <a:xfrm>
            <a:off x="3091698" y="423691"/>
            <a:ext cx="5928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国庆的功能体现</a:t>
            </a:r>
          </a:p>
        </p:txBody>
      </p:sp>
    </p:spTree>
    <p:extLst>
      <p:ext uri="{BB962C8B-B14F-4D97-AF65-F5344CB8AC3E}">
        <p14:creationId xmlns:p14="http://schemas.microsoft.com/office/powerpoint/2010/main" val="4293894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DC0C0CEB-6F49-4702-9F65-E7ED1DC01337}"/>
              </a:ext>
            </a:extLst>
          </p:cNvPr>
          <p:cNvSpPr/>
          <p:nvPr/>
        </p:nvSpPr>
        <p:spPr>
          <a:xfrm>
            <a:off x="5126552" y="2758942"/>
            <a:ext cx="6096000" cy="2227132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CCD7C2E3-C5A2-4F39-A01C-27A082A14286}"/>
              </a:ext>
            </a:extLst>
          </p:cNvPr>
          <p:cNvSpPr/>
          <p:nvPr/>
        </p:nvSpPr>
        <p:spPr>
          <a:xfrm>
            <a:off x="3359698" y="1759539"/>
            <a:ext cx="1423024" cy="1423022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20000"/>
                <a:lumOff val="80000"/>
              </a:schemeClr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国家</a:t>
            </a:r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425FE505-DD79-4E5C-B2CF-ACC271EF2EB7}"/>
              </a:ext>
            </a:extLst>
          </p:cNvPr>
          <p:cNvSpPr/>
          <p:nvPr/>
        </p:nvSpPr>
        <p:spPr>
          <a:xfrm>
            <a:off x="3359698" y="4562454"/>
            <a:ext cx="1423024" cy="1423022"/>
          </a:xfrm>
          <a:prstGeom prst="ellipse">
            <a:avLst/>
          </a:prstGeom>
          <a:solidFill>
            <a:schemeClr val="bg1"/>
          </a:solidFill>
          <a:ln>
            <a:solidFill>
              <a:schemeClr val="tx1">
                <a:lumMod val="20000"/>
                <a:lumOff val="80000"/>
              </a:schemeClr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政体</a:t>
            </a:r>
          </a:p>
        </p:txBody>
      </p:sp>
      <p:sp>
        <p:nvSpPr>
          <p:cNvPr id="6" name="右大括号 5">
            <a:extLst>
              <a:ext uri="{FF2B5EF4-FFF2-40B4-BE49-F238E27FC236}">
                <a16:creationId xmlns="" xmlns:a16="http://schemas.microsoft.com/office/drawing/2014/main" id="{79A4B984-55FC-4DEF-91B4-CF1C3104444A}"/>
              </a:ext>
            </a:extLst>
          </p:cNvPr>
          <p:cNvSpPr/>
          <p:nvPr/>
        </p:nvSpPr>
        <p:spPr>
          <a:xfrm flipH="1">
            <a:off x="2076187" y="2471050"/>
            <a:ext cx="1036144" cy="2802915"/>
          </a:xfrm>
          <a:prstGeom prst="rightBrace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407431BE-2D28-4556-BB76-77D936CCECA2}"/>
              </a:ext>
            </a:extLst>
          </p:cNvPr>
          <p:cNvSpPr txBox="1"/>
          <p:nvPr/>
        </p:nvSpPr>
        <p:spPr>
          <a:xfrm>
            <a:off x="612051" y="3549343"/>
            <a:ext cx="1200727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反映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C82955E-C8F1-43A1-97B9-DE16EECACACD}"/>
              </a:ext>
            </a:extLst>
          </p:cNvPr>
          <p:cNvSpPr/>
          <p:nvPr/>
        </p:nvSpPr>
        <p:spPr>
          <a:xfrm>
            <a:off x="5454316" y="2903012"/>
            <a:ext cx="57682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arial" panose="020B0604020202020204" pitchFamily="34" charset="0"/>
              </a:rPr>
              <a:t>国庆纪念日是近代民族国家的一种特征，是伴随着近代民族国家的出现而出现的，并且变得尤为重要。它成为一个独立国家的标志，反映这个国家的</a:t>
            </a:r>
            <a:r>
              <a:rPr lang="zh-CN" altLang="en-US" sz="2000" dirty="0">
                <a:latin typeface="arial" panose="020B0604020202020204" pitchFamily="34" charset="0"/>
                <a:hlinkClick r:id="rId3"/>
              </a:rPr>
              <a:t>国体</a:t>
            </a:r>
            <a:r>
              <a:rPr lang="zh-CN" altLang="en-US" sz="2000" dirty="0">
                <a:latin typeface="arial" panose="020B0604020202020204" pitchFamily="34" charset="0"/>
              </a:rPr>
              <a:t>和</a:t>
            </a:r>
            <a:r>
              <a:rPr lang="zh-CN" altLang="en-US" sz="2000" dirty="0">
                <a:latin typeface="arial" panose="020B0604020202020204" pitchFamily="34" charset="0"/>
                <a:hlinkClick r:id="rId4"/>
              </a:rPr>
              <a:t>政体</a:t>
            </a:r>
            <a:r>
              <a:rPr lang="zh-CN" altLang="en-US" sz="2000" dirty="0">
                <a:latin typeface="arial" panose="020B0604020202020204" pitchFamily="34" charset="0"/>
              </a:rPr>
              <a:t>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C6C97C0F-E6C4-4B13-92A1-4A2F53F3528F}"/>
              </a:ext>
            </a:extLst>
          </p:cNvPr>
          <p:cNvSpPr txBox="1"/>
          <p:nvPr/>
        </p:nvSpPr>
        <p:spPr>
          <a:xfrm>
            <a:off x="2365292" y="396109"/>
            <a:ext cx="738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国庆纪念日是一种特征</a:t>
            </a:r>
          </a:p>
        </p:txBody>
      </p:sp>
    </p:spTree>
    <p:extLst>
      <p:ext uri="{BB962C8B-B14F-4D97-AF65-F5344CB8AC3E}">
        <p14:creationId xmlns:p14="http://schemas.microsoft.com/office/powerpoint/2010/main" val="1811271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 p14:presetBounceEnd="1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4000">
                                          <p:cBhvr additive="base">
                                            <p:cTn id="7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4000">
                                          <p:cBhvr additive="base">
                                            <p:cTn id="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 p14:presetBounceEnd="1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4000">
                                          <p:cBhvr additive="base">
                                            <p:cTn id="12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4000">
                                          <p:cBhvr additive="base">
                                            <p:cTn id="13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6" grpId="0" animBg="1"/>
          <p:bldP spid="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8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13" grpId="0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6">
            <a:extLst>
              <a:ext uri="{FF2B5EF4-FFF2-40B4-BE49-F238E27FC236}">
                <a16:creationId xmlns="" xmlns:a16="http://schemas.microsoft.com/office/drawing/2014/main" id="{3E9716B2-5998-4685-A205-1D646FB68E76}"/>
              </a:ext>
            </a:extLst>
          </p:cNvPr>
          <p:cNvSpPr/>
          <p:nvPr/>
        </p:nvSpPr>
        <p:spPr>
          <a:xfrm>
            <a:off x="1043743" y="2404400"/>
            <a:ext cx="3977389" cy="971226"/>
          </a:xfrm>
          <a:prstGeom prst="roundRect">
            <a:avLst>
              <a:gd name="adj" fmla="val 89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显示力量</a:t>
            </a:r>
          </a:p>
        </p:txBody>
      </p:sp>
      <p:sp>
        <p:nvSpPr>
          <p:cNvPr id="5" name="圆角矩形 35">
            <a:extLst>
              <a:ext uri="{FF2B5EF4-FFF2-40B4-BE49-F238E27FC236}">
                <a16:creationId xmlns="" xmlns:a16="http://schemas.microsoft.com/office/drawing/2014/main" id="{BE99D7BC-7D83-4773-B24F-061DA0BD2585}"/>
              </a:ext>
            </a:extLst>
          </p:cNvPr>
          <p:cNvSpPr/>
          <p:nvPr/>
        </p:nvSpPr>
        <p:spPr>
          <a:xfrm>
            <a:off x="1043743" y="4243955"/>
            <a:ext cx="3977389" cy="971226"/>
          </a:xfrm>
          <a:prstGeom prst="roundRect">
            <a:avLst>
              <a:gd name="adj" fmla="val 89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体现凝聚力</a:t>
            </a:r>
          </a:p>
        </p:txBody>
      </p:sp>
      <p:sp>
        <p:nvSpPr>
          <p:cNvPr id="7" name="右箭头 36">
            <a:extLst>
              <a:ext uri="{FF2B5EF4-FFF2-40B4-BE49-F238E27FC236}">
                <a16:creationId xmlns="" xmlns:a16="http://schemas.microsoft.com/office/drawing/2014/main" id="{FA85CC8A-222D-43C9-9C81-77AA8A1FAC56}"/>
              </a:ext>
            </a:extLst>
          </p:cNvPr>
          <p:cNvSpPr/>
          <p:nvPr/>
        </p:nvSpPr>
        <p:spPr>
          <a:xfrm>
            <a:off x="5408026" y="3503963"/>
            <a:ext cx="1273895" cy="55312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>
              <a:solidFill>
                <a:schemeClr val="bg1"/>
              </a:solidFill>
              <a:latin typeface="方正正大黑简体" panose="02010600010101010101" pitchFamily="2" charset="-122"/>
              <a:ea typeface="方正正大黑简体" panose="02010600010101010101" pitchFamily="2" charset="-122"/>
            </a:endParaRPr>
          </a:p>
        </p:txBody>
      </p:sp>
      <p:sp>
        <p:nvSpPr>
          <p:cNvPr id="9" name="圆角矩形 37">
            <a:extLst>
              <a:ext uri="{FF2B5EF4-FFF2-40B4-BE49-F238E27FC236}">
                <a16:creationId xmlns="" xmlns:a16="http://schemas.microsoft.com/office/drawing/2014/main" id="{D426D408-BD90-4794-BEA9-E8F9FA53B41A}"/>
              </a:ext>
            </a:extLst>
          </p:cNvPr>
          <p:cNvSpPr/>
          <p:nvPr/>
        </p:nvSpPr>
        <p:spPr>
          <a:xfrm>
            <a:off x="6895266" y="2404400"/>
            <a:ext cx="3977389" cy="971226"/>
          </a:xfrm>
          <a:prstGeom prst="roundRect">
            <a:avLst>
              <a:gd name="adj" fmla="val 89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增强国民信心</a:t>
            </a:r>
          </a:p>
        </p:txBody>
      </p:sp>
      <p:sp>
        <p:nvSpPr>
          <p:cNvPr id="10" name="圆角矩形 38">
            <a:extLst>
              <a:ext uri="{FF2B5EF4-FFF2-40B4-BE49-F238E27FC236}">
                <a16:creationId xmlns="" xmlns:a16="http://schemas.microsoft.com/office/drawing/2014/main" id="{F2D1187F-C3CA-4CC8-AE3E-3EC11D6FC801}"/>
              </a:ext>
            </a:extLst>
          </p:cNvPr>
          <p:cNvSpPr/>
          <p:nvPr/>
        </p:nvSpPr>
        <p:spPr>
          <a:xfrm>
            <a:off x="6895266" y="4243955"/>
            <a:ext cx="3977389" cy="971226"/>
          </a:xfrm>
          <a:prstGeom prst="roundRect">
            <a:avLst>
              <a:gd name="adj" fmla="val 89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发挥号召力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55B88196-6AC9-4E13-A386-40A59C1C9BD1}"/>
              </a:ext>
            </a:extLst>
          </p:cNvPr>
          <p:cNvSpPr txBox="1"/>
          <p:nvPr/>
        </p:nvSpPr>
        <p:spPr>
          <a:xfrm>
            <a:off x="3095234" y="381489"/>
            <a:ext cx="5928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国庆的基本特征</a:t>
            </a:r>
          </a:p>
        </p:txBody>
      </p:sp>
    </p:spTree>
    <p:extLst>
      <p:ext uri="{BB962C8B-B14F-4D97-AF65-F5344CB8AC3E}">
        <p14:creationId xmlns:p14="http://schemas.microsoft.com/office/powerpoint/2010/main" val="2038488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GT1">
            <a:extLst>
              <a:ext uri="{FF2B5EF4-FFF2-40B4-BE49-F238E27FC236}">
                <a16:creationId xmlns="" xmlns:a16="http://schemas.microsoft.com/office/drawing/2014/main" id="{A5079586-EA6B-47E1-A5D8-CBED10F45368}"/>
              </a:ext>
            </a:extLst>
          </p:cNvPr>
          <p:cNvSpPr>
            <a:spLocks/>
          </p:cNvSpPr>
          <p:nvPr>
            <p:custDataLst>
              <p:tags r:id="rId1"/>
            </p:custDataLst>
          </p:nvPr>
        </p:nvSpPr>
        <p:spPr bwMode="ltGray">
          <a:xfrm>
            <a:off x="5356226" y="1660381"/>
            <a:ext cx="1406524" cy="1452854"/>
          </a:xfrm>
          <a:custGeom>
            <a:avLst/>
            <a:gdLst>
              <a:gd name="T0" fmla="*/ 264 w 742"/>
              <a:gd name="T1" fmla="*/ 20 h 718"/>
              <a:gd name="T2" fmla="*/ 286 w 742"/>
              <a:gd name="T3" fmla="*/ 52 h 718"/>
              <a:gd name="T4" fmla="*/ 242 w 742"/>
              <a:gd name="T5" fmla="*/ 68 h 718"/>
              <a:gd name="T6" fmla="*/ 202 w 742"/>
              <a:gd name="T7" fmla="*/ 72 h 718"/>
              <a:gd name="T8" fmla="*/ 194 w 742"/>
              <a:gd name="T9" fmla="*/ 102 h 718"/>
              <a:gd name="T10" fmla="*/ 140 w 742"/>
              <a:gd name="T11" fmla="*/ 114 h 718"/>
              <a:gd name="T12" fmla="*/ 116 w 742"/>
              <a:gd name="T13" fmla="*/ 136 h 718"/>
              <a:gd name="T14" fmla="*/ 84 w 742"/>
              <a:gd name="T15" fmla="*/ 164 h 718"/>
              <a:gd name="T16" fmla="*/ 76 w 742"/>
              <a:gd name="T17" fmla="*/ 182 h 718"/>
              <a:gd name="T18" fmla="*/ 60 w 742"/>
              <a:gd name="T19" fmla="*/ 224 h 718"/>
              <a:gd name="T20" fmla="*/ 42 w 742"/>
              <a:gd name="T21" fmla="*/ 272 h 718"/>
              <a:gd name="T22" fmla="*/ 24 w 742"/>
              <a:gd name="T23" fmla="*/ 296 h 718"/>
              <a:gd name="T24" fmla="*/ 12 w 742"/>
              <a:gd name="T25" fmla="*/ 330 h 718"/>
              <a:gd name="T26" fmla="*/ 16 w 742"/>
              <a:gd name="T27" fmla="*/ 352 h 718"/>
              <a:gd name="T28" fmla="*/ 6 w 742"/>
              <a:gd name="T29" fmla="*/ 396 h 718"/>
              <a:gd name="T30" fmla="*/ 30 w 742"/>
              <a:gd name="T31" fmla="*/ 420 h 718"/>
              <a:gd name="T32" fmla="*/ 22 w 742"/>
              <a:gd name="T33" fmla="*/ 448 h 718"/>
              <a:gd name="T34" fmla="*/ 38 w 742"/>
              <a:gd name="T35" fmla="*/ 472 h 718"/>
              <a:gd name="T36" fmla="*/ 64 w 742"/>
              <a:gd name="T37" fmla="*/ 500 h 718"/>
              <a:gd name="T38" fmla="*/ 76 w 742"/>
              <a:gd name="T39" fmla="*/ 546 h 718"/>
              <a:gd name="T40" fmla="*/ 126 w 742"/>
              <a:gd name="T41" fmla="*/ 572 h 718"/>
              <a:gd name="T42" fmla="*/ 130 w 742"/>
              <a:gd name="T43" fmla="*/ 602 h 718"/>
              <a:gd name="T44" fmla="*/ 170 w 742"/>
              <a:gd name="T45" fmla="*/ 614 h 718"/>
              <a:gd name="T46" fmla="*/ 188 w 742"/>
              <a:gd name="T47" fmla="*/ 636 h 718"/>
              <a:gd name="T48" fmla="*/ 212 w 742"/>
              <a:gd name="T49" fmla="*/ 644 h 718"/>
              <a:gd name="T50" fmla="*/ 238 w 742"/>
              <a:gd name="T51" fmla="*/ 662 h 718"/>
              <a:gd name="T52" fmla="*/ 280 w 742"/>
              <a:gd name="T53" fmla="*/ 668 h 718"/>
              <a:gd name="T54" fmla="*/ 300 w 742"/>
              <a:gd name="T55" fmla="*/ 676 h 718"/>
              <a:gd name="T56" fmla="*/ 330 w 742"/>
              <a:gd name="T57" fmla="*/ 688 h 718"/>
              <a:gd name="T58" fmla="*/ 350 w 742"/>
              <a:gd name="T59" fmla="*/ 694 h 718"/>
              <a:gd name="T60" fmla="*/ 392 w 742"/>
              <a:gd name="T61" fmla="*/ 718 h 718"/>
              <a:gd name="T62" fmla="*/ 398 w 742"/>
              <a:gd name="T63" fmla="*/ 686 h 718"/>
              <a:gd name="T64" fmla="*/ 428 w 742"/>
              <a:gd name="T65" fmla="*/ 688 h 718"/>
              <a:gd name="T66" fmla="*/ 504 w 742"/>
              <a:gd name="T67" fmla="*/ 660 h 718"/>
              <a:gd name="T68" fmla="*/ 534 w 742"/>
              <a:gd name="T69" fmla="*/ 656 h 718"/>
              <a:gd name="T70" fmla="*/ 550 w 742"/>
              <a:gd name="T71" fmla="*/ 644 h 718"/>
              <a:gd name="T72" fmla="*/ 570 w 742"/>
              <a:gd name="T73" fmla="*/ 612 h 718"/>
              <a:gd name="T74" fmla="*/ 612 w 742"/>
              <a:gd name="T75" fmla="*/ 586 h 718"/>
              <a:gd name="T76" fmla="*/ 630 w 742"/>
              <a:gd name="T77" fmla="*/ 554 h 718"/>
              <a:gd name="T78" fmla="*/ 656 w 742"/>
              <a:gd name="T79" fmla="*/ 520 h 718"/>
              <a:gd name="T80" fmla="*/ 682 w 742"/>
              <a:gd name="T81" fmla="*/ 492 h 718"/>
              <a:gd name="T82" fmla="*/ 692 w 742"/>
              <a:gd name="T83" fmla="*/ 466 h 718"/>
              <a:gd name="T84" fmla="*/ 696 w 742"/>
              <a:gd name="T85" fmla="*/ 410 h 718"/>
              <a:gd name="T86" fmla="*/ 734 w 742"/>
              <a:gd name="T87" fmla="*/ 352 h 718"/>
              <a:gd name="T88" fmla="*/ 718 w 742"/>
              <a:gd name="T89" fmla="*/ 316 h 718"/>
              <a:gd name="T90" fmla="*/ 710 w 742"/>
              <a:gd name="T91" fmla="*/ 292 h 718"/>
              <a:gd name="T92" fmla="*/ 698 w 742"/>
              <a:gd name="T93" fmla="*/ 258 h 718"/>
              <a:gd name="T94" fmla="*/ 678 w 742"/>
              <a:gd name="T95" fmla="*/ 212 h 718"/>
              <a:gd name="T96" fmla="*/ 654 w 742"/>
              <a:gd name="T97" fmla="*/ 182 h 718"/>
              <a:gd name="T98" fmla="*/ 632 w 742"/>
              <a:gd name="T99" fmla="*/ 154 h 718"/>
              <a:gd name="T100" fmla="*/ 612 w 742"/>
              <a:gd name="T101" fmla="*/ 104 h 718"/>
              <a:gd name="T102" fmla="*/ 592 w 742"/>
              <a:gd name="T103" fmla="*/ 108 h 718"/>
              <a:gd name="T104" fmla="*/ 548 w 742"/>
              <a:gd name="T105" fmla="*/ 100 h 718"/>
              <a:gd name="T106" fmla="*/ 508 w 742"/>
              <a:gd name="T107" fmla="*/ 22 h 718"/>
              <a:gd name="T108" fmla="*/ 456 w 742"/>
              <a:gd name="T109" fmla="*/ 48 h 718"/>
              <a:gd name="T110" fmla="*/ 430 w 742"/>
              <a:gd name="T111" fmla="*/ 46 h 718"/>
              <a:gd name="T112" fmla="*/ 370 w 742"/>
              <a:gd name="T113" fmla="*/ 10 h 718"/>
              <a:gd name="T114" fmla="*/ 348 w 742"/>
              <a:gd name="T115" fmla="*/ 10 h 718"/>
              <a:gd name="T116" fmla="*/ 326 w 742"/>
              <a:gd name="T117" fmla="*/ 28 h 718"/>
              <a:gd name="T118" fmla="*/ 294 w 742"/>
              <a:gd name="T119" fmla="*/ 42 h 718"/>
              <a:gd name="T120" fmla="*/ 256 w 742"/>
              <a:gd name="T121" fmla="*/ 12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6600" dirty="0">
                <a:solidFill>
                  <a:srgbClr val="FFFF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肆</a:t>
            </a:r>
          </a:p>
        </p:txBody>
      </p:sp>
      <p:sp>
        <p:nvSpPr>
          <p:cNvPr id="16" name="文本框 47">
            <a:extLst>
              <a:ext uri="{FF2B5EF4-FFF2-40B4-BE49-F238E27FC236}">
                <a16:creationId xmlns="" xmlns:a16="http://schemas.microsoft.com/office/drawing/2014/main" id="{69C546E0-133C-429B-B206-12EF65CEEB97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670500" y="2735264"/>
            <a:ext cx="6777976" cy="2362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dist">
              <a:defRPr/>
            </a:pPr>
            <a:r>
              <a:rPr lang="zh-CN" altLang="en-US" sz="5400" b="1" dirty="0">
                <a:solidFill>
                  <a:srgbClr val="C00000"/>
                </a:solidFill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国庆节节日活动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A92A8FC7-C609-46F0-BAC7-875F94CAE7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41275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ED2E18C3-A502-4F1B-A9AB-D05C988963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62134"/>
            <a:ext cx="12192000" cy="412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81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="" xmlns:a16="http://schemas.microsoft.com/office/drawing/2014/main" id="{0A9E415D-1602-47D9-9BE8-BAA1CDE31388}"/>
              </a:ext>
            </a:extLst>
          </p:cNvPr>
          <p:cNvSpPr/>
          <p:nvPr/>
        </p:nvSpPr>
        <p:spPr>
          <a:xfrm>
            <a:off x="0" y="1792955"/>
            <a:ext cx="6208295" cy="4545452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6DE18138-2849-4F70-935F-93BFBEB28DE5}"/>
              </a:ext>
            </a:extLst>
          </p:cNvPr>
          <p:cNvSpPr/>
          <p:nvPr/>
        </p:nvSpPr>
        <p:spPr>
          <a:xfrm>
            <a:off x="0" y="1814092"/>
            <a:ext cx="620829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</a:rPr>
              <a:t>每逢五、十周年会有不同规模的庆典和阅兵，历史上影响较大且最具代表意义的是开国大典、建国</a:t>
            </a:r>
            <a:r>
              <a:rPr lang="en-US" altLang="zh-CN" dirty="0">
                <a:latin typeface="arial" panose="020B0604020202020204" pitchFamily="34" charset="0"/>
              </a:rPr>
              <a:t>5</a:t>
            </a:r>
            <a:r>
              <a:rPr lang="zh-CN" altLang="en-US" dirty="0">
                <a:latin typeface="arial" panose="020B0604020202020204" pitchFamily="34" charset="0"/>
              </a:rPr>
              <a:t>周年、</a:t>
            </a:r>
            <a:r>
              <a:rPr lang="en-US" altLang="zh-CN" dirty="0">
                <a:latin typeface="arial" panose="020B0604020202020204" pitchFamily="34" charset="0"/>
              </a:rPr>
              <a:t>10</a:t>
            </a:r>
            <a:r>
              <a:rPr lang="zh-CN" altLang="en-US" dirty="0">
                <a:latin typeface="arial" panose="020B0604020202020204" pitchFamily="34" charset="0"/>
              </a:rPr>
              <a:t>周年、</a:t>
            </a:r>
            <a:r>
              <a:rPr lang="en-US" altLang="zh-CN" dirty="0">
                <a:latin typeface="arial" panose="020B0604020202020204" pitchFamily="34" charset="0"/>
              </a:rPr>
              <a:t>35</a:t>
            </a:r>
            <a:r>
              <a:rPr lang="zh-CN" altLang="en-US" dirty="0">
                <a:latin typeface="arial" panose="020B0604020202020204" pitchFamily="34" charset="0"/>
              </a:rPr>
              <a:t>周年和</a:t>
            </a:r>
            <a:r>
              <a:rPr lang="en-US" altLang="zh-CN" dirty="0">
                <a:latin typeface="arial" panose="020B0604020202020204" pitchFamily="34" charset="0"/>
              </a:rPr>
              <a:t>50</a:t>
            </a:r>
            <a:r>
              <a:rPr lang="zh-CN" altLang="en-US" dirty="0">
                <a:latin typeface="arial" panose="020B0604020202020204" pitchFamily="34" charset="0"/>
              </a:rPr>
              <a:t>周年、</a:t>
            </a:r>
            <a:r>
              <a:rPr lang="en-US" altLang="zh-CN" dirty="0">
                <a:latin typeface="arial" panose="020B0604020202020204" pitchFamily="34" charset="0"/>
              </a:rPr>
              <a:t>60</a:t>
            </a:r>
            <a:r>
              <a:rPr lang="zh-CN" altLang="en-US" dirty="0">
                <a:latin typeface="arial" panose="020B0604020202020204" pitchFamily="34" charset="0"/>
              </a:rPr>
              <a:t>周年的六次大阅兵。</a:t>
            </a:r>
          </a:p>
          <a:p>
            <a:r>
              <a:rPr lang="zh-CN" altLang="en-US" dirty="0">
                <a:latin typeface="arial" panose="020B0604020202020204" pitchFamily="34" charset="0"/>
              </a:rPr>
              <a:t>从</a:t>
            </a:r>
            <a:r>
              <a:rPr lang="en-US" altLang="zh-CN" dirty="0">
                <a:latin typeface="arial" panose="020B0604020202020204" pitchFamily="34" charset="0"/>
              </a:rPr>
              <a:t>1949</a:t>
            </a:r>
            <a:r>
              <a:rPr lang="zh-CN" altLang="en-US" dirty="0">
                <a:latin typeface="arial" panose="020B0604020202020204" pitchFamily="34" charset="0"/>
              </a:rPr>
              <a:t>年开国大典至今，共举行了十四次国庆阅兵。</a:t>
            </a:r>
          </a:p>
          <a:p>
            <a:r>
              <a:rPr lang="en-US" altLang="zh-CN" dirty="0">
                <a:latin typeface="arial" panose="020B0604020202020204" pitchFamily="34" charset="0"/>
              </a:rPr>
              <a:t>1949</a:t>
            </a:r>
            <a:r>
              <a:rPr lang="zh-CN" altLang="en-US" dirty="0">
                <a:latin typeface="arial" panose="020B0604020202020204" pitchFamily="34" charset="0"/>
              </a:rPr>
              <a:t>年至</a:t>
            </a:r>
            <a:r>
              <a:rPr lang="en-US" altLang="zh-CN" dirty="0">
                <a:latin typeface="arial" panose="020B0604020202020204" pitchFamily="34" charset="0"/>
              </a:rPr>
              <a:t>1959</a:t>
            </a:r>
            <a:r>
              <a:rPr lang="zh-CN" altLang="en-US" dirty="0">
                <a:latin typeface="arial" panose="020B0604020202020204" pitchFamily="34" charset="0"/>
              </a:rPr>
              <a:t>年十年，共举行了</a:t>
            </a:r>
            <a:r>
              <a:rPr lang="en-US" altLang="zh-CN" dirty="0">
                <a:latin typeface="arial" panose="020B0604020202020204" pitchFamily="34" charset="0"/>
              </a:rPr>
              <a:t>11</a:t>
            </a:r>
            <a:r>
              <a:rPr lang="zh-CN" altLang="en-US" dirty="0">
                <a:latin typeface="arial" panose="020B0604020202020204" pitchFamily="34" charset="0"/>
              </a:rPr>
              <a:t>次国庆阅兵。</a:t>
            </a:r>
          </a:p>
          <a:p>
            <a:r>
              <a:rPr lang="en-US" altLang="zh-CN" dirty="0">
                <a:latin typeface="arial" panose="020B0604020202020204" pitchFamily="34" charset="0"/>
              </a:rPr>
              <a:t>1960</a:t>
            </a:r>
            <a:r>
              <a:rPr lang="zh-CN" altLang="en-US" dirty="0">
                <a:latin typeface="arial" panose="020B0604020202020204" pitchFamily="34" charset="0"/>
              </a:rPr>
              <a:t>年</a:t>
            </a:r>
            <a:r>
              <a:rPr lang="en-US" altLang="zh-CN" dirty="0">
                <a:latin typeface="arial" panose="020B0604020202020204" pitchFamily="34" charset="0"/>
              </a:rPr>
              <a:t>9</a:t>
            </a:r>
            <a:r>
              <a:rPr lang="zh-CN" altLang="en-US" dirty="0">
                <a:latin typeface="arial" panose="020B0604020202020204" pitchFamily="34" charset="0"/>
              </a:rPr>
              <a:t>月，中共中央、国务院实行“厉行节约、勤俭建国”的方针，改革国庆典礼制度，实行“五年一小庆、十年一大庆，逢大庆举行阅兵”。</a:t>
            </a:r>
          </a:p>
          <a:p>
            <a:r>
              <a:rPr lang="en-US" altLang="zh-CN" dirty="0">
                <a:latin typeface="arial" panose="020B0604020202020204" pitchFamily="34" charset="0"/>
              </a:rPr>
              <a:t>1964</a:t>
            </a:r>
            <a:r>
              <a:rPr lang="zh-CN" altLang="en-US" dirty="0">
                <a:latin typeface="arial" panose="020B0604020202020204" pitchFamily="34" charset="0"/>
              </a:rPr>
              <a:t>年国防部颁布的军队列条令中，第一次列出阅兵条款。随后，由于“文化大革命”及其他原因，连续</a:t>
            </a:r>
            <a:r>
              <a:rPr lang="en-US" altLang="zh-CN" dirty="0">
                <a:latin typeface="arial" panose="020B0604020202020204" pitchFamily="34" charset="0"/>
              </a:rPr>
              <a:t>24</a:t>
            </a:r>
            <a:r>
              <a:rPr lang="zh-CN" altLang="en-US" dirty="0">
                <a:latin typeface="arial" panose="020B0604020202020204" pitchFamily="34" charset="0"/>
              </a:rPr>
              <a:t>年没有举行国庆</a:t>
            </a:r>
            <a:r>
              <a:rPr lang="zh-CN" altLang="en-US" dirty="0">
                <a:latin typeface="arial" panose="020B0604020202020204" pitchFamily="34" charset="0"/>
                <a:hlinkClick r:id="rId3"/>
              </a:rPr>
              <a:t>阅兵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</a:p>
          <a:p>
            <a:r>
              <a:rPr lang="en-US" altLang="zh-CN" dirty="0">
                <a:latin typeface="arial" panose="020B0604020202020204" pitchFamily="34" charset="0"/>
              </a:rPr>
              <a:t>1984</a:t>
            </a:r>
            <a:r>
              <a:rPr lang="zh-CN" altLang="en-US" dirty="0">
                <a:latin typeface="arial" panose="020B0604020202020204" pitchFamily="34" charset="0"/>
              </a:rPr>
              <a:t>年，根据</a:t>
            </a:r>
            <a:r>
              <a:rPr lang="zh-CN" altLang="en-US" dirty="0">
                <a:latin typeface="arial" panose="020B0604020202020204" pitchFamily="34" charset="0"/>
                <a:hlinkClick r:id="rId4"/>
              </a:rPr>
              <a:t>邓小平</a:t>
            </a:r>
            <a:r>
              <a:rPr lang="zh-CN" altLang="en-US" dirty="0">
                <a:latin typeface="arial" panose="020B0604020202020204" pitchFamily="34" charset="0"/>
              </a:rPr>
              <a:t>的提议，中共中央决定恢复阅兵，并于</a:t>
            </a:r>
            <a:r>
              <a:rPr lang="en-US" altLang="zh-CN" dirty="0">
                <a:latin typeface="arial" panose="020B0604020202020204" pitchFamily="34" charset="0"/>
              </a:rPr>
              <a:t>1984</a:t>
            </a:r>
            <a:r>
              <a:rPr lang="zh-CN" altLang="en-US" dirty="0">
                <a:latin typeface="arial" panose="020B0604020202020204" pitchFamily="34" charset="0"/>
              </a:rPr>
              <a:t>年国庆</a:t>
            </a:r>
            <a:r>
              <a:rPr lang="en-US" altLang="zh-CN" dirty="0">
                <a:latin typeface="arial" panose="020B0604020202020204" pitchFamily="34" charset="0"/>
              </a:rPr>
              <a:t>35</a:t>
            </a:r>
            <a:r>
              <a:rPr lang="zh-CN" altLang="en-US" dirty="0">
                <a:latin typeface="arial" panose="020B0604020202020204" pitchFamily="34" charset="0"/>
              </a:rPr>
              <a:t>周年时举行大型的国庆阅兵式。</a:t>
            </a:r>
          </a:p>
          <a:p>
            <a:r>
              <a:rPr lang="en-US" altLang="zh-CN" dirty="0">
                <a:latin typeface="arial" panose="020B0604020202020204" pitchFamily="34" charset="0"/>
              </a:rPr>
              <a:t>1999</a:t>
            </a:r>
            <a:r>
              <a:rPr lang="zh-CN" altLang="en-US" dirty="0">
                <a:latin typeface="arial" panose="020B0604020202020204" pitchFamily="34" charset="0"/>
              </a:rPr>
              <a:t>年，中共中央决定举行建国</a:t>
            </a:r>
            <a:r>
              <a:rPr lang="en-US" altLang="zh-CN" dirty="0">
                <a:latin typeface="arial" panose="020B0604020202020204" pitchFamily="34" charset="0"/>
              </a:rPr>
              <a:t>50</a:t>
            </a:r>
            <a:r>
              <a:rPr lang="zh-CN" altLang="en-US" dirty="0">
                <a:latin typeface="arial" panose="020B0604020202020204" pitchFamily="34" charset="0"/>
              </a:rPr>
              <a:t>周年阅兵，于</a:t>
            </a:r>
            <a:r>
              <a:rPr lang="en-US" altLang="zh-CN" dirty="0">
                <a:latin typeface="arial" panose="020B0604020202020204" pitchFamily="34" charset="0"/>
              </a:rPr>
              <a:t>1999</a:t>
            </a:r>
            <a:r>
              <a:rPr lang="zh-CN" altLang="en-US" dirty="0">
                <a:latin typeface="arial" panose="020B0604020202020204" pitchFamily="34" charset="0"/>
              </a:rPr>
              <a:t>年</a:t>
            </a:r>
            <a:r>
              <a:rPr lang="en-US" altLang="zh-CN" dirty="0">
                <a:latin typeface="arial" panose="020B0604020202020204" pitchFamily="34" charset="0"/>
              </a:rPr>
              <a:t>10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日在天安门广场举行了大型的阅兵式。</a:t>
            </a:r>
          </a:p>
          <a:p>
            <a:r>
              <a:rPr lang="en-US" altLang="zh-CN" dirty="0">
                <a:latin typeface="arial" panose="020B0604020202020204" pitchFamily="34" charset="0"/>
              </a:rPr>
              <a:t>2009</a:t>
            </a:r>
            <a:r>
              <a:rPr lang="zh-CN" altLang="en-US" dirty="0">
                <a:latin typeface="arial" panose="020B0604020202020204" pitchFamily="34" charset="0"/>
              </a:rPr>
              <a:t>年</a:t>
            </a:r>
            <a:r>
              <a:rPr lang="zh-CN" altLang="en-US" dirty="0">
                <a:latin typeface="arial" panose="020B0604020202020204" pitchFamily="34" charset="0"/>
                <a:hlinkClick r:id="rId5"/>
              </a:rPr>
              <a:t>国庆节</a:t>
            </a:r>
            <a:r>
              <a:rPr lang="zh-CN" altLang="en-US" dirty="0">
                <a:latin typeface="arial" panose="020B0604020202020204" pitchFamily="34" charset="0"/>
              </a:rPr>
              <a:t>举行建国</a:t>
            </a:r>
            <a:r>
              <a:rPr lang="en-US" altLang="zh-CN" dirty="0">
                <a:latin typeface="arial" panose="020B0604020202020204" pitchFamily="34" charset="0"/>
              </a:rPr>
              <a:t>60</a:t>
            </a:r>
            <a:r>
              <a:rPr lang="zh-CN" altLang="en-US" dirty="0">
                <a:latin typeface="arial" panose="020B0604020202020204" pitchFamily="34" charset="0"/>
              </a:rPr>
              <a:t>周年大阅兵。</a:t>
            </a:r>
            <a:endParaRPr lang="zh-CN" altLang="en-US" b="0" i="0" dirty="0">
              <a:effectLst/>
              <a:latin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3CAFFDD2-9788-4AE8-9BD4-1733D596FC7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8295" y="1763371"/>
            <a:ext cx="5983705" cy="457503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1072EFB5-C714-4279-B765-97A4997B9AF1}"/>
              </a:ext>
            </a:extLst>
          </p:cNvPr>
          <p:cNvSpPr txBox="1"/>
          <p:nvPr/>
        </p:nvSpPr>
        <p:spPr>
          <a:xfrm>
            <a:off x="3095234" y="363584"/>
            <a:ext cx="5928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国庆节阅兵仪式</a:t>
            </a:r>
          </a:p>
        </p:txBody>
      </p:sp>
    </p:spTree>
    <p:extLst>
      <p:ext uri="{BB962C8B-B14F-4D97-AF65-F5344CB8AC3E}">
        <p14:creationId xmlns:p14="http://schemas.microsoft.com/office/powerpoint/2010/main" val="2657798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1523B038-511F-4F38-877E-B8F4A276F19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75"/>
          <a:stretch/>
        </p:blipFill>
        <p:spPr>
          <a:xfrm>
            <a:off x="0" y="2037347"/>
            <a:ext cx="12192000" cy="3639554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22A2139-47E2-4F0F-8CC9-5E7E6A0E6584}"/>
              </a:ext>
            </a:extLst>
          </p:cNvPr>
          <p:cNvSpPr/>
          <p:nvPr/>
        </p:nvSpPr>
        <p:spPr>
          <a:xfrm>
            <a:off x="3562349" y="2841461"/>
            <a:ext cx="6096000" cy="2031325"/>
          </a:xfrm>
          <a:prstGeom prst="rect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txBody>
          <a:bodyPr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</a:rPr>
              <a:t>1999</a:t>
            </a:r>
            <a:r>
              <a:rPr lang="zh-CN" altLang="en-US" dirty="0">
                <a:latin typeface="arial" panose="020B0604020202020204" pitchFamily="34" charset="0"/>
              </a:rPr>
              <a:t>年起国庆节是中国大陆的“黄金周”假期。国庆的法定休假时间为</a:t>
            </a:r>
            <a:r>
              <a:rPr lang="en-US" altLang="zh-CN" dirty="0">
                <a:latin typeface="arial" panose="020B0604020202020204" pitchFamily="34" charset="0"/>
              </a:rPr>
              <a:t>3</a:t>
            </a:r>
            <a:r>
              <a:rPr lang="zh-CN" altLang="en-US" dirty="0">
                <a:latin typeface="arial" panose="020B0604020202020204" pitchFamily="34" charset="0"/>
              </a:rPr>
              <a:t>天，再将前后两个周末调整为一起休假共计</a:t>
            </a:r>
            <a:r>
              <a:rPr lang="en-US" altLang="zh-CN" dirty="0">
                <a:latin typeface="arial" panose="020B0604020202020204" pitchFamily="34" charset="0"/>
              </a:rPr>
              <a:t>7</a:t>
            </a:r>
            <a:r>
              <a:rPr lang="zh-CN" altLang="en-US" dirty="0">
                <a:latin typeface="arial" panose="020B0604020202020204" pitchFamily="34" charset="0"/>
              </a:rPr>
              <a:t>天；中国大陆海外机构及企业则为</a:t>
            </a:r>
            <a:r>
              <a:rPr lang="en-US" altLang="zh-CN" dirty="0">
                <a:latin typeface="arial" panose="020B0604020202020204" pitchFamily="34" charset="0"/>
              </a:rPr>
              <a:t>3-7</a:t>
            </a:r>
            <a:r>
              <a:rPr lang="zh-CN" altLang="en-US" dirty="0">
                <a:latin typeface="arial" panose="020B0604020202020204" pitchFamily="34" charset="0"/>
              </a:rPr>
              <a:t>日；澳门特别行政区为</a:t>
            </a:r>
            <a:r>
              <a:rPr lang="en-US" altLang="zh-CN" dirty="0">
                <a:latin typeface="arial" panose="020B0604020202020204" pitchFamily="34" charset="0"/>
              </a:rPr>
              <a:t>2</a:t>
            </a:r>
            <a:r>
              <a:rPr lang="zh-CN" altLang="en-US" dirty="0">
                <a:latin typeface="arial" panose="020B0604020202020204" pitchFamily="34" charset="0"/>
              </a:rPr>
              <a:t>日，香港特别行政区为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日。</a:t>
            </a:r>
          </a:p>
          <a:p>
            <a:r>
              <a:rPr lang="zh-CN" altLang="en-US" dirty="0">
                <a:latin typeface="arial" panose="020B0604020202020204" pitchFamily="34" charset="0"/>
              </a:rPr>
              <a:t>截至</a:t>
            </a:r>
            <a:r>
              <a:rPr lang="en-US" altLang="zh-CN" dirty="0">
                <a:latin typeface="arial" panose="020B0604020202020204" pitchFamily="34" charset="0"/>
              </a:rPr>
              <a:t>2014</a:t>
            </a:r>
            <a:r>
              <a:rPr lang="zh-CN" altLang="en-US" dirty="0">
                <a:latin typeface="arial" panose="020B0604020202020204" pitchFamily="34" charset="0"/>
              </a:rPr>
              <a:t>年，中国国务院办公厅节假日安排的通知</a:t>
            </a:r>
            <a:r>
              <a:rPr lang="en-US" altLang="zh-CN" dirty="0">
                <a:latin typeface="arial" panose="020B0604020202020204" pitchFamily="34" charset="0"/>
              </a:rPr>
              <a:t>10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日至</a:t>
            </a:r>
            <a:r>
              <a:rPr lang="en-US" altLang="zh-CN" dirty="0">
                <a:latin typeface="arial" panose="020B0604020202020204" pitchFamily="34" charset="0"/>
              </a:rPr>
              <a:t>7</a:t>
            </a:r>
            <a:r>
              <a:rPr lang="zh-CN" altLang="en-US" dirty="0">
                <a:latin typeface="arial" panose="020B0604020202020204" pitchFamily="34" charset="0"/>
              </a:rPr>
              <a:t>日放假调休，共</a:t>
            </a:r>
            <a:r>
              <a:rPr lang="en-US" altLang="zh-CN" dirty="0">
                <a:latin typeface="arial" panose="020B0604020202020204" pitchFamily="34" charset="0"/>
              </a:rPr>
              <a:t>7</a:t>
            </a:r>
            <a:r>
              <a:rPr lang="zh-CN" altLang="en-US" dirty="0">
                <a:latin typeface="arial" panose="020B0604020202020204" pitchFamily="34" charset="0"/>
              </a:rPr>
              <a:t>天。</a:t>
            </a:r>
            <a:r>
              <a:rPr lang="en-US" altLang="zh-CN" dirty="0">
                <a:latin typeface="arial" panose="020B0604020202020204" pitchFamily="34" charset="0"/>
              </a:rPr>
              <a:t>9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28</a:t>
            </a:r>
            <a:r>
              <a:rPr lang="zh-CN" altLang="en-US" dirty="0">
                <a:latin typeface="arial" panose="020B0604020202020204" pitchFamily="34" charset="0"/>
              </a:rPr>
              <a:t>日（星期日）、</a:t>
            </a:r>
            <a:r>
              <a:rPr lang="en-US" altLang="zh-CN" dirty="0">
                <a:latin typeface="arial" panose="020B0604020202020204" pitchFamily="34" charset="0"/>
              </a:rPr>
              <a:t>10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11</a:t>
            </a:r>
            <a:r>
              <a:rPr lang="zh-CN" altLang="en-US" dirty="0">
                <a:latin typeface="arial" panose="020B0604020202020204" pitchFamily="34" charset="0"/>
              </a:rPr>
              <a:t>日（星期六）上班。</a:t>
            </a:r>
            <a:endParaRPr lang="zh-CN" altLang="en-US" b="0" i="0" dirty="0">
              <a:effectLst/>
              <a:latin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56E1480A-9320-4DFA-9A0B-7713159C99D9}"/>
              </a:ext>
            </a:extLst>
          </p:cNvPr>
          <p:cNvSpPr txBox="1"/>
          <p:nvPr/>
        </p:nvSpPr>
        <p:spPr>
          <a:xfrm>
            <a:off x="3095234" y="309902"/>
            <a:ext cx="5928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国庆的假期安排</a:t>
            </a:r>
          </a:p>
        </p:txBody>
      </p:sp>
    </p:spTree>
    <p:extLst>
      <p:ext uri="{BB962C8B-B14F-4D97-AF65-F5344CB8AC3E}">
        <p14:creationId xmlns:p14="http://schemas.microsoft.com/office/powerpoint/2010/main" val="252699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GT1">
            <a:extLst>
              <a:ext uri="{FF2B5EF4-FFF2-40B4-BE49-F238E27FC236}">
                <a16:creationId xmlns="" xmlns:a16="http://schemas.microsoft.com/office/drawing/2014/main" id="{A5079586-EA6B-47E1-A5D8-CBED10F45368}"/>
              </a:ext>
            </a:extLst>
          </p:cNvPr>
          <p:cNvSpPr>
            <a:spLocks/>
          </p:cNvSpPr>
          <p:nvPr>
            <p:custDataLst>
              <p:tags r:id="rId1"/>
            </p:custDataLst>
          </p:nvPr>
        </p:nvSpPr>
        <p:spPr bwMode="ltGray">
          <a:xfrm>
            <a:off x="5356226" y="1660381"/>
            <a:ext cx="1406524" cy="1452854"/>
          </a:xfrm>
          <a:custGeom>
            <a:avLst/>
            <a:gdLst>
              <a:gd name="T0" fmla="*/ 264 w 742"/>
              <a:gd name="T1" fmla="*/ 20 h 718"/>
              <a:gd name="T2" fmla="*/ 286 w 742"/>
              <a:gd name="T3" fmla="*/ 52 h 718"/>
              <a:gd name="T4" fmla="*/ 242 w 742"/>
              <a:gd name="T5" fmla="*/ 68 h 718"/>
              <a:gd name="T6" fmla="*/ 202 w 742"/>
              <a:gd name="T7" fmla="*/ 72 h 718"/>
              <a:gd name="T8" fmla="*/ 194 w 742"/>
              <a:gd name="T9" fmla="*/ 102 h 718"/>
              <a:gd name="T10" fmla="*/ 140 w 742"/>
              <a:gd name="T11" fmla="*/ 114 h 718"/>
              <a:gd name="T12" fmla="*/ 116 w 742"/>
              <a:gd name="T13" fmla="*/ 136 h 718"/>
              <a:gd name="T14" fmla="*/ 84 w 742"/>
              <a:gd name="T15" fmla="*/ 164 h 718"/>
              <a:gd name="T16" fmla="*/ 76 w 742"/>
              <a:gd name="T17" fmla="*/ 182 h 718"/>
              <a:gd name="T18" fmla="*/ 60 w 742"/>
              <a:gd name="T19" fmla="*/ 224 h 718"/>
              <a:gd name="T20" fmla="*/ 42 w 742"/>
              <a:gd name="T21" fmla="*/ 272 h 718"/>
              <a:gd name="T22" fmla="*/ 24 w 742"/>
              <a:gd name="T23" fmla="*/ 296 h 718"/>
              <a:gd name="T24" fmla="*/ 12 w 742"/>
              <a:gd name="T25" fmla="*/ 330 h 718"/>
              <a:gd name="T26" fmla="*/ 16 w 742"/>
              <a:gd name="T27" fmla="*/ 352 h 718"/>
              <a:gd name="T28" fmla="*/ 6 w 742"/>
              <a:gd name="T29" fmla="*/ 396 h 718"/>
              <a:gd name="T30" fmla="*/ 30 w 742"/>
              <a:gd name="T31" fmla="*/ 420 h 718"/>
              <a:gd name="T32" fmla="*/ 22 w 742"/>
              <a:gd name="T33" fmla="*/ 448 h 718"/>
              <a:gd name="T34" fmla="*/ 38 w 742"/>
              <a:gd name="T35" fmla="*/ 472 h 718"/>
              <a:gd name="T36" fmla="*/ 64 w 742"/>
              <a:gd name="T37" fmla="*/ 500 h 718"/>
              <a:gd name="T38" fmla="*/ 76 w 742"/>
              <a:gd name="T39" fmla="*/ 546 h 718"/>
              <a:gd name="T40" fmla="*/ 126 w 742"/>
              <a:gd name="T41" fmla="*/ 572 h 718"/>
              <a:gd name="T42" fmla="*/ 130 w 742"/>
              <a:gd name="T43" fmla="*/ 602 h 718"/>
              <a:gd name="T44" fmla="*/ 170 w 742"/>
              <a:gd name="T45" fmla="*/ 614 h 718"/>
              <a:gd name="T46" fmla="*/ 188 w 742"/>
              <a:gd name="T47" fmla="*/ 636 h 718"/>
              <a:gd name="T48" fmla="*/ 212 w 742"/>
              <a:gd name="T49" fmla="*/ 644 h 718"/>
              <a:gd name="T50" fmla="*/ 238 w 742"/>
              <a:gd name="T51" fmla="*/ 662 h 718"/>
              <a:gd name="T52" fmla="*/ 280 w 742"/>
              <a:gd name="T53" fmla="*/ 668 h 718"/>
              <a:gd name="T54" fmla="*/ 300 w 742"/>
              <a:gd name="T55" fmla="*/ 676 h 718"/>
              <a:gd name="T56" fmla="*/ 330 w 742"/>
              <a:gd name="T57" fmla="*/ 688 h 718"/>
              <a:gd name="T58" fmla="*/ 350 w 742"/>
              <a:gd name="T59" fmla="*/ 694 h 718"/>
              <a:gd name="T60" fmla="*/ 392 w 742"/>
              <a:gd name="T61" fmla="*/ 718 h 718"/>
              <a:gd name="T62" fmla="*/ 398 w 742"/>
              <a:gd name="T63" fmla="*/ 686 h 718"/>
              <a:gd name="T64" fmla="*/ 428 w 742"/>
              <a:gd name="T65" fmla="*/ 688 h 718"/>
              <a:gd name="T66" fmla="*/ 504 w 742"/>
              <a:gd name="T67" fmla="*/ 660 h 718"/>
              <a:gd name="T68" fmla="*/ 534 w 742"/>
              <a:gd name="T69" fmla="*/ 656 h 718"/>
              <a:gd name="T70" fmla="*/ 550 w 742"/>
              <a:gd name="T71" fmla="*/ 644 h 718"/>
              <a:gd name="T72" fmla="*/ 570 w 742"/>
              <a:gd name="T73" fmla="*/ 612 h 718"/>
              <a:gd name="T74" fmla="*/ 612 w 742"/>
              <a:gd name="T75" fmla="*/ 586 h 718"/>
              <a:gd name="T76" fmla="*/ 630 w 742"/>
              <a:gd name="T77" fmla="*/ 554 h 718"/>
              <a:gd name="T78" fmla="*/ 656 w 742"/>
              <a:gd name="T79" fmla="*/ 520 h 718"/>
              <a:gd name="T80" fmla="*/ 682 w 742"/>
              <a:gd name="T81" fmla="*/ 492 h 718"/>
              <a:gd name="T82" fmla="*/ 692 w 742"/>
              <a:gd name="T83" fmla="*/ 466 h 718"/>
              <a:gd name="T84" fmla="*/ 696 w 742"/>
              <a:gd name="T85" fmla="*/ 410 h 718"/>
              <a:gd name="T86" fmla="*/ 734 w 742"/>
              <a:gd name="T87" fmla="*/ 352 h 718"/>
              <a:gd name="T88" fmla="*/ 718 w 742"/>
              <a:gd name="T89" fmla="*/ 316 h 718"/>
              <a:gd name="T90" fmla="*/ 710 w 742"/>
              <a:gd name="T91" fmla="*/ 292 h 718"/>
              <a:gd name="T92" fmla="*/ 698 w 742"/>
              <a:gd name="T93" fmla="*/ 258 h 718"/>
              <a:gd name="T94" fmla="*/ 678 w 742"/>
              <a:gd name="T95" fmla="*/ 212 h 718"/>
              <a:gd name="T96" fmla="*/ 654 w 742"/>
              <a:gd name="T97" fmla="*/ 182 h 718"/>
              <a:gd name="T98" fmla="*/ 632 w 742"/>
              <a:gd name="T99" fmla="*/ 154 h 718"/>
              <a:gd name="T100" fmla="*/ 612 w 742"/>
              <a:gd name="T101" fmla="*/ 104 h 718"/>
              <a:gd name="T102" fmla="*/ 592 w 742"/>
              <a:gd name="T103" fmla="*/ 108 h 718"/>
              <a:gd name="T104" fmla="*/ 548 w 742"/>
              <a:gd name="T105" fmla="*/ 100 h 718"/>
              <a:gd name="T106" fmla="*/ 508 w 742"/>
              <a:gd name="T107" fmla="*/ 22 h 718"/>
              <a:gd name="T108" fmla="*/ 456 w 742"/>
              <a:gd name="T109" fmla="*/ 48 h 718"/>
              <a:gd name="T110" fmla="*/ 430 w 742"/>
              <a:gd name="T111" fmla="*/ 46 h 718"/>
              <a:gd name="T112" fmla="*/ 370 w 742"/>
              <a:gd name="T113" fmla="*/ 10 h 718"/>
              <a:gd name="T114" fmla="*/ 348 w 742"/>
              <a:gd name="T115" fmla="*/ 10 h 718"/>
              <a:gd name="T116" fmla="*/ 326 w 742"/>
              <a:gd name="T117" fmla="*/ 28 h 718"/>
              <a:gd name="T118" fmla="*/ 294 w 742"/>
              <a:gd name="T119" fmla="*/ 42 h 718"/>
              <a:gd name="T120" fmla="*/ 256 w 742"/>
              <a:gd name="T121" fmla="*/ 12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6600" dirty="0">
                <a:solidFill>
                  <a:srgbClr val="FFFF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伍</a:t>
            </a:r>
          </a:p>
        </p:txBody>
      </p:sp>
      <p:sp>
        <p:nvSpPr>
          <p:cNvPr id="16" name="文本框 47">
            <a:extLst>
              <a:ext uri="{FF2B5EF4-FFF2-40B4-BE49-F238E27FC236}">
                <a16:creationId xmlns="" xmlns:a16="http://schemas.microsoft.com/office/drawing/2014/main" id="{69C546E0-133C-429B-B206-12EF65CEEB97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670500" y="2735264"/>
            <a:ext cx="6777976" cy="2362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dist">
              <a:defRPr/>
            </a:pPr>
            <a:r>
              <a:rPr lang="zh-CN" altLang="en-US" sz="5400" b="1" dirty="0">
                <a:solidFill>
                  <a:srgbClr val="C00000"/>
                </a:solidFill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国庆节庆祝活动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929BC444-AAA8-4B76-AF13-59D246BAC0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41275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F84E0086-11E3-4346-8C81-796545FF03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62134"/>
            <a:ext cx="12192000" cy="412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518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F808B78C-A888-44AF-A1A3-CE5797DF4AB9}"/>
              </a:ext>
            </a:extLst>
          </p:cNvPr>
          <p:cNvSpPr/>
          <p:nvPr/>
        </p:nvSpPr>
        <p:spPr>
          <a:xfrm>
            <a:off x="550863" y="1387479"/>
            <a:ext cx="108000" cy="46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30F98E2D-CAD2-436D-9BB7-3D92D7C068B9}"/>
              </a:ext>
            </a:extLst>
          </p:cNvPr>
          <p:cNvSpPr txBox="1"/>
          <p:nvPr/>
        </p:nvSpPr>
        <p:spPr>
          <a:xfrm>
            <a:off x="955507" y="1436813"/>
            <a:ext cx="10753167" cy="400110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dist"/>
            <a:r>
              <a:rPr lang="zh-CN" altLang="en-US" sz="2000" dirty="0"/>
              <a:t>新中国成</a:t>
            </a:r>
            <a:r>
              <a:rPr lang="zh-CN" altLang="en-US" sz="2000" dirty="0" smtClean="0"/>
              <a:t>立</a:t>
            </a:r>
            <a:r>
              <a:rPr lang="en-US" altLang="zh-CN" sz="2000" dirty="0" smtClean="0"/>
              <a:t>69</a:t>
            </a:r>
            <a:r>
              <a:rPr lang="zh-CN" altLang="en-US" sz="2000" dirty="0" smtClean="0"/>
              <a:t>周</a:t>
            </a:r>
            <a:r>
              <a:rPr lang="zh-CN" altLang="en-US" sz="2000" dirty="0"/>
              <a:t>年，新中国成</a:t>
            </a:r>
            <a:r>
              <a:rPr lang="zh-CN" altLang="en-US" sz="2000" dirty="0" smtClean="0"/>
              <a:t>立</a:t>
            </a:r>
            <a:r>
              <a:rPr lang="en-US" altLang="zh-CN" sz="2000" dirty="0" smtClean="0"/>
              <a:t>69</a:t>
            </a:r>
            <a:r>
              <a:rPr lang="zh-CN" altLang="en-US" sz="2000" dirty="0" smtClean="0"/>
              <a:t>周</a:t>
            </a:r>
            <a:r>
              <a:rPr lang="zh-CN" altLang="en-US" sz="2000" dirty="0"/>
              <a:t>年，新中国成</a:t>
            </a:r>
            <a:r>
              <a:rPr lang="zh-CN" altLang="en-US" sz="2000" dirty="0" smtClean="0"/>
              <a:t>立</a:t>
            </a:r>
            <a:r>
              <a:rPr lang="en-US" altLang="zh-CN" sz="2000" dirty="0" smtClean="0"/>
              <a:t>69</a:t>
            </a:r>
            <a:r>
              <a:rPr lang="zh-CN" altLang="en-US" sz="2000" dirty="0" smtClean="0"/>
              <a:t>周</a:t>
            </a:r>
            <a:r>
              <a:rPr lang="zh-CN" altLang="en-US" sz="2000" dirty="0"/>
              <a:t>年</a:t>
            </a:r>
            <a:r>
              <a:rPr lang="en-US" altLang="zh-CN" sz="2000" dirty="0"/>
              <a:t>,</a:t>
            </a:r>
            <a:r>
              <a:rPr lang="zh-CN" altLang="en-US" sz="2000" dirty="0"/>
              <a:t>新中国成</a:t>
            </a:r>
            <a:r>
              <a:rPr lang="zh-CN" altLang="en-US" sz="2000" dirty="0" smtClean="0"/>
              <a:t>立</a:t>
            </a:r>
            <a:r>
              <a:rPr lang="en-US" altLang="zh-CN" sz="2000" dirty="0" smtClean="0"/>
              <a:t>69</a:t>
            </a:r>
            <a:r>
              <a:rPr lang="zh-CN" altLang="en-US" sz="2000" dirty="0" smtClean="0"/>
              <a:t>周</a:t>
            </a:r>
            <a:r>
              <a:rPr lang="zh-CN" altLang="en-US" sz="2000" dirty="0"/>
              <a:t>年</a:t>
            </a: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D54478DD-36AC-4BBB-A907-422D0874BD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63" y="1987473"/>
            <a:ext cx="11157812" cy="455121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CAAF5986-37E0-41CB-9CED-AB99044A3138}"/>
              </a:ext>
            </a:extLst>
          </p:cNvPr>
          <p:cNvSpPr txBox="1"/>
          <p:nvPr/>
        </p:nvSpPr>
        <p:spPr>
          <a:xfrm>
            <a:off x="2346242" y="362933"/>
            <a:ext cx="74264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国庆所代表的重大意义</a:t>
            </a:r>
          </a:p>
        </p:txBody>
      </p:sp>
    </p:spTree>
    <p:extLst>
      <p:ext uri="{BB962C8B-B14F-4D97-AF65-F5344CB8AC3E}">
        <p14:creationId xmlns:p14="http://schemas.microsoft.com/office/powerpoint/2010/main" val="1429505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186E5E88-818C-4A02-BC9D-EFBD5B348F31}"/>
              </a:ext>
            </a:extLst>
          </p:cNvPr>
          <p:cNvSpPr/>
          <p:nvPr/>
        </p:nvSpPr>
        <p:spPr>
          <a:xfrm>
            <a:off x="5524500" y="1838236"/>
            <a:ext cx="6667500" cy="3970318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5AACA31B-33DB-48C7-887C-EFF488E385BB}"/>
              </a:ext>
            </a:extLst>
          </p:cNvPr>
          <p:cNvSpPr/>
          <p:nvPr/>
        </p:nvSpPr>
        <p:spPr>
          <a:xfrm>
            <a:off x="5713412" y="1800136"/>
            <a:ext cx="64785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latin typeface="arial" panose="020B0604020202020204" pitchFamily="34" charset="0"/>
              </a:rPr>
              <a:t>1949</a:t>
            </a:r>
            <a:r>
              <a:rPr lang="zh-CN" altLang="en-US" sz="2800" dirty="0">
                <a:latin typeface="arial" panose="020B0604020202020204" pitchFamily="34" charset="0"/>
              </a:rPr>
              <a:t>年</a:t>
            </a:r>
            <a:r>
              <a:rPr lang="en-US" altLang="zh-CN" sz="2800" dirty="0">
                <a:latin typeface="arial" panose="020B0604020202020204" pitchFamily="34" charset="0"/>
              </a:rPr>
              <a:t>12</a:t>
            </a:r>
            <a:r>
              <a:rPr lang="zh-CN" altLang="en-US" sz="2800" dirty="0">
                <a:latin typeface="arial" panose="020B0604020202020204" pitchFamily="34" charset="0"/>
              </a:rPr>
              <a:t>月</a:t>
            </a:r>
            <a:r>
              <a:rPr lang="en-US" altLang="zh-CN" sz="2800" dirty="0">
                <a:latin typeface="arial" panose="020B0604020202020204" pitchFamily="34" charset="0"/>
              </a:rPr>
              <a:t>2</a:t>
            </a:r>
            <a:r>
              <a:rPr lang="zh-CN" altLang="en-US" sz="2800" dirty="0">
                <a:latin typeface="arial" panose="020B0604020202020204" pitchFamily="34" charset="0"/>
              </a:rPr>
              <a:t>日，中央人民政府通过</a:t>
            </a:r>
            <a:r>
              <a:rPr lang="en-US" altLang="zh-CN" sz="2800" dirty="0">
                <a:latin typeface="arial" panose="020B0604020202020204" pitchFamily="34" charset="0"/>
              </a:rPr>
              <a:t>《</a:t>
            </a:r>
            <a:r>
              <a:rPr lang="zh-CN" altLang="en-US" sz="2800" dirty="0">
                <a:latin typeface="arial" panose="020B0604020202020204" pitchFamily="34" charset="0"/>
              </a:rPr>
              <a:t>关于</a:t>
            </a:r>
            <a:r>
              <a:rPr lang="zh-CN" altLang="en-US" sz="2800" dirty="0">
                <a:latin typeface="arial" panose="020B0604020202020204" pitchFamily="34" charset="0"/>
                <a:hlinkClick r:id="rId3"/>
              </a:rPr>
              <a:t>中华人民共和国国庆日</a:t>
            </a:r>
            <a:r>
              <a:rPr lang="zh-CN" altLang="en-US" sz="2800" dirty="0">
                <a:latin typeface="arial" panose="020B0604020202020204" pitchFamily="34" charset="0"/>
              </a:rPr>
              <a:t>的决议</a:t>
            </a:r>
            <a:r>
              <a:rPr lang="en-US" altLang="zh-CN" sz="2800" dirty="0">
                <a:latin typeface="arial" panose="020B0604020202020204" pitchFamily="34" charset="0"/>
              </a:rPr>
              <a:t>》</a:t>
            </a:r>
            <a:r>
              <a:rPr lang="zh-CN" altLang="en-US" sz="2800" dirty="0">
                <a:latin typeface="arial" panose="020B0604020202020204" pitchFamily="34" charset="0"/>
              </a:rPr>
              <a:t>，规定每年</a:t>
            </a:r>
            <a:r>
              <a:rPr lang="en-US" altLang="zh-CN" sz="2800" dirty="0">
                <a:latin typeface="arial" panose="020B0604020202020204" pitchFamily="34" charset="0"/>
              </a:rPr>
              <a:t>10</a:t>
            </a:r>
            <a:r>
              <a:rPr lang="zh-CN" altLang="en-US" sz="2800" dirty="0">
                <a:latin typeface="arial" panose="020B0604020202020204" pitchFamily="34" charset="0"/>
              </a:rPr>
              <a:t>月</a:t>
            </a:r>
            <a:r>
              <a:rPr lang="en-US" altLang="zh-CN" sz="2800" dirty="0">
                <a:latin typeface="arial" panose="020B0604020202020204" pitchFamily="34" charset="0"/>
              </a:rPr>
              <a:t>1</a:t>
            </a:r>
            <a:r>
              <a:rPr lang="zh-CN" altLang="en-US" sz="2800" dirty="0">
                <a:latin typeface="arial" panose="020B0604020202020204" pitchFamily="34" charset="0"/>
              </a:rPr>
              <a:t>日为国庆日，并以这一天作为宣告中华人民共和国成立的日子。</a:t>
            </a:r>
            <a:endParaRPr lang="en-US" altLang="zh-CN" sz="2800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arial" panose="020B0604020202020204" pitchFamily="34" charset="0"/>
              </a:rPr>
              <a:t>从</a:t>
            </a:r>
            <a:r>
              <a:rPr lang="en-US" altLang="zh-CN" sz="2800" dirty="0">
                <a:latin typeface="arial" panose="020B0604020202020204" pitchFamily="34" charset="0"/>
              </a:rPr>
              <a:t>1950</a:t>
            </a:r>
            <a:r>
              <a:rPr lang="zh-CN" altLang="en-US" sz="2800" dirty="0">
                <a:latin typeface="arial" panose="020B0604020202020204" pitchFamily="34" charset="0"/>
              </a:rPr>
              <a:t>年起，每年的</a:t>
            </a:r>
            <a:r>
              <a:rPr lang="en-US" altLang="zh-CN" sz="2800" dirty="0">
                <a:latin typeface="arial" panose="020B0604020202020204" pitchFamily="34" charset="0"/>
              </a:rPr>
              <a:t>10</a:t>
            </a:r>
            <a:r>
              <a:rPr lang="zh-CN" altLang="en-US" sz="2800" dirty="0">
                <a:latin typeface="arial" panose="020B0604020202020204" pitchFamily="34" charset="0"/>
              </a:rPr>
              <a:t>月</a:t>
            </a:r>
            <a:r>
              <a:rPr lang="en-US" altLang="zh-CN" sz="2800" dirty="0">
                <a:latin typeface="arial" panose="020B0604020202020204" pitchFamily="34" charset="0"/>
              </a:rPr>
              <a:t>1</a:t>
            </a:r>
            <a:r>
              <a:rPr lang="zh-CN" altLang="en-US" sz="2800" dirty="0">
                <a:latin typeface="arial" panose="020B0604020202020204" pitchFamily="34" charset="0"/>
              </a:rPr>
              <a:t>日成为了中国各族人民隆重欢庆的节日。</a:t>
            </a:r>
            <a:endParaRPr lang="zh-CN" altLang="en-US" sz="2800" dirty="0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D21959CC-AEE7-4006-A935-AF0D503082D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38236"/>
            <a:ext cx="5405483" cy="3932218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B14EAAC-AB3B-4DBA-BBB6-27893B04F97A}"/>
              </a:ext>
            </a:extLst>
          </p:cNvPr>
          <p:cNvSpPr txBox="1"/>
          <p:nvPr/>
        </p:nvSpPr>
        <p:spPr>
          <a:xfrm>
            <a:off x="3108606" y="410159"/>
            <a:ext cx="5928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国庆日确立决议</a:t>
            </a:r>
          </a:p>
        </p:txBody>
      </p:sp>
    </p:spTree>
    <p:extLst>
      <p:ext uri="{BB962C8B-B14F-4D97-AF65-F5344CB8AC3E}">
        <p14:creationId xmlns:p14="http://schemas.microsoft.com/office/powerpoint/2010/main" val="1683188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C2DB9B96-3050-4278-B0E1-AF0749E751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41275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A28AEFBF-4BE9-4C1C-A02A-1F9961ACCB5E}"/>
              </a:ext>
            </a:extLst>
          </p:cNvPr>
          <p:cNvSpPr/>
          <p:nvPr/>
        </p:nvSpPr>
        <p:spPr>
          <a:xfrm>
            <a:off x="848667" y="2209252"/>
            <a:ext cx="10498238" cy="3846134"/>
          </a:xfrm>
          <a:prstGeom prst="rect">
            <a:avLst/>
          </a:prstGeom>
          <a:solidFill>
            <a:schemeClr val="bg1">
              <a:alpha val="74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BE3F3E52-63B3-4A1D-85E2-DCAA570D18FF}"/>
              </a:ext>
            </a:extLst>
          </p:cNvPr>
          <p:cNvSpPr txBox="1"/>
          <p:nvPr/>
        </p:nvSpPr>
        <p:spPr>
          <a:xfrm>
            <a:off x="1093643" y="2223568"/>
            <a:ext cx="10224234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dirty="0"/>
              <a:t>国庆节是由一个国家制定的用来纪念国家本身的法定假日。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dirty="0"/>
              <a:t>它们通常是这个国家的独立、宪法的签署、元首诞辰或其他有重大纪念意义的周年纪念日；也有些是这个国家守护神的圣人节。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dirty="0"/>
              <a:t>虽然绝大部分国家都有类似的纪念日，但是由于复杂的政治关系，部分国家的这一节日不能够称为国庆日，比如美国只有独立日，没有国庆日，但是两者意义相同。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dirty="0"/>
              <a:t>而中国古代把皇帝即位、诞辰称为“国庆”。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dirty="0"/>
              <a:t>如今，中国国庆节特指中华人民共和国正式成立的纪念日</a:t>
            </a:r>
            <a:r>
              <a:rPr lang="en-US" altLang="zh-CN" dirty="0"/>
              <a:t>10</a:t>
            </a:r>
            <a:r>
              <a:rPr lang="zh-CN" altLang="en-US" dirty="0"/>
              <a:t>月</a:t>
            </a:r>
            <a:r>
              <a:rPr lang="en-US" altLang="zh-CN" dirty="0"/>
              <a:t>1</a:t>
            </a:r>
            <a:r>
              <a:rPr lang="zh-CN" altLang="en-US" dirty="0"/>
              <a:t>日。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dirty="0"/>
              <a:t>世界历史上最悠久的国庆节是圣马力诺的国庆节，远在公元</a:t>
            </a:r>
            <a:r>
              <a:rPr lang="en-US" altLang="zh-CN" dirty="0"/>
              <a:t>301</a:t>
            </a:r>
            <a:r>
              <a:rPr lang="zh-CN" altLang="en-US" dirty="0"/>
              <a:t>年，圣马力诺就把</a:t>
            </a:r>
            <a:r>
              <a:rPr lang="en-US" altLang="zh-CN" dirty="0"/>
              <a:t>9</a:t>
            </a:r>
            <a:r>
              <a:rPr lang="zh-CN" altLang="en-US" dirty="0"/>
              <a:t>月</a:t>
            </a:r>
            <a:r>
              <a:rPr lang="en-US" altLang="zh-CN" dirty="0"/>
              <a:t>3</a:t>
            </a:r>
            <a:r>
              <a:rPr lang="zh-CN" altLang="en-US" dirty="0"/>
              <a:t>日定为自己的国庆节。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C628C55A-1C08-40A8-A563-03B82D29B376}"/>
              </a:ext>
            </a:extLst>
          </p:cNvPr>
          <p:cNvSpPr/>
          <p:nvPr/>
        </p:nvSpPr>
        <p:spPr>
          <a:xfrm>
            <a:off x="11076186" y="5784667"/>
            <a:ext cx="270719" cy="270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C79B2746-A21F-4B57-8D32-7728CF6CCBD0}"/>
              </a:ext>
            </a:extLst>
          </p:cNvPr>
          <p:cNvSpPr txBox="1"/>
          <p:nvPr/>
        </p:nvSpPr>
        <p:spPr>
          <a:xfrm>
            <a:off x="4623478" y="319796"/>
            <a:ext cx="28720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9600" dirty="0">
                <a:ln>
                  <a:solidFill>
                    <a:schemeClr val="bg1"/>
                  </a:solidFill>
                </a:ln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前言</a:t>
            </a:r>
          </a:p>
        </p:txBody>
      </p:sp>
    </p:spTree>
    <p:extLst>
      <p:ext uri="{BB962C8B-B14F-4D97-AF65-F5344CB8AC3E}">
        <p14:creationId xmlns:p14="http://schemas.microsoft.com/office/powerpoint/2010/main" val="389624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A94975C6-FC78-4D84-88EE-028449EADA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412750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1AEAA9C6-9293-47BB-93D4-69A489B2427D}"/>
              </a:ext>
            </a:extLst>
          </p:cNvPr>
          <p:cNvSpPr/>
          <p:nvPr/>
        </p:nvSpPr>
        <p:spPr>
          <a:xfrm>
            <a:off x="704850" y="1603495"/>
            <a:ext cx="10820400" cy="1851809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55CD2B19-F633-4E97-89C9-8BF0795D32E6}"/>
              </a:ext>
            </a:extLst>
          </p:cNvPr>
          <p:cNvSpPr/>
          <p:nvPr/>
        </p:nvSpPr>
        <p:spPr>
          <a:xfrm>
            <a:off x="895350" y="1652236"/>
            <a:ext cx="10591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国庆日，各国都要举行不同形式的庆祝活动，以加强本国人民的爱国意识，增强国家的凝聚力。各国之间也都要相互表示祝贺。逢五逢十的国庆日，有的还要扩大庆祝规模。为庆祝国庆日，各国政府通常要举行一次国庆招待会，由</a:t>
            </a:r>
            <a:r>
              <a:rPr lang="zh-CN" altLang="en-US" dirty="0">
                <a:latin typeface="arial" panose="020B0604020202020204" pitchFamily="34" charset="0"/>
                <a:hlinkClick r:id="rId4"/>
              </a:rPr>
              <a:t>国家元首</a:t>
            </a:r>
            <a:r>
              <a:rPr lang="zh-CN" altLang="en-US" dirty="0">
                <a:latin typeface="arial" panose="020B0604020202020204" pitchFamily="34" charset="0"/>
              </a:rPr>
              <a:t>、</a:t>
            </a:r>
            <a:r>
              <a:rPr lang="zh-CN" altLang="en-US" dirty="0">
                <a:latin typeface="arial" panose="020B0604020202020204" pitchFamily="34" charset="0"/>
                <a:hlinkClick r:id="rId5"/>
              </a:rPr>
              <a:t>政府首脑</a:t>
            </a:r>
            <a:r>
              <a:rPr lang="zh-CN" altLang="en-US" dirty="0">
                <a:latin typeface="arial" panose="020B0604020202020204" pitchFamily="34" charset="0"/>
              </a:rPr>
              <a:t>或外交部长出面主持，邀请驻在当地的各国使节和其他重要外宾参加。但也有的国家不举行招待会，如美国、英国均不举行招待会。</a:t>
            </a:r>
            <a:endParaRPr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1949F0F-E737-46BF-B802-FF283805D4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849" y="3594325"/>
            <a:ext cx="10823679" cy="28354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7A924767-2A56-4A70-A91D-5421EC6FCDE0}"/>
              </a:ext>
            </a:extLst>
          </p:cNvPr>
          <p:cNvSpPr txBox="1"/>
          <p:nvPr/>
        </p:nvSpPr>
        <p:spPr>
          <a:xfrm>
            <a:off x="3095234" y="340083"/>
            <a:ext cx="5928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国庆的风俗习惯</a:t>
            </a:r>
          </a:p>
        </p:txBody>
      </p:sp>
    </p:spTree>
    <p:extLst>
      <p:ext uri="{BB962C8B-B14F-4D97-AF65-F5344CB8AC3E}">
        <p14:creationId xmlns:p14="http://schemas.microsoft.com/office/powerpoint/2010/main" val="275108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18BB72E-03BF-41EC-A3DE-854432D3C3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41275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A28AEFBF-4BE9-4C1C-A02A-1F9961ACCB5E}"/>
              </a:ext>
            </a:extLst>
          </p:cNvPr>
          <p:cNvSpPr/>
          <p:nvPr/>
        </p:nvSpPr>
        <p:spPr>
          <a:xfrm>
            <a:off x="904938" y="2307197"/>
            <a:ext cx="10498238" cy="3846134"/>
          </a:xfrm>
          <a:prstGeom prst="rect">
            <a:avLst/>
          </a:prstGeom>
          <a:solidFill>
            <a:schemeClr val="bg1">
              <a:alpha val="74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BE3F3E52-63B3-4A1D-85E2-DCAA570D18FF}"/>
              </a:ext>
            </a:extLst>
          </p:cNvPr>
          <p:cNvSpPr txBox="1"/>
          <p:nvPr/>
        </p:nvSpPr>
        <p:spPr>
          <a:xfrm>
            <a:off x="1149914" y="2321513"/>
            <a:ext cx="10224234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dirty="0"/>
              <a:t>国庆节是由一个国家制定的用来纪念国家本身的法定假日。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dirty="0"/>
              <a:t>它们通常是这个国家的独立、宪法的签署、元首诞辰或其他有重大纪念意义的周年纪念日；也有些是这个国家守护神的圣人节。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dirty="0"/>
              <a:t>虽然绝大部分国家都有类似的纪念日，但是由于复杂的政治关系，部分国家的这一节日不能够称为国庆日，比如美国只有独立日，没有国庆日，但是两者意义相同。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dirty="0"/>
              <a:t>而中国古代把皇帝即位、诞辰称为“国庆”。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dirty="0"/>
              <a:t>如今，中国国庆节特指中华人民共和国正式成立的纪念日</a:t>
            </a:r>
            <a:r>
              <a:rPr lang="en-US" altLang="zh-CN" dirty="0"/>
              <a:t>10</a:t>
            </a:r>
            <a:r>
              <a:rPr lang="zh-CN" altLang="en-US" dirty="0"/>
              <a:t>月</a:t>
            </a:r>
            <a:r>
              <a:rPr lang="en-US" altLang="zh-CN" dirty="0"/>
              <a:t>1</a:t>
            </a:r>
            <a:r>
              <a:rPr lang="zh-CN" altLang="en-US" dirty="0"/>
              <a:t>日。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dirty="0"/>
              <a:t>世界历史上最悠久的国庆节是圣马力诺的国庆节，远在公元</a:t>
            </a:r>
            <a:r>
              <a:rPr lang="en-US" altLang="zh-CN" dirty="0"/>
              <a:t>301</a:t>
            </a:r>
            <a:r>
              <a:rPr lang="zh-CN" altLang="en-US" dirty="0"/>
              <a:t>年，圣马力诺就把</a:t>
            </a:r>
            <a:r>
              <a:rPr lang="en-US" altLang="zh-CN" dirty="0"/>
              <a:t>9</a:t>
            </a:r>
            <a:r>
              <a:rPr lang="zh-CN" altLang="en-US" dirty="0"/>
              <a:t>月</a:t>
            </a:r>
            <a:r>
              <a:rPr lang="en-US" altLang="zh-CN" dirty="0"/>
              <a:t>3</a:t>
            </a:r>
            <a:r>
              <a:rPr lang="zh-CN" altLang="en-US" dirty="0"/>
              <a:t>日定为自己的国庆节。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C628C55A-1C08-40A8-A563-03B82D29B376}"/>
              </a:ext>
            </a:extLst>
          </p:cNvPr>
          <p:cNvSpPr/>
          <p:nvPr/>
        </p:nvSpPr>
        <p:spPr>
          <a:xfrm>
            <a:off x="11132457" y="5882612"/>
            <a:ext cx="270719" cy="270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C79B2746-A21F-4B57-8D32-7728CF6CCBD0}"/>
              </a:ext>
            </a:extLst>
          </p:cNvPr>
          <p:cNvSpPr txBox="1"/>
          <p:nvPr/>
        </p:nvSpPr>
        <p:spPr>
          <a:xfrm>
            <a:off x="4623478" y="494090"/>
            <a:ext cx="28720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9600" dirty="0">
                <a:ln>
                  <a:solidFill>
                    <a:schemeClr val="bg1"/>
                  </a:solidFill>
                </a:ln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后记</a:t>
            </a:r>
          </a:p>
        </p:txBody>
      </p:sp>
    </p:spTree>
    <p:extLst>
      <p:ext uri="{BB962C8B-B14F-4D97-AF65-F5344CB8AC3E}">
        <p14:creationId xmlns:p14="http://schemas.microsoft.com/office/powerpoint/2010/main" val="1927125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16167F65-95F6-46DC-BB37-2D2FEA5A9559}"/>
              </a:ext>
            </a:extLst>
          </p:cNvPr>
          <p:cNvSpPr txBox="1"/>
          <p:nvPr/>
        </p:nvSpPr>
        <p:spPr>
          <a:xfrm>
            <a:off x="2072932" y="1613118"/>
            <a:ext cx="162189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>
                <a:ln>
                  <a:solidFill>
                    <a:schemeClr val="bg1"/>
                  </a:solidFill>
                </a:ln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感谢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58221122-23C5-4E45-B953-E064CBCF2552}"/>
              </a:ext>
            </a:extLst>
          </p:cNvPr>
          <p:cNvSpPr txBox="1"/>
          <p:nvPr/>
        </p:nvSpPr>
        <p:spPr>
          <a:xfrm>
            <a:off x="3694822" y="2277306"/>
            <a:ext cx="7280291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 dirty="0">
                <a:ln>
                  <a:solidFill>
                    <a:schemeClr val="bg1"/>
                  </a:solidFill>
                </a:ln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您的聆听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E142581E-E72B-4A61-8040-10A7AC459C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41275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B868A097-94BB-4BAD-B185-1C56A5A94D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56015"/>
            <a:ext cx="12192000" cy="549275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B220B744-B7D6-4C83-A77E-98640DB9EF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62134"/>
            <a:ext cx="12192000" cy="4127500"/>
          </a:xfrm>
          <a:prstGeom prst="rect">
            <a:avLst/>
          </a:prstGeom>
        </p:spPr>
      </p:pic>
      <p:pic>
        <p:nvPicPr>
          <p:cNvPr id="18" name="图片 17" descr="图片包含 物体&#10;&#10;已生成高可信度的说明">
            <a:extLst>
              <a:ext uri="{FF2B5EF4-FFF2-40B4-BE49-F238E27FC236}">
                <a16:creationId xmlns="" xmlns:a16="http://schemas.microsoft.com/office/drawing/2014/main" id="{393363FE-1C2B-4B58-A492-9F9E2169E46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685845"/>
            <a:ext cx="2274276" cy="1486309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113F1450-A99C-438A-B2F9-23AF45057A46}"/>
              </a:ext>
            </a:extLst>
          </p:cNvPr>
          <p:cNvSpPr txBox="1"/>
          <p:nvPr/>
        </p:nvSpPr>
        <p:spPr>
          <a:xfrm>
            <a:off x="4181449" y="840869"/>
            <a:ext cx="3643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/>
              <a:t>中华人民共和国喜迎</a:t>
            </a:r>
            <a:r>
              <a:rPr lang="zh-CN" altLang="en-US" b="1" dirty="0" smtClean="0"/>
              <a:t>第</a:t>
            </a:r>
            <a:r>
              <a:rPr lang="en-US" altLang="zh-CN" b="1" dirty="0" smtClean="0"/>
              <a:t>69</a:t>
            </a:r>
            <a:r>
              <a:rPr lang="zh-CN" altLang="en-US" b="1" dirty="0" smtClean="0"/>
              <a:t>个</a:t>
            </a:r>
            <a:r>
              <a:rPr lang="zh-CN" altLang="en-US" b="1" dirty="0"/>
              <a:t>国庆节</a:t>
            </a:r>
          </a:p>
        </p:txBody>
      </p:sp>
    </p:spTree>
    <p:extLst>
      <p:ext uri="{BB962C8B-B14F-4D97-AF65-F5344CB8AC3E}">
        <p14:creationId xmlns:p14="http://schemas.microsoft.com/office/powerpoint/2010/main" val="3034706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14:ferris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797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51F25756-C685-4B83-B1D5-AD3ABDBD0C2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4127500"/>
          </a:xfrm>
          <a:prstGeom prst="rect">
            <a:avLst/>
          </a:prstGeom>
        </p:spPr>
      </p:pic>
      <p:sp>
        <p:nvSpPr>
          <p:cNvPr id="7" name="KSO_GT1">
            <a:extLst>
              <a:ext uri="{FF2B5EF4-FFF2-40B4-BE49-F238E27FC236}">
                <a16:creationId xmlns="" xmlns:a16="http://schemas.microsoft.com/office/drawing/2014/main" id="{A5079586-EA6B-47E1-A5D8-CBED10F45368}"/>
              </a:ext>
            </a:extLst>
          </p:cNvPr>
          <p:cNvSpPr>
            <a:spLocks/>
          </p:cNvSpPr>
          <p:nvPr>
            <p:custDataLst>
              <p:tags r:id="rId1"/>
            </p:custDataLst>
          </p:nvPr>
        </p:nvSpPr>
        <p:spPr bwMode="ltGray">
          <a:xfrm>
            <a:off x="4321107" y="604408"/>
            <a:ext cx="674688" cy="696913"/>
          </a:xfrm>
          <a:custGeom>
            <a:avLst/>
            <a:gdLst>
              <a:gd name="T0" fmla="*/ 264 w 742"/>
              <a:gd name="T1" fmla="*/ 20 h 718"/>
              <a:gd name="T2" fmla="*/ 286 w 742"/>
              <a:gd name="T3" fmla="*/ 52 h 718"/>
              <a:gd name="T4" fmla="*/ 242 w 742"/>
              <a:gd name="T5" fmla="*/ 68 h 718"/>
              <a:gd name="T6" fmla="*/ 202 w 742"/>
              <a:gd name="T7" fmla="*/ 72 h 718"/>
              <a:gd name="T8" fmla="*/ 194 w 742"/>
              <a:gd name="T9" fmla="*/ 102 h 718"/>
              <a:gd name="T10" fmla="*/ 140 w 742"/>
              <a:gd name="T11" fmla="*/ 114 h 718"/>
              <a:gd name="T12" fmla="*/ 116 w 742"/>
              <a:gd name="T13" fmla="*/ 136 h 718"/>
              <a:gd name="T14" fmla="*/ 84 w 742"/>
              <a:gd name="T15" fmla="*/ 164 h 718"/>
              <a:gd name="T16" fmla="*/ 76 w 742"/>
              <a:gd name="T17" fmla="*/ 182 h 718"/>
              <a:gd name="T18" fmla="*/ 60 w 742"/>
              <a:gd name="T19" fmla="*/ 224 h 718"/>
              <a:gd name="T20" fmla="*/ 42 w 742"/>
              <a:gd name="T21" fmla="*/ 272 h 718"/>
              <a:gd name="T22" fmla="*/ 24 w 742"/>
              <a:gd name="T23" fmla="*/ 296 h 718"/>
              <a:gd name="T24" fmla="*/ 12 w 742"/>
              <a:gd name="T25" fmla="*/ 330 h 718"/>
              <a:gd name="T26" fmla="*/ 16 w 742"/>
              <a:gd name="T27" fmla="*/ 352 h 718"/>
              <a:gd name="T28" fmla="*/ 6 w 742"/>
              <a:gd name="T29" fmla="*/ 396 h 718"/>
              <a:gd name="T30" fmla="*/ 30 w 742"/>
              <a:gd name="T31" fmla="*/ 420 h 718"/>
              <a:gd name="T32" fmla="*/ 22 w 742"/>
              <a:gd name="T33" fmla="*/ 448 h 718"/>
              <a:gd name="T34" fmla="*/ 38 w 742"/>
              <a:gd name="T35" fmla="*/ 472 h 718"/>
              <a:gd name="T36" fmla="*/ 64 w 742"/>
              <a:gd name="T37" fmla="*/ 500 h 718"/>
              <a:gd name="T38" fmla="*/ 76 w 742"/>
              <a:gd name="T39" fmla="*/ 546 h 718"/>
              <a:gd name="T40" fmla="*/ 126 w 742"/>
              <a:gd name="T41" fmla="*/ 572 h 718"/>
              <a:gd name="T42" fmla="*/ 130 w 742"/>
              <a:gd name="T43" fmla="*/ 602 h 718"/>
              <a:gd name="T44" fmla="*/ 170 w 742"/>
              <a:gd name="T45" fmla="*/ 614 h 718"/>
              <a:gd name="T46" fmla="*/ 188 w 742"/>
              <a:gd name="T47" fmla="*/ 636 h 718"/>
              <a:gd name="T48" fmla="*/ 212 w 742"/>
              <a:gd name="T49" fmla="*/ 644 h 718"/>
              <a:gd name="T50" fmla="*/ 238 w 742"/>
              <a:gd name="T51" fmla="*/ 662 h 718"/>
              <a:gd name="T52" fmla="*/ 280 w 742"/>
              <a:gd name="T53" fmla="*/ 668 h 718"/>
              <a:gd name="T54" fmla="*/ 300 w 742"/>
              <a:gd name="T55" fmla="*/ 676 h 718"/>
              <a:gd name="T56" fmla="*/ 330 w 742"/>
              <a:gd name="T57" fmla="*/ 688 h 718"/>
              <a:gd name="T58" fmla="*/ 350 w 742"/>
              <a:gd name="T59" fmla="*/ 694 h 718"/>
              <a:gd name="T60" fmla="*/ 392 w 742"/>
              <a:gd name="T61" fmla="*/ 718 h 718"/>
              <a:gd name="T62" fmla="*/ 398 w 742"/>
              <a:gd name="T63" fmla="*/ 686 h 718"/>
              <a:gd name="T64" fmla="*/ 428 w 742"/>
              <a:gd name="T65" fmla="*/ 688 h 718"/>
              <a:gd name="T66" fmla="*/ 504 w 742"/>
              <a:gd name="T67" fmla="*/ 660 h 718"/>
              <a:gd name="T68" fmla="*/ 534 w 742"/>
              <a:gd name="T69" fmla="*/ 656 h 718"/>
              <a:gd name="T70" fmla="*/ 550 w 742"/>
              <a:gd name="T71" fmla="*/ 644 h 718"/>
              <a:gd name="T72" fmla="*/ 570 w 742"/>
              <a:gd name="T73" fmla="*/ 612 h 718"/>
              <a:gd name="T74" fmla="*/ 612 w 742"/>
              <a:gd name="T75" fmla="*/ 586 h 718"/>
              <a:gd name="T76" fmla="*/ 630 w 742"/>
              <a:gd name="T77" fmla="*/ 554 h 718"/>
              <a:gd name="T78" fmla="*/ 656 w 742"/>
              <a:gd name="T79" fmla="*/ 520 h 718"/>
              <a:gd name="T80" fmla="*/ 682 w 742"/>
              <a:gd name="T81" fmla="*/ 492 h 718"/>
              <a:gd name="T82" fmla="*/ 692 w 742"/>
              <a:gd name="T83" fmla="*/ 466 h 718"/>
              <a:gd name="T84" fmla="*/ 696 w 742"/>
              <a:gd name="T85" fmla="*/ 410 h 718"/>
              <a:gd name="T86" fmla="*/ 734 w 742"/>
              <a:gd name="T87" fmla="*/ 352 h 718"/>
              <a:gd name="T88" fmla="*/ 718 w 742"/>
              <a:gd name="T89" fmla="*/ 316 h 718"/>
              <a:gd name="T90" fmla="*/ 710 w 742"/>
              <a:gd name="T91" fmla="*/ 292 h 718"/>
              <a:gd name="T92" fmla="*/ 698 w 742"/>
              <a:gd name="T93" fmla="*/ 258 h 718"/>
              <a:gd name="T94" fmla="*/ 678 w 742"/>
              <a:gd name="T95" fmla="*/ 212 h 718"/>
              <a:gd name="T96" fmla="*/ 654 w 742"/>
              <a:gd name="T97" fmla="*/ 182 h 718"/>
              <a:gd name="T98" fmla="*/ 632 w 742"/>
              <a:gd name="T99" fmla="*/ 154 h 718"/>
              <a:gd name="T100" fmla="*/ 612 w 742"/>
              <a:gd name="T101" fmla="*/ 104 h 718"/>
              <a:gd name="T102" fmla="*/ 592 w 742"/>
              <a:gd name="T103" fmla="*/ 108 h 718"/>
              <a:gd name="T104" fmla="*/ 548 w 742"/>
              <a:gd name="T105" fmla="*/ 100 h 718"/>
              <a:gd name="T106" fmla="*/ 508 w 742"/>
              <a:gd name="T107" fmla="*/ 22 h 718"/>
              <a:gd name="T108" fmla="*/ 456 w 742"/>
              <a:gd name="T109" fmla="*/ 48 h 718"/>
              <a:gd name="T110" fmla="*/ 430 w 742"/>
              <a:gd name="T111" fmla="*/ 46 h 718"/>
              <a:gd name="T112" fmla="*/ 370 w 742"/>
              <a:gd name="T113" fmla="*/ 10 h 718"/>
              <a:gd name="T114" fmla="*/ 348 w 742"/>
              <a:gd name="T115" fmla="*/ 10 h 718"/>
              <a:gd name="T116" fmla="*/ 326 w 742"/>
              <a:gd name="T117" fmla="*/ 28 h 718"/>
              <a:gd name="T118" fmla="*/ 294 w 742"/>
              <a:gd name="T119" fmla="*/ 42 h 718"/>
              <a:gd name="T120" fmla="*/ 256 w 742"/>
              <a:gd name="T121" fmla="*/ 12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3600">
                <a:solidFill>
                  <a:srgbClr val="FFFF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壹</a:t>
            </a:r>
            <a:endParaRPr lang="zh-CN" altLang="en-US" sz="3600" dirty="0">
              <a:solidFill>
                <a:srgbClr val="FFFF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KSO_GT1">
            <a:extLst>
              <a:ext uri="{FF2B5EF4-FFF2-40B4-BE49-F238E27FC236}">
                <a16:creationId xmlns="" xmlns:a16="http://schemas.microsoft.com/office/drawing/2014/main" id="{5C37A81A-D6BC-4D76-8E66-AC9BD3AE312B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 bwMode="ltGray">
          <a:xfrm>
            <a:off x="3384482" y="1623583"/>
            <a:ext cx="674688" cy="696913"/>
          </a:xfrm>
          <a:custGeom>
            <a:avLst/>
            <a:gdLst>
              <a:gd name="T0" fmla="*/ 264 w 742"/>
              <a:gd name="T1" fmla="*/ 20 h 718"/>
              <a:gd name="T2" fmla="*/ 286 w 742"/>
              <a:gd name="T3" fmla="*/ 52 h 718"/>
              <a:gd name="T4" fmla="*/ 242 w 742"/>
              <a:gd name="T5" fmla="*/ 68 h 718"/>
              <a:gd name="T6" fmla="*/ 202 w 742"/>
              <a:gd name="T7" fmla="*/ 72 h 718"/>
              <a:gd name="T8" fmla="*/ 194 w 742"/>
              <a:gd name="T9" fmla="*/ 102 h 718"/>
              <a:gd name="T10" fmla="*/ 140 w 742"/>
              <a:gd name="T11" fmla="*/ 114 h 718"/>
              <a:gd name="T12" fmla="*/ 116 w 742"/>
              <a:gd name="T13" fmla="*/ 136 h 718"/>
              <a:gd name="T14" fmla="*/ 84 w 742"/>
              <a:gd name="T15" fmla="*/ 164 h 718"/>
              <a:gd name="T16" fmla="*/ 76 w 742"/>
              <a:gd name="T17" fmla="*/ 182 h 718"/>
              <a:gd name="T18" fmla="*/ 60 w 742"/>
              <a:gd name="T19" fmla="*/ 224 h 718"/>
              <a:gd name="T20" fmla="*/ 42 w 742"/>
              <a:gd name="T21" fmla="*/ 272 h 718"/>
              <a:gd name="T22" fmla="*/ 24 w 742"/>
              <a:gd name="T23" fmla="*/ 296 h 718"/>
              <a:gd name="T24" fmla="*/ 12 w 742"/>
              <a:gd name="T25" fmla="*/ 330 h 718"/>
              <a:gd name="T26" fmla="*/ 16 w 742"/>
              <a:gd name="T27" fmla="*/ 352 h 718"/>
              <a:gd name="T28" fmla="*/ 6 w 742"/>
              <a:gd name="T29" fmla="*/ 396 h 718"/>
              <a:gd name="T30" fmla="*/ 30 w 742"/>
              <a:gd name="T31" fmla="*/ 420 h 718"/>
              <a:gd name="T32" fmla="*/ 22 w 742"/>
              <a:gd name="T33" fmla="*/ 448 h 718"/>
              <a:gd name="T34" fmla="*/ 38 w 742"/>
              <a:gd name="T35" fmla="*/ 472 h 718"/>
              <a:gd name="T36" fmla="*/ 64 w 742"/>
              <a:gd name="T37" fmla="*/ 500 h 718"/>
              <a:gd name="T38" fmla="*/ 76 w 742"/>
              <a:gd name="T39" fmla="*/ 546 h 718"/>
              <a:gd name="T40" fmla="*/ 126 w 742"/>
              <a:gd name="T41" fmla="*/ 572 h 718"/>
              <a:gd name="T42" fmla="*/ 130 w 742"/>
              <a:gd name="T43" fmla="*/ 602 h 718"/>
              <a:gd name="T44" fmla="*/ 170 w 742"/>
              <a:gd name="T45" fmla="*/ 614 h 718"/>
              <a:gd name="T46" fmla="*/ 188 w 742"/>
              <a:gd name="T47" fmla="*/ 636 h 718"/>
              <a:gd name="T48" fmla="*/ 212 w 742"/>
              <a:gd name="T49" fmla="*/ 644 h 718"/>
              <a:gd name="T50" fmla="*/ 238 w 742"/>
              <a:gd name="T51" fmla="*/ 662 h 718"/>
              <a:gd name="T52" fmla="*/ 280 w 742"/>
              <a:gd name="T53" fmla="*/ 668 h 718"/>
              <a:gd name="T54" fmla="*/ 300 w 742"/>
              <a:gd name="T55" fmla="*/ 676 h 718"/>
              <a:gd name="T56" fmla="*/ 330 w 742"/>
              <a:gd name="T57" fmla="*/ 688 h 718"/>
              <a:gd name="T58" fmla="*/ 350 w 742"/>
              <a:gd name="T59" fmla="*/ 694 h 718"/>
              <a:gd name="T60" fmla="*/ 392 w 742"/>
              <a:gd name="T61" fmla="*/ 718 h 718"/>
              <a:gd name="T62" fmla="*/ 398 w 742"/>
              <a:gd name="T63" fmla="*/ 686 h 718"/>
              <a:gd name="T64" fmla="*/ 428 w 742"/>
              <a:gd name="T65" fmla="*/ 688 h 718"/>
              <a:gd name="T66" fmla="*/ 504 w 742"/>
              <a:gd name="T67" fmla="*/ 660 h 718"/>
              <a:gd name="T68" fmla="*/ 534 w 742"/>
              <a:gd name="T69" fmla="*/ 656 h 718"/>
              <a:gd name="T70" fmla="*/ 550 w 742"/>
              <a:gd name="T71" fmla="*/ 644 h 718"/>
              <a:gd name="T72" fmla="*/ 570 w 742"/>
              <a:gd name="T73" fmla="*/ 612 h 718"/>
              <a:gd name="T74" fmla="*/ 612 w 742"/>
              <a:gd name="T75" fmla="*/ 586 h 718"/>
              <a:gd name="T76" fmla="*/ 630 w 742"/>
              <a:gd name="T77" fmla="*/ 554 h 718"/>
              <a:gd name="T78" fmla="*/ 656 w 742"/>
              <a:gd name="T79" fmla="*/ 520 h 718"/>
              <a:gd name="T80" fmla="*/ 682 w 742"/>
              <a:gd name="T81" fmla="*/ 492 h 718"/>
              <a:gd name="T82" fmla="*/ 692 w 742"/>
              <a:gd name="T83" fmla="*/ 466 h 718"/>
              <a:gd name="T84" fmla="*/ 696 w 742"/>
              <a:gd name="T85" fmla="*/ 410 h 718"/>
              <a:gd name="T86" fmla="*/ 734 w 742"/>
              <a:gd name="T87" fmla="*/ 352 h 718"/>
              <a:gd name="T88" fmla="*/ 718 w 742"/>
              <a:gd name="T89" fmla="*/ 316 h 718"/>
              <a:gd name="T90" fmla="*/ 710 w 742"/>
              <a:gd name="T91" fmla="*/ 292 h 718"/>
              <a:gd name="T92" fmla="*/ 698 w 742"/>
              <a:gd name="T93" fmla="*/ 258 h 718"/>
              <a:gd name="T94" fmla="*/ 678 w 742"/>
              <a:gd name="T95" fmla="*/ 212 h 718"/>
              <a:gd name="T96" fmla="*/ 654 w 742"/>
              <a:gd name="T97" fmla="*/ 182 h 718"/>
              <a:gd name="T98" fmla="*/ 632 w 742"/>
              <a:gd name="T99" fmla="*/ 154 h 718"/>
              <a:gd name="T100" fmla="*/ 612 w 742"/>
              <a:gd name="T101" fmla="*/ 104 h 718"/>
              <a:gd name="T102" fmla="*/ 592 w 742"/>
              <a:gd name="T103" fmla="*/ 108 h 718"/>
              <a:gd name="T104" fmla="*/ 548 w 742"/>
              <a:gd name="T105" fmla="*/ 100 h 718"/>
              <a:gd name="T106" fmla="*/ 508 w 742"/>
              <a:gd name="T107" fmla="*/ 22 h 718"/>
              <a:gd name="T108" fmla="*/ 456 w 742"/>
              <a:gd name="T109" fmla="*/ 48 h 718"/>
              <a:gd name="T110" fmla="*/ 430 w 742"/>
              <a:gd name="T111" fmla="*/ 46 h 718"/>
              <a:gd name="T112" fmla="*/ 370 w 742"/>
              <a:gd name="T113" fmla="*/ 10 h 718"/>
              <a:gd name="T114" fmla="*/ 348 w 742"/>
              <a:gd name="T115" fmla="*/ 10 h 718"/>
              <a:gd name="T116" fmla="*/ 326 w 742"/>
              <a:gd name="T117" fmla="*/ 28 h 718"/>
              <a:gd name="T118" fmla="*/ 294 w 742"/>
              <a:gd name="T119" fmla="*/ 42 h 718"/>
              <a:gd name="T120" fmla="*/ 256 w 742"/>
              <a:gd name="T121" fmla="*/ 12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3600">
                <a:solidFill>
                  <a:srgbClr val="FFFF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贰</a:t>
            </a:r>
            <a:endParaRPr lang="zh-CN" altLang="en-US" sz="3600" dirty="0">
              <a:solidFill>
                <a:srgbClr val="FFFF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" name="KSO_GT1">
            <a:extLst>
              <a:ext uri="{FF2B5EF4-FFF2-40B4-BE49-F238E27FC236}">
                <a16:creationId xmlns="" xmlns:a16="http://schemas.microsoft.com/office/drawing/2014/main" id="{35B89477-D469-4FD2-B667-9CDD9E528DF1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ltGray">
          <a:xfrm>
            <a:off x="4321107" y="2620533"/>
            <a:ext cx="674688" cy="696913"/>
          </a:xfrm>
          <a:custGeom>
            <a:avLst/>
            <a:gdLst>
              <a:gd name="T0" fmla="*/ 264 w 742"/>
              <a:gd name="T1" fmla="*/ 20 h 718"/>
              <a:gd name="T2" fmla="*/ 286 w 742"/>
              <a:gd name="T3" fmla="*/ 52 h 718"/>
              <a:gd name="T4" fmla="*/ 242 w 742"/>
              <a:gd name="T5" fmla="*/ 68 h 718"/>
              <a:gd name="T6" fmla="*/ 202 w 742"/>
              <a:gd name="T7" fmla="*/ 72 h 718"/>
              <a:gd name="T8" fmla="*/ 194 w 742"/>
              <a:gd name="T9" fmla="*/ 102 h 718"/>
              <a:gd name="T10" fmla="*/ 140 w 742"/>
              <a:gd name="T11" fmla="*/ 114 h 718"/>
              <a:gd name="T12" fmla="*/ 116 w 742"/>
              <a:gd name="T13" fmla="*/ 136 h 718"/>
              <a:gd name="T14" fmla="*/ 84 w 742"/>
              <a:gd name="T15" fmla="*/ 164 h 718"/>
              <a:gd name="T16" fmla="*/ 76 w 742"/>
              <a:gd name="T17" fmla="*/ 182 h 718"/>
              <a:gd name="T18" fmla="*/ 60 w 742"/>
              <a:gd name="T19" fmla="*/ 224 h 718"/>
              <a:gd name="T20" fmla="*/ 42 w 742"/>
              <a:gd name="T21" fmla="*/ 272 h 718"/>
              <a:gd name="T22" fmla="*/ 24 w 742"/>
              <a:gd name="T23" fmla="*/ 296 h 718"/>
              <a:gd name="T24" fmla="*/ 12 w 742"/>
              <a:gd name="T25" fmla="*/ 330 h 718"/>
              <a:gd name="T26" fmla="*/ 16 w 742"/>
              <a:gd name="T27" fmla="*/ 352 h 718"/>
              <a:gd name="T28" fmla="*/ 6 w 742"/>
              <a:gd name="T29" fmla="*/ 396 h 718"/>
              <a:gd name="T30" fmla="*/ 30 w 742"/>
              <a:gd name="T31" fmla="*/ 420 h 718"/>
              <a:gd name="T32" fmla="*/ 22 w 742"/>
              <a:gd name="T33" fmla="*/ 448 h 718"/>
              <a:gd name="T34" fmla="*/ 38 w 742"/>
              <a:gd name="T35" fmla="*/ 472 h 718"/>
              <a:gd name="T36" fmla="*/ 64 w 742"/>
              <a:gd name="T37" fmla="*/ 500 h 718"/>
              <a:gd name="T38" fmla="*/ 76 w 742"/>
              <a:gd name="T39" fmla="*/ 546 h 718"/>
              <a:gd name="T40" fmla="*/ 126 w 742"/>
              <a:gd name="T41" fmla="*/ 572 h 718"/>
              <a:gd name="T42" fmla="*/ 130 w 742"/>
              <a:gd name="T43" fmla="*/ 602 h 718"/>
              <a:gd name="T44" fmla="*/ 170 w 742"/>
              <a:gd name="T45" fmla="*/ 614 h 718"/>
              <a:gd name="T46" fmla="*/ 188 w 742"/>
              <a:gd name="T47" fmla="*/ 636 h 718"/>
              <a:gd name="T48" fmla="*/ 212 w 742"/>
              <a:gd name="T49" fmla="*/ 644 h 718"/>
              <a:gd name="T50" fmla="*/ 238 w 742"/>
              <a:gd name="T51" fmla="*/ 662 h 718"/>
              <a:gd name="T52" fmla="*/ 280 w 742"/>
              <a:gd name="T53" fmla="*/ 668 h 718"/>
              <a:gd name="T54" fmla="*/ 300 w 742"/>
              <a:gd name="T55" fmla="*/ 676 h 718"/>
              <a:gd name="T56" fmla="*/ 330 w 742"/>
              <a:gd name="T57" fmla="*/ 688 h 718"/>
              <a:gd name="T58" fmla="*/ 350 w 742"/>
              <a:gd name="T59" fmla="*/ 694 h 718"/>
              <a:gd name="T60" fmla="*/ 392 w 742"/>
              <a:gd name="T61" fmla="*/ 718 h 718"/>
              <a:gd name="T62" fmla="*/ 398 w 742"/>
              <a:gd name="T63" fmla="*/ 686 h 718"/>
              <a:gd name="T64" fmla="*/ 428 w 742"/>
              <a:gd name="T65" fmla="*/ 688 h 718"/>
              <a:gd name="T66" fmla="*/ 504 w 742"/>
              <a:gd name="T67" fmla="*/ 660 h 718"/>
              <a:gd name="T68" fmla="*/ 534 w 742"/>
              <a:gd name="T69" fmla="*/ 656 h 718"/>
              <a:gd name="T70" fmla="*/ 550 w 742"/>
              <a:gd name="T71" fmla="*/ 644 h 718"/>
              <a:gd name="T72" fmla="*/ 570 w 742"/>
              <a:gd name="T73" fmla="*/ 612 h 718"/>
              <a:gd name="T74" fmla="*/ 612 w 742"/>
              <a:gd name="T75" fmla="*/ 586 h 718"/>
              <a:gd name="T76" fmla="*/ 630 w 742"/>
              <a:gd name="T77" fmla="*/ 554 h 718"/>
              <a:gd name="T78" fmla="*/ 656 w 742"/>
              <a:gd name="T79" fmla="*/ 520 h 718"/>
              <a:gd name="T80" fmla="*/ 682 w 742"/>
              <a:gd name="T81" fmla="*/ 492 h 718"/>
              <a:gd name="T82" fmla="*/ 692 w 742"/>
              <a:gd name="T83" fmla="*/ 466 h 718"/>
              <a:gd name="T84" fmla="*/ 696 w 742"/>
              <a:gd name="T85" fmla="*/ 410 h 718"/>
              <a:gd name="T86" fmla="*/ 734 w 742"/>
              <a:gd name="T87" fmla="*/ 352 h 718"/>
              <a:gd name="T88" fmla="*/ 718 w 742"/>
              <a:gd name="T89" fmla="*/ 316 h 718"/>
              <a:gd name="T90" fmla="*/ 710 w 742"/>
              <a:gd name="T91" fmla="*/ 292 h 718"/>
              <a:gd name="T92" fmla="*/ 698 w 742"/>
              <a:gd name="T93" fmla="*/ 258 h 718"/>
              <a:gd name="T94" fmla="*/ 678 w 742"/>
              <a:gd name="T95" fmla="*/ 212 h 718"/>
              <a:gd name="T96" fmla="*/ 654 w 742"/>
              <a:gd name="T97" fmla="*/ 182 h 718"/>
              <a:gd name="T98" fmla="*/ 632 w 742"/>
              <a:gd name="T99" fmla="*/ 154 h 718"/>
              <a:gd name="T100" fmla="*/ 612 w 742"/>
              <a:gd name="T101" fmla="*/ 104 h 718"/>
              <a:gd name="T102" fmla="*/ 592 w 742"/>
              <a:gd name="T103" fmla="*/ 108 h 718"/>
              <a:gd name="T104" fmla="*/ 548 w 742"/>
              <a:gd name="T105" fmla="*/ 100 h 718"/>
              <a:gd name="T106" fmla="*/ 508 w 742"/>
              <a:gd name="T107" fmla="*/ 22 h 718"/>
              <a:gd name="T108" fmla="*/ 456 w 742"/>
              <a:gd name="T109" fmla="*/ 48 h 718"/>
              <a:gd name="T110" fmla="*/ 430 w 742"/>
              <a:gd name="T111" fmla="*/ 46 h 718"/>
              <a:gd name="T112" fmla="*/ 370 w 742"/>
              <a:gd name="T113" fmla="*/ 10 h 718"/>
              <a:gd name="T114" fmla="*/ 348 w 742"/>
              <a:gd name="T115" fmla="*/ 10 h 718"/>
              <a:gd name="T116" fmla="*/ 326 w 742"/>
              <a:gd name="T117" fmla="*/ 28 h 718"/>
              <a:gd name="T118" fmla="*/ 294 w 742"/>
              <a:gd name="T119" fmla="*/ 42 h 718"/>
              <a:gd name="T120" fmla="*/ 256 w 742"/>
              <a:gd name="T121" fmla="*/ 12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3600">
                <a:solidFill>
                  <a:srgbClr val="FFFF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叁</a:t>
            </a:r>
            <a:endParaRPr lang="zh-CN" altLang="en-US" sz="3600" dirty="0">
              <a:solidFill>
                <a:srgbClr val="FFFF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" name="KSO_GT1">
            <a:extLst>
              <a:ext uri="{FF2B5EF4-FFF2-40B4-BE49-F238E27FC236}">
                <a16:creationId xmlns="" xmlns:a16="http://schemas.microsoft.com/office/drawing/2014/main" id="{9F0A57F5-B18C-408B-A2E2-FCCF4D04ECAC}"/>
              </a:ext>
            </a:extLst>
          </p:cNvPr>
          <p:cNvSpPr>
            <a:spLocks/>
          </p:cNvSpPr>
          <p:nvPr>
            <p:custDataLst>
              <p:tags r:id="rId4"/>
            </p:custDataLst>
          </p:nvPr>
        </p:nvSpPr>
        <p:spPr bwMode="ltGray">
          <a:xfrm>
            <a:off x="3384482" y="3639708"/>
            <a:ext cx="674688" cy="696913"/>
          </a:xfrm>
          <a:custGeom>
            <a:avLst/>
            <a:gdLst>
              <a:gd name="T0" fmla="*/ 264 w 742"/>
              <a:gd name="T1" fmla="*/ 20 h 718"/>
              <a:gd name="T2" fmla="*/ 286 w 742"/>
              <a:gd name="T3" fmla="*/ 52 h 718"/>
              <a:gd name="T4" fmla="*/ 242 w 742"/>
              <a:gd name="T5" fmla="*/ 68 h 718"/>
              <a:gd name="T6" fmla="*/ 202 w 742"/>
              <a:gd name="T7" fmla="*/ 72 h 718"/>
              <a:gd name="T8" fmla="*/ 194 w 742"/>
              <a:gd name="T9" fmla="*/ 102 h 718"/>
              <a:gd name="T10" fmla="*/ 140 w 742"/>
              <a:gd name="T11" fmla="*/ 114 h 718"/>
              <a:gd name="T12" fmla="*/ 116 w 742"/>
              <a:gd name="T13" fmla="*/ 136 h 718"/>
              <a:gd name="T14" fmla="*/ 84 w 742"/>
              <a:gd name="T15" fmla="*/ 164 h 718"/>
              <a:gd name="T16" fmla="*/ 76 w 742"/>
              <a:gd name="T17" fmla="*/ 182 h 718"/>
              <a:gd name="T18" fmla="*/ 60 w 742"/>
              <a:gd name="T19" fmla="*/ 224 h 718"/>
              <a:gd name="T20" fmla="*/ 42 w 742"/>
              <a:gd name="T21" fmla="*/ 272 h 718"/>
              <a:gd name="T22" fmla="*/ 24 w 742"/>
              <a:gd name="T23" fmla="*/ 296 h 718"/>
              <a:gd name="T24" fmla="*/ 12 w 742"/>
              <a:gd name="T25" fmla="*/ 330 h 718"/>
              <a:gd name="T26" fmla="*/ 16 w 742"/>
              <a:gd name="T27" fmla="*/ 352 h 718"/>
              <a:gd name="T28" fmla="*/ 6 w 742"/>
              <a:gd name="T29" fmla="*/ 396 h 718"/>
              <a:gd name="T30" fmla="*/ 30 w 742"/>
              <a:gd name="T31" fmla="*/ 420 h 718"/>
              <a:gd name="T32" fmla="*/ 22 w 742"/>
              <a:gd name="T33" fmla="*/ 448 h 718"/>
              <a:gd name="T34" fmla="*/ 38 w 742"/>
              <a:gd name="T35" fmla="*/ 472 h 718"/>
              <a:gd name="T36" fmla="*/ 64 w 742"/>
              <a:gd name="T37" fmla="*/ 500 h 718"/>
              <a:gd name="T38" fmla="*/ 76 w 742"/>
              <a:gd name="T39" fmla="*/ 546 h 718"/>
              <a:gd name="T40" fmla="*/ 126 w 742"/>
              <a:gd name="T41" fmla="*/ 572 h 718"/>
              <a:gd name="T42" fmla="*/ 130 w 742"/>
              <a:gd name="T43" fmla="*/ 602 h 718"/>
              <a:gd name="T44" fmla="*/ 170 w 742"/>
              <a:gd name="T45" fmla="*/ 614 h 718"/>
              <a:gd name="T46" fmla="*/ 188 w 742"/>
              <a:gd name="T47" fmla="*/ 636 h 718"/>
              <a:gd name="T48" fmla="*/ 212 w 742"/>
              <a:gd name="T49" fmla="*/ 644 h 718"/>
              <a:gd name="T50" fmla="*/ 238 w 742"/>
              <a:gd name="T51" fmla="*/ 662 h 718"/>
              <a:gd name="T52" fmla="*/ 280 w 742"/>
              <a:gd name="T53" fmla="*/ 668 h 718"/>
              <a:gd name="T54" fmla="*/ 300 w 742"/>
              <a:gd name="T55" fmla="*/ 676 h 718"/>
              <a:gd name="T56" fmla="*/ 330 w 742"/>
              <a:gd name="T57" fmla="*/ 688 h 718"/>
              <a:gd name="T58" fmla="*/ 350 w 742"/>
              <a:gd name="T59" fmla="*/ 694 h 718"/>
              <a:gd name="T60" fmla="*/ 392 w 742"/>
              <a:gd name="T61" fmla="*/ 718 h 718"/>
              <a:gd name="T62" fmla="*/ 398 w 742"/>
              <a:gd name="T63" fmla="*/ 686 h 718"/>
              <a:gd name="T64" fmla="*/ 428 w 742"/>
              <a:gd name="T65" fmla="*/ 688 h 718"/>
              <a:gd name="T66" fmla="*/ 504 w 742"/>
              <a:gd name="T67" fmla="*/ 660 h 718"/>
              <a:gd name="T68" fmla="*/ 534 w 742"/>
              <a:gd name="T69" fmla="*/ 656 h 718"/>
              <a:gd name="T70" fmla="*/ 550 w 742"/>
              <a:gd name="T71" fmla="*/ 644 h 718"/>
              <a:gd name="T72" fmla="*/ 570 w 742"/>
              <a:gd name="T73" fmla="*/ 612 h 718"/>
              <a:gd name="T74" fmla="*/ 612 w 742"/>
              <a:gd name="T75" fmla="*/ 586 h 718"/>
              <a:gd name="T76" fmla="*/ 630 w 742"/>
              <a:gd name="T77" fmla="*/ 554 h 718"/>
              <a:gd name="T78" fmla="*/ 656 w 742"/>
              <a:gd name="T79" fmla="*/ 520 h 718"/>
              <a:gd name="T80" fmla="*/ 682 w 742"/>
              <a:gd name="T81" fmla="*/ 492 h 718"/>
              <a:gd name="T82" fmla="*/ 692 w 742"/>
              <a:gd name="T83" fmla="*/ 466 h 718"/>
              <a:gd name="T84" fmla="*/ 696 w 742"/>
              <a:gd name="T85" fmla="*/ 410 h 718"/>
              <a:gd name="T86" fmla="*/ 734 w 742"/>
              <a:gd name="T87" fmla="*/ 352 h 718"/>
              <a:gd name="T88" fmla="*/ 718 w 742"/>
              <a:gd name="T89" fmla="*/ 316 h 718"/>
              <a:gd name="T90" fmla="*/ 710 w 742"/>
              <a:gd name="T91" fmla="*/ 292 h 718"/>
              <a:gd name="T92" fmla="*/ 698 w 742"/>
              <a:gd name="T93" fmla="*/ 258 h 718"/>
              <a:gd name="T94" fmla="*/ 678 w 742"/>
              <a:gd name="T95" fmla="*/ 212 h 718"/>
              <a:gd name="T96" fmla="*/ 654 w 742"/>
              <a:gd name="T97" fmla="*/ 182 h 718"/>
              <a:gd name="T98" fmla="*/ 632 w 742"/>
              <a:gd name="T99" fmla="*/ 154 h 718"/>
              <a:gd name="T100" fmla="*/ 612 w 742"/>
              <a:gd name="T101" fmla="*/ 104 h 718"/>
              <a:gd name="T102" fmla="*/ 592 w 742"/>
              <a:gd name="T103" fmla="*/ 108 h 718"/>
              <a:gd name="T104" fmla="*/ 548 w 742"/>
              <a:gd name="T105" fmla="*/ 100 h 718"/>
              <a:gd name="T106" fmla="*/ 508 w 742"/>
              <a:gd name="T107" fmla="*/ 22 h 718"/>
              <a:gd name="T108" fmla="*/ 456 w 742"/>
              <a:gd name="T109" fmla="*/ 48 h 718"/>
              <a:gd name="T110" fmla="*/ 430 w 742"/>
              <a:gd name="T111" fmla="*/ 46 h 718"/>
              <a:gd name="T112" fmla="*/ 370 w 742"/>
              <a:gd name="T113" fmla="*/ 10 h 718"/>
              <a:gd name="T114" fmla="*/ 348 w 742"/>
              <a:gd name="T115" fmla="*/ 10 h 718"/>
              <a:gd name="T116" fmla="*/ 326 w 742"/>
              <a:gd name="T117" fmla="*/ 28 h 718"/>
              <a:gd name="T118" fmla="*/ 294 w 742"/>
              <a:gd name="T119" fmla="*/ 42 h 718"/>
              <a:gd name="T120" fmla="*/ 256 w 742"/>
              <a:gd name="T121" fmla="*/ 12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3600">
                <a:solidFill>
                  <a:srgbClr val="FFFF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肆</a:t>
            </a:r>
            <a:endParaRPr lang="zh-CN" altLang="en-US" sz="3600" dirty="0">
              <a:solidFill>
                <a:srgbClr val="FFFF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" name="文本框 8581">
            <a:extLst>
              <a:ext uri="{FF2B5EF4-FFF2-40B4-BE49-F238E27FC236}">
                <a16:creationId xmlns="" xmlns:a16="http://schemas.microsoft.com/office/drawing/2014/main" id="{34A9CD49-EE05-4F46-8A1E-A7242F1C93EE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061971" y="2076020"/>
            <a:ext cx="892175" cy="9017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7200" b="1" dirty="0">
                <a:ln>
                  <a:solidFill>
                    <a:schemeClr val="bg1"/>
                  </a:solidFill>
                </a:ln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目</a:t>
            </a:r>
          </a:p>
        </p:txBody>
      </p:sp>
      <p:sp>
        <p:nvSpPr>
          <p:cNvPr id="15" name="文本框 8581">
            <a:extLst>
              <a:ext uri="{FF2B5EF4-FFF2-40B4-BE49-F238E27FC236}">
                <a16:creationId xmlns="" xmlns:a16="http://schemas.microsoft.com/office/drawing/2014/main" id="{C2233326-D1AF-49D5-966C-BADA64A93F16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622358" y="2996770"/>
            <a:ext cx="892175" cy="9017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8800" b="1" dirty="0">
                <a:ln>
                  <a:solidFill>
                    <a:schemeClr val="bg1"/>
                  </a:solidFill>
                </a:ln>
                <a:latin typeface="叶根友刀锋黑草" panose="02010601030101010101" pitchFamily="2" charset="-122"/>
                <a:ea typeface="叶根友刀锋黑草" panose="02010601030101010101" pitchFamily="2" charset="-122"/>
              </a:rPr>
              <a:t>录</a:t>
            </a:r>
          </a:p>
        </p:txBody>
      </p:sp>
      <p:sp>
        <p:nvSpPr>
          <p:cNvPr id="16" name="文本框 47">
            <a:extLst>
              <a:ext uri="{FF2B5EF4-FFF2-40B4-BE49-F238E27FC236}">
                <a16:creationId xmlns="" xmlns:a16="http://schemas.microsoft.com/office/drawing/2014/main" id="{69C546E0-133C-429B-B206-12EF65CEEB97}"/>
              </a:ext>
            </a:extLst>
          </p:cNvPr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357746" y="702225"/>
            <a:ext cx="4335173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defRPr/>
            </a:pPr>
            <a:r>
              <a:rPr lang="zh-CN" altLang="en-US" sz="3600" b="1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国庆节的演变历史</a:t>
            </a:r>
          </a:p>
        </p:txBody>
      </p:sp>
      <p:sp>
        <p:nvSpPr>
          <p:cNvPr id="17" name="文本框 47">
            <a:extLst>
              <a:ext uri="{FF2B5EF4-FFF2-40B4-BE49-F238E27FC236}">
                <a16:creationId xmlns="" xmlns:a16="http://schemas.microsoft.com/office/drawing/2014/main" id="{9496012F-9B43-43DD-B502-13738C0EA4E4}"/>
              </a:ext>
            </a:extLst>
          </p:cNvPr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422707" y="1623583"/>
            <a:ext cx="4333264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dist">
              <a:defRPr/>
            </a:pPr>
            <a:r>
              <a:rPr lang="zh-CN" altLang="en-US" sz="3600" b="1" dirty="0">
                <a:solidFill>
                  <a:srgbClr val="C00000"/>
                </a:solidFill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国庆节的来历</a:t>
            </a:r>
          </a:p>
        </p:txBody>
      </p:sp>
      <p:sp>
        <p:nvSpPr>
          <p:cNvPr id="18" name="文本框 47">
            <a:extLst>
              <a:ext uri="{FF2B5EF4-FFF2-40B4-BE49-F238E27FC236}">
                <a16:creationId xmlns="" xmlns:a16="http://schemas.microsoft.com/office/drawing/2014/main" id="{6DD78028-4277-4A27-A8FD-7B7E8C1E2A8C}"/>
              </a:ext>
            </a:extLst>
          </p:cNvPr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357746" y="2620533"/>
            <a:ext cx="4335173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dist">
              <a:defRPr/>
            </a:pPr>
            <a:r>
              <a:rPr lang="zh-CN" altLang="en-US" sz="3600" b="1" dirty="0">
                <a:solidFill>
                  <a:srgbClr val="C00000"/>
                </a:solidFill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国庆节的意义</a:t>
            </a:r>
          </a:p>
        </p:txBody>
      </p:sp>
      <p:sp>
        <p:nvSpPr>
          <p:cNvPr id="19" name="文本框 47">
            <a:extLst>
              <a:ext uri="{FF2B5EF4-FFF2-40B4-BE49-F238E27FC236}">
                <a16:creationId xmlns="" xmlns:a16="http://schemas.microsoft.com/office/drawing/2014/main" id="{E19A4F78-FFAA-463A-9A08-9A66668436B9}"/>
              </a:ext>
            </a:extLst>
          </p:cNvPr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422707" y="3639708"/>
            <a:ext cx="4333264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dist">
              <a:defRPr/>
            </a:pPr>
            <a:r>
              <a:rPr lang="zh-CN" altLang="en-US" sz="3600" b="1" dirty="0">
                <a:solidFill>
                  <a:srgbClr val="C00000"/>
                </a:solidFill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国庆节节日活动</a:t>
            </a:r>
          </a:p>
        </p:txBody>
      </p:sp>
      <p:sp>
        <p:nvSpPr>
          <p:cNvPr id="22" name="KSO_GT1">
            <a:extLst>
              <a:ext uri="{FF2B5EF4-FFF2-40B4-BE49-F238E27FC236}">
                <a16:creationId xmlns="" xmlns:a16="http://schemas.microsoft.com/office/drawing/2014/main" id="{2F7C2C2D-6357-407A-8EFE-A2E999ADEC7A}"/>
              </a:ext>
            </a:extLst>
          </p:cNvPr>
          <p:cNvSpPr>
            <a:spLocks/>
          </p:cNvSpPr>
          <p:nvPr>
            <p:custDataLst>
              <p:tags r:id="rId11"/>
            </p:custDataLst>
          </p:nvPr>
        </p:nvSpPr>
        <p:spPr bwMode="ltGray">
          <a:xfrm>
            <a:off x="4397307" y="4577412"/>
            <a:ext cx="674688" cy="696913"/>
          </a:xfrm>
          <a:custGeom>
            <a:avLst/>
            <a:gdLst>
              <a:gd name="T0" fmla="*/ 264 w 742"/>
              <a:gd name="T1" fmla="*/ 20 h 718"/>
              <a:gd name="T2" fmla="*/ 286 w 742"/>
              <a:gd name="T3" fmla="*/ 52 h 718"/>
              <a:gd name="T4" fmla="*/ 242 w 742"/>
              <a:gd name="T5" fmla="*/ 68 h 718"/>
              <a:gd name="T6" fmla="*/ 202 w 742"/>
              <a:gd name="T7" fmla="*/ 72 h 718"/>
              <a:gd name="T8" fmla="*/ 194 w 742"/>
              <a:gd name="T9" fmla="*/ 102 h 718"/>
              <a:gd name="T10" fmla="*/ 140 w 742"/>
              <a:gd name="T11" fmla="*/ 114 h 718"/>
              <a:gd name="T12" fmla="*/ 116 w 742"/>
              <a:gd name="T13" fmla="*/ 136 h 718"/>
              <a:gd name="T14" fmla="*/ 84 w 742"/>
              <a:gd name="T15" fmla="*/ 164 h 718"/>
              <a:gd name="T16" fmla="*/ 76 w 742"/>
              <a:gd name="T17" fmla="*/ 182 h 718"/>
              <a:gd name="T18" fmla="*/ 60 w 742"/>
              <a:gd name="T19" fmla="*/ 224 h 718"/>
              <a:gd name="T20" fmla="*/ 42 w 742"/>
              <a:gd name="T21" fmla="*/ 272 h 718"/>
              <a:gd name="T22" fmla="*/ 24 w 742"/>
              <a:gd name="T23" fmla="*/ 296 h 718"/>
              <a:gd name="T24" fmla="*/ 12 w 742"/>
              <a:gd name="T25" fmla="*/ 330 h 718"/>
              <a:gd name="T26" fmla="*/ 16 w 742"/>
              <a:gd name="T27" fmla="*/ 352 h 718"/>
              <a:gd name="T28" fmla="*/ 6 w 742"/>
              <a:gd name="T29" fmla="*/ 396 h 718"/>
              <a:gd name="T30" fmla="*/ 30 w 742"/>
              <a:gd name="T31" fmla="*/ 420 h 718"/>
              <a:gd name="T32" fmla="*/ 22 w 742"/>
              <a:gd name="T33" fmla="*/ 448 h 718"/>
              <a:gd name="T34" fmla="*/ 38 w 742"/>
              <a:gd name="T35" fmla="*/ 472 h 718"/>
              <a:gd name="T36" fmla="*/ 64 w 742"/>
              <a:gd name="T37" fmla="*/ 500 h 718"/>
              <a:gd name="T38" fmla="*/ 76 w 742"/>
              <a:gd name="T39" fmla="*/ 546 h 718"/>
              <a:gd name="T40" fmla="*/ 126 w 742"/>
              <a:gd name="T41" fmla="*/ 572 h 718"/>
              <a:gd name="T42" fmla="*/ 130 w 742"/>
              <a:gd name="T43" fmla="*/ 602 h 718"/>
              <a:gd name="T44" fmla="*/ 170 w 742"/>
              <a:gd name="T45" fmla="*/ 614 h 718"/>
              <a:gd name="T46" fmla="*/ 188 w 742"/>
              <a:gd name="T47" fmla="*/ 636 h 718"/>
              <a:gd name="T48" fmla="*/ 212 w 742"/>
              <a:gd name="T49" fmla="*/ 644 h 718"/>
              <a:gd name="T50" fmla="*/ 238 w 742"/>
              <a:gd name="T51" fmla="*/ 662 h 718"/>
              <a:gd name="T52" fmla="*/ 280 w 742"/>
              <a:gd name="T53" fmla="*/ 668 h 718"/>
              <a:gd name="T54" fmla="*/ 300 w 742"/>
              <a:gd name="T55" fmla="*/ 676 h 718"/>
              <a:gd name="T56" fmla="*/ 330 w 742"/>
              <a:gd name="T57" fmla="*/ 688 h 718"/>
              <a:gd name="T58" fmla="*/ 350 w 742"/>
              <a:gd name="T59" fmla="*/ 694 h 718"/>
              <a:gd name="T60" fmla="*/ 392 w 742"/>
              <a:gd name="T61" fmla="*/ 718 h 718"/>
              <a:gd name="T62" fmla="*/ 398 w 742"/>
              <a:gd name="T63" fmla="*/ 686 h 718"/>
              <a:gd name="T64" fmla="*/ 428 w 742"/>
              <a:gd name="T65" fmla="*/ 688 h 718"/>
              <a:gd name="T66" fmla="*/ 504 w 742"/>
              <a:gd name="T67" fmla="*/ 660 h 718"/>
              <a:gd name="T68" fmla="*/ 534 w 742"/>
              <a:gd name="T69" fmla="*/ 656 h 718"/>
              <a:gd name="T70" fmla="*/ 550 w 742"/>
              <a:gd name="T71" fmla="*/ 644 h 718"/>
              <a:gd name="T72" fmla="*/ 570 w 742"/>
              <a:gd name="T73" fmla="*/ 612 h 718"/>
              <a:gd name="T74" fmla="*/ 612 w 742"/>
              <a:gd name="T75" fmla="*/ 586 h 718"/>
              <a:gd name="T76" fmla="*/ 630 w 742"/>
              <a:gd name="T77" fmla="*/ 554 h 718"/>
              <a:gd name="T78" fmla="*/ 656 w 742"/>
              <a:gd name="T79" fmla="*/ 520 h 718"/>
              <a:gd name="T80" fmla="*/ 682 w 742"/>
              <a:gd name="T81" fmla="*/ 492 h 718"/>
              <a:gd name="T82" fmla="*/ 692 w 742"/>
              <a:gd name="T83" fmla="*/ 466 h 718"/>
              <a:gd name="T84" fmla="*/ 696 w 742"/>
              <a:gd name="T85" fmla="*/ 410 h 718"/>
              <a:gd name="T86" fmla="*/ 734 w 742"/>
              <a:gd name="T87" fmla="*/ 352 h 718"/>
              <a:gd name="T88" fmla="*/ 718 w 742"/>
              <a:gd name="T89" fmla="*/ 316 h 718"/>
              <a:gd name="T90" fmla="*/ 710 w 742"/>
              <a:gd name="T91" fmla="*/ 292 h 718"/>
              <a:gd name="T92" fmla="*/ 698 w 742"/>
              <a:gd name="T93" fmla="*/ 258 h 718"/>
              <a:gd name="T94" fmla="*/ 678 w 742"/>
              <a:gd name="T95" fmla="*/ 212 h 718"/>
              <a:gd name="T96" fmla="*/ 654 w 742"/>
              <a:gd name="T97" fmla="*/ 182 h 718"/>
              <a:gd name="T98" fmla="*/ 632 w 742"/>
              <a:gd name="T99" fmla="*/ 154 h 718"/>
              <a:gd name="T100" fmla="*/ 612 w 742"/>
              <a:gd name="T101" fmla="*/ 104 h 718"/>
              <a:gd name="T102" fmla="*/ 592 w 742"/>
              <a:gd name="T103" fmla="*/ 108 h 718"/>
              <a:gd name="T104" fmla="*/ 548 w 742"/>
              <a:gd name="T105" fmla="*/ 100 h 718"/>
              <a:gd name="T106" fmla="*/ 508 w 742"/>
              <a:gd name="T107" fmla="*/ 22 h 718"/>
              <a:gd name="T108" fmla="*/ 456 w 742"/>
              <a:gd name="T109" fmla="*/ 48 h 718"/>
              <a:gd name="T110" fmla="*/ 430 w 742"/>
              <a:gd name="T111" fmla="*/ 46 h 718"/>
              <a:gd name="T112" fmla="*/ 370 w 742"/>
              <a:gd name="T113" fmla="*/ 10 h 718"/>
              <a:gd name="T114" fmla="*/ 348 w 742"/>
              <a:gd name="T115" fmla="*/ 10 h 718"/>
              <a:gd name="T116" fmla="*/ 326 w 742"/>
              <a:gd name="T117" fmla="*/ 28 h 718"/>
              <a:gd name="T118" fmla="*/ 294 w 742"/>
              <a:gd name="T119" fmla="*/ 42 h 718"/>
              <a:gd name="T120" fmla="*/ 256 w 742"/>
              <a:gd name="T121" fmla="*/ 12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3600" dirty="0">
                <a:solidFill>
                  <a:srgbClr val="FFFF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伍</a:t>
            </a:r>
          </a:p>
        </p:txBody>
      </p:sp>
      <p:sp>
        <p:nvSpPr>
          <p:cNvPr id="23" name="文本框 47">
            <a:extLst>
              <a:ext uri="{FF2B5EF4-FFF2-40B4-BE49-F238E27FC236}">
                <a16:creationId xmlns="" xmlns:a16="http://schemas.microsoft.com/office/drawing/2014/main" id="{6956667E-A45E-4F2D-AD74-BA4638967611}"/>
              </a:ext>
            </a:extLst>
          </p:cNvPr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5433946" y="4577412"/>
            <a:ext cx="4335173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dist">
              <a:defRPr/>
            </a:pPr>
            <a:r>
              <a:rPr lang="zh-CN" altLang="en-US" sz="3600" b="1" dirty="0">
                <a:solidFill>
                  <a:srgbClr val="C00000"/>
                </a:solidFill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国庆节庆祝活动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A8D21216-CBD9-4ADA-9BF2-7EECD9F87B4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412750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730757EF-7461-45E1-9864-EB5557361FE1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62134"/>
            <a:ext cx="12192000" cy="412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858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2" grpId="0" animBg="1"/>
      <p:bldP spid="14" grpId="0"/>
      <p:bldP spid="15" grpId="0"/>
      <p:bldP spid="16" grpId="0"/>
      <p:bldP spid="17" grpId="0"/>
      <p:bldP spid="18" grpId="0"/>
      <p:bldP spid="19" grpId="0"/>
      <p:bldP spid="22" grpId="0" animBg="1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D52CC6E1-30A1-41C3-B7CB-F84E9B2ACBF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4127500"/>
          </a:xfrm>
          <a:prstGeom prst="rect">
            <a:avLst/>
          </a:prstGeom>
        </p:spPr>
      </p:pic>
      <p:sp>
        <p:nvSpPr>
          <p:cNvPr id="7" name="KSO_GT1">
            <a:extLst>
              <a:ext uri="{FF2B5EF4-FFF2-40B4-BE49-F238E27FC236}">
                <a16:creationId xmlns="" xmlns:a16="http://schemas.microsoft.com/office/drawing/2014/main" id="{A5079586-EA6B-47E1-A5D8-CBED10F45368}"/>
              </a:ext>
            </a:extLst>
          </p:cNvPr>
          <p:cNvSpPr>
            <a:spLocks/>
          </p:cNvSpPr>
          <p:nvPr>
            <p:custDataLst>
              <p:tags r:id="rId1"/>
            </p:custDataLst>
          </p:nvPr>
        </p:nvSpPr>
        <p:spPr bwMode="ltGray">
          <a:xfrm>
            <a:off x="5356226" y="1660381"/>
            <a:ext cx="1406524" cy="1452854"/>
          </a:xfrm>
          <a:custGeom>
            <a:avLst/>
            <a:gdLst>
              <a:gd name="T0" fmla="*/ 264 w 742"/>
              <a:gd name="T1" fmla="*/ 20 h 718"/>
              <a:gd name="T2" fmla="*/ 286 w 742"/>
              <a:gd name="T3" fmla="*/ 52 h 718"/>
              <a:gd name="T4" fmla="*/ 242 w 742"/>
              <a:gd name="T5" fmla="*/ 68 h 718"/>
              <a:gd name="T6" fmla="*/ 202 w 742"/>
              <a:gd name="T7" fmla="*/ 72 h 718"/>
              <a:gd name="T8" fmla="*/ 194 w 742"/>
              <a:gd name="T9" fmla="*/ 102 h 718"/>
              <a:gd name="T10" fmla="*/ 140 w 742"/>
              <a:gd name="T11" fmla="*/ 114 h 718"/>
              <a:gd name="T12" fmla="*/ 116 w 742"/>
              <a:gd name="T13" fmla="*/ 136 h 718"/>
              <a:gd name="T14" fmla="*/ 84 w 742"/>
              <a:gd name="T15" fmla="*/ 164 h 718"/>
              <a:gd name="T16" fmla="*/ 76 w 742"/>
              <a:gd name="T17" fmla="*/ 182 h 718"/>
              <a:gd name="T18" fmla="*/ 60 w 742"/>
              <a:gd name="T19" fmla="*/ 224 h 718"/>
              <a:gd name="T20" fmla="*/ 42 w 742"/>
              <a:gd name="T21" fmla="*/ 272 h 718"/>
              <a:gd name="T22" fmla="*/ 24 w 742"/>
              <a:gd name="T23" fmla="*/ 296 h 718"/>
              <a:gd name="T24" fmla="*/ 12 w 742"/>
              <a:gd name="T25" fmla="*/ 330 h 718"/>
              <a:gd name="T26" fmla="*/ 16 w 742"/>
              <a:gd name="T27" fmla="*/ 352 h 718"/>
              <a:gd name="T28" fmla="*/ 6 w 742"/>
              <a:gd name="T29" fmla="*/ 396 h 718"/>
              <a:gd name="T30" fmla="*/ 30 w 742"/>
              <a:gd name="T31" fmla="*/ 420 h 718"/>
              <a:gd name="T32" fmla="*/ 22 w 742"/>
              <a:gd name="T33" fmla="*/ 448 h 718"/>
              <a:gd name="T34" fmla="*/ 38 w 742"/>
              <a:gd name="T35" fmla="*/ 472 h 718"/>
              <a:gd name="T36" fmla="*/ 64 w 742"/>
              <a:gd name="T37" fmla="*/ 500 h 718"/>
              <a:gd name="T38" fmla="*/ 76 w 742"/>
              <a:gd name="T39" fmla="*/ 546 h 718"/>
              <a:gd name="T40" fmla="*/ 126 w 742"/>
              <a:gd name="T41" fmla="*/ 572 h 718"/>
              <a:gd name="T42" fmla="*/ 130 w 742"/>
              <a:gd name="T43" fmla="*/ 602 h 718"/>
              <a:gd name="T44" fmla="*/ 170 w 742"/>
              <a:gd name="T45" fmla="*/ 614 h 718"/>
              <a:gd name="T46" fmla="*/ 188 w 742"/>
              <a:gd name="T47" fmla="*/ 636 h 718"/>
              <a:gd name="T48" fmla="*/ 212 w 742"/>
              <a:gd name="T49" fmla="*/ 644 h 718"/>
              <a:gd name="T50" fmla="*/ 238 w 742"/>
              <a:gd name="T51" fmla="*/ 662 h 718"/>
              <a:gd name="T52" fmla="*/ 280 w 742"/>
              <a:gd name="T53" fmla="*/ 668 h 718"/>
              <a:gd name="T54" fmla="*/ 300 w 742"/>
              <a:gd name="T55" fmla="*/ 676 h 718"/>
              <a:gd name="T56" fmla="*/ 330 w 742"/>
              <a:gd name="T57" fmla="*/ 688 h 718"/>
              <a:gd name="T58" fmla="*/ 350 w 742"/>
              <a:gd name="T59" fmla="*/ 694 h 718"/>
              <a:gd name="T60" fmla="*/ 392 w 742"/>
              <a:gd name="T61" fmla="*/ 718 h 718"/>
              <a:gd name="T62" fmla="*/ 398 w 742"/>
              <a:gd name="T63" fmla="*/ 686 h 718"/>
              <a:gd name="T64" fmla="*/ 428 w 742"/>
              <a:gd name="T65" fmla="*/ 688 h 718"/>
              <a:gd name="T66" fmla="*/ 504 w 742"/>
              <a:gd name="T67" fmla="*/ 660 h 718"/>
              <a:gd name="T68" fmla="*/ 534 w 742"/>
              <a:gd name="T69" fmla="*/ 656 h 718"/>
              <a:gd name="T70" fmla="*/ 550 w 742"/>
              <a:gd name="T71" fmla="*/ 644 h 718"/>
              <a:gd name="T72" fmla="*/ 570 w 742"/>
              <a:gd name="T73" fmla="*/ 612 h 718"/>
              <a:gd name="T74" fmla="*/ 612 w 742"/>
              <a:gd name="T75" fmla="*/ 586 h 718"/>
              <a:gd name="T76" fmla="*/ 630 w 742"/>
              <a:gd name="T77" fmla="*/ 554 h 718"/>
              <a:gd name="T78" fmla="*/ 656 w 742"/>
              <a:gd name="T79" fmla="*/ 520 h 718"/>
              <a:gd name="T80" fmla="*/ 682 w 742"/>
              <a:gd name="T81" fmla="*/ 492 h 718"/>
              <a:gd name="T82" fmla="*/ 692 w 742"/>
              <a:gd name="T83" fmla="*/ 466 h 718"/>
              <a:gd name="T84" fmla="*/ 696 w 742"/>
              <a:gd name="T85" fmla="*/ 410 h 718"/>
              <a:gd name="T86" fmla="*/ 734 w 742"/>
              <a:gd name="T87" fmla="*/ 352 h 718"/>
              <a:gd name="T88" fmla="*/ 718 w 742"/>
              <a:gd name="T89" fmla="*/ 316 h 718"/>
              <a:gd name="T90" fmla="*/ 710 w 742"/>
              <a:gd name="T91" fmla="*/ 292 h 718"/>
              <a:gd name="T92" fmla="*/ 698 w 742"/>
              <a:gd name="T93" fmla="*/ 258 h 718"/>
              <a:gd name="T94" fmla="*/ 678 w 742"/>
              <a:gd name="T95" fmla="*/ 212 h 718"/>
              <a:gd name="T96" fmla="*/ 654 w 742"/>
              <a:gd name="T97" fmla="*/ 182 h 718"/>
              <a:gd name="T98" fmla="*/ 632 w 742"/>
              <a:gd name="T99" fmla="*/ 154 h 718"/>
              <a:gd name="T100" fmla="*/ 612 w 742"/>
              <a:gd name="T101" fmla="*/ 104 h 718"/>
              <a:gd name="T102" fmla="*/ 592 w 742"/>
              <a:gd name="T103" fmla="*/ 108 h 718"/>
              <a:gd name="T104" fmla="*/ 548 w 742"/>
              <a:gd name="T105" fmla="*/ 100 h 718"/>
              <a:gd name="T106" fmla="*/ 508 w 742"/>
              <a:gd name="T107" fmla="*/ 22 h 718"/>
              <a:gd name="T108" fmla="*/ 456 w 742"/>
              <a:gd name="T109" fmla="*/ 48 h 718"/>
              <a:gd name="T110" fmla="*/ 430 w 742"/>
              <a:gd name="T111" fmla="*/ 46 h 718"/>
              <a:gd name="T112" fmla="*/ 370 w 742"/>
              <a:gd name="T113" fmla="*/ 10 h 718"/>
              <a:gd name="T114" fmla="*/ 348 w 742"/>
              <a:gd name="T115" fmla="*/ 10 h 718"/>
              <a:gd name="T116" fmla="*/ 326 w 742"/>
              <a:gd name="T117" fmla="*/ 28 h 718"/>
              <a:gd name="T118" fmla="*/ 294 w 742"/>
              <a:gd name="T119" fmla="*/ 42 h 718"/>
              <a:gd name="T120" fmla="*/ 256 w 742"/>
              <a:gd name="T121" fmla="*/ 12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6600" dirty="0">
                <a:solidFill>
                  <a:srgbClr val="FFFF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壹</a:t>
            </a:r>
          </a:p>
        </p:txBody>
      </p:sp>
      <p:sp>
        <p:nvSpPr>
          <p:cNvPr id="16" name="文本框 47">
            <a:extLst>
              <a:ext uri="{FF2B5EF4-FFF2-40B4-BE49-F238E27FC236}">
                <a16:creationId xmlns="" xmlns:a16="http://schemas.microsoft.com/office/drawing/2014/main" id="{69C546E0-133C-429B-B206-12EF65CEEB97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670500" y="2735264"/>
            <a:ext cx="6777976" cy="2362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defRPr/>
            </a:pPr>
            <a:r>
              <a:rPr lang="zh-CN" altLang="en-US" sz="5400" b="1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国庆节的演变历史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6EB0D272-8326-4B93-9E0D-76AFE0C74CB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62134"/>
            <a:ext cx="12192000" cy="412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2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ADF50686-8F91-4A66-AFB7-EDFDC5C5770F}"/>
              </a:ext>
            </a:extLst>
          </p:cNvPr>
          <p:cNvSpPr/>
          <p:nvPr/>
        </p:nvSpPr>
        <p:spPr>
          <a:xfrm>
            <a:off x="898358" y="1752600"/>
            <a:ext cx="10379242" cy="14598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55E67525-B74B-4390-8C51-AE54674A9348}"/>
              </a:ext>
            </a:extLst>
          </p:cNvPr>
          <p:cNvSpPr txBox="1"/>
          <p:nvPr/>
        </p:nvSpPr>
        <p:spPr>
          <a:xfrm>
            <a:off x="1106905" y="1843389"/>
            <a:ext cx="99781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dirty="0"/>
              <a:t>“国庆”一词，本指国家喜庆之事，最早见于西晋。西晋的文学家陆机在</a:t>
            </a:r>
            <a:r>
              <a:rPr lang="en-US" altLang="zh-CN" sz="2000" dirty="0"/>
              <a:t>《</a:t>
            </a:r>
            <a:r>
              <a:rPr lang="zh-CN" altLang="en-US" sz="2000" dirty="0"/>
              <a:t>五等诸侯论</a:t>
            </a:r>
            <a:r>
              <a:rPr lang="en-US" altLang="zh-CN" sz="2000" dirty="0"/>
              <a:t>》</a:t>
            </a:r>
            <a:r>
              <a:rPr lang="zh-CN" altLang="en-US" sz="2000" dirty="0"/>
              <a:t>一文中就曾有“国庆独飨其利，主忧莫与其害”的记载、我国封建时代、国家喜庆的大事，莫大过于帝王的登基、诞辰（清朝称皇帝的生日为万岁节）等。因而我国古代把皇帝即位、诞辰称为“国庆”。今天称国家建立的纪念日为国庆节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3466EB4-E2B6-43BB-A079-EA85863CE7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304" y="3660213"/>
            <a:ext cx="10375389" cy="25908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FB2D2787-06AC-4FBA-9E33-3049A26BD446}"/>
              </a:ext>
            </a:extLst>
          </p:cNvPr>
          <p:cNvSpPr txBox="1"/>
          <p:nvPr/>
        </p:nvSpPr>
        <p:spPr>
          <a:xfrm>
            <a:off x="3507498" y="328657"/>
            <a:ext cx="51039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“国庆”的含义</a:t>
            </a:r>
          </a:p>
        </p:txBody>
      </p:sp>
    </p:spTree>
    <p:extLst>
      <p:ext uri="{BB962C8B-B14F-4D97-AF65-F5344CB8AC3E}">
        <p14:creationId xmlns:p14="http://schemas.microsoft.com/office/powerpoint/2010/main" val="3933074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BA7DCCCA-94EB-4575-871C-C42AAD5F8A01}"/>
              </a:ext>
            </a:extLst>
          </p:cNvPr>
          <p:cNvSpPr/>
          <p:nvPr/>
        </p:nvSpPr>
        <p:spPr>
          <a:xfrm>
            <a:off x="0" y="1620251"/>
            <a:ext cx="8325853" cy="4908885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4C987943-28FF-4D45-AFBA-1C2AE6ABD863}"/>
              </a:ext>
            </a:extLst>
          </p:cNvPr>
          <p:cNvSpPr/>
          <p:nvPr/>
        </p:nvSpPr>
        <p:spPr>
          <a:xfrm>
            <a:off x="72189" y="1951034"/>
            <a:ext cx="818147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</a:rPr>
              <a:t>1949</a:t>
            </a:r>
            <a:r>
              <a:rPr lang="zh-CN" altLang="en-US" dirty="0">
                <a:latin typeface="arial" panose="020B0604020202020204" pitchFamily="34" charset="0"/>
              </a:rPr>
              <a:t>年</a:t>
            </a:r>
            <a:r>
              <a:rPr lang="en-US" altLang="zh-CN" dirty="0">
                <a:latin typeface="arial" panose="020B0604020202020204" pitchFamily="34" charset="0"/>
              </a:rPr>
              <a:t>12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3</a:t>
            </a:r>
            <a:r>
              <a:rPr lang="zh-CN" altLang="en-US" dirty="0">
                <a:latin typeface="arial" panose="020B0604020202020204" pitchFamily="34" charset="0"/>
              </a:rPr>
              <a:t>日，</a:t>
            </a:r>
            <a:r>
              <a:rPr lang="zh-CN" altLang="en-US" dirty="0">
                <a:latin typeface="arial" panose="020B0604020202020204" pitchFamily="34" charset="0"/>
                <a:hlinkClick r:id="rId3"/>
              </a:rPr>
              <a:t>中央人民政府委员会</a:t>
            </a:r>
            <a:r>
              <a:rPr lang="zh-CN" altLang="en-US" dirty="0">
                <a:latin typeface="arial" panose="020B0604020202020204" pitchFamily="34" charset="0"/>
              </a:rPr>
              <a:t>第四次会议接受全国政协的建议，通过了</a:t>
            </a:r>
            <a:r>
              <a:rPr lang="en-US" altLang="zh-CN" dirty="0">
                <a:latin typeface="arial" panose="020B0604020202020204" pitchFamily="34" charset="0"/>
              </a:rPr>
              <a:t>《</a:t>
            </a:r>
            <a:r>
              <a:rPr lang="zh-CN" altLang="en-US" dirty="0">
                <a:latin typeface="arial" panose="020B0604020202020204" pitchFamily="34" charset="0"/>
                <a:hlinkClick r:id="rId4"/>
              </a:rPr>
              <a:t>关于中华人民共和国国庆日的决议</a:t>
            </a:r>
            <a:r>
              <a:rPr lang="en-US" altLang="zh-CN" dirty="0">
                <a:latin typeface="arial" panose="020B0604020202020204" pitchFamily="34" charset="0"/>
              </a:rPr>
              <a:t>》</a:t>
            </a:r>
            <a:r>
              <a:rPr lang="zh-CN" altLang="en-US" dirty="0">
                <a:latin typeface="arial" panose="020B0604020202020204" pitchFamily="34" charset="0"/>
              </a:rPr>
              <a:t>，决定每年</a:t>
            </a:r>
            <a:r>
              <a:rPr lang="en-US" altLang="zh-CN" dirty="0">
                <a:latin typeface="arial" panose="020B0604020202020204" pitchFamily="34" charset="0"/>
              </a:rPr>
              <a:t>10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日为</a:t>
            </a:r>
            <a:r>
              <a:rPr lang="zh-CN" altLang="en-US" dirty="0">
                <a:latin typeface="arial" panose="020B0604020202020204" pitchFamily="34" charset="0"/>
                <a:hlinkClick r:id="rId5"/>
              </a:rPr>
              <a:t>中华人民共和国</a:t>
            </a:r>
            <a:r>
              <a:rPr lang="zh-CN" altLang="en-US" dirty="0">
                <a:latin typeface="arial" panose="020B0604020202020204" pitchFamily="34" charset="0"/>
              </a:rPr>
              <a:t>宣告成立的伟大日子，为中华人民共和国</a:t>
            </a:r>
            <a:r>
              <a:rPr lang="zh-CN" altLang="en-US" dirty="0">
                <a:latin typeface="arial" panose="020B0604020202020204" pitchFamily="34" charset="0"/>
                <a:hlinkClick r:id="rId6"/>
              </a:rPr>
              <a:t>国庆日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</a:p>
          <a:p>
            <a:r>
              <a:rPr lang="en-US" altLang="zh-CN" dirty="0">
                <a:latin typeface="arial" panose="020B0604020202020204" pitchFamily="34" charset="0"/>
              </a:rPr>
              <a:t>1949</a:t>
            </a:r>
            <a:r>
              <a:rPr lang="zh-CN" altLang="en-US" dirty="0">
                <a:latin typeface="arial" panose="020B0604020202020204" pitchFamily="34" charset="0"/>
              </a:rPr>
              <a:t>年</a:t>
            </a:r>
            <a:r>
              <a:rPr lang="en-US" altLang="zh-CN" dirty="0">
                <a:latin typeface="arial" panose="020B0604020202020204" pitchFamily="34" charset="0"/>
              </a:rPr>
              <a:t>10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日</a:t>
            </a:r>
            <a:r>
              <a:rPr lang="zh-CN" altLang="en-US" dirty="0">
                <a:latin typeface="arial" panose="020B0604020202020204" pitchFamily="34" charset="0"/>
                <a:hlinkClick r:id="rId5"/>
              </a:rPr>
              <a:t>中华人民共和国</a:t>
            </a:r>
            <a:r>
              <a:rPr lang="zh-CN" altLang="en-US" dirty="0">
                <a:latin typeface="arial" panose="020B0604020202020204" pitchFamily="34" charset="0"/>
              </a:rPr>
              <a:t>成立后，国庆的庆祝形式曾几经变化。</a:t>
            </a:r>
          </a:p>
          <a:p>
            <a:r>
              <a:rPr lang="zh-CN" altLang="en-US" dirty="0">
                <a:latin typeface="arial" panose="020B0604020202020204" pitchFamily="34" charset="0"/>
              </a:rPr>
              <a:t>在新中国成立初期（</a:t>
            </a:r>
            <a:r>
              <a:rPr lang="en-US" altLang="zh-CN" dirty="0">
                <a:latin typeface="arial" panose="020B0604020202020204" pitchFamily="34" charset="0"/>
              </a:rPr>
              <a:t>1950─1959</a:t>
            </a:r>
            <a:r>
              <a:rPr lang="zh-CN" altLang="en-US" dirty="0">
                <a:latin typeface="arial" panose="020B0604020202020204" pitchFamily="34" charset="0"/>
              </a:rPr>
              <a:t>年），每年的国庆都举行大型庆典活动，同时举行阅兵。</a:t>
            </a:r>
            <a:r>
              <a:rPr lang="en-US" altLang="zh-CN" dirty="0">
                <a:latin typeface="arial" panose="020B0604020202020204" pitchFamily="34" charset="0"/>
              </a:rPr>
              <a:t>1960</a:t>
            </a:r>
            <a:r>
              <a:rPr lang="zh-CN" altLang="en-US" dirty="0">
                <a:latin typeface="arial" panose="020B0604020202020204" pitchFamily="34" charset="0"/>
              </a:rPr>
              <a:t>年</a:t>
            </a:r>
            <a:r>
              <a:rPr lang="en-US" altLang="zh-CN" dirty="0">
                <a:latin typeface="arial" panose="020B0604020202020204" pitchFamily="34" charset="0"/>
              </a:rPr>
              <a:t>9</a:t>
            </a:r>
            <a:r>
              <a:rPr lang="zh-CN" altLang="en-US" dirty="0">
                <a:latin typeface="arial" panose="020B0604020202020204" pitchFamily="34" charset="0"/>
              </a:rPr>
              <a:t>月，中共中央、国务院本着勤俭建国的方针，决定改革国庆制度。此后，自</a:t>
            </a:r>
            <a:r>
              <a:rPr lang="en-US" altLang="zh-CN" dirty="0">
                <a:latin typeface="arial" panose="020B0604020202020204" pitchFamily="34" charset="0"/>
              </a:rPr>
              <a:t>1960</a:t>
            </a:r>
            <a:r>
              <a:rPr lang="zh-CN" altLang="en-US" dirty="0">
                <a:latin typeface="arial" panose="020B0604020202020204" pitchFamily="34" charset="0"/>
              </a:rPr>
              <a:t>年至</a:t>
            </a:r>
            <a:r>
              <a:rPr lang="en-US" altLang="zh-CN" dirty="0">
                <a:latin typeface="arial" panose="020B0604020202020204" pitchFamily="34" charset="0"/>
              </a:rPr>
              <a:t>1970</a:t>
            </a:r>
            <a:r>
              <a:rPr lang="zh-CN" altLang="en-US" dirty="0">
                <a:latin typeface="arial" panose="020B0604020202020204" pitchFamily="34" charset="0"/>
              </a:rPr>
              <a:t>年，每年的国庆均在天安门前举行盛大的集会和群众游行活动，但未举行阅兵。</a:t>
            </a:r>
          </a:p>
          <a:p>
            <a:r>
              <a:rPr lang="en-US" altLang="zh-CN" dirty="0">
                <a:latin typeface="arial" panose="020B0604020202020204" pitchFamily="34" charset="0"/>
              </a:rPr>
              <a:t>1971</a:t>
            </a:r>
            <a:r>
              <a:rPr lang="zh-CN" altLang="en-US" dirty="0">
                <a:latin typeface="arial" panose="020B0604020202020204" pitchFamily="34" charset="0"/>
              </a:rPr>
              <a:t>年至</a:t>
            </a:r>
            <a:r>
              <a:rPr lang="en-US" altLang="zh-CN" dirty="0">
                <a:latin typeface="arial" panose="020B0604020202020204" pitchFamily="34" charset="0"/>
              </a:rPr>
              <a:t>1983</a:t>
            </a:r>
            <a:r>
              <a:rPr lang="zh-CN" altLang="en-US" dirty="0">
                <a:latin typeface="arial" panose="020B0604020202020204" pitchFamily="34" charset="0"/>
              </a:rPr>
              <a:t>年，每年的</a:t>
            </a:r>
            <a:r>
              <a:rPr lang="en-US" altLang="zh-CN" dirty="0">
                <a:latin typeface="arial" panose="020B0604020202020204" pitchFamily="34" charset="0"/>
              </a:rPr>
              <a:t>10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日，</a:t>
            </a:r>
            <a:r>
              <a:rPr lang="zh-CN" altLang="en-US" dirty="0">
                <a:latin typeface="arial" panose="020B0604020202020204" pitchFamily="34" charset="0"/>
                <a:hlinkClick r:id="rId7"/>
              </a:rPr>
              <a:t>北京</a:t>
            </a:r>
            <a:r>
              <a:rPr lang="zh-CN" altLang="en-US" dirty="0">
                <a:latin typeface="arial" panose="020B0604020202020204" pitchFamily="34" charset="0"/>
              </a:rPr>
              <a:t>都以大型的游园联欢活动等其他形式庆祝国庆，未进行群众游行。</a:t>
            </a:r>
            <a:r>
              <a:rPr lang="en-US" altLang="zh-CN" dirty="0">
                <a:latin typeface="arial" panose="020B0604020202020204" pitchFamily="34" charset="0"/>
              </a:rPr>
              <a:t>1984</a:t>
            </a:r>
            <a:r>
              <a:rPr lang="zh-CN" altLang="en-US" dirty="0">
                <a:latin typeface="arial" panose="020B0604020202020204" pitchFamily="34" charset="0"/>
              </a:rPr>
              <a:t>年，国庆</a:t>
            </a:r>
            <a:r>
              <a:rPr lang="en-US" altLang="zh-CN" dirty="0">
                <a:latin typeface="arial" panose="020B0604020202020204" pitchFamily="34" charset="0"/>
              </a:rPr>
              <a:t>35</a:t>
            </a:r>
            <a:r>
              <a:rPr lang="zh-CN" altLang="en-US" dirty="0">
                <a:latin typeface="arial" panose="020B0604020202020204" pitchFamily="34" charset="0"/>
              </a:rPr>
              <a:t>周年，举行了盛大的国庆阅兵和群众庆祝游行。在此后的十几年间，均采用其他形式庆祝国庆，未再举行国庆阅兵式和群众庆祝游行。</a:t>
            </a:r>
            <a:r>
              <a:rPr lang="en-US" altLang="zh-CN" dirty="0">
                <a:latin typeface="arial" panose="020B0604020202020204" pitchFamily="34" charset="0"/>
              </a:rPr>
              <a:t>1999</a:t>
            </a:r>
            <a:r>
              <a:rPr lang="zh-CN" altLang="en-US" dirty="0">
                <a:latin typeface="arial" panose="020B0604020202020204" pitchFamily="34" charset="0"/>
              </a:rPr>
              <a:t>年</a:t>
            </a:r>
            <a:r>
              <a:rPr lang="en-US" altLang="zh-CN" dirty="0">
                <a:latin typeface="arial" panose="020B0604020202020204" pitchFamily="34" charset="0"/>
              </a:rPr>
              <a:t>10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日，国庆</a:t>
            </a:r>
            <a:r>
              <a:rPr lang="en-US" altLang="zh-CN" dirty="0">
                <a:latin typeface="arial" panose="020B0604020202020204" pitchFamily="34" charset="0"/>
              </a:rPr>
              <a:t>50</a:t>
            </a:r>
            <a:r>
              <a:rPr lang="zh-CN" altLang="en-US" dirty="0">
                <a:latin typeface="arial" panose="020B0604020202020204" pitchFamily="34" charset="0"/>
              </a:rPr>
              <a:t>周年，举行了盛大国庆阅兵和群众庆祝游行。这是中华人民共和国在</a:t>
            </a:r>
            <a:r>
              <a:rPr lang="en-US" altLang="zh-CN" dirty="0">
                <a:latin typeface="arial" panose="020B0604020202020204" pitchFamily="34" charset="0"/>
              </a:rPr>
              <a:t>20</a:t>
            </a:r>
            <a:r>
              <a:rPr lang="zh-CN" altLang="en-US" dirty="0">
                <a:latin typeface="arial" panose="020B0604020202020204" pitchFamily="34" charset="0"/>
              </a:rPr>
              <a:t>世纪举行的最后一次盛大国庆庆典。</a:t>
            </a:r>
          </a:p>
          <a:p>
            <a:r>
              <a:rPr lang="zh-CN" altLang="en-US" dirty="0">
                <a:latin typeface="arial" panose="020B0604020202020204" pitchFamily="34" charset="0"/>
              </a:rPr>
              <a:t>新中国成立以来，在国庆庆典上共进行过</a:t>
            </a:r>
            <a:r>
              <a:rPr lang="en-US" altLang="zh-CN" dirty="0">
                <a:latin typeface="arial" panose="020B0604020202020204" pitchFamily="34" charset="0"/>
              </a:rPr>
              <a:t>14</a:t>
            </a:r>
            <a:r>
              <a:rPr lang="zh-CN" altLang="en-US" dirty="0">
                <a:latin typeface="arial" panose="020B0604020202020204" pitchFamily="34" charset="0"/>
              </a:rPr>
              <a:t>次阅兵。分别是</a:t>
            </a:r>
            <a:r>
              <a:rPr lang="en-US" altLang="zh-CN" dirty="0">
                <a:latin typeface="arial" panose="020B0604020202020204" pitchFamily="34" charset="0"/>
              </a:rPr>
              <a:t>1949</a:t>
            </a:r>
            <a:r>
              <a:rPr lang="zh-CN" altLang="en-US" dirty="0">
                <a:latin typeface="arial" panose="020B0604020202020204" pitchFamily="34" charset="0"/>
              </a:rPr>
              <a:t>年至</a:t>
            </a:r>
            <a:r>
              <a:rPr lang="en-US" altLang="zh-CN" dirty="0">
                <a:latin typeface="arial" panose="020B0604020202020204" pitchFamily="34" charset="0"/>
              </a:rPr>
              <a:t>1959</a:t>
            </a:r>
            <a:r>
              <a:rPr lang="zh-CN" altLang="en-US" dirty="0">
                <a:latin typeface="arial" panose="020B0604020202020204" pitchFamily="34" charset="0"/>
              </a:rPr>
              <a:t>年间的</a:t>
            </a:r>
            <a:r>
              <a:rPr lang="en-US" altLang="zh-CN" dirty="0">
                <a:latin typeface="arial" panose="020B0604020202020204" pitchFamily="34" charset="0"/>
              </a:rPr>
              <a:t>11</a:t>
            </a:r>
            <a:r>
              <a:rPr lang="zh-CN" altLang="en-US" dirty="0">
                <a:latin typeface="arial" panose="020B0604020202020204" pitchFamily="34" charset="0"/>
              </a:rPr>
              <a:t>次和</a:t>
            </a:r>
            <a:r>
              <a:rPr lang="en-US" altLang="zh-CN" dirty="0">
                <a:latin typeface="arial" panose="020B0604020202020204" pitchFamily="34" charset="0"/>
              </a:rPr>
              <a:t>1984</a:t>
            </a:r>
            <a:r>
              <a:rPr lang="zh-CN" altLang="en-US" dirty="0">
                <a:latin typeface="arial" panose="020B0604020202020204" pitchFamily="34" charset="0"/>
              </a:rPr>
              <a:t>年国庆</a:t>
            </a:r>
            <a:r>
              <a:rPr lang="en-US" altLang="zh-CN" dirty="0">
                <a:latin typeface="arial" panose="020B0604020202020204" pitchFamily="34" charset="0"/>
              </a:rPr>
              <a:t>35</a:t>
            </a:r>
            <a:r>
              <a:rPr lang="zh-CN" altLang="en-US" dirty="0">
                <a:latin typeface="arial" panose="020B0604020202020204" pitchFamily="34" charset="0"/>
              </a:rPr>
              <a:t>周年、</a:t>
            </a:r>
            <a:r>
              <a:rPr lang="en-US" altLang="zh-CN" dirty="0">
                <a:latin typeface="arial" panose="020B0604020202020204" pitchFamily="34" charset="0"/>
              </a:rPr>
              <a:t>1999</a:t>
            </a:r>
            <a:r>
              <a:rPr lang="zh-CN" altLang="en-US" dirty="0">
                <a:latin typeface="arial" panose="020B0604020202020204" pitchFamily="34" charset="0"/>
              </a:rPr>
              <a:t>年国庆</a:t>
            </a:r>
            <a:r>
              <a:rPr lang="en-US" altLang="zh-CN" dirty="0">
                <a:latin typeface="arial" panose="020B0604020202020204" pitchFamily="34" charset="0"/>
              </a:rPr>
              <a:t>50</a:t>
            </a:r>
            <a:r>
              <a:rPr lang="zh-CN" altLang="en-US" dirty="0">
                <a:latin typeface="arial" panose="020B0604020202020204" pitchFamily="34" charset="0"/>
              </a:rPr>
              <a:t>周年、</a:t>
            </a:r>
            <a:r>
              <a:rPr lang="en-US" altLang="zh-CN" dirty="0">
                <a:latin typeface="arial" panose="020B0604020202020204" pitchFamily="34" charset="0"/>
              </a:rPr>
              <a:t>2009</a:t>
            </a:r>
            <a:r>
              <a:rPr lang="zh-CN" altLang="en-US" dirty="0">
                <a:latin typeface="arial" panose="020B0604020202020204" pitchFamily="34" charset="0"/>
              </a:rPr>
              <a:t>年国庆</a:t>
            </a:r>
            <a:r>
              <a:rPr lang="en-US" altLang="zh-CN" dirty="0">
                <a:latin typeface="arial" panose="020B0604020202020204" pitchFamily="34" charset="0"/>
              </a:rPr>
              <a:t>60</a:t>
            </a:r>
            <a:r>
              <a:rPr lang="zh-CN" altLang="en-US" dirty="0">
                <a:latin typeface="arial" panose="020B0604020202020204" pitchFamily="34" charset="0"/>
              </a:rPr>
              <a:t>周年的三次。</a:t>
            </a:r>
            <a:endParaRPr lang="zh-CN" altLang="en-US" b="0" i="0" dirty="0">
              <a:effectLst/>
              <a:latin typeface="arial" panose="020B0604020202020204" pitchFamily="34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27A54C0-5147-48CB-9307-E51AD09DB95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8546" y="1620251"/>
            <a:ext cx="3792952" cy="4908885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7C771985-A61A-4505-B517-86C491BC654F}"/>
              </a:ext>
            </a:extLst>
          </p:cNvPr>
          <p:cNvSpPr txBox="1"/>
          <p:nvPr/>
        </p:nvSpPr>
        <p:spPr>
          <a:xfrm>
            <a:off x="3507498" y="366136"/>
            <a:ext cx="51039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国庆日决议</a:t>
            </a:r>
          </a:p>
        </p:txBody>
      </p:sp>
    </p:spTree>
    <p:extLst>
      <p:ext uri="{BB962C8B-B14F-4D97-AF65-F5344CB8AC3E}">
        <p14:creationId xmlns:p14="http://schemas.microsoft.com/office/powerpoint/2010/main" val="316327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GT1">
            <a:extLst>
              <a:ext uri="{FF2B5EF4-FFF2-40B4-BE49-F238E27FC236}">
                <a16:creationId xmlns="" xmlns:a16="http://schemas.microsoft.com/office/drawing/2014/main" id="{A5079586-EA6B-47E1-A5D8-CBED10F45368}"/>
              </a:ext>
            </a:extLst>
          </p:cNvPr>
          <p:cNvSpPr>
            <a:spLocks/>
          </p:cNvSpPr>
          <p:nvPr>
            <p:custDataLst>
              <p:tags r:id="rId1"/>
            </p:custDataLst>
          </p:nvPr>
        </p:nvSpPr>
        <p:spPr bwMode="ltGray">
          <a:xfrm>
            <a:off x="5356226" y="1660381"/>
            <a:ext cx="1406524" cy="1452854"/>
          </a:xfrm>
          <a:custGeom>
            <a:avLst/>
            <a:gdLst>
              <a:gd name="T0" fmla="*/ 264 w 742"/>
              <a:gd name="T1" fmla="*/ 20 h 718"/>
              <a:gd name="T2" fmla="*/ 286 w 742"/>
              <a:gd name="T3" fmla="*/ 52 h 718"/>
              <a:gd name="T4" fmla="*/ 242 w 742"/>
              <a:gd name="T5" fmla="*/ 68 h 718"/>
              <a:gd name="T6" fmla="*/ 202 w 742"/>
              <a:gd name="T7" fmla="*/ 72 h 718"/>
              <a:gd name="T8" fmla="*/ 194 w 742"/>
              <a:gd name="T9" fmla="*/ 102 h 718"/>
              <a:gd name="T10" fmla="*/ 140 w 742"/>
              <a:gd name="T11" fmla="*/ 114 h 718"/>
              <a:gd name="T12" fmla="*/ 116 w 742"/>
              <a:gd name="T13" fmla="*/ 136 h 718"/>
              <a:gd name="T14" fmla="*/ 84 w 742"/>
              <a:gd name="T15" fmla="*/ 164 h 718"/>
              <a:gd name="T16" fmla="*/ 76 w 742"/>
              <a:gd name="T17" fmla="*/ 182 h 718"/>
              <a:gd name="T18" fmla="*/ 60 w 742"/>
              <a:gd name="T19" fmla="*/ 224 h 718"/>
              <a:gd name="T20" fmla="*/ 42 w 742"/>
              <a:gd name="T21" fmla="*/ 272 h 718"/>
              <a:gd name="T22" fmla="*/ 24 w 742"/>
              <a:gd name="T23" fmla="*/ 296 h 718"/>
              <a:gd name="T24" fmla="*/ 12 w 742"/>
              <a:gd name="T25" fmla="*/ 330 h 718"/>
              <a:gd name="T26" fmla="*/ 16 w 742"/>
              <a:gd name="T27" fmla="*/ 352 h 718"/>
              <a:gd name="T28" fmla="*/ 6 w 742"/>
              <a:gd name="T29" fmla="*/ 396 h 718"/>
              <a:gd name="T30" fmla="*/ 30 w 742"/>
              <a:gd name="T31" fmla="*/ 420 h 718"/>
              <a:gd name="T32" fmla="*/ 22 w 742"/>
              <a:gd name="T33" fmla="*/ 448 h 718"/>
              <a:gd name="T34" fmla="*/ 38 w 742"/>
              <a:gd name="T35" fmla="*/ 472 h 718"/>
              <a:gd name="T36" fmla="*/ 64 w 742"/>
              <a:gd name="T37" fmla="*/ 500 h 718"/>
              <a:gd name="T38" fmla="*/ 76 w 742"/>
              <a:gd name="T39" fmla="*/ 546 h 718"/>
              <a:gd name="T40" fmla="*/ 126 w 742"/>
              <a:gd name="T41" fmla="*/ 572 h 718"/>
              <a:gd name="T42" fmla="*/ 130 w 742"/>
              <a:gd name="T43" fmla="*/ 602 h 718"/>
              <a:gd name="T44" fmla="*/ 170 w 742"/>
              <a:gd name="T45" fmla="*/ 614 h 718"/>
              <a:gd name="T46" fmla="*/ 188 w 742"/>
              <a:gd name="T47" fmla="*/ 636 h 718"/>
              <a:gd name="T48" fmla="*/ 212 w 742"/>
              <a:gd name="T49" fmla="*/ 644 h 718"/>
              <a:gd name="T50" fmla="*/ 238 w 742"/>
              <a:gd name="T51" fmla="*/ 662 h 718"/>
              <a:gd name="T52" fmla="*/ 280 w 742"/>
              <a:gd name="T53" fmla="*/ 668 h 718"/>
              <a:gd name="T54" fmla="*/ 300 w 742"/>
              <a:gd name="T55" fmla="*/ 676 h 718"/>
              <a:gd name="T56" fmla="*/ 330 w 742"/>
              <a:gd name="T57" fmla="*/ 688 h 718"/>
              <a:gd name="T58" fmla="*/ 350 w 742"/>
              <a:gd name="T59" fmla="*/ 694 h 718"/>
              <a:gd name="T60" fmla="*/ 392 w 742"/>
              <a:gd name="T61" fmla="*/ 718 h 718"/>
              <a:gd name="T62" fmla="*/ 398 w 742"/>
              <a:gd name="T63" fmla="*/ 686 h 718"/>
              <a:gd name="T64" fmla="*/ 428 w 742"/>
              <a:gd name="T65" fmla="*/ 688 h 718"/>
              <a:gd name="T66" fmla="*/ 504 w 742"/>
              <a:gd name="T67" fmla="*/ 660 h 718"/>
              <a:gd name="T68" fmla="*/ 534 w 742"/>
              <a:gd name="T69" fmla="*/ 656 h 718"/>
              <a:gd name="T70" fmla="*/ 550 w 742"/>
              <a:gd name="T71" fmla="*/ 644 h 718"/>
              <a:gd name="T72" fmla="*/ 570 w 742"/>
              <a:gd name="T73" fmla="*/ 612 h 718"/>
              <a:gd name="T74" fmla="*/ 612 w 742"/>
              <a:gd name="T75" fmla="*/ 586 h 718"/>
              <a:gd name="T76" fmla="*/ 630 w 742"/>
              <a:gd name="T77" fmla="*/ 554 h 718"/>
              <a:gd name="T78" fmla="*/ 656 w 742"/>
              <a:gd name="T79" fmla="*/ 520 h 718"/>
              <a:gd name="T80" fmla="*/ 682 w 742"/>
              <a:gd name="T81" fmla="*/ 492 h 718"/>
              <a:gd name="T82" fmla="*/ 692 w 742"/>
              <a:gd name="T83" fmla="*/ 466 h 718"/>
              <a:gd name="T84" fmla="*/ 696 w 742"/>
              <a:gd name="T85" fmla="*/ 410 h 718"/>
              <a:gd name="T86" fmla="*/ 734 w 742"/>
              <a:gd name="T87" fmla="*/ 352 h 718"/>
              <a:gd name="T88" fmla="*/ 718 w 742"/>
              <a:gd name="T89" fmla="*/ 316 h 718"/>
              <a:gd name="T90" fmla="*/ 710 w 742"/>
              <a:gd name="T91" fmla="*/ 292 h 718"/>
              <a:gd name="T92" fmla="*/ 698 w 742"/>
              <a:gd name="T93" fmla="*/ 258 h 718"/>
              <a:gd name="T94" fmla="*/ 678 w 742"/>
              <a:gd name="T95" fmla="*/ 212 h 718"/>
              <a:gd name="T96" fmla="*/ 654 w 742"/>
              <a:gd name="T97" fmla="*/ 182 h 718"/>
              <a:gd name="T98" fmla="*/ 632 w 742"/>
              <a:gd name="T99" fmla="*/ 154 h 718"/>
              <a:gd name="T100" fmla="*/ 612 w 742"/>
              <a:gd name="T101" fmla="*/ 104 h 718"/>
              <a:gd name="T102" fmla="*/ 592 w 742"/>
              <a:gd name="T103" fmla="*/ 108 h 718"/>
              <a:gd name="T104" fmla="*/ 548 w 742"/>
              <a:gd name="T105" fmla="*/ 100 h 718"/>
              <a:gd name="T106" fmla="*/ 508 w 742"/>
              <a:gd name="T107" fmla="*/ 22 h 718"/>
              <a:gd name="T108" fmla="*/ 456 w 742"/>
              <a:gd name="T109" fmla="*/ 48 h 718"/>
              <a:gd name="T110" fmla="*/ 430 w 742"/>
              <a:gd name="T111" fmla="*/ 46 h 718"/>
              <a:gd name="T112" fmla="*/ 370 w 742"/>
              <a:gd name="T113" fmla="*/ 10 h 718"/>
              <a:gd name="T114" fmla="*/ 348 w 742"/>
              <a:gd name="T115" fmla="*/ 10 h 718"/>
              <a:gd name="T116" fmla="*/ 326 w 742"/>
              <a:gd name="T117" fmla="*/ 28 h 718"/>
              <a:gd name="T118" fmla="*/ 294 w 742"/>
              <a:gd name="T119" fmla="*/ 42 h 718"/>
              <a:gd name="T120" fmla="*/ 256 w 742"/>
              <a:gd name="T121" fmla="*/ 12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72000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6600" dirty="0">
                <a:solidFill>
                  <a:srgbClr val="FFFF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贰</a:t>
            </a:r>
          </a:p>
        </p:txBody>
      </p:sp>
      <p:sp>
        <p:nvSpPr>
          <p:cNvPr id="16" name="文本框 47">
            <a:extLst>
              <a:ext uri="{FF2B5EF4-FFF2-40B4-BE49-F238E27FC236}">
                <a16:creationId xmlns="" xmlns:a16="http://schemas.microsoft.com/office/drawing/2014/main" id="{69C546E0-133C-429B-B206-12EF65CEEB97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670500" y="2735264"/>
            <a:ext cx="6777976" cy="2362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norm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defRPr/>
            </a:pPr>
            <a:r>
              <a:rPr lang="zh-CN" altLang="en-US" sz="5400" b="1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国庆节的来历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7A1BE41-DF8C-4239-8942-2C383B642A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41275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EC660E66-D047-4FAE-BAE5-4BD7EC0B4C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62134"/>
            <a:ext cx="12192000" cy="412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699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AC2A48C0-F0D4-41C7-A6CB-DFEADF5BCC7D}"/>
              </a:ext>
            </a:extLst>
          </p:cNvPr>
          <p:cNvSpPr/>
          <p:nvPr/>
        </p:nvSpPr>
        <p:spPr>
          <a:xfrm>
            <a:off x="0" y="1636293"/>
            <a:ext cx="3753781" cy="490888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BA7DCCCA-94EB-4575-871C-C42AAD5F8A01}"/>
              </a:ext>
            </a:extLst>
          </p:cNvPr>
          <p:cNvSpPr/>
          <p:nvPr/>
        </p:nvSpPr>
        <p:spPr>
          <a:xfrm>
            <a:off x="3866147" y="1636293"/>
            <a:ext cx="8325853" cy="4908885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C941BED3-B140-4BCC-95EF-7B630BDFA5B3}"/>
              </a:ext>
            </a:extLst>
          </p:cNvPr>
          <p:cNvSpPr/>
          <p:nvPr/>
        </p:nvSpPr>
        <p:spPr>
          <a:xfrm>
            <a:off x="4058651" y="1743864"/>
            <a:ext cx="798897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zh-CN" altLang="en-US" dirty="0">
                <a:latin typeface="arial" panose="020B0604020202020204" pitchFamily="34" charset="0"/>
              </a:rPr>
              <a:t>世界各国确定国庆节的依据千奇百怪。据统计，全世界以国家建立的时间为国庆节的国家有</a:t>
            </a:r>
            <a:r>
              <a:rPr lang="en-US" altLang="zh-CN" dirty="0">
                <a:latin typeface="arial" panose="020B0604020202020204" pitchFamily="34" charset="0"/>
              </a:rPr>
              <a:t>35</a:t>
            </a:r>
            <a:r>
              <a:rPr lang="zh-CN" altLang="en-US" dirty="0">
                <a:latin typeface="arial" panose="020B0604020202020204" pitchFamily="34" charset="0"/>
              </a:rPr>
              <a:t>个。以占领首都那天为国庆节的有古巴、</a:t>
            </a:r>
            <a:r>
              <a:rPr lang="zh-CN" altLang="en-US" dirty="0">
                <a:latin typeface="arial" panose="020B0604020202020204" pitchFamily="34" charset="0"/>
                <a:hlinkClick r:id="rId4"/>
              </a:rPr>
              <a:t>柬埔寨</a:t>
            </a:r>
            <a:r>
              <a:rPr lang="zh-CN" altLang="en-US" dirty="0">
                <a:latin typeface="arial" panose="020B0604020202020204" pitchFamily="34" charset="0"/>
              </a:rPr>
              <a:t>等。有些国家以国家</a:t>
            </a:r>
            <a:r>
              <a:rPr lang="zh-CN" altLang="en-US" dirty="0">
                <a:latin typeface="arial" panose="020B0604020202020204" pitchFamily="34" charset="0"/>
                <a:hlinkClick r:id="rId5"/>
              </a:rPr>
              <a:t>独立日</a:t>
            </a:r>
            <a:r>
              <a:rPr lang="zh-CN" altLang="en-US" dirty="0">
                <a:latin typeface="arial" panose="020B0604020202020204" pitchFamily="34" charset="0"/>
              </a:rPr>
              <a:t>为国庆节。</a:t>
            </a:r>
          </a:p>
          <a:p>
            <a:pPr indent="457200"/>
            <a:r>
              <a:rPr lang="en-US" altLang="zh-CN" dirty="0">
                <a:latin typeface="arial" panose="020B0604020202020204" pitchFamily="34" charset="0"/>
              </a:rPr>
              <a:t>1804</a:t>
            </a:r>
            <a:r>
              <a:rPr lang="zh-CN" altLang="en-US" dirty="0">
                <a:latin typeface="arial" panose="020B0604020202020204" pitchFamily="34" charset="0"/>
              </a:rPr>
              <a:t>年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日，</a:t>
            </a:r>
            <a:r>
              <a:rPr lang="zh-CN" altLang="en-US" dirty="0">
                <a:latin typeface="arial" panose="020B0604020202020204" pitchFamily="34" charset="0"/>
                <a:hlinkClick r:id="rId6"/>
              </a:rPr>
              <a:t>海地</a:t>
            </a:r>
            <a:r>
              <a:rPr lang="zh-CN" altLang="en-US" dirty="0">
                <a:latin typeface="arial" panose="020B0604020202020204" pitchFamily="34" charset="0"/>
              </a:rPr>
              <a:t>人民歼灭了</a:t>
            </a:r>
            <a:r>
              <a:rPr lang="zh-CN" altLang="en-US" dirty="0">
                <a:latin typeface="arial" panose="020B0604020202020204" pitchFamily="34" charset="0"/>
                <a:hlinkClick r:id="rId7"/>
              </a:rPr>
              <a:t>拿破仑</a:t>
            </a:r>
            <a:r>
              <a:rPr lang="zh-CN" altLang="en-US" dirty="0">
                <a:latin typeface="arial" panose="020B0604020202020204" pitchFamily="34" charset="0"/>
              </a:rPr>
              <a:t>的</a:t>
            </a:r>
            <a:r>
              <a:rPr lang="en-US" altLang="zh-CN" dirty="0">
                <a:latin typeface="arial" panose="020B0604020202020204" pitchFamily="34" charset="0"/>
              </a:rPr>
              <a:t>6</a:t>
            </a:r>
            <a:r>
              <a:rPr lang="zh-CN" altLang="en-US" dirty="0">
                <a:latin typeface="arial" panose="020B0604020202020204" pitchFamily="34" charset="0"/>
              </a:rPr>
              <a:t>万远征军，在</a:t>
            </a:r>
            <a:r>
              <a:rPr lang="zh-CN" altLang="en-US" dirty="0">
                <a:latin typeface="arial" panose="020B0604020202020204" pitchFamily="34" charset="0"/>
                <a:hlinkClick r:id="rId8"/>
              </a:rPr>
              <a:t>太子港</a:t>
            </a:r>
            <a:r>
              <a:rPr lang="zh-CN" altLang="en-US" dirty="0">
                <a:latin typeface="arial" panose="020B0604020202020204" pitchFamily="34" charset="0"/>
              </a:rPr>
              <a:t>宣布独立，从此就把每年的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日定为国庆节。墨西哥、</a:t>
            </a:r>
            <a:r>
              <a:rPr lang="zh-CN" altLang="en-US" dirty="0">
                <a:latin typeface="arial" panose="020B0604020202020204" pitchFamily="34" charset="0"/>
                <a:hlinkClick r:id="rId9"/>
              </a:rPr>
              <a:t>加纳</a:t>
            </a:r>
            <a:r>
              <a:rPr lang="zh-CN" altLang="en-US" dirty="0">
                <a:latin typeface="arial" panose="020B0604020202020204" pitchFamily="34" charset="0"/>
              </a:rPr>
              <a:t>等国也是如此。还有些国家以武装起义纪念日作为国庆节。</a:t>
            </a:r>
            <a:r>
              <a:rPr lang="en-US" altLang="zh-CN" dirty="0">
                <a:latin typeface="arial" panose="020B0604020202020204" pitchFamily="34" charset="0"/>
              </a:rPr>
              <a:t>7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14</a:t>
            </a:r>
            <a:r>
              <a:rPr lang="zh-CN" altLang="en-US" dirty="0">
                <a:latin typeface="arial" panose="020B0604020202020204" pitchFamily="34" charset="0"/>
              </a:rPr>
              <a:t>日是法国国庆日。</a:t>
            </a:r>
            <a:r>
              <a:rPr lang="en-US" altLang="zh-CN" baseline="30000" dirty="0">
                <a:latin typeface="arial" panose="020B0604020202020204" pitchFamily="34" charset="0"/>
              </a:rPr>
              <a:t>[2]</a:t>
            </a:r>
            <a:r>
              <a:rPr lang="zh-CN" altLang="en-US" dirty="0">
                <a:latin typeface="arial" panose="020B0604020202020204" pitchFamily="34" charset="0"/>
              </a:rPr>
              <a:t> </a:t>
            </a:r>
          </a:p>
          <a:p>
            <a:pPr indent="457200"/>
            <a:r>
              <a:rPr lang="en-US" altLang="zh-CN" dirty="0">
                <a:latin typeface="arial" panose="020B0604020202020204" pitchFamily="34" charset="0"/>
              </a:rPr>
              <a:t>1789</a:t>
            </a:r>
            <a:r>
              <a:rPr lang="zh-CN" altLang="en-US" dirty="0">
                <a:latin typeface="arial" panose="020B0604020202020204" pitchFamily="34" charset="0"/>
              </a:rPr>
              <a:t>年的这一天，</a:t>
            </a:r>
            <a:r>
              <a:rPr lang="zh-CN" altLang="en-US" dirty="0">
                <a:latin typeface="arial" panose="020B0604020202020204" pitchFamily="34" charset="0"/>
                <a:hlinkClick r:id="rId10"/>
              </a:rPr>
              <a:t>巴黎</a:t>
            </a:r>
            <a:r>
              <a:rPr lang="zh-CN" altLang="en-US" dirty="0">
                <a:latin typeface="arial" panose="020B0604020202020204" pitchFamily="34" charset="0"/>
              </a:rPr>
              <a:t>人民攻占了象征封建统治的</a:t>
            </a:r>
            <a:r>
              <a:rPr lang="zh-CN" altLang="en-US" dirty="0">
                <a:latin typeface="arial" panose="020B0604020202020204" pitchFamily="34" charset="0"/>
                <a:hlinkClick r:id="rId11"/>
              </a:rPr>
              <a:t>巴士底狱</a:t>
            </a:r>
            <a:r>
              <a:rPr lang="zh-CN" altLang="en-US" dirty="0">
                <a:latin typeface="arial" panose="020B0604020202020204" pitchFamily="34" charset="0"/>
              </a:rPr>
              <a:t>，推翻了君主政权。另有一些国家以重大会议日为国庆节。</a:t>
            </a:r>
          </a:p>
          <a:p>
            <a:pPr indent="457200"/>
            <a:r>
              <a:rPr lang="zh-CN" altLang="en-US" dirty="0">
                <a:latin typeface="arial" panose="020B0604020202020204" pitchFamily="34" charset="0"/>
              </a:rPr>
              <a:t>美国以</a:t>
            </a:r>
            <a:r>
              <a:rPr lang="en-US" altLang="zh-CN" dirty="0">
                <a:latin typeface="arial" panose="020B0604020202020204" pitchFamily="34" charset="0"/>
              </a:rPr>
              <a:t>1776</a:t>
            </a:r>
            <a:r>
              <a:rPr lang="zh-CN" altLang="en-US" dirty="0">
                <a:latin typeface="arial" panose="020B0604020202020204" pitchFamily="34" charset="0"/>
              </a:rPr>
              <a:t>年</a:t>
            </a:r>
            <a:r>
              <a:rPr lang="en-US" altLang="zh-CN" dirty="0">
                <a:latin typeface="arial" panose="020B0604020202020204" pitchFamily="34" charset="0"/>
              </a:rPr>
              <a:t>7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4</a:t>
            </a:r>
            <a:r>
              <a:rPr lang="zh-CN" altLang="en-US" dirty="0">
                <a:latin typeface="arial" panose="020B0604020202020204" pitchFamily="34" charset="0"/>
              </a:rPr>
              <a:t>日大陆会议通过</a:t>
            </a:r>
            <a:r>
              <a:rPr lang="en-US" altLang="zh-CN" dirty="0">
                <a:latin typeface="arial" panose="020B0604020202020204" pitchFamily="34" charset="0"/>
              </a:rPr>
              <a:t>《</a:t>
            </a:r>
            <a:r>
              <a:rPr lang="zh-CN" altLang="en-US" dirty="0">
                <a:latin typeface="arial" panose="020B0604020202020204" pitchFamily="34" charset="0"/>
                <a:hlinkClick r:id="rId12"/>
              </a:rPr>
              <a:t>独立宣言</a:t>
            </a:r>
            <a:r>
              <a:rPr lang="en-US" altLang="zh-CN" dirty="0">
                <a:latin typeface="arial" panose="020B0604020202020204" pitchFamily="34" charset="0"/>
              </a:rPr>
              <a:t>》</a:t>
            </a:r>
            <a:r>
              <a:rPr lang="zh-CN" altLang="en-US" dirty="0">
                <a:latin typeface="arial" panose="020B0604020202020204" pitchFamily="34" charset="0"/>
              </a:rPr>
              <a:t>的日子为国庆日。</a:t>
            </a:r>
            <a:r>
              <a:rPr lang="en-US" altLang="zh-CN" baseline="30000" dirty="0">
                <a:latin typeface="arial" panose="020B0604020202020204" pitchFamily="34" charset="0"/>
              </a:rPr>
              <a:t>[3]</a:t>
            </a:r>
            <a:r>
              <a:rPr lang="zh-CN" altLang="en-US" dirty="0">
                <a:latin typeface="arial" panose="020B0604020202020204" pitchFamily="34" charset="0"/>
              </a:rPr>
              <a:t> </a:t>
            </a:r>
          </a:p>
          <a:p>
            <a:pPr indent="457200"/>
            <a:r>
              <a:rPr lang="zh-CN" altLang="en-US" dirty="0">
                <a:latin typeface="arial" panose="020B0604020202020204" pitchFamily="34" charset="0"/>
              </a:rPr>
              <a:t>加拿大以英国议会</a:t>
            </a:r>
            <a:r>
              <a:rPr lang="en-US" altLang="zh-CN" dirty="0">
                <a:latin typeface="arial" panose="020B0604020202020204" pitchFamily="34" charset="0"/>
              </a:rPr>
              <a:t>1867</a:t>
            </a:r>
            <a:r>
              <a:rPr lang="zh-CN" altLang="en-US" dirty="0">
                <a:latin typeface="arial" panose="020B0604020202020204" pitchFamily="34" charset="0"/>
              </a:rPr>
              <a:t>年</a:t>
            </a:r>
            <a:r>
              <a:rPr lang="en-US" altLang="zh-CN" dirty="0">
                <a:latin typeface="arial" panose="020B0604020202020204" pitchFamily="34" charset="0"/>
              </a:rPr>
              <a:t>7</a:t>
            </a:r>
            <a:r>
              <a:rPr lang="zh-CN" altLang="en-US" dirty="0">
                <a:latin typeface="arial" panose="020B0604020202020204" pitchFamily="34" charset="0"/>
              </a:rPr>
              <a:t>月</a:t>
            </a:r>
            <a:r>
              <a:rPr lang="en-US" altLang="zh-CN" dirty="0">
                <a:latin typeface="arial" panose="020B0604020202020204" pitchFamily="34" charset="0"/>
              </a:rPr>
              <a:t>1</a:t>
            </a:r>
            <a:r>
              <a:rPr lang="zh-CN" altLang="en-US" dirty="0">
                <a:latin typeface="arial" panose="020B0604020202020204" pitchFamily="34" charset="0"/>
              </a:rPr>
              <a:t>日通过</a:t>
            </a:r>
            <a:r>
              <a:rPr lang="en-US" altLang="zh-CN" dirty="0">
                <a:latin typeface="arial" panose="020B0604020202020204" pitchFamily="34" charset="0"/>
              </a:rPr>
              <a:t>《</a:t>
            </a:r>
            <a:r>
              <a:rPr lang="zh-CN" altLang="en-US" dirty="0">
                <a:latin typeface="arial" panose="020B0604020202020204" pitchFamily="34" charset="0"/>
              </a:rPr>
              <a:t>大不列颠北美法案</a:t>
            </a:r>
            <a:r>
              <a:rPr lang="en-US" altLang="zh-CN" dirty="0">
                <a:latin typeface="arial" panose="020B0604020202020204" pitchFamily="34" charset="0"/>
              </a:rPr>
              <a:t>》</a:t>
            </a:r>
            <a:r>
              <a:rPr lang="zh-CN" altLang="en-US" dirty="0">
                <a:latin typeface="arial" panose="020B0604020202020204" pitchFamily="34" charset="0"/>
              </a:rPr>
              <a:t>这一天为国庆节。还有以国家元首的生日为国庆节的，如</a:t>
            </a:r>
            <a:r>
              <a:rPr lang="zh-CN" altLang="en-US" dirty="0">
                <a:latin typeface="arial" panose="020B0604020202020204" pitchFamily="34" charset="0"/>
                <a:hlinkClick r:id="rId13"/>
              </a:rPr>
              <a:t>尼泊尔</a:t>
            </a:r>
            <a:r>
              <a:rPr lang="zh-CN" altLang="en-US" dirty="0">
                <a:latin typeface="arial" panose="020B0604020202020204" pitchFamily="34" charset="0"/>
              </a:rPr>
              <a:t>、</a:t>
            </a:r>
            <a:r>
              <a:rPr lang="zh-CN" altLang="en-US" dirty="0">
                <a:latin typeface="arial" panose="020B0604020202020204" pitchFamily="34" charset="0"/>
                <a:hlinkClick r:id="rId14"/>
              </a:rPr>
              <a:t>泰国</a:t>
            </a:r>
            <a:r>
              <a:rPr lang="zh-CN" altLang="en-US" dirty="0">
                <a:latin typeface="arial" panose="020B0604020202020204" pitchFamily="34" charset="0"/>
              </a:rPr>
              <a:t>、</a:t>
            </a:r>
            <a:r>
              <a:rPr lang="zh-CN" altLang="en-US" dirty="0">
                <a:latin typeface="arial" panose="020B0604020202020204" pitchFamily="34" charset="0"/>
                <a:hlinkClick r:id="rId15"/>
              </a:rPr>
              <a:t>瑞典</a:t>
            </a:r>
            <a:r>
              <a:rPr lang="zh-CN" altLang="en-US" dirty="0">
                <a:latin typeface="arial" panose="020B0604020202020204" pitchFamily="34" charset="0"/>
              </a:rPr>
              <a:t>、</a:t>
            </a:r>
            <a:r>
              <a:rPr lang="zh-CN" altLang="en-US" dirty="0">
                <a:latin typeface="arial" panose="020B0604020202020204" pitchFamily="34" charset="0"/>
                <a:hlinkClick r:id="rId16"/>
              </a:rPr>
              <a:t>荷兰</a:t>
            </a:r>
            <a:r>
              <a:rPr lang="zh-CN" altLang="en-US" dirty="0">
                <a:latin typeface="arial" panose="020B0604020202020204" pitchFamily="34" charset="0"/>
              </a:rPr>
              <a:t>、</a:t>
            </a:r>
            <a:r>
              <a:rPr lang="zh-CN" altLang="en-US" dirty="0">
                <a:latin typeface="arial" panose="020B0604020202020204" pitchFamily="34" charset="0"/>
                <a:hlinkClick r:id="rId17"/>
              </a:rPr>
              <a:t>丹麦</a:t>
            </a:r>
            <a:r>
              <a:rPr lang="zh-CN" altLang="en-US" dirty="0">
                <a:latin typeface="arial" panose="020B0604020202020204" pitchFamily="34" charset="0"/>
              </a:rPr>
              <a:t>、</a:t>
            </a:r>
            <a:r>
              <a:rPr lang="zh-CN" altLang="en-US" dirty="0">
                <a:latin typeface="arial" panose="020B0604020202020204" pitchFamily="34" charset="0"/>
                <a:hlinkClick r:id="rId18"/>
              </a:rPr>
              <a:t>比利时</a:t>
            </a:r>
            <a:r>
              <a:rPr lang="zh-CN" altLang="en-US" dirty="0">
                <a:latin typeface="arial" panose="020B0604020202020204" pitchFamily="34" charset="0"/>
              </a:rPr>
              <a:t>等国家。</a:t>
            </a:r>
          </a:p>
          <a:p>
            <a:pPr indent="457200"/>
            <a:r>
              <a:rPr lang="zh-CN" altLang="en-US" dirty="0">
                <a:latin typeface="arial" panose="020B0604020202020204" pitchFamily="34" charset="0"/>
              </a:rPr>
              <a:t>国庆节是每个国家的重要节日，但名称有所不同。许多国家叫“国庆节”或“</a:t>
            </a:r>
            <a:r>
              <a:rPr lang="zh-CN" altLang="en-US" dirty="0">
                <a:latin typeface="arial" panose="020B0604020202020204" pitchFamily="34" charset="0"/>
                <a:hlinkClick r:id="rId19"/>
              </a:rPr>
              <a:t>国庆日</a:t>
            </a:r>
            <a:r>
              <a:rPr lang="zh-CN" altLang="en-US" dirty="0">
                <a:latin typeface="arial" panose="020B0604020202020204" pitchFamily="34" charset="0"/>
              </a:rPr>
              <a:t>”，还有一些国家叫“</a:t>
            </a:r>
            <a:r>
              <a:rPr lang="zh-CN" altLang="en-US" dirty="0">
                <a:latin typeface="arial" panose="020B0604020202020204" pitchFamily="34" charset="0"/>
                <a:hlinkClick r:id="rId20"/>
              </a:rPr>
              <a:t>独立日</a:t>
            </a:r>
            <a:r>
              <a:rPr lang="zh-CN" altLang="en-US" dirty="0">
                <a:latin typeface="arial" panose="020B0604020202020204" pitchFamily="34" charset="0"/>
              </a:rPr>
              <a:t>”或“独立节”，也有的叫“共和日”、“共和国日”、“革命日”、“解放日”、“国家复兴节”、“</a:t>
            </a:r>
            <a:r>
              <a:rPr lang="zh-CN" altLang="en-US" dirty="0">
                <a:latin typeface="arial" panose="020B0604020202020204" pitchFamily="34" charset="0"/>
                <a:hlinkClick r:id="rId21"/>
              </a:rPr>
              <a:t>宪法日</a:t>
            </a:r>
            <a:r>
              <a:rPr lang="zh-CN" altLang="en-US" dirty="0">
                <a:latin typeface="arial" panose="020B0604020202020204" pitchFamily="34" charset="0"/>
              </a:rPr>
              <a:t>”等，还有直接以国名加上“日”的，如“澳大利亚日”、“巴基斯坦日”，有的则以国王的生日或登基日为</a:t>
            </a:r>
            <a:r>
              <a:rPr lang="zh-CN" altLang="en-US" dirty="0">
                <a:latin typeface="arial" panose="020B0604020202020204" pitchFamily="34" charset="0"/>
                <a:hlinkClick r:id="rId19"/>
              </a:rPr>
              <a:t>国庆日</a:t>
            </a:r>
            <a:r>
              <a:rPr lang="zh-CN" altLang="en-US" dirty="0">
                <a:latin typeface="arial" panose="020B0604020202020204" pitchFamily="34" charset="0"/>
              </a:rPr>
              <a:t>，如遇国王更替，国庆的具体日期也随之更换。</a:t>
            </a:r>
            <a:endParaRPr lang="zh-CN" altLang="en-US" b="0" i="0" dirty="0">
              <a:effectLst/>
              <a:latin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A08DBD7-A9DC-4133-AEED-FD4BBB70A90F}"/>
              </a:ext>
            </a:extLst>
          </p:cNvPr>
          <p:cNvSpPr txBox="1"/>
          <p:nvPr/>
        </p:nvSpPr>
        <p:spPr>
          <a:xfrm>
            <a:off x="1660442" y="305084"/>
            <a:ext cx="87980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各国确立“国庆节”的依据</a:t>
            </a:r>
          </a:p>
        </p:txBody>
      </p:sp>
    </p:spTree>
    <p:extLst>
      <p:ext uri="{BB962C8B-B14F-4D97-AF65-F5344CB8AC3E}">
        <p14:creationId xmlns:p14="http://schemas.microsoft.com/office/powerpoint/2010/main" val="371799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BA7DCCCA-94EB-4575-871C-C42AAD5F8A01}"/>
              </a:ext>
            </a:extLst>
          </p:cNvPr>
          <p:cNvSpPr/>
          <p:nvPr/>
        </p:nvSpPr>
        <p:spPr>
          <a:xfrm>
            <a:off x="6059488" y="1486901"/>
            <a:ext cx="6096000" cy="4908885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C941BED3-B140-4BCC-95EF-7B630BDFA5B3}"/>
              </a:ext>
            </a:extLst>
          </p:cNvPr>
          <p:cNvSpPr/>
          <p:nvPr/>
        </p:nvSpPr>
        <p:spPr>
          <a:xfrm>
            <a:off x="6380328" y="1817684"/>
            <a:ext cx="527785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国庆节是由一个国家制定的用来纪念国家本身的法定假日。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它们通常是这个国家的独立、宪法的签署、元首诞辰或其他有重大纪念意义的周年纪念日；也有些是这个国家守护神的圣人节。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虽然绝大部分国家都有类似的纪念日，但是由于复杂的政治关系，部分国家的这一节日不能够称为国庆日，比如美国只有独立日，没有国庆日，但是两者意义相同。</a:t>
            </a:r>
          </a:p>
          <a:p>
            <a:pPr indent="457200">
              <a:lnSpc>
                <a:spcPct val="150000"/>
              </a:lnSpc>
            </a:pPr>
            <a:r>
              <a:rPr lang="zh-CN" altLang="en-US" dirty="0">
                <a:latin typeface="arial" panose="020B0604020202020204" pitchFamily="34" charset="0"/>
              </a:rPr>
              <a:t>而中国古代把</a:t>
            </a:r>
            <a:r>
              <a:rPr lang="zh-CN" altLang="en-US" dirty="0">
                <a:latin typeface="arial" panose="020B0604020202020204" pitchFamily="34" charset="0"/>
                <a:hlinkClick r:id="rId3"/>
              </a:rPr>
              <a:t>皇帝</a:t>
            </a:r>
            <a:r>
              <a:rPr lang="zh-CN" altLang="en-US" dirty="0">
                <a:latin typeface="arial" panose="020B0604020202020204" pitchFamily="34" charset="0"/>
              </a:rPr>
              <a:t>即位、诞辰称为“国庆”。</a:t>
            </a:r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95145FD7-9F3E-4C82-B725-44BA696B1271}"/>
              </a:ext>
            </a:extLst>
          </p:cNvPr>
          <p:cNvSpPr/>
          <p:nvPr/>
        </p:nvSpPr>
        <p:spPr>
          <a:xfrm>
            <a:off x="1427851" y="1817684"/>
            <a:ext cx="1203345" cy="120334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纪</a:t>
            </a: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C84345DD-B4D8-4BB4-AFC5-E64FBD1615B7}"/>
              </a:ext>
            </a:extLst>
          </p:cNvPr>
          <p:cNvSpPr/>
          <p:nvPr/>
        </p:nvSpPr>
        <p:spPr>
          <a:xfrm>
            <a:off x="1427851" y="4378004"/>
            <a:ext cx="1203345" cy="120334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</a:t>
            </a: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DAC43284-A013-4502-8D07-41057C19CCBA}"/>
              </a:ext>
            </a:extLst>
          </p:cNvPr>
          <p:cNvSpPr/>
          <p:nvPr/>
        </p:nvSpPr>
        <p:spPr>
          <a:xfrm>
            <a:off x="3419211" y="1817684"/>
            <a:ext cx="1203345" cy="120334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念</a:t>
            </a:r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E6904022-CEE3-47E4-A201-EC1F3E568F61}"/>
              </a:ext>
            </a:extLst>
          </p:cNvPr>
          <p:cNvSpPr/>
          <p:nvPr/>
        </p:nvSpPr>
        <p:spPr>
          <a:xfrm>
            <a:off x="3419211" y="4378004"/>
            <a:ext cx="1203345" cy="120334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01FD941A-810C-454F-8AB9-65C2C1FC8443}"/>
              </a:ext>
            </a:extLst>
          </p:cNvPr>
          <p:cNvSpPr txBox="1"/>
          <p:nvPr/>
        </p:nvSpPr>
        <p:spPr>
          <a:xfrm>
            <a:off x="3090746" y="398180"/>
            <a:ext cx="5928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atin typeface="方正正大黑简体" panose="02010600010101010101" pitchFamily="2" charset="-122"/>
                <a:ea typeface="方正正大黑简体" panose="02010600010101010101" pitchFamily="2" charset="-122"/>
              </a:rPr>
              <a:t>设立国庆节的意义</a:t>
            </a:r>
          </a:p>
        </p:txBody>
      </p:sp>
    </p:spTree>
    <p:extLst>
      <p:ext uri="{BB962C8B-B14F-4D97-AF65-F5344CB8AC3E}">
        <p14:creationId xmlns:p14="http://schemas.microsoft.com/office/powerpoint/2010/main" val="99143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F3919482-907A-499F-8BDD-7ED528B35342"/>
  <p:tag name="ISPRING_SCORM_RATE_SLIDES" val="1"/>
  <p:tag name="ISPRINGONLINEFOLDERID" val="0"/>
  <p:tag name="ISPRINGONLINEFOLDERPATH" val="内容列表"/>
  <p:tag name="ISPRINGCLOUDFOLDERID" val="0"/>
  <p:tag name="ISPRINGCLOUDFOLDERPATH" val="系统信息库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维护核心 听党指挥PPT模板"/>
  <p:tag name="MH_CONTENTSID" val="302"/>
  <p:tag name="MH_SECTIONID" val="303,304,305,306,307,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文本框 4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文本框 4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GT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文本框 4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GT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文本框 4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GT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文本框 4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GT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文本框 4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GT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GT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文本框 4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GT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文本框 4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GT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GT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GT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文本框 858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文本框 858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文本框 4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23164928"/>
  <p:tag name="MH_LIBRARY" val="GRAPHIC"/>
  <p:tag name="MH_ORDER" val="文本框 47"/>
</p:tagLst>
</file>

<file path=ppt/theme/theme1.xml><?xml version="1.0" encoding="utf-8"?>
<a:theme xmlns:a="http://schemas.openxmlformats.org/drawingml/2006/main" name="第一PPT，www.1ppt.com">
  <a:themeElements>
    <a:clrScheme name="党建">
      <a:dk1>
        <a:srgbClr val="C00000"/>
      </a:dk1>
      <a:lt1>
        <a:srgbClr val="FFFFFF"/>
      </a:lt1>
      <a:dk2>
        <a:srgbClr val="C00000"/>
      </a:dk2>
      <a:lt2>
        <a:srgbClr val="C00000"/>
      </a:lt2>
      <a:accent1>
        <a:srgbClr val="C00000"/>
      </a:accent1>
      <a:accent2>
        <a:srgbClr val="C00000"/>
      </a:accent2>
      <a:accent3>
        <a:srgbClr val="C00000"/>
      </a:accent3>
      <a:accent4>
        <a:srgbClr val="C00000"/>
      </a:accent4>
      <a:accent5>
        <a:srgbClr val="C00000"/>
      </a:accent5>
      <a:accent6>
        <a:srgbClr val="C00000"/>
      </a:accent6>
      <a:hlink>
        <a:srgbClr val="C00000"/>
      </a:hlink>
      <a:folHlink>
        <a:srgbClr val="FF4040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2882</Words>
  <Application>Microsoft Office PowerPoint</Application>
  <PresentationFormat>自定义</PresentationFormat>
  <Paragraphs>136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国庆节</dc:title>
  <dc:creator>第一PPT</dc:creator>
  <cp:keywords>www.1ppt.com</cp:keywords>
  <dc:description>www.1ppt.com</dc:description>
  <cp:lastModifiedBy>Windows User</cp:lastModifiedBy>
  <cp:revision>30</cp:revision>
  <dcterms:created xsi:type="dcterms:W3CDTF">2017-09-20T04:33:23Z</dcterms:created>
  <dcterms:modified xsi:type="dcterms:W3CDTF">2018-09-28T10:30:40Z</dcterms:modified>
</cp:coreProperties>
</file>