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8" r:id="rId11"/>
    <p:sldId id="264" r:id="rId12"/>
    <p:sldId id="267" r:id="rId13"/>
    <p:sldId id="269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D0F"/>
    <a:srgbClr val="8D6833"/>
    <a:srgbClr val="C2011E"/>
    <a:srgbClr val="E7C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8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-102" y="-111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69BC4-F7F3-4961-BB37-85DA28993635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6156E-F2C6-4D94-957A-B3D9BCE3CE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1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26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09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752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515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2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53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56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34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436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7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6156E-F2C6-4D94-957A-B3D9BCE3CE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37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5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8CD0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F8CD0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767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784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68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715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15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98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28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99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3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561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564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11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21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9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9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97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8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3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D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35540-ED7C-4E37-A8E0-70AF6A51F1D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F7AE5-DC79-4A7D-BE5D-163A4B41F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12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46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689198" y="-403866"/>
            <a:ext cx="4842097" cy="3244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-1"/>
            <a:ext cx="4114800" cy="3508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8067" y="-1"/>
            <a:ext cx="6011402" cy="74028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9" y="2220200"/>
            <a:ext cx="2002058" cy="257666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1145091" y="3978000"/>
            <a:ext cx="0" cy="216000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1046260" y="4616868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46260" y="4968000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046260" y="5319132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648541" y="4828650"/>
            <a:ext cx="0" cy="216000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49710" y="5467518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49710" y="5818650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9710" y="6169782"/>
            <a:ext cx="180000" cy="1800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2864" y="5499132"/>
            <a:ext cx="4240289" cy="137331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934112" y="5906550"/>
            <a:ext cx="1820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传统节日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47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235"/>
          <a:stretch/>
        </p:blipFill>
        <p:spPr>
          <a:xfrm>
            <a:off x="6979971" y="4248149"/>
            <a:ext cx="5212029" cy="26098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3560" y="230300"/>
            <a:ext cx="1980000" cy="1980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7245" y="1155635"/>
            <a:ext cx="1980000" cy="1980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5403" y="3086680"/>
            <a:ext cx="1980000" cy="1980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18" y="230300"/>
            <a:ext cx="8357633" cy="2514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1006" flipH="1">
            <a:off x="1480113" y="-691410"/>
            <a:ext cx="5758644" cy="853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8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07407E-6 L 4.58333E-6 4.07407E-6 C 0.05664 -0.02014 0.00469 -0.00324 0.13893 -0.00833 C 0.14883 -0.00856 0.15872 -0.00972 0.16862 -0.01111 C 0.17383 -0.01157 0.17903 -0.01366 0.18424 -0.01389 C 0.22174 -0.01551 0.25924 -0.01574 0.29674 -0.01667 C 0.37995 -0.03495 0.46679 -0.04722 0.5483 -0.01111 C 0.54987 -0.00833 0.55182 -0.00602 0.55299 -0.00278 C 0.55521 0.00347 0.55534 0.01736 0.55299 0.02222 C 0.55156 0.02523 0.53841 0.03009 0.5358 0.03056 C 0.52643 0.03287 0.51705 0.03495 0.50768 0.03611 L 0.44205 0.04468 L 0.11705 0.04167 C 0.10403 0.04144 0.09114 0.03773 0.07799 0.03611 L 0.05455 0.03333 C 0.05091 0.03241 0.04726 0.03264 0.04362 0.03056 C 0.04192 0.02963 0.04062 0.02662 0.03893 0.025 C 0.0375 0.02384 0.03594 0.02315 0.03424 0.02222 C 0.03047 0.02037 0.02148 0.01736 0.01862 0.01389 C 0.01705 0.01204 0.01575 0.00972 0.01393 0.00833 C 0.00625 0.00232 0.00221 0.00139 4.58333E-6 4.07407E-6 Z " pathEditMode="relative" ptsTypes="AAAAAAAAAAAAAAAAAAAAA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856000" y="73201"/>
            <a:ext cx="6480000" cy="6480000"/>
          </a:xfrm>
          <a:prstGeom prst="ellipse">
            <a:avLst/>
          </a:prstGeom>
          <a:solidFill>
            <a:srgbClr val="C2011E"/>
          </a:solidFill>
          <a:ln w="155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550" y="209550"/>
            <a:ext cx="5676900" cy="5676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1500" y="3886200"/>
            <a:ext cx="6707100" cy="27624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733" r="17437"/>
          <a:stretch/>
        </p:blipFill>
        <p:spPr>
          <a:xfrm flipH="1">
            <a:off x="5421225" y="581346"/>
            <a:ext cx="4248150" cy="6108204"/>
          </a:xfrm>
          <a:prstGeom prst="ellipse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068" b="77973" l="6389" r="89885">
                        <a14:foregroundMark x1="23957" y1="63289" x2="28483" y2="61529"/>
                        <a14:foregroundMark x1="21384" y1="64624" x2="24490" y2="64260"/>
                        <a14:foregroundMark x1="28838" y1="67779" x2="28838" y2="69721"/>
                        <a14:foregroundMark x1="16504" y1="72087" x2="23336" y2="67597"/>
                        <a14:foregroundMark x1="36823" y1="67172" x2="37090" y2="70752"/>
                        <a14:foregroundMark x1="56965" y1="65655" x2="56965" y2="69175"/>
                        <a14:foregroundMark x1="80479" y1="64078" x2="80479" y2="71299"/>
                        <a14:foregroundMark x1="54925" y1="73301" x2="55191" y2="70934"/>
                        <a14:foregroundMark x1="60692" y1="69175" x2="60071" y2="71723"/>
                        <a14:foregroundMark x1="66371" y1="68750" x2="68146" y2="64624"/>
                        <a14:foregroundMark x1="47471" y1="69539" x2="52351" y2="68750"/>
                        <a14:foregroundMark x1="42325" y1="69175" x2="43123" y2="70146"/>
                        <a14:foregroundMark x1="47205" y1="72694" x2="49157" y2="73301"/>
                        <a14:foregroundMark x1="48004" y1="66019" x2="49157" y2="66019"/>
                        <a14:foregroundMark x1="50932" y1="66019" x2="49512" y2="68568"/>
                        <a14:foregroundMark x1="72671" y1="66808" x2="74978" y2="64260"/>
                        <a14:foregroundMark x1="72671" y1="73483" x2="75865" y2="73058"/>
                        <a14:foregroundMark x1="79326" y1="75607" x2="79858" y2="72269"/>
                        <a14:foregroundMark x1="73558" y1="61711" x2="76486" y2="61286"/>
                        <a14:foregroundMark x1="80213" y1="62682" x2="80479" y2="64867"/>
                        <a14:foregroundMark x1="68412" y1="63289" x2="66992" y2="65413"/>
                        <a14:foregroundMark x1="75333" y1="71117" x2="75865" y2="71723"/>
                        <a14:foregroundMark x1="50311" y1="69357" x2="49157" y2="72876"/>
                        <a14:foregroundMark x1="41171" y1="70934" x2="43123" y2="70934"/>
                        <a14:foregroundMark x1="44011" y1="66626" x2="45164" y2="68204"/>
                        <a14:foregroundMark x1="45430" y1="70510" x2="47737" y2="69964"/>
                        <a14:foregroundMark x1="40816" y1="67718" x2="42325" y2="68871"/>
                        <a14:foregroundMark x1="44632" y1="68871" x2="43744" y2="716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439" t="53825" r="14509" b="23649"/>
          <a:stretch/>
        </p:blipFill>
        <p:spPr>
          <a:xfrm>
            <a:off x="1646915" y="1646496"/>
            <a:ext cx="8563885" cy="38114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9624" b="61226" l="9938" r="89973">
                        <a14:foregroundMark x1="48980" y1="40231" x2="47560" y2="4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356" t="39393" r="36405" b="36285"/>
          <a:stretch/>
        </p:blipFill>
        <p:spPr>
          <a:xfrm rot="18348401">
            <a:off x="8222128" y="5204417"/>
            <a:ext cx="2354896" cy="319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5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56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5311" y="-302485"/>
            <a:ext cx="3376426" cy="41296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505" y="458387"/>
            <a:ext cx="3346835" cy="55650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797637" y="1087054"/>
            <a:ext cx="2957121" cy="69156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76197" y="3240908"/>
            <a:ext cx="2954655" cy="2830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中秋节，又称月夕、秋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节女儿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节或团圆节，是流行于中国众多民族与汉字文化圈诸国的传统文化节日，时在农历八月十五；因其恰值三秋之半，故名，也有些地方将中秋节定在八月十六。</a:t>
            </a:r>
          </a:p>
        </p:txBody>
      </p:sp>
    </p:spTree>
    <p:extLst>
      <p:ext uri="{BB962C8B-B14F-4D97-AF65-F5344CB8AC3E}">
        <p14:creationId xmlns:p14="http://schemas.microsoft.com/office/powerpoint/2010/main" val="225510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1086 0.04005 C -0.13112 0.04908 -0.16511 0.05394 -0.20078 0.05394 C -0.24128 0.05394 -0.2737 0.04908 -0.29623 0.04005 L -0.40482 -4.44444E-6 " pathEditMode="relative" rAng="0" ptsTypes="AAAAA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47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317" b="5668"/>
          <a:stretch/>
        </p:blipFill>
        <p:spPr>
          <a:xfrm>
            <a:off x="5021943" y="5257665"/>
            <a:ext cx="6894286" cy="18801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01" t="20009" r="12809" b="15696"/>
          <a:stretch/>
        </p:blipFill>
        <p:spPr>
          <a:xfrm>
            <a:off x="513495" y="0"/>
            <a:ext cx="4239468" cy="2158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99" t="11324"/>
          <a:stretch/>
        </p:blipFill>
        <p:spPr>
          <a:xfrm>
            <a:off x="5233316" y="733064"/>
            <a:ext cx="5752028" cy="65313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66" y="2388991"/>
            <a:ext cx="5587999" cy="36210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79349" y="3203600"/>
            <a:ext cx="4407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中秋节自古便有祭月、赏月、拜月、吃月饼、赏桂花、饮桂花酒、等习俗，流传至今，经久不息。中秋节以月之圆兆人之团圆，为寄托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思念。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136" y="-2663800"/>
            <a:ext cx="58674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0.09662 -1.85185E-6 C 0.13985 -1.85185E-6 0.19336 0.00579 0.19336 0.01088 L 0.19336 0.02199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61" y="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03800">
            <a:off x="3309973" y="1007898"/>
            <a:ext cx="8361363" cy="6026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80"/>
          <a:stretch/>
        </p:blipFill>
        <p:spPr>
          <a:xfrm>
            <a:off x="0" y="457200"/>
            <a:ext cx="3447914" cy="66466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35" y="0"/>
            <a:ext cx="2811787" cy="2757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42205">
            <a:off x="5483546" y="680002"/>
            <a:ext cx="4642728" cy="464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8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275" y="0"/>
            <a:ext cx="1543050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3516" y="2757375"/>
            <a:ext cx="3912809" cy="4100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749" y="0"/>
            <a:ext cx="7060442" cy="70604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4550" y="0"/>
            <a:ext cx="2209800" cy="2209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3088" y="0"/>
            <a:ext cx="990600" cy="9906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357750" y="-38100"/>
            <a:ext cx="1638300" cy="3067050"/>
            <a:chOff x="10357750" y="-38100"/>
            <a:chExt cx="1638300" cy="3067050"/>
          </a:xfrm>
        </p:grpSpPr>
        <p:sp>
          <p:nvSpPr>
            <p:cNvPr id="11" name="矩形 10"/>
            <p:cNvSpPr/>
            <p:nvPr/>
          </p:nvSpPr>
          <p:spPr>
            <a:xfrm>
              <a:off x="11104900" y="-38100"/>
              <a:ext cx="144000" cy="1543050"/>
            </a:xfrm>
            <a:prstGeom prst="rect">
              <a:avLst/>
            </a:prstGeom>
            <a:solidFill>
              <a:srgbClr val="E7C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7750" y="1390650"/>
              <a:ext cx="163830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175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3588" y="141694"/>
            <a:ext cx="7285894" cy="6891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98" y="141694"/>
            <a:ext cx="6501587" cy="6501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34367" l="0" r="50423">
                        <a14:foregroundMark x1="36798" y1="12661" x2="37991" y2="16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5048" b="63449"/>
          <a:stretch/>
        </p:blipFill>
        <p:spPr>
          <a:xfrm>
            <a:off x="7566545" y="4835706"/>
            <a:ext cx="5354472" cy="20560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43051" y="1153635"/>
            <a:ext cx="3046988" cy="48679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太</a:t>
            </a:r>
            <a:r>
              <a:rPr lang="zh-CN" altLang="en-US" sz="2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常</a:t>
            </a: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引</a:t>
            </a:r>
            <a:endParaRPr lang="en-US" altLang="zh-CN" sz="2400" b="1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辛弃疾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轮秋影转金波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，飞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镜又重磨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把酒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问姮娥：被白发欺人奈何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！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乘风好去，长空万里， 直下看山河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斫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去桂婆娑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。人道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是清光更多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07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07407E-6 C 0.06901 4.07407E-6 0.12513 0.09282 0.12513 0.20763 C 0.12513 0.32245 0.06901 0.4162 3.95833E-6 0.4162 C -0.06914 0.4162 -0.125 0.32245 -0.125 0.20763 C -0.125 0.09282 -0.06914 4.07407E-6 3.95833E-6 4.07407E-6 Z " pathEditMode="relative" rAng="0" ptsTypes="AAA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813" y="1828417"/>
            <a:ext cx="6347721" cy="48009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0135" y="0"/>
            <a:ext cx="4181865" cy="59436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2331" y="-1486092"/>
            <a:ext cx="5715000" cy="571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042" b="60834"/>
          <a:stretch/>
        </p:blipFill>
        <p:spPr>
          <a:xfrm>
            <a:off x="7916170" y="4000692"/>
            <a:ext cx="4275830" cy="285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8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03893 0.04005 C 0.047 0.04908 0.05924 0.05394 0.072 0.05394 C 0.08645 0.05394 0.09817 0.04908 0.10625 0.04005 L 0.14531 -3.33333E-6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6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24" b="16245"/>
          <a:stretch/>
        </p:blipFill>
        <p:spPr>
          <a:xfrm>
            <a:off x="438141" y="1770540"/>
            <a:ext cx="5448309" cy="4744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755" y="0"/>
            <a:ext cx="4698472" cy="4304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755" y="2704682"/>
            <a:ext cx="2822778" cy="36329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74349" y="1366944"/>
            <a:ext cx="4398406" cy="287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中秋见月和子由</a:t>
            </a:r>
            <a:endParaRPr lang="en-US" altLang="zh-CN" sz="24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  <a:endParaRPr lang="en-US" altLang="zh-CN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明月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易低人易散，归来呼酒更重看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堂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前月色愈清好，咽咽寒螀鸣露草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卷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帘推户寂无人，窗下咿哑唯楚老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南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都从事莫羞贫，对月题诗有几人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62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4728" y="262667"/>
            <a:ext cx="8267238" cy="7331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" t="105" b="-1017"/>
          <a:stretch/>
        </p:blipFill>
        <p:spPr>
          <a:xfrm>
            <a:off x="-2566220" y="8116"/>
            <a:ext cx="10586269" cy="93128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1750" y="1518974"/>
            <a:ext cx="443865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</a:t>
            </a:r>
            <a:r>
              <a:rPr lang="zh-CN" altLang="en-US" sz="2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调歌</a:t>
            </a:r>
            <a:r>
              <a:rPr lang="zh-CN" altLang="en-US" sz="2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头</a:t>
            </a:r>
            <a:endParaRPr lang="en-US" altLang="zh-CN" sz="2400" b="1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苏东坡</a:t>
            </a:r>
            <a:endParaRPr lang="en-US" altLang="zh-CN" dirty="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明月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几时有？把酒问青天。 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不知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天上宫阙，今夕是何年？ 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欲乘风归去，又恐琼楼玉宇， 高处不胜寒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！起舞</a:t>
            </a: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弄清影，何似在人间？ 转朱阁，低绮户，照无眠。 不应有恨，何事长向别时圆？ 人有悲欢离合，月有阴晴圆缺，此事古难全。 但愿人长久，千里共婵娟</a:t>
            </a:r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56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3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59259E-6 C 0.00195 -0.00301 0.01198 -0.03403 0.03698 -0.03194 C 0.075 -0.02893 0.08997 -0.00694 0.125 -0.02893 C 0.147 -0.0419 0.17304 -0.075 0.19206 -0.07407 C 0.23502 -0.07291 0.24401 -0.03889 0.24401 -0.0081 C 0.24505 0.03611 0.18906 0.07292 0.12096 0.07709 C 0.05195 0.0801 -0.00495 0.0331 2.29167E-6 -2.59259E-6 Z " pathEditMode="relative" rAng="0" ptsTypes="AAAAA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633</Words>
  <Application>Microsoft Office PowerPoint</Application>
  <PresentationFormat>自定义</PresentationFormat>
  <Paragraphs>43</Paragraphs>
  <Slides>12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中国风中秋节</dc:title>
  <dc:creator>第一PPT</dc:creator>
  <cp:keywords>www.1ppt.com</cp:keywords>
  <cp:lastModifiedBy>Windows User</cp:lastModifiedBy>
  <cp:revision>28</cp:revision>
  <dcterms:created xsi:type="dcterms:W3CDTF">2017-09-03T10:04:18Z</dcterms:created>
  <dcterms:modified xsi:type="dcterms:W3CDTF">2018-09-09T12:58:30Z</dcterms:modified>
</cp:coreProperties>
</file>