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A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4"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29A4EC-F527-4011-898A-58475ADB160E}" type="datetimeFigureOut">
              <a:rPr lang="zh-CN" altLang="en-US" smtClean="0"/>
              <a:t>2018/9/9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0F83ED-6908-487B-9762-DA420C208D92}" type="slidenum">
              <a:rPr lang="zh-CN" altLang="en-US" smtClean="0"/>
              <a:t>‹#›</a:t>
            </a:fld>
            <a:endParaRPr lang="zh-CN" altLang="en-US"/>
          </a:p>
        </p:txBody>
      </p:sp>
    </p:spTree>
    <p:extLst>
      <p:ext uri="{BB962C8B-B14F-4D97-AF65-F5344CB8AC3E}">
        <p14:creationId xmlns:p14="http://schemas.microsoft.com/office/powerpoint/2010/main" val="4263687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1</a:t>
            </a:fld>
            <a:endParaRPr lang="zh-CN" altLang="en-US"/>
          </a:p>
        </p:txBody>
      </p:sp>
    </p:spTree>
    <p:extLst>
      <p:ext uri="{BB962C8B-B14F-4D97-AF65-F5344CB8AC3E}">
        <p14:creationId xmlns:p14="http://schemas.microsoft.com/office/powerpoint/2010/main" val="20008381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10</a:t>
            </a:fld>
            <a:endParaRPr lang="zh-CN" altLang="en-US"/>
          </a:p>
        </p:txBody>
      </p:sp>
    </p:spTree>
    <p:extLst>
      <p:ext uri="{BB962C8B-B14F-4D97-AF65-F5344CB8AC3E}">
        <p14:creationId xmlns:p14="http://schemas.microsoft.com/office/powerpoint/2010/main" val="2734049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11</a:t>
            </a:fld>
            <a:endParaRPr lang="zh-CN" altLang="en-US"/>
          </a:p>
        </p:txBody>
      </p:sp>
    </p:spTree>
    <p:extLst>
      <p:ext uri="{BB962C8B-B14F-4D97-AF65-F5344CB8AC3E}">
        <p14:creationId xmlns:p14="http://schemas.microsoft.com/office/powerpoint/2010/main" val="3240866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2</a:t>
            </a:fld>
            <a:endParaRPr lang="zh-CN" altLang="en-US"/>
          </a:p>
        </p:txBody>
      </p:sp>
    </p:spTree>
    <p:extLst>
      <p:ext uri="{BB962C8B-B14F-4D97-AF65-F5344CB8AC3E}">
        <p14:creationId xmlns:p14="http://schemas.microsoft.com/office/powerpoint/2010/main" val="1573705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3</a:t>
            </a:fld>
            <a:endParaRPr lang="zh-CN" altLang="en-US"/>
          </a:p>
        </p:txBody>
      </p:sp>
    </p:spTree>
    <p:extLst>
      <p:ext uri="{BB962C8B-B14F-4D97-AF65-F5344CB8AC3E}">
        <p14:creationId xmlns:p14="http://schemas.microsoft.com/office/powerpoint/2010/main" val="2961011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4</a:t>
            </a:fld>
            <a:endParaRPr lang="zh-CN" altLang="en-US"/>
          </a:p>
        </p:txBody>
      </p:sp>
    </p:spTree>
    <p:extLst>
      <p:ext uri="{BB962C8B-B14F-4D97-AF65-F5344CB8AC3E}">
        <p14:creationId xmlns:p14="http://schemas.microsoft.com/office/powerpoint/2010/main" val="1387347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5</a:t>
            </a:fld>
            <a:endParaRPr lang="zh-CN" altLang="en-US"/>
          </a:p>
        </p:txBody>
      </p:sp>
    </p:spTree>
    <p:extLst>
      <p:ext uri="{BB962C8B-B14F-4D97-AF65-F5344CB8AC3E}">
        <p14:creationId xmlns:p14="http://schemas.microsoft.com/office/powerpoint/2010/main" val="297116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6</a:t>
            </a:fld>
            <a:endParaRPr lang="zh-CN" altLang="en-US"/>
          </a:p>
        </p:txBody>
      </p:sp>
    </p:spTree>
    <p:extLst>
      <p:ext uri="{BB962C8B-B14F-4D97-AF65-F5344CB8AC3E}">
        <p14:creationId xmlns:p14="http://schemas.microsoft.com/office/powerpoint/2010/main" val="296665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7</a:t>
            </a:fld>
            <a:endParaRPr lang="zh-CN" altLang="en-US"/>
          </a:p>
        </p:txBody>
      </p:sp>
    </p:spTree>
    <p:extLst>
      <p:ext uri="{BB962C8B-B14F-4D97-AF65-F5344CB8AC3E}">
        <p14:creationId xmlns:p14="http://schemas.microsoft.com/office/powerpoint/2010/main" val="3721013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8</a:t>
            </a:fld>
            <a:endParaRPr lang="zh-CN" altLang="en-US"/>
          </a:p>
        </p:txBody>
      </p:sp>
    </p:spTree>
    <p:extLst>
      <p:ext uri="{BB962C8B-B14F-4D97-AF65-F5344CB8AC3E}">
        <p14:creationId xmlns:p14="http://schemas.microsoft.com/office/powerpoint/2010/main" val="64286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0F83ED-6908-487B-9762-DA420C208D92}" type="slidenum">
              <a:rPr lang="zh-CN" altLang="en-US" smtClean="0"/>
              <a:t>9</a:t>
            </a:fld>
            <a:endParaRPr lang="zh-CN" altLang="en-US"/>
          </a:p>
        </p:txBody>
      </p:sp>
    </p:spTree>
    <p:extLst>
      <p:ext uri="{BB962C8B-B14F-4D97-AF65-F5344CB8AC3E}">
        <p14:creationId xmlns:p14="http://schemas.microsoft.com/office/powerpoint/2010/main" val="709551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4086823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338246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159502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2620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038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802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0224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0364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2599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4918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0186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3525231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75316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63677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495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2666197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1676324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239545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363306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1677346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37858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764FA171-D735-437B-A4DB-16D536DA9FEF}" type="datetimeFigureOut">
              <a:rPr lang="zh-CN" altLang="en-US" smtClean="0"/>
              <a:t>2018/9/9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981195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4FA171-D735-437B-A4DB-16D536DA9FEF}" type="datetimeFigureOut">
              <a:rPr lang="zh-CN" altLang="en-US" smtClean="0"/>
              <a:t>2018/9/9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BBE486-068F-48C2-AF0F-0D3B8DB14E0E}" type="slidenum">
              <a:rPr lang="zh-CN" altLang="en-US" smtClean="0"/>
              <a:t>‹#›</a:t>
            </a:fld>
            <a:endParaRPr lang="zh-CN" altLang="en-US"/>
          </a:p>
        </p:txBody>
      </p:sp>
    </p:spTree>
    <p:extLst>
      <p:ext uri="{BB962C8B-B14F-4D97-AF65-F5344CB8AC3E}">
        <p14:creationId xmlns:p14="http://schemas.microsoft.com/office/powerpoint/2010/main" val="2626161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12021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7.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7.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7.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72250" y="0"/>
            <a:ext cx="5619750" cy="3882685"/>
          </a:xfrm>
          <a:prstGeom prst="rect">
            <a:avLst/>
          </a:prstGeom>
        </p:spPr>
      </p:pic>
      <p:grpSp>
        <p:nvGrpSpPr>
          <p:cNvPr id="10" name="组合 9"/>
          <p:cNvGrpSpPr/>
          <p:nvPr/>
        </p:nvGrpSpPr>
        <p:grpSpPr>
          <a:xfrm>
            <a:off x="0" y="5829300"/>
            <a:ext cx="12192000" cy="1048395"/>
            <a:chOff x="0" y="5829300"/>
            <a:chExt cx="12192000" cy="1048395"/>
          </a:xfrm>
        </p:grpSpPr>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6134100"/>
              <a:ext cx="6134100" cy="743595"/>
            </a:xfrm>
            <a:prstGeom prst="rect">
              <a:avLst/>
            </a:prstGeom>
          </p:spPr>
        </p:pic>
        <p:pic>
          <p:nvPicPr>
            <p:cNvPr id="9" name="图片 8"/>
            <p:cNvPicPr>
              <a:picLocks noChangeAspect="1"/>
            </p:cNvPicPr>
            <p:nvPr/>
          </p:nvPicPr>
          <p:blipFill rotWithShape="1">
            <a:blip r:embed="rId7" cstate="screen">
              <a:extLst>
                <a:ext uri="{28A0092B-C50C-407E-A947-70E740481C1C}">
                  <a14:useLocalDpi xmlns:a14="http://schemas.microsoft.com/office/drawing/2010/main"/>
                </a:ext>
              </a:extLst>
            </a:blip>
            <a:srcRect l="3692" b="1905"/>
            <a:stretch/>
          </p:blipFill>
          <p:spPr>
            <a:xfrm>
              <a:off x="6134100" y="5829300"/>
              <a:ext cx="6057900" cy="1048395"/>
            </a:xfrm>
            <a:prstGeom prst="rect">
              <a:avLst/>
            </a:prstGeom>
          </p:spPr>
        </p:pic>
      </p:grpSp>
      <p:grpSp>
        <p:nvGrpSpPr>
          <p:cNvPr id="11" name="组合 10"/>
          <p:cNvGrpSpPr/>
          <p:nvPr/>
        </p:nvGrpSpPr>
        <p:grpSpPr>
          <a:xfrm>
            <a:off x="-255025" y="2176607"/>
            <a:ext cx="8838586" cy="2997235"/>
            <a:chOff x="1452562" y="2362435"/>
            <a:chExt cx="9286875" cy="3149253"/>
          </a:xfrm>
        </p:grpSpPr>
        <p:sp>
          <p:nvSpPr>
            <p:cNvPr id="12" name="文本框 11"/>
            <p:cNvSpPr txBox="1"/>
            <p:nvPr/>
          </p:nvSpPr>
          <p:spPr>
            <a:xfrm>
              <a:off x="1452562" y="2362435"/>
              <a:ext cx="9286875" cy="2647783"/>
            </a:xfrm>
            <a:prstGeom prst="rect">
              <a:avLst/>
            </a:prstGeom>
            <a:noFill/>
          </p:spPr>
          <p:txBody>
            <a:bodyPr wrap="square" rtlCol="0">
              <a:spAutoFit/>
            </a:bodyPr>
            <a:lstStyle/>
            <a:p>
              <a:pPr algn="ctr"/>
              <a:r>
                <a:rPr lang="zh-CN" altLang="en-US" sz="13800" spc="600" dirty="0" smtClean="0">
                  <a:blipFill>
                    <a:blip r:embed="rId8"/>
                    <a:stretch>
                      <a:fillRect/>
                    </a:stretch>
                  </a:blipFill>
                  <a:latin typeface="TypeLand.com 康熙字典體 試用版" pitchFamily="50" charset="-120"/>
                  <a:ea typeface="TypeLand.com 康熙字典體 試用版" pitchFamily="50" charset="-120"/>
                </a:rPr>
                <a:t>歡度中秋</a:t>
              </a:r>
              <a:endParaRPr lang="zh-CN" altLang="en-US" sz="13800" spc="600" dirty="0">
                <a:blipFill>
                  <a:blip r:embed="rId8"/>
                  <a:stretch>
                    <a:fillRect/>
                  </a:stretch>
                </a:blipFill>
                <a:latin typeface="TypeLand.com 康熙字典體 試用版" pitchFamily="50" charset="-120"/>
                <a:ea typeface="TypeLand.com 康熙字典體 試用版" pitchFamily="50" charset="-120"/>
              </a:endParaRPr>
            </a:p>
          </p:txBody>
        </p:sp>
        <p:sp>
          <p:nvSpPr>
            <p:cNvPr id="13" name="矩形 12"/>
            <p:cNvSpPr/>
            <p:nvPr/>
          </p:nvSpPr>
          <p:spPr>
            <a:xfrm>
              <a:off x="2397599" y="4773050"/>
              <a:ext cx="7459762" cy="738638"/>
            </a:xfrm>
            <a:prstGeom prst="rect">
              <a:avLst/>
            </a:prstGeom>
          </p:spPr>
          <p:txBody>
            <a:bodyPr wrap="square">
              <a:spAutoFit/>
            </a:bodyPr>
            <a:lstStyle/>
            <a:p>
              <a:pPr algn="ctr">
                <a:lnSpc>
                  <a:spcPct val="150000"/>
                </a:lnSpc>
              </a:pPr>
              <a:r>
                <a:rPr lang="en-US" altLang="zh-CN" sz="1200" spc="300" noProof="1" smtClean="0">
                  <a:solidFill>
                    <a:srgbClr val="F3BC57"/>
                  </a:solidFill>
                  <a:latin typeface="+mj-ea"/>
                  <a:ea typeface="+mj-ea"/>
                </a:rPr>
                <a:t>Lorem Ipsum Dolor Sit Er Elit Lamet, Consectetaur Cillium Adipisicing Pecu, Sed Do Eiusmod Tempor</a:t>
              </a:r>
              <a:endParaRPr lang="zh-CN" altLang="en-US" sz="1200" spc="300" dirty="0">
                <a:solidFill>
                  <a:srgbClr val="F3BC57"/>
                </a:solidFill>
                <a:latin typeface="+mj-ea"/>
                <a:ea typeface="+mj-ea"/>
              </a:endParaRPr>
            </a:p>
          </p:txBody>
        </p:sp>
        <p:sp>
          <p:nvSpPr>
            <p:cNvPr id="14" name="文本框 13"/>
            <p:cNvSpPr txBox="1"/>
            <p:nvPr/>
          </p:nvSpPr>
          <p:spPr>
            <a:xfrm>
              <a:off x="2397599" y="4273929"/>
              <a:ext cx="8341838" cy="1140017"/>
            </a:xfrm>
            <a:prstGeom prst="rect">
              <a:avLst/>
            </a:prstGeom>
            <a:noFill/>
          </p:spPr>
          <p:txBody>
            <a:bodyPr wrap="square" rtlCol="0">
              <a:spAutoFit/>
            </a:bodyPr>
            <a:lstStyle/>
            <a:p>
              <a:pPr algn="ctr"/>
              <a:r>
                <a:rPr lang="zh-CN" altLang="en-US" sz="2800" spc="5000" dirty="0" smtClean="0">
                  <a:solidFill>
                    <a:srgbClr val="F3BC57"/>
                  </a:solidFill>
                  <a:latin typeface="方正祥隶简体" panose="03000509000000000000" pitchFamily="65" charset="-122"/>
                  <a:ea typeface="方正祥隶简体" panose="03000509000000000000" pitchFamily="65" charset="-122"/>
                </a:rPr>
                <a:t>中秋节贺卡模板</a:t>
              </a:r>
            </a:p>
          </p:txBody>
        </p:sp>
      </p:grpSp>
      <p:pic>
        <p:nvPicPr>
          <p:cNvPr id="15" name="图片 1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spTree>
    <p:extLst>
      <p:ext uri="{BB962C8B-B14F-4D97-AF65-F5344CB8AC3E}">
        <p14:creationId xmlns:p14="http://schemas.microsoft.com/office/powerpoint/2010/main" val="2634791087"/>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grpSp>
        <p:nvGrpSpPr>
          <p:cNvPr id="7" name="组合 6"/>
          <p:cNvGrpSpPr/>
          <p:nvPr/>
        </p:nvGrpSpPr>
        <p:grpSpPr>
          <a:xfrm>
            <a:off x="1487924" y="2028825"/>
            <a:ext cx="6093976" cy="3328988"/>
            <a:chOff x="1487924" y="2028825"/>
            <a:chExt cx="6093976" cy="3328988"/>
          </a:xfrm>
        </p:grpSpPr>
        <p:sp>
          <p:nvSpPr>
            <p:cNvPr id="8" name="矩形 7"/>
            <p:cNvSpPr/>
            <p:nvPr/>
          </p:nvSpPr>
          <p:spPr>
            <a:xfrm>
              <a:off x="1487924" y="2028825"/>
              <a:ext cx="6093976" cy="3328988"/>
            </a:xfrm>
            <a:prstGeom prst="rect">
              <a:avLst/>
            </a:prstGeom>
          </p:spPr>
          <p:txBody>
            <a:bodyPr vert="eaVert" wrap="square">
              <a:spAutoFit/>
            </a:bodyPr>
            <a:lstStyle/>
            <a:p>
              <a:pPr>
                <a:lnSpc>
                  <a:spcPct val="200000"/>
                </a:lnSpc>
              </a:pPr>
              <a:r>
                <a:rPr lang="zh-CN" altLang="en-US" sz="2400" spc="600" dirty="0">
                  <a:solidFill>
                    <a:srgbClr val="F3BC57"/>
                  </a:solidFill>
                  <a:latin typeface="方正隶变_GBK" panose="03000509000000000000" pitchFamily="65" charset="-122"/>
                  <a:ea typeface="方正隶变_GBK" panose="03000509000000000000" pitchFamily="65" charset="-122"/>
                </a:rPr>
                <a:t>昔年八月十五夜，曲江池畔杏园边。</a:t>
              </a:r>
            </a:p>
            <a:p>
              <a:pPr>
                <a:lnSpc>
                  <a:spcPct val="200000"/>
                </a:lnSpc>
              </a:pPr>
              <a:r>
                <a:rPr lang="zh-CN" altLang="en-US" sz="2400" spc="600" dirty="0">
                  <a:solidFill>
                    <a:srgbClr val="F3BC57"/>
                  </a:solidFill>
                  <a:latin typeface="方正隶变_GBK" panose="03000509000000000000" pitchFamily="65" charset="-122"/>
                  <a:ea typeface="方正隶变_GBK" panose="03000509000000000000" pitchFamily="65" charset="-122"/>
                </a:rPr>
                <a:t>今年八月十五夜，湓浦沙头水馆前。</a:t>
              </a:r>
            </a:p>
            <a:p>
              <a:pPr>
                <a:lnSpc>
                  <a:spcPct val="200000"/>
                </a:lnSpc>
              </a:pPr>
              <a:r>
                <a:rPr lang="zh-CN" altLang="en-US" sz="2400" spc="600" dirty="0">
                  <a:solidFill>
                    <a:srgbClr val="F3BC57"/>
                  </a:solidFill>
                  <a:latin typeface="方正隶变_GBK" panose="03000509000000000000" pitchFamily="65" charset="-122"/>
                  <a:ea typeface="方正隶变_GBK" panose="03000509000000000000" pitchFamily="65" charset="-122"/>
                </a:rPr>
                <a:t>西北望乡何处是，东南见月几回圆。</a:t>
              </a:r>
            </a:p>
            <a:p>
              <a:pPr>
                <a:lnSpc>
                  <a:spcPct val="200000"/>
                </a:lnSpc>
              </a:pPr>
              <a:r>
                <a:rPr lang="zh-CN" altLang="en-US" sz="2400" spc="600" dirty="0">
                  <a:solidFill>
                    <a:srgbClr val="F3BC57"/>
                  </a:solidFill>
                  <a:latin typeface="方正隶变_GBK" panose="03000509000000000000" pitchFamily="65" charset="-122"/>
                  <a:ea typeface="方正隶变_GBK" panose="03000509000000000000" pitchFamily="65" charset="-122"/>
                </a:rPr>
                <a:t>昨风一吹无人会，今夜清光似往年。</a:t>
              </a:r>
            </a:p>
          </p:txBody>
        </p:sp>
        <p:cxnSp>
          <p:nvCxnSpPr>
            <p:cNvPr id="9" name="直接连接符 8"/>
            <p:cNvCxnSpPr/>
            <p:nvPr/>
          </p:nvCxnSpPr>
          <p:spPr>
            <a:xfrm>
              <a:off x="6667500" y="2028825"/>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935980" y="2028825"/>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204460" y="2028825"/>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472940" y="2028825"/>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741420" y="2028825"/>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009900" y="2028825"/>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286000" y="2028825"/>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487924" y="2028825"/>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grpSp>
      <p:pic>
        <p:nvPicPr>
          <p:cNvPr id="17" name="图片 1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732913" y="1843950"/>
            <a:ext cx="6648450" cy="2171700"/>
          </a:xfrm>
          <a:prstGeom prst="rect">
            <a:avLst/>
          </a:prstGeom>
        </p:spPr>
      </p:pic>
      <p:pic>
        <p:nvPicPr>
          <p:cNvPr id="18" name="图片 17"/>
          <p:cNvPicPr>
            <a:picLocks noChangeAspect="1"/>
          </p:cNvPicPr>
          <p:nvPr/>
        </p:nvPicPr>
        <p:blipFill rotWithShape="1">
          <a:blip r:embed="rId7" cstate="screen">
            <a:extLst>
              <a:ext uri="{28A0092B-C50C-407E-A947-70E740481C1C}">
                <a14:useLocalDpi xmlns:a14="http://schemas.microsoft.com/office/drawing/2010/main"/>
              </a:ext>
            </a:extLst>
          </a:blip>
          <a:srcRect t="62308" r="65365"/>
          <a:stretch/>
        </p:blipFill>
        <p:spPr>
          <a:xfrm flipH="1">
            <a:off x="8424863" y="5470107"/>
            <a:ext cx="3767137" cy="1387893"/>
          </a:xfrm>
          <a:prstGeom prst="rect">
            <a:avLst/>
          </a:prstGeom>
        </p:spPr>
      </p:pic>
    </p:spTree>
    <p:extLst>
      <p:ext uri="{BB962C8B-B14F-4D97-AF65-F5344CB8AC3E}">
        <p14:creationId xmlns:p14="http://schemas.microsoft.com/office/powerpoint/2010/main" val="2510297366"/>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72250" y="0"/>
            <a:ext cx="5619750" cy="3882685"/>
          </a:xfrm>
          <a:prstGeom prst="rect">
            <a:avLst/>
          </a:prstGeom>
        </p:spPr>
      </p:pic>
      <p:grpSp>
        <p:nvGrpSpPr>
          <p:cNvPr id="10" name="组合 9"/>
          <p:cNvGrpSpPr/>
          <p:nvPr/>
        </p:nvGrpSpPr>
        <p:grpSpPr>
          <a:xfrm>
            <a:off x="0" y="5829300"/>
            <a:ext cx="12192000" cy="1048395"/>
            <a:chOff x="0" y="5829300"/>
            <a:chExt cx="12192000" cy="1048395"/>
          </a:xfrm>
        </p:grpSpPr>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6134100"/>
              <a:ext cx="6134100" cy="743595"/>
            </a:xfrm>
            <a:prstGeom prst="rect">
              <a:avLst/>
            </a:prstGeom>
          </p:spPr>
        </p:pic>
        <p:pic>
          <p:nvPicPr>
            <p:cNvPr id="9" name="图片 8"/>
            <p:cNvPicPr>
              <a:picLocks noChangeAspect="1"/>
            </p:cNvPicPr>
            <p:nvPr/>
          </p:nvPicPr>
          <p:blipFill rotWithShape="1">
            <a:blip r:embed="rId7" cstate="screen">
              <a:extLst>
                <a:ext uri="{28A0092B-C50C-407E-A947-70E740481C1C}">
                  <a14:useLocalDpi xmlns:a14="http://schemas.microsoft.com/office/drawing/2010/main"/>
                </a:ext>
              </a:extLst>
            </a:blip>
            <a:srcRect l="3692" b="1905"/>
            <a:stretch/>
          </p:blipFill>
          <p:spPr>
            <a:xfrm>
              <a:off x="6134100" y="5829300"/>
              <a:ext cx="6057900" cy="1048395"/>
            </a:xfrm>
            <a:prstGeom prst="rect">
              <a:avLst/>
            </a:prstGeom>
          </p:spPr>
        </p:pic>
      </p:grpSp>
      <p:grpSp>
        <p:nvGrpSpPr>
          <p:cNvPr id="11" name="组合 10"/>
          <p:cNvGrpSpPr/>
          <p:nvPr/>
        </p:nvGrpSpPr>
        <p:grpSpPr>
          <a:xfrm>
            <a:off x="-19051" y="2272688"/>
            <a:ext cx="7772401" cy="2498165"/>
            <a:chOff x="1452562" y="2362435"/>
            <a:chExt cx="9286875" cy="2984939"/>
          </a:xfrm>
        </p:grpSpPr>
        <p:sp>
          <p:nvSpPr>
            <p:cNvPr id="12" name="文本框 11"/>
            <p:cNvSpPr txBox="1"/>
            <p:nvPr/>
          </p:nvSpPr>
          <p:spPr>
            <a:xfrm>
              <a:off x="1452562" y="2362435"/>
              <a:ext cx="9286875" cy="2224873"/>
            </a:xfrm>
            <a:prstGeom prst="rect">
              <a:avLst/>
            </a:prstGeom>
            <a:noFill/>
          </p:spPr>
          <p:txBody>
            <a:bodyPr wrap="square" rtlCol="0">
              <a:spAutoFit/>
            </a:bodyPr>
            <a:lstStyle/>
            <a:p>
              <a:pPr algn="ctr"/>
              <a:r>
                <a:rPr lang="zh-CN" altLang="en-US" sz="11500" spc="600" dirty="0" smtClean="0">
                  <a:blipFill>
                    <a:blip r:embed="rId8"/>
                    <a:stretch>
                      <a:fillRect/>
                    </a:stretch>
                  </a:blipFill>
                  <a:latin typeface="TypeLand.com 康熙字典體 試用版" pitchFamily="50" charset="-120"/>
                  <a:ea typeface="TypeLand.com 康熙字典體 試用版" pitchFamily="50" charset="-120"/>
                </a:rPr>
                <a:t>合家歡樂</a:t>
              </a:r>
              <a:endParaRPr lang="zh-CN" altLang="en-US" sz="11500" spc="600" dirty="0">
                <a:blipFill>
                  <a:blip r:embed="rId8"/>
                  <a:stretch>
                    <a:fillRect/>
                  </a:stretch>
                </a:blipFill>
                <a:latin typeface="TypeLand.com 康熙字典體 試用版" pitchFamily="50" charset="-120"/>
                <a:ea typeface="TypeLand.com 康熙字典體 試用版" pitchFamily="50" charset="-120"/>
              </a:endParaRPr>
            </a:p>
          </p:txBody>
        </p:sp>
        <p:sp>
          <p:nvSpPr>
            <p:cNvPr id="13" name="矩形 12"/>
            <p:cNvSpPr/>
            <p:nvPr/>
          </p:nvSpPr>
          <p:spPr>
            <a:xfrm>
              <a:off x="2397599" y="4773050"/>
              <a:ext cx="7459762" cy="574324"/>
            </a:xfrm>
            <a:prstGeom prst="rect">
              <a:avLst/>
            </a:prstGeom>
          </p:spPr>
          <p:txBody>
            <a:bodyPr wrap="square">
              <a:spAutoFit/>
            </a:bodyPr>
            <a:lstStyle/>
            <a:p>
              <a:pPr algn="ctr">
                <a:lnSpc>
                  <a:spcPct val="150000"/>
                </a:lnSpc>
              </a:pPr>
              <a:r>
                <a:rPr lang="en-US" altLang="zh-CN" sz="1100" spc="300" noProof="1" smtClean="0">
                  <a:solidFill>
                    <a:srgbClr val="F3BC57"/>
                  </a:solidFill>
                  <a:latin typeface="+mj-ea"/>
                  <a:ea typeface="+mj-ea"/>
                </a:rPr>
                <a:t>Lorem Ipsum Dolor Sit Er Elit Lamet, Consectetaur Cillium Adipisicing Pecu, Sed Do Eiusmod Tempor</a:t>
              </a:r>
              <a:endParaRPr lang="zh-CN" altLang="en-US" sz="1100" spc="300" dirty="0">
                <a:solidFill>
                  <a:srgbClr val="F3BC57"/>
                </a:solidFill>
                <a:latin typeface="+mj-ea"/>
                <a:ea typeface="+mj-ea"/>
              </a:endParaRPr>
            </a:p>
          </p:txBody>
        </p:sp>
        <p:sp>
          <p:nvSpPr>
            <p:cNvPr id="14" name="文本框 13"/>
            <p:cNvSpPr txBox="1"/>
            <p:nvPr/>
          </p:nvSpPr>
          <p:spPr>
            <a:xfrm>
              <a:off x="2397599" y="4273929"/>
              <a:ext cx="8341838" cy="461665"/>
            </a:xfrm>
            <a:prstGeom prst="rect">
              <a:avLst/>
            </a:prstGeom>
            <a:noFill/>
          </p:spPr>
          <p:txBody>
            <a:bodyPr wrap="square" rtlCol="0">
              <a:spAutoFit/>
            </a:bodyPr>
            <a:lstStyle/>
            <a:p>
              <a:pPr algn="ctr"/>
              <a:r>
                <a:rPr lang="zh-CN" altLang="en-US" sz="2400" spc="5000" dirty="0" smtClean="0">
                  <a:solidFill>
                    <a:srgbClr val="F3BC57"/>
                  </a:solidFill>
                  <a:latin typeface="方正祥隶简体" panose="03000509000000000000" pitchFamily="65" charset="-122"/>
                  <a:ea typeface="方正祥隶简体" panose="03000509000000000000" pitchFamily="65" charset="-122"/>
                </a:rPr>
                <a:t>中秋节贺卡模板</a:t>
              </a:r>
            </a:p>
          </p:txBody>
        </p:sp>
      </p:grpSp>
      <p:pic>
        <p:nvPicPr>
          <p:cNvPr id="15" name="图片 1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spTree>
    <p:extLst>
      <p:ext uri="{BB962C8B-B14F-4D97-AF65-F5344CB8AC3E}">
        <p14:creationId xmlns:p14="http://schemas.microsoft.com/office/powerpoint/2010/main" val="4015182502"/>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5527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grpSp>
        <p:nvGrpSpPr>
          <p:cNvPr id="5" name="组合 4"/>
          <p:cNvGrpSpPr/>
          <p:nvPr/>
        </p:nvGrpSpPr>
        <p:grpSpPr>
          <a:xfrm>
            <a:off x="1382518" y="1482955"/>
            <a:ext cx="9536926" cy="3892091"/>
            <a:chOff x="1558700" y="1416985"/>
            <a:chExt cx="9536926" cy="3892091"/>
          </a:xfrm>
        </p:grpSpPr>
        <p:sp>
          <p:nvSpPr>
            <p:cNvPr id="6" name="文本框 5"/>
            <p:cNvSpPr txBox="1"/>
            <p:nvPr/>
          </p:nvSpPr>
          <p:spPr>
            <a:xfrm>
              <a:off x="9987630" y="1416985"/>
              <a:ext cx="1107996" cy="3892091"/>
            </a:xfrm>
            <a:prstGeom prst="rect">
              <a:avLst/>
            </a:prstGeom>
            <a:noFill/>
          </p:spPr>
          <p:txBody>
            <a:bodyPr vert="eaVert" wrap="square" rtlCol="0">
              <a:spAutoFit/>
            </a:bodyPr>
            <a:lstStyle/>
            <a:p>
              <a:pPr algn="ctr"/>
              <a:r>
                <a:rPr lang="en-US" altLang="zh-CN" sz="6000" spc="600" dirty="0" smtClean="0">
                  <a:blipFill>
                    <a:blip r:embed="rId4"/>
                    <a:stretch>
                      <a:fillRect/>
                    </a:stretch>
                  </a:blipFill>
                  <a:latin typeface="TypeLand.com 康熙字典體 試用版" pitchFamily="50" charset="-120"/>
                  <a:ea typeface="TypeLand.com 康熙字典體 試用版" pitchFamily="50" charset="-120"/>
                </a:rPr>
                <a:t>【</a:t>
              </a:r>
              <a:r>
                <a:rPr lang="zh-CN" altLang="en-US" sz="6000" spc="600" dirty="0" smtClean="0">
                  <a:blipFill>
                    <a:blip r:embed="rId4"/>
                    <a:stretch>
                      <a:fillRect/>
                    </a:stretch>
                  </a:blipFill>
                  <a:latin typeface="TypeLand.com 康熙字典體 試用版" pitchFamily="50" charset="-120"/>
                  <a:ea typeface="TypeLand.com 康熙字典體 試用版" pitchFamily="50" charset="-120"/>
                </a:rPr>
                <a:t>目錄</a:t>
              </a:r>
              <a:r>
                <a:rPr lang="en-US" altLang="zh-CN" sz="6000" spc="600" dirty="0" smtClean="0">
                  <a:blipFill>
                    <a:blip r:embed="rId4"/>
                    <a:stretch>
                      <a:fillRect/>
                    </a:stretch>
                  </a:blipFill>
                  <a:latin typeface="TypeLand.com 康熙字典體 試用版" pitchFamily="50" charset="-120"/>
                  <a:ea typeface="TypeLand.com 康熙字典體 試用版" pitchFamily="50" charset="-120"/>
                </a:rPr>
                <a:t>】</a:t>
              </a:r>
              <a:endParaRPr lang="zh-CN" altLang="en-US" sz="6000" spc="600" dirty="0">
                <a:blipFill>
                  <a:blip r:embed="rId4"/>
                  <a:stretch>
                    <a:fillRect/>
                  </a:stretch>
                </a:blipFill>
                <a:latin typeface="TypeLand.com 康熙字典體 試用版" pitchFamily="50" charset="-120"/>
                <a:ea typeface="TypeLand.com 康熙字典體 試用版" pitchFamily="50" charset="-120"/>
              </a:endParaRPr>
            </a:p>
          </p:txBody>
        </p:sp>
        <p:grpSp>
          <p:nvGrpSpPr>
            <p:cNvPr id="7" name="组合 6"/>
            <p:cNvGrpSpPr/>
            <p:nvPr/>
          </p:nvGrpSpPr>
          <p:grpSpPr>
            <a:xfrm>
              <a:off x="1558700" y="3235939"/>
              <a:ext cx="7099029" cy="2031690"/>
              <a:chOff x="1349150" y="2607289"/>
              <a:chExt cx="7099029" cy="2031690"/>
            </a:xfrm>
          </p:grpSpPr>
          <p:grpSp>
            <p:nvGrpSpPr>
              <p:cNvPr id="8" name="组合 7"/>
              <p:cNvGrpSpPr/>
              <p:nvPr/>
            </p:nvGrpSpPr>
            <p:grpSpPr>
              <a:xfrm>
                <a:off x="1349150" y="2607289"/>
                <a:ext cx="747974" cy="2031690"/>
                <a:chOff x="4954968" y="2230496"/>
                <a:chExt cx="747974" cy="2031690"/>
              </a:xfrm>
            </p:grpSpPr>
            <p:sp>
              <p:nvSpPr>
                <p:cNvPr id="22" name="文本框 21"/>
                <p:cNvSpPr txBox="1"/>
                <p:nvPr/>
              </p:nvSpPr>
              <p:spPr>
                <a:xfrm>
                  <a:off x="4954968" y="2230496"/>
                  <a:ext cx="492443" cy="2031690"/>
                </a:xfrm>
                <a:prstGeom prst="rect">
                  <a:avLst/>
                </a:prstGeom>
                <a:noFill/>
              </p:spPr>
              <p:txBody>
                <a:bodyPr vert="eaVert" wrap="square" rtlCol="0">
                  <a:spAutoFit/>
                </a:bodyPr>
                <a:lstStyle/>
                <a:p>
                  <a:r>
                    <a:rPr lang="zh-CN" altLang="en-US" sz="2000" spc="300" dirty="0" smtClean="0">
                      <a:solidFill>
                        <a:srgbClr val="F3BC57"/>
                      </a:solidFill>
                      <a:latin typeface="方正隶变_GBK" panose="03000509000000000000" pitchFamily="65" charset="-122"/>
                      <a:ea typeface="方正隶变_GBK" panose="03000509000000000000" pitchFamily="65" charset="-122"/>
                    </a:rPr>
                    <a:t>中秋的历史</a:t>
                  </a:r>
                  <a:endParaRPr lang="zh-CN" altLang="en-US" sz="2000" spc="300" dirty="0">
                    <a:solidFill>
                      <a:srgbClr val="F3BC57"/>
                    </a:solidFill>
                    <a:latin typeface="方正隶变_GBK" panose="03000509000000000000" pitchFamily="65" charset="-122"/>
                    <a:ea typeface="方正隶变_GBK" panose="03000509000000000000" pitchFamily="65" charset="-122"/>
                  </a:endParaRPr>
                </a:p>
              </p:txBody>
            </p:sp>
            <p:sp>
              <p:nvSpPr>
                <p:cNvPr id="23" name="文本框 22"/>
                <p:cNvSpPr txBox="1"/>
                <p:nvPr/>
              </p:nvSpPr>
              <p:spPr>
                <a:xfrm>
                  <a:off x="5272055" y="2230496"/>
                  <a:ext cx="430887" cy="1686688"/>
                </a:xfrm>
                <a:prstGeom prst="rect">
                  <a:avLst/>
                </a:prstGeom>
                <a:noFill/>
              </p:spPr>
              <p:txBody>
                <a:bodyPr vert="eaVert" wrap="square" rtlCol="0">
                  <a:spAutoFit/>
                </a:bodyPr>
                <a:lstStyle/>
                <a:p>
                  <a:r>
                    <a:rPr lang="en-US" altLang="zh-CN" sz="1600" dirty="0">
                      <a:solidFill>
                        <a:srgbClr val="F3BC57"/>
                      </a:solidFill>
                      <a:latin typeface="方正隶变_GBK" panose="03000509000000000000" pitchFamily="65" charset="-122"/>
                      <a:ea typeface="方正隶变_GBK" panose="03000509000000000000" pitchFamily="65" charset="-122"/>
                    </a:rPr>
                    <a:t>Title Text Here</a:t>
                  </a:r>
                  <a:endParaRPr lang="zh-CN" altLang="en-US" sz="1600" dirty="0">
                    <a:solidFill>
                      <a:srgbClr val="F3BC57"/>
                    </a:solidFill>
                    <a:latin typeface="方正隶变_GBK" panose="03000509000000000000" pitchFamily="65" charset="-122"/>
                    <a:ea typeface="方正隶变_GBK" panose="03000509000000000000" pitchFamily="65" charset="-122"/>
                  </a:endParaRPr>
                </a:p>
              </p:txBody>
            </p:sp>
          </p:grpSp>
          <p:grpSp>
            <p:nvGrpSpPr>
              <p:cNvPr id="9" name="组合 8"/>
              <p:cNvGrpSpPr/>
              <p:nvPr/>
            </p:nvGrpSpPr>
            <p:grpSpPr>
              <a:xfrm>
                <a:off x="5584186" y="2607289"/>
                <a:ext cx="747967" cy="2031690"/>
                <a:chOff x="7112807" y="2230496"/>
                <a:chExt cx="747967" cy="2031690"/>
              </a:xfrm>
            </p:grpSpPr>
            <p:sp>
              <p:nvSpPr>
                <p:cNvPr id="19" name="文本框 18"/>
                <p:cNvSpPr txBox="1"/>
                <p:nvPr/>
              </p:nvSpPr>
              <p:spPr>
                <a:xfrm>
                  <a:off x="7112807" y="2230496"/>
                  <a:ext cx="492443" cy="2031690"/>
                </a:xfrm>
                <a:prstGeom prst="rect">
                  <a:avLst/>
                </a:prstGeom>
                <a:noFill/>
              </p:spPr>
              <p:txBody>
                <a:bodyPr vert="eaVert" wrap="square" rtlCol="0">
                  <a:spAutoFit/>
                </a:bodyPr>
                <a:lstStyle/>
                <a:p>
                  <a:r>
                    <a:rPr lang="zh-CN" altLang="en-US" sz="2000" spc="300" dirty="0" smtClean="0">
                      <a:solidFill>
                        <a:srgbClr val="F3BC57"/>
                      </a:solidFill>
                      <a:latin typeface="方正隶变_GBK" panose="03000509000000000000" pitchFamily="65" charset="-122"/>
                      <a:ea typeface="方正隶变_GBK" panose="03000509000000000000" pitchFamily="65" charset="-122"/>
                    </a:rPr>
                    <a:t>中秋的神话</a:t>
                  </a:r>
                  <a:endParaRPr lang="zh-CN" altLang="en-US" sz="2000" spc="300" dirty="0">
                    <a:solidFill>
                      <a:srgbClr val="F3BC57"/>
                    </a:solidFill>
                    <a:latin typeface="方正隶变_GBK" panose="03000509000000000000" pitchFamily="65" charset="-122"/>
                    <a:ea typeface="方正隶变_GBK" panose="03000509000000000000" pitchFamily="65" charset="-122"/>
                  </a:endParaRPr>
                </a:p>
              </p:txBody>
            </p:sp>
            <p:sp>
              <p:nvSpPr>
                <p:cNvPr id="20" name="文本框 19"/>
                <p:cNvSpPr txBox="1"/>
                <p:nvPr/>
              </p:nvSpPr>
              <p:spPr>
                <a:xfrm>
                  <a:off x="7429887" y="2230496"/>
                  <a:ext cx="430887" cy="1686688"/>
                </a:xfrm>
                <a:prstGeom prst="rect">
                  <a:avLst/>
                </a:prstGeom>
                <a:noFill/>
              </p:spPr>
              <p:txBody>
                <a:bodyPr vert="eaVert" wrap="square" rtlCol="0">
                  <a:spAutoFit/>
                </a:bodyPr>
                <a:lstStyle/>
                <a:p>
                  <a:r>
                    <a:rPr lang="en-US" altLang="zh-CN" sz="1600" dirty="0">
                      <a:solidFill>
                        <a:srgbClr val="F3BC57"/>
                      </a:solidFill>
                      <a:latin typeface="方正隶变_GBK" panose="03000509000000000000" pitchFamily="65" charset="-122"/>
                      <a:ea typeface="方正隶变_GBK" panose="03000509000000000000" pitchFamily="65" charset="-122"/>
                    </a:rPr>
                    <a:t>Title Text Here</a:t>
                  </a:r>
                  <a:endParaRPr lang="zh-CN" altLang="en-US" sz="1600" dirty="0">
                    <a:solidFill>
                      <a:srgbClr val="F3BC57"/>
                    </a:solidFill>
                    <a:latin typeface="方正隶变_GBK" panose="03000509000000000000" pitchFamily="65" charset="-122"/>
                    <a:ea typeface="方正隶变_GBK" panose="03000509000000000000" pitchFamily="65" charset="-122"/>
                  </a:endParaRPr>
                </a:p>
              </p:txBody>
            </p:sp>
          </p:grpSp>
          <p:grpSp>
            <p:nvGrpSpPr>
              <p:cNvPr id="10" name="组合 9"/>
              <p:cNvGrpSpPr/>
              <p:nvPr/>
            </p:nvGrpSpPr>
            <p:grpSpPr>
              <a:xfrm>
                <a:off x="3465990" y="2607289"/>
                <a:ext cx="747947" cy="2031690"/>
                <a:chOff x="6132357" y="4839137"/>
                <a:chExt cx="747947" cy="2031690"/>
              </a:xfrm>
            </p:grpSpPr>
            <p:sp>
              <p:nvSpPr>
                <p:cNvPr id="16" name="文本框 15"/>
                <p:cNvSpPr txBox="1"/>
                <p:nvPr/>
              </p:nvSpPr>
              <p:spPr>
                <a:xfrm>
                  <a:off x="6132357" y="4839137"/>
                  <a:ext cx="492443" cy="2031690"/>
                </a:xfrm>
                <a:prstGeom prst="rect">
                  <a:avLst/>
                </a:prstGeom>
                <a:noFill/>
              </p:spPr>
              <p:txBody>
                <a:bodyPr vert="eaVert" wrap="square" rtlCol="0">
                  <a:spAutoFit/>
                </a:bodyPr>
                <a:lstStyle/>
                <a:p>
                  <a:r>
                    <a:rPr lang="zh-CN" altLang="en-US" sz="2000" spc="300" dirty="0" smtClean="0">
                      <a:solidFill>
                        <a:srgbClr val="F3BC57"/>
                      </a:solidFill>
                      <a:latin typeface="方正隶变_GBK" panose="03000509000000000000" pitchFamily="65" charset="-122"/>
                      <a:ea typeface="方正隶变_GBK" panose="03000509000000000000" pitchFamily="65" charset="-122"/>
                    </a:rPr>
                    <a:t>风俗和习惯</a:t>
                  </a:r>
                  <a:endParaRPr lang="zh-CN" altLang="en-US" sz="2000" spc="300" dirty="0">
                    <a:solidFill>
                      <a:srgbClr val="F3BC57"/>
                    </a:solidFill>
                    <a:latin typeface="方正隶变_GBK" panose="03000509000000000000" pitchFamily="65" charset="-122"/>
                    <a:ea typeface="方正隶变_GBK" panose="03000509000000000000" pitchFamily="65" charset="-122"/>
                  </a:endParaRPr>
                </a:p>
              </p:txBody>
            </p:sp>
            <p:sp>
              <p:nvSpPr>
                <p:cNvPr id="17" name="文本框 16"/>
                <p:cNvSpPr txBox="1"/>
                <p:nvPr/>
              </p:nvSpPr>
              <p:spPr>
                <a:xfrm>
                  <a:off x="6449417" y="4839137"/>
                  <a:ext cx="430887" cy="1686688"/>
                </a:xfrm>
                <a:prstGeom prst="rect">
                  <a:avLst/>
                </a:prstGeom>
                <a:noFill/>
              </p:spPr>
              <p:txBody>
                <a:bodyPr vert="eaVert" wrap="square" rtlCol="0">
                  <a:spAutoFit/>
                </a:bodyPr>
                <a:lstStyle/>
                <a:p>
                  <a:r>
                    <a:rPr lang="en-US" altLang="zh-CN" sz="1600" dirty="0">
                      <a:solidFill>
                        <a:srgbClr val="F3BC57"/>
                      </a:solidFill>
                      <a:latin typeface="方正隶变_GBK" panose="03000509000000000000" pitchFamily="65" charset="-122"/>
                      <a:ea typeface="方正隶变_GBK" panose="03000509000000000000" pitchFamily="65" charset="-122"/>
                    </a:rPr>
                    <a:t>Title Text Here</a:t>
                  </a:r>
                  <a:endParaRPr lang="zh-CN" altLang="en-US" sz="1600" dirty="0">
                    <a:solidFill>
                      <a:srgbClr val="F3BC57"/>
                    </a:solidFill>
                    <a:latin typeface="方正隶变_GBK" panose="03000509000000000000" pitchFamily="65" charset="-122"/>
                    <a:ea typeface="方正隶变_GBK" panose="03000509000000000000" pitchFamily="65" charset="-122"/>
                  </a:endParaRPr>
                </a:p>
              </p:txBody>
            </p:sp>
          </p:grpSp>
          <p:grpSp>
            <p:nvGrpSpPr>
              <p:cNvPr id="11" name="组合 10"/>
              <p:cNvGrpSpPr/>
              <p:nvPr/>
            </p:nvGrpSpPr>
            <p:grpSpPr>
              <a:xfrm>
                <a:off x="7700195" y="2607289"/>
                <a:ext cx="747984" cy="2031690"/>
                <a:chOff x="8290152" y="4839137"/>
                <a:chExt cx="747984" cy="2031690"/>
              </a:xfrm>
            </p:grpSpPr>
            <p:sp>
              <p:nvSpPr>
                <p:cNvPr id="13" name="文本框 12"/>
                <p:cNvSpPr txBox="1"/>
                <p:nvPr/>
              </p:nvSpPr>
              <p:spPr>
                <a:xfrm>
                  <a:off x="8290152" y="4839137"/>
                  <a:ext cx="492443" cy="2031690"/>
                </a:xfrm>
                <a:prstGeom prst="rect">
                  <a:avLst/>
                </a:prstGeom>
                <a:noFill/>
              </p:spPr>
              <p:txBody>
                <a:bodyPr vert="eaVert" wrap="square" rtlCol="0">
                  <a:spAutoFit/>
                </a:bodyPr>
                <a:lstStyle/>
                <a:p>
                  <a:r>
                    <a:rPr lang="zh-CN" altLang="en-US" sz="2000" spc="300" dirty="0" smtClean="0">
                      <a:solidFill>
                        <a:srgbClr val="F3BC57"/>
                      </a:solidFill>
                      <a:latin typeface="方正隶变_GBK" panose="03000509000000000000" pitchFamily="65" charset="-122"/>
                      <a:ea typeface="方正隶变_GBK" panose="03000509000000000000" pitchFamily="65" charset="-122"/>
                    </a:rPr>
                    <a:t>中秋的诗句</a:t>
                  </a:r>
                  <a:endParaRPr lang="zh-CN" altLang="en-US" sz="2000" spc="300" dirty="0">
                    <a:solidFill>
                      <a:srgbClr val="F3BC57"/>
                    </a:solidFill>
                    <a:latin typeface="方正隶变_GBK" panose="03000509000000000000" pitchFamily="65" charset="-122"/>
                    <a:ea typeface="方正隶变_GBK" panose="03000509000000000000" pitchFamily="65" charset="-122"/>
                  </a:endParaRPr>
                </a:p>
              </p:txBody>
            </p:sp>
            <p:sp>
              <p:nvSpPr>
                <p:cNvPr id="14" name="文本框 13"/>
                <p:cNvSpPr txBox="1"/>
                <p:nvPr/>
              </p:nvSpPr>
              <p:spPr>
                <a:xfrm>
                  <a:off x="8607249" y="4839137"/>
                  <a:ext cx="430887" cy="1686688"/>
                </a:xfrm>
                <a:prstGeom prst="rect">
                  <a:avLst/>
                </a:prstGeom>
                <a:noFill/>
              </p:spPr>
              <p:txBody>
                <a:bodyPr vert="eaVert" wrap="square" rtlCol="0">
                  <a:spAutoFit/>
                </a:bodyPr>
                <a:lstStyle/>
                <a:p>
                  <a:r>
                    <a:rPr lang="en-US" altLang="zh-CN" sz="1600" dirty="0">
                      <a:solidFill>
                        <a:srgbClr val="F3BC57"/>
                      </a:solidFill>
                      <a:latin typeface="方正隶变_GBK" panose="03000509000000000000" pitchFamily="65" charset="-122"/>
                      <a:ea typeface="方正隶变_GBK" panose="03000509000000000000" pitchFamily="65" charset="-122"/>
                    </a:rPr>
                    <a:t>Title Text Here</a:t>
                  </a:r>
                  <a:endParaRPr lang="zh-CN" altLang="en-US" sz="1600" dirty="0">
                    <a:solidFill>
                      <a:srgbClr val="F3BC57"/>
                    </a:solidFill>
                    <a:latin typeface="方正隶变_GBK" panose="03000509000000000000" pitchFamily="65" charset="-122"/>
                    <a:ea typeface="方正隶变_GBK" panose="03000509000000000000" pitchFamily="65" charset="-122"/>
                  </a:endParaRPr>
                </a:p>
              </p:txBody>
            </p:sp>
          </p:grpSp>
        </p:grpSp>
      </p:grpSp>
      <p:grpSp>
        <p:nvGrpSpPr>
          <p:cNvPr id="35" name="组合 34"/>
          <p:cNvGrpSpPr/>
          <p:nvPr/>
        </p:nvGrpSpPr>
        <p:grpSpPr>
          <a:xfrm>
            <a:off x="1208993" y="2343147"/>
            <a:ext cx="7448543" cy="958762"/>
            <a:chOff x="1208993" y="2343147"/>
            <a:chExt cx="7448543" cy="958762"/>
          </a:xfrm>
        </p:grpSpPr>
        <p:sp>
          <p:nvSpPr>
            <p:cNvPr id="24" name="文本框 23"/>
            <p:cNvSpPr txBox="1"/>
            <p:nvPr/>
          </p:nvSpPr>
          <p:spPr>
            <a:xfrm>
              <a:off x="1208993" y="2343150"/>
              <a:ext cx="1134803" cy="958759"/>
            </a:xfrm>
            <a:prstGeom prst="rect">
              <a:avLst/>
            </a:prstGeom>
            <a:noFill/>
          </p:spPr>
          <p:txBody>
            <a:bodyPr wrap="square" rtlCol="0">
              <a:spAutoFit/>
            </a:bodyPr>
            <a:lstStyle/>
            <a:p>
              <a:pPr algn="ctr"/>
              <a:r>
                <a:rPr lang="en-US" altLang="zh-CN" sz="5400" dirty="0" smtClean="0">
                  <a:blipFill>
                    <a:blip r:embed="rId4"/>
                    <a:stretch>
                      <a:fillRect/>
                    </a:stretch>
                  </a:blipFill>
                  <a:latin typeface="TypeLand.com 康熙字典體 試用版" pitchFamily="50" charset="-120"/>
                  <a:ea typeface="TypeLand.com 康熙字典體 試用版" pitchFamily="50" charset="-120"/>
                </a:rPr>
                <a:t>01</a:t>
              </a:r>
              <a:endParaRPr lang="zh-CN" altLang="en-US" sz="5400" dirty="0">
                <a:blipFill>
                  <a:blip r:embed="rId4"/>
                  <a:stretch>
                    <a:fillRect/>
                  </a:stretch>
                </a:blipFill>
                <a:latin typeface="TypeLand.com 康熙字典體 試用版" pitchFamily="50" charset="-120"/>
                <a:ea typeface="TypeLand.com 康熙字典體 試用版" pitchFamily="50" charset="-120"/>
              </a:endParaRPr>
            </a:p>
          </p:txBody>
        </p:sp>
        <p:sp>
          <p:nvSpPr>
            <p:cNvPr id="25" name="文本框 24"/>
            <p:cNvSpPr txBox="1"/>
            <p:nvPr/>
          </p:nvSpPr>
          <p:spPr>
            <a:xfrm>
              <a:off x="3313573" y="2343149"/>
              <a:ext cx="1134803" cy="958759"/>
            </a:xfrm>
            <a:prstGeom prst="rect">
              <a:avLst/>
            </a:prstGeom>
            <a:noFill/>
          </p:spPr>
          <p:txBody>
            <a:bodyPr wrap="square" rtlCol="0">
              <a:spAutoFit/>
            </a:bodyPr>
            <a:lstStyle/>
            <a:p>
              <a:pPr algn="ctr"/>
              <a:r>
                <a:rPr lang="en-US" altLang="zh-CN" sz="5400" dirty="0" smtClean="0">
                  <a:blipFill>
                    <a:blip r:embed="rId4"/>
                    <a:stretch>
                      <a:fillRect/>
                    </a:stretch>
                  </a:blipFill>
                  <a:latin typeface="TypeLand.com 康熙字典體 試用版" pitchFamily="50" charset="-120"/>
                  <a:ea typeface="TypeLand.com 康熙字典體 試用版" pitchFamily="50" charset="-120"/>
                </a:rPr>
                <a:t>02</a:t>
              </a:r>
              <a:endParaRPr lang="zh-CN" altLang="en-US" sz="5400" dirty="0">
                <a:blipFill>
                  <a:blip r:embed="rId4"/>
                  <a:stretch>
                    <a:fillRect/>
                  </a:stretch>
                </a:blipFill>
                <a:latin typeface="TypeLand.com 康熙字典體 試用版" pitchFamily="50" charset="-120"/>
                <a:ea typeface="TypeLand.com 康熙字典體 試用版" pitchFamily="50" charset="-120"/>
              </a:endParaRPr>
            </a:p>
          </p:txBody>
        </p:sp>
        <p:sp>
          <p:nvSpPr>
            <p:cNvPr id="26" name="文本框 25"/>
            <p:cNvSpPr txBox="1"/>
            <p:nvPr/>
          </p:nvSpPr>
          <p:spPr>
            <a:xfrm>
              <a:off x="5418153" y="2343148"/>
              <a:ext cx="1134803" cy="958759"/>
            </a:xfrm>
            <a:prstGeom prst="rect">
              <a:avLst/>
            </a:prstGeom>
            <a:noFill/>
          </p:spPr>
          <p:txBody>
            <a:bodyPr wrap="square" rtlCol="0">
              <a:spAutoFit/>
            </a:bodyPr>
            <a:lstStyle/>
            <a:p>
              <a:pPr algn="ctr"/>
              <a:r>
                <a:rPr lang="en-US" altLang="zh-CN" sz="5400" dirty="0" smtClean="0">
                  <a:blipFill>
                    <a:blip r:embed="rId4"/>
                    <a:stretch>
                      <a:fillRect/>
                    </a:stretch>
                  </a:blipFill>
                  <a:latin typeface="TypeLand.com 康熙字典體 試用版" pitchFamily="50" charset="-120"/>
                  <a:ea typeface="TypeLand.com 康熙字典體 試用版" pitchFamily="50" charset="-120"/>
                </a:rPr>
                <a:t>03</a:t>
              </a:r>
              <a:endParaRPr lang="zh-CN" altLang="en-US" sz="5400" dirty="0">
                <a:blipFill>
                  <a:blip r:embed="rId4"/>
                  <a:stretch>
                    <a:fillRect/>
                  </a:stretch>
                </a:blipFill>
                <a:latin typeface="TypeLand.com 康熙字典體 試用版" pitchFamily="50" charset="-120"/>
                <a:ea typeface="TypeLand.com 康熙字典體 試用版" pitchFamily="50" charset="-120"/>
              </a:endParaRPr>
            </a:p>
          </p:txBody>
        </p:sp>
        <p:sp>
          <p:nvSpPr>
            <p:cNvPr id="27" name="文本框 26"/>
            <p:cNvSpPr txBox="1"/>
            <p:nvPr/>
          </p:nvSpPr>
          <p:spPr>
            <a:xfrm>
              <a:off x="7522733" y="2343147"/>
              <a:ext cx="1134803" cy="958759"/>
            </a:xfrm>
            <a:prstGeom prst="rect">
              <a:avLst/>
            </a:prstGeom>
            <a:noFill/>
          </p:spPr>
          <p:txBody>
            <a:bodyPr wrap="square" rtlCol="0">
              <a:spAutoFit/>
            </a:bodyPr>
            <a:lstStyle/>
            <a:p>
              <a:pPr algn="ctr"/>
              <a:r>
                <a:rPr lang="en-US" altLang="zh-CN" sz="5400" dirty="0" smtClean="0">
                  <a:blipFill>
                    <a:blip r:embed="rId4"/>
                    <a:stretch>
                      <a:fillRect/>
                    </a:stretch>
                  </a:blipFill>
                  <a:latin typeface="TypeLand.com 康熙字典體 試用版" pitchFamily="50" charset="-120"/>
                  <a:ea typeface="TypeLand.com 康熙字典體 試用版" pitchFamily="50" charset="-120"/>
                </a:rPr>
                <a:t>04</a:t>
              </a:r>
              <a:endParaRPr lang="zh-CN" altLang="en-US" sz="5400" dirty="0">
                <a:blipFill>
                  <a:blip r:embed="rId4"/>
                  <a:stretch>
                    <a:fillRect/>
                  </a:stretch>
                </a:blipFill>
                <a:latin typeface="TypeLand.com 康熙字典體 試用版" pitchFamily="50" charset="-120"/>
                <a:ea typeface="TypeLand.com 康熙字典體 試用版" pitchFamily="50" charset="-120"/>
              </a:endParaRPr>
            </a:p>
          </p:txBody>
        </p:sp>
      </p:grpSp>
      <p:pic>
        <p:nvPicPr>
          <p:cNvPr id="30" name="图片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grpSp>
        <p:nvGrpSpPr>
          <p:cNvPr id="32" name="组合 31"/>
          <p:cNvGrpSpPr/>
          <p:nvPr/>
        </p:nvGrpSpPr>
        <p:grpSpPr>
          <a:xfrm>
            <a:off x="0" y="5829300"/>
            <a:ext cx="12192000" cy="1048395"/>
            <a:chOff x="0" y="5829300"/>
            <a:chExt cx="12192000" cy="1048395"/>
          </a:xfrm>
        </p:grpSpPr>
        <p:pic>
          <p:nvPicPr>
            <p:cNvPr id="33" name="图片 3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6134100"/>
              <a:ext cx="6134100" cy="743595"/>
            </a:xfrm>
            <a:prstGeom prst="rect">
              <a:avLst/>
            </a:prstGeom>
          </p:spPr>
        </p:pic>
        <p:pic>
          <p:nvPicPr>
            <p:cNvPr id="34" name="图片 33"/>
            <p:cNvPicPr>
              <a:picLocks noChangeAspect="1"/>
            </p:cNvPicPr>
            <p:nvPr/>
          </p:nvPicPr>
          <p:blipFill rotWithShape="1">
            <a:blip r:embed="rId8" cstate="screen">
              <a:extLst>
                <a:ext uri="{28A0092B-C50C-407E-A947-70E740481C1C}">
                  <a14:useLocalDpi xmlns:a14="http://schemas.microsoft.com/office/drawing/2010/main"/>
                </a:ext>
              </a:extLst>
            </a:blip>
            <a:srcRect l="3692" b="1905"/>
            <a:stretch/>
          </p:blipFill>
          <p:spPr>
            <a:xfrm>
              <a:off x="6134100" y="5829300"/>
              <a:ext cx="6057900" cy="1048395"/>
            </a:xfrm>
            <a:prstGeom prst="rect">
              <a:avLst/>
            </a:prstGeom>
          </p:spPr>
        </p:pic>
      </p:grpSp>
    </p:spTree>
    <p:extLst>
      <p:ext uri="{BB962C8B-B14F-4D97-AF65-F5344CB8AC3E}">
        <p14:creationId xmlns:p14="http://schemas.microsoft.com/office/powerpoint/2010/main" val="1705863010"/>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0-#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sp>
        <p:nvSpPr>
          <p:cNvPr id="7" name="文本框 6"/>
          <p:cNvSpPr txBox="1"/>
          <p:nvPr/>
        </p:nvSpPr>
        <p:spPr>
          <a:xfrm>
            <a:off x="4586394" y="1997839"/>
            <a:ext cx="7053155" cy="2862322"/>
          </a:xfrm>
          <a:prstGeom prst="rect">
            <a:avLst/>
          </a:prstGeom>
          <a:noFill/>
        </p:spPr>
        <p:txBody>
          <a:bodyPr wrap="square" rtlCol="0">
            <a:spAutoFit/>
          </a:bodyPr>
          <a:lstStyle/>
          <a:p>
            <a:pPr>
              <a:lnSpc>
                <a:spcPct val="150000"/>
              </a:lnSpc>
            </a:pPr>
            <a:r>
              <a:rPr lang="zh-CN" altLang="en-US" sz="2400" dirty="0" smtClean="0">
                <a:solidFill>
                  <a:srgbClr val="F3BC57"/>
                </a:solidFill>
                <a:latin typeface="方正隶变_GBK" panose="03000509000000000000" pitchFamily="65" charset="-122"/>
                <a:ea typeface="方正隶变_GBK" panose="03000509000000000000" pitchFamily="65" charset="-122"/>
              </a:rPr>
              <a:t>    中秋节，又称月夕、秋节、仲秋节、八月节、八月会、追月节、玩月节、拜月节、女儿节或团圆节，是流行于中国众多民族与汉字文化圈诸国的传统文化节日，时在农历八月十五；因其恰值三秋之半，故名，也有些地方将中秋节定在八月十六。</a:t>
            </a:r>
            <a:endParaRPr lang="zh-CN" altLang="en-US" sz="2400" dirty="0">
              <a:solidFill>
                <a:srgbClr val="F3BC57"/>
              </a:solidFill>
              <a:latin typeface="方正隶变_GBK" panose="03000509000000000000" pitchFamily="65" charset="-122"/>
              <a:ea typeface="方正隶变_GBK" panose="03000509000000000000" pitchFamily="65" charset="-122"/>
            </a:endParaRPr>
          </a:p>
        </p:txBody>
      </p:sp>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1802813"/>
            <a:ext cx="4456596" cy="3507261"/>
          </a:xfrm>
          <a:prstGeom prst="rect">
            <a:avLst/>
          </a:prstGeom>
        </p:spPr>
      </p:pic>
    </p:spTree>
    <p:extLst>
      <p:ext uri="{BB962C8B-B14F-4D97-AF65-F5344CB8AC3E}">
        <p14:creationId xmlns:p14="http://schemas.microsoft.com/office/powerpoint/2010/main" val="1609751455"/>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sp>
        <p:nvSpPr>
          <p:cNvPr id="7" name="文本框 6"/>
          <p:cNvSpPr txBox="1"/>
          <p:nvPr/>
        </p:nvSpPr>
        <p:spPr>
          <a:xfrm>
            <a:off x="4586394" y="2029226"/>
            <a:ext cx="7053155" cy="2799549"/>
          </a:xfrm>
          <a:prstGeom prst="rect">
            <a:avLst/>
          </a:prstGeom>
          <a:noFill/>
        </p:spPr>
        <p:txBody>
          <a:bodyPr wrap="square" rtlCol="0">
            <a:spAutoFit/>
          </a:bodyPr>
          <a:lstStyle/>
          <a:p>
            <a:pPr>
              <a:lnSpc>
                <a:spcPct val="150000"/>
              </a:lnSpc>
            </a:pPr>
            <a:r>
              <a:rPr lang="zh-CN" altLang="en-US" sz="2400" dirty="0" smtClean="0">
                <a:solidFill>
                  <a:srgbClr val="F3BC57"/>
                </a:solidFill>
                <a:latin typeface="方正隶变_GBK" panose="03000509000000000000" pitchFamily="65" charset="-122"/>
                <a:ea typeface="方正隶变_GBK" panose="03000509000000000000" pitchFamily="65" charset="-122"/>
              </a:rPr>
              <a:t>中秋节始于唐朝初年，盛行于宋朝，至明清时，已成为与春节齐名的中国传统节日之一。受中华文化的影响，中秋节也是东亚和东南亚一些国家尤其是当地的华人华侨的传统节日。自</a:t>
            </a:r>
            <a:r>
              <a:rPr lang="en-US" altLang="zh-CN" sz="2400" dirty="0" smtClean="0">
                <a:solidFill>
                  <a:srgbClr val="F3BC57"/>
                </a:solidFill>
                <a:latin typeface="方正隶变_GBK" panose="03000509000000000000" pitchFamily="65" charset="-122"/>
                <a:ea typeface="方正隶变_GBK" panose="03000509000000000000" pitchFamily="65" charset="-122"/>
              </a:rPr>
              <a:t>2008</a:t>
            </a:r>
            <a:r>
              <a:rPr lang="zh-CN" altLang="en-US" sz="2400" dirty="0" smtClean="0">
                <a:solidFill>
                  <a:srgbClr val="F3BC57"/>
                </a:solidFill>
                <a:latin typeface="方正隶变_GBK" panose="03000509000000000000" pitchFamily="65" charset="-122"/>
                <a:ea typeface="方正隶变_GBK" panose="03000509000000000000" pitchFamily="65" charset="-122"/>
              </a:rPr>
              <a:t>年起中秋节被列为国家法定节假日。</a:t>
            </a:r>
          </a:p>
        </p:txBody>
      </p:sp>
      <p:pic>
        <p:nvPicPr>
          <p:cNvPr id="8" name="图片 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833443" y="1835547"/>
            <a:ext cx="912039" cy="3312692"/>
          </a:xfrm>
          <a:prstGeom prst="rect">
            <a:avLst/>
          </a:prstGeom>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7534" y="3152766"/>
            <a:ext cx="509202" cy="1849516"/>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015578" y="3016556"/>
            <a:ext cx="509202" cy="1849516"/>
          </a:xfrm>
          <a:prstGeom prst="rect">
            <a:avLst/>
          </a:prstGeom>
        </p:spPr>
      </p:pic>
    </p:spTree>
    <p:extLst>
      <p:ext uri="{BB962C8B-B14F-4D97-AF65-F5344CB8AC3E}">
        <p14:creationId xmlns:p14="http://schemas.microsoft.com/office/powerpoint/2010/main" val="1161073658"/>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086600" y="1351516"/>
            <a:ext cx="4852987" cy="4292046"/>
          </a:xfrm>
          <a:prstGeom prst="rect">
            <a:avLst/>
          </a:prstGeom>
        </p:spPr>
      </p:pic>
      <p:grpSp>
        <p:nvGrpSpPr>
          <p:cNvPr id="8" name="组合 7"/>
          <p:cNvGrpSpPr/>
          <p:nvPr/>
        </p:nvGrpSpPr>
        <p:grpSpPr>
          <a:xfrm>
            <a:off x="646539" y="2352391"/>
            <a:ext cx="5793522" cy="2153219"/>
            <a:chOff x="646539" y="2513457"/>
            <a:chExt cx="5793522" cy="2153219"/>
          </a:xfrm>
        </p:grpSpPr>
        <p:sp>
          <p:nvSpPr>
            <p:cNvPr id="9" name="文本框 8"/>
            <p:cNvSpPr txBox="1"/>
            <p:nvPr/>
          </p:nvSpPr>
          <p:spPr>
            <a:xfrm>
              <a:off x="646539" y="2513457"/>
              <a:ext cx="4500444" cy="1015663"/>
            </a:xfrm>
            <a:prstGeom prst="rect">
              <a:avLst/>
            </a:prstGeom>
            <a:noFill/>
          </p:spPr>
          <p:txBody>
            <a:bodyPr vert="horz" wrap="square" rtlCol="0">
              <a:spAutoFit/>
            </a:bodyPr>
            <a:lstStyle/>
            <a:p>
              <a:pPr algn="ctr"/>
              <a:r>
                <a:rPr lang="zh-CN" altLang="en-US" sz="6000" spc="600" dirty="0" smtClean="0">
                  <a:blipFill>
                    <a:blip r:embed="rId7"/>
                    <a:stretch>
                      <a:fillRect/>
                    </a:stretch>
                  </a:blipFill>
                  <a:latin typeface="TypeLand.com 康熙字典體 試用版" pitchFamily="50" charset="-120"/>
                  <a:ea typeface="TypeLand.com 康熙字典體 試用版" pitchFamily="50" charset="-120"/>
                </a:rPr>
                <a:t>吃月餅</a:t>
              </a:r>
              <a:endParaRPr lang="zh-CN" altLang="en-US" sz="6000" spc="600" dirty="0">
                <a:blipFill>
                  <a:blip r:embed="rId7"/>
                  <a:stretch>
                    <a:fillRect/>
                  </a:stretch>
                </a:blipFill>
                <a:latin typeface="TypeLand.com 康熙字典體 試用版" pitchFamily="50" charset="-120"/>
                <a:ea typeface="TypeLand.com 康熙字典體 試用版" pitchFamily="50" charset="-120"/>
              </a:endParaRPr>
            </a:p>
          </p:txBody>
        </p:sp>
        <p:sp>
          <p:nvSpPr>
            <p:cNvPr id="10" name="矩形 9"/>
            <p:cNvSpPr/>
            <p:nvPr/>
          </p:nvSpPr>
          <p:spPr>
            <a:xfrm>
              <a:off x="1555046" y="3529120"/>
              <a:ext cx="4885015" cy="1137556"/>
            </a:xfrm>
            <a:prstGeom prst="rect">
              <a:avLst/>
            </a:prstGeom>
          </p:spPr>
          <p:txBody>
            <a:bodyPr wrap="square">
              <a:spAutoFit/>
            </a:bodyPr>
            <a:lstStyle/>
            <a:p>
              <a:pPr>
                <a:lnSpc>
                  <a:spcPct val="150000"/>
                </a:lnSpc>
              </a:pPr>
              <a:r>
                <a:rPr lang="zh-CN" altLang="en-US" sz="2400" dirty="0">
                  <a:solidFill>
                    <a:srgbClr val="F3BC57"/>
                  </a:solidFill>
                  <a:latin typeface="方正隶变_GBK" panose="03000509000000000000" pitchFamily="65" charset="-122"/>
                  <a:ea typeface="方正隶变_GBK" panose="03000509000000000000" pitchFamily="65" charset="-122"/>
                </a:rPr>
                <a:t>中秋节赏月赏月和吃月饼是中国各地过中秋节的必备习俗。</a:t>
              </a:r>
            </a:p>
          </p:txBody>
        </p:sp>
      </p:grpSp>
    </p:spTree>
    <p:extLst>
      <p:ext uri="{BB962C8B-B14F-4D97-AF65-F5344CB8AC3E}">
        <p14:creationId xmlns:p14="http://schemas.microsoft.com/office/powerpoint/2010/main" val="1940768392"/>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pic>
        <p:nvPicPr>
          <p:cNvPr id="7" name="图片 6"/>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0" b="100000" l="9955" r="89593">
                        <a14:backgroundMark x1="21946" y1="30924" x2="16516" y2="73494"/>
                        <a14:backgroundMark x1="30543" y1="8434" x2="45475" y2="402"/>
                        <a14:backgroundMark x1="66290" y1="6024" x2="84842" y2="34137"/>
                        <a14:backgroundMark x1="64480" y1="6827" x2="53620" y2="402"/>
                        <a14:backgroundMark x1="45475" y1="3614" x2="62217" y2="3614"/>
                      </a14:backgroundRemoval>
                    </a14:imgEffect>
                  </a14:imgLayer>
                </a14:imgProps>
              </a:ext>
              <a:ext uri="{28A0092B-C50C-407E-A947-70E740481C1C}">
                <a14:useLocalDpi xmlns:a14="http://schemas.microsoft.com/office/drawing/2010/main"/>
              </a:ext>
            </a:extLst>
          </a:blip>
          <a:srcRect l="20214" r="20727"/>
          <a:stretch/>
        </p:blipFill>
        <p:spPr>
          <a:xfrm>
            <a:off x="-497144" y="1329783"/>
            <a:ext cx="4152901" cy="3961323"/>
          </a:xfrm>
          <a:prstGeom prst="rect">
            <a:avLst/>
          </a:prstGeom>
        </p:spPr>
      </p:pic>
      <p:grpSp>
        <p:nvGrpSpPr>
          <p:cNvPr id="8" name="组合 7"/>
          <p:cNvGrpSpPr/>
          <p:nvPr/>
        </p:nvGrpSpPr>
        <p:grpSpPr>
          <a:xfrm>
            <a:off x="4492796" y="3096387"/>
            <a:ext cx="5431572" cy="2153219"/>
            <a:chOff x="1008489" y="2513457"/>
            <a:chExt cx="5431572" cy="2153219"/>
          </a:xfrm>
        </p:grpSpPr>
        <p:sp>
          <p:nvSpPr>
            <p:cNvPr id="9" name="文本框 8"/>
            <p:cNvSpPr txBox="1"/>
            <p:nvPr/>
          </p:nvSpPr>
          <p:spPr>
            <a:xfrm>
              <a:off x="1008489" y="2513457"/>
              <a:ext cx="4500444" cy="1015663"/>
            </a:xfrm>
            <a:prstGeom prst="rect">
              <a:avLst/>
            </a:prstGeom>
            <a:noFill/>
          </p:spPr>
          <p:txBody>
            <a:bodyPr vert="horz" wrap="square" rtlCol="0">
              <a:spAutoFit/>
            </a:bodyPr>
            <a:lstStyle/>
            <a:p>
              <a:pPr algn="ctr"/>
              <a:r>
                <a:rPr lang="zh-CN" altLang="en-US" sz="6000" spc="600" dirty="0" smtClean="0">
                  <a:blipFill>
                    <a:blip r:embed="rId8"/>
                    <a:stretch>
                      <a:fillRect/>
                    </a:stretch>
                  </a:blipFill>
                  <a:latin typeface="TypeLand.com 康熙字典體 試用版" pitchFamily="50" charset="-120"/>
                  <a:ea typeface="TypeLand.com 康熙字典體 試用版" pitchFamily="50" charset="-120"/>
                </a:rPr>
                <a:t>賞月拜月</a:t>
              </a:r>
              <a:endParaRPr lang="zh-CN" altLang="en-US" sz="6000" spc="600" dirty="0">
                <a:blipFill>
                  <a:blip r:embed="rId8"/>
                  <a:stretch>
                    <a:fillRect/>
                  </a:stretch>
                </a:blipFill>
                <a:latin typeface="TypeLand.com 康熙字典體 試用版" pitchFamily="50" charset="-120"/>
                <a:ea typeface="TypeLand.com 康熙字典體 試用版" pitchFamily="50" charset="-120"/>
              </a:endParaRPr>
            </a:p>
          </p:txBody>
        </p:sp>
        <p:sp>
          <p:nvSpPr>
            <p:cNvPr id="10" name="矩形 9"/>
            <p:cNvSpPr/>
            <p:nvPr/>
          </p:nvSpPr>
          <p:spPr>
            <a:xfrm>
              <a:off x="1555046" y="3529120"/>
              <a:ext cx="4885015" cy="1137556"/>
            </a:xfrm>
            <a:prstGeom prst="rect">
              <a:avLst/>
            </a:prstGeom>
          </p:spPr>
          <p:txBody>
            <a:bodyPr wrap="square">
              <a:spAutoFit/>
            </a:bodyPr>
            <a:lstStyle/>
            <a:p>
              <a:pPr>
                <a:lnSpc>
                  <a:spcPct val="150000"/>
                </a:lnSpc>
              </a:pPr>
              <a:r>
                <a:rPr lang="zh-CN" altLang="en-US" sz="2400" dirty="0" smtClean="0">
                  <a:solidFill>
                    <a:srgbClr val="F3BC57"/>
                  </a:solidFill>
                  <a:latin typeface="方正隶变_GBK" panose="03000509000000000000" pitchFamily="65" charset="-122"/>
                  <a:ea typeface="方正隶变_GBK" panose="03000509000000000000" pitchFamily="65" charset="-122"/>
                </a:rPr>
                <a:t>中秋赏月的风俗在唐代十分流行，许多诗人的名篇中都有咏月的诗句。</a:t>
              </a:r>
              <a:endParaRPr lang="zh-CN" altLang="en-US" sz="2400" dirty="0">
                <a:solidFill>
                  <a:srgbClr val="F3BC57"/>
                </a:solidFill>
                <a:latin typeface="方正隶变_GBK" panose="03000509000000000000" pitchFamily="65" charset="-122"/>
                <a:ea typeface="方正隶变_GBK" panose="03000509000000000000" pitchFamily="65" charset="-122"/>
              </a:endParaRPr>
            </a:p>
          </p:txBody>
        </p:sp>
      </p:grpSp>
    </p:spTree>
    <p:extLst>
      <p:ext uri="{BB962C8B-B14F-4D97-AF65-F5344CB8AC3E}">
        <p14:creationId xmlns:p14="http://schemas.microsoft.com/office/powerpoint/2010/main" val="1255704181"/>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a:ext>
            </a:extLst>
          </a:blip>
          <a:stretch>
            <a:fillRect/>
          </a:stretch>
        </p:blipFill>
        <p:spPr>
          <a:xfrm rot="19800000">
            <a:off x="947559" y="3279759"/>
            <a:ext cx="886182" cy="1065897"/>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0754407">
            <a:off x="2817623" y="2787203"/>
            <a:ext cx="775528" cy="932803"/>
          </a:xfrm>
          <a:prstGeom prst="rect">
            <a:avLst/>
          </a:prstGeom>
        </p:spPr>
      </p:pic>
      <p:pic>
        <p:nvPicPr>
          <p:cNvPr id="10" name="图片 9"/>
          <p:cNvPicPr>
            <a:picLocks noChangeAspect="1"/>
          </p:cNvPicPr>
          <p:nvPr/>
        </p:nvPicPr>
        <p:blipFill>
          <a:blip r:embed="rId6">
            <a:extLst>
              <a:ext uri="{28A0092B-C50C-407E-A947-70E740481C1C}">
                <a14:useLocalDpi xmlns:a14="http://schemas.microsoft.com/office/drawing/2010/main"/>
              </a:ext>
            </a:extLst>
          </a:blip>
          <a:stretch>
            <a:fillRect/>
          </a:stretch>
        </p:blipFill>
        <p:spPr>
          <a:xfrm rot="2151002">
            <a:off x="1812496" y="4403506"/>
            <a:ext cx="1131587" cy="1361070"/>
          </a:xfrm>
          <a:prstGeom prst="rect">
            <a:avLst/>
          </a:prstGeom>
        </p:spPr>
      </p:pic>
      <p:grpSp>
        <p:nvGrpSpPr>
          <p:cNvPr id="11" name="组合 10"/>
          <p:cNvGrpSpPr/>
          <p:nvPr/>
        </p:nvGrpSpPr>
        <p:grpSpPr>
          <a:xfrm>
            <a:off x="4551789" y="2352391"/>
            <a:ext cx="5431572" cy="2707216"/>
            <a:chOff x="1008489" y="2513457"/>
            <a:chExt cx="5431572" cy="2707216"/>
          </a:xfrm>
        </p:grpSpPr>
        <p:sp>
          <p:nvSpPr>
            <p:cNvPr id="12" name="文本框 11"/>
            <p:cNvSpPr txBox="1"/>
            <p:nvPr/>
          </p:nvSpPr>
          <p:spPr>
            <a:xfrm>
              <a:off x="1008489" y="2513457"/>
              <a:ext cx="4500444" cy="1015663"/>
            </a:xfrm>
            <a:prstGeom prst="rect">
              <a:avLst/>
            </a:prstGeom>
            <a:noFill/>
          </p:spPr>
          <p:txBody>
            <a:bodyPr vert="horz" wrap="square" rtlCol="0">
              <a:spAutoFit/>
            </a:bodyPr>
            <a:lstStyle/>
            <a:p>
              <a:pPr algn="ctr"/>
              <a:r>
                <a:rPr lang="zh-CN" altLang="en-US" sz="6000" spc="600" dirty="0" smtClean="0">
                  <a:blipFill>
                    <a:blip r:embed="rId8"/>
                    <a:stretch>
                      <a:fillRect/>
                    </a:stretch>
                  </a:blipFill>
                  <a:latin typeface="TypeLand.com 康熙字典體 試用版" pitchFamily="50" charset="-120"/>
                  <a:ea typeface="TypeLand.com 康熙字典體 試用版" pitchFamily="50" charset="-120"/>
                </a:rPr>
                <a:t>放孔明燈</a:t>
              </a:r>
              <a:endParaRPr lang="zh-CN" altLang="en-US" sz="6000" spc="600" dirty="0">
                <a:blipFill>
                  <a:blip r:embed="rId8"/>
                  <a:stretch>
                    <a:fillRect/>
                  </a:stretch>
                </a:blipFill>
                <a:latin typeface="TypeLand.com 康熙字典體 試用版" pitchFamily="50" charset="-120"/>
                <a:ea typeface="TypeLand.com 康熙字典體 試用版" pitchFamily="50" charset="-120"/>
              </a:endParaRPr>
            </a:p>
          </p:txBody>
        </p:sp>
        <p:sp>
          <p:nvSpPr>
            <p:cNvPr id="13" name="矩形 12"/>
            <p:cNvSpPr/>
            <p:nvPr/>
          </p:nvSpPr>
          <p:spPr>
            <a:xfrm>
              <a:off x="1555046" y="3529120"/>
              <a:ext cx="4885015" cy="1691553"/>
            </a:xfrm>
            <a:prstGeom prst="rect">
              <a:avLst/>
            </a:prstGeom>
          </p:spPr>
          <p:txBody>
            <a:bodyPr wrap="square">
              <a:spAutoFit/>
            </a:bodyPr>
            <a:lstStyle/>
            <a:p>
              <a:pPr>
                <a:lnSpc>
                  <a:spcPct val="150000"/>
                </a:lnSpc>
              </a:pPr>
              <a:r>
                <a:rPr lang="zh-CN" altLang="en-US" sz="2400" dirty="0" smtClean="0">
                  <a:solidFill>
                    <a:srgbClr val="F3BC57"/>
                  </a:solidFill>
                  <a:latin typeface="方正隶变_GBK" panose="03000509000000000000" pitchFamily="65" charset="-122"/>
                  <a:ea typeface="方正隶变_GBK" panose="03000509000000000000" pitchFamily="65" charset="-122"/>
                </a:rPr>
                <a:t>中秋之夜，有燃灯以助月色的风俗。如今湖广一带仍有用瓦片叠塔于塔上燃灯的节俗。</a:t>
              </a:r>
              <a:endParaRPr lang="zh-CN" altLang="en-US" sz="2400" dirty="0">
                <a:solidFill>
                  <a:srgbClr val="F3BC57"/>
                </a:solidFill>
                <a:latin typeface="方正隶变_GBK" panose="03000509000000000000" pitchFamily="65" charset="-122"/>
                <a:ea typeface="方正隶变_GBK" panose="03000509000000000000" pitchFamily="65" charset="-122"/>
              </a:endParaRPr>
            </a:p>
          </p:txBody>
        </p:sp>
      </p:grpSp>
    </p:spTree>
    <p:extLst>
      <p:ext uri="{BB962C8B-B14F-4D97-AF65-F5344CB8AC3E}">
        <p14:creationId xmlns:p14="http://schemas.microsoft.com/office/powerpoint/2010/main" val="1577649878"/>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85748" y="251652"/>
            <a:ext cx="704851" cy="1045397"/>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366730" flipH="1">
            <a:off x="1205358" y="574606"/>
            <a:ext cx="462756" cy="686335"/>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304619" y="2171700"/>
            <a:ext cx="4496806" cy="4375489"/>
          </a:xfrm>
          <a:prstGeom prst="rect">
            <a:avLst/>
          </a:prstGeom>
        </p:spPr>
      </p:pic>
      <p:grpSp>
        <p:nvGrpSpPr>
          <p:cNvPr id="8" name="组合 7"/>
          <p:cNvGrpSpPr/>
          <p:nvPr/>
        </p:nvGrpSpPr>
        <p:grpSpPr>
          <a:xfrm>
            <a:off x="1046589" y="2352391"/>
            <a:ext cx="5393472" cy="2153219"/>
            <a:chOff x="1046589" y="2513457"/>
            <a:chExt cx="5393472" cy="2153219"/>
          </a:xfrm>
        </p:grpSpPr>
        <p:sp>
          <p:nvSpPr>
            <p:cNvPr id="9" name="文本框 8"/>
            <p:cNvSpPr txBox="1"/>
            <p:nvPr/>
          </p:nvSpPr>
          <p:spPr>
            <a:xfrm>
              <a:off x="1046589" y="2513457"/>
              <a:ext cx="4500444" cy="1015663"/>
            </a:xfrm>
            <a:prstGeom prst="rect">
              <a:avLst/>
            </a:prstGeom>
            <a:noFill/>
          </p:spPr>
          <p:txBody>
            <a:bodyPr vert="horz" wrap="square" rtlCol="0">
              <a:spAutoFit/>
            </a:bodyPr>
            <a:lstStyle/>
            <a:p>
              <a:pPr algn="ctr"/>
              <a:r>
                <a:rPr lang="zh-CN" altLang="en-US" sz="6000" spc="600" dirty="0" smtClean="0">
                  <a:blipFill>
                    <a:blip r:embed="rId7"/>
                    <a:stretch>
                      <a:fillRect/>
                    </a:stretch>
                  </a:blipFill>
                  <a:latin typeface="TypeLand.com 康熙字典體 試用版" pitchFamily="50" charset="-120"/>
                  <a:ea typeface="TypeLand.com 康熙字典體 試用版" pitchFamily="50" charset="-120"/>
                </a:rPr>
                <a:t>嫦娥奔月</a:t>
              </a:r>
              <a:endParaRPr lang="zh-CN" altLang="en-US" sz="6000" spc="600" dirty="0">
                <a:blipFill>
                  <a:blip r:embed="rId7"/>
                  <a:stretch>
                    <a:fillRect/>
                  </a:stretch>
                </a:blipFill>
                <a:latin typeface="TypeLand.com 康熙字典體 試用版" pitchFamily="50" charset="-120"/>
                <a:ea typeface="TypeLand.com 康熙字典體 試用版" pitchFamily="50" charset="-120"/>
              </a:endParaRPr>
            </a:p>
          </p:txBody>
        </p:sp>
        <p:sp>
          <p:nvSpPr>
            <p:cNvPr id="10" name="矩形 9"/>
            <p:cNvSpPr/>
            <p:nvPr/>
          </p:nvSpPr>
          <p:spPr>
            <a:xfrm>
              <a:off x="1555046" y="3529120"/>
              <a:ext cx="4885015" cy="1137556"/>
            </a:xfrm>
            <a:prstGeom prst="rect">
              <a:avLst/>
            </a:prstGeom>
          </p:spPr>
          <p:txBody>
            <a:bodyPr wrap="square">
              <a:spAutoFit/>
            </a:bodyPr>
            <a:lstStyle/>
            <a:p>
              <a:pPr>
                <a:lnSpc>
                  <a:spcPct val="150000"/>
                </a:lnSpc>
              </a:pPr>
              <a:r>
                <a:rPr lang="zh-CN" altLang="en-US" sz="2400" dirty="0">
                  <a:solidFill>
                    <a:srgbClr val="F3BC57"/>
                  </a:solidFill>
                  <a:latin typeface="方正隶变_GBK" panose="03000509000000000000" pitchFamily="65" charset="-122"/>
                  <a:ea typeface="方正隶变_GBK" panose="03000509000000000000" pitchFamily="65" charset="-122"/>
                </a:rPr>
                <a:t>中秋节赏月赏月和吃月饼是中国各地过中秋节的必备习俗。</a:t>
              </a:r>
            </a:p>
          </p:txBody>
        </p:sp>
      </p:grpSp>
    </p:spTree>
    <p:extLst>
      <p:ext uri="{BB962C8B-B14F-4D97-AF65-F5344CB8AC3E}">
        <p14:creationId xmlns:p14="http://schemas.microsoft.com/office/powerpoint/2010/main" val="582516873"/>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5161"/>
          <a:stretch/>
        </p:blipFill>
        <p:spPr>
          <a:xfrm rot="5400000">
            <a:off x="2667000" y="-2667000"/>
            <a:ext cx="6858000" cy="12192000"/>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051" y="0"/>
            <a:ext cx="6058142" cy="4171950"/>
          </a:xfrm>
          <a:prstGeom prst="rect">
            <a:avLst/>
          </a:prstGeom>
        </p:spPr>
      </p:pic>
      <p:grpSp>
        <p:nvGrpSpPr>
          <p:cNvPr id="8" name="组合 7"/>
          <p:cNvGrpSpPr/>
          <p:nvPr/>
        </p:nvGrpSpPr>
        <p:grpSpPr>
          <a:xfrm>
            <a:off x="6077193" y="1856944"/>
            <a:ext cx="5262979" cy="3144113"/>
            <a:chOff x="6077193" y="1856944"/>
            <a:chExt cx="5262979" cy="3144113"/>
          </a:xfrm>
        </p:grpSpPr>
        <p:sp>
          <p:nvSpPr>
            <p:cNvPr id="9" name="矩形 8"/>
            <p:cNvSpPr/>
            <p:nvPr/>
          </p:nvSpPr>
          <p:spPr>
            <a:xfrm>
              <a:off x="6077193" y="1856944"/>
              <a:ext cx="5262979" cy="3144113"/>
            </a:xfrm>
            <a:prstGeom prst="rect">
              <a:avLst/>
            </a:prstGeom>
          </p:spPr>
          <p:txBody>
            <a:bodyPr vert="eaVert" wrap="square">
              <a:spAutoFit/>
            </a:bodyPr>
            <a:lstStyle/>
            <a:p>
              <a:pPr>
                <a:lnSpc>
                  <a:spcPct val="200000"/>
                </a:lnSpc>
              </a:pPr>
              <a:r>
                <a:rPr lang="zh-CN" altLang="en-US" sz="2400" spc="600" dirty="0">
                  <a:solidFill>
                    <a:srgbClr val="F3BC57"/>
                  </a:solidFill>
                  <a:latin typeface="方正隶变_GBK" panose="03000509000000000000" pitchFamily="65" charset="-122"/>
                  <a:ea typeface="方正隶变_GBK" panose="03000509000000000000" pitchFamily="65" charset="-122"/>
                </a:rPr>
                <a:t>明月几时有？把酒问青天。不知天上宫阙，今夕是何年。我欲乘风归去，又恐琼楼玉宇，高处不胜寒。起舞弄清影，何似在人间</a:t>
              </a:r>
              <a:r>
                <a:rPr lang="zh-CN" altLang="en-US" sz="2400" spc="600" dirty="0" smtClean="0">
                  <a:solidFill>
                    <a:srgbClr val="F3BC57"/>
                  </a:solidFill>
                  <a:latin typeface="方正隶变_GBK" panose="03000509000000000000" pitchFamily="65" charset="-122"/>
                  <a:ea typeface="方正隶变_GBK" panose="03000509000000000000" pitchFamily="65" charset="-122"/>
                </a:rPr>
                <a:t>？</a:t>
              </a:r>
              <a:endParaRPr lang="zh-CN" altLang="en-US" sz="2400" spc="600" dirty="0">
                <a:solidFill>
                  <a:srgbClr val="F3BC57"/>
                </a:solidFill>
                <a:latin typeface="方正隶变_GBK" panose="03000509000000000000" pitchFamily="65" charset="-122"/>
                <a:ea typeface="方正隶变_GBK" panose="03000509000000000000" pitchFamily="65" charset="-122"/>
              </a:endParaRPr>
            </a:p>
          </p:txBody>
        </p:sp>
        <p:cxnSp>
          <p:nvCxnSpPr>
            <p:cNvPr id="10" name="直接连接符 9"/>
            <p:cNvCxnSpPr/>
            <p:nvPr/>
          </p:nvCxnSpPr>
          <p:spPr>
            <a:xfrm>
              <a:off x="10439400" y="1856944"/>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9707880" y="1856944"/>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976360" y="1856944"/>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244840" y="1856944"/>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7513320" y="1856944"/>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781800" y="1856944"/>
              <a:ext cx="0" cy="3144113"/>
            </a:xfrm>
            <a:prstGeom prst="line">
              <a:avLst/>
            </a:prstGeom>
            <a:ln>
              <a:solidFill>
                <a:srgbClr val="F3BC5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14717416"/>
      </p:ext>
    </p:extLst>
  </p:cSld>
  <p:clrMapOvr>
    <a:masterClrMapping/>
  </p:clrMapOvr>
  <mc:AlternateContent xmlns:mc="http://schemas.openxmlformats.org/markup-compatibility/2006" xmlns:p14="http://schemas.microsoft.com/office/powerpoint/2010/main">
    <mc:Choice Requires="p14">
      <p:transition spd="slow" p14:dur="1500" advTm="4200">
        <p:split orient="vert"/>
      </p:transition>
    </mc:Choice>
    <mc:Fallback xmlns="">
      <p:transition spd="slow" advTm="42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907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902</Words>
  <Application>Microsoft Office PowerPoint</Application>
  <PresentationFormat>自定义</PresentationFormat>
  <Paragraphs>69</Paragraphs>
  <Slides>12</Slides>
  <Notes>11</Notes>
  <HiddenSlides>0</HiddenSlides>
  <MMClips>0</MMClips>
  <ScaleCrop>false</ScaleCrop>
  <HeadingPairs>
    <vt:vector size="4" baseType="variant">
      <vt:variant>
        <vt:lpstr>主题</vt:lpstr>
      </vt:variant>
      <vt:variant>
        <vt:i4>2</vt:i4>
      </vt:variant>
      <vt:variant>
        <vt:lpstr>幻灯片标题</vt:lpstr>
      </vt:variant>
      <vt:variant>
        <vt:i4>12</vt:i4>
      </vt:variant>
    </vt:vector>
  </HeadingPairs>
  <TitlesOfParts>
    <vt:vector size="1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欢度中秋</dc:title>
  <dc:creator>第一PPT</dc:creator>
  <cp:keywords>www.1ppt.com</cp:keywords>
  <cp:lastModifiedBy>Windows User</cp:lastModifiedBy>
  <cp:revision>12</cp:revision>
  <dcterms:created xsi:type="dcterms:W3CDTF">2017-09-07T00:27:47Z</dcterms:created>
  <dcterms:modified xsi:type="dcterms:W3CDTF">2018-09-09T12:45:13Z</dcterms:modified>
</cp:coreProperties>
</file>