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28"/>
  </p:notesMasterIdLst>
  <p:sldIdLst>
    <p:sldId id="256" r:id="rId3"/>
    <p:sldId id="257" r:id="rId4"/>
    <p:sldId id="275" r:id="rId5"/>
    <p:sldId id="282" r:id="rId6"/>
    <p:sldId id="283" r:id="rId7"/>
    <p:sldId id="284" r:id="rId8"/>
    <p:sldId id="285" r:id="rId9"/>
    <p:sldId id="276" r:id="rId10"/>
    <p:sldId id="258" r:id="rId11"/>
    <p:sldId id="261" r:id="rId12"/>
    <p:sldId id="262" r:id="rId13"/>
    <p:sldId id="263" r:id="rId14"/>
    <p:sldId id="264" r:id="rId15"/>
    <p:sldId id="277" r:id="rId16"/>
    <p:sldId id="265" r:id="rId17"/>
    <p:sldId id="260" r:id="rId18"/>
    <p:sldId id="278" r:id="rId19"/>
    <p:sldId id="266" r:id="rId20"/>
    <p:sldId id="267" r:id="rId21"/>
    <p:sldId id="269" r:id="rId22"/>
    <p:sldId id="270" r:id="rId23"/>
    <p:sldId id="286" r:id="rId24"/>
    <p:sldId id="273" r:id="rId25"/>
    <p:sldId id="279" r:id="rId26"/>
    <p:sldId id="287"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68" autoAdjust="0"/>
    <p:restoredTop sz="94660"/>
  </p:normalViewPr>
  <p:slideViewPr>
    <p:cSldViewPr snapToGrid="0" showGuides="1">
      <p:cViewPr varScale="1">
        <p:scale>
          <a:sx n="56" d="100"/>
          <a:sy n="56" d="100"/>
        </p:scale>
        <p:origin x="-78" y="-702"/>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F69ED9-BE2E-44F6-A812-4DA88823DBBC}" type="datetimeFigureOut">
              <a:rPr lang="zh-CN" altLang="en-US" smtClean="0"/>
              <a:t>2018/6/15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469443-C213-4BB7-8BF6-6EA82BFBFCB0}" type="slidenum">
              <a:rPr lang="zh-CN" altLang="en-US" smtClean="0"/>
              <a:t>‹#›</a:t>
            </a:fld>
            <a:endParaRPr lang="zh-CN" altLang="en-US"/>
          </a:p>
        </p:txBody>
      </p:sp>
    </p:spTree>
    <p:extLst>
      <p:ext uri="{BB962C8B-B14F-4D97-AF65-F5344CB8AC3E}">
        <p14:creationId xmlns:p14="http://schemas.microsoft.com/office/powerpoint/2010/main" val="2275875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a:t>
            </a:fld>
            <a:endParaRPr lang="zh-CN" altLang="en-US"/>
          </a:p>
        </p:txBody>
      </p:sp>
    </p:spTree>
    <p:extLst>
      <p:ext uri="{BB962C8B-B14F-4D97-AF65-F5344CB8AC3E}">
        <p14:creationId xmlns:p14="http://schemas.microsoft.com/office/powerpoint/2010/main" val="1739569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10</a:t>
            </a:fld>
            <a:endParaRPr lang="zh-CN" altLang="en-US"/>
          </a:p>
        </p:txBody>
      </p:sp>
    </p:spTree>
    <p:extLst>
      <p:ext uri="{BB962C8B-B14F-4D97-AF65-F5344CB8AC3E}">
        <p14:creationId xmlns:p14="http://schemas.microsoft.com/office/powerpoint/2010/main" val="1528405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11</a:t>
            </a:fld>
            <a:endParaRPr lang="zh-CN" altLang="en-US"/>
          </a:p>
        </p:txBody>
      </p:sp>
    </p:spTree>
    <p:extLst>
      <p:ext uri="{BB962C8B-B14F-4D97-AF65-F5344CB8AC3E}">
        <p14:creationId xmlns:p14="http://schemas.microsoft.com/office/powerpoint/2010/main" val="18929798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12</a:t>
            </a:fld>
            <a:endParaRPr lang="zh-CN" altLang="en-US"/>
          </a:p>
        </p:txBody>
      </p:sp>
    </p:spTree>
    <p:extLst>
      <p:ext uri="{BB962C8B-B14F-4D97-AF65-F5344CB8AC3E}">
        <p14:creationId xmlns:p14="http://schemas.microsoft.com/office/powerpoint/2010/main" val="3645572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13</a:t>
            </a:fld>
            <a:endParaRPr lang="zh-CN" altLang="en-US"/>
          </a:p>
        </p:txBody>
      </p:sp>
    </p:spTree>
    <p:extLst>
      <p:ext uri="{BB962C8B-B14F-4D97-AF65-F5344CB8AC3E}">
        <p14:creationId xmlns:p14="http://schemas.microsoft.com/office/powerpoint/2010/main" val="642259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14</a:t>
            </a:fld>
            <a:endParaRPr lang="zh-CN" altLang="en-US"/>
          </a:p>
        </p:txBody>
      </p:sp>
    </p:spTree>
    <p:extLst>
      <p:ext uri="{BB962C8B-B14F-4D97-AF65-F5344CB8AC3E}">
        <p14:creationId xmlns:p14="http://schemas.microsoft.com/office/powerpoint/2010/main" val="1554345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15</a:t>
            </a:fld>
            <a:endParaRPr lang="zh-CN" altLang="en-US"/>
          </a:p>
        </p:txBody>
      </p:sp>
    </p:spTree>
    <p:extLst>
      <p:ext uri="{BB962C8B-B14F-4D97-AF65-F5344CB8AC3E}">
        <p14:creationId xmlns:p14="http://schemas.microsoft.com/office/powerpoint/2010/main" val="26414726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16</a:t>
            </a:fld>
            <a:endParaRPr lang="zh-CN" altLang="en-US"/>
          </a:p>
        </p:txBody>
      </p:sp>
    </p:spTree>
    <p:extLst>
      <p:ext uri="{BB962C8B-B14F-4D97-AF65-F5344CB8AC3E}">
        <p14:creationId xmlns:p14="http://schemas.microsoft.com/office/powerpoint/2010/main" val="20271365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17</a:t>
            </a:fld>
            <a:endParaRPr lang="zh-CN" altLang="en-US"/>
          </a:p>
        </p:txBody>
      </p:sp>
    </p:spTree>
    <p:extLst>
      <p:ext uri="{BB962C8B-B14F-4D97-AF65-F5344CB8AC3E}">
        <p14:creationId xmlns:p14="http://schemas.microsoft.com/office/powerpoint/2010/main" val="31892864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18</a:t>
            </a:fld>
            <a:endParaRPr lang="zh-CN" altLang="en-US"/>
          </a:p>
        </p:txBody>
      </p:sp>
    </p:spTree>
    <p:extLst>
      <p:ext uri="{BB962C8B-B14F-4D97-AF65-F5344CB8AC3E}">
        <p14:creationId xmlns:p14="http://schemas.microsoft.com/office/powerpoint/2010/main" val="3370360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19</a:t>
            </a:fld>
            <a:endParaRPr lang="zh-CN" altLang="en-US"/>
          </a:p>
        </p:txBody>
      </p:sp>
    </p:spTree>
    <p:extLst>
      <p:ext uri="{BB962C8B-B14F-4D97-AF65-F5344CB8AC3E}">
        <p14:creationId xmlns:p14="http://schemas.microsoft.com/office/powerpoint/2010/main" val="6399019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a:t>
            </a:fld>
            <a:endParaRPr lang="zh-CN" altLang="en-US"/>
          </a:p>
        </p:txBody>
      </p:sp>
    </p:spTree>
    <p:extLst>
      <p:ext uri="{BB962C8B-B14F-4D97-AF65-F5344CB8AC3E}">
        <p14:creationId xmlns:p14="http://schemas.microsoft.com/office/powerpoint/2010/main" val="954765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20</a:t>
            </a:fld>
            <a:endParaRPr lang="zh-CN" altLang="en-US"/>
          </a:p>
        </p:txBody>
      </p:sp>
    </p:spTree>
    <p:extLst>
      <p:ext uri="{BB962C8B-B14F-4D97-AF65-F5344CB8AC3E}">
        <p14:creationId xmlns:p14="http://schemas.microsoft.com/office/powerpoint/2010/main" val="3991922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21</a:t>
            </a:fld>
            <a:endParaRPr lang="zh-CN" altLang="en-US"/>
          </a:p>
        </p:txBody>
      </p:sp>
    </p:spTree>
    <p:extLst>
      <p:ext uri="{BB962C8B-B14F-4D97-AF65-F5344CB8AC3E}">
        <p14:creationId xmlns:p14="http://schemas.microsoft.com/office/powerpoint/2010/main" val="6750496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22</a:t>
            </a:fld>
            <a:endParaRPr lang="zh-CN" altLang="en-US"/>
          </a:p>
        </p:txBody>
      </p:sp>
    </p:spTree>
    <p:extLst>
      <p:ext uri="{BB962C8B-B14F-4D97-AF65-F5344CB8AC3E}">
        <p14:creationId xmlns:p14="http://schemas.microsoft.com/office/powerpoint/2010/main" val="3241505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23</a:t>
            </a:fld>
            <a:endParaRPr lang="zh-CN" altLang="en-US"/>
          </a:p>
        </p:txBody>
      </p:sp>
    </p:spTree>
    <p:extLst>
      <p:ext uri="{BB962C8B-B14F-4D97-AF65-F5344CB8AC3E}">
        <p14:creationId xmlns:p14="http://schemas.microsoft.com/office/powerpoint/2010/main" val="17070899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24</a:t>
            </a:fld>
            <a:endParaRPr lang="zh-CN" altLang="en-US"/>
          </a:p>
        </p:txBody>
      </p:sp>
    </p:spTree>
    <p:extLst>
      <p:ext uri="{BB962C8B-B14F-4D97-AF65-F5344CB8AC3E}">
        <p14:creationId xmlns:p14="http://schemas.microsoft.com/office/powerpoint/2010/main" val="4234270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3</a:t>
            </a:fld>
            <a:endParaRPr lang="zh-CN" altLang="en-US"/>
          </a:p>
        </p:txBody>
      </p:sp>
    </p:spTree>
    <p:extLst>
      <p:ext uri="{BB962C8B-B14F-4D97-AF65-F5344CB8AC3E}">
        <p14:creationId xmlns:p14="http://schemas.microsoft.com/office/powerpoint/2010/main" val="545639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4</a:t>
            </a:fld>
            <a:endParaRPr lang="zh-CN" altLang="en-US"/>
          </a:p>
        </p:txBody>
      </p:sp>
    </p:spTree>
    <p:extLst>
      <p:ext uri="{BB962C8B-B14F-4D97-AF65-F5344CB8AC3E}">
        <p14:creationId xmlns:p14="http://schemas.microsoft.com/office/powerpoint/2010/main" val="3764124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5</a:t>
            </a:fld>
            <a:endParaRPr lang="zh-CN" altLang="en-US"/>
          </a:p>
        </p:txBody>
      </p:sp>
    </p:spTree>
    <p:extLst>
      <p:ext uri="{BB962C8B-B14F-4D97-AF65-F5344CB8AC3E}">
        <p14:creationId xmlns:p14="http://schemas.microsoft.com/office/powerpoint/2010/main" val="1352583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6</a:t>
            </a:fld>
            <a:endParaRPr lang="zh-CN" altLang="en-US"/>
          </a:p>
        </p:txBody>
      </p:sp>
    </p:spTree>
    <p:extLst>
      <p:ext uri="{BB962C8B-B14F-4D97-AF65-F5344CB8AC3E}">
        <p14:creationId xmlns:p14="http://schemas.microsoft.com/office/powerpoint/2010/main" val="3629747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7</a:t>
            </a:fld>
            <a:endParaRPr lang="zh-CN" altLang="en-US"/>
          </a:p>
        </p:txBody>
      </p:sp>
    </p:spTree>
    <p:extLst>
      <p:ext uri="{BB962C8B-B14F-4D97-AF65-F5344CB8AC3E}">
        <p14:creationId xmlns:p14="http://schemas.microsoft.com/office/powerpoint/2010/main" val="3203750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8</a:t>
            </a:fld>
            <a:endParaRPr lang="zh-CN" altLang="en-US"/>
          </a:p>
        </p:txBody>
      </p:sp>
    </p:spTree>
    <p:extLst>
      <p:ext uri="{BB962C8B-B14F-4D97-AF65-F5344CB8AC3E}">
        <p14:creationId xmlns:p14="http://schemas.microsoft.com/office/powerpoint/2010/main" val="4122321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5469443-C213-4BB7-8BF6-6EA82BFBFCB0}" type="slidenum">
              <a:rPr lang="zh-CN" altLang="en-US" smtClean="0"/>
              <a:t>9</a:t>
            </a:fld>
            <a:endParaRPr lang="zh-CN" altLang="en-US"/>
          </a:p>
        </p:txBody>
      </p:sp>
    </p:spTree>
    <p:extLst>
      <p:ext uri="{BB962C8B-B14F-4D97-AF65-F5344CB8AC3E}">
        <p14:creationId xmlns:p14="http://schemas.microsoft.com/office/powerpoint/2010/main" val="41603412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5870872"/>
      </p:ext>
    </p:extLst>
  </p:cSld>
  <p:clrMapOvr>
    <a:masterClrMapping/>
  </p:clrMapOvr>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83881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1906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18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5993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4650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5929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0688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358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6760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8880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05047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3" name="图片 2">
            <a:extLst>
              <a:ext uri="{FF2B5EF4-FFF2-40B4-BE49-F238E27FC236}">
                <a16:creationId xmlns:a16="http://schemas.microsoft.com/office/drawing/2014/main" xmlns="" id="{38AC4F52-42DD-4D0C-AAFF-A78AB7A42C3B}"/>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060330453"/>
      </p:ext>
    </p:extLst>
  </p:cSld>
  <p:clrMap bg1="lt1" tx1="dk1" bg2="lt2" tx2="dk2" accent1="accent1" accent2="accent2" accent3="accent3" accent4="accent4" accent5="accent5" accent6="accent6" hlink="hlink" folHlink="folHlink"/>
  <p:sldLayoutIdLst>
    <p:sldLayoutId id="2147483655" r:id="rId1"/>
  </p:sldLayoutIdLst>
  <mc:AlternateContent xmlns:mc="http://schemas.openxmlformats.org/markup-compatibility/2006" xmlns:p14="http://schemas.microsoft.com/office/powerpoint/2010/main">
    <mc:Choice Requires="p14">
      <p:transition spd="slow" p14:dur="2000" advTm="1000"/>
    </mc:Choice>
    <mc:Fallback xmlns="">
      <p:transition spd="slow" advTm="1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121060"/>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7.jp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3.jpeg"/><Relationship Id="rId4"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25.jpg"/><Relationship Id="rId4" Type="http://schemas.openxmlformats.org/officeDocument/2006/relationships/image" Target="../media/image24.jp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7.jpeg"/><Relationship Id="rId4" Type="http://schemas.openxmlformats.org/officeDocument/2006/relationships/image" Target="../media/image26.jp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29.png"/><Relationship Id="rId4" Type="http://schemas.openxmlformats.org/officeDocument/2006/relationships/image" Target="../media/image28.jp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31.jpg"/><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3.jpeg"/><Relationship Id="rId4" Type="http://schemas.openxmlformats.org/officeDocument/2006/relationships/image" Target="../media/image32.jpe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3.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4.jpeg"/><Relationship Id="rId7" Type="http://schemas.openxmlformats.org/officeDocument/2006/relationships/image" Target="../media/image38.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r="23851"/>
          <a:stretch/>
        </p:blipFill>
        <p:spPr>
          <a:xfrm>
            <a:off x="8500092" y="0"/>
            <a:ext cx="3691907" cy="6858000"/>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80822" y="0"/>
            <a:ext cx="3211177" cy="6339348"/>
          </a:xfrm>
          <a:prstGeom prst="rect">
            <a:avLst/>
          </a:prstGeom>
        </p:spPr>
      </p:pic>
      <p:pic>
        <p:nvPicPr>
          <p:cNvPr id="5" name="图片 4">
            <a:extLst>
              <a:ext uri="{FF2B5EF4-FFF2-40B4-BE49-F238E27FC236}">
                <a16:creationId xmlns:a16="http://schemas.microsoft.com/office/drawing/2014/main" xmlns="" id="{2295A21D-500C-4887-94B7-978E16A54C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4227" y="514130"/>
            <a:ext cx="9878487" cy="4322491"/>
          </a:xfrm>
          <a:prstGeom prst="rect">
            <a:avLst/>
          </a:prstGeom>
        </p:spPr>
      </p:pic>
      <p:pic>
        <p:nvPicPr>
          <p:cNvPr id="13" name="图片 12">
            <a:extLst>
              <a:ext uri="{FF2B5EF4-FFF2-40B4-BE49-F238E27FC236}">
                <a16:creationId xmlns:a16="http://schemas.microsoft.com/office/drawing/2014/main" xmlns="" id="{5E1EFEDE-81F0-458D-9CCF-58DFBB6C600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6016" t="30167" r="29113" b="47651"/>
          <a:stretch/>
        </p:blipFill>
        <p:spPr>
          <a:xfrm>
            <a:off x="3211179" y="3942042"/>
            <a:ext cx="7761535" cy="2116856"/>
          </a:xfrm>
          <a:prstGeom prst="rect">
            <a:avLst/>
          </a:prstGeom>
        </p:spPr>
      </p:pic>
      <p:sp>
        <p:nvSpPr>
          <p:cNvPr id="14" name="文本框 13">
            <a:extLst>
              <a:ext uri="{FF2B5EF4-FFF2-40B4-BE49-F238E27FC236}">
                <a16:creationId xmlns:a16="http://schemas.microsoft.com/office/drawing/2014/main" xmlns="" id="{A04ED44D-E085-4C90-976E-C4AE6677FB61}"/>
              </a:ext>
            </a:extLst>
          </p:cNvPr>
          <p:cNvSpPr txBox="1"/>
          <p:nvPr/>
        </p:nvSpPr>
        <p:spPr>
          <a:xfrm>
            <a:off x="4267114" y="4650284"/>
            <a:ext cx="4288353" cy="584775"/>
          </a:xfrm>
          <a:prstGeom prst="rect">
            <a:avLst/>
          </a:prstGeom>
          <a:noFill/>
        </p:spPr>
        <p:txBody>
          <a:bodyPr wrap="none" rtlCol="0">
            <a:spAutoFit/>
          </a:bodyPr>
          <a:lstStyle/>
          <a:p>
            <a:r>
              <a:rPr lang="zh-CN" altLang="en-US" sz="3200" dirty="0">
                <a:solidFill>
                  <a:schemeClr val="bg1"/>
                </a:solidFill>
                <a:latin typeface="禹卫书法行书简体&#10;" panose="02000603000000000000" pitchFamily="2" charset="-122"/>
                <a:ea typeface="禹卫书法行书简体&#10;" panose="02000603000000000000" pitchFamily="2" charset="-122"/>
              </a:rPr>
              <a:t>五月初五，端午节快乐</a:t>
            </a:r>
            <a:endParaRPr lang="en-US" altLang="zh-CN" sz="3200" dirty="0">
              <a:solidFill>
                <a:schemeClr val="bg1"/>
              </a:solidFill>
              <a:latin typeface="禹卫书法行书简体&#10;" panose="02000603000000000000" pitchFamily="2" charset="-122"/>
              <a:ea typeface="禹卫书法行书简体&#10;" panose="02000603000000000000" pitchFamily="2" charset="-122"/>
            </a:endParaRPr>
          </a:p>
        </p:txBody>
      </p:sp>
      <p:pic>
        <p:nvPicPr>
          <p:cNvPr id="18" name="图片 17">
            <a:extLst>
              <a:ext uri="{FF2B5EF4-FFF2-40B4-BE49-F238E27FC236}">
                <a16:creationId xmlns:a16="http://schemas.microsoft.com/office/drawing/2014/main" xmlns="" id="{5283AFD0-A7EF-448D-8EA3-3502AD82373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33862" r="30801"/>
          <a:stretch/>
        </p:blipFill>
        <p:spPr>
          <a:xfrm>
            <a:off x="0" y="3368395"/>
            <a:ext cx="3841759" cy="3779890"/>
          </a:xfrm>
          <a:prstGeom prst="rect">
            <a:avLst/>
          </a:prstGeom>
        </p:spPr>
      </p:pic>
    </p:spTree>
    <p:extLst>
      <p:ext uri="{BB962C8B-B14F-4D97-AF65-F5344CB8AC3E}">
        <p14:creationId xmlns:p14="http://schemas.microsoft.com/office/powerpoint/2010/main" val="1146464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anim calcmode="lin" valueType="num">
                                      <p:cBhvr>
                                        <p:cTn id="8" dur="300" fill="hold"/>
                                        <p:tgtEl>
                                          <p:spTgt spid="10"/>
                                        </p:tgtEl>
                                        <p:attrNameLst>
                                          <p:attrName>ppt_x</p:attrName>
                                        </p:attrNameLst>
                                      </p:cBhvr>
                                      <p:tavLst>
                                        <p:tav tm="0">
                                          <p:val>
                                            <p:strVal val="#ppt_x"/>
                                          </p:val>
                                        </p:tav>
                                        <p:tav tm="100000">
                                          <p:val>
                                            <p:strVal val="#ppt_x"/>
                                          </p:val>
                                        </p:tav>
                                      </p:tavLst>
                                    </p:anim>
                                    <p:anim calcmode="lin" valueType="num">
                                      <p:cBhvr>
                                        <p:cTn id="9" dur="300" fill="hold"/>
                                        <p:tgtEl>
                                          <p:spTgt spid="10"/>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anim calcmode="lin" valueType="num">
                                      <p:cBhvr>
                                        <p:cTn id="14" dur="500" fill="hold"/>
                                        <p:tgtEl>
                                          <p:spTgt spid="9"/>
                                        </p:tgtEl>
                                        <p:attrNameLst>
                                          <p:attrName>ppt_x</p:attrName>
                                        </p:attrNameLst>
                                      </p:cBhvr>
                                      <p:tavLst>
                                        <p:tav tm="0">
                                          <p:val>
                                            <p:strVal val="#ppt_x"/>
                                          </p:val>
                                        </p:tav>
                                        <p:tav tm="100000">
                                          <p:val>
                                            <p:strVal val="#ppt_x"/>
                                          </p:val>
                                        </p:tav>
                                      </p:tavLst>
                                    </p:anim>
                                    <p:anim calcmode="lin" valueType="num">
                                      <p:cBhvr>
                                        <p:cTn id="15" dur="5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800"/>
                            </p:stCondLst>
                            <p:childTnLst>
                              <p:par>
                                <p:cTn id="17" presetID="53"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par>
                          <p:cTn id="22" fill="hold">
                            <p:stCondLst>
                              <p:cond delay="1300"/>
                            </p:stCondLst>
                            <p:childTnLst>
                              <p:par>
                                <p:cTn id="23" presetID="22" presetClass="entr" presetSubtype="8"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par>
                          <p:cTn id="26" fill="hold">
                            <p:stCondLst>
                              <p:cond delay="1800"/>
                            </p:stCondLst>
                            <p:childTnLst>
                              <p:par>
                                <p:cTn id="27" presetID="22" presetClass="entr" presetSubtype="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500"/>
                                        <p:tgtEl>
                                          <p:spTgt spid="14"/>
                                        </p:tgtEl>
                                      </p:cBhvr>
                                    </p:animEffect>
                                  </p:childTnLst>
                                </p:cTn>
                              </p:par>
                            </p:childTnLst>
                          </p:cTn>
                        </p:par>
                        <p:par>
                          <p:cTn id="30" fill="hold">
                            <p:stCondLst>
                              <p:cond delay="2300"/>
                            </p:stCondLst>
                            <p:childTnLst>
                              <p:par>
                                <p:cTn id="31" presetID="42" presetClass="entr" presetSubtype="0"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1000"/>
                                        <p:tgtEl>
                                          <p:spTgt spid="18"/>
                                        </p:tgtEl>
                                      </p:cBhvr>
                                    </p:animEffect>
                                    <p:anim calcmode="lin" valueType="num">
                                      <p:cBhvr>
                                        <p:cTn id="34" dur="1000" fill="hold"/>
                                        <p:tgtEl>
                                          <p:spTgt spid="18"/>
                                        </p:tgtEl>
                                        <p:attrNameLst>
                                          <p:attrName>ppt_x</p:attrName>
                                        </p:attrNameLst>
                                      </p:cBhvr>
                                      <p:tavLst>
                                        <p:tav tm="0">
                                          <p:val>
                                            <p:strVal val="#ppt_x"/>
                                          </p:val>
                                        </p:tav>
                                        <p:tav tm="100000">
                                          <p:val>
                                            <p:strVal val="#ppt_x"/>
                                          </p:val>
                                        </p:tav>
                                      </p:tavLst>
                                    </p:anim>
                                    <p:anim calcmode="lin" valueType="num">
                                      <p:cBhvr>
                                        <p:cTn id="3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2">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3940396" y="638628"/>
            <a:ext cx="7761535" cy="1596572"/>
          </a:xfrm>
          <a:prstGeom prst="rect">
            <a:avLst/>
          </a:prstGeom>
        </p:spPr>
      </p:pic>
      <p:sp>
        <p:nvSpPr>
          <p:cNvPr id="2" name="文本框 1"/>
          <p:cNvSpPr txBox="1"/>
          <p:nvPr/>
        </p:nvSpPr>
        <p:spPr>
          <a:xfrm rot="21448114">
            <a:off x="5244865" y="929083"/>
            <a:ext cx="3323772" cy="1015663"/>
          </a:xfrm>
          <a:prstGeom prst="rect">
            <a:avLst/>
          </a:prstGeom>
          <a:noFill/>
        </p:spPr>
        <p:txBody>
          <a:bodyPr wrap="square" rtlCol="0">
            <a:spAutoFit/>
          </a:bodyPr>
          <a:lstStyle/>
          <a:p>
            <a:r>
              <a:rPr lang="zh-CN" altLang="en-US" sz="6000" b="1" dirty="0">
                <a:solidFill>
                  <a:schemeClr val="bg1"/>
                </a:solidFill>
                <a:latin typeface="华康海报体W12(P)" panose="040B0C00000000000000" pitchFamily="82" charset="-122"/>
                <a:ea typeface="华康海报体W12(P)" panose="040B0C00000000000000" pitchFamily="82" charset="-122"/>
              </a:rPr>
              <a:t>划龙舟</a:t>
            </a:r>
            <a:endParaRPr lang="zh-CN" altLang="en-US" sz="6000" dirty="0">
              <a:solidFill>
                <a:schemeClr val="bg1"/>
              </a:solidFill>
              <a:latin typeface="华康海报体W12(P)" panose="040B0C00000000000000" pitchFamily="82" charset="-122"/>
              <a:ea typeface="华康海报体W12(P)" panose="040B0C00000000000000" pitchFamily="82" charset="-122"/>
            </a:endParaRPr>
          </a:p>
        </p:txBody>
      </p:sp>
      <p:sp>
        <p:nvSpPr>
          <p:cNvPr id="5" name="文本框 4"/>
          <p:cNvSpPr txBox="1"/>
          <p:nvPr/>
        </p:nvSpPr>
        <p:spPr>
          <a:xfrm>
            <a:off x="4129198" y="2235200"/>
            <a:ext cx="6713794" cy="1732077"/>
          </a:xfrm>
          <a:prstGeom prst="rect">
            <a:avLst/>
          </a:prstGeom>
          <a:noFill/>
        </p:spPr>
        <p:txBody>
          <a:bodyPr wrap="square" rtlCol="0">
            <a:spAutoFit/>
          </a:bodyPr>
          <a:lstStyle/>
          <a:p>
            <a:pPr>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赛龙舟是为了纪念爱国诗人屈原而兴起的。由此可见，赛龙舟不仅是一种体育娱乐活动，更体现出人们心中的爱国主义和集体主义精神。划龙舟是屈原故里最大的群众性集会，锣声一响</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招魂曲</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一唱，随着</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我哥回</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的声声呼唤，四乡八里的人们便聚集到了西陵峡两岸，用划龙舟这种最古老最隆重的方式纪念屈原</a:t>
            </a:r>
          </a:p>
        </p:txBody>
      </p:sp>
      <p:pic>
        <p:nvPicPr>
          <p:cNvPr id="7" name="图片 6">
            <a:extLst>
              <a:ext uri="{FF2B5EF4-FFF2-40B4-BE49-F238E27FC236}">
                <a16:creationId xmlns:a16="http://schemas.microsoft.com/office/drawing/2014/main" xmlns="" id="{A6788785-0651-410A-8A5F-4C4E3592C7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745315">
            <a:off x="91779" y="1412597"/>
            <a:ext cx="8074838" cy="8074838"/>
          </a:xfrm>
          <a:prstGeom prst="rect">
            <a:avLst/>
          </a:prstGeom>
        </p:spPr>
      </p:pic>
      <p:pic>
        <p:nvPicPr>
          <p:cNvPr id="8" name="图片 7">
            <a:extLst>
              <a:ext uri="{FF2B5EF4-FFF2-40B4-BE49-F238E27FC236}">
                <a16:creationId xmlns:a16="http://schemas.microsoft.com/office/drawing/2014/main" xmlns="" id="{3446B640-749A-4FF4-8CA8-0E512265A0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821163" y="3297796"/>
            <a:ext cx="4304440" cy="4304440"/>
          </a:xfrm>
          <a:prstGeom prst="rect">
            <a:avLst/>
          </a:prstGeom>
        </p:spPr>
      </p:pic>
    </p:spTree>
    <p:extLst>
      <p:ext uri="{BB962C8B-B14F-4D97-AF65-F5344CB8AC3E}">
        <p14:creationId xmlns:p14="http://schemas.microsoft.com/office/powerpoint/2010/main" val="42771662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1000"/>
                                        <p:tgtEl>
                                          <p:spTgt spid="2"/>
                                        </p:tgtEl>
                                      </p:cBhvr>
                                    </p:animEffect>
                                    <p:anim calcmode="lin" valueType="num">
                                      <p:cBhvr>
                                        <p:cTn id="25" dur="1000" fill="hold"/>
                                        <p:tgtEl>
                                          <p:spTgt spid="2"/>
                                        </p:tgtEl>
                                        <p:attrNameLst>
                                          <p:attrName>ppt_x</p:attrName>
                                        </p:attrNameLst>
                                      </p:cBhvr>
                                      <p:tavLst>
                                        <p:tav tm="0">
                                          <p:val>
                                            <p:strVal val="#ppt_x"/>
                                          </p:val>
                                        </p:tav>
                                        <p:tav tm="100000">
                                          <p:val>
                                            <p:strVal val="#ppt_x"/>
                                          </p:val>
                                        </p:tav>
                                      </p:tavLst>
                                    </p:anim>
                                    <p:anim calcmode="lin" valueType="num">
                                      <p:cBhvr>
                                        <p:cTn id="26" dur="1000" fill="hold"/>
                                        <p:tgtEl>
                                          <p:spTgt spid="2"/>
                                        </p:tgtEl>
                                        <p:attrNameLst>
                                          <p:attrName>ppt_y</p:attrName>
                                        </p:attrNameLst>
                                      </p:cBhvr>
                                      <p:tavLst>
                                        <p:tav tm="0">
                                          <p:val>
                                            <p:strVal val="#ppt_y+.1"/>
                                          </p:val>
                                        </p:tav>
                                        <p:tav tm="100000">
                                          <p:val>
                                            <p:strVal val="#ppt_y"/>
                                          </p:val>
                                        </p:tav>
                                      </p:tavLst>
                                    </p:anim>
                                  </p:childTnLst>
                                </p:cTn>
                              </p:par>
                              <p:par>
                                <p:cTn id="27" presetID="41" presetClass="entr" presetSubtype="0" fill="hold" grpId="0" nodeType="withEffect">
                                  <p:stCondLst>
                                    <p:cond delay="0"/>
                                  </p:stCondLst>
                                  <p:iterate type="wd">
                                    <p:tmPct val="10000"/>
                                  </p:iterate>
                                  <p:childTnLst>
                                    <p:set>
                                      <p:cBhvr>
                                        <p:cTn id="28" dur="1"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5"/>
                                        </p:tgtEl>
                                        <p:attrNameLst>
                                          <p:attrName>ppt_y</p:attrName>
                                        </p:attrNameLst>
                                      </p:cBhvr>
                                      <p:tavLst>
                                        <p:tav tm="0">
                                          <p:val>
                                            <p:strVal val="#ppt_y"/>
                                          </p:val>
                                        </p:tav>
                                        <p:tav tm="100000">
                                          <p:val>
                                            <p:strVal val="#ppt_y"/>
                                          </p:val>
                                        </p:tav>
                                      </p:tavLst>
                                    </p:anim>
                                    <p:anim calcmode="lin" valueType="num">
                                      <p:cBhvr>
                                        <p:cTn id="31"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1915865" y="563530"/>
            <a:ext cx="7761535" cy="1596572"/>
          </a:xfrm>
          <a:prstGeom prst="rect">
            <a:avLst/>
          </a:prstGeom>
        </p:spPr>
      </p:pic>
      <p:sp>
        <p:nvSpPr>
          <p:cNvPr id="2" name="文本框 1"/>
          <p:cNvSpPr txBox="1"/>
          <p:nvPr/>
        </p:nvSpPr>
        <p:spPr>
          <a:xfrm rot="21448114">
            <a:off x="3002581" y="828027"/>
            <a:ext cx="5304108" cy="830997"/>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800" dirty="0"/>
              <a:t>挂艾草与菖蒲</a:t>
            </a:r>
          </a:p>
        </p:txBody>
      </p:sp>
      <p:sp>
        <p:nvSpPr>
          <p:cNvPr id="5" name="文本框 4"/>
          <p:cNvSpPr txBox="1"/>
          <p:nvPr/>
        </p:nvSpPr>
        <p:spPr>
          <a:xfrm>
            <a:off x="1304817" y="2762452"/>
            <a:ext cx="3890396" cy="2426305"/>
          </a:xfrm>
          <a:prstGeom prst="rect">
            <a:avLst/>
          </a:prstGeom>
          <a:noFill/>
        </p:spPr>
        <p:txBody>
          <a:bodyPr wrap="square" rtlCol="0">
            <a:spAutoFit/>
          </a:bodyPr>
          <a:lstStyle>
            <a:defPPr>
              <a:defRPr lang="zh-CN"/>
            </a:defPPr>
            <a:lvl1pPr>
              <a:lnSpc>
                <a:spcPts val="2600"/>
              </a:lnSpc>
              <a:defRPr>
                <a:solidFill>
                  <a:schemeClr val="tx1">
                    <a:lumMod val="75000"/>
                    <a:lumOff val="25000"/>
                  </a:schemeClr>
                </a:solidFill>
                <a:latin typeface="方正毡笔黑简体" panose="03000509000000000000" pitchFamily="65" charset="-122"/>
                <a:ea typeface="方正毡笔黑简体" panose="03000509000000000000" pitchFamily="65" charset="-122"/>
              </a:defRPr>
            </a:lvl1pPr>
          </a:lstStyle>
          <a:p>
            <a:r>
              <a:rPr lang="zh-CN" altLang="en-US" dirty="0"/>
              <a:t>　　在端午节人们把菖蒲、艾叶插于门庭、悬于堂中，用以驱瘴避邪。在传统的端午对联或帖子亦有“绿艾悬门添藻彩，青蒲注酒益芬芳。菖华泛酒尧樽绿，菰叶萦丝楚粽香”等句。可知艾蒿与菖蒲均为端午节习俗中普遍使用的两种植物</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364489">
            <a:off x="5795177" y="3225800"/>
            <a:ext cx="4132188" cy="27547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813309" y="2331459"/>
            <a:ext cx="2971800" cy="29527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492850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wd">
                                    <p:tmPct val="10000"/>
                                  </p:iterate>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
                                        </p:tgtEl>
                                        <p:attrNameLst>
                                          <p:attrName>ppt_y</p:attrName>
                                        </p:attrNameLst>
                                      </p:cBhvr>
                                      <p:tavLst>
                                        <p:tav tm="0">
                                          <p:val>
                                            <p:strVal val="#ppt_y"/>
                                          </p:val>
                                        </p:tav>
                                        <p:tav tm="100000">
                                          <p:val>
                                            <p:strVal val="#ppt_y"/>
                                          </p:val>
                                        </p:tav>
                                      </p:tavLst>
                                    </p:anim>
                                    <p:anim calcmode="lin" valueType="num">
                                      <p:cBhvr>
                                        <p:cTn id="20"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
                                        </p:tgtEl>
                                      </p:cBhvr>
                                    </p:animEffect>
                                  </p:childTnLst>
                                </p:cTn>
                              </p:par>
                            </p:childTnLst>
                          </p:cTn>
                        </p:par>
                        <p:par>
                          <p:cTn id="23" fill="hold">
                            <p:stCondLst>
                              <p:cond delay="5400"/>
                            </p:stCondLst>
                            <p:childTnLst>
                              <p:par>
                                <p:cTn id="24" presetID="42" presetClass="entr" presetSubtype="0"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anim calcmode="lin" valueType="num">
                                      <p:cBhvr>
                                        <p:cTn id="32" dur="500" fill="hold"/>
                                        <p:tgtEl>
                                          <p:spTgt spid="7"/>
                                        </p:tgtEl>
                                        <p:attrNameLst>
                                          <p:attrName>ppt_x</p:attrName>
                                        </p:attrNameLst>
                                      </p:cBhvr>
                                      <p:tavLst>
                                        <p:tav tm="0">
                                          <p:val>
                                            <p:strVal val="#ppt_x"/>
                                          </p:val>
                                        </p:tav>
                                        <p:tav tm="100000">
                                          <p:val>
                                            <p:strVal val="#ppt_x"/>
                                          </p:val>
                                        </p:tav>
                                      </p:tavLst>
                                    </p:anim>
                                    <p:anim calcmode="lin" valueType="num">
                                      <p:cBhvr>
                                        <p:cTn id="33"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l="16016" t="35216" r="29113" b="53211"/>
          <a:stretch/>
        </p:blipFill>
        <p:spPr>
          <a:xfrm>
            <a:off x="3545563" y="1152245"/>
            <a:ext cx="7761535" cy="1596572"/>
          </a:xfrm>
          <a:prstGeom prst="rect">
            <a:avLst/>
          </a:prstGeom>
        </p:spPr>
      </p:pic>
      <p:sp>
        <p:nvSpPr>
          <p:cNvPr id="2" name="文本框 1"/>
          <p:cNvSpPr txBox="1"/>
          <p:nvPr/>
        </p:nvSpPr>
        <p:spPr>
          <a:xfrm rot="21448114">
            <a:off x="4632279" y="1324409"/>
            <a:ext cx="5304108"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栓五色丝线</a:t>
            </a:r>
            <a:endParaRPr lang="zh-CN" altLang="en-US" sz="4800" dirty="0"/>
          </a:p>
        </p:txBody>
      </p:sp>
      <p:pic>
        <p:nvPicPr>
          <p:cNvPr id="9" name="图片 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387460" y="2472833"/>
            <a:ext cx="2688513" cy="197742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矩形 9"/>
          <p:cNvSpPr/>
          <p:nvPr/>
        </p:nvSpPr>
        <p:spPr>
          <a:xfrm>
            <a:off x="5785896" y="2709716"/>
            <a:ext cx="5245100" cy="2543132"/>
          </a:xfrm>
          <a:prstGeom prst="rect">
            <a:avLst/>
          </a:prstGeom>
          <a:noFill/>
        </p:spPr>
        <p:txBody>
          <a:bodyPr wrap="square" rtlCol="0">
            <a:spAutoFit/>
          </a:bodyPr>
          <a:lstStyle/>
          <a:p>
            <a:pPr indent="457200" algn="just">
              <a:lnSpc>
                <a:spcPct val="150000"/>
              </a:lnSpc>
            </a:pPr>
            <a:r>
              <a:rPr lang="zh-CN" altLang="en-US" dirty="0">
                <a:solidFill>
                  <a:schemeClr val="tx1">
                    <a:lumMod val="75000"/>
                    <a:lumOff val="25000"/>
                  </a:schemeClr>
                </a:solidFill>
                <a:latin typeface="+mn-ea"/>
              </a:rPr>
              <a:t>中国传统文化中，象征五方五行的五种颜色青、红、白、黑、黄被视为吉祥色。在端午这一天，孩子们要在手腕脚腕上系上五色丝线，以保安康</a:t>
            </a:r>
            <a:endParaRPr lang="en-US" altLang="zh-CN" dirty="0">
              <a:solidFill>
                <a:schemeClr val="tx1">
                  <a:lumMod val="75000"/>
                  <a:lumOff val="25000"/>
                </a:schemeClr>
              </a:solidFill>
              <a:latin typeface="+mn-ea"/>
            </a:endParaRPr>
          </a:p>
          <a:p>
            <a:pPr indent="457200" algn="just">
              <a:lnSpc>
                <a:spcPct val="150000"/>
              </a:lnSpc>
            </a:pPr>
            <a:r>
              <a:rPr lang="zh-CN" altLang="en-US" dirty="0">
                <a:solidFill>
                  <a:schemeClr val="tx1">
                    <a:lumMod val="75000"/>
                    <a:lumOff val="25000"/>
                  </a:schemeClr>
                </a:solidFill>
                <a:latin typeface="+mn-ea"/>
              </a:rPr>
              <a:t>据说，戴五色线的儿童可以避开蛇蝎类毒虫的伤害；扔到河里，意味着让河水将瘟疫、疾病冲走，儿童由此可以保安康</a:t>
            </a:r>
          </a:p>
        </p:txBody>
      </p:sp>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208658">
            <a:off x="3362227" y="3515118"/>
            <a:ext cx="1870269" cy="187026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460459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1" presetClass="entr" presetSubtype="0" fill="hold" grpId="0" nodeType="afterEffect">
                                  <p:stCondLst>
                                    <p:cond delay="0"/>
                                  </p:stCondLst>
                                  <p:iterate type="wd">
                                    <p:tmPct val="10000"/>
                                  </p:iterate>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0"/>
                                        </p:tgtEl>
                                        <p:attrNameLst>
                                          <p:attrName>ppt_y</p:attrName>
                                        </p:attrNameLst>
                                      </p:cBhvr>
                                      <p:tavLst>
                                        <p:tav tm="0">
                                          <p:val>
                                            <p:strVal val="#ppt_y"/>
                                          </p:val>
                                        </p:tav>
                                        <p:tav tm="100000">
                                          <p:val>
                                            <p:strVal val="#ppt_y"/>
                                          </p:val>
                                        </p:tav>
                                      </p:tavLst>
                                    </p:anim>
                                    <p:anim calcmode="lin" valueType="num">
                                      <p:cBhvr>
                                        <p:cTn id="3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5">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201365" y="553156"/>
            <a:ext cx="7761535" cy="1596572"/>
          </a:xfrm>
          <a:prstGeom prst="rect">
            <a:avLst/>
          </a:prstGeom>
        </p:spPr>
      </p:pic>
      <p:sp>
        <p:nvSpPr>
          <p:cNvPr id="2" name="文本框 1"/>
          <p:cNvSpPr txBox="1"/>
          <p:nvPr/>
        </p:nvSpPr>
        <p:spPr>
          <a:xfrm rot="21448114">
            <a:off x="2265322" y="935943"/>
            <a:ext cx="1906365" cy="830997"/>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800" dirty="0"/>
              <a:t>画额</a:t>
            </a:r>
          </a:p>
        </p:txBody>
      </p:sp>
      <p:sp>
        <p:nvSpPr>
          <p:cNvPr id="10" name="矩形 9"/>
          <p:cNvSpPr/>
          <p:nvPr/>
        </p:nvSpPr>
        <p:spPr>
          <a:xfrm>
            <a:off x="1042718" y="2579604"/>
            <a:ext cx="4672282" cy="3739229"/>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端午节时以雄黄涂抹小儿额头的习俗，云可驱避毒虫。典型的方法是用雄黄酒在小儿额头画“王”字，一借雄黄以驱毒，二借猛虎（“王”似虎的额纹，又虎为兽中之王，因以代虎）以镇邪。清富察敦祟</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燕京岁时记</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：“每至端阳，自初一日起，取雄黄合酒洒之，用涂小儿领及鼻耳间，以避毒物。”除在额头、鼻耳涂抹外，亦可涂抹他处，用意一致。山西</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河曲县志</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云：“端午，饮雄黄酒，用涂小儿额及两手、足心，</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谓可却病延年。”</a:t>
            </a:r>
          </a:p>
        </p:txBody>
      </p:sp>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rot="1380649">
            <a:off x="6311901" y="1454370"/>
            <a:ext cx="4993736" cy="28989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 name="图片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662448" y="4057996"/>
            <a:ext cx="2600903" cy="155937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624110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400"/>
                                        <p:tgtEl>
                                          <p:spTgt spid="3"/>
                                        </p:tgtEl>
                                      </p:cBhvr>
                                    </p:animEffect>
                                    <p:anim calcmode="lin" valueType="num">
                                      <p:cBhvr>
                                        <p:cTn id="13" dur="400" fill="hold"/>
                                        <p:tgtEl>
                                          <p:spTgt spid="3"/>
                                        </p:tgtEl>
                                        <p:attrNameLst>
                                          <p:attrName>ppt_x</p:attrName>
                                        </p:attrNameLst>
                                      </p:cBhvr>
                                      <p:tavLst>
                                        <p:tav tm="0">
                                          <p:val>
                                            <p:strVal val="#ppt_x"/>
                                          </p:val>
                                        </p:tav>
                                        <p:tav tm="100000">
                                          <p:val>
                                            <p:strVal val="#ppt_x"/>
                                          </p:val>
                                        </p:tav>
                                      </p:tavLst>
                                    </p:anim>
                                    <p:anim calcmode="lin" valueType="num">
                                      <p:cBhvr>
                                        <p:cTn id="14" dur="4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1" presetClass="entr" presetSubtype="0" fill="hold" grpId="0" nodeType="afterEffect">
                                  <p:stCondLst>
                                    <p:cond delay="0"/>
                                  </p:stCondLst>
                                  <p:iterate type="wd">
                                    <p:tmPct val="10000"/>
                                  </p:iterate>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0"/>
                                        </p:tgtEl>
                                        <p:attrNameLst>
                                          <p:attrName>ppt_y</p:attrName>
                                        </p:attrNameLst>
                                      </p:cBhvr>
                                      <p:tavLst>
                                        <p:tav tm="0">
                                          <p:val>
                                            <p:strVal val="#ppt_y"/>
                                          </p:val>
                                        </p:tav>
                                        <p:tav tm="100000">
                                          <p:val>
                                            <p:strVal val="#ppt_y"/>
                                          </p:val>
                                        </p:tav>
                                      </p:tavLst>
                                    </p:anim>
                                    <p:anim calcmode="lin" valueType="num">
                                      <p:cBhvr>
                                        <p:cTn id="20"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0"/>
                                        </p:tgtEl>
                                      </p:cBhvr>
                                    </p:animEffect>
                                  </p:childTnLst>
                                </p:cTn>
                              </p:par>
                              <p:par>
                                <p:cTn id="23" presetID="42"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2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800"/>
                                        <p:tgtEl>
                                          <p:spTgt spid="12"/>
                                        </p:tgtEl>
                                      </p:cBhvr>
                                    </p:animEffect>
                                    <p:anim calcmode="lin" valueType="num">
                                      <p:cBhvr>
                                        <p:cTn id="31" dur="800" fill="hold"/>
                                        <p:tgtEl>
                                          <p:spTgt spid="12"/>
                                        </p:tgtEl>
                                        <p:attrNameLst>
                                          <p:attrName>ppt_x</p:attrName>
                                        </p:attrNameLst>
                                      </p:cBhvr>
                                      <p:tavLst>
                                        <p:tav tm="0">
                                          <p:val>
                                            <p:strVal val="#ppt_x"/>
                                          </p:val>
                                        </p:tav>
                                        <p:tav tm="100000">
                                          <p:val>
                                            <p:strVal val="#ppt_x"/>
                                          </p:val>
                                        </p:tav>
                                      </p:tavLst>
                                    </p:anim>
                                    <p:anim calcmode="lin" valueType="num">
                                      <p:cBhvr>
                                        <p:cTn id="32" dur="8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4527934" y="1314340"/>
            <a:ext cx="3170724" cy="1999063"/>
          </a:xfrm>
          <a:prstGeom prst="rect">
            <a:avLst/>
          </a:prstGeom>
        </p:spPr>
      </p:pic>
      <p:pic>
        <p:nvPicPr>
          <p:cNvPr id="9" name="图片 8">
            <a:extLst>
              <a:ext uri="{FF2B5EF4-FFF2-40B4-BE49-F238E27FC236}">
                <a16:creationId xmlns:a16="http://schemas.microsoft.com/office/drawing/2014/main" xmlns="" id="{9DC1F2F8-6358-4950-B776-C5B7CAB0ED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1679995" y="2799998"/>
            <a:ext cx="10059744" cy="2743662"/>
          </a:xfrm>
          <a:prstGeom prst="rect">
            <a:avLst/>
          </a:prstGeom>
        </p:spPr>
      </p:pic>
      <p:sp>
        <p:nvSpPr>
          <p:cNvPr id="10" name="文本框 9">
            <a:extLst>
              <a:ext uri="{FF2B5EF4-FFF2-40B4-BE49-F238E27FC236}">
                <a16:creationId xmlns:a16="http://schemas.microsoft.com/office/drawing/2014/main" xmlns="" id="{5EA35881-0B0C-4F06-BB36-DC98B0DA8CFB}"/>
              </a:ext>
            </a:extLst>
          </p:cNvPr>
          <p:cNvSpPr txBox="1"/>
          <p:nvPr/>
        </p:nvSpPr>
        <p:spPr>
          <a:xfrm>
            <a:off x="3996351" y="3705283"/>
            <a:ext cx="3627916" cy="707886"/>
          </a:xfrm>
          <a:prstGeom prst="rect">
            <a:avLst/>
          </a:prstGeom>
          <a:noFill/>
        </p:spPr>
        <p:txBody>
          <a:bodyPr wrap="none" rtlCol="0">
            <a:spAutoFit/>
          </a:bodyPr>
          <a:lstStyle/>
          <a:p>
            <a:r>
              <a:rPr lang="en-US" altLang="zh-CN" sz="4000" dirty="0">
                <a:solidFill>
                  <a:schemeClr val="bg1"/>
                </a:solidFill>
                <a:latin typeface="禹卫书法行书简体&#10;" panose="02000603000000000000" pitchFamily="2" charset="-122"/>
                <a:ea typeface="禹卫书法行书简体&#10;" panose="02000603000000000000" pitchFamily="2" charset="-122"/>
              </a:rPr>
              <a:t>1</a:t>
            </a:r>
            <a:r>
              <a:rPr lang="zh-CN" altLang="en-US" sz="4000" dirty="0">
                <a:solidFill>
                  <a:schemeClr val="bg1"/>
                </a:solidFill>
                <a:latin typeface="禹卫书法行书简体&#10;" panose="02000603000000000000" pitchFamily="2" charset="-122"/>
                <a:ea typeface="禹卫书法行书简体&#10;" panose="02000603000000000000" pitchFamily="2" charset="-122"/>
              </a:rPr>
              <a:t>、端午节的活动</a:t>
            </a:r>
            <a:endParaRPr lang="en-US" altLang="zh-CN" sz="4000" dirty="0">
              <a:solidFill>
                <a:schemeClr val="bg1"/>
              </a:solidFill>
              <a:latin typeface="禹卫书法行书简体&#10;" panose="02000603000000000000" pitchFamily="2" charset="-122"/>
              <a:ea typeface="禹卫书法行书简体&#10;" panose="02000603000000000000" pitchFamily="2" charset="-122"/>
            </a:endParaRPr>
          </a:p>
        </p:txBody>
      </p:sp>
      <p:sp>
        <p:nvSpPr>
          <p:cNvPr id="16" name="文本框 15">
            <a:extLst>
              <a:ext uri="{FF2B5EF4-FFF2-40B4-BE49-F238E27FC236}">
                <a16:creationId xmlns:a16="http://schemas.microsoft.com/office/drawing/2014/main" xmlns="" id="{8265C3B2-37D5-44BA-971E-5974153454A6}"/>
              </a:ext>
            </a:extLst>
          </p:cNvPr>
          <p:cNvSpPr txBox="1"/>
          <p:nvPr/>
        </p:nvSpPr>
        <p:spPr>
          <a:xfrm>
            <a:off x="3996351" y="4883302"/>
            <a:ext cx="4062331" cy="870303"/>
          </a:xfrm>
          <a:prstGeom prst="rect">
            <a:avLst/>
          </a:prstGeom>
          <a:noFill/>
        </p:spPr>
        <p:txBody>
          <a:bodyPr wrap="none" rtlCol="0">
            <a:spAutoFit/>
          </a:bodyPr>
          <a:lstStyle/>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1129958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4430465" y="540456"/>
            <a:ext cx="7761535" cy="1596572"/>
          </a:xfrm>
          <a:prstGeom prst="rect">
            <a:avLst/>
          </a:prstGeom>
        </p:spPr>
      </p:pic>
      <p:sp>
        <p:nvSpPr>
          <p:cNvPr id="2" name="文本框 1"/>
          <p:cNvSpPr txBox="1"/>
          <p:nvPr/>
        </p:nvSpPr>
        <p:spPr>
          <a:xfrm rot="21448114">
            <a:off x="6468573" y="785206"/>
            <a:ext cx="2825781"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戴香包</a:t>
            </a:r>
            <a:endParaRPr lang="zh-CN" altLang="en-US" sz="4800" dirty="0"/>
          </a:p>
        </p:txBody>
      </p:sp>
      <p:sp>
        <p:nvSpPr>
          <p:cNvPr id="10" name="矩形 9"/>
          <p:cNvSpPr/>
          <p:nvPr/>
        </p:nvSpPr>
        <p:spPr>
          <a:xfrm>
            <a:off x="6745018" y="2066169"/>
            <a:ext cx="4508500" cy="4074705"/>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戴香包，香包又叫香袋、香囊、荷包等，有用五色丝线缠成的，有用碎布缝成的，内装香料，佩在胸前，香气扑鼻。陈示靓的</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岁时广记</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引</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岁时杂记</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提及一种“端五以赤白彩造如囊，以彩线贯之，搐使如花形。”以及另一种“蚌粉铃”：“端五日以蚌粉纳帛中，缀之以绵，若数珠。令小儿带之以吸汗也”。这些随身携带的袋囊，内容物几经变化，从吸汗的蚌粉、驱邪的灵符、铜钱，辟虫的雄黄粉，发展成装有香料的香囊，制作也日趋精致，成为端午节特有的民间艺品。</a:t>
            </a:r>
          </a:p>
        </p:txBody>
      </p:sp>
      <p:pic>
        <p:nvPicPr>
          <p:cNvPr id="13" name="图片 1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84920" y="1478442"/>
            <a:ext cx="4505325" cy="34766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25094" y="3611897"/>
            <a:ext cx="2686340" cy="268634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1176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700"/>
                                        <p:tgtEl>
                                          <p:spTgt spid="2"/>
                                        </p:tgtEl>
                                      </p:cBhvr>
                                    </p:animEffect>
                                    <p:anim calcmode="lin" valueType="num">
                                      <p:cBhvr>
                                        <p:cTn id="13" dur="700" fill="hold"/>
                                        <p:tgtEl>
                                          <p:spTgt spid="2"/>
                                        </p:tgtEl>
                                        <p:attrNameLst>
                                          <p:attrName>ppt_x</p:attrName>
                                        </p:attrNameLst>
                                      </p:cBhvr>
                                      <p:tavLst>
                                        <p:tav tm="0">
                                          <p:val>
                                            <p:strVal val="#ppt_x"/>
                                          </p:val>
                                        </p:tav>
                                        <p:tav tm="100000">
                                          <p:val>
                                            <p:strVal val="#ppt_x"/>
                                          </p:val>
                                        </p:tav>
                                      </p:tavLst>
                                    </p:anim>
                                    <p:anim calcmode="lin" valueType="num">
                                      <p:cBhvr>
                                        <p:cTn id="14" dur="7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anim calcmode="lin" valueType="num">
                                      <p:cBhvr>
                                        <p:cTn id="18" dur="500" fill="hold"/>
                                        <p:tgtEl>
                                          <p:spTgt spid="13"/>
                                        </p:tgtEl>
                                        <p:attrNameLst>
                                          <p:attrName>ppt_x</p:attrName>
                                        </p:attrNameLst>
                                      </p:cBhvr>
                                      <p:tavLst>
                                        <p:tav tm="0">
                                          <p:val>
                                            <p:strVal val="#ppt_x"/>
                                          </p:val>
                                        </p:tav>
                                        <p:tav tm="100000">
                                          <p:val>
                                            <p:strVal val="#ppt_x"/>
                                          </p:val>
                                        </p:tav>
                                      </p:tavLst>
                                    </p:anim>
                                    <p:anim calcmode="lin" valueType="num">
                                      <p:cBhvr>
                                        <p:cTn id="19" dur="5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400"/>
                                        <p:tgtEl>
                                          <p:spTgt spid="14"/>
                                        </p:tgtEl>
                                      </p:cBhvr>
                                    </p:animEffect>
                                    <p:anim calcmode="lin" valueType="num">
                                      <p:cBhvr>
                                        <p:cTn id="23" dur="400" fill="hold"/>
                                        <p:tgtEl>
                                          <p:spTgt spid="14"/>
                                        </p:tgtEl>
                                        <p:attrNameLst>
                                          <p:attrName>ppt_x</p:attrName>
                                        </p:attrNameLst>
                                      </p:cBhvr>
                                      <p:tavLst>
                                        <p:tav tm="0">
                                          <p:val>
                                            <p:strVal val="#ppt_x"/>
                                          </p:val>
                                        </p:tav>
                                        <p:tav tm="100000">
                                          <p:val>
                                            <p:strVal val="#ppt_x"/>
                                          </p:val>
                                        </p:tav>
                                      </p:tavLst>
                                    </p:anim>
                                    <p:anim calcmode="lin" valueType="num">
                                      <p:cBhvr>
                                        <p:cTn id="24" dur="400" fill="hold"/>
                                        <p:tgtEl>
                                          <p:spTgt spid="14"/>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7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700" fill="hold"/>
                                        <p:tgtEl>
                                          <p:spTgt spid="10"/>
                                        </p:tgtEl>
                                        <p:attrNameLst>
                                          <p:attrName>ppt_y</p:attrName>
                                        </p:attrNameLst>
                                      </p:cBhvr>
                                      <p:tavLst>
                                        <p:tav tm="0">
                                          <p:val>
                                            <p:strVal val="#ppt_y"/>
                                          </p:val>
                                        </p:tav>
                                        <p:tav tm="100000">
                                          <p:val>
                                            <p:strVal val="#ppt_y"/>
                                          </p:val>
                                        </p:tav>
                                      </p:tavLst>
                                    </p:anim>
                                    <p:anim calcmode="lin" valueType="num">
                                      <p:cBhvr>
                                        <p:cTn id="29" dur="7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7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7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404565" y="705556"/>
            <a:ext cx="7761535" cy="1596572"/>
          </a:xfrm>
          <a:prstGeom prst="rect">
            <a:avLst/>
          </a:prstGeom>
        </p:spPr>
      </p:pic>
      <p:sp>
        <p:nvSpPr>
          <p:cNvPr id="2" name="文本框 1"/>
          <p:cNvSpPr txBox="1"/>
          <p:nvPr/>
        </p:nvSpPr>
        <p:spPr>
          <a:xfrm rot="21448114">
            <a:off x="2086818" y="9260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佩长命缕</a:t>
            </a:r>
            <a:endParaRPr lang="zh-CN" altLang="en-US" sz="4800" dirty="0"/>
          </a:p>
        </p:txBody>
      </p:sp>
      <p:sp>
        <p:nvSpPr>
          <p:cNvPr id="10" name="矩形 9"/>
          <p:cNvSpPr/>
          <p:nvPr/>
        </p:nvSpPr>
        <p:spPr>
          <a:xfrm>
            <a:off x="890317" y="2650369"/>
            <a:ext cx="4566073" cy="2407582"/>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端午节时厌胜佩饰。亦称续命缕、续命丝、延年缕、长寿线，百索、辟兵绍、五彩缕等，名称不一，形制、功用大体相同。其俗在端午节以五色丝结而成索，或悬于门首，或戴小儿项颈，或系小儿手臂，或挂于床帐、摇篮等处，俗谓可避灾除病、保佑安康、益寿延年。</a:t>
            </a:r>
          </a:p>
        </p:txBody>
      </p:sp>
      <p:pic>
        <p:nvPicPr>
          <p:cNvPr id="15" name="图片 14"/>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166100" y="1057915"/>
            <a:ext cx="2857500" cy="19145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6" name="图片 1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280150" y="3213579"/>
            <a:ext cx="3771900" cy="28289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951137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1" presetClass="entr" presetSubtype="0" fill="hold" grpId="0" nodeType="withEffect">
                                  <p:stCondLst>
                                    <p:cond delay="400"/>
                                  </p:stCondLst>
                                  <p:iterate type="wd">
                                    <p:tmPct val="10000"/>
                                  </p:iterate>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0"/>
                                        </p:tgtEl>
                                        <p:attrNameLst>
                                          <p:attrName>ppt_y</p:attrName>
                                        </p:attrNameLst>
                                      </p:cBhvr>
                                      <p:tavLst>
                                        <p:tav tm="0">
                                          <p:val>
                                            <p:strVal val="#ppt_y"/>
                                          </p:val>
                                        </p:tav>
                                        <p:tav tm="100000">
                                          <p:val>
                                            <p:strVal val="#ppt_y"/>
                                          </p:val>
                                        </p:tav>
                                      </p:tavLst>
                                    </p:anim>
                                    <p:anim calcmode="lin" valueType="num">
                                      <p:cBhvr>
                                        <p:cTn id="1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0"/>
                                        </p:tgtEl>
                                      </p:cBhvr>
                                    </p:animEffect>
                                  </p:childTnLst>
                                </p:cTn>
                              </p:par>
                              <p:par>
                                <p:cTn id="22" presetID="42" presetClass="entr" presetSubtype="0" fill="hold" nodeType="withEffect">
                                  <p:stCondLst>
                                    <p:cond delay="8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110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4527934" y="1314340"/>
            <a:ext cx="3170724" cy="1999063"/>
          </a:xfrm>
          <a:prstGeom prst="rect">
            <a:avLst/>
          </a:prstGeom>
        </p:spPr>
      </p:pic>
      <p:pic>
        <p:nvPicPr>
          <p:cNvPr id="9" name="图片 8">
            <a:extLst>
              <a:ext uri="{FF2B5EF4-FFF2-40B4-BE49-F238E27FC236}">
                <a16:creationId xmlns:a16="http://schemas.microsoft.com/office/drawing/2014/main" xmlns="" id="{9DC1F2F8-6358-4950-B776-C5B7CAB0ED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1679995" y="2799998"/>
            <a:ext cx="10059744" cy="2743662"/>
          </a:xfrm>
          <a:prstGeom prst="rect">
            <a:avLst/>
          </a:prstGeom>
        </p:spPr>
      </p:pic>
      <p:sp>
        <p:nvSpPr>
          <p:cNvPr id="10" name="文本框 9">
            <a:extLst>
              <a:ext uri="{FF2B5EF4-FFF2-40B4-BE49-F238E27FC236}">
                <a16:creationId xmlns:a16="http://schemas.microsoft.com/office/drawing/2014/main" xmlns="" id="{5EA35881-0B0C-4F06-BB36-DC98B0DA8CFB}"/>
              </a:ext>
            </a:extLst>
          </p:cNvPr>
          <p:cNvSpPr txBox="1"/>
          <p:nvPr/>
        </p:nvSpPr>
        <p:spPr>
          <a:xfrm>
            <a:off x="3996351" y="3705283"/>
            <a:ext cx="3627916" cy="707886"/>
          </a:xfrm>
          <a:prstGeom prst="rect">
            <a:avLst/>
          </a:prstGeom>
          <a:noFill/>
        </p:spPr>
        <p:txBody>
          <a:bodyPr wrap="none" rtlCol="0">
            <a:spAutoFit/>
          </a:bodyPr>
          <a:lstStyle/>
          <a:p>
            <a:r>
              <a:rPr lang="en-US" altLang="zh-CN" sz="4000" dirty="0">
                <a:solidFill>
                  <a:schemeClr val="bg1"/>
                </a:solidFill>
                <a:latin typeface="禹卫书法行书简体&#10;" panose="02000603000000000000" pitchFamily="2" charset="-122"/>
                <a:ea typeface="禹卫书法行书简体&#10;" panose="02000603000000000000" pitchFamily="2" charset="-122"/>
              </a:rPr>
              <a:t>1</a:t>
            </a:r>
            <a:r>
              <a:rPr lang="zh-CN" altLang="en-US" sz="4000" dirty="0">
                <a:solidFill>
                  <a:schemeClr val="bg1"/>
                </a:solidFill>
                <a:latin typeface="禹卫书法行书简体&#10;" panose="02000603000000000000" pitchFamily="2" charset="-122"/>
                <a:ea typeface="禹卫书法行书简体&#10;" panose="02000603000000000000" pitchFamily="2" charset="-122"/>
              </a:rPr>
              <a:t>、端午节的食俗</a:t>
            </a:r>
            <a:endParaRPr lang="en-US" altLang="zh-CN" sz="4000" dirty="0">
              <a:solidFill>
                <a:schemeClr val="bg1"/>
              </a:solidFill>
              <a:latin typeface="禹卫书法行书简体&#10;" panose="02000603000000000000" pitchFamily="2" charset="-122"/>
              <a:ea typeface="禹卫书法行书简体&#10;" panose="02000603000000000000" pitchFamily="2" charset="-122"/>
            </a:endParaRPr>
          </a:p>
        </p:txBody>
      </p:sp>
      <p:sp>
        <p:nvSpPr>
          <p:cNvPr id="16" name="文本框 15">
            <a:extLst>
              <a:ext uri="{FF2B5EF4-FFF2-40B4-BE49-F238E27FC236}">
                <a16:creationId xmlns:a16="http://schemas.microsoft.com/office/drawing/2014/main" xmlns="" id="{8265C3B2-37D5-44BA-971E-5974153454A6}"/>
              </a:ext>
            </a:extLst>
          </p:cNvPr>
          <p:cNvSpPr txBox="1"/>
          <p:nvPr/>
        </p:nvSpPr>
        <p:spPr>
          <a:xfrm>
            <a:off x="3996351" y="4883302"/>
            <a:ext cx="4062331" cy="870303"/>
          </a:xfrm>
          <a:prstGeom prst="rect">
            <a:avLst/>
          </a:prstGeom>
          <a:noFill/>
        </p:spPr>
        <p:txBody>
          <a:bodyPr wrap="none" rtlCol="0">
            <a:spAutoFit/>
          </a:bodyPr>
          <a:lstStyle/>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30773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4430465" y="286456"/>
            <a:ext cx="7761535" cy="1596572"/>
          </a:xfrm>
          <a:prstGeom prst="rect">
            <a:avLst/>
          </a:prstGeom>
        </p:spPr>
      </p:pic>
      <p:sp>
        <p:nvSpPr>
          <p:cNvPr id="2" name="文本框 1"/>
          <p:cNvSpPr txBox="1"/>
          <p:nvPr/>
        </p:nvSpPr>
        <p:spPr>
          <a:xfrm rot="21448114">
            <a:off x="6112718" y="5069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包粽子</a:t>
            </a:r>
            <a:endParaRPr lang="zh-CN" altLang="en-US" sz="4800" dirty="0"/>
          </a:p>
        </p:txBody>
      </p:sp>
      <p:sp>
        <p:nvSpPr>
          <p:cNvPr id="10" name="矩形 9"/>
          <p:cNvSpPr/>
          <p:nvPr/>
        </p:nvSpPr>
        <p:spPr>
          <a:xfrm>
            <a:off x="6091922" y="2146487"/>
            <a:ext cx="4964382" cy="3760004"/>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包粽子，首先要准备好粽子叶，老北京包粽子的粽子叶一般是苇叶，用在包粽子上就被称为粽叶。过去，粽子叶都是老人们去自己摘的，现在北京城周边没有芦苇荡了，这粽子叶也只有去超市买了。很多人认为粽子叶越绿越艳越好，其实不然，越绿越艳的粽叶有可能是用颜料染成的，正常的粽叶应该是黄绿色略显陈旧；正常的粽叶包出的粽子有一种粽叶的香味而不是其他的怪味；如果煮完粽子之后，水是淡黄色，那说明这粽叶没问题，否则，那粽子还是不要吃了。</a:t>
            </a: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0611" y="1883028"/>
            <a:ext cx="4405164" cy="288641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1350882">
            <a:off x="3434287" y="3960434"/>
            <a:ext cx="1723610" cy="21578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06644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90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404565" y="705556"/>
            <a:ext cx="7761535" cy="1596572"/>
          </a:xfrm>
          <a:prstGeom prst="rect">
            <a:avLst/>
          </a:prstGeom>
        </p:spPr>
      </p:pic>
      <p:sp>
        <p:nvSpPr>
          <p:cNvPr id="2" name="文本框 1"/>
          <p:cNvSpPr txBox="1"/>
          <p:nvPr/>
        </p:nvSpPr>
        <p:spPr>
          <a:xfrm rot="21448114">
            <a:off x="2086818" y="9260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喝雄黄酒</a:t>
            </a:r>
            <a:endParaRPr lang="zh-CN" altLang="en-US" sz="4800" dirty="0"/>
          </a:p>
        </p:txBody>
      </p:sp>
      <p:sp>
        <p:nvSpPr>
          <p:cNvPr id="10" name="矩形 9"/>
          <p:cNvSpPr/>
          <p:nvPr/>
        </p:nvSpPr>
        <p:spPr>
          <a:xfrm>
            <a:off x="1131618" y="2574169"/>
            <a:ext cx="4862782" cy="3093154"/>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雄黄酒，用研磨成粉末的雄黄泡制的白酒或黄酒，汉民族传统节日端午节的饮品。</a:t>
            </a:r>
          </a:p>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雄黄酒需在太阳下晒，有的从五月初一晒到初五。作为一种中药药材，雄黄可以用做解毒剂、杀虫药。于是古代人就认为雄黄可以克制蛇、蝎等百虫，</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善能杀百毒、辟百邪、制蛊毒，人佩之，入山林而虎狼伏，入川水而百毒避</a:t>
            </a:r>
            <a:r>
              <a:rPr lang="en-US" altLang="zh-CN" dirty="0">
                <a:solidFill>
                  <a:schemeClr val="tx1">
                    <a:lumMod val="75000"/>
                    <a:lumOff val="25000"/>
                  </a:schemeClr>
                </a:solidFill>
                <a:latin typeface="方正毡笔黑简体" panose="03000509000000000000" pitchFamily="65" charset="-122"/>
                <a:ea typeface="方正毡笔黑简体" panose="03000509000000000000" pitchFamily="65" charset="-122"/>
              </a:rPr>
              <a:t>"</a:t>
            </a: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。虽然雄黄酒里含砷化合物，砷元素是砒霜的主要成分，但是少量的砷是对身体有益的</a:t>
            </a:r>
          </a:p>
        </p:txBody>
      </p:sp>
      <p:pic>
        <p:nvPicPr>
          <p:cNvPr id="4" name="图片 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95818" y="930528"/>
            <a:ext cx="4762500" cy="2743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 name="图片 4"/>
          <p:cNvPicPr>
            <a:picLocks noChangeAspect="1"/>
          </p:cNvPicPr>
          <p:nvPr/>
        </p:nvPicPr>
        <p:blipFill>
          <a:blip r:embed="rId5">
            <a:extLst>
              <a:ext uri="{28A0092B-C50C-407E-A947-70E740481C1C}">
                <a14:useLocalDpi xmlns:a14="http://schemas.microsoft.com/office/drawing/2010/main"/>
              </a:ext>
            </a:extLst>
          </a:blip>
          <a:stretch>
            <a:fillRect/>
          </a:stretch>
        </p:blipFill>
        <p:spPr>
          <a:xfrm rot="1451443">
            <a:off x="6633332" y="3860862"/>
            <a:ext cx="3405457" cy="23941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8410743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974151" y="2952750"/>
            <a:ext cx="9059799" cy="2813591"/>
          </a:xfrm>
          <a:prstGeom prst="rect">
            <a:avLst/>
          </a:prstGeom>
          <a:noFill/>
        </p:spPr>
        <p:txBody>
          <a:bodyPr wrap="square" rtlCol="0">
            <a:spAutoFit/>
          </a:bodyPr>
          <a:lstStyle/>
          <a:p>
            <a:pPr>
              <a:lnSpc>
                <a:spcPts val="4300"/>
              </a:lnSpc>
            </a:pPr>
            <a:r>
              <a:rPr lang="zh-CN" altLang="en-US" sz="2800" dirty="0">
                <a:solidFill>
                  <a:schemeClr val="accent6">
                    <a:lumMod val="50000"/>
                  </a:schemeClr>
                </a:solidFill>
                <a:latin typeface="+mn-ea"/>
              </a:rPr>
              <a:t>端午节为每年农历五月初五，又称端阳节、午日节、五月节、五日节、艾节、端五、重午、重五、午日、夏节、蒲节，是夏季的一个驱除瘟疫的节日，与春节、中秋等节日同属东亚文化圈的大中华地区及日本、朝鲜、韩国、越南的重要传统节日。</a:t>
            </a:r>
          </a:p>
        </p:txBody>
      </p:sp>
      <p:sp>
        <p:nvSpPr>
          <p:cNvPr id="5" name="圆角矩形 4"/>
          <p:cNvSpPr/>
          <p:nvPr/>
        </p:nvSpPr>
        <p:spPr>
          <a:xfrm>
            <a:off x="1453767" y="2460434"/>
            <a:ext cx="9867900" cy="3619500"/>
          </a:xfrm>
          <a:prstGeom prst="roundRect">
            <a:avLst/>
          </a:prstGeom>
          <a:noFill/>
          <a:ln w="28575">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rotWithShape="1">
          <a:blip r:embed="rId3" cstate="screen">
            <a:extLst>
              <a:ext uri="{28A0092B-C50C-407E-A947-70E740481C1C}">
                <a14:useLocalDpi xmlns:a14="http://schemas.microsoft.com/office/drawing/2010/main"/>
              </a:ext>
            </a:extLst>
          </a:blip>
          <a:srcRect l="10405" t="7292" r="7668" b="19897"/>
          <a:stretch/>
        </p:blipFill>
        <p:spPr>
          <a:xfrm>
            <a:off x="9600171" y="862747"/>
            <a:ext cx="2039379" cy="1832828"/>
          </a:xfrm>
          <a:prstGeom prst="rect">
            <a:avLst/>
          </a:prstGeom>
        </p:spPr>
      </p:pic>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33630"/>
          <a:stretch/>
        </p:blipFill>
        <p:spPr>
          <a:xfrm>
            <a:off x="870334" y="1087243"/>
            <a:ext cx="2580790" cy="1627124"/>
          </a:xfrm>
          <a:prstGeom prst="rect">
            <a:avLst/>
          </a:prstGeom>
        </p:spPr>
      </p:pic>
      <p:sp>
        <p:nvSpPr>
          <p:cNvPr id="8" name="文本框 7">
            <a:extLst>
              <a:ext uri="{FF2B5EF4-FFF2-40B4-BE49-F238E27FC236}">
                <a16:creationId xmlns:a16="http://schemas.microsoft.com/office/drawing/2014/main" xmlns="" id="{12EB5C84-BE3C-459B-8987-0B7A606491A6}"/>
              </a:ext>
            </a:extLst>
          </p:cNvPr>
          <p:cNvSpPr txBox="1"/>
          <p:nvPr/>
        </p:nvSpPr>
        <p:spPr>
          <a:xfrm>
            <a:off x="5314963" y="1543964"/>
            <a:ext cx="2963799" cy="670312"/>
          </a:xfrm>
          <a:prstGeom prst="rect">
            <a:avLst/>
          </a:prstGeom>
          <a:noFill/>
        </p:spPr>
        <p:txBody>
          <a:bodyPr wrap="square" rtlCol="0">
            <a:spAutoFit/>
          </a:bodyPr>
          <a:lstStyle/>
          <a:p>
            <a:pPr>
              <a:lnSpc>
                <a:spcPts val="4300"/>
              </a:lnSpc>
            </a:pPr>
            <a:r>
              <a:rPr lang="zh-CN" altLang="en-US" sz="4800" dirty="0">
                <a:solidFill>
                  <a:schemeClr val="accent6">
                    <a:lumMod val="50000"/>
                  </a:schemeClr>
                </a:solidFill>
                <a:latin typeface="+mn-ea"/>
              </a:rPr>
              <a:t>前言</a:t>
            </a:r>
          </a:p>
        </p:txBody>
      </p:sp>
    </p:spTree>
    <p:extLst>
      <p:ext uri="{BB962C8B-B14F-4D97-AF65-F5344CB8AC3E}">
        <p14:creationId xmlns:p14="http://schemas.microsoft.com/office/powerpoint/2010/main" val="1628278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par>
                                <p:cTn id="12" presetID="42" presetClass="entr" presetSubtype="0"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wd">
                                    <p:tmPct val="10000"/>
                                  </p:iterate>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
                                        </p:tgtEl>
                                        <p:attrNameLst>
                                          <p:attrName>ppt_y</p:attrName>
                                        </p:attrNameLst>
                                      </p:cBhvr>
                                      <p:tavLst>
                                        <p:tav tm="0">
                                          <p:val>
                                            <p:strVal val="#ppt_y"/>
                                          </p:val>
                                        </p:tav>
                                        <p:tav tm="100000">
                                          <p:val>
                                            <p:strVal val="#ppt_y"/>
                                          </p:val>
                                        </p:tav>
                                      </p:tavLst>
                                    </p:anim>
                                    <p:anim calcmode="lin" valueType="num">
                                      <p:cBhvr>
                                        <p:cTn id="28"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
                                        </p:tgtEl>
                                      </p:cBhvr>
                                    </p:animEffect>
                                  </p:childTnLst>
                                </p:cTn>
                              </p:par>
                              <p:par>
                                <p:cTn id="31" presetID="42" presetClass="entr" presetSubtype="0"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anim calcmode="lin" valueType="num">
                                      <p:cBhvr>
                                        <p:cTn id="34" dur="500" fill="hold"/>
                                        <p:tgtEl>
                                          <p:spTgt spid="7"/>
                                        </p:tgtEl>
                                        <p:attrNameLst>
                                          <p:attrName>ppt_x</p:attrName>
                                        </p:attrNameLst>
                                      </p:cBhvr>
                                      <p:tavLst>
                                        <p:tav tm="0">
                                          <p:val>
                                            <p:strVal val="#ppt_x"/>
                                          </p:val>
                                        </p:tav>
                                        <p:tav tm="100000">
                                          <p:val>
                                            <p:strVal val="#ppt_x"/>
                                          </p:val>
                                        </p:tav>
                                      </p:tavLst>
                                    </p:anim>
                                    <p:anim calcmode="lin" valueType="num">
                                      <p:cBhvr>
                                        <p:cTn id="3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4430465" y="286456"/>
            <a:ext cx="7761535" cy="1596572"/>
          </a:xfrm>
          <a:prstGeom prst="rect">
            <a:avLst/>
          </a:prstGeom>
        </p:spPr>
      </p:pic>
      <p:sp>
        <p:nvSpPr>
          <p:cNvPr id="2" name="文本框 1"/>
          <p:cNvSpPr txBox="1"/>
          <p:nvPr/>
        </p:nvSpPr>
        <p:spPr>
          <a:xfrm rot="21448114">
            <a:off x="6112718" y="506957"/>
            <a:ext cx="3348777" cy="1015663"/>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dirty="0"/>
              <a:t>吃五黄</a:t>
            </a:r>
            <a:endParaRPr lang="zh-CN" altLang="en-US" sz="4800" dirty="0"/>
          </a:p>
        </p:txBody>
      </p:sp>
      <p:sp>
        <p:nvSpPr>
          <p:cNvPr id="10" name="矩形 9"/>
          <p:cNvSpPr/>
          <p:nvPr/>
        </p:nvSpPr>
        <p:spPr>
          <a:xfrm>
            <a:off x="7366000" y="2235387"/>
            <a:ext cx="3441700" cy="3093154"/>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汉族民间风时风俗。流行于杭州等地。农历五月，杭州人称五黄月，因有五种带“黄”音的食物上市而得名。端午那天，杭州人必须吃雄黄酒（以雄黄和烧酒调和，削菖蒲根加入，饮少许）、黄鱼、黄瓜、咸甲鸭蛋黄以及用黄豆饭裹的粽子，称为“吃五黄”。</a:t>
            </a: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02184" y="1259925"/>
            <a:ext cx="4223621" cy="352437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a:blip r:embed="rId5">
            <a:extLst>
              <a:ext uri="{28A0092B-C50C-407E-A947-70E740481C1C}">
                <a14:useLocalDpi xmlns:a14="http://schemas.microsoft.com/office/drawing/2010/main"/>
              </a:ext>
            </a:extLst>
          </a:blip>
          <a:stretch>
            <a:fillRect/>
          </a:stretch>
        </p:blipFill>
        <p:spPr>
          <a:xfrm rot="1146712">
            <a:off x="2965913" y="4234974"/>
            <a:ext cx="3271133" cy="214668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0917684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3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50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8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par>
                                <p:cTn id="27" presetID="41" presetClass="entr" presetSubtype="0" fill="hold" grpId="0" nodeType="withEffect">
                                  <p:stCondLst>
                                    <p:cond delay="400"/>
                                  </p:stCondLst>
                                  <p:iterate type="wd">
                                    <p:tmPct val="10000"/>
                                  </p:iterate>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0"/>
                                        </p:tgtEl>
                                        <p:attrNameLst>
                                          <p:attrName>ppt_y</p:attrName>
                                        </p:attrNameLst>
                                      </p:cBhvr>
                                      <p:tavLst>
                                        <p:tav tm="0">
                                          <p:val>
                                            <p:strVal val="#ppt_y"/>
                                          </p:val>
                                        </p:tav>
                                        <p:tav tm="100000">
                                          <p:val>
                                            <p:strVal val="#ppt_y"/>
                                          </p:val>
                                        </p:tav>
                                      </p:tavLst>
                                    </p:anim>
                                    <p:anim calcmode="lin" valueType="num">
                                      <p:cBhvr>
                                        <p:cTn id="31"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cstate="screen">
            <a:duotone>
              <a:schemeClr val="accent6">
                <a:shade val="45000"/>
                <a:satMod val="135000"/>
              </a:schemeClr>
              <a:prstClr val="white"/>
            </a:duotone>
            <a:extLst>
              <a:ext uri="{28A0092B-C50C-407E-A947-70E740481C1C}">
                <a14:useLocalDpi xmlns:a14="http://schemas.microsoft.com/office/drawing/2010/main"/>
              </a:ext>
            </a:extLst>
          </a:blip>
          <a:srcRect l="16016" t="35216" r="29113" b="53211"/>
          <a:stretch/>
        </p:blipFill>
        <p:spPr>
          <a:xfrm>
            <a:off x="404565" y="705556"/>
            <a:ext cx="7761535" cy="1596572"/>
          </a:xfrm>
          <a:prstGeom prst="rect">
            <a:avLst/>
          </a:prstGeom>
        </p:spPr>
      </p:pic>
      <p:sp>
        <p:nvSpPr>
          <p:cNvPr id="2" name="文本框 1"/>
          <p:cNvSpPr txBox="1"/>
          <p:nvPr/>
        </p:nvSpPr>
        <p:spPr>
          <a:xfrm rot="21448114">
            <a:off x="2087469" y="1047834"/>
            <a:ext cx="2015457" cy="830997"/>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800" dirty="0"/>
              <a:t>打糕</a:t>
            </a:r>
          </a:p>
        </p:txBody>
      </p:sp>
      <p:sp>
        <p:nvSpPr>
          <p:cNvPr id="10" name="矩形 9"/>
          <p:cNvSpPr/>
          <p:nvPr/>
        </p:nvSpPr>
        <p:spPr>
          <a:xfrm>
            <a:off x="1198469" y="2302128"/>
            <a:ext cx="4675225" cy="2092881"/>
          </a:xfrm>
          <a:prstGeom prst="rect">
            <a:avLst/>
          </a:prstGeom>
          <a:noFill/>
        </p:spPr>
        <p:txBody>
          <a:bodyPr wrap="square" rtlCol="0">
            <a:spAutoFit/>
          </a:bodyPr>
          <a:lstStyle/>
          <a:p>
            <a:pPr indent="457200" algn="just">
              <a:lnSpc>
                <a:spcPts val="2600"/>
              </a:lnSpc>
            </a:pPr>
            <a:r>
              <a:rPr lang="zh-CN" altLang="en-US" dirty="0">
                <a:solidFill>
                  <a:schemeClr val="tx1">
                    <a:lumMod val="75000"/>
                    <a:lumOff val="25000"/>
                  </a:schemeClr>
                </a:solidFill>
                <a:latin typeface="方正毡笔黑简体" panose="03000509000000000000" pitchFamily="65" charset="-122"/>
                <a:ea typeface="方正毡笔黑简体" panose="03000509000000000000" pitchFamily="65" charset="-122"/>
              </a:rPr>
              <a:t>端午节是吉林省延边朝鲜族人民隆重的节日。这一天最有代表性的食品是清香的打糕。打糕，就是将艾蒿与糯米饭，放置于独木凿成的大木槽里，用长柄木捶打制而成的米糕。这种食品很有民族特色，又可增添节日的气氛。</a:t>
            </a:r>
          </a:p>
        </p:txBody>
      </p:sp>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667597" y="1245557"/>
            <a:ext cx="4857091" cy="35748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图片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943440" y="4334572"/>
            <a:ext cx="2819400" cy="20517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8049089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par>
                                <p:cTn id="25" presetID="41" presetClass="entr" presetSubtype="0" fill="hold" grpId="0" nodeType="withEffect">
                                  <p:stCondLst>
                                    <p:cond delay="400"/>
                                  </p:stCondLst>
                                  <p:iterate type="wd">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0"/>
                                        </p:tgtEl>
                                        <p:attrNameLst>
                                          <p:attrName>ppt_y</p:attrName>
                                        </p:attrNameLst>
                                      </p:cBhvr>
                                      <p:tavLst>
                                        <p:tav tm="0">
                                          <p:val>
                                            <p:strVal val="#ppt_y"/>
                                          </p:val>
                                        </p:tav>
                                        <p:tav tm="100000">
                                          <p:val>
                                            <p:strVal val="#ppt_y"/>
                                          </p:val>
                                        </p:tav>
                                      </p:tavLst>
                                    </p:anim>
                                    <p:anim calcmode="lin" valueType="num">
                                      <p:cBhvr>
                                        <p:cTn id="2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4527934" y="1314340"/>
            <a:ext cx="3170724" cy="1999063"/>
          </a:xfrm>
          <a:prstGeom prst="rect">
            <a:avLst/>
          </a:prstGeom>
        </p:spPr>
      </p:pic>
      <p:pic>
        <p:nvPicPr>
          <p:cNvPr id="9" name="图片 8">
            <a:extLst>
              <a:ext uri="{FF2B5EF4-FFF2-40B4-BE49-F238E27FC236}">
                <a16:creationId xmlns:a16="http://schemas.microsoft.com/office/drawing/2014/main" xmlns="" id="{9DC1F2F8-6358-4950-B776-C5B7CAB0ED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1155788" y="2313871"/>
            <a:ext cx="13085739" cy="3568962"/>
          </a:xfrm>
          <a:prstGeom prst="rect">
            <a:avLst/>
          </a:prstGeom>
        </p:spPr>
      </p:pic>
      <p:sp>
        <p:nvSpPr>
          <p:cNvPr id="10" name="文本框 9">
            <a:extLst>
              <a:ext uri="{FF2B5EF4-FFF2-40B4-BE49-F238E27FC236}">
                <a16:creationId xmlns:a16="http://schemas.microsoft.com/office/drawing/2014/main" xmlns="" id="{5EA35881-0B0C-4F06-BB36-DC98B0DA8CFB}"/>
              </a:ext>
            </a:extLst>
          </p:cNvPr>
          <p:cNvSpPr txBox="1"/>
          <p:nvPr/>
        </p:nvSpPr>
        <p:spPr>
          <a:xfrm>
            <a:off x="3311862" y="3632863"/>
            <a:ext cx="5827236" cy="707886"/>
          </a:xfrm>
          <a:prstGeom prst="rect">
            <a:avLst/>
          </a:prstGeom>
          <a:noFill/>
        </p:spPr>
        <p:txBody>
          <a:bodyPr wrap="none" rtlCol="0">
            <a:spAutoFit/>
          </a:bodyPr>
          <a:lstStyle/>
          <a:p>
            <a:r>
              <a:rPr lang="zh-CN" altLang="en-US" sz="4000" dirty="0">
                <a:solidFill>
                  <a:schemeClr val="bg1"/>
                </a:solidFill>
                <a:latin typeface="禹卫书法行书简体&#10;" panose="02000603000000000000" pitchFamily="2" charset="-122"/>
                <a:ea typeface="禹卫书法行书简体&#10;" panose="02000603000000000000" pitchFamily="2" charset="-122"/>
              </a:rPr>
              <a:t>同学们知道怎么包粽子吗</a:t>
            </a:r>
            <a:endParaRPr lang="en-US" altLang="zh-CN" sz="4000" dirty="0">
              <a:solidFill>
                <a:schemeClr val="bg1"/>
              </a:solidFill>
              <a:latin typeface="禹卫书法行书简体&#10;" panose="02000603000000000000" pitchFamily="2" charset="-122"/>
              <a:ea typeface="禹卫书法行书简体&#10;" panose="02000603000000000000" pitchFamily="2" charset="-122"/>
            </a:endParaRPr>
          </a:p>
        </p:txBody>
      </p:sp>
      <p:sp>
        <p:nvSpPr>
          <p:cNvPr id="16" name="文本框 15">
            <a:extLst>
              <a:ext uri="{FF2B5EF4-FFF2-40B4-BE49-F238E27FC236}">
                <a16:creationId xmlns:a16="http://schemas.microsoft.com/office/drawing/2014/main" xmlns="" id="{8265C3B2-37D5-44BA-971E-5974153454A6}"/>
              </a:ext>
            </a:extLst>
          </p:cNvPr>
          <p:cNvSpPr txBox="1"/>
          <p:nvPr/>
        </p:nvSpPr>
        <p:spPr>
          <a:xfrm>
            <a:off x="3996351" y="4883302"/>
            <a:ext cx="4062331" cy="870303"/>
          </a:xfrm>
          <a:prstGeom prst="rect">
            <a:avLst/>
          </a:prstGeom>
          <a:noFill/>
        </p:spPr>
        <p:txBody>
          <a:bodyPr wrap="none" rtlCol="0">
            <a:spAutoFit/>
          </a:bodyPr>
          <a:lstStyle/>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7505395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168400" y="939800"/>
            <a:ext cx="2730500" cy="18542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3" name="图片 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982028" y="889000"/>
            <a:ext cx="2730500" cy="194310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文本框 3"/>
          <p:cNvSpPr txBox="1"/>
          <p:nvPr/>
        </p:nvSpPr>
        <p:spPr>
          <a:xfrm rot="21309299">
            <a:off x="1405910" y="3035300"/>
            <a:ext cx="2492990" cy="369332"/>
          </a:xfrm>
          <a:prstGeom prst="rect">
            <a:avLst/>
          </a:prstGeom>
          <a:noFill/>
        </p:spPr>
        <p:txBody>
          <a:bodyPr wrap="none" rtlCol="0">
            <a:spAutoFit/>
          </a:bodyPr>
          <a:lstStyle/>
          <a:p>
            <a:r>
              <a:rPr lang="zh-CN" altLang="en-US" dirty="0"/>
              <a:t>将两张粽叶折叠成漏斗</a:t>
            </a:r>
          </a:p>
        </p:txBody>
      </p:sp>
      <p:pic>
        <p:nvPicPr>
          <p:cNvPr id="5" name="图片 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858250" y="3653321"/>
            <a:ext cx="2627086" cy="190365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文本框 5"/>
          <p:cNvSpPr txBox="1"/>
          <p:nvPr/>
        </p:nvSpPr>
        <p:spPr>
          <a:xfrm rot="21309299">
            <a:off x="5783245" y="3057374"/>
            <a:ext cx="1800493" cy="369332"/>
          </a:xfrm>
          <a:prstGeom prst="rect">
            <a:avLst/>
          </a:prstGeom>
          <a:noFill/>
        </p:spPr>
        <p:txBody>
          <a:bodyPr wrap="none" rtlCol="0">
            <a:spAutoFit/>
          </a:bodyPr>
          <a:lstStyle/>
          <a:p>
            <a:r>
              <a:rPr lang="zh-CN" altLang="en-US" dirty="0"/>
              <a:t>放入少量的糯米</a:t>
            </a:r>
          </a:p>
        </p:txBody>
      </p:sp>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77943" y="889000"/>
            <a:ext cx="2540000" cy="1905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文本框 7"/>
          <p:cNvSpPr txBox="1"/>
          <p:nvPr/>
        </p:nvSpPr>
        <p:spPr>
          <a:xfrm rot="21309299">
            <a:off x="9438752" y="3057374"/>
            <a:ext cx="1107996" cy="369332"/>
          </a:xfrm>
          <a:prstGeom prst="rect">
            <a:avLst/>
          </a:prstGeom>
          <a:noFill/>
        </p:spPr>
        <p:txBody>
          <a:bodyPr wrap="none" rtlCol="0">
            <a:spAutoFit/>
          </a:bodyPr>
          <a:lstStyle/>
          <a:p>
            <a:r>
              <a:rPr lang="zh-CN" altLang="en-US" dirty="0"/>
              <a:t>放入辅料</a:t>
            </a:r>
          </a:p>
        </p:txBody>
      </p:sp>
      <p:pic>
        <p:nvPicPr>
          <p:cNvPr id="9" name="图片 8"/>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173633" y="4076700"/>
            <a:ext cx="2957544" cy="19050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0" name="文本框 9"/>
          <p:cNvSpPr txBox="1"/>
          <p:nvPr/>
        </p:nvSpPr>
        <p:spPr>
          <a:xfrm rot="21309299">
            <a:off x="2086027" y="6250180"/>
            <a:ext cx="1800493" cy="369332"/>
          </a:xfrm>
          <a:prstGeom prst="rect">
            <a:avLst/>
          </a:prstGeom>
          <a:noFill/>
        </p:spPr>
        <p:txBody>
          <a:bodyPr wrap="none" rtlCol="0">
            <a:spAutoFit/>
          </a:bodyPr>
          <a:lstStyle/>
          <a:p>
            <a:r>
              <a:rPr lang="zh-CN" altLang="en-US" dirty="0"/>
              <a:t>再加盖一层糯米</a:t>
            </a:r>
          </a:p>
        </p:txBody>
      </p:sp>
      <p:pic>
        <p:nvPicPr>
          <p:cNvPr id="11" name="图片 1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357586" y="3709129"/>
            <a:ext cx="2705100" cy="184785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2" name="文本框 11"/>
          <p:cNvSpPr txBox="1"/>
          <p:nvPr/>
        </p:nvSpPr>
        <p:spPr>
          <a:xfrm rot="21309299">
            <a:off x="6263838" y="5771326"/>
            <a:ext cx="1338828" cy="369332"/>
          </a:xfrm>
          <a:prstGeom prst="rect">
            <a:avLst/>
          </a:prstGeom>
          <a:noFill/>
        </p:spPr>
        <p:txBody>
          <a:bodyPr wrap="none" rtlCol="0">
            <a:spAutoFit/>
          </a:bodyPr>
          <a:lstStyle/>
          <a:p>
            <a:r>
              <a:rPr lang="zh-CN" altLang="en-US" dirty="0"/>
              <a:t>将糯米裹紧</a:t>
            </a:r>
          </a:p>
        </p:txBody>
      </p:sp>
      <p:sp>
        <p:nvSpPr>
          <p:cNvPr id="13" name="文本框 12"/>
          <p:cNvSpPr txBox="1"/>
          <p:nvPr/>
        </p:nvSpPr>
        <p:spPr>
          <a:xfrm rot="21309299">
            <a:off x="9402285" y="5790297"/>
            <a:ext cx="2031325" cy="369332"/>
          </a:xfrm>
          <a:prstGeom prst="rect">
            <a:avLst/>
          </a:prstGeom>
          <a:noFill/>
        </p:spPr>
        <p:txBody>
          <a:bodyPr wrap="none" rtlCol="0">
            <a:spAutoFit/>
          </a:bodyPr>
          <a:lstStyle/>
          <a:p>
            <a:r>
              <a:rPr lang="zh-CN" altLang="en-US" dirty="0"/>
              <a:t>用绳子将粽叶裹紧</a:t>
            </a:r>
          </a:p>
        </p:txBody>
      </p:sp>
    </p:spTree>
    <p:extLst>
      <p:ext uri="{BB962C8B-B14F-4D97-AF65-F5344CB8AC3E}">
        <p14:creationId xmlns:p14="http://schemas.microsoft.com/office/powerpoint/2010/main" val="16845261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30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40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5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6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80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9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1100"/>
                                  </p:stCondLst>
                                  <p:childTnLst>
                                    <p:set>
                                      <p:cBhvr>
                                        <p:cTn id="46" dur="1" fill="hold">
                                          <p:stCondLst>
                                            <p:cond delay="0"/>
                                          </p:stCondLst>
                                        </p:cTn>
                                        <p:tgtEl>
                                          <p:spTgt spid="11"/>
                                        </p:tgtEl>
                                        <p:attrNameLst>
                                          <p:attrName>style.visibility</p:attrName>
                                        </p:attrNameLst>
                                      </p:cBhvr>
                                      <p:to>
                                        <p:strVal val="visible"/>
                                      </p:to>
                                    </p:set>
                                    <p:animEffect transition="in" filter="fade">
                                      <p:cBhvr>
                                        <p:cTn id="47" dur="1000"/>
                                        <p:tgtEl>
                                          <p:spTgt spid="11"/>
                                        </p:tgtEl>
                                      </p:cBhvr>
                                    </p:animEffect>
                                    <p:anim calcmode="lin" valueType="num">
                                      <p:cBhvr>
                                        <p:cTn id="48" dur="1000" fill="hold"/>
                                        <p:tgtEl>
                                          <p:spTgt spid="11"/>
                                        </p:tgtEl>
                                        <p:attrNameLst>
                                          <p:attrName>ppt_x</p:attrName>
                                        </p:attrNameLst>
                                      </p:cBhvr>
                                      <p:tavLst>
                                        <p:tav tm="0">
                                          <p:val>
                                            <p:strVal val="#ppt_x"/>
                                          </p:val>
                                        </p:tav>
                                        <p:tav tm="100000">
                                          <p:val>
                                            <p:strVal val="#ppt_x"/>
                                          </p:val>
                                        </p:tav>
                                      </p:tavLst>
                                    </p:anim>
                                    <p:anim calcmode="lin" valueType="num">
                                      <p:cBhvr>
                                        <p:cTn id="49" dur="1000" fill="hold"/>
                                        <p:tgtEl>
                                          <p:spTgt spid="1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2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40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60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anim calcmode="lin" valueType="num">
                                      <p:cBhvr>
                                        <p:cTn id="63" dur="1000" fill="hold"/>
                                        <p:tgtEl>
                                          <p:spTgt spid="13"/>
                                        </p:tgtEl>
                                        <p:attrNameLst>
                                          <p:attrName>ppt_x</p:attrName>
                                        </p:attrNameLst>
                                      </p:cBhvr>
                                      <p:tavLst>
                                        <p:tav tm="0">
                                          <p:val>
                                            <p:strVal val="#ppt_x"/>
                                          </p:val>
                                        </p:tav>
                                        <p:tav tm="100000">
                                          <p:val>
                                            <p:strVal val="#ppt_x"/>
                                          </p:val>
                                        </p:tav>
                                      </p:tavLst>
                                    </p:anim>
                                    <p:anim calcmode="lin" valueType="num">
                                      <p:cBhvr>
                                        <p:cTn id="6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P spid="10"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r="23851"/>
          <a:stretch/>
        </p:blipFill>
        <p:spPr>
          <a:xfrm>
            <a:off x="8500092" y="0"/>
            <a:ext cx="3691907" cy="6858000"/>
          </a:xfrm>
          <a:prstGeom prst="rect">
            <a:avLst/>
          </a:prstGeom>
        </p:spPr>
      </p:pic>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80822" y="0"/>
            <a:ext cx="3211177" cy="6339348"/>
          </a:xfrm>
          <a:prstGeom prst="rect">
            <a:avLst/>
          </a:prstGeom>
        </p:spPr>
      </p:pic>
      <p:pic>
        <p:nvPicPr>
          <p:cNvPr id="5" name="图片 4">
            <a:extLst>
              <a:ext uri="{FF2B5EF4-FFF2-40B4-BE49-F238E27FC236}">
                <a16:creationId xmlns:a16="http://schemas.microsoft.com/office/drawing/2014/main" xmlns="" id="{2295A21D-500C-4887-94B7-978E16A54C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94227" y="514130"/>
            <a:ext cx="9878487" cy="4322491"/>
          </a:xfrm>
          <a:prstGeom prst="rect">
            <a:avLst/>
          </a:prstGeom>
        </p:spPr>
      </p:pic>
      <p:pic>
        <p:nvPicPr>
          <p:cNvPr id="13" name="图片 12">
            <a:extLst>
              <a:ext uri="{FF2B5EF4-FFF2-40B4-BE49-F238E27FC236}">
                <a16:creationId xmlns:a16="http://schemas.microsoft.com/office/drawing/2014/main" xmlns="" id="{5E1EFEDE-81F0-458D-9CCF-58DFBB6C600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16016" t="30167" r="29113" b="47651"/>
          <a:stretch/>
        </p:blipFill>
        <p:spPr>
          <a:xfrm>
            <a:off x="3211179" y="3942042"/>
            <a:ext cx="7761535" cy="2116856"/>
          </a:xfrm>
          <a:prstGeom prst="rect">
            <a:avLst/>
          </a:prstGeom>
        </p:spPr>
      </p:pic>
      <p:sp>
        <p:nvSpPr>
          <p:cNvPr id="14" name="文本框 13">
            <a:extLst>
              <a:ext uri="{FF2B5EF4-FFF2-40B4-BE49-F238E27FC236}">
                <a16:creationId xmlns:a16="http://schemas.microsoft.com/office/drawing/2014/main" xmlns="" id="{A04ED44D-E085-4C90-976E-C4AE6677FB61}"/>
              </a:ext>
            </a:extLst>
          </p:cNvPr>
          <p:cNvSpPr txBox="1"/>
          <p:nvPr/>
        </p:nvSpPr>
        <p:spPr>
          <a:xfrm>
            <a:off x="4267114" y="4650284"/>
            <a:ext cx="4288353" cy="584775"/>
          </a:xfrm>
          <a:prstGeom prst="rect">
            <a:avLst/>
          </a:prstGeom>
          <a:noFill/>
        </p:spPr>
        <p:txBody>
          <a:bodyPr wrap="none" rtlCol="0">
            <a:spAutoFit/>
          </a:bodyPr>
          <a:lstStyle/>
          <a:p>
            <a:r>
              <a:rPr lang="zh-CN" altLang="en-US" sz="3200" dirty="0">
                <a:solidFill>
                  <a:schemeClr val="bg1"/>
                </a:solidFill>
                <a:latin typeface="禹卫书法行书简体&#10;" panose="02000603000000000000" pitchFamily="2" charset="-122"/>
                <a:ea typeface="禹卫书法行书简体&#10;" panose="02000603000000000000" pitchFamily="2" charset="-122"/>
              </a:rPr>
              <a:t>五月初五，端午节快乐</a:t>
            </a:r>
            <a:endParaRPr lang="en-US" altLang="zh-CN" sz="3200" dirty="0">
              <a:solidFill>
                <a:schemeClr val="bg1"/>
              </a:solidFill>
              <a:latin typeface="禹卫书法行书简体&#10;" panose="02000603000000000000" pitchFamily="2" charset="-122"/>
              <a:ea typeface="禹卫书法行书简体&#10;" panose="02000603000000000000" pitchFamily="2" charset="-122"/>
            </a:endParaRPr>
          </a:p>
        </p:txBody>
      </p:sp>
      <p:pic>
        <p:nvPicPr>
          <p:cNvPr id="18" name="图片 17">
            <a:extLst>
              <a:ext uri="{FF2B5EF4-FFF2-40B4-BE49-F238E27FC236}">
                <a16:creationId xmlns:a16="http://schemas.microsoft.com/office/drawing/2014/main" xmlns="" id="{5283AFD0-A7EF-448D-8EA3-3502AD823736}"/>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t="33862" r="30801"/>
          <a:stretch/>
        </p:blipFill>
        <p:spPr>
          <a:xfrm>
            <a:off x="0" y="3368395"/>
            <a:ext cx="3841759" cy="3779890"/>
          </a:xfrm>
          <a:prstGeom prst="rect">
            <a:avLst/>
          </a:prstGeom>
        </p:spPr>
      </p:pic>
    </p:spTree>
    <p:extLst>
      <p:ext uri="{BB962C8B-B14F-4D97-AF65-F5344CB8AC3E}">
        <p14:creationId xmlns:p14="http://schemas.microsoft.com/office/powerpoint/2010/main" val="35397319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7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300"/>
                                        <p:tgtEl>
                                          <p:spTgt spid="10"/>
                                        </p:tgtEl>
                                      </p:cBhvr>
                                    </p:animEffect>
                                    <p:anim calcmode="lin" valueType="num">
                                      <p:cBhvr>
                                        <p:cTn id="8" dur="300" fill="hold"/>
                                        <p:tgtEl>
                                          <p:spTgt spid="10"/>
                                        </p:tgtEl>
                                        <p:attrNameLst>
                                          <p:attrName>ppt_x</p:attrName>
                                        </p:attrNameLst>
                                      </p:cBhvr>
                                      <p:tavLst>
                                        <p:tav tm="0">
                                          <p:val>
                                            <p:strVal val="#ppt_x"/>
                                          </p:val>
                                        </p:tav>
                                        <p:tav tm="100000">
                                          <p:val>
                                            <p:strVal val="#ppt_x"/>
                                          </p:val>
                                        </p:tav>
                                      </p:tavLst>
                                    </p:anim>
                                    <p:anim calcmode="lin" valueType="num">
                                      <p:cBhvr>
                                        <p:cTn id="9" dur="3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1000"/>
                                        <p:tgtEl>
                                          <p:spTgt spid="18"/>
                                        </p:tgtEl>
                                      </p:cBhvr>
                                    </p:animEffect>
                                    <p:anim calcmode="lin" valueType="num">
                                      <p:cBhvr>
                                        <p:cTn id="37" dur="1000" fill="hold"/>
                                        <p:tgtEl>
                                          <p:spTgt spid="18"/>
                                        </p:tgtEl>
                                        <p:attrNameLst>
                                          <p:attrName>ppt_x</p:attrName>
                                        </p:attrNameLst>
                                      </p:cBhvr>
                                      <p:tavLst>
                                        <p:tav tm="0">
                                          <p:val>
                                            <p:strVal val="#ppt_x"/>
                                          </p:val>
                                        </p:tav>
                                        <p:tav tm="100000">
                                          <p:val>
                                            <p:strVal val="#ppt_x"/>
                                          </p:val>
                                        </p:tav>
                                      </p:tavLst>
                                    </p:anim>
                                    <p:anim calcmode="lin" valueType="num">
                                      <p:cBhvr>
                                        <p:cTn id="38"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92602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1135805" y="2017385"/>
            <a:ext cx="2580790" cy="1627124"/>
          </a:xfrm>
          <a:prstGeom prst="rect">
            <a:avLst/>
          </a:prstGeom>
        </p:spPr>
      </p:pic>
      <p:sp>
        <p:nvSpPr>
          <p:cNvPr id="8" name="文本框 7">
            <a:extLst>
              <a:ext uri="{FF2B5EF4-FFF2-40B4-BE49-F238E27FC236}">
                <a16:creationId xmlns:a16="http://schemas.microsoft.com/office/drawing/2014/main" xmlns="" id="{12EB5C84-BE3C-459B-8987-0B7A606491A6}"/>
              </a:ext>
            </a:extLst>
          </p:cNvPr>
          <p:cNvSpPr txBox="1"/>
          <p:nvPr/>
        </p:nvSpPr>
        <p:spPr>
          <a:xfrm>
            <a:off x="1853784" y="3644509"/>
            <a:ext cx="1144831" cy="2195729"/>
          </a:xfrm>
          <a:prstGeom prst="rect">
            <a:avLst/>
          </a:prstGeom>
          <a:noFill/>
        </p:spPr>
        <p:txBody>
          <a:bodyPr wrap="square" rtlCol="0">
            <a:spAutoFit/>
          </a:bodyPr>
          <a:lstStyle/>
          <a:p>
            <a:pPr>
              <a:lnSpc>
                <a:spcPct val="150000"/>
              </a:lnSpc>
            </a:pPr>
            <a:r>
              <a:rPr lang="zh-CN" altLang="en-US" sz="4800" dirty="0">
                <a:solidFill>
                  <a:schemeClr val="accent6">
                    <a:lumMod val="50000"/>
                  </a:schemeClr>
                </a:solidFill>
                <a:latin typeface="方正少儿简体" panose="03000509000000000000" pitchFamily="65" charset="-122"/>
                <a:ea typeface="方正少儿简体" panose="03000509000000000000" pitchFamily="65" charset="-122"/>
              </a:rPr>
              <a:t>目录</a:t>
            </a:r>
          </a:p>
        </p:txBody>
      </p:sp>
      <p:pic>
        <p:nvPicPr>
          <p:cNvPr id="9" name="图片 8">
            <a:extLst>
              <a:ext uri="{FF2B5EF4-FFF2-40B4-BE49-F238E27FC236}">
                <a16:creationId xmlns:a16="http://schemas.microsoft.com/office/drawing/2014/main" xmlns="" id="{9DC1F2F8-6358-4950-B776-C5B7CAB0ED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3716595" y="722208"/>
            <a:ext cx="7761535" cy="2116856"/>
          </a:xfrm>
          <a:prstGeom prst="rect">
            <a:avLst/>
          </a:prstGeom>
        </p:spPr>
      </p:pic>
      <p:sp>
        <p:nvSpPr>
          <p:cNvPr id="10" name="文本框 9">
            <a:extLst>
              <a:ext uri="{FF2B5EF4-FFF2-40B4-BE49-F238E27FC236}">
                <a16:creationId xmlns:a16="http://schemas.microsoft.com/office/drawing/2014/main" xmlns="" id="{5EA35881-0B0C-4F06-BB36-DC98B0DA8CFB}"/>
              </a:ext>
            </a:extLst>
          </p:cNvPr>
          <p:cNvSpPr txBox="1"/>
          <p:nvPr/>
        </p:nvSpPr>
        <p:spPr>
          <a:xfrm>
            <a:off x="4772530" y="1430450"/>
            <a:ext cx="2940228" cy="584775"/>
          </a:xfrm>
          <a:prstGeom prst="rect">
            <a:avLst/>
          </a:prstGeom>
          <a:noFill/>
        </p:spPr>
        <p:txBody>
          <a:bodyPr wrap="none" rtlCol="0">
            <a:spAutoFit/>
          </a:bodyPr>
          <a:lstStyle/>
          <a:p>
            <a:r>
              <a:rPr lang="en-US" altLang="zh-CN" sz="3200" dirty="0">
                <a:solidFill>
                  <a:schemeClr val="bg1"/>
                </a:solidFill>
                <a:latin typeface="禹卫书法行书简体&#10;" panose="02000603000000000000" pitchFamily="2" charset="-122"/>
                <a:ea typeface="禹卫书法行书简体&#10;" panose="02000603000000000000" pitchFamily="2" charset="-122"/>
              </a:rPr>
              <a:t>1</a:t>
            </a:r>
            <a:r>
              <a:rPr lang="zh-CN" altLang="en-US" sz="3200" dirty="0">
                <a:solidFill>
                  <a:schemeClr val="bg1"/>
                </a:solidFill>
                <a:latin typeface="禹卫书法行书简体&#10;" panose="02000603000000000000" pitchFamily="2" charset="-122"/>
                <a:ea typeface="禹卫书法行书简体&#10;" panose="02000603000000000000" pitchFamily="2" charset="-122"/>
              </a:rPr>
              <a:t>、端午节的由来</a:t>
            </a:r>
            <a:endParaRPr lang="en-US" altLang="zh-CN" sz="3200" dirty="0">
              <a:solidFill>
                <a:schemeClr val="bg1"/>
              </a:solidFill>
              <a:latin typeface="禹卫书法行书简体&#10;" panose="02000603000000000000" pitchFamily="2" charset="-122"/>
              <a:ea typeface="禹卫书法行书简体&#10;" panose="02000603000000000000" pitchFamily="2" charset="-122"/>
            </a:endParaRPr>
          </a:p>
        </p:txBody>
      </p:sp>
      <p:pic>
        <p:nvPicPr>
          <p:cNvPr id="11" name="图片 10">
            <a:extLst>
              <a:ext uri="{FF2B5EF4-FFF2-40B4-BE49-F238E27FC236}">
                <a16:creationId xmlns:a16="http://schemas.microsoft.com/office/drawing/2014/main" xmlns="" id="{F956F1B4-2A65-4B9E-869F-8177B58F0D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3716594" y="2035581"/>
            <a:ext cx="7761535" cy="2116856"/>
          </a:xfrm>
          <a:prstGeom prst="rect">
            <a:avLst/>
          </a:prstGeom>
        </p:spPr>
      </p:pic>
      <p:sp>
        <p:nvSpPr>
          <p:cNvPr id="12" name="文本框 11">
            <a:extLst>
              <a:ext uri="{FF2B5EF4-FFF2-40B4-BE49-F238E27FC236}">
                <a16:creationId xmlns:a16="http://schemas.microsoft.com/office/drawing/2014/main" xmlns="" id="{FDC4E62D-34F4-48DE-9149-89F5D6D1B863}"/>
              </a:ext>
            </a:extLst>
          </p:cNvPr>
          <p:cNvSpPr txBox="1"/>
          <p:nvPr/>
        </p:nvSpPr>
        <p:spPr>
          <a:xfrm>
            <a:off x="4772529" y="2743823"/>
            <a:ext cx="3005951" cy="584775"/>
          </a:xfrm>
          <a:prstGeom prst="rect">
            <a:avLst/>
          </a:prstGeom>
          <a:noFill/>
        </p:spPr>
        <p:txBody>
          <a:bodyPr wrap="none" rtlCol="0">
            <a:spAutoFit/>
          </a:bodyPr>
          <a:lstStyle/>
          <a:p>
            <a:r>
              <a:rPr lang="en-US" altLang="zh-CN" sz="3200" dirty="0">
                <a:solidFill>
                  <a:schemeClr val="bg1"/>
                </a:solidFill>
                <a:latin typeface="禹卫书法行书简体&#10;" panose="02000603000000000000" pitchFamily="2" charset="-122"/>
                <a:ea typeface="禹卫书法行书简体&#10;" panose="02000603000000000000" pitchFamily="2" charset="-122"/>
              </a:rPr>
              <a:t>2</a:t>
            </a:r>
            <a:r>
              <a:rPr lang="zh-CN" altLang="en-US" sz="3200" dirty="0">
                <a:solidFill>
                  <a:schemeClr val="bg1"/>
                </a:solidFill>
                <a:latin typeface="禹卫书法行书简体&#10;" panose="02000603000000000000" pitchFamily="2" charset="-122"/>
                <a:ea typeface="禹卫书法行书简体&#10;" panose="02000603000000000000" pitchFamily="2" charset="-122"/>
              </a:rPr>
              <a:t>、端午节的活动</a:t>
            </a:r>
            <a:endParaRPr lang="en-US" altLang="zh-CN" sz="3200" dirty="0">
              <a:solidFill>
                <a:schemeClr val="bg1"/>
              </a:solidFill>
              <a:latin typeface="禹卫书法行书简体&#10;" panose="02000603000000000000" pitchFamily="2" charset="-122"/>
              <a:ea typeface="禹卫书法行书简体&#10;" panose="02000603000000000000" pitchFamily="2" charset="-122"/>
            </a:endParaRPr>
          </a:p>
        </p:txBody>
      </p:sp>
      <p:pic>
        <p:nvPicPr>
          <p:cNvPr id="13" name="图片 12">
            <a:extLst>
              <a:ext uri="{FF2B5EF4-FFF2-40B4-BE49-F238E27FC236}">
                <a16:creationId xmlns:a16="http://schemas.microsoft.com/office/drawing/2014/main" xmlns="" id="{D4C7535A-DBCD-49EA-B6CD-CE05D01D7B0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3716594" y="3309518"/>
            <a:ext cx="7761535" cy="2116856"/>
          </a:xfrm>
          <a:prstGeom prst="rect">
            <a:avLst/>
          </a:prstGeom>
        </p:spPr>
      </p:pic>
      <p:sp>
        <p:nvSpPr>
          <p:cNvPr id="14" name="文本框 13">
            <a:extLst>
              <a:ext uri="{FF2B5EF4-FFF2-40B4-BE49-F238E27FC236}">
                <a16:creationId xmlns:a16="http://schemas.microsoft.com/office/drawing/2014/main" xmlns="" id="{C3E74619-454F-4A4C-BDAE-E65B053525EC}"/>
              </a:ext>
            </a:extLst>
          </p:cNvPr>
          <p:cNvSpPr txBox="1"/>
          <p:nvPr/>
        </p:nvSpPr>
        <p:spPr>
          <a:xfrm>
            <a:off x="4772529" y="4017760"/>
            <a:ext cx="3005951" cy="584775"/>
          </a:xfrm>
          <a:prstGeom prst="rect">
            <a:avLst/>
          </a:prstGeom>
          <a:noFill/>
        </p:spPr>
        <p:txBody>
          <a:bodyPr wrap="none" rtlCol="0">
            <a:spAutoFit/>
          </a:bodyPr>
          <a:lstStyle/>
          <a:p>
            <a:r>
              <a:rPr lang="en-US" altLang="zh-CN" sz="3200" dirty="0">
                <a:solidFill>
                  <a:schemeClr val="bg1"/>
                </a:solidFill>
                <a:latin typeface="禹卫书法行书简体&#10;" panose="02000603000000000000" pitchFamily="2" charset="-122"/>
                <a:ea typeface="禹卫书法行书简体&#10;" panose="02000603000000000000" pitchFamily="2" charset="-122"/>
              </a:rPr>
              <a:t>3</a:t>
            </a:r>
            <a:r>
              <a:rPr lang="zh-CN" altLang="en-US" sz="3200" dirty="0">
                <a:solidFill>
                  <a:schemeClr val="bg1"/>
                </a:solidFill>
                <a:latin typeface="禹卫书法行书简体&#10;" panose="02000603000000000000" pitchFamily="2" charset="-122"/>
                <a:ea typeface="禹卫书法行书简体&#10;" panose="02000603000000000000" pitchFamily="2" charset="-122"/>
              </a:rPr>
              <a:t>、端午节的习俗</a:t>
            </a:r>
            <a:endParaRPr lang="en-US" altLang="zh-CN" sz="3200" dirty="0">
              <a:solidFill>
                <a:schemeClr val="bg1"/>
              </a:solidFill>
              <a:latin typeface="禹卫书法行书简体&#10;" panose="02000603000000000000" pitchFamily="2" charset="-122"/>
              <a:ea typeface="禹卫书法行书简体&#10;" panose="02000603000000000000" pitchFamily="2" charset="-122"/>
            </a:endParaRPr>
          </a:p>
        </p:txBody>
      </p:sp>
      <p:pic>
        <p:nvPicPr>
          <p:cNvPr id="15" name="图片 14">
            <a:extLst>
              <a:ext uri="{FF2B5EF4-FFF2-40B4-BE49-F238E27FC236}">
                <a16:creationId xmlns:a16="http://schemas.microsoft.com/office/drawing/2014/main" xmlns="" id="{1B39621D-9479-40FF-82E8-4E76E814568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3716594" y="4445369"/>
            <a:ext cx="7761535" cy="2116856"/>
          </a:xfrm>
          <a:prstGeom prst="rect">
            <a:avLst/>
          </a:prstGeom>
        </p:spPr>
      </p:pic>
      <p:sp>
        <p:nvSpPr>
          <p:cNvPr id="16" name="文本框 15">
            <a:extLst>
              <a:ext uri="{FF2B5EF4-FFF2-40B4-BE49-F238E27FC236}">
                <a16:creationId xmlns:a16="http://schemas.microsoft.com/office/drawing/2014/main" xmlns="" id="{191818AC-C519-4580-8389-59C11086B061}"/>
              </a:ext>
            </a:extLst>
          </p:cNvPr>
          <p:cNvSpPr txBox="1"/>
          <p:nvPr/>
        </p:nvSpPr>
        <p:spPr>
          <a:xfrm>
            <a:off x="4772529" y="5153611"/>
            <a:ext cx="2999539" cy="584775"/>
          </a:xfrm>
          <a:prstGeom prst="rect">
            <a:avLst/>
          </a:prstGeom>
          <a:noFill/>
        </p:spPr>
        <p:txBody>
          <a:bodyPr wrap="none" rtlCol="0">
            <a:spAutoFit/>
          </a:bodyPr>
          <a:lstStyle/>
          <a:p>
            <a:r>
              <a:rPr lang="en-US" altLang="zh-CN" sz="3200" dirty="0">
                <a:solidFill>
                  <a:schemeClr val="bg1"/>
                </a:solidFill>
                <a:latin typeface="禹卫书法行书简体&#10;" panose="02000603000000000000" pitchFamily="2" charset="-122"/>
                <a:ea typeface="禹卫书法行书简体&#10;" panose="02000603000000000000" pitchFamily="2" charset="-122"/>
              </a:rPr>
              <a:t>4</a:t>
            </a:r>
            <a:r>
              <a:rPr lang="zh-CN" altLang="en-US" sz="3200" dirty="0">
                <a:solidFill>
                  <a:schemeClr val="bg1"/>
                </a:solidFill>
                <a:latin typeface="禹卫书法行书简体&#10;" panose="02000603000000000000" pitchFamily="2" charset="-122"/>
                <a:ea typeface="禹卫书法行书简体&#10;" panose="02000603000000000000" pitchFamily="2" charset="-122"/>
              </a:rPr>
              <a:t>、端午节的故事</a:t>
            </a:r>
            <a:endParaRPr lang="en-US" altLang="zh-CN" sz="3200" dirty="0">
              <a:solidFill>
                <a:schemeClr val="bg1"/>
              </a:solidFill>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3500205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wd">
                                    <p:tmPct val="10000"/>
                                  </p:iterate>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8"/>
                                        </p:tgtEl>
                                        <p:attrNameLst>
                                          <p:attrName>ppt_y</p:attrName>
                                        </p:attrNameLst>
                                      </p:cBhvr>
                                      <p:tavLst>
                                        <p:tav tm="0">
                                          <p:val>
                                            <p:strVal val="#ppt_y"/>
                                          </p:val>
                                        </p:tav>
                                        <p:tav tm="100000">
                                          <p:val>
                                            <p:strVal val="#ppt_y"/>
                                          </p:val>
                                        </p:tav>
                                      </p:tavLst>
                                    </p:anim>
                                    <p:anim calcmode="lin" valueType="num">
                                      <p:cBhvr>
                                        <p:cTn id="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8"/>
                                        </p:tgtEl>
                                      </p:cBhvr>
                                    </p:animEffect>
                                  </p:childTnLst>
                                </p:cTn>
                              </p:par>
                              <p:par>
                                <p:cTn id="12" presetID="42" presetClass="entr" presetSubtype="0" fill="hold" nodeType="withEffect">
                                  <p:stCondLst>
                                    <p:cond delay="5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ipe(left)">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left)">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ipe(left)">
                                      <p:cBhvr>
                                        <p:cTn id="46" dur="500"/>
                                        <p:tgtEl>
                                          <p:spTgt spid="14"/>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left)">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4527934" y="1314340"/>
            <a:ext cx="3170724" cy="1999063"/>
          </a:xfrm>
          <a:prstGeom prst="rect">
            <a:avLst/>
          </a:prstGeom>
        </p:spPr>
      </p:pic>
      <p:pic>
        <p:nvPicPr>
          <p:cNvPr id="9" name="图片 8">
            <a:extLst>
              <a:ext uri="{FF2B5EF4-FFF2-40B4-BE49-F238E27FC236}">
                <a16:creationId xmlns:a16="http://schemas.microsoft.com/office/drawing/2014/main" xmlns="" id="{9DC1F2F8-6358-4950-B776-C5B7CAB0ED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1679995" y="2799998"/>
            <a:ext cx="10059744" cy="2743662"/>
          </a:xfrm>
          <a:prstGeom prst="rect">
            <a:avLst/>
          </a:prstGeom>
        </p:spPr>
      </p:pic>
      <p:sp>
        <p:nvSpPr>
          <p:cNvPr id="10" name="文本框 9">
            <a:extLst>
              <a:ext uri="{FF2B5EF4-FFF2-40B4-BE49-F238E27FC236}">
                <a16:creationId xmlns:a16="http://schemas.microsoft.com/office/drawing/2014/main" xmlns="" id="{5EA35881-0B0C-4F06-BB36-DC98B0DA8CFB}"/>
              </a:ext>
            </a:extLst>
          </p:cNvPr>
          <p:cNvSpPr txBox="1"/>
          <p:nvPr/>
        </p:nvSpPr>
        <p:spPr>
          <a:xfrm>
            <a:off x="3996351" y="3705283"/>
            <a:ext cx="3627916" cy="707886"/>
          </a:xfrm>
          <a:prstGeom prst="rect">
            <a:avLst/>
          </a:prstGeom>
          <a:noFill/>
        </p:spPr>
        <p:txBody>
          <a:bodyPr wrap="none" rtlCol="0">
            <a:spAutoFit/>
          </a:bodyPr>
          <a:lstStyle/>
          <a:p>
            <a:r>
              <a:rPr lang="en-US" altLang="zh-CN" sz="4000" dirty="0">
                <a:solidFill>
                  <a:schemeClr val="bg1"/>
                </a:solidFill>
                <a:latin typeface="禹卫书法行书简体&#10;" panose="02000603000000000000" pitchFamily="2" charset="-122"/>
                <a:ea typeface="禹卫书法行书简体&#10;" panose="02000603000000000000" pitchFamily="2" charset="-122"/>
              </a:rPr>
              <a:t>1</a:t>
            </a:r>
            <a:r>
              <a:rPr lang="zh-CN" altLang="en-US" sz="4000" dirty="0">
                <a:solidFill>
                  <a:schemeClr val="bg1"/>
                </a:solidFill>
                <a:latin typeface="禹卫书法行书简体&#10;" panose="02000603000000000000" pitchFamily="2" charset="-122"/>
                <a:ea typeface="禹卫书法行书简体&#10;" panose="02000603000000000000" pitchFamily="2" charset="-122"/>
              </a:rPr>
              <a:t>、端午节的故事</a:t>
            </a:r>
            <a:endParaRPr lang="en-US" altLang="zh-CN" sz="4000" dirty="0">
              <a:solidFill>
                <a:schemeClr val="bg1"/>
              </a:solidFill>
              <a:latin typeface="禹卫书法行书简体&#10;" panose="02000603000000000000" pitchFamily="2" charset="-122"/>
              <a:ea typeface="禹卫书法行书简体&#10;" panose="02000603000000000000" pitchFamily="2" charset="-122"/>
            </a:endParaRPr>
          </a:p>
        </p:txBody>
      </p:sp>
      <p:sp>
        <p:nvSpPr>
          <p:cNvPr id="16" name="文本框 15">
            <a:extLst>
              <a:ext uri="{FF2B5EF4-FFF2-40B4-BE49-F238E27FC236}">
                <a16:creationId xmlns:a16="http://schemas.microsoft.com/office/drawing/2014/main" xmlns="" id="{8265C3B2-37D5-44BA-971E-5974153454A6}"/>
              </a:ext>
            </a:extLst>
          </p:cNvPr>
          <p:cNvSpPr txBox="1"/>
          <p:nvPr/>
        </p:nvSpPr>
        <p:spPr>
          <a:xfrm>
            <a:off x="3996351" y="4883302"/>
            <a:ext cx="4062331" cy="870303"/>
          </a:xfrm>
          <a:prstGeom prst="rect">
            <a:avLst/>
          </a:prstGeom>
          <a:noFill/>
        </p:spPr>
        <p:txBody>
          <a:bodyPr wrap="none" rtlCol="0">
            <a:spAutoFit/>
          </a:bodyPr>
          <a:lstStyle/>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2746957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1253792" y="606418"/>
            <a:ext cx="2453462" cy="1546847"/>
          </a:xfrm>
          <a:prstGeom prst="rect">
            <a:avLst/>
          </a:prstGeom>
        </p:spPr>
      </p:pic>
      <p:sp>
        <p:nvSpPr>
          <p:cNvPr id="6" name="文本框 5">
            <a:extLst>
              <a:ext uri="{FF2B5EF4-FFF2-40B4-BE49-F238E27FC236}">
                <a16:creationId xmlns:a16="http://schemas.microsoft.com/office/drawing/2014/main" xmlns="" id="{44D86C55-0A31-4807-93ED-3BF77CC63902}"/>
              </a:ext>
            </a:extLst>
          </p:cNvPr>
          <p:cNvSpPr txBox="1"/>
          <p:nvPr/>
        </p:nvSpPr>
        <p:spPr>
          <a:xfrm>
            <a:off x="1566100" y="2067845"/>
            <a:ext cx="9059799" cy="3883051"/>
          </a:xfrm>
          <a:prstGeom prst="rect">
            <a:avLst/>
          </a:prstGeom>
          <a:noFill/>
        </p:spPr>
        <p:txBody>
          <a:bodyPr wrap="square" rtlCol="0">
            <a:spAutoFit/>
          </a:bodyPr>
          <a:lstStyle/>
          <a:p>
            <a:pPr>
              <a:lnSpc>
                <a:spcPts val="4300"/>
              </a:lnSpc>
            </a:pPr>
            <a:r>
              <a:rPr lang="zh-CN" altLang="en-US" sz="2000" dirty="0">
                <a:solidFill>
                  <a:schemeClr val="accent6">
                    <a:lumMod val="50000"/>
                  </a:schemeClr>
                </a:solidFill>
                <a:latin typeface="+mn-ea"/>
              </a:rPr>
              <a:t>端午节的第三个传说，是为纪念东汉（公元</a:t>
            </a:r>
            <a:r>
              <a:rPr lang="en-US" altLang="zh-CN" sz="2000" dirty="0">
                <a:solidFill>
                  <a:schemeClr val="accent6">
                    <a:lumMod val="50000"/>
                  </a:schemeClr>
                </a:solidFill>
                <a:latin typeface="+mn-ea"/>
              </a:rPr>
              <a:t>23--220</a:t>
            </a:r>
            <a:r>
              <a:rPr lang="zh-CN" altLang="en-US" sz="2000" dirty="0">
                <a:solidFill>
                  <a:schemeClr val="accent6">
                    <a:lumMod val="50000"/>
                  </a:schemeClr>
                </a:solidFill>
                <a:latin typeface="+mn-ea"/>
              </a:rPr>
              <a:t>年</a:t>
            </a:r>
            <a:endParaRPr lang="en-US" altLang="zh-CN" sz="2000" dirty="0">
              <a:solidFill>
                <a:schemeClr val="accent6">
                  <a:lumMod val="50000"/>
                </a:schemeClr>
              </a:solidFill>
              <a:latin typeface="+mn-ea"/>
            </a:endParaRPr>
          </a:p>
          <a:p>
            <a:pPr>
              <a:lnSpc>
                <a:spcPts val="4300"/>
              </a:lnSpc>
            </a:pPr>
            <a:r>
              <a:rPr lang="zh-CN" altLang="en-US" sz="2000" dirty="0">
                <a:solidFill>
                  <a:schemeClr val="accent6">
                    <a:lumMod val="50000"/>
                  </a:schemeClr>
                </a:solidFill>
                <a:latin typeface="+mn-ea"/>
              </a:rPr>
              <a:t>）孝女曹娥救父投江。曹娥是东汉上虞人，父亲溺于江</a:t>
            </a:r>
            <a:endParaRPr lang="en-US" altLang="zh-CN" sz="2000" dirty="0">
              <a:solidFill>
                <a:schemeClr val="accent6">
                  <a:lumMod val="50000"/>
                </a:schemeClr>
              </a:solidFill>
              <a:latin typeface="+mn-ea"/>
            </a:endParaRPr>
          </a:p>
          <a:p>
            <a:pPr>
              <a:lnSpc>
                <a:spcPts val="4300"/>
              </a:lnSpc>
            </a:pPr>
            <a:r>
              <a:rPr lang="zh-CN" altLang="en-US" sz="2000" dirty="0">
                <a:solidFill>
                  <a:schemeClr val="accent6">
                    <a:lumMod val="50000"/>
                  </a:schemeClr>
                </a:solidFill>
                <a:latin typeface="+mn-ea"/>
              </a:rPr>
              <a:t>中，数日不见尸体，当时孝女曹娥年仅十四岁，昼夜沿</a:t>
            </a:r>
            <a:endParaRPr lang="en-US" altLang="zh-CN" sz="2000" dirty="0">
              <a:solidFill>
                <a:schemeClr val="accent6">
                  <a:lumMod val="50000"/>
                </a:schemeClr>
              </a:solidFill>
              <a:latin typeface="+mn-ea"/>
            </a:endParaRPr>
          </a:p>
          <a:p>
            <a:pPr>
              <a:lnSpc>
                <a:spcPts val="4300"/>
              </a:lnSpc>
            </a:pPr>
            <a:r>
              <a:rPr lang="zh-CN" altLang="en-US" sz="2000" dirty="0">
                <a:solidFill>
                  <a:schemeClr val="accent6">
                    <a:lumMod val="50000"/>
                  </a:schemeClr>
                </a:solidFill>
                <a:latin typeface="+mn-ea"/>
              </a:rPr>
              <a:t>江号哭。过了十七天，在五月五日也投江，五日后抱出父尸。就此传为神话，继而相传至县府知事，令度尚为之立碑，让他的弟子邯郸淳作诔辞颂扬。 在今浙江绍兴，后传曹娥碑为晋王义所书。后人为纪念曹娥的孝节，在曹娥投江之处兴建曹娥庙，她所居住的村镇改名为曹娥镇，曹娥殉父之处定名为曹娥江。</a:t>
            </a:r>
          </a:p>
        </p:txBody>
      </p:sp>
      <p:sp>
        <p:nvSpPr>
          <p:cNvPr id="8" name="圆角矩形 4">
            <a:extLst>
              <a:ext uri="{FF2B5EF4-FFF2-40B4-BE49-F238E27FC236}">
                <a16:creationId xmlns:a16="http://schemas.microsoft.com/office/drawing/2014/main" xmlns="" id="{CF2CEF09-D60B-46C0-8DAB-2A31EED1C65A}"/>
              </a:ext>
            </a:extLst>
          </p:cNvPr>
          <p:cNvSpPr/>
          <p:nvPr/>
        </p:nvSpPr>
        <p:spPr>
          <a:xfrm>
            <a:off x="1453767" y="1533832"/>
            <a:ext cx="9867900" cy="4955458"/>
          </a:xfrm>
          <a:prstGeom prst="roundRect">
            <a:avLst/>
          </a:prstGeom>
          <a:noFill/>
          <a:ln w="28575">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a:extLst>
              <a:ext uri="{FF2B5EF4-FFF2-40B4-BE49-F238E27FC236}">
                <a16:creationId xmlns:a16="http://schemas.microsoft.com/office/drawing/2014/main" xmlns="" id="{3BE35789-0E20-411B-AF4C-BFF47FC48592}"/>
              </a:ext>
            </a:extLst>
          </p:cNvPr>
          <p:cNvSpPr txBox="1"/>
          <p:nvPr/>
        </p:nvSpPr>
        <p:spPr>
          <a:xfrm>
            <a:off x="4282576" y="863520"/>
            <a:ext cx="3947024" cy="670312"/>
          </a:xfrm>
          <a:prstGeom prst="rect">
            <a:avLst/>
          </a:prstGeom>
          <a:noFill/>
        </p:spPr>
        <p:txBody>
          <a:bodyPr wrap="square" rtlCol="0">
            <a:spAutoFit/>
          </a:bodyPr>
          <a:lstStyle/>
          <a:p>
            <a:pPr>
              <a:lnSpc>
                <a:spcPts val="4300"/>
              </a:lnSpc>
            </a:pPr>
            <a:r>
              <a:rPr lang="zh-CN" altLang="en-US" sz="4800" dirty="0">
                <a:solidFill>
                  <a:schemeClr val="accent6">
                    <a:lumMod val="50000"/>
                  </a:schemeClr>
                </a:solidFill>
                <a:latin typeface="+mn-ea"/>
              </a:rPr>
              <a:t>纪念孝女曹娥</a:t>
            </a:r>
          </a:p>
        </p:txBody>
      </p:sp>
      <p:pic>
        <p:nvPicPr>
          <p:cNvPr id="2" name="图片 1">
            <a:extLst>
              <a:ext uri="{FF2B5EF4-FFF2-40B4-BE49-F238E27FC236}">
                <a16:creationId xmlns:a16="http://schemas.microsoft.com/office/drawing/2014/main" xmlns="" id="{998352A6-4C6B-4396-A639-CDE6893ACD3D}"/>
              </a:ext>
            </a:extLst>
          </p:cNvPr>
          <p:cNvPicPr>
            <a:picLocks noChangeAspect="1"/>
          </p:cNvPicPr>
          <p:nvPr/>
        </p:nvPicPr>
        <p:blipFill>
          <a:blip r:embed="rId4"/>
          <a:stretch>
            <a:fillRect/>
          </a:stretch>
        </p:blipFill>
        <p:spPr>
          <a:xfrm>
            <a:off x="7827094" y="1617942"/>
            <a:ext cx="3264677" cy="2091199"/>
          </a:xfrm>
          <a:prstGeom prst="rect">
            <a:avLst/>
          </a:prstGeom>
        </p:spPr>
      </p:pic>
    </p:spTree>
    <p:extLst>
      <p:ext uri="{BB962C8B-B14F-4D97-AF65-F5344CB8AC3E}">
        <p14:creationId xmlns:p14="http://schemas.microsoft.com/office/powerpoint/2010/main" val="24770936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wd">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6"/>
                                        </p:tgtEl>
                                        <p:attrNameLst>
                                          <p:attrName>ppt_y</p:attrName>
                                        </p:attrNameLst>
                                      </p:cBhvr>
                                      <p:tavLst>
                                        <p:tav tm="0">
                                          <p:val>
                                            <p:strVal val="#ppt_y"/>
                                          </p:val>
                                        </p:tav>
                                        <p:tav tm="100000">
                                          <p:val>
                                            <p:strVal val="#ppt_y"/>
                                          </p:val>
                                        </p:tav>
                                      </p:tavLst>
                                    </p:anim>
                                    <p:anim calcmode="lin" valueType="num">
                                      <p:cBhvr>
                                        <p:cTn id="28"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1253792" y="606418"/>
            <a:ext cx="2453462" cy="1546847"/>
          </a:xfrm>
          <a:prstGeom prst="rect">
            <a:avLst/>
          </a:prstGeom>
        </p:spPr>
      </p:pic>
      <p:sp>
        <p:nvSpPr>
          <p:cNvPr id="6" name="文本框 5">
            <a:extLst>
              <a:ext uri="{FF2B5EF4-FFF2-40B4-BE49-F238E27FC236}">
                <a16:creationId xmlns:a16="http://schemas.microsoft.com/office/drawing/2014/main" xmlns="" id="{44D86C55-0A31-4807-93ED-3BF77CC63902}"/>
              </a:ext>
            </a:extLst>
          </p:cNvPr>
          <p:cNvSpPr txBox="1"/>
          <p:nvPr/>
        </p:nvSpPr>
        <p:spPr>
          <a:xfrm>
            <a:off x="1566100" y="2067845"/>
            <a:ext cx="9372108" cy="4200445"/>
          </a:xfrm>
          <a:prstGeom prst="rect">
            <a:avLst/>
          </a:prstGeom>
          <a:noFill/>
        </p:spPr>
        <p:txBody>
          <a:bodyPr wrap="square" rtlCol="0">
            <a:spAutoFit/>
          </a:bodyPr>
          <a:lstStyle/>
          <a:p>
            <a:pPr>
              <a:lnSpc>
                <a:spcPct val="150000"/>
              </a:lnSpc>
            </a:pPr>
            <a:r>
              <a:rPr lang="zh-CN" altLang="en-US" sz="2000" dirty="0">
                <a:solidFill>
                  <a:schemeClr val="accent6">
                    <a:lumMod val="50000"/>
                  </a:schemeClr>
                </a:solidFill>
                <a:latin typeface="+mn-ea"/>
              </a:rPr>
              <a:t>这种说法来自闻一多的</a:t>
            </a:r>
            <a:r>
              <a:rPr lang="en-US" altLang="zh-CN" sz="2000" dirty="0">
                <a:solidFill>
                  <a:schemeClr val="accent6">
                    <a:lumMod val="50000"/>
                  </a:schemeClr>
                </a:solidFill>
                <a:latin typeface="+mn-ea"/>
              </a:rPr>
              <a:t>《</a:t>
            </a:r>
            <a:r>
              <a:rPr lang="zh-CN" altLang="en-US" sz="2000" dirty="0">
                <a:solidFill>
                  <a:schemeClr val="accent6">
                    <a:lumMod val="50000"/>
                  </a:schemeClr>
                </a:solidFill>
                <a:latin typeface="+mn-ea"/>
              </a:rPr>
              <a:t>端午考</a:t>
            </a:r>
            <a:r>
              <a:rPr lang="en-US" altLang="zh-CN" sz="2000" dirty="0">
                <a:solidFill>
                  <a:schemeClr val="accent6">
                    <a:lumMod val="50000"/>
                  </a:schemeClr>
                </a:solidFill>
                <a:latin typeface="+mn-ea"/>
              </a:rPr>
              <a:t>》</a:t>
            </a:r>
            <a:r>
              <a:rPr lang="zh-CN" altLang="en-US" sz="2000" dirty="0">
                <a:solidFill>
                  <a:schemeClr val="accent6">
                    <a:lumMod val="50000"/>
                  </a:schemeClr>
                </a:solidFill>
                <a:latin typeface="+mn-ea"/>
              </a:rPr>
              <a:t>和</a:t>
            </a:r>
            <a:r>
              <a:rPr lang="en-US" altLang="zh-CN" sz="2000" dirty="0">
                <a:solidFill>
                  <a:schemeClr val="accent6">
                    <a:lumMod val="50000"/>
                  </a:schemeClr>
                </a:solidFill>
                <a:latin typeface="+mn-ea"/>
              </a:rPr>
              <a:t>《</a:t>
            </a:r>
            <a:r>
              <a:rPr lang="zh-CN" altLang="en-US" sz="2000" dirty="0">
                <a:solidFill>
                  <a:schemeClr val="accent6">
                    <a:lumMod val="50000"/>
                  </a:schemeClr>
                </a:solidFill>
                <a:latin typeface="+mn-ea"/>
              </a:rPr>
              <a:t>端午的历史教育</a:t>
            </a:r>
            <a:r>
              <a:rPr lang="en-US" altLang="zh-CN" sz="2000" dirty="0">
                <a:solidFill>
                  <a:schemeClr val="accent6">
                    <a:lumMod val="50000"/>
                  </a:schemeClr>
                </a:solidFill>
                <a:latin typeface="+mn-ea"/>
              </a:rPr>
              <a:t>》</a:t>
            </a:r>
            <a:r>
              <a:rPr lang="zh-CN" altLang="en-US" sz="2000" dirty="0">
                <a:solidFill>
                  <a:schemeClr val="accent6">
                    <a:lumMod val="50000"/>
                  </a:schemeClr>
                </a:solidFill>
                <a:latin typeface="+mn-ea"/>
              </a:rPr>
              <a:t>。他认为，五月初五是古代吴越地区“龙”的部落举行图腾祭祀的日子。</a:t>
            </a:r>
          </a:p>
          <a:p>
            <a:pPr>
              <a:lnSpc>
                <a:spcPct val="150000"/>
              </a:lnSpc>
            </a:pPr>
            <a:r>
              <a:rPr lang="zh-CN" altLang="en-US" sz="2000" dirty="0">
                <a:solidFill>
                  <a:schemeClr val="accent6">
                    <a:lumMod val="50000"/>
                  </a:schemeClr>
                </a:solidFill>
                <a:latin typeface="+mn-ea"/>
              </a:rPr>
              <a:t>其主要理由是：</a:t>
            </a:r>
          </a:p>
          <a:p>
            <a:pPr>
              <a:lnSpc>
                <a:spcPct val="150000"/>
              </a:lnSpc>
            </a:pPr>
            <a:r>
              <a:rPr lang="zh-CN" altLang="en-US" sz="2000" dirty="0">
                <a:solidFill>
                  <a:schemeClr val="accent6">
                    <a:lumMod val="50000"/>
                  </a:schemeClr>
                </a:solidFill>
                <a:latin typeface="+mn-ea"/>
              </a:rPr>
              <a:t>（一）端午节两个最主要的活动吃粽子和竞渡，都与龙相关。粽子投入水里常被蛟龙所窃，而竞渡则用的是龙舟。</a:t>
            </a:r>
          </a:p>
          <a:p>
            <a:pPr>
              <a:lnSpc>
                <a:spcPct val="150000"/>
              </a:lnSpc>
            </a:pPr>
            <a:r>
              <a:rPr lang="zh-CN" altLang="en-US" sz="2000" dirty="0">
                <a:solidFill>
                  <a:schemeClr val="accent6">
                    <a:lumMod val="50000"/>
                  </a:schemeClr>
                </a:solidFill>
                <a:latin typeface="+mn-ea"/>
              </a:rPr>
              <a:t>（二）竞渡与古代吴越地方的关系尤深，况且吴越百姓还有断发纹身“以像龙子”的习俗。</a:t>
            </a:r>
          </a:p>
          <a:p>
            <a:pPr>
              <a:lnSpc>
                <a:spcPct val="150000"/>
              </a:lnSpc>
            </a:pPr>
            <a:r>
              <a:rPr lang="zh-CN" altLang="en-US" sz="2000" dirty="0">
                <a:solidFill>
                  <a:schemeClr val="accent6">
                    <a:lumMod val="50000"/>
                  </a:schemeClr>
                </a:solidFill>
                <a:latin typeface="+mn-ea"/>
              </a:rPr>
              <a:t>（三）古代五月初五日有用“五彩丝系臂”的民间风俗，这应当是“像龙子”的纹身习俗的遗迹。</a:t>
            </a:r>
          </a:p>
        </p:txBody>
      </p:sp>
      <p:sp>
        <p:nvSpPr>
          <p:cNvPr id="8" name="圆角矩形 4">
            <a:extLst>
              <a:ext uri="{FF2B5EF4-FFF2-40B4-BE49-F238E27FC236}">
                <a16:creationId xmlns:a16="http://schemas.microsoft.com/office/drawing/2014/main" xmlns="" id="{CF2CEF09-D60B-46C0-8DAB-2A31EED1C65A}"/>
              </a:ext>
            </a:extLst>
          </p:cNvPr>
          <p:cNvSpPr/>
          <p:nvPr/>
        </p:nvSpPr>
        <p:spPr>
          <a:xfrm>
            <a:off x="1453767" y="1533832"/>
            <a:ext cx="9867900" cy="4955458"/>
          </a:xfrm>
          <a:prstGeom prst="roundRect">
            <a:avLst/>
          </a:prstGeom>
          <a:noFill/>
          <a:ln w="28575">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11" name="文本框 10">
            <a:extLst>
              <a:ext uri="{FF2B5EF4-FFF2-40B4-BE49-F238E27FC236}">
                <a16:creationId xmlns:a16="http://schemas.microsoft.com/office/drawing/2014/main" xmlns="" id="{3BE35789-0E20-411B-AF4C-BFF47FC48592}"/>
              </a:ext>
            </a:extLst>
          </p:cNvPr>
          <p:cNvSpPr txBox="1"/>
          <p:nvPr/>
        </p:nvSpPr>
        <p:spPr>
          <a:xfrm>
            <a:off x="3907229" y="694948"/>
            <a:ext cx="3947024" cy="838884"/>
          </a:xfrm>
          <a:prstGeom prst="rect">
            <a:avLst/>
          </a:prstGeom>
          <a:noFill/>
        </p:spPr>
        <p:txBody>
          <a:bodyPr wrap="square" rtlCol="0">
            <a:spAutoFit/>
          </a:bodyPr>
          <a:lstStyle/>
          <a:p>
            <a:pPr>
              <a:lnSpc>
                <a:spcPct val="150000"/>
              </a:lnSpc>
            </a:pPr>
            <a:r>
              <a:rPr lang="zh-CN" altLang="en-US" sz="3600" dirty="0"/>
              <a:t>龙的节日说</a:t>
            </a:r>
          </a:p>
        </p:txBody>
      </p:sp>
      <p:pic>
        <p:nvPicPr>
          <p:cNvPr id="3" name="图片 2">
            <a:extLst>
              <a:ext uri="{FF2B5EF4-FFF2-40B4-BE49-F238E27FC236}">
                <a16:creationId xmlns:a16="http://schemas.microsoft.com/office/drawing/2014/main" xmlns="" id="{CD953C87-00D3-4E49-AE1E-E9736B5B8902}"/>
              </a:ext>
            </a:extLst>
          </p:cNvPr>
          <p:cNvPicPr>
            <a:picLocks noChangeAspect="1"/>
          </p:cNvPicPr>
          <p:nvPr/>
        </p:nvPicPr>
        <p:blipFill>
          <a:blip r:embed="rId4"/>
          <a:stretch>
            <a:fillRect/>
          </a:stretch>
        </p:blipFill>
        <p:spPr>
          <a:xfrm>
            <a:off x="8030926" y="2043863"/>
            <a:ext cx="3056865" cy="1854893"/>
          </a:xfrm>
          <a:prstGeom prst="rect">
            <a:avLst/>
          </a:prstGeom>
        </p:spPr>
      </p:pic>
    </p:spTree>
    <p:extLst>
      <p:ext uri="{BB962C8B-B14F-4D97-AF65-F5344CB8AC3E}">
        <p14:creationId xmlns:p14="http://schemas.microsoft.com/office/powerpoint/2010/main" val="268165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wd">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6"/>
                                        </p:tgtEl>
                                        <p:attrNameLst>
                                          <p:attrName>ppt_y</p:attrName>
                                        </p:attrNameLst>
                                      </p:cBhvr>
                                      <p:tavLst>
                                        <p:tav tm="0">
                                          <p:val>
                                            <p:strVal val="#ppt_y"/>
                                          </p:val>
                                        </p:tav>
                                        <p:tav tm="100000">
                                          <p:val>
                                            <p:strVal val="#ppt_y"/>
                                          </p:val>
                                        </p:tav>
                                      </p:tavLst>
                                    </p:anim>
                                    <p:anim calcmode="lin" valueType="num">
                                      <p:cBhvr>
                                        <p:cTn id="28"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1253792" y="606418"/>
            <a:ext cx="2453462" cy="1546847"/>
          </a:xfrm>
          <a:prstGeom prst="rect">
            <a:avLst/>
          </a:prstGeom>
        </p:spPr>
      </p:pic>
      <p:sp>
        <p:nvSpPr>
          <p:cNvPr id="6" name="文本框 5">
            <a:extLst>
              <a:ext uri="{FF2B5EF4-FFF2-40B4-BE49-F238E27FC236}">
                <a16:creationId xmlns:a16="http://schemas.microsoft.com/office/drawing/2014/main" xmlns="" id="{44D86C55-0A31-4807-93ED-3BF77CC63902}"/>
              </a:ext>
            </a:extLst>
          </p:cNvPr>
          <p:cNvSpPr txBox="1"/>
          <p:nvPr/>
        </p:nvSpPr>
        <p:spPr>
          <a:xfrm>
            <a:off x="1566100" y="2067845"/>
            <a:ext cx="9372108" cy="4205126"/>
          </a:xfrm>
          <a:prstGeom prst="rect">
            <a:avLst/>
          </a:prstGeom>
          <a:noFill/>
        </p:spPr>
        <p:txBody>
          <a:bodyPr wrap="square" rtlCol="0">
            <a:spAutoFit/>
          </a:bodyPr>
          <a:lstStyle/>
          <a:p>
            <a:pPr>
              <a:lnSpc>
                <a:spcPct val="150000"/>
              </a:lnSpc>
            </a:pPr>
            <a:r>
              <a:rPr lang="zh-CN" altLang="en-US" dirty="0"/>
              <a:t>端午节的第二个传说，在江浙一带流传很广，是纪念春秋时期（公元</a:t>
            </a:r>
            <a:endParaRPr lang="en-US" altLang="zh-CN" dirty="0"/>
          </a:p>
          <a:p>
            <a:pPr>
              <a:lnSpc>
                <a:spcPct val="150000"/>
              </a:lnSpc>
            </a:pPr>
            <a:r>
              <a:rPr lang="zh-CN" altLang="en-US" dirty="0"/>
              <a:t>前</a:t>
            </a:r>
            <a:r>
              <a:rPr lang="en-US" altLang="zh-CN" dirty="0"/>
              <a:t>770--</a:t>
            </a:r>
            <a:r>
              <a:rPr lang="zh-CN" altLang="en-US" dirty="0"/>
              <a:t>前</a:t>
            </a:r>
            <a:r>
              <a:rPr lang="en-US" altLang="zh-CN" dirty="0"/>
              <a:t>476</a:t>
            </a:r>
            <a:r>
              <a:rPr lang="zh-CN" altLang="en-US" dirty="0"/>
              <a:t>年）的伍子胥。伍子胥名员，楚国人，父兄均为楚王所</a:t>
            </a:r>
            <a:endParaRPr lang="en-US" altLang="zh-CN" dirty="0"/>
          </a:p>
          <a:p>
            <a:pPr>
              <a:lnSpc>
                <a:spcPct val="150000"/>
              </a:lnSpc>
            </a:pPr>
            <a:r>
              <a:rPr lang="zh-CN" altLang="en-US" dirty="0"/>
              <a:t>杀，后来子胥弃暗投明，奔向吴国，助吴伐楚，五战而入楚都郢城。</a:t>
            </a:r>
            <a:endParaRPr lang="en-US" altLang="zh-CN" dirty="0"/>
          </a:p>
          <a:p>
            <a:pPr>
              <a:lnSpc>
                <a:spcPct val="150000"/>
              </a:lnSpc>
            </a:pPr>
            <a:r>
              <a:rPr lang="zh-CN" altLang="en-US" dirty="0"/>
              <a:t>当时楚平王已死，子胥掘墓鞭尸三百，以报杀父兄之仇。吴王阖庐死</a:t>
            </a:r>
            <a:endParaRPr lang="en-US" altLang="zh-CN" dirty="0"/>
          </a:p>
          <a:p>
            <a:pPr>
              <a:lnSpc>
                <a:spcPct val="150000"/>
              </a:lnSpc>
            </a:pPr>
            <a:r>
              <a:rPr lang="zh-CN" altLang="en-US" dirty="0"/>
              <a:t>后，其子夫差继位，吴军士气高昂，百战百胜，越国大败，越王勾践</a:t>
            </a:r>
            <a:endParaRPr lang="en-US" altLang="zh-CN" dirty="0"/>
          </a:p>
          <a:p>
            <a:pPr>
              <a:lnSpc>
                <a:spcPct val="150000"/>
              </a:lnSpc>
            </a:pPr>
            <a:r>
              <a:rPr lang="zh-CN" altLang="en-US" dirty="0"/>
              <a:t>请和，夫差同意了。子胥建议，应彻底消灭越国，夫差不听，吴国大宰，受越国</a:t>
            </a:r>
          </a:p>
          <a:p>
            <a:pPr>
              <a:lnSpc>
                <a:spcPct val="150000"/>
              </a:lnSpc>
            </a:pPr>
            <a:r>
              <a:rPr lang="zh-CN" altLang="en-US" dirty="0"/>
              <a:t>贿赂，谗言陷害子胥，夫差信之，赐子胥宝剑，子胥以此死。子胥本为忠良，视死如归，在死前对邻舍人说：“我死后，将我眼睛挖出悬挂在吴京之东门上，以看越国军队入城灭吴”，便自刎而死，夫差闻言大怒，令取子胥之尸体装在皮革里于五月五日投入大江，因此相传端午节亦为纪念伍子胥之日。</a:t>
            </a:r>
            <a:endParaRPr lang="zh-CN" altLang="en-US" sz="2000" dirty="0">
              <a:solidFill>
                <a:schemeClr val="accent6">
                  <a:lumMod val="50000"/>
                </a:schemeClr>
              </a:solidFill>
              <a:latin typeface="+mn-ea"/>
            </a:endParaRPr>
          </a:p>
        </p:txBody>
      </p:sp>
      <p:sp>
        <p:nvSpPr>
          <p:cNvPr id="8" name="圆角矩形 4">
            <a:extLst>
              <a:ext uri="{FF2B5EF4-FFF2-40B4-BE49-F238E27FC236}">
                <a16:creationId xmlns:a16="http://schemas.microsoft.com/office/drawing/2014/main" xmlns="" id="{CF2CEF09-D60B-46C0-8DAB-2A31EED1C65A}"/>
              </a:ext>
            </a:extLst>
          </p:cNvPr>
          <p:cNvSpPr/>
          <p:nvPr/>
        </p:nvSpPr>
        <p:spPr>
          <a:xfrm>
            <a:off x="1453767" y="1533832"/>
            <a:ext cx="9867900" cy="4955458"/>
          </a:xfrm>
          <a:prstGeom prst="roundRect">
            <a:avLst/>
          </a:prstGeom>
          <a:noFill/>
          <a:ln w="28575">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p>
        </p:txBody>
      </p:sp>
      <p:sp>
        <p:nvSpPr>
          <p:cNvPr id="11" name="文本框 10">
            <a:extLst>
              <a:ext uri="{FF2B5EF4-FFF2-40B4-BE49-F238E27FC236}">
                <a16:creationId xmlns:a16="http://schemas.microsoft.com/office/drawing/2014/main" xmlns="" id="{3BE35789-0E20-411B-AF4C-BFF47FC48592}"/>
              </a:ext>
            </a:extLst>
          </p:cNvPr>
          <p:cNvSpPr txBox="1"/>
          <p:nvPr/>
        </p:nvSpPr>
        <p:spPr>
          <a:xfrm>
            <a:off x="3895578" y="856621"/>
            <a:ext cx="3947024" cy="584775"/>
          </a:xfrm>
          <a:prstGeom prst="rect">
            <a:avLst/>
          </a:prstGeom>
          <a:noFill/>
        </p:spPr>
        <p:txBody>
          <a:bodyPr wrap="square" rtlCol="0">
            <a:spAutoFit/>
          </a:bodyPr>
          <a:lstStyle/>
          <a:p>
            <a:r>
              <a:rPr lang="zh-CN" altLang="en-US" sz="3200" dirty="0"/>
              <a:t>纪念伍子胥</a:t>
            </a:r>
          </a:p>
        </p:txBody>
      </p:sp>
      <p:pic>
        <p:nvPicPr>
          <p:cNvPr id="2" name="图片 1">
            <a:extLst>
              <a:ext uri="{FF2B5EF4-FFF2-40B4-BE49-F238E27FC236}">
                <a16:creationId xmlns:a16="http://schemas.microsoft.com/office/drawing/2014/main" xmlns="" id="{0E02DDB5-8A72-478C-9158-6BE7288797D5}"/>
              </a:ext>
            </a:extLst>
          </p:cNvPr>
          <p:cNvPicPr>
            <a:picLocks noChangeAspect="1"/>
          </p:cNvPicPr>
          <p:nvPr/>
        </p:nvPicPr>
        <p:blipFill>
          <a:blip r:embed="rId4"/>
          <a:stretch>
            <a:fillRect/>
          </a:stretch>
        </p:blipFill>
        <p:spPr>
          <a:xfrm>
            <a:off x="8673789" y="2019801"/>
            <a:ext cx="2264420" cy="2168741"/>
          </a:xfrm>
          <a:prstGeom prst="rect">
            <a:avLst/>
          </a:prstGeom>
        </p:spPr>
      </p:pic>
    </p:spTree>
    <p:extLst>
      <p:ext uri="{BB962C8B-B14F-4D97-AF65-F5344CB8AC3E}">
        <p14:creationId xmlns:p14="http://schemas.microsoft.com/office/powerpoint/2010/main" val="12840208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1" presetClass="entr" presetSubtype="0" fill="hold" grpId="0" nodeType="clickEffect">
                                  <p:stCondLst>
                                    <p:cond delay="0"/>
                                  </p:stCondLst>
                                  <p:iterate type="wd">
                                    <p:tmPct val="10000"/>
                                  </p:iterate>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6"/>
                                        </p:tgtEl>
                                        <p:attrNameLst>
                                          <p:attrName>ppt_y</p:attrName>
                                        </p:attrNameLst>
                                      </p:cBhvr>
                                      <p:tavLst>
                                        <p:tav tm="0">
                                          <p:val>
                                            <p:strVal val="#ppt_y"/>
                                          </p:val>
                                        </p:tav>
                                        <p:tav tm="100000">
                                          <p:val>
                                            <p:strVal val="#ppt_y"/>
                                          </p:val>
                                        </p:tav>
                                      </p:tavLst>
                                    </p:anim>
                                    <p:anim calcmode="lin" valueType="num">
                                      <p:cBhvr>
                                        <p:cTn id="28"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6"/>
                                        </p:tgtEl>
                                      </p:cBhvr>
                                    </p:animEffect>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wd">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F4E719E5-B995-48FB-B447-F764B6CF0D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4527934" y="1314340"/>
            <a:ext cx="3170724" cy="1999063"/>
          </a:xfrm>
          <a:prstGeom prst="rect">
            <a:avLst/>
          </a:prstGeom>
        </p:spPr>
      </p:pic>
      <p:pic>
        <p:nvPicPr>
          <p:cNvPr id="9" name="图片 8">
            <a:extLst>
              <a:ext uri="{FF2B5EF4-FFF2-40B4-BE49-F238E27FC236}">
                <a16:creationId xmlns:a16="http://schemas.microsoft.com/office/drawing/2014/main" xmlns="" id="{9DC1F2F8-6358-4950-B776-C5B7CAB0ED6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6016" t="30167" r="29113" b="47651"/>
          <a:stretch/>
        </p:blipFill>
        <p:spPr>
          <a:xfrm>
            <a:off x="1679995" y="2799998"/>
            <a:ext cx="10059744" cy="2743662"/>
          </a:xfrm>
          <a:prstGeom prst="rect">
            <a:avLst/>
          </a:prstGeom>
        </p:spPr>
      </p:pic>
      <p:sp>
        <p:nvSpPr>
          <p:cNvPr id="10" name="文本框 9">
            <a:extLst>
              <a:ext uri="{FF2B5EF4-FFF2-40B4-BE49-F238E27FC236}">
                <a16:creationId xmlns:a16="http://schemas.microsoft.com/office/drawing/2014/main" xmlns="" id="{5EA35881-0B0C-4F06-BB36-DC98B0DA8CFB}"/>
              </a:ext>
            </a:extLst>
          </p:cNvPr>
          <p:cNvSpPr txBox="1"/>
          <p:nvPr/>
        </p:nvSpPr>
        <p:spPr>
          <a:xfrm>
            <a:off x="3996351" y="3705283"/>
            <a:ext cx="3627916" cy="707886"/>
          </a:xfrm>
          <a:prstGeom prst="rect">
            <a:avLst/>
          </a:prstGeom>
          <a:noFill/>
        </p:spPr>
        <p:txBody>
          <a:bodyPr wrap="none" rtlCol="0">
            <a:spAutoFit/>
          </a:bodyPr>
          <a:lstStyle/>
          <a:p>
            <a:r>
              <a:rPr lang="en-US" altLang="zh-CN" sz="4000" dirty="0">
                <a:solidFill>
                  <a:schemeClr val="bg1"/>
                </a:solidFill>
                <a:latin typeface="禹卫书法行书简体&#10;" panose="02000603000000000000" pitchFamily="2" charset="-122"/>
                <a:ea typeface="禹卫书法行书简体&#10;" panose="02000603000000000000" pitchFamily="2" charset="-122"/>
              </a:rPr>
              <a:t>1</a:t>
            </a:r>
            <a:r>
              <a:rPr lang="zh-CN" altLang="en-US" sz="4000" dirty="0">
                <a:solidFill>
                  <a:schemeClr val="bg1"/>
                </a:solidFill>
                <a:latin typeface="禹卫书法行书简体&#10;" panose="02000603000000000000" pitchFamily="2" charset="-122"/>
                <a:ea typeface="禹卫书法行书简体&#10;" panose="02000603000000000000" pitchFamily="2" charset="-122"/>
              </a:rPr>
              <a:t>、端午节的由来</a:t>
            </a:r>
            <a:endParaRPr lang="en-US" altLang="zh-CN" sz="4000" dirty="0">
              <a:solidFill>
                <a:schemeClr val="bg1"/>
              </a:solidFill>
              <a:latin typeface="禹卫书法行书简体&#10;" panose="02000603000000000000" pitchFamily="2" charset="-122"/>
              <a:ea typeface="禹卫书法行书简体&#10;" panose="02000603000000000000" pitchFamily="2" charset="-122"/>
            </a:endParaRPr>
          </a:p>
        </p:txBody>
      </p:sp>
      <p:sp>
        <p:nvSpPr>
          <p:cNvPr id="16" name="文本框 15">
            <a:extLst>
              <a:ext uri="{FF2B5EF4-FFF2-40B4-BE49-F238E27FC236}">
                <a16:creationId xmlns:a16="http://schemas.microsoft.com/office/drawing/2014/main" xmlns="" id="{8265C3B2-37D5-44BA-971E-5974153454A6}"/>
              </a:ext>
            </a:extLst>
          </p:cNvPr>
          <p:cNvSpPr txBox="1"/>
          <p:nvPr/>
        </p:nvSpPr>
        <p:spPr>
          <a:xfrm>
            <a:off x="3996351" y="4883302"/>
            <a:ext cx="4062331" cy="870303"/>
          </a:xfrm>
          <a:prstGeom prst="rect">
            <a:avLst/>
          </a:prstGeom>
          <a:noFill/>
        </p:spPr>
        <p:txBody>
          <a:bodyPr wrap="none" rtlCol="0">
            <a:spAutoFit/>
          </a:bodyPr>
          <a:lstStyle/>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a:p>
            <a:pPr>
              <a:lnSpc>
                <a:spcPct val="150000"/>
              </a:lnSpc>
            </a:pP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     </a:t>
            </a:r>
            <a:r>
              <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rPr>
              <a:t>·</a:t>
            </a:r>
            <a:r>
              <a:rPr lang="zh-CN" altLang="en-US" dirty="0">
                <a:solidFill>
                  <a:schemeClr val="bg2">
                    <a:lumMod val="25000"/>
                  </a:schemeClr>
                </a:solidFill>
                <a:latin typeface="禹卫书法行书简体&#10;" panose="02000603000000000000" pitchFamily="2" charset="-122"/>
                <a:ea typeface="禹卫书法行书简体&#10;" panose="02000603000000000000" pitchFamily="2" charset="-122"/>
              </a:rPr>
              <a:t>章节标题</a:t>
            </a:r>
            <a:endParaRPr lang="en-US" altLang="zh-CN" dirty="0">
              <a:solidFill>
                <a:schemeClr val="bg2">
                  <a:lumMod val="25000"/>
                </a:schemeClr>
              </a:solidFill>
              <a:latin typeface="禹卫书法行书简体&#10;" panose="02000603000000000000" pitchFamily="2" charset="-122"/>
              <a:ea typeface="禹卫书法行书简体&#10;" panose="02000603000000000000" pitchFamily="2" charset="-122"/>
            </a:endParaRPr>
          </a:p>
        </p:txBody>
      </p:sp>
    </p:spTree>
    <p:extLst>
      <p:ext uri="{BB962C8B-B14F-4D97-AF65-F5344CB8AC3E}">
        <p14:creationId xmlns:p14="http://schemas.microsoft.com/office/powerpoint/2010/main" val="3045652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lef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left)">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r="33630"/>
          <a:stretch/>
        </p:blipFill>
        <p:spPr>
          <a:xfrm>
            <a:off x="869208" y="645536"/>
            <a:ext cx="2925217" cy="1844276"/>
          </a:xfrm>
          <a:prstGeom prst="rect">
            <a:avLst/>
          </a:prstGeom>
        </p:spPr>
      </p:pic>
      <p:sp>
        <p:nvSpPr>
          <p:cNvPr id="3" name="文本框 2"/>
          <p:cNvSpPr txBox="1"/>
          <p:nvPr/>
        </p:nvSpPr>
        <p:spPr>
          <a:xfrm>
            <a:off x="3794425" y="1381816"/>
            <a:ext cx="1877437" cy="1107996"/>
          </a:xfrm>
          <a:prstGeom prst="rect">
            <a:avLst/>
          </a:prstGeom>
          <a:noFill/>
        </p:spPr>
        <p:txBody>
          <a:bodyPr wrap="none" rtlCol="0">
            <a:spAutoFit/>
          </a:bodyPr>
          <a:lstStyle/>
          <a:p>
            <a:r>
              <a:rPr lang="zh-CN" altLang="en-US" sz="6600" dirty="0">
                <a:solidFill>
                  <a:schemeClr val="accent6">
                    <a:lumMod val="50000"/>
                  </a:schemeClr>
                </a:solidFill>
                <a:latin typeface="华康海报体W12(P)" panose="040B0C00000000000000" pitchFamily="82" charset="-122"/>
                <a:ea typeface="华康海报体W12(P)" panose="040B0C00000000000000" pitchFamily="82" charset="-122"/>
                <a:cs typeface="经典繁颜体" panose="02010609000101010101" pitchFamily="49" charset="-122"/>
              </a:rPr>
              <a:t>来源</a:t>
            </a:r>
          </a:p>
        </p:txBody>
      </p:sp>
      <p:sp>
        <p:nvSpPr>
          <p:cNvPr id="6" name="文本框 5"/>
          <p:cNvSpPr txBox="1"/>
          <p:nvPr/>
        </p:nvSpPr>
        <p:spPr>
          <a:xfrm>
            <a:off x="1104901" y="2705100"/>
            <a:ext cx="10306050" cy="3555120"/>
          </a:xfrm>
          <a:prstGeom prst="rect">
            <a:avLst/>
          </a:prstGeom>
          <a:noFill/>
        </p:spPr>
        <p:txBody>
          <a:bodyPr wrap="square" rtlCol="0">
            <a:spAutoFit/>
          </a:bodyPr>
          <a:lstStyle>
            <a:defPPr>
              <a:defRPr lang="zh-CN"/>
            </a:defPPr>
            <a:lvl1pPr>
              <a:lnSpc>
                <a:spcPts val="4300"/>
              </a:lnSpc>
              <a:defRPr sz="2800">
                <a:solidFill>
                  <a:schemeClr val="accent6">
                    <a:lumMod val="50000"/>
                  </a:schemeClr>
                </a:solidFill>
                <a:latin typeface="方正少儿简体" panose="03000509000000000000" pitchFamily="65" charset="-122"/>
                <a:ea typeface="方正少儿简体" panose="03000509000000000000" pitchFamily="65" charset="-122"/>
              </a:defRPr>
            </a:lvl1pPr>
          </a:lstStyle>
          <a:p>
            <a:pPr indent="457200">
              <a:lnSpc>
                <a:spcPts val="3000"/>
              </a:lnSpc>
            </a:pPr>
            <a:r>
              <a:rPr lang="zh-CN" altLang="en-US" sz="2000" dirty="0">
                <a:latin typeface="+mn-ea"/>
                <a:ea typeface="+mn-ea"/>
              </a:rPr>
              <a:t>端午节起源于中国，最初为古代百越地区（长江中下游及以南一带）崇拜龙图腾的部族举行图腾祭祀的节日，百越之地春秋之前有在农历五月初五以龙舟竞渡形式举行部落图腾祭祀的习俗。后因战国时期的楚国（今湖北）诗人屈原在该日抱石跳汨罗江自尽，统治者为树立忠君爱国标签将端午作为纪念屈原的节日；部分地区也有纪念伍子胥、曹娥等说法。</a:t>
            </a:r>
            <a:endParaRPr lang="en-US" altLang="zh-CN" sz="2000" dirty="0">
              <a:latin typeface="+mn-ea"/>
              <a:ea typeface="+mn-ea"/>
            </a:endParaRPr>
          </a:p>
          <a:p>
            <a:pPr indent="457200">
              <a:lnSpc>
                <a:spcPts val="3000"/>
              </a:lnSpc>
            </a:pPr>
            <a:endParaRPr lang="en-US" altLang="zh-CN" sz="2000" dirty="0">
              <a:latin typeface="+mn-ea"/>
              <a:ea typeface="+mn-ea"/>
            </a:endParaRPr>
          </a:p>
          <a:p>
            <a:pPr indent="457200">
              <a:lnSpc>
                <a:spcPts val="3000"/>
              </a:lnSpc>
            </a:pPr>
            <a:r>
              <a:rPr lang="zh-CN" altLang="en-US" sz="2000" dirty="0">
                <a:latin typeface="+mn-ea"/>
                <a:ea typeface="+mn-ea"/>
              </a:rPr>
              <a:t>自古以来端午节便有划龙舟及食粽等节日活动。端午节与春节、清明节、中秋节并称为中国汉族的四大传统节日。</a:t>
            </a:r>
            <a:r>
              <a:rPr lang="en-US" altLang="zh-CN" sz="2000" dirty="0">
                <a:latin typeface="+mn-ea"/>
                <a:ea typeface="+mn-ea"/>
              </a:rPr>
              <a:t> </a:t>
            </a:r>
            <a:r>
              <a:rPr lang="zh-CN" altLang="en-US" sz="2000" dirty="0">
                <a:latin typeface="+mn-ea"/>
                <a:ea typeface="+mn-ea"/>
              </a:rPr>
              <a:t> 自</a:t>
            </a:r>
            <a:r>
              <a:rPr lang="en-US" altLang="zh-CN" sz="2000" dirty="0">
                <a:latin typeface="+mn-ea"/>
                <a:ea typeface="+mn-ea"/>
              </a:rPr>
              <a:t>2008</a:t>
            </a:r>
            <a:r>
              <a:rPr lang="zh-CN" altLang="en-US" sz="2000" dirty="0">
                <a:latin typeface="+mn-ea"/>
                <a:ea typeface="+mn-ea"/>
              </a:rPr>
              <a:t>年起，端午节被列为国家法定节假日。</a:t>
            </a:r>
            <a:r>
              <a:rPr lang="en-US" altLang="zh-CN" sz="2000" dirty="0">
                <a:latin typeface="+mn-ea"/>
                <a:ea typeface="+mn-ea"/>
              </a:rPr>
              <a:t>2006</a:t>
            </a:r>
            <a:r>
              <a:rPr lang="zh-CN" altLang="en-US" sz="2000" dirty="0">
                <a:latin typeface="+mn-ea"/>
                <a:ea typeface="+mn-ea"/>
              </a:rPr>
              <a:t>年</a:t>
            </a:r>
            <a:r>
              <a:rPr lang="en-US" altLang="zh-CN" sz="2000" dirty="0">
                <a:latin typeface="+mn-ea"/>
                <a:ea typeface="+mn-ea"/>
              </a:rPr>
              <a:t>5</a:t>
            </a:r>
            <a:r>
              <a:rPr lang="zh-CN" altLang="en-US" sz="2000" dirty="0">
                <a:latin typeface="+mn-ea"/>
                <a:ea typeface="+mn-ea"/>
              </a:rPr>
              <a:t>月，国务院将其列入首批国家级非物质文化遗产名录；</a:t>
            </a:r>
            <a:r>
              <a:rPr lang="en-US" altLang="zh-CN" sz="2000" dirty="0">
                <a:latin typeface="+mn-ea"/>
                <a:ea typeface="+mn-ea"/>
              </a:rPr>
              <a:t>2009</a:t>
            </a:r>
            <a:r>
              <a:rPr lang="zh-CN" altLang="en-US" sz="2000" dirty="0">
                <a:latin typeface="+mn-ea"/>
                <a:ea typeface="+mn-ea"/>
              </a:rPr>
              <a:t>年</a:t>
            </a:r>
            <a:r>
              <a:rPr lang="en-US" altLang="zh-CN" sz="2000" dirty="0">
                <a:latin typeface="+mn-ea"/>
                <a:ea typeface="+mn-ea"/>
              </a:rPr>
              <a:t>9</a:t>
            </a:r>
            <a:r>
              <a:rPr lang="zh-CN" altLang="en-US" sz="2000" dirty="0">
                <a:latin typeface="+mn-ea"/>
                <a:ea typeface="+mn-ea"/>
              </a:rPr>
              <a:t>月，联合国教科文组织正式审议并批准中国端午节列入世界非物质文化遗产，成为中国首个入选世界非遗的节日</a:t>
            </a:r>
          </a:p>
        </p:txBody>
      </p:sp>
      <p:cxnSp>
        <p:nvCxnSpPr>
          <p:cNvPr id="8" name="直接连接符 7"/>
          <p:cNvCxnSpPr>
            <a:stCxn id="6" idx="1"/>
            <a:endCxn id="6" idx="3"/>
          </p:cNvCxnSpPr>
          <p:nvPr/>
        </p:nvCxnSpPr>
        <p:spPr>
          <a:xfrm>
            <a:off x="1104901" y="4482660"/>
            <a:ext cx="10306050" cy="0"/>
          </a:xfrm>
          <a:prstGeom prst="line">
            <a:avLst/>
          </a:prstGeom>
          <a:ln w="19050">
            <a:solidFill>
              <a:schemeClr val="tx1">
                <a:lumMod val="75000"/>
                <a:lumOff val="25000"/>
              </a:schemeClr>
            </a:solidFill>
            <a:prstDash val="lgDash"/>
          </a:ln>
        </p:spPr>
        <p:style>
          <a:lnRef idx="1">
            <a:schemeClr val="accent6"/>
          </a:lnRef>
          <a:fillRef idx="0">
            <a:schemeClr val="accent6"/>
          </a:fillRef>
          <a:effectRef idx="0">
            <a:schemeClr val="accent6"/>
          </a:effectRef>
          <a:fontRef idx="minor">
            <a:schemeClr val="tx1"/>
          </a:fontRef>
        </p:style>
      </p:cxnSp>
      <p:pic>
        <p:nvPicPr>
          <p:cNvPr id="10" name="图片 9"/>
          <p:cNvPicPr>
            <a:picLocks noChangeAspect="1"/>
          </p:cNvPicPr>
          <p:nvPr/>
        </p:nvPicPr>
        <p:blipFill rotWithShape="1">
          <a:blip r:embed="rId4" cstate="screen">
            <a:extLst>
              <a:ext uri="{28A0092B-C50C-407E-A947-70E740481C1C}">
                <a14:useLocalDpi xmlns:a14="http://schemas.microsoft.com/office/drawing/2010/main"/>
              </a:ext>
            </a:extLst>
          </a:blip>
          <a:srcRect l="10405" t="7292" r="7668" b="19897"/>
          <a:stretch/>
        </p:blipFill>
        <p:spPr>
          <a:xfrm>
            <a:off x="9371571" y="656984"/>
            <a:ext cx="2039379" cy="1832828"/>
          </a:xfrm>
          <a:prstGeom prst="rect">
            <a:avLst/>
          </a:prstGeom>
        </p:spPr>
      </p:pic>
    </p:spTree>
    <p:extLst>
      <p:ext uri="{BB962C8B-B14F-4D97-AF65-F5344CB8AC3E}">
        <p14:creationId xmlns:p14="http://schemas.microsoft.com/office/powerpoint/2010/main" val="20676979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4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80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1" presetClass="entr" presetSubtype="0" fill="hold" grpId="0" nodeType="clickEffect">
                                  <p:stCondLst>
                                    <p:cond delay="0"/>
                                  </p:stCondLst>
                                  <p:iterate type="wd">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anim calcmode="lin" valueType="num">
                                      <p:cBhvr>
                                        <p:cTn id="26"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left)">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中国风传统节日端午节PPT课件"/>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312</TotalTime>
  <Words>2976</Words>
  <Application>Microsoft Office PowerPoint</Application>
  <PresentationFormat>自定义</PresentationFormat>
  <Paragraphs>113</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端午节</dc:title>
  <dc:creator>第一PPT</dc:creator>
  <cp:keywords>www.1ppt.com</cp:keywords>
  <dc:description>第一PPT</dc:description>
  <cp:lastModifiedBy>Windows User</cp:lastModifiedBy>
  <cp:revision>50</cp:revision>
  <dcterms:created xsi:type="dcterms:W3CDTF">2016-04-29T08:52:34Z</dcterms:created>
  <dcterms:modified xsi:type="dcterms:W3CDTF">2018-06-15T02:57:12Z</dcterms:modified>
</cp:coreProperties>
</file>