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6" r:id="rId1"/>
    <p:sldMasterId id="2147483698" r:id="rId2"/>
  </p:sldMasterIdLst>
  <p:notesMasterIdLst>
    <p:notesMasterId r:id="rId31"/>
  </p:notesMasterIdLst>
  <p:handoutMasterIdLst>
    <p:handoutMasterId r:id="rId32"/>
  </p:handoutMasterIdLst>
  <p:sldIdLst>
    <p:sldId id="256" r:id="rId3"/>
    <p:sldId id="262" r:id="rId4"/>
    <p:sldId id="263" r:id="rId5"/>
    <p:sldId id="264" r:id="rId6"/>
    <p:sldId id="271" r:id="rId7"/>
    <p:sldId id="272" r:id="rId8"/>
    <p:sldId id="274" r:id="rId9"/>
    <p:sldId id="275" r:id="rId10"/>
    <p:sldId id="276" r:id="rId11"/>
    <p:sldId id="277" r:id="rId12"/>
    <p:sldId id="286" r:id="rId13"/>
    <p:sldId id="288" r:id="rId14"/>
    <p:sldId id="289" r:id="rId15"/>
    <p:sldId id="290" r:id="rId16"/>
    <p:sldId id="291" r:id="rId17"/>
    <p:sldId id="292" r:id="rId18"/>
    <p:sldId id="293" r:id="rId19"/>
    <p:sldId id="279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2" r:id="rId28"/>
    <p:sldId id="301" r:id="rId29"/>
    <p:sldId id="303" r:id="rId30"/>
  </p:sldIdLst>
  <p:sldSz cx="12190413" cy="6858000"/>
  <p:notesSz cx="6858000" cy="9144000"/>
  <p:embeddedFontLst>
    <p:embeddedFont>
      <p:font typeface="H-明兰" panose="02010600030101010101" charset="-122"/>
      <p:regular r:id="rId33"/>
    </p:embeddedFont>
    <p:embeddedFont>
      <p:font typeface="方正兰亭细黑_GBK" panose="02010600030101010101" charset="-122"/>
      <p:regular r:id="rId34"/>
    </p:embeddedFont>
    <p:embeddedFont>
      <p:font typeface="Segoe UI" panose="020B0502040204020203" pitchFamily="34" charset="0"/>
      <p:regular r:id="rId35"/>
      <p:bold r:id="rId36"/>
      <p:italic r:id="rId37"/>
      <p:boldItalic r:id="rId38"/>
    </p:embeddedFont>
    <p:embeddedFont>
      <p:font typeface="微软雅黑" panose="020B0503020204020204" pitchFamily="34" charset="-122"/>
      <p:regular r:id="rId39"/>
      <p:bold r:id="rId40"/>
    </p:embeddedFont>
    <p:embeddedFont>
      <p:font typeface="MyriadSetPro-Thin" panose="020B0604020202020204" charset="0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MyriadSetPro-Semibold" panose="020B0604020202020204" charset="0"/>
      <p:bold r:id="rId46"/>
    </p:embeddedFont>
    <p:embeddedFont>
      <p:font typeface="FZLanTingKanHei-R-GBK" panose="02010600030101010101" charset="-122"/>
      <p:regular r:id="rId47"/>
    </p:embeddedFont>
    <p:embeddedFont>
      <p:font typeface="FZLanTingHeiS-DB1-GBK" panose="02010600030101010101" charset="-122"/>
      <p:regular r:id="rId4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621">
          <p15:clr>
            <a:srgbClr val="A4A3A4"/>
          </p15:clr>
        </p15:guide>
        <p15:guide id="3" orient="horz" pos="2699">
          <p15:clr>
            <a:srgbClr val="A4A3A4"/>
          </p15:clr>
        </p15:guide>
        <p15:guide id="4" pos="3839">
          <p15:clr>
            <a:srgbClr val="A4A3A4"/>
          </p15:clr>
        </p15:guide>
        <p15:guide id="5" pos="2932">
          <p15:clr>
            <a:srgbClr val="A4A3A4"/>
          </p15:clr>
        </p15:guide>
        <p15:guide id="6" pos="4746">
          <p15:clr>
            <a:srgbClr val="A4A3A4"/>
          </p15:clr>
        </p15:guide>
        <p15:guide id="7" pos="210">
          <p15:clr>
            <a:srgbClr val="A4A3A4"/>
          </p15:clr>
        </p15:guide>
        <p15:guide id="8" pos="74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6"/>
    <a:srgbClr val="BFBFB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3" autoAdjust="0"/>
    <p:restoredTop sz="94660"/>
  </p:normalViewPr>
  <p:slideViewPr>
    <p:cSldViewPr>
      <p:cViewPr varScale="1">
        <p:scale>
          <a:sx n="61" d="100"/>
          <a:sy n="61" d="100"/>
        </p:scale>
        <p:origin x="-78" y="-1362"/>
      </p:cViewPr>
      <p:guideLst>
        <p:guide orient="horz" pos="2160"/>
        <p:guide orient="horz" pos="1621"/>
        <p:guide orient="horz" pos="2699"/>
        <p:guide pos="3839"/>
        <p:guide pos="2932"/>
        <p:guide pos="4746"/>
        <p:guide pos="210"/>
        <p:guide pos="74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6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459825028077398E-2"/>
          <c:y val="2.5784607899540072E-2"/>
          <c:w val="0.97708034994384518"/>
          <c:h val="0.939054563146541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tx1">
                        <a:lumMod val="50000"/>
                        <a:lumOff val="50000"/>
                      </a:schemeClr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1424</c:v>
                </c:pt>
                <c:pt idx="1">
                  <c:v>2000</c:v>
                </c:pt>
                <c:pt idx="2">
                  <c:v>3500</c:v>
                </c:pt>
                <c:pt idx="3">
                  <c:v>3800</c:v>
                </c:pt>
                <c:pt idx="4">
                  <c:v>4309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8"/>
        <c:axId val="216193664"/>
        <c:axId val="216195456"/>
      </c:barChart>
      <c:catAx>
        <c:axId val="216193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16195456"/>
        <c:crosses val="autoZero"/>
        <c:auto val="1"/>
        <c:lblAlgn val="ctr"/>
        <c:lblOffset val="100"/>
        <c:noMultiLvlLbl val="0"/>
      </c:catAx>
      <c:valAx>
        <c:axId val="216195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161936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9233F-B0BB-44DE-A7B3-17CA56738593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83086-5DC3-4A1A-BC99-636994B650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7272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218B8-0759-4EF6-915F-DEF35E047769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66438-32C0-4A55-81A6-6429864AD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419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1613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281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161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694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04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0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05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07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60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0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366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163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57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161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161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79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79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002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675" y="273050"/>
            <a:ext cx="681513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002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/>
          <a:lstStyle/>
          <a:p>
            <a:fld id="{D9C64D6C-817B-41DF-B312-244F9FBF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4F4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121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121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1568D-62A3-428D-9EAF-2462161BCA07}" type="datetimeFigureOut">
              <a:rPr lang="zh-CN" altLang="en-US" smtClean="0"/>
              <a:t>2018/6/2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59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0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337536" y="2672123"/>
            <a:ext cx="1513754" cy="1513754"/>
          </a:xfrm>
          <a:prstGeom prst="roundRect">
            <a:avLst>
              <a:gd name="adj" fmla="val 2213"/>
            </a:avLst>
          </a:prstGeom>
          <a:gradFill flip="none" rotWithShape="1">
            <a:gsLst>
              <a:gs pos="48000">
                <a:srgbClr val="FF0000"/>
              </a:gs>
              <a:gs pos="0">
                <a:srgbClr val="FF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outerShdw blurRad="76200" dist="25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spc="300" dirty="0" smtClean="0">
                <a:latin typeface="MyriadSetPro-Semibold" panose="02000400000000000000" pitchFamily="2" charset="0"/>
                <a:ea typeface="方正兰亭细黑_GBK" panose="02000000000000000000" pitchFamily="2" charset="-122"/>
              </a:rPr>
              <a:t>LOGO</a:t>
            </a:r>
            <a:endParaRPr lang="zh-CN" altLang="en-US" sz="3200" spc="300" dirty="0">
              <a:latin typeface="MyriadSetPro-Semibold" panose="02000400000000000000" pitchFamily="2" charset="0"/>
              <a:ea typeface="方正兰亭细黑_GBK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000">
        <p14:vortex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4638398" y="3041000"/>
            <a:ext cx="2913619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rIns="45720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/>
            <a:r>
              <a:rPr lang="zh-CN" altLang="zh-CN" sz="5500" dirty="0" smtClean="0">
                <a:solidFill>
                  <a:schemeClr val="tx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公司</a:t>
            </a:r>
            <a:r>
              <a:rPr lang="zh-CN" altLang="en-US" sz="5500" dirty="0" smtClean="0">
                <a:solidFill>
                  <a:schemeClr val="tx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规模</a:t>
            </a:r>
            <a:endParaRPr lang="zh-CN" altLang="zh-CN" sz="5500" dirty="0">
              <a:solidFill>
                <a:schemeClr val="tx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  <a:sym typeface="FZLanTingKanHei-R-GBK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6140" y="3865112"/>
            <a:ext cx="139814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 smtClean="0">
                <a:latin typeface="MyriadSetPro-Semibold" panose="02000400000000000000" pitchFamily="2" charset="0"/>
                <a:ea typeface="微软雅黑" pitchFamily="34" charset="-122"/>
                <a:sym typeface="Gotham" charset="0"/>
              </a:rPr>
              <a:t>KEY STARS</a:t>
            </a:r>
            <a:endParaRPr lang="zh-CN" altLang="zh-CN" sz="2100" dirty="0">
              <a:latin typeface="MyriadSetPro-Semibold" panose="02000400000000000000" pitchFamily="2" charset="0"/>
              <a:ea typeface="微软雅黑" pitchFamily="34" charset="-122"/>
              <a:sym typeface="Gotham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383953" y="2302741"/>
            <a:ext cx="541194" cy="541194"/>
          </a:xfrm>
          <a:prstGeom prst="roundRect">
            <a:avLst>
              <a:gd name="adj" fmla="val 2213"/>
            </a:avLst>
          </a:prstGeom>
          <a:gradFill flip="none" rotWithShape="1">
            <a:gsLst>
              <a:gs pos="48000">
                <a:srgbClr val="FF0000"/>
              </a:gs>
              <a:gs pos="0">
                <a:srgbClr val="FF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outerShdw blurRad="76200" dist="25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2</a:t>
            </a:r>
            <a:endParaRPr lang="zh-CN" altLang="en-US" sz="3200" dirty="0">
              <a:solidFill>
                <a:prstClr val="white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800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11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zh-CN" sz="1000" dirty="0">
                <a:latin typeface="微软雅黑" pitchFamily="34" charset="-122"/>
                <a:ea typeface="微软雅黑" pitchFamily="34" charset="-122"/>
                <a:sym typeface="FZLanTingHeiS-DB1-GBK" charset="0"/>
              </a:rPr>
              <a:t>公司规模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-2005694" y="262542"/>
            <a:ext cx="7498754" cy="6091783"/>
            <a:chOff x="-2005694" y="143635"/>
            <a:chExt cx="7498754" cy="6091783"/>
          </a:xfrm>
        </p:grpSpPr>
        <p:sp>
          <p:nvSpPr>
            <p:cNvPr id="5" name="内蒙古"/>
            <p:cNvSpPr>
              <a:spLocks/>
            </p:cNvSpPr>
            <p:nvPr/>
          </p:nvSpPr>
          <p:spPr bwMode="auto">
            <a:xfrm>
              <a:off x="1066768" y="208823"/>
              <a:ext cx="3355843" cy="2731406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noFill/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6" name="青海"/>
            <p:cNvSpPr>
              <a:spLocks/>
            </p:cNvSpPr>
            <p:nvPr/>
          </p:nvSpPr>
          <p:spPr bwMode="auto">
            <a:xfrm>
              <a:off x="-146310" y="2473890"/>
              <a:ext cx="1878278" cy="1367195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noFill/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7" name="西藏"/>
            <p:cNvSpPr>
              <a:spLocks/>
            </p:cNvSpPr>
            <p:nvPr/>
          </p:nvSpPr>
          <p:spPr bwMode="auto">
            <a:xfrm>
              <a:off x="-1745737" y="2716505"/>
              <a:ext cx="2822886" cy="1852426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noFill/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8" name="新疆"/>
            <p:cNvSpPr>
              <a:spLocks/>
            </p:cNvSpPr>
            <p:nvPr/>
          </p:nvSpPr>
          <p:spPr bwMode="auto">
            <a:xfrm>
              <a:off x="-2005694" y="678142"/>
              <a:ext cx="2996894" cy="2280979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noFill/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9" name="台湾"/>
            <p:cNvSpPr>
              <a:spLocks/>
            </p:cNvSpPr>
            <p:nvPr/>
          </p:nvSpPr>
          <p:spPr bwMode="auto">
            <a:xfrm>
              <a:off x="4252580" y="4943793"/>
              <a:ext cx="264491" cy="579690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noFill/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0" name="河北"/>
            <p:cNvSpPr>
              <a:spLocks noEditPoints="1"/>
            </p:cNvSpPr>
            <p:nvPr/>
          </p:nvSpPr>
          <p:spPr bwMode="auto">
            <a:xfrm>
              <a:off x="3123586" y="2042355"/>
              <a:ext cx="812363" cy="1124580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1" name="江西"/>
            <p:cNvSpPr>
              <a:spLocks/>
            </p:cNvSpPr>
            <p:nvPr/>
          </p:nvSpPr>
          <p:spPr bwMode="auto">
            <a:xfrm>
              <a:off x="3209535" y="4194073"/>
              <a:ext cx="717902" cy="954550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" name="任意多边形 11"/>
            <p:cNvSpPr>
              <a:spLocks noEditPoints="1"/>
            </p:cNvSpPr>
            <p:nvPr/>
          </p:nvSpPr>
          <p:spPr bwMode="auto">
            <a:xfrm>
              <a:off x="3285102" y="5485699"/>
              <a:ext cx="94461" cy="75569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3" name="上海"/>
            <p:cNvSpPr>
              <a:spLocks noEditPoints="1"/>
            </p:cNvSpPr>
            <p:nvPr/>
          </p:nvSpPr>
          <p:spPr bwMode="auto">
            <a:xfrm>
              <a:off x="4233688" y="3841085"/>
              <a:ext cx="151136" cy="185941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4" name="黑龙江"/>
            <p:cNvSpPr>
              <a:spLocks/>
            </p:cNvSpPr>
            <p:nvPr/>
          </p:nvSpPr>
          <p:spPr bwMode="auto">
            <a:xfrm>
              <a:off x="3860378" y="143635"/>
              <a:ext cx="1632682" cy="1553134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5" name="湖北"/>
            <p:cNvSpPr>
              <a:spLocks/>
            </p:cNvSpPr>
            <p:nvPr/>
          </p:nvSpPr>
          <p:spPr bwMode="auto">
            <a:xfrm>
              <a:off x="2412088" y="3689949"/>
              <a:ext cx="1137505" cy="711937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6" name="山东"/>
            <p:cNvSpPr>
              <a:spLocks/>
            </p:cNvSpPr>
            <p:nvPr/>
          </p:nvSpPr>
          <p:spPr bwMode="auto">
            <a:xfrm>
              <a:off x="3312507" y="2786884"/>
              <a:ext cx="1024153" cy="655260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17" name="安徽"/>
            <p:cNvSpPr>
              <a:spLocks/>
            </p:cNvSpPr>
            <p:nvPr/>
          </p:nvSpPr>
          <p:spPr bwMode="auto">
            <a:xfrm>
              <a:off x="3355482" y="3414738"/>
              <a:ext cx="699010" cy="878983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8" name="山西"/>
            <p:cNvSpPr>
              <a:spLocks/>
            </p:cNvSpPr>
            <p:nvPr/>
          </p:nvSpPr>
          <p:spPr bwMode="auto">
            <a:xfrm>
              <a:off x="2695469" y="2384620"/>
              <a:ext cx="570742" cy="1067902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" name="吉林"/>
            <p:cNvSpPr>
              <a:spLocks/>
            </p:cNvSpPr>
            <p:nvPr/>
          </p:nvSpPr>
          <p:spPr bwMode="auto">
            <a:xfrm>
              <a:off x="4049300" y="1335608"/>
              <a:ext cx="1194183" cy="881965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" name="湖南"/>
            <p:cNvSpPr>
              <a:spLocks/>
            </p:cNvSpPr>
            <p:nvPr/>
          </p:nvSpPr>
          <p:spPr bwMode="auto">
            <a:xfrm>
              <a:off x="2472083" y="4221475"/>
              <a:ext cx="835230" cy="920372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" name="江苏"/>
            <p:cNvSpPr>
              <a:spLocks/>
            </p:cNvSpPr>
            <p:nvPr/>
          </p:nvSpPr>
          <p:spPr bwMode="auto">
            <a:xfrm>
              <a:off x="3534022" y="3309898"/>
              <a:ext cx="816339" cy="711937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2" name="福建"/>
            <p:cNvSpPr>
              <a:spLocks/>
            </p:cNvSpPr>
            <p:nvPr/>
          </p:nvSpPr>
          <p:spPr bwMode="auto">
            <a:xfrm>
              <a:off x="3568486" y="4477455"/>
              <a:ext cx="665203" cy="803414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3" name="河南"/>
            <p:cNvSpPr>
              <a:spLocks/>
            </p:cNvSpPr>
            <p:nvPr/>
          </p:nvSpPr>
          <p:spPr bwMode="auto">
            <a:xfrm>
              <a:off x="2709172" y="3137660"/>
              <a:ext cx="873017" cy="841198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4" name="辽宁"/>
            <p:cNvSpPr>
              <a:spLocks noEditPoints="1"/>
            </p:cNvSpPr>
            <p:nvPr/>
          </p:nvSpPr>
          <p:spPr bwMode="auto">
            <a:xfrm>
              <a:off x="3776299" y="1799739"/>
              <a:ext cx="891909" cy="860088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5" name="浙江"/>
            <p:cNvSpPr>
              <a:spLocks/>
            </p:cNvSpPr>
            <p:nvPr/>
          </p:nvSpPr>
          <p:spPr bwMode="auto">
            <a:xfrm>
              <a:off x="3851869" y="3970350"/>
              <a:ext cx="589634" cy="674151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6" name="广东"/>
            <p:cNvSpPr>
              <a:spLocks noEditPoints="1"/>
            </p:cNvSpPr>
            <p:nvPr/>
          </p:nvSpPr>
          <p:spPr bwMode="auto">
            <a:xfrm>
              <a:off x="2611390" y="4990087"/>
              <a:ext cx="1175290" cy="897873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7" name="天津"/>
            <p:cNvSpPr>
              <a:spLocks/>
            </p:cNvSpPr>
            <p:nvPr/>
          </p:nvSpPr>
          <p:spPr bwMode="auto">
            <a:xfrm>
              <a:off x="3544403" y="2455000"/>
              <a:ext cx="170030" cy="280399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8" name="北京"/>
            <p:cNvSpPr>
              <a:spLocks/>
            </p:cNvSpPr>
            <p:nvPr/>
          </p:nvSpPr>
          <p:spPr bwMode="auto">
            <a:xfrm>
              <a:off x="3360673" y="2303861"/>
              <a:ext cx="245597" cy="283383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29" name="陕西"/>
            <p:cNvSpPr>
              <a:spLocks/>
            </p:cNvSpPr>
            <p:nvPr/>
          </p:nvSpPr>
          <p:spPr bwMode="auto">
            <a:xfrm>
              <a:off x="2034245" y="2587244"/>
              <a:ext cx="793471" cy="1364215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0" name="重庆"/>
            <p:cNvSpPr>
              <a:spLocks/>
            </p:cNvSpPr>
            <p:nvPr/>
          </p:nvSpPr>
          <p:spPr bwMode="auto">
            <a:xfrm>
              <a:off x="1996460" y="3875889"/>
              <a:ext cx="699010" cy="674151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1" name="广西"/>
            <p:cNvSpPr>
              <a:spLocks/>
            </p:cNvSpPr>
            <p:nvPr/>
          </p:nvSpPr>
          <p:spPr bwMode="auto">
            <a:xfrm>
              <a:off x="1807538" y="4838951"/>
              <a:ext cx="1175290" cy="844181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2" name="云南"/>
            <p:cNvSpPr>
              <a:spLocks/>
            </p:cNvSpPr>
            <p:nvPr/>
          </p:nvSpPr>
          <p:spPr bwMode="auto">
            <a:xfrm>
              <a:off x="709841" y="4274701"/>
              <a:ext cx="1364212" cy="1404980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3" name="宁夏"/>
            <p:cNvSpPr>
              <a:spLocks/>
            </p:cNvSpPr>
            <p:nvPr/>
          </p:nvSpPr>
          <p:spPr bwMode="auto">
            <a:xfrm>
              <a:off x="1901999" y="2622044"/>
              <a:ext cx="453412" cy="711934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4" name="甘肃"/>
            <p:cNvSpPr>
              <a:spLocks/>
            </p:cNvSpPr>
            <p:nvPr/>
          </p:nvSpPr>
          <p:spPr bwMode="auto">
            <a:xfrm>
              <a:off x="373723" y="1922043"/>
              <a:ext cx="2123878" cy="1852425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5" name="四川"/>
            <p:cNvSpPr>
              <a:spLocks/>
            </p:cNvSpPr>
            <p:nvPr/>
          </p:nvSpPr>
          <p:spPr bwMode="auto">
            <a:xfrm>
              <a:off x="877845" y="3409550"/>
              <a:ext cx="1590918" cy="1439784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36" name="贵州"/>
            <p:cNvSpPr>
              <a:spLocks/>
            </p:cNvSpPr>
            <p:nvPr/>
          </p:nvSpPr>
          <p:spPr bwMode="auto">
            <a:xfrm>
              <a:off x="1704127" y="4373050"/>
              <a:ext cx="887933" cy="749719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7" name="任意多边形 36"/>
            <p:cNvSpPr>
              <a:spLocks/>
            </p:cNvSpPr>
            <p:nvPr/>
          </p:nvSpPr>
          <p:spPr bwMode="auto">
            <a:xfrm>
              <a:off x="3285102" y="5523484"/>
              <a:ext cx="37784" cy="18893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  <p:sp>
          <p:nvSpPr>
            <p:cNvPr id="38" name="海南"/>
            <p:cNvSpPr>
              <a:spLocks/>
            </p:cNvSpPr>
            <p:nvPr/>
          </p:nvSpPr>
          <p:spPr bwMode="auto">
            <a:xfrm>
              <a:off x="2430979" y="5917234"/>
              <a:ext cx="396736" cy="318184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solidFill>
              <a:srgbClr val="FF0000"/>
            </a:solidFill>
            <a:ln w="3175" cmpd="sng">
              <a:solidFill>
                <a:srgbClr val="BFBFB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104497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00" b="0" i="0" u="none" strike="noStrike" kern="0" cap="none" spc="0" normalizeH="0" baseline="0" noProof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Segoe UI"/>
                <a:ea typeface="微软雅黑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050201" y="1566952"/>
            <a:ext cx="51755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500" dirty="0" smtClean="0">
                <a:solidFill>
                  <a:srgbClr val="BFBFBF"/>
                </a:solidFill>
                <a:latin typeface="MyriadSetPro-Thin" panose="02000203050000020004" pitchFamily="2" charset="0"/>
              </a:rPr>
              <a:t>SCALE</a:t>
            </a:r>
            <a:endParaRPr lang="zh-CN" altLang="en-US" sz="11500" dirty="0">
              <a:solidFill>
                <a:srgbClr val="BFBFBF"/>
              </a:solidFill>
              <a:latin typeface="MyriadSetPro-Thin" panose="02000203050000020004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04306" y="3429000"/>
            <a:ext cx="34214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5</a:t>
            </a:r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个国家</a:t>
            </a:r>
            <a:endParaRPr lang="en-US" altLang="zh-CN" sz="32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164</a:t>
            </a:r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个城市</a:t>
            </a:r>
            <a:endParaRPr lang="en-US" altLang="zh-CN" sz="32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66</a:t>
            </a:r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个分支机构</a:t>
            </a:r>
            <a:endParaRPr lang="zh-CN" altLang="en-US" sz="3200" dirty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394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76113" y="0"/>
            <a:ext cx="10122363" cy="6858000"/>
            <a:chOff x="776113" y="0"/>
            <a:chExt cx="10122363" cy="6858000"/>
          </a:xfrm>
        </p:grpSpPr>
        <p:cxnSp>
          <p:nvCxnSpPr>
            <p:cNvPr id="4" name="直接连接符 3"/>
            <p:cNvCxnSpPr/>
            <p:nvPr/>
          </p:nvCxnSpPr>
          <p:spPr>
            <a:xfrm flipH="1">
              <a:off x="9252436" y="0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H="1">
              <a:off x="8937020" y="0"/>
              <a:ext cx="1961456" cy="19614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1585441" y="6021288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776113" y="5157192"/>
              <a:ext cx="1700808" cy="170080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0" y="1674680"/>
            <a:ext cx="12190413" cy="3508641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22000" dirty="0" smtClean="0">
                <a:solidFill>
                  <a:schemeClr val="tx1">
                    <a:alpha val="10000"/>
                  </a:schemeClr>
                </a:solidFill>
                <a:latin typeface="MyriadSetPro-Thin" panose="02000203050000020004" pitchFamily="2" charset="0"/>
                <a:ea typeface="微软雅黑" pitchFamily="34" charset="-122"/>
              </a:rPr>
              <a:t>EMPLOYEE</a:t>
            </a:r>
            <a:endParaRPr lang="zh-CN" altLang="en-US" sz="22000" dirty="0">
              <a:solidFill>
                <a:schemeClr val="tx1">
                  <a:alpha val="10000"/>
                </a:schemeClr>
              </a:solidFill>
              <a:latin typeface="MyriadSetPro-Thin" panose="02000203050000020004" pitchFamily="2" charset="0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9712" y="2672292"/>
            <a:ext cx="8910990" cy="160042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在册员工近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22,500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名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平均年龄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26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岁</a:t>
            </a:r>
            <a:endParaRPr lang="zh-CN" altLang="en-US" sz="3200" spc="300" dirty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643569" y="600723"/>
            <a:ext cx="901688" cy="623032"/>
            <a:chOff x="9201150" y="5653088"/>
            <a:chExt cx="544513" cy="376238"/>
          </a:xfrm>
          <a:solidFill>
            <a:schemeClr val="tx1">
              <a:lumMod val="50000"/>
              <a:lumOff val="50000"/>
              <a:alpha val="30000"/>
            </a:schemeClr>
          </a:solidFill>
        </p:grpSpPr>
        <p:sp>
          <p:nvSpPr>
            <p:cNvPr id="11" name="Freeform 899"/>
            <p:cNvSpPr>
              <a:spLocks noEditPoints="1"/>
            </p:cNvSpPr>
            <p:nvPr/>
          </p:nvSpPr>
          <p:spPr bwMode="auto">
            <a:xfrm>
              <a:off x="9201150" y="5732463"/>
              <a:ext cx="544513" cy="271463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00"/>
            <p:cNvSpPr>
              <a:spLocks/>
            </p:cNvSpPr>
            <p:nvPr/>
          </p:nvSpPr>
          <p:spPr bwMode="auto">
            <a:xfrm>
              <a:off x="9280525" y="5653088"/>
              <a:ext cx="385763" cy="376238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466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17796" y="592345"/>
            <a:ext cx="553234" cy="631410"/>
            <a:chOff x="4279901" y="5935663"/>
            <a:chExt cx="292100" cy="333376"/>
          </a:xfrm>
          <a:solidFill>
            <a:schemeClr val="tx1">
              <a:lumMod val="50000"/>
              <a:lumOff val="50000"/>
              <a:alpha val="30000"/>
            </a:schemeClr>
          </a:solidFill>
        </p:grpSpPr>
        <p:sp>
          <p:nvSpPr>
            <p:cNvPr id="4" name="Freeform 874"/>
            <p:cNvSpPr>
              <a:spLocks noEditPoints="1"/>
            </p:cNvSpPr>
            <p:nvPr/>
          </p:nvSpPr>
          <p:spPr bwMode="auto">
            <a:xfrm>
              <a:off x="4476751" y="5935663"/>
              <a:ext cx="95250" cy="333375"/>
            </a:xfrm>
            <a:custGeom>
              <a:avLst/>
              <a:gdLst>
                <a:gd name="T0" fmla="*/ 0 w 60"/>
                <a:gd name="T1" fmla="*/ 0 h 210"/>
                <a:gd name="T2" fmla="*/ 0 w 60"/>
                <a:gd name="T3" fmla="*/ 210 h 210"/>
                <a:gd name="T4" fmla="*/ 60 w 60"/>
                <a:gd name="T5" fmla="*/ 210 h 210"/>
                <a:gd name="T6" fmla="*/ 60 w 60"/>
                <a:gd name="T7" fmla="*/ 0 h 210"/>
                <a:gd name="T8" fmla="*/ 0 w 60"/>
                <a:gd name="T9" fmla="*/ 0 h 210"/>
                <a:gd name="T10" fmla="*/ 43 w 60"/>
                <a:gd name="T11" fmla="*/ 157 h 210"/>
                <a:gd name="T12" fmla="*/ 17 w 60"/>
                <a:gd name="T13" fmla="*/ 157 h 210"/>
                <a:gd name="T14" fmla="*/ 17 w 60"/>
                <a:gd name="T15" fmla="*/ 131 h 210"/>
                <a:gd name="T16" fmla="*/ 43 w 60"/>
                <a:gd name="T17" fmla="*/ 131 h 210"/>
                <a:gd name="T18" fmla="*/ 43 w 60"/>
                <a:gd name="T19" fmla="*/ 157 h 210"/>
                <a:gd name="T20" fmla="*/ 43 w 60"/>
                <a:gd name="T21" fmla="*/ 105 h 210"/>
                <a:gd name="T22" fmla="*/ 17 w 60"/>
                <a:gd name="T23" fmla="*/ 105 h 210"/>
                <a:gd name="T24" fmla="*/ 17 w 60"/>
                <a:gd name="T25" fmla="*/ 78 h 210"/>
                <a:gd name="T26" fmla="*/ 43 w 60"/>
                <a:gd name="T27" fmla="*/ 78 h 210"/>
                <a:gd name="T28" fmla="*/ 43 w 60"/>
                <a:gd name="T29" fmla="*/ 105 h 210"/>
                <a:gd name="T30" fmla="*/ 43 w 60"/>
                <a:gd name="T31" fmla="*/ 52 h 210"/>
                <a:gd name="T32" fmla="*/ 17 w 60"/>
                <a:gd name="T33" fmla="*/ 52 h 210"/>
                <a:gd name="T34" fmla="*/ 17 w 60"/>
                <a:gd name="T35" fmla="*/ 26 h 210"/>
                <a:gd name="T36" fmla="*/ 43 w 60"/>
                <a:gd name="T37" fmla="*/ 26 h 210"/>
                <a:gd name="T38" fmla="*/ 43 w 60"/>
                <a:gd name="T39" fmla="*/ 5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210">
                  <a:moveTo>
                    <a:pt x="0" y="0"/>
                  </a:moveTo>
                  <a:lnTo>
                    <a:pt x="0" y="210"/>
                  </a:lnTo>
                  <a:lnTo>
                    <a:pt x="60" y="210"/>
                  </a:lnTo>
                  <a:lnTo>
                    <a:pt x="60" y="0"/>
                  </a:lnTo>
                  <a:lnTo>
                    <a:pt x="0" y="0"/>
                  </a:lnTo>
                  <a:close/>
                  <a:moveTo>
                    <a:pt x="43" y="157"/>
                  </a:moveTo>
                  <a:lnTo>
                    <a:pt x="17" y="157"/>
                  </a:lnTo>
                  <a:lnTo>
                    <a:pt x="17" y="131"/>
                  </a:lnTo>
                  <a:lnTo>
                    <a:pt x="43" y="131"/>
                  </a:lnTo>
                  <a:lnTo>
                    <a:pt x="43" y="157"/>
                  </a:lnTo>
                  <a:close/>
                  <a:moveTo>
                    <a:pt x="43" y="105"/>
                  </a:moveTo>
                  <a:lnTo>
                    <a:pt x="17" y="105"/>
                  </a:lnTo>
                  <a:lnTo>
                    <a:pt x="17" y="78"/>
                  </a:lnTo>
                  <a:lnTo>
                    <a:pt x="43" y="78"/>
                  </a:lnTo>
                  <a:lnTo>
                    <a:pt x="43" y="105"/>
                  </a:lnTo>
                  <a:close/>
                  <a:moveTo>
                    <a:pt x="43" y="52"/>
                  </a:moveTo>
                  <a:lnTo>
                    <a:pt x="17" y="52"/>
                  </a:lnTo>
                  <a:lnTo>
                    <a:pt x="17" y="26"/>
                  </a:lnTo>
                  <a:lnTo>
                    <a:pt x="43" y="26"/>
                  </a:lnTo>
                  <a:lnTo>
                    <a:pt x="4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875"/>
            <p:cNvSpPr>
              <a:spLocks noEditPoints="1"/>
            </p:cNvSpPr>
            <p:nvPr/>
          </p:nvSpPr>
          <p:spPr bwMode="auto">
            <a:xfrm>
              <a:off x="4279901" y="5981701"/>
              <a:ext cx="166688" cy="287338"/>
            </a:xfrm>
            <a:custGeom>
              <a:avLst/>
              <a:gdLst>
                <a:gd name="T0" fmla="*/ 87 w 105"/>
                <a:gd name="T1" fmla="*/ 9 h 181"/>
                <a:gd name="T2" fmla="*/ 49 w 105"/>
                <a:gd name="T3" fmla="*/ 9 h 181"/>
                <a:gd name="T4" fmla="*/ 49 w 105"/>
                <a:gd name="T5" fmla="*/ 23 h 181"/>
                <a:gd name="T6" fmla="*/ 24 w 105"/>
                <a:gd name="T7" fmla="*/ 23 h 181"/>
                <a:gd name="T8" fmla="*/ 24 w 105"/>
                <a:gd name="T9" fmla="*/ 0 h 181"/>
                <a:gd name="T10" fmla="*/ 16 w 105"/>
                <a:gd name="T11" fmla="*/ 0 h 181"/>
                <a:gd name="T12" fmla="*/ 16 w 105"/>
                <a:gd name="T13" fmla="*/ 23 h 181"/>
                <a:gd name="T14" fmla="*/ 0 w 105"/>
                <a:gd name="T15" fmla="*/ 23 h 181"/>
                <a:gd name="T16" fmla="*/ 0 w 105"/>
                <a:gd name="T17" fmla="*/ 181 h 181"/>
                <a:gd name="T18" fmla="*/ 105 w 105"/>
                <a:gd name="T19" fmla="*/ 181 h 181"/>
                <a:gd name="T20" fmla="*/ 105 w 105"/>
                <a:gd name="T21" fmla="*/ 23 h 181"/>
                <a:gd name="T22" fmla="*/ 87 w 105"/>
                <a:gd name="T23" fmla="*/ 23 h 181"/>
                <a:gd name="T24" fmla="*/ 87 w 105"/>
                <a:gd name="T25" fmla="*/ 9 h 181"/>
                <a:gd name="T26" fmla="*/ 43 w 105"/>
                <a:gd name="T27" fmla="*/ 128 h 181"/>
                <a:gd name="T28" fmla="*/ 16 w 105"/>
                <a:gd name="T29" fmla="*/ 128 h 181"/>
                <a:gd name="T30" fmla="*/ 16 w 105"/>
                <a:gd name="T31" fmla="*/ 102 h 181"/>
                <a:gd name="T32" fmla="*/ 43 w 105"/>
                <a:gd name="T33" fmla="*/ 102 h 181"/>
                <a:gd name="T34" fmla="*/ 43 w 105"/>
                <a:gd name="T35" fmla="*/ 128 h 181"/>
                <a:gd name="T36" fmla="*/ 43 w 105"/>
                <a:gd name="T37" fmla="*/ 76 h 181"/>
                <a:gd name="T38" fmla="*/ 16 w 105"/>
                <a:gd name="T39" fmla="*/ 76 h 181"/>
                <a:gd name="T40" fmla="*/ 16 w 105"/>
                <a:gd name="T41" fmla="*/ 49 h 181"/>
                <a:gd name="T42" fmla="*/ 43 w 105"/>
                <a:gd name="T43" fmla="*/ 49 h 181"/>
                <a:gd name="T44" fmla="*/ 43 w 105"/>
                <a:gd name="T45" fmla="*/ 76 h 181"/>
                <a:gd name="T46" fmla="*/ 87 w 105"/>
                <a:gd name="T47" fmla="*/ 128 h 181"/>
                <a:gd name="T48" fmla="*/ 61 w 105"/>
                <a:gd name="T49" fmla="*/ 128 h 181"/>
                <a:gd name="T50" fmla="*/ 61 w 105"/>
                <a:gd name="T51" fmla="*/ 102 h 181"/>
                <a:gd name="T52" fmla="*/ 87 w 105"/>
                <a:gd name="T53" fmla="*/ 102 h 181"/>
                <a:gd name="T54" fmla="*/ 87 w 105"/>
                <a:gd name="T55" fmla="*/ 128 h 181"/>
                <a:gd name="T56" fmla="*/ 87 w 105"/>
                <a:gd name="T57" fmla="*/ 76 h 181"/>
                <a:gd name="T58" fmla="*/ 61 w 105"/>
                <a:gd name="T59" fmla="*/ 76 h 181"/>
                <a:gd name="T60" fmla="*/ 61 w 105"/>
                <a:gd name="T61" fmla="*/ 49 h 181"/>
                <a:gd name="T62" fmla="*/ 87 w 105"/>
                <a:gd name="T63" fmla="*/ 49 h 181"/>
                <a:gd name="T64" fmla="*/ 87 w 105"/>
                <a:gd name="T65" fmla="*/ 7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81">
                  <a:moveTo>
                    <a:pt x="87" y="9"/>
                  </a:moveTo>
                  <a:lnTo>
                    <a:pt x="49" y="9"/>
                  </a:lnTo>
                  <a:lnTo>
                    <a:pt x="49" y="23"/>
                  </a:lnTo>
                  <a:lnTo>
                    <a:pt x="24" y="23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81"/>
                  </a:lnTo>
                  <a:lnTo>
                    <a:pt x="105" y="181"/>
                  </a:lnTo>
                  <a:lnTo>
                    <a:pt x="105" y="23"/>
                  </a:lnTo>
                  <a:lnTo>
                    <a:pt x="87" y="23"/>
                  </a:lnTo>
                  <a:lnTo>
                    <a:pt x="87" y="9"/>
                  </a:lnTo>
                  <a:close/>
                  <a:moveTo>
                    <a:pt x="43" y="128"/>
                  </a:moveTo>
                  <a:lnTo>
                    <a:pt x="16" y="128"/>
                  </a:lnTo>
                  <a:lnTo>
                    <a:pt x="16" y="102"/>
                  </a:lnTo>
                  <a:lnTo>
                    <a:pt x="43" y="102"/>
                  </a:lnTo>
                  <a:lnTo>
                    <a:pt x="43" y="128"/>
                  </a:lnTo>
                  <a:close/>
                  <a:moveTo>
                    <a:pt x="43" y="76"/>
                  </a:moveTo>
                  <a:lnTo>
                    <a:pt x="16" y="76"/>
                  </a:lnTo>
                  <a:lnTo>
                    <a:pt x="16" y="49"/>
                  </a:lnTo>
                  <a:lnTo>
                    <a:pt x="43" y="49"/>
                  </a:lnTo>
                  <a:lnTo>
                    <a:pt x="43" y="76"/>
                  </a:lnTo>
                  <a:close/>
                  <a:moveTo>
                    <a:pt x="87" y="128"/>
                  </a:moveTo>
                  <a:lnTo>
                    <a:pt x="61" y="128"/>
                  </a:lnTo>
                  <a:lnTo>
                    <a:pt x="61" y="102"/>
                  </a:lnTo>
                  <a:lnTo>
                    <a:pt x="87" y="102"/>
                  </a:lnTo>
                  <a:lnTo>
                    <a:pt x="87" y="128"/>
                  </a:lnTo>
                  <a:close/>
                  <a:moveTo>
                    <a:pt x="87" y="76"/>
                  </a:moveTo>
                  <a:lnTo>
                    <a:pt x="61" y="76"/>
                  </a:lnTo>
                  <a:lnTo>
                    <a:pt x="61" y="49"/>
                  </a:lnTo>
                  <a:lnTo>
                    <a:pt x="87" y="49"/>
                  </a:lnTo>
                  <a:lnTo>
                    <a:pt x="8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76113" y="0"/>
            <a:ext cx="10122363" cy="6858000"/>
            <a:chOff x="776113" y="0"/>
            <a:chExt cx="10122363" cy="6858000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9252436" y="0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8937020" y="0"/>
              <a:ext cx="1961456" cy="19614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1585441" y="6021288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776113" y="5157192"/>
              <a:ext cx="1700808" cy="170080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0" y="2136345"/>
            <a:ext cx="12190413" cy="2585311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16000" dirty="0" smtClean="0">
                <a:solidFill>
                  <a:schemeClr val="tx1">
                    <a:alpha val="10000"/>
                  </a:schemeClr>
                </a:solidFill>
                <a:latin typeface="MyriadSetPro-Thin" panose="02000203050000020004" pitchFamily="2" charset="0"/>
                <a:ea typeface="方正兰亭细黑_GBK" panose="02000000000000000000" pitchFamily="2" charset="-122"/>
              </a:rPr>
              <a:t>SALES CENTER</a:t>
            </a:r>
            <a:endParaRPr lang="zh-CN" altLang="en-US" sz="16000" dirty="0">
              <a:solidFill>
                <a:schemeClr val="tx1">
                  <a:alpha val="10000"/>
                </a:schemeClr>
              </a:solidFill>
              <a:latin typeface="MyriadSetPro-Thin" panose="02000203050000020004" pitchFamily="2" charset="0"/>
              <a:ea typeface="方正兰亭细黑_GBK" panose="02000000000000000000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39712" y="2628787"/>
            <a:ext cx="8910990" cy="160042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2015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年进驻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1,628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个售楼处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同比增加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322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</a:t>
            </a:r>
            <a:endParaRPr lang="zh-CN" altLang="en-US" sz="3200" spc="300" dirty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928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38"/>
          <p:cNvSpPr>
            <a:spLocks noEditPoints="1"/>
          </p:cNvSpPr>
          <p:nvPr/>
        </p:nvSpPr>
        <p:spPr bwMode="auto">
          <a:xfrm>
            <a:off x="5778707" y="592344"/>
            <a:ext cx="631412" cy="63141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6 w 288"/>
              <a:gd name="T11" fmla="*/ 106 h 288"/>
              <a:gd name="T12" fmla="*/ 135 w 288"/>
              <a:gd name="T13" fmla="*/ 208 h 288"/>
              <a:gd name="T14" fmla="*/ 122 w 288"/>
              <a:gd name="T15" fmla="*/ 213 h 288"/>
              <a:gd name="T16" fmla="*/ 113 w 288"/>
              <a:gd name="T17" fmla="*/ 213 h 288"/>
              <a:gd name="T18" fmla="*/ 101 w 288"/>
              <a:gd name="T19" fmla="*/ 208 h 288"/>
              <a:gd name="T20" fmla="*/ 53 w 288"/>
              <a:gd name="T21" fmla="*/ 160 h 288"/>
              <a:gd name="T22" fmla="*/ 53 w 288"/>
              <a:gd name="T23" fmla="*/ 149 h 288"/>
              <a:gd name="T24" fmla="*/ 72 w 288"/>
              <a:gd name="T25" fmla="*/ 130 h 288"/>
              <a:gd name="T26" fmla="*/ 82 w 288"/>
              <a:gd name="T27" fmla="*/ 130 h 288"/>
              <a:gd name="T28" fmla="*/ 113 w 288"/>
              <a:gd name="T29" fmla="*/ 161 h 288"/>
              <a:gd name="T30" fmla="*/ 123 w 288"/>
              <a:gd name="T31" fmla="*/ 161 h 288"/>
              <a:gd name="T32" fmla="*/ 207 w 288"/>
              <a:gd name="T33" fmla="*/ 77 h 288"/>
              <a:gd name="T34" fmla="*/ 217 w 288"/>
              <a:gd name="T35" fmla="*/ 77 h 288"/>
              <a:gd name="T36" fmla="*/ 236 w 288"/>
              <a:gd name="T37" fmla="*/ 96 h 288"/>
              <a:gd name="T38" fmla="*/ 236 w 288"/>
              <a:gd name="T39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6" y="106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32" y="210"/>
                  <a:pt x="126" y="213"/>
                  <a:pt x="122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09" y="213"/>
                  <a:pt x="103" y="210"/>
                  <a:pt x="101" y="208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0" y="157"/>
                  <a:pt x="50" y="152"/>
                  <a:pt x="53" y="149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5" y="127"/>
                  <a:pt x="79" y="127"/>
                  <a:pt x="82" y="130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6" y="164"/>
                  <a:pt x="120" y="164"/>
                  <a:pt x="123" y="161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10" y="74"/>
                  <a:pt x="214" y="74"/>
                  <a:pt x="217" y="77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9" y="98"/>
                  <a:pt x="239" y="103"/>
                  <a:pt x="236" y="10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6113" y="0"/>
            <a:ext cx="10122363" cy="6858000"/>
            <a:chOff x="776113" y="0"/>
            <a:chExt cx="10122363" cy="6858000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9252436" y="0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8937020" y="0"/>
              <a:ext cx="1961456" cy="19614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1585441" y="6021288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776113" y="5157192"/>
              <a:ext cx="1700808" cy="170080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0" y="882155"/>
            <a:ext cx="12190413" cy="50936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32300" dirty="0" smtClean="0">
                <a:solidFill>
                  <a:schemeClr val="tx1">
                    <a:alpha val="10000"/>
                  </a:schemeClr>
                </a:solidFill>
                <a:latin typeface="MyriadSetPro-Thin" panose="02000203050000020004" pitchFamily="2" charset="0"/>
                <a:ea typeface="微软雅黑" pitchFamily="34" charset="-122"/>
              </a:rPr>
              <a:t>CLIENT</a:t>
            </a:r>
            <a:endParaRPr lang="zh-CN" altLang="en-US" sz="32300" dirty="0">
              <a:solidFill>
                <a:schemeClr val="tx1">
                  <a:alpha val="10000"/>
                </a:schemeClr>
              </a:solidFill>
              <a:latin typeface="MyriadSetPro-Thin" panose="02000203050000020004" pitchFamily="2" charset="0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9712" y="1890123"/>
            <a:ext cx="8910990" cy="3077754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累计服务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近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17,200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家开发商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338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个政府机构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63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所金融机构</a:t>
            </a:r>
            <a:endParaRPr lang="zh-CN" altLang="en-US" sz="3200" spc="300" dirty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55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882155"/>
            <a:ext cx="12190413" cy="50936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32300" dirty="0" smtClean="0">
                <a:solidFill>
                  <a:schemeClr val="tx1">
                    <a:alpha val="10000"/>
                  </a:schemeClr>
                </a:solidFill>
                <a:latin typeface="MyriadSetPro-Thin" panose="02000203050000020004" pitchFamily="2" charset="0"/>
                <a:ea typeface="微软雅黑" pitchFamily="34" charset="-122"/>
              </a:rPr>
              <a:t>CLIENT</a:t>
            </a:r>
            <a:endParaRPr lang="zh-CN" altLang="en-US" sz="32300" dirty="0">
              <a:solidFill>
                <a:schemeClr val="tx1">
                  <a:alpha val="10000"/>
                </a:schemeClr>
              </a:solidFill>
              <a:latin typeface="MyriadSetPro-Thin" panose="02000203050000020004" pitchFamily="2" charset="0"/>
              <a:ea typeface="微软雅黑" pitchFamily="34" charset="-122"/>
            </a:endParaRPr>
          </a:p>
        </p:txBody>
      </p:sp>
      <p:sp>
        <p:nvSpPr>
          <p:cNvPr id="3" name="Freeform 138"/>
          <p:cNvSpPr>
            <a:spLocks noEditPoints="1"/>
          </p:cNvSpPr>
          <p:nvPr/>
        </p:nvSpPr>
        <p:spPr bwMode="auto">
          <a:xfrm>
            <a:off x="5778707" y="592344"/>
            <a:ext cx="631412" cy="631412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6 w 288"/>
              <a:gd name="T11" fmla="*/ 106 h 288"/>
              <a:gd name="T12" fmla="*/ 135 w 288"/>
              <a:gd name="T13" fmla="*/ 208 h 288"/>
              <a:gd name="T14" fmla="*/ 122 w 288"/>
              <a:gd name="T15" fmla="*/ 213 h 288"/>
              <a:gd name="T16" fmla="*/ 113 w 288"/>
              <a:gd name="T17" fmla="*/ 213 h 288"/>
              <a:gd name="T18" fmla="*/ 101 w 288"/>
              <a:gd name="T19" fmla="*/ 208 h 288"/>
              <a:gd name="T20" fmla="*/ 53 w 288"/>
              <a:gd name="T21" fmla="*/ 160 h 288"/>
              <a:gd name="T22" fmla="*/ 53 w 288"/>
              <a:gd name="T23" fmla="*/ 149 h 288"/>
              <a:gd name="T24" fmla="*/ 72 w 288"/>
              <a:gd name="T25" fmla="*/ 130 h 288"/>
              <a:gd name="T26" fmla="*/ 82 w 288"/>
              <a:gd name="T27" fmla="*/ 130 h 288"/>
              <a:gd name="T28" fmla="*/ 113 w 288"/>
              <a:gd name="T29" fmla="*/ 161 h 288"/>
              <a:gd name="T30" fmla="*/ 123 w 288"/>
              <a:gd name="T31" fmla="*/ 161 h 288"/>
              <a:gd name="T32" fmla="*/ 207 w 288"/>
              <a:gd name="T33" fmla="*/ 77 h 288"/>
              <a:gd name="T34" fmla="*/ 217 w 288"/>
              <a:gd name="T35" fmla="*/ 77 h 288"/>
              <a:gd name="T36" fmla="*/ 236 w 288"/>
              <a:gd name="T37" fmla="*/ 96 h 288"/>
              <a:gd name="T38" fmla="*/ 236 w 288"/>
              <a:gd name="T39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6" y="106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32" y="210"/>
                  <a:pt x="126" y="213"/>
                  <a:pt x="122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09" y="213"/>
                  <a:pt x="103" y="210"/>
                  <a:pt x="101" y="208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0" y="157"/>
                  <a:pt x="50" y="152"/>
                  <a:pt x="53" y="149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5" y="127"/>
                  <a:pt x="79" y="127"/>
                  <a:pt x="82" y="130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6" y="164"/>
                  <a:pt x="120" y="164"/>
                  <a:pt x="123" y="161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10" y="74"/>
                  <a:pt x="214" y="74"/>
                  <a:pt x="217" y="77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9" y="98"/>
                  <a:pt x="239" y="103"/>
                  <a:pt x="236" y="106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rgbClr val="FF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76113" y="0"/>
            <a:ext cx="10122363" cy="6858000"/>
            <a:chOff x="776113" y="0"/>
            <a:chExt cx="10122363" cy="6858000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9252436" y="0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8937020" y="0"/>
              <a:ext cx="1961456" cy="19614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1585441" y="6021288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776113" y="5157192"/>
              <a:ext cx="1700808" cy="170080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639712" y="3121230"/>
            <a:ext cx="8910990" cy="615541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累计服务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8,680,000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位小业主客户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50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23589" y="629307"/>
            <a:ext cx="541648" cy="557486"/>
            <a:chOff x="2336800" y="2732088"/>
            <a:chExt cx="271463" cy="279401"/>
          </a:xfrm>
          <a:solidFill>
            <a:schemeClr val="tx1">
              <a:lumMod val="50000"/>
              <a:lumOff val="50000"/>
              <a:alpha val="30000"/>
            </a:schemeClr>
          </a:solidFill>
        </p:grpSpPr>
        <p:sp>
          <p:nvSpPr>
            <p:cNvPr id="4" name="Freeform 145"/>
            <p:cNvSpPr>
              <a:spLocks/>
            </p:cNvSpPr>
            <p:nvPr/>
          </p:nvSpPr>
          <p:spPr bwMode="auto">
            <a:xfrm>
              <a:off x="2338388" y="2936876"/>
              <a:ext cx="269875" cy="74613"/>
            </a:xfrm>
            <a:custGeom>
              <a:avLst/>
              <a:gdLst>
                <a:gd name="T0" fmla="*/ 278 w 278"/>
                <a:gd name="T1" fmla="*/ 1 h 77"/>
                <a:gd name="T2" fmla="*/ 253 w 278"/>
                <a:gd name="T3" fmla="*/ 23 h 77"/>
                <a:gd name="T4" fmla="*/ 253 w 278"/>
                <a:gd name="T5" fmla="*/ 23 h 77"/>
                <a:gd name="T6" fmla="*/ 253 w 278"/>
                <a:gd name="T7" fmla="*/ 23 h 77"/>
                <a:gd name="T8" fmla="*/ 140 w 278"/>
                <a:gd name="T9" fmla="*/ 52 h 77"/>
                <a:gd name="T10" fmla="*/ 38 w 278"/>
                <a:gd name="T11" fmla="*/ 30 h 77"/>
                <a:gd name="T12" fmla="*/ 0 w 278"/>
                <a:gd name="T13" fmla="*/ 0 h 77"/>
                <a:gd name="T14" fmla="*/ 47 w 278"/>
                <a:gd name="T15" fmla="*/ 56 h 77"/>
                <a:gd name="T16" fmla="*/ 140 w 278"/>
                <a:gd name="T17" fmla="*/ 77 h 77"/>
                <a:gd name="T18" fmla="*/ 243 w 278"/>
                <a:gd name="T19" fmla="*/ 50 h 77"/>
                <a:gd name="T20" fmla="*/ 243 w 278"/>
                <a:gd name="T21" fmla="*/ 50 h 77"/>
                <a:gd name="T22" fmla="*/ 278 w 278"/>
                <a:gd name="T23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77">
                  <a:moveTo>
                    <a:pt x="278" y="1"/>
                  </a:moveTo>
                  <a:cubicBezTo>
                    <a:pt x="271" y="9"/>
                    <a:pt x="263" y="16"/>
                    <a:pt x="253" y="23"/>
                  </a:cubicBezTo>
                  <a:cubicBezTo>
                    <a:pt x="253" y="23"/>
                    <a:pt x="253" y="23"/>
                    <a:pt x="253" y="23"/>
                  </a:cubicBezTo>
                  <a:cubicBezTo>
                    <a:pt x="253" y="23"/>
                    <a:pt x="253" y="23"/>
                    <a:pt x="253" y="23"/>
                  </a:cubicBezTo>
                  <a:cubicBezTo>
                    <a:pt x="223" y="42"/>
                    <a:pt x="183" y="52"/>
                    <a:pt x="140" y="52"/>
                  </a:cubicBezTo>
                  <a:cubicBezTo>
                    <a:pt x="103" y="52"/>
                    <a:pt x="67" y="44"/>
                    <a:pt x="38" y="30"/>
                  </a:cubicBezTo>
                  <a:cubicBezTo>
                    <a:pt x="22" y="22"/>
                    <a:pt x="9" y="11"/>
                    <a:pt x="0" y="0"/>
                  </a:cubicBezTo>
                  <a:cubicBezTo>
                    <a:pt x="2" y="21"/>
                    <a:pt x="18" y="41"/>
                    <a:pt x="47" y="56"/>
                  </a:cubicBezTo>
                  <a:cubicBezTo>
                    <a:pt x="73" y="70"/>
                    <a:pt x="107" y="77"/>
                    <a:pt x="140" y="77"/>
                  </a:cubicBezTo>
                  <a:cubicBezTo>
                    <a:pt x="178" y="77"/>
                    <a:pt x="216" y="67"/>
                    <a:pt x="243" y="50"/>
                  </a:cubicBezTo>
                  <a:cubicBezTo>
                    <a:pt x="243" y="50"/>
                    <a:pt x="243" y="50"/>
                    <a:pt x="243" y="50"/>
                  </a:cubicBezTo>
                  <a:cubicBezTo>
                    <a:pt x="265" y="36"/>
                    <a:pt x="276" y="19"/>
                    <a:pt x="27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46"/>
            <p:cNvSpPr>
              <a:spLocks/>
            </p:cNvSpPr>
            <p:nvPr/>
          </p:nvSpPr>
          <p:spPr bwMode="auto">
            <a:xfrm>
              <a:off x="2338388" y="2897188"/>
              <a:ext cx="269875" cy="73025"/>
            </a:xfrm>
            <a:custGeom>
              <a:avLst/>
              <a:gdLst>
                <a:gd name="T0" fmla="*/ 253 w 278"/>
                <a:gd name="T1" fmla="*/ 22 h 76"/>
                <a:gd name="T2" fmla="*/ 253 w 278"/>
                <a:gd name="T3" fmla="*/ 23 h 76"/>
                <a:gd name="T4" fmla="*/ 253 w 278"/>
                <a:gd name="T5" fmla="*/ 23 h 76"/>
                <a:gd name="T6" fmla="*/ 140 w 278"/>
                <a:gd name="T7" fmla="*/ 52 h 76"/>
                <a:gd name="T8" fmla="*/ 38 w 278"/>
                <a:gd name="T9" fmla="*/ 30 h 76"/>
                <a:gd name="T10" fmla="*/ 0 w 278"/>
                <a:gd name="T11" fmla="*/ 0 h 76"/>
                <a:gd name="T12" fmla="*/ 47 w 278"/>
                <a:gd name="T13" fmla="*/ 56 h 76"/>
                <a:gd name="T14" fmla="*/ 140 w 278"/>
                <a:gd name="T15" fmla="*/ 76 h 76"/>
                <a:gd name="T16" fmla="*/ 243 w 278"/>
                <a:gd name="T17" fmla="*/ 49 h 76"/>
                <a:gd name="T18" fmla="*/ 243 w 278"/>
                <a:gd name="T19" fmla="*/ 49 h 76"/>
                <a:gd name="T20" fmla="*/ 278 w 278"/>
                <a:gd name="T21" fmla="*/ 1 h 76"/>
                <a:gd name="T22" fmla="*/ 253 w 278"/>
                <a:gd name="T23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76">
                  <a:moveTo>
                    <a:pt x="253" y="22"/>
                  </a:moveTo>
                  <a:cubicBezTo>
                    <a:pt x="253" y="23"/>
                    <a:pt x="253" y="23"/>
                    <a:pt x="253" y="23"/>
                  </a:cubicBezTo>
                  <a:cubicBezTo>
                    <a:pt x="253" y="23"/>
                    <a:pt x="253" y="23"/>
                    <a:pt x="253" y="23"/>
                  </a:cubicBezTo>
                  <a:cubicBezTo>
                    <a:pt x="223" y="42"/>
                    <a:pt x="183" y="52"/>
                    <a:pt x="140" y="52"/>
                  </a:cubicBezTo>
                  <a:cubicBezTo>
                    <a:pt x="103" y="52"/>
                    <a:pt x="67" y="44"/>
                    <a:pt x="38" y="30"/>
                  </a:cubicBezTo>
                  <a:cubicBezTo>
                    <a:pt x="22" y="21"/>
                    <a:pt x="9" y="11"/>
                    <a:pt x="0" y="0"/>
                  </a:cubicBezTo>
                  <a:cubicBezTo>
                    <a:pt x="2" y="20"/>
                    <a:pt x="18" y="41"/>
                    <a:pt x="47" y="56"/>
                  </a:cubicBezTo>
                  <a:cubicBezTo>
                    <a:pt x="73" y="70"/>
                    <a:pt x="107" y="76"/>
                    <a:pt x="140" y="76"/>
                  </a:cubicBezTo>
                  <a:cubicBezTo>
                    <a:pt x="178" y="76"/>
                    <a:pt x="216" y="67"/>
                    <a:pt x="243" y="49"/>
                  </a:cubicBezTo>
                  <a:cubicBezTo>
                    <a:pt x="243" y="49"/>
                    <a:pt x="243" y="49"/>
                    <a:pt x="243" y="49"/>
                  </a:cubicBezTo>
                  <a:cubicBezTo>
                    <a:pt x="265" y="35"/>
                    <a:pt x="276" y="18"/>
                    <a:pt x="278" y="1"/>
                  </a:cubicBezTo>
                  <a:cubicBezTo>
                    <a:pt x="271" y="9"/>
                    <a:pt x="263" y="16"/>
                    <a:pt x="25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47"/>
            <p:cNvSpPr>
              <a:spLocks/>
            </p:cNvSpPr>
            <p:nvPr/>
          </p:nvSpPr>
          <p:spPr bwMode="auto">
            <a:xfrm>
              <a:off x="2338388" y="2855913"/>
              <a:ext cx="269875" cy="73025"/>
            </a:xfrm>
            <a:custGeom>
              <a:avLst/>
              <a:gdLst>
                <a:gd name="T0" fmla="*/ 253 w 278"/>
                <a:gd name="T1" fmla="*/ 22 h 76"/>
                <a:gd name="T2" fmla="*/ 253 w 278"/>
                <a:gd name="T3" fmla="*/ 22 h 76"/>
                <a:gd name="T4" fmla="*/ 253 w 278"/>
                <a:gd name="T5" fmla="*/ 22 h 76"/>
                <a:gd name="T6" fmla="*/ 140 w 278"/>
                <a:gd name="T7" fmla="*/ 52 h 76"/>
                <a:gd name="T8" fmla="*/ 38 w 278"/>
                <a:gd name="T9" fmla="*/ 29 h 76"/>
                <a:gd name="T10" fmla="*/ 0 w 278"/>
                <a:gd name="T11" fmla="*/ 0 h 76"/>
                <a:gd name="T12" fmla="*/ 47 w 278"/>
                <a:gd name="T13" fmla="*/ 55 h 76"/>
                <a:gd name="T14" fmla="*/ 140 w 278"/>
                <a:gd name="T15" fmla="*/ 76 h 76"/>
                <a:gd name="T16" fmla="*/ 243 w 278"/>
                <a:gd name="T17" fmla="*/ 49 h 76"/>
                <a:gd name="T18" fmla="*/ 243 w 278"/>
                <a:gd name="T19" fmla="*/ 49 h 76"/>
                <a:gd name="T20" fmla="*/ 278 w 278"/>
                <a:gd name="T21" fmla="*/ 1 h 76"/>
                <a:gd name="T22" fmla="*/ 253 w 278"/>
                <a:gd name="T23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76">
                  <a:moveTo>
                    <a:pt x="253" y="22"/>
                  </a:moveTo>
                  <a:cubicBezTo>
                    <a:pt x="253" y="22"/>
                    <a:pt x="253" y="22"/>
                    <a:pt x="253" y="22"/>
                  </a:cubicBezTo>
                  <a:cubicBezTo>
                    <a:pt x="253" y="22"/>
                    <a:pt x="253" y="22"/>
                    <a:pt x="253" y="22"/>
                  </a:cubicBezTo>
                  <a:cubicBezTo>
                    <a:pt x="223" y="41"/>
                    <a:pt x="183" y="52"/>
                    <a:pt x="140" y="52"/>
                  </a:cubicBezTo>
                  <a:cubicBezTo>
                    <a:pt x="103" y="52"/>
                    <a:pt x="67" y="44"/>
                    <a:pt x="38" y="29"/>
                  </a:cubicBezTo>
                  <a:cubicBezTo>
                    <a:pt x="22" y="21"/>
                    <a:pt x="9" y="11"/>
                    <a:pt x="0" y="0"/>
                  </a:cubicBezTo>
                  <a:cubicBezTo>
                    <a:pt x="2" y="20"/>
                    <a:pt x="18" y="41"/>
                    <a:pt x="47" y="55"/>
                  </a:cubicBezTo>
                  <a:cubicBezTo>
                    <a:pt x="73" y="69"/>
                    <a:pt x="107" y="76"/>
                    <a:pt x="140" y="76"/>
                  </a:cubicBezTo>
                  <a:cubicBezTo>
                    <a:pt x="178" y="76"/>
                    <a:pt x="216" y="67"/>
                    <a:pt x="243" y="49"/>
                  </a:cubicBezTo>
                  <a:cubicBezTo>
                    <a:pt x="243" y="49"/>
                    <a:pt x="243" y="49"/>
                    <a:pt x="243" y="49"/>
                  </a:cubicBezTo>
                  <a:cubicBezTo>
                    <a:pt x="265" y="35"/>
                    <a:pt x="276" y="18"/>
                    <a:pt x="278" y="1"/>
                  </a:cubicBezTo>
                  <a:cubicBezTo>
                    <a:pt x="271" y="9"/>
                    <a:pt x="263" y="16"/>
                    <a:pt x="25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48"/>
            <p:cNvSpPr>
              <a:spLocks noEditPoints="1"/>
            </p:cNvSpPr>
            <p:nvPr/>
          </p:nvSpPr>
          <p:spPr bwMode="auto">
            <a:xfrm>
              <a:off x="2336800" y="2732088"/>
              <a:ext cx="271463" cy="165100"/>
            </a:xfrm>
            <a:custGeom>
              <a:avLst/>
              <a:gdLst>
                <a:gd name="T0" fmla="*/ 2 w 280"/>
                <a:gd name="T1" fmla="*/ 78 h 171"/>
                <a:gd name="T2" fmla="*/ 49 w 280"/>
                <a:gd name="T3" fmla="*/ 141 h 171"/>
                <a:gd name="T4" fmla="*/ 245 w 280"/>
                <a:gd name="T5" fmla="*/ 135 h 171"/>
                <a:gd name="T6" fmla="*/ 245 w 280"/>
                <a:gd name="T7" fmla="*/ 135 h 171"/>
                <a:gd name="T8" fmla="*/ 280 w 280"/>
                <a:gd name="T9" fmla="*/ 84 h 171"/>
                <a:gd name="T10" fmla="*/ 280 w 280"/>
                <a:gd name="T11" fmla="*/ 81 h 171"/>
                <a:gd name="T12" fmla="*/ 280 w 280"/>
                <a:gd name="T13" fmla="*/ 77 h 171"/>
                <a:gd name="T14" fmla="*/ 233 w 280"/>
                <a:gd name="T15" fmla="*/ 21 h 171"/>
                <a:gd name="T16" fmla="*/ 140 w 280"/>
                <a:gd name="T17" fmla="*/ 0 h 171"/>
                <a:gd name="T18" fmla="*/ 133 w 280"/>
                <a:gd name="T19" fmla="*/ 1 h 171"/>
                <a:gd name="T20" fmla="*/ 132 w 280"/>
                <a:gd name="T21" fmla="*/ 1 h 171"/>
                <a:gd name="T22" fmla="*/ 119 w 280"/>
                <a:gd name="T23" fmla="*/ 1 h 171"/>
                <a:gd name="T24" fmla="*/ 119 w 280"/>
                <a:gd name="T25" fmla="*/ 1 h 171"/>
                <a:gd name="T26" fmla="*/ 106 w 280"/>
                <a:gd name="T27" fmla="*/ 3 h 171"/>
                <a:gd name="T28" fmla="*/ 106 w 280"/>
                <a:gd name="T29" fmla="*/ 3 h 171"/>
                <a:gd name="T30" fmla="*/ 93 w 280"/>
                <a:gd name="T31" fmla="*/ 5 h 171"/>
                <a:gd name="T32" fmla="*/ 93 w 280"/>
                <a:gd name="T33" fmla="*/ 5 h 171"/>
                <a:gd name="T34" fmla="*/ 37 w 280"/>
                <a:gd name="T35" fmla="*/ 27 h 171"/>
                <a:gd name="T36" fmla="*/ 37 w 280"/>
                <a:gd name="T37" fmla="*/ 27 h 171"/>
                <a:gd name="T38" fmla="*/ 2 w 280"/>
                <a:gd name="T39" fmla="*/ 78 h 171"/>
                <a:gd name="T40" fmla="*/ 230 w 280"/>
                <a:gd name="T41" fmla="*/ 127 h 171"/>
                <a:gd name="T42" fmla="*/ 230 w 280"/>
                <a:gd name="T43" fmla="*/ 127 h 171"/>
                <a:gd name="T44" fmla="*/ 62 w 280"/>
                <a:gd name="T45" fmla="*/ 133 h 171"/>
                <a:gd name="T46" fmla="*/ 52 w 280"/>
                <a:gd name="T47" fmla="*/ 35 h 171"/>
                <a:gd name="T48" fmla="*/ 220 w 280"/>
                <a:gd name="T49" fmla="*/ 30 h 171"/>
                <a:gd name="T50" fmla="*/ 230 w 280"/>
                <a:gd name="T51" fmla="*/ 12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0" h="171">
                  <a:moveTo>
                    <a:pt x="2" y="78"/>
                  </a:moveTo>
                  <a:cubicBezTo>
                    <a:pt x="0" y="101"/>
                    <a:pt x="16" y="125"/>
                    <a:pt x="49" y="141"/>
                  </a:cubicBezTo>
                  <a:cubicBezTo>
                    <a:pt x="106" y="171"/>
                    <a:pt x="194" y="168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68" y="120"/>
                    <a:pt x="279" y="102"/>
                    <a:pt x="280" y="84"/>
                  </a:cubicBezTo>
                  <a:cubicBezTo>
                    <a:pt x="280" y="83"/>
                    <a:pt x="280" y="82"/>
                    <a:pt x="280" y="81"/>
                  </a:cubicBezTo>
                  <a:cubicBezTo>
                    <a:pt x="280" y="80"/>
                    <a:pt x="280" y="78"/>
                    <a:pt x="280" y="77"/>
                  </a:cubicBezTo>
                  <a:cubicBezTo>
                    <a:pt x="278" y="56"/>
                    <a:pt x="262" y="36"/>
                    <a:pt x="233" y="21"/>
                  </a:cubicBezTo>
                  <a:cubicBezTo>
                    <a:pt x="206" y="7"/>
                    <a:pt x="173" y="0"/>
                    <a:pt x="140" y="0"/>
                  </a:cubicBezTo>
                  <a:cubicBezTo>
                    <a:pt x="138" y="0"/>
                    <a:pt x="135" y="0"/>
                    <a:pt x="133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28" y="1"/>
                    <a:pt x="124" y="1"/>
                    <a:pt x="119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15" y="2"/>
                    <a:pt x="110" y="2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4"/>
                    <a:pt x="97" y="4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72" y="10"/>
                    <a:pt x="52" y="17"/>
                    <a:pt x="37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14" y="42"/>
                    <a:pt x="3" y="60"/>
                    <a:pt x="2" y="78"/>
                  </a:cubicBezTo>
                  <a:close/>
                  <a:moveTo>
                    <a:pt x="230" y="127"/>
                  </a:moveTo>
                  <a:cubicBezTo>
                    <a:pt x="230" y="127"/>
                    <a:pt x="230" y="127"/>
                    <a:pt x="230" y="127"/>
                  </a:cubicBezTo>
                  <a:cubicBezTo>
                    <a:pt x="187" y="156"/>
                    <a:pt x="111" y="158"/>
                    <a:pt x="62" y="133"/>
                  </a:cubicBezTo>
                  <a:cubicBezTo>
                    <a:pt x="13" y="107"/>
                    <a:pt x="8" y="63"/>
                    <a:pt x="52" y="35"/>
                  </a:cubicBezTo>
                  <a:cubicBezTo>
                    <a:pt x="95" y="6"/>
                    <a:pt x="171" y="4"/>
                    <a:pt x="220" y="30"/>
                  </a:cubicBezTo>
                  <a:cubicBezTo>
                    <a:pt x="269" y="55"/>
                    <a:pt x="274" y="99"/>
                    <a:pt x="23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49"/>
            <p:cNvSpPr>
              <a:spLocks noEditPoints="1"/>
            </p:cNvSpPr>
            <p:nvPr/>
          </p:nvSpPr>
          <p:spPr bwMode="auto">
            <a:xfrm>
              <a:off x="2352675" y="2740026"/>
              <a:ext cx="241300" cy="139700"/>
            </a:xfrm>
            <a:custGeom>
              <a:avLst/>
              <a:gdLst>
                <a:gd name="T0" fmla="*/ 40 w 248"/>
                <a:gd name="T1" fmla="*/ 29 h 144"/>
                <a:gd name="T2" fmla="*/ 50 w 248"/>
                <a:gd name="T3" fmla="*/ 120 h 144"/>
                <a:gd name="T4" fmla="*/ 208 w 248"/>
                <a:gd name="T5" fmla="*/ 115 h 144"/>
                <a:gd name="T6" fmla="*/ 198 w 248"/>
                <a:gd name="T7" fmla="*/ 24 h 144"/>
                <a:gd name="T8" fmla="*/ 40 w 248"/>
                <a:gd name="T9" fmla="*/ 29 h 144"/>
                <a:gd name="T10" fmla="*/ 81 w 248"/>
                <a:gd name="T11" fmla="*/ 107 h 144"/>
                <a:gd name="T12" fmla="*/ 74 w 248"/>
                <a:gd name="T13" fmla="*/ 111 h 144"/>
                <a:gd name="T14" fmla="*/ 68 w 248"/>
                <a:gd name="T15" fmla="*/ 111 h 144"/>
                <a:gd name="T16" fmla="*/ 67 w 248"/>
                <a:gd name="T17" fmla="*/ 110 h 144"/>
                <a:gd name="T18" fmla="*/ 65 w 248"/>
                <a:gd name="T19" fmla="*/ 109 h 144"/>
                <a:gd name="T20" fmla="*/ 64 w 248"/>
                <a:gd name="T21" fmla="*/ 106 h 144"/>
                <a:gd name="T22" fmla="*/ 71 w 248"/>
                <a:gd name="T23" fmla="*/ 101 h 144"/>
                <a:gd name="T24" fmla="*/ 51 w 248"/>
                <a:gd name="T25" fmla="*/ 82 h 144"/>
                <a:gd name="T26" fmla="*/ 52 w 248"/>
                <a:gd name="T27" fmla="*/ 81 h 144"/>
                <a:gd name="T28" fmla="*/ 69 w 248"/>
                <a:gd name="T29" fmla="*/ 76 h 144"/>
                <a:gd name="T30" fmla="*/ 71 w 248"/>
                <a:gd name="T31" fmla="*/ 76 h 144"/>
                <a:gd name="T32" fmla="*/ 86 w 248"/>
                <a:gd name="T33" fmla="*/ 91 h 144"/>
                <a:gd name="T34" fmla="*/ 114 w 248"/>
                <a:gd name="T35" fmla="*/ 73 h 144"/>
                <a:gd name="T36" fmla="*/ 113 w 248"/>
                <a:gd name="T37" fmla="*/ 41 h 144"/>
                <a:gd name="T38" fmla="*/ 168 w 248"/>
                <a:gd name="T39" fmla="*/ 38 h 144"/>
                <a:gd name="T40" fmla="*/ 175 w 248"/>
                <a:gd name="T41" fmla="*/ 33 h 144"/>
                <a:gd name="T42" fmla="*/ 182 w 248"/>
                <a:gd name="T43" fmla="*/ 33 h 144"/>
                <a:gd name="T44" fmla="*/ 185 w 248"/>
                <a:gd name="T45" fmla="*/ 35 h 144"/>
                <a:gd name="T46" fmla="*/ 185 w 248"/>
                <a:gd name="T47" fmla="*/ 38 h 144"/>
                <a:gd name="T48" fmla="*/ 178 w 248"/>
                <a:gd name="T49" fmla="*/ 43 h 144"/>
                <a:gd name="T50" fmla="*/ 195 w 248"/>
                <a:gd name="T51" fmla="*/ 61 h 144"/>
                <a:gd name="T52" fmla="*/ 193 w 248"/>
                <a:gd name="T53" fmla="*/ 62 h 144"/>
                <a:gd name="T54" fmla="*/ 179 w 248"/>
                <a:gd name="T55" fmla="*/ 66 h 144"/>
                <a:gd name="T56" fmla="*/ 176 w 248"/>
                <a:gd name="T57" fmla="*/ 66 h 144"/>
                <a:gd name="T58" fmla="*/ 163 w 248"/>
                <a:gd name="T59" fmla="*/ 53 h 144"/>
                <a:gd name="T60" fmla="*/ 137 w 248"/>
                <a:gd name="T61" fmla="*/ 70 h 144"/>
                <a:gd name="T62" fmla="*/ 137 w 248"/>
                <a:gd name="T63" fmla="*/ 103 h 144"/>
                <a:gd name="T64" fmla="*/ 81 w 248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8" h="144">
                  <a:moveTo>
                    <a:pt x="40" y="29"/>
                  </a:moveTo>
                  <a:cubicBezTo>
                    <a:pt x="0" y="56"/>
                    <a:pt x="4" y="96"/>
                    <a:pt x="50" y="120"/>
                  </a:cubicBezTo>
                  <a:cubicBezTo>
                    <a:pt x="96" y="144"/>
                    <a:pt x="167" y="142"/>
                    <a:pt x="208" y="115"/>
                  </a:cubicBezTo>
                  <a:cubicBezTo>
                    <a:pt x="248" y="89"/>
                    <a:pt x="244" y="48"/>
                    <a:pt x="198" y="24"/>
                  </a:cubicBezTo>
                  <a:cubicBezTo>
                    <a:pt x="152" y="0"/>
                    <a:pt x="81" y="2"/>
                    <a:pt x="40" y="29"/>
                  </a:cubicBezTo>
                  <a:close/>
                  <a:moveTo>
                    <a:pt x="81" y="107"/>
                  </a:moveTo>
                  <a:cubicBezTo>
                    <a:pt x="74" y="111"/>
                    <a:pt x="74" y="111"/>
                    <a:pt x="74" y="111"/>
                  </a:cubicBezTo>
                  <a:cubicBezTo>
                    <a:pt x="72" y="112"/>
                    <a:pt x="71" y="112"/>
                    <a:pt x="68" y="111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2" y="108"/>
                    <a:pt x="62" y="107"/>
                    <a:pt x="64" y="106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65" y="99"/>
                    <a:pt x="46" y="85"/>
                    <a:pt x="51" y="82"/>
                  </a:cubicBezTo>
                  <a:cubicBezTo>
                    <a:pt x="51" y="82"/>
                    <a:pt x="51" y="82"/>
                    <a:pt x="52" y="81"/>
                  </a:cubicBezTo>
                  <a:cubicBezTo>
                    <a:pt x="69" y="76"/>
                    <a:pt x="69" y="76"/>
                    <a:pt x="69" y="76"/>
                  </a:cubicBezTo>
                  <a:cubicBezTo>
                    <a:pt x="69" y="76"/>
                    <a:pt x="71" y="76"/>
                    <a:pt x="71" y="76"/>
                  </a:cubicBezTo>
                  <a:cubicBezTo>
                    <a:pt x="72" y="77"/>
                    <a:pt x="77" y="86"/>
                    <a:pt x="86" y="91"/>
                  </a:cubicBezTo>
                  <a:cubicBezTo>
                    <a:pt x="114" y="73"/>
                    <a:pt x="114" y="73"/>
                    <a:pt x="114" y="73"/>
                  </a:cubicBezTo>
                  <a:cubicBezTo>
                    <a:pt x="108" y="66"/>
                    <a:pt x="95" y="53"/>
                    <a:pt x="113" y="41"/>
                  </a:cubicBezTo>
                  <a:cubicBezTo>
                    <a:pt x="134" y="27"/>
                    <a:pt x="161" y="34"/>
                    <a:pt x="168" y="38"/>
                  </a:cubicBezTo>
                  <a:cubicBezTo>
                    <a:pt x="175" y="33"/>
                    <a:pt x="175" y="33"/>
                    <a:pt x="175" y="33"/>
                  </a:cubicBezTo>
                  <a:cubicBezTo>
                    <a:pt x="178" y="32"/>
                    <a:pt x="179" y="32"/>
                    <a:pt x="182" y="33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8" y="36"/>
                    <a:pt x="188" y="37"/>
                    <a:pt x="185" y="38"/>
                  </a:cubicBezTo>
                  <a:cubicBezTo>
                    <a:pt x="178" y="43"/>
                    <a:pt x="178" y="43"/>
                    <a:pt x="178" y="43"/>
                  </a:cubicBezTo>
                  <a:cubicBezTo>
                    <a:pt x="183" y="45"/>
                    <a:pt x="200" y="58"/>
                    <a:pt x="195" y="61"/>
                  </a:cubicBezTo>
                  <a:cubicBezTo>
                    <a:pt x="195" y="62"/>
                    <a:pt x="194" y="62"/>
                    <a:pt x="193" y="62"/>
                  </a:cubicBezTo>
                  <a:cubicBezTo>
                    <a:pt x="179" y="66"/>
                    <a:pt x="179" y="66"/>
                    <a:pt x="179" y="66"/>
                  </a:cubicBezTo>
                  <a:cubicBezTo>
                    <a:pt x="178" y="66"/>
                    <a:pt x="177" y="66"/>
                    <a:pt x="176" y="66"/>
                  </a:cubicBezTo>
                  <a:cubicBezTo>
                    <a:pt x="175" y="65"/>
                    <a:pt x="170" y="56"/>
                    <a:pt x="163" y="53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43" y="78"/>
                    <a:pt x="155" y="91"/>
                    <a:pt x="137" y="103"/>
                  </a:cubicBezTo>
                  <a:cubicBezTo>
                    <a:pt x="117" y="116"/>
                    <a:pt x="93" y="111"/>
                    <a:pt x="81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50"/>
            <p:cNvSpPr>
              <a:spLocks/>
            </p:cNvSpPr>
            <p:nvPr/>
          </p:nvSpPr>
          <p:spPr bwMode="auto">
            <a:xfrm>
              <a:off x="2444750" y="2817813"/>
              <a:ext cx="30163" cy="19050"/>
            </a:xfrm>
            <a:custGeom>
              <a:avLst/>
              <a:gdLst>
                <a:gd name="T0" fmla="*/ 22 w 31"/>
                <a:gd name="T1" fmla="*/ 14 h 19"/>
                <a:gd name="T2" fmla="*/ 24 w 31"/>
                <a:gd name="T3" fmla="*/ 0 h 19"/>
                <a:gd name="T4" fmla="*/ 0 w 31"/>
                <a:gd name="T5" fmla="*/ 16 h 19"/>
                <a:gd name="T6" fmla="*/ 22 w 31"/>
                <a:gd name="T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9">
                  <a:moveTo>
                    <a:pt x="22" y="14"/>
                  </a:moveTo>
                  <a:cubicBezTo>
                    <a:pt x="31" y="9"/>
                    <a:pt x="26" y="3"/>
                    <a:pt x="24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6" y="18"/>
                    <a:pt x="15" y="19"/>
                    <a:pt x="2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51"/>
            <p:cNvSpPr>
              <a:spLocks/>
            </p:cNvSpPr>
            <p:nvPr/>
          </p:nvSpPr>
          <p:spPr bwMode="auto">
            <a:xfrm>
              <a:off x="2474913" y="2782888"/>
              <a:ext cx="28575" cy="19050"/>
            </a:xfrm>
            <a:custGeom>
              <a:avLst/>
              <a:gdLst>
                <a:gd name="T0" fmla="*/ 7 w 30"/>
                <a:gd name="T1" fmla="*/ 19 h 19"/>
                <a:gd name="T2" fmla="*/ 30 w 30"/>
                <a:gd name="T3" fmla="*/ 4 h 19"/>
                <a:gd name="T4" fmla="*/ 8 w 30"/>
                <a:gd name="T5" fmla="*/ 6 h 19"/>
                <a:gd name="T6" fmla="*/ 7 w 30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9">
                  <a:moveTo>
                    <a:pt x="7" y="19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26" y="3"/>
                    <a:pt x="16" y="0"/>
                    <a:pt x="8" y="6"/>
                  </a:cubicBezTo>
                  <a:cubicBezTo>
                    <a:pt x="0" y="11"/>
                    <a:pt x="4" y="16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6113" y="0"/>
            <a:ext cx="10122363" cy="6858000"/>
            <a:chOff x="776113" y="0"/>
            <a:chExt cx="10122363" cy="6858000"/>
          </a:xfrm>
        </p:grpSpPr>
        <p:cxnSp>
          <p:nvCxnSpPr>
            <p:cNvPr id="12" name="直接连接符 11"/>
            <p:cNvCxnSpPr/>
            <p:nvPr/>
          </p:nvCxnSpPr>
          <p:spPr>
            <a:xfrm flipH="1">
              <a:off x="9252436" y="0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8937020" y="0"/>
              <a:ext cx="1961456" cy="196145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585441" y="6021288"/>
              <a:ext cx="836712" cy="83671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776113" y="5157192"/>
              <a:ext cx="1700808" cy="170080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0" y="1520792"/>
            <a:ext cx="12190413" cy="3816417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24000" dirty="0" smtClean="0">
                <a:solidFill>
                  <a:schemeClr val="tx1">
                    <a:alpha val="10000"/>
                  </a:schemeClr>
                </a:solidFill>
                <a:latin typeface="MyriadSetPro-Thin" panose="02000203050000020004" pitchFamily="2" charset="0"/>
                <a:ea typeface="方正兰亭细黑_GBK" panose="02000000000000000000" pitchFamily="2" charset="-122"/>
              </a:rPr>
              <a:t>REVENUE</a:t>
            </a:r>
            <a:endParaRPr lang="zh-CN" altLang="en-US" sz="24000" dirty="0">
              <a:solidFill>
                <a:schemeClr val="tx1">
                  <a:alpha val="10000"/>
                </a:schemeClr>
              </a:solidFill>
              <a:latin typeface="MyriadSetPro-Thin" panose="02000203050000020004" pitchFamily="2" charset="0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39712" y="2628787"/>
            <a:ext cx="8910990" cy="1600426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2015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年实现营收</a:t>
            </a:r>
            <a:r>
              <a:rPr lang="zh-CN" altLang="en-US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￥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47.11</a:t>
            </a: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亿元</a:t>
            </a:r>
            <a:endParaRPr lang="en-US" altLang="zh-CN" sz="3200" spc="3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spc="3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同比增长</a:t>
            </a:r>
            <a:r>
              <a:rPr lang="en-US" altLang="zh-CN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42.39</a:t>
            </a:r>
            <a:r>
              <a:rPr lang="zh-CN" altLang="en-US" sz="3200" spc="3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％</a:t>
            </a:r>
            <a:endParaRPr lang="en-US" altLang="zh-CN" sz="3200" spc="300" dirty="0" smtClean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488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4638398" y="3041000"/>
            <a:ext cx="2913619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rIns="45720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/>
            <a:r>
              <a:rPr lang="zh-CN" altLang="en-US" sz="5500" dirty="0" smtClean="0">
                <a:solidFill>
                  <a:schemeClr val="tx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主营业务</a:t>
            </a:r>
            <a:endParaRPr lang="zh-CN" altLang="zh-CN" sz="5500" dirty="0">
              <a:solidFill>
                <a:schemeClr val="tx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  <a:sym typeface="FZLanTingKanHei-R-GBK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55181" y="3865112"/>
            <a:ext cx="328006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100" dirty="0" smtClean="0">
                <a:latin typeface="MyriadSetPro-Semibold" panose="02000400000000000000" pitchFamily="2" charset="0"/>
                <a:ea typeface="微软雅黑" pitchFamily="34" charset="-122"/>
                <a:sym typeface="Gotham" charset="0"/>
              </a:rPr>
              <a:t>MAIN BUSINESS SEGMENTS</a:t>
            </a:r>
            <a:endParaRPr lang="zh-CN" altLang="zh-CN" sz="2100" dirty="0">
              <a:latin typeface="MyriadSetPro-Semibold" panose="02000400000000000000" pitchFamily="2" charset="0"/>
              <a:ea typeface="微软雅黑" pitchFamily="34" charset="-122"/>
              <a:sym typeface="Gotham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383953" y="2302741"/>
            <a:ext cx="541194" cy="541194"/>
          </a:xfrm>
          <a:prstGeom prst="roundRect">
            <a:avLst>
              <a:gd name="adj" fmla="val 2213"/>
            </a:avLst>
          </a:prstGeom>
          <a:gradFill flip="none" rotWithShape="1">
            <a:gsLst>
              <a:gs pos="48000">
                <a:srgbClr val="FF0000"/>
              </a:gs>
              <a:gs pos="0">
                <a:srgbClr val="FF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outerShdw blurRad="76200" dist="25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3</a:t>
            </a:r>
            <a:endParaRPr lang="zh-CN" altLang="en-US" sz="3200" dirty="0">
              <a:solidFill>
                <a:prstClr val="white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4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18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5286" y="1808820"/>
            <a:ext cx="3375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latin typeface="MyriadSetPro-Semibold" panose="02000400000000000000" pitchFamily="2" charset="0"/>
              </a:rPr>
              <a:t>MAIN BUSINESS SEGMENTS</a:t>
            </a:r>
            <a:endParaRPr lang="zh-CN" altLang="en-US" dirty="0" smtClean="0">
              <a:latin typeface="MyriadSetPro-Semibold" panose="02000400000000000000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4275" y="2178152"/>
            <a:ext cx="2656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主营业务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729721" y="2751087"/>
            <a:ext cx="1350150" cy="1711325"/>
          </a:xfrm>
          <a:prstGeom prst="roundRect">
            <a:avLst>
              <a:gd name="adj" fmla="val 4087"/>
            </a:avLst>
          </a:prstGeom>
          <a:noFill/>
          <a:ln w="1905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4726" y="3697327"/>
            <a:ext cx="126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泛交易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265096" y="3200800"/>
            <a:ext cx="279401" cy="266700"/>
            <a:chOff x="3448050" y="1622426"/>
            <a:chExt cx="279401" cy="266700"/>
          </a:xfrm>
          <a:solidFill>
            <a:schemeClr val="tx1"/>
          </a:solidFill>
        </p:grpSpPr>
        <p:sp>
          <p:nvSpPr>
            <p:cNvPr id="8" name="Freeform 379"/>
            <p:cNvSpPr>
              <a:spLocks noEditPoints="1"/>
            </p:cNvSpPr>
            <p:nvPr/>
          </p:nvSpPr>
          <p:spPr bwMode="auto">
            <a:xfrm>
              <a:off x="3448050" y="1773238"/>
              <a:ext cx="139700" cy="115888"/>
            </a:xfrm>
            <a:custGeom>
              <a:avLst/>
              <a:gdLst>
                <a:gd name="T0" fmla="*/ 112 w 144"/>
                <a:gd name="T1" fmla="*/ 0 h 120"/>
                <a:gd name="T2" fmla="*/ 32 w 144"/>
                <a:gd name="T3" fmla="*/ 0 h 120"/>
                <a:gd name="T4" fmla="*/ 0 w 144"/>
                <a:gd name="T5" fmla="*/ 32 h 120"/>
                <a:gd name="T6" fmla="*/ 0 w 144"/>
                <a:gd name="T7" fmla="*/ 88 h 120"/>
                <a:gd name="T8" fmla="*/ 32 w 144"/>
                <a:gd name="T9" fmla="*/ 120 h 120"/>
                <a:gd name="T10" fmla="*/ 112 w 144"/>
                <a:gd name="T11" fmla="*/ 120 h 120"/>
                <a:gd name="T12" fmla="*/ 144 w 144"/>
                <a:gd name="T13" fmla="*/ 88 h 120"/>
                <a:gd name="T14" fmla="*/ 144 w 144"/>
                <a:gd name="T15" fmla="*/ 32 h 120"/>
                <a:gd name="T16" fmla="*/ 112 w 144"/>
                <a:gd name="T17" fmla="*/ 0 h 120"/>
                <a:gd name="T18" fmla="*/ 108 w 144"/>
                <a:gd name="T19" fmla="*/ 92 h 120"/>
                <a:gd name="T20" fmla="*/ 36 w 144"/>
                <a:gd name="T21" fmla="*/ 92 h 120"/>
                <a:gd name="T22" fmla="*/ 28 w 144"/>
                <a:gd name="T23" fmla="*/ 84 h 120"/>
                <a:gd name="T24" fmla="*/ 28 w 144"/>
                <a:gd name="T25" fmla="*/ 36 h 120"/>
                <a:gd name="T26" fmla="*/ 36 w 144"/>
                <a:gd name="T27" fmla="*/ 28 h 120"/>
                <a:gd name="T28" fmla="*/ 108 w 144"/>
                <a:gd name="T29" fmla="*/ 28 h 120"/>
                <a:gd name="T30" fmla="*/ 116 w 144"/>
                <a:gd name="T31" fmla="*/ 36 h 120"/>
                <a:gd name="T32" fmla="*/ 116 w 144"/>
                <a:gd name="T33" fmla="*/ 84 h 120"/>
                <a:gd name="T34" fmla="*/ 108 w 144"/>
                <a:gd name="T35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120">
                  <a:moveTo>
                    <a:pt x="11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6"/>
                    <a:pt x="14" y="120"/>
                    <a:pt x="32" y="120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30" y="120"/>
                    <a:pt x="144" y="106"/>
                    <a:pt x="144" y="88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44" y="14"/>
                    <a:pt x="130" y="0"/>
                    <a:pt x="112" y="0"/>
                  </a:cubicBezTo>
                  <a:close/>
                  <a:moveTo>
                    <a:pt x="108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2" y="92"/>
                    <a:pt x="28" y="88"/>
                    <a:pt x="28" y="8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2"/>
                    <a:pt x="32" y="28"/>
                    <a:pt x="36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12" y="28"/>
                    <a:pt x="116" y="32"/>
                    <a:pt x="116" y="36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6" y="88"/>
                    <a:pt x="112" y="92"/>
                    <a:pt x="10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Freeform 380"/>
            <p:cNvSpPr>
              <a:spLocks noEditPoints="1"/>
            </p:cNvSpPr>
            <p:nvPr/>
          </p:nvSpPr>
          <p:spPr bwMode="auto">
            <a:xfrm>
              <a:off x="3587750" y="1622426"/>
              <a:ext cx="138113" cy="115888"/>
            </a:xfrm>
            <a:custGeom>
              <a:avLst/>
              <a:gdLst>
                <a:gd name="T0" fmla="*/ 112 w 144"/>
                <a:gd name="T1" fmla="*/ 120 h 120"/>
                <a:gd name="T2" fmla="*/ 144 w 144"/>
                <a:gd name="T3" fmla="*/ 88 h 120"/>
                <a:gd name="T4" fmla="*/ 144 w 144"/>
                <a:gd name="T5" fmla="*/ 32 h 120"/>
                <a:gd name="T6" fmla="*/ 112 w 144"/>
                <a:gd name="T7" fmla="*/ 0 h 120"/>
                <a:gd name="T8" fmla="*/ 32 w 144"/>
                <a:gd name="T9" fmla="*/ 0 h 120"/>
                <a:gd name="T10" fmla="*/ 0 w 144"/>
                <a:gd name="T11" fmla="*/ 32 h 120"/>
                <a:gd name="T12" fmla="*/ 0 w 144"/>
                <a:gd name="T13" fmla="*/ 88 h 120"/>
                <a:gd name="T14" fmla="*/ 32 w 144"/>
                <a:gd name="T15" fmla="*/ 120 h 120"/>
                <a:gd name="T16" fmla="*/ 112 w 144"/>
                <a:gd name="T17" fmla="*/ 120 h 120"/>
                <a:gd name="T18" fmla="*/ 28 w 144"/>
                <a:gd name="T19" fmla="*/ 84 h 120"/>
                <a:gd name="T20" fmla="*/ 28 w 144"/>
                <a:gd name="T21" fmla="*/ 36 h 120"/>
                <a:gd name="T22" fmla="*/ 36 w 144"/>
                <a:gd name="T23" fmla="*/ 28 h 120"/>
                <a:gd name="T24" fmla="*/ 108 w 144"/>
                <a:gd name="T25" fmla="*/ 28 h 120"/>
                <a:gd name="T26" fmla="*/ 116 w 144"/>
                <a:gd name="T27" fmla="*/ 36 h 120"/>
                <a:gd name="T28" fmla="*/ 116 w 144"/>
                <a:gd name="T29" fmla="*/ 84 h 120"/>
                <a:gd name="T30" fmla="*/ 108 w 144"/>
                <a:gd name="T31" fmla="*/ 92 h 120"/>
                <a:gd name="T32" fmla="*/ 36 w 144"/>
                <a:gd name="T33" fmla="*/ 92 h 120"/>
                <a:gd name="T34" fmla="*/ 28 w 144"/>
                <a:gd name="T35" fmla="*/ 8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4" h="120">
                  <a:moveTo>
                    <a:pt x="112" y="120"/>
                  </a:moveTo>
                  <a:cubicBezTo>
                    <a:pt x="130" y="120"/>
                    <a:pt x="144" y="106"/>
                    <a:pt x="144" y="88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44" y="14"/>
                    <a:pt x="130" y="0"/>
                    <a:pt x="11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6"/>
                    <a:pt x="14" y="120"/>
                    <a:pt x="32" y="120"/>
                  </a:cubicBezTo>
                  <a:lnTo>
                    <a:pt x="112" y="120"/>
                  </a:lnTo>
                  <a:close/>
                  <a:moveTo>
                    <a:pt x="28" y="84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8" y="31"/>
                    <a:pt x="31" y="28"/>
                    <a:pt x="36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12" y="28"/>
                    <a:pt x="116" y="31"/>
                    <a:pt x="116" y="36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6" y="88"/>
                    <a:pt x="112" y="92"/>
                    <a:pt x="108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1" y="92"/>
                    <a:pt x="28" y="88"/>
                    <a:pt x="2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Freeform 381"/>
            <p:cNvSpPr>
              <a:spLocks/>
            </p:cNvSpPr>
            <p:nvPr/>
          </p:nvSpPr>
          <p:spPr bwMode="auto">
            <a:xfrm>
              <a:off x="3614738" y="1762126"/>
              <a:ext cx="112713" cy="127000"/>
            </a:xfrm>
            <a:custGeom>
              <a:avLst/>
              <a:gdLst>
                <a:gd name="T0" fmla="*/ 117 w 117"/>
                <a:gd name="T1" fmla="*/ 41 h 130"/>
                <a:gd name="T2" fmla="*/ 75 w 117"/>
                <a:gd name="T3" fmla="*/ 0 h 130"/>
                <a:gd name="T4" fmla="*/ 34 w 117"/>
                <a:gd name="T5" fmla="*/ 41 h 130"/>
                <a:gd name="T6" fmla="*/ 35 w 117"/>
                <a:gd name="T7" fmla="*/ 41 h 130"/>
                <a:gd name="T8" fmla="*/ 64 w 117"/>
                <a:gd name="T9" fmla="*/ 41 h 130"/>
                <a:gd name="T10" fmla="*/ 64 w 117"/>
                <a:gd name="T11" fmla="*/ 42 h 130"/>
                <a:gd name="T12" fmla="*/ 0 w 117"/>
                <a:gd name="T13" fmla="*/ 106 h 130"/>
                <a:gd name="T14" fmla="*/ 0 w 117"/>
                <a:gd name="T15" fmla="*/ 106 h 130"/>
                <a:gd name="T16" fmla="*/ 0 w 117"/>
                <a:gd name="T17" fmla="*/ 130 h 130"/>
                <a:gd name="T18" fmla="*/ 0 w 117"/>
                <a:gd name="T19" fmla="*/ 130 h 130"/>
                <a:gd name="T20" fmla="*/ 89 w 117"/>
                <a:gd name="T21" fmla="*/ 42 h 130"/>
                <a:gd name="T22" fmla="*/ 89 w 117"/>
                <a:gd name="T23" fmla="*/ 41 h 130"/>
                <a:gd name="T24" fmla="*/ 117 w 117"/>
                <a:gd name="T25" fmla="*/ 4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30">
                  <a:moveTo>
                    <a:pt x="117" y="41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1"/>
                    <a:pt x="64" y="42"/>
                    <a:pt x="64" y="42"/>
                  </a:cubicBezTo>
                  <a:cubicBezTo>
                    <a:pt x="64" y="77"/>
                    <a:pt x="35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49" y="130"/>
                    <a:pt x="89" y="91"/>
                    <a:pt x="89" y="42"/>
                  </a:cubicBezTo>
                  <a:cubicBezTo>
                    <a:pt x="89" y="42"/>
                    <a:pt x="89" y="41"/>
                    <a:pt x="89" y="41"/>
                  </a:cubicBezTo>
                  <a:lnTo>
                    <a:pt x="117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Freeform 382"/>
            <p:cNvSpPr>
              <a:spLocks/>
            </p:cNvSpPr>
            <p:nvPr/>
          </p:nvSpPr>
          <p:spPr bwMode="auto">
            <a:xfrm>
              <a:off x="3448050" y="1622426"/>
              <a:ext cx="114300" cy="125413"/>
            </a:xfrm>
            <a:custGeom>
              <a:avLst/>
              <a:gdLst>
                <a:gd name="T0" fmla="*/ 41 w 117"/>
                <a:gd name="T1" fmla="*/ 130 h 130"/>
                <a:gd name="T2" fmla="*/ 83 w 117"/>
                <a:gd name="T3" fmla="*/ 89 h 130"/>
                <a:gd name="T4" fmla="*/ 82 w 117"/>
                <a:gd name="T5" fmla="*/ 89 h 130"/>
                <a:gd name="T6" fmla="*/ 53 w 117"/>
                <a:gd name="T7" fmla="*/ 89 h 130"/>
                <a:gd name="T8" fmla="*/ 53 w 117"/>
                <a:gd name="T9" fmla="*/ 88 h 130"/>
                <a:gd name="T10" fmla="*/ 117 w 117"/>
                <a:gd name="T11" fmla="*/ 24 h 130"/>
                <a:gd name="T12" fmla="*/ 117 w 117"/>
                <a:gd name="T13" fmla="*/ 24 h 130"/>
                <a:gd name="T14" fmla="*/ 117 w 117"/>
                <a:gd name="T15" fmla="*/ 0 h 130"/>
                <a:gd name="T16" fmla="*/ 117 w 117"/>
                <a:gd name="T17" fmla="*/ 0 h 130"/>
                <a:gd name="T18" fmla="*/ 28 w 117"/>
                <a:gd name="T19" fmla="*/ 88 h 130"/>
                <a:gd name="T20" fmla="*/ 28 w 117"/>
                <a:gd name="T21" fmla="*/ 89 h 130"/>
                <a:gd name="T22" fmla="*/ 0 w 117"/>
                <a:gd name="T23" fmla="*/ 89 h 130"/>
                <a:gd name="T24" fmla="*/ 41 w 117"/>
                <a:gd name="T2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30">
                  <a:moveTo>
                    <a:pt x="41" y="130"/>
                  </a:moveTo>
                  <a:cubicBezTo>
                    <a:pt x="83" y="89"/>
                    <a:pt x="83" y="89"/>
                    <a:pt x="83" y="89"/>
                  </a:cubicBezTo>
                  <a:cubicBezTo>
                    <a:pt x="82" y="89"/>
                    <a:pt x="82" y="89"/>
                    <a:pt x="82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8"/>
                  </a:cubicBezTo>
                  <a:cubicBezTo>
                    <a:pt x="53" y="53"/>
                    <a:pt x="81" y="24"/>
                    <a:pt x="117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68" y="0"/>
                    <a:pt x="28" y="39"/>
                    <a:pt x="28" y="88"/>
                  </a:cubicBezTo>
                  <a:cubicBezTo>
                    <a:pt x="28" y="88"/>
                    <a:pt x="28" y="89"/>
                    <a:pt x="28" y="89"/>
                  </a:cubicBezTo>
                  <a:cubicBezTo>
                    <a:pt x="0" y="89"/>
                    <a:pt x="0" y="89"/>
                    <a:pt x="0" y="89"/>
                  </a:cubicBezTo>
                  <a:lnTo>
                    <a:pt x="41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549701" y="4542510"/>
            <a:ext cx="1710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MyriadSetPro-Semibold" panose="02000400000000000000" pitchFamily="2" charset="0"/>
              </a:rPr>
              <a:t>PAN-TRANSACTION</a:t>
            </a:r>
            <a:endParaRPr lang="zh-CN" altLang="en-US" sz="1200" dirty="0" smtClean="0">
              <a:latin typeface="MyriadSetPro-Semibold" panose="020004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9984" y="3698462"/>
            <a:ext cx="126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类金融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590354" y="3194450"/>
            <a:ext cx="279400" cy="279400"/>
            <a:chOff x="1219200" y="2732088"/>
            <a:chExt cx="279400" cy="279400"/>
          </a:xfrm>
          <a:solidFill>
            <a:schemeClr val="tx1"/>
          </a:solidFill>
        </p:grpSpPr>
        <p:sp>
          <p:nvSpPr>
            <p:cNvPr id="15" name="Freeform 375"/>
            <p:cNvSpPr>
              <a:spLocks noEditPoints="1"/>
            </p:cNvSpPr>
            <p:nvPr/>
          </p:nvSpPr>
          <p:spPr bwMode="auto">
            <a:xfrm>
              <a:off x="1219200" y="2732088"/>
              <a:ext cx="279400" cy="279400"/>
            </a:xfrm>
            <a:custGeom>
              <a:avLst/>
              <a:gdLst>
                <a:gd name="T0" fmla="*/ 144 w 289"/>
                <a:gd name="T1" fmla="*/ 0 h 288"/>
                <a:gd name="T2" fmla="*/ 0 w 289"/>
                <a:gd name="T3" fmla="*/ 144 h 288"/>
                <a:gd name="T4" fmla="*/ 144 w 289"/>
                <a:gd name="T5" fmla="*/ 288 h 288"/>
                <a:gd name="T6" fmla="*/ 289 w 289"/>
                <a:gd name="T7" fmla="*/ 144 h 288"/>
                <a:gd name="T8" fmla="*/ 144 w 289"/>
                <a:gd name="T9" fmla="*/ 0 h 288"/>
                <a:gd name="T10" fmla="*/ 144 w 289"/>
                <a:gd name="T11" fmla="*/ 267 h 288"/>
                <a:gd name="T12" fmla="*/ 21 w 289"/>
                <a:gd name="T13" fmla="*/ 144 h 288"/>
                <a:gd name="T14" fmla="*/ 144 w 289"/>
                <a:gd name="T15" fmla="*/ 20 h 288"/>
                <a:gd name="T16" fmla="*/ 268 w 289"/>
                <a:gd name="T17" fmla="*/ 144 h 288"/>
                <a:gd name="T18" fmla="*/ 144 w 289"/>
                <a:gd name="T19" fmla="*/ 26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9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4"/>
                    <a:pt x="65" y="288"/>
                    <a:pt x="144" y="288"/>
                  </a:cubicBezTo>
                  <a:cubicBezTo>
                    <a:pt x="224" y="288"/>
                    <a:pt x="289" y="224"/>
                    <a:pt x="289" y="144"/>
                  </a:cubicBezTo>
                  <a:cubicBezTo>
                    <a:pt x="289" y="64"/>
                    <a:pt x="224" y="0"/>
                    <a:pt x="144" y="0"/>
                  </a:cubicBezTo>
                  <a:close/>
                  <a:moveTo>
                    <a:pt x="144" y="267"/>
                  </a:moveTo>
                  <a:cubicBezTo>
                    <a:pt x="76" y="267"/>
                    <a:pt x="21" y="212"/>
                    <a:pt x="21" y="144"/>
                  </a:cubicBezTo>
                  <a:cubicBezTo>
                    <a:pt x="21" y="76"/>
                    <a:pt x="76" y="20"/>
                    <a:pt x="144" y="20"/>
                  </a:cubicBezTo>
                  <a:cubicBezTo>
                    <a:pt x="213" y="20"/>
                    <a:pt x="268" y="76"/>
                    <a:pt x="268" y="144"/>
                  </a:cubicBezTo>
                  <a:cubicBezTo>
                    <a:pt x="268" y="212"/>
                    <a:pt x="213" y="267"/>
                    <a:pt x="144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76"/>
            <p:cNvSpPr>
              <a:spLocks/>
            </p:cNvSpPr>
            <p:nvPr/>
          </p:nvSpPr>
          <p:spPr bwMode="auto">
            <a:xfrm>
              <a:off x="1365250" y="2884488"/>
              <a:ext cx="14288" cy="36513"/>
            </a:xfrm>
            <a:custGeom>
              <a:avLst/>
              <a:gdLst>
                <a:gd name="T0" fmla="*/ 0 w 15"/>
                <a:gd name="T1" fmla="*/ 0 h 38"/>
                <a:gd name="T2" fmla="*/ 0 w 15"/>
                <a:gd name="T3" fmla="*/ 38 h 38"/>
                <a:gd name="T4" fmla="*/ 15 w 15"/>
                <a:gd name="T5" fmla="*/ 20 h 38"/>
                <a:gd name="T6" fmla="*/ 0 w 15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5" y="33"/>
                    <a:pt x="15" y="20"/>
                  </a:cubicBezTo>
                  <a:cubicBezTo>
                    <a:pt x="15" y="7"/>
                    <a:pt x="5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77"/>
            <p:cNvSpPr>
              <a:spLocks/>
            </p:cNvSpPr>
            <p:nvPr/>
          </p:nvSpPr>
          <p:spPr bwMode="auto">
            <a:xfrm>
              <a:off x="1339850" y="2819401"/>
              <a:ext cx="14288" cy="34925"/>
            </a:xfrm>
            <a:custGeom>
              <a:avLst/>
              <a:gdLst>
                <a:gd name="T0" fmla="*/ 0 w 15"/>
                <a:gd name="T1" fmla="*/ 17 h 36"/>
                <a:gd name="T2" fmla="*/ 15 w 15"/>
                <a:gd name="T3" fmla="*/ 36 h 36"/>
                <a:gd name="T4" fmla="*/ 15 w 15"/>
                <a:gd name="T5" fmla="*/ 0 h 36"/>
                <a:gd name="T6" fmla="*/ 0 w 15"/>
                <a:gd name="T7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6">
                  <a:moveTo>
                    <a:pt x="0" y="17"/>
                  </a:moveTo>
                  <a:cubicBezTo>
                    <a:pt x="0" y="29"/>
                    <a:pt x="10" y="34"/>
                    <a:pt x="15" y="3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0" y="4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78"/>
            <p:cNvSpPr>
              <a:spLocks noEditPoints="1"/>
            </p:cNvSpPr>
            <p:nvPr/>
          </p:nvSpPr>
          <p:spPr bwMode="auto">
            <a:xfrm>
              <a:off x="1247775" y="2759076"/>
              <a:ext cx="222250" cy="223838"/>
            </a:xfrm>
            <a:custGeom>
              <a:avLst/>
              <a:gdLst>
                <a:gd name="T0" fmla="*/ 115 w 231"/>
                <a:gd name="T1" fmla="*/ 0 h 231"/>
                <a:gd name="T2" fmla="*/ 0 w 231"/>
                <a:gd name="T3" fmla="*/ 116 h 231"/>
                <a:gd name="T4" fmla="*/ 115 w 231"/>
                <a:gd name="T5" fmla="*/ 231 h 231"/>
                <a:gd name="T6" fmla="*/ 231 w 231"/>
                <a:gd name="T7" fmla="*/ 116 h 231"/>
                <a:gd name="T8" fmla="*/ 115 w 231"/>
                <a:gd name="T9" fmla="*/ 0 h 231"/>
                <a:gd name="T10" fmla="*/ 123 w 231"/>
                <a:gd name="T11" fmla="*/ 192 h 231"/>
                <a:gd name="T12" fmla="*/ 123 w 231"/>
                <a:gd name="T13" fmla="*/ 202 h 231"/>
                <a:gd name="T14" fmla="*/ 119 w 231"/>
                <a:gd name="T15" fmla="*/ 207 h 231"/>
                <a:gd name="T16" fmla="*/ 114 w 231"/>
                <a:gd name="T17" fmla="*/ 207 h 231"/>
                <a:gd name="T18" fmla="*/ 110 w 231"/>
                <a:gd name="T19" fmla="*/ 202 h 231"/>
                <a:gd name="T20" fmla="*/ 110 w 231"/>
                <a:gd name="T21" fmla="*/ 192 h 231"/>
                <a:gd name="T22" fmla="*/ 71 w 231"/>
                <a:gd name="T23" fmla="*/ 181 h 231"/>
                <a:gd name="T24" fmla="*/ 72 w 231"/>
                <a:gd name="T25" fmla="*/ 179 h 231"/>
                <a:gd name="T26" fmla="*/ 78 w 231"/>
                <a:gd name="T27" fmla="*/ 160 h 231"/>
                <a:gd name="T28" fmla="*/ 80 w 231"/>
                <a:gd name="T29" fmla="*/ 158 h 231"/>
                <a:gd name="T30" fmla="*/ 110 w 231"/>
                <a:gd name="T31" fmla="*/ 168 h 231"/>
                <a:gd name="T32" fmla="*/ 110 w 231"/>
                <a:gd name="T33" fmla="*/ 125 h 231"/>
                <a:gd name="T34" fmla="*/ 71 w 231"/>
                <a:gd name="T35" fmla="*/ 82 h 231"/>
                <a:gd name="T36" fmla="*/ 110 w 231"/>
                <a:gd name="T37" fmla="*/ 40 h 231"/>
                <a:gd name="T38" fmla="*/ 110 w 231"/>
                <a:gd name="T39" fmla="*/ 29 h 231"/>
                <a:gd name="T40" fmla="*/ 114 w 231"/>
                <a:gd name="T41" fmla="*/ 25 h 231"/>
                <a:gd name="T42" fmla="*/ 119 w 231"/>
                <a:gd name="T43" fmla="*/ 25 h 231"/>
                <a:gd name="T44" fmla="*/ 123 w 231"/>
                <a:gd name="T45" fmla="*/ 29 h 231"/>
                <a:gd name="T46" fmla="*/ 123 w 231"/>
                <a:gd name="T47" fmla="*/ 40 h 231"/>
                <a:gd name="T48" fmla="*/ 158 w 231"/>
                <a:gd name="T49" fmla="*/ 53 h 231"/>
                <a:gd name="T50" fmla="*/ 157 w 231"/>
                <a:gd name="T51" fmla="*/ 55 h 231"/>
                <a:gd name="T52" fmla="*/ 151 w 231"/>
                <a:gd name="T53" fmla="*/ 70 h 231"/>
                <a:gd name="T54" fmla="*/ 149 w 231"/>
                <a:gd name="T55" fmla="*/ 72 h 231"/>
                <a:gd name="T56" fmla="*/ 123 w 231"/>
                <a:gd name="T57" fmla="*/ 63 h 231"/>
                <a:gd name="T58" fmla="*/ 123 w 231"/>
                <a:gd name="T59" fmla="*/ 104 h 231"/>
                <a:gd name="T60" fmla="*/ 162 w 231"/>
                <a:gd name="T61" fmla="*/ 149 h 231"/>
                <a:gd name="T62" fmla="*/ 123 w 231"/>
                <a:gd name="T63" fmla="*/ 19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1" h="231">
                  <a:moveTo>
                    <a:pt x="115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1"/>
                    <a:pt x="115" y="231"/>
                  </a:cubicBezTo>
                  <a:cubicBezTo>
                    <a:pt x="179" y="231"/>
                    <a:pt x="231" y="180"/>
                    <a:pt x="231" y="116"/>
                  </a:cubicBezTo>
                  <a:cubicBezTo>
                    <a:pt x="231" y="52"/>
                    <a:pt x="179" y="0"/>
                    <a:pt x="115" y="0"/>
                  </a:cubicBezTo>
                  <a:close/>
                  <a:moveTo>
                    <a:pt x="123" y="192"/>
                  </a:moveTo>
                  <a:cubicBezTo>
                    <a:pt x="123" y="202"/>
                    <a:pt x="123" y="202"/>
                    <a:pt x="123" y="202"/>
                  </a:cubicBezTo>
                  <a:cubicBezTo>
                    <a:pt x="123" y="206"/>
                    <a:pt x="123" y="207"/>
                    <a:pt x="119" y="207"/>
                  </a:cubicBezTo>
                  <a:cubicBezTo>
                    <a:pt x="114" y="207"/>
                    <a:pt x="114" y="207"/>
                    <a:pt x="114" y="207"/>
                  </a:cubicBezTo>
                  <a:cubicBezTo>
                    <a:pt x="110" y="207"/>
                    <a:pt x="110" y="206"/>
                    <a:pt x="110" y="20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02" y="192"/>
                    <a:pt x="71" y="187"/>
                    <a:pt x="71" y="181"/>
                  </a:cubicBezTo>
                  <a:cubicBezTo>
                    <a:pt x="71" y="180"/>
                    <a:pt x="71" y="180"/>
                    <a:pt x="72" y="179"/>
                  </a:cubicBezTo>
                  <a:cubicBezTo>
                    <a:pt x="78" y="160"/>
                    <a:pt x="78" y="160"/>
                    <a:pt x="78" y="160"/>
                  </a:cubicBezTo>
                  <a:cubicBezTo>
                    <a:pt x="78" y="160"/>
                    <a:pt x="79" y="158"/>
                    <a:pt x="80" y="158"/>
                  </a:cubicBezTo>
                  <a:cubicBezTo>
                    <a:pt x="81" y="158"/>
                    <a:pt x="96" y="167"/>
                    <a:pt x="110" y="168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96" y="119"/>
                    <a:pt x="71" y="111"/>
                    <a:pt x="71" y="82"/>
                  </a:cubicBezTo>
                  <a:cubicBezTo>
                    <a:pt x="71" y="50"/>
                    <a:pt x="99" y="40"/>
                    <a:pt x="110" y="4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25"/>
                    <a:pt x="110" y="25"/>
                    <a:pt x="114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23" y="25"/>
                    <a:pt x="123" y="25"/>
                    <a:pt x="123" y="29"/>
                  </a:cubicBezTo>
                  <a:cubicBezTo>
                    <a:pt x="123" y="40"/>
                    <a:pt x="123" y="40"/>
                    <a:pt x="123" y="40"/>
                  </a:cubicBezTo>
                  <a:cubicBezTo>
                    <a:pt x="130" y="40"/>
                    <a:pt x="158" y="45"/>
                    <a:pt x="158" y="53"/>
                  </a:cubicBezTo>
                  <a:cubicBezTo>
                    <a:pt x="158" y="54"/>
                    <a:pt x="158" y="54"/>
                    <a:pt x="157" y="55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0" y="71"/>
                    <a:pt x="150" y="72"/>
                    <a:pt x="149" y="72"/>
                  </a:cubicBezTo>
                  <a:cubicBezTo>
                    <a:pt x="147" y="72"/>
                    <a:pt x="133" y="63"/>
                    <a:pt x="123" y="63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38" y="111"/>
                    <a:pt x="162" y="121"/>
                    <a:pt x="162" y="149"/>
                  </a:cubicBezTo>
                  <a:cubicBezTo>
                    <a:pt x="162" y="180"/>
                    <a:pt x="138" y="190"/>
                    <a:pt x="123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74959" y="4542510"/>
            <a:ext cx="1710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MyriadSetPro-Semibold" panose="02000400000000000000" pitchFamily="2" charset="0"/>
              </a:rPr>
              <a:t>FINANCING</a:t>
            </a:r>
            <a:endParaRPr lang="zh-CN" altLang="en-US" sz="1200" dirty="0" smtClean="0">
              <a:latin typeface="MyriadSetPro-Semibold" panose="020004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5242" y="3699030"/>
            <a:ext cx="126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大资管</a:t>
            </a:r>
          </a:p>
        </p:txBody>
      </p:sp>
      <p:sp>
        <p:nvSpPr>
          <p:cNvPr id="21" name="Freeform 804"/>
          <p:cNvSpPr>
            <a:spLocks/>
          </p:cNvSpPr>
          <p:nvPr/>
        </p:nvSpPr>
        <p:spPr bwMode="auto">
          <a:xfrm>
            <a:off x="6891869" y="3179924"/>
            <a:ext cx="326886" cy="308452"/>
          </a:xfrm>
          <a:custGeom>
            <a:avLst/>
            <a:gdLst>
              <a:gd name="T0" fmla="*/ 164 w 165"/>
              <a:gd name="T1" fmla="*/ 131 h 156"/>
              <a:gd name="T2" fmla="*/ 145 w 165"/>
              <a:gd name="T3" fmla="*/ 119 h 156"/>
              <a:gd name="T4" fmla="*/ 119 w 165"/>
              <a:gd name="T5" fmla="*/ 108 h 156"/>
              <a:gd name="T6" fmla="*/ 112 w 165"/>
              <a:gd name="T7" fmla="*/ 106 h 156"/>
              <a:gd name="T8" fmla="*/ 105 w 165"/>
              <a:gd name="T9" fmla="*/ 94 h 156"/>
              <a:gd name="T10" fmla="*/ 101 w 165"/>
              <a:gd name="T11" fmla="*/ 94 h 156"/>
              <a:gd name="T12" fmla="*/ 105 w 165"/>
              <a:gd name="T13" fmla="*/ 85 h 156"/>
              <a:gd name="T14" fmla="*/ 107 w 165"/>
              <a:gd name="T15" fmla="*/ 74 h 156"/>
              <a:gd name="T16" fmla="*/ 112 w 165"/>
              <a:gd name="T17" fmla="*/ 70 h 156"/>
              <a:gd name="T18" fmla="*/ 114 w 165"/>
              <a:gd name="T19" fmla="*/ 63 h 156"/>
              <a:gd name="T20" fmla="*/ 114 w 165"/>
              <a:gd name="T21" fmla="*/ 51 h 156"/>
              <a:gd name="T22" fmla="*/ 112 w 165"/>
              <a:gd name="T23" fmla="*/ 46 h 156"/>
              <a:gd name="T24" fmla="*/ 113 w 165"/>
              <a:gd name="T25" fmla="*/ 30 h 156"/>
              <a:gd name="T26" fmla="*/ 111 w 165"/>
              <a:gd name="T27" fmla="*/ 19 h 156"/>
              <a:gd name="T28" fmla="*/ 107 w 165"/>
              <a:gd name="T29" fmla="*/ 12 h 156"/>
              <a:gd name="T30" fmla="*/ 102 w 165"/>
              <a:gd name="T31" fmla="*/ 11 h 156"/>
              <a:gd name="T32" fmla="*/ 99 w 165"/>
              <a:gd name="T33" fmla="*/ 8 h 156"/>
              <a:gd name="T34" fmla="*/ 64 w 165"/>
              <a:gd name="T35" fmla="*/ 9 h 156"/>
              <a:gd name="T36" fmla="*/ 51 w 165"/>
              <a:gd name="T37" fmla="*/ 46 h 156"/>
              <a:gd name="T38" fmla="*/ 49 w 165"/>
              <a:gd name="T39" fmla="*/ 53 h 156"/>
              <a:gd name="T40" fmla="*/ 54 w 165"/>
              <a:gd name="T41" fmla="*/ 72 h 156"/>
              <a:gd name="T42" fmla="*/ 58 w 165"/>
              <a:gd name="T43" fmla="*/ 73 h 156"/>
              <a:gd name="T44" fmla="*/ 59 w 165"/>
              <a:gd name="T45" fmla="*/ 86 h 156"/>
              <a:gd name="T46" fmla="*/ 63 w 165"/>
              <a:gd name="T47" fmla="*/ 94 h 156"/>
              <a:gd name="T48" fmla="*/ 60 w 165"/>
              <a:gd name="T49" fmla="*/ 94 h 156"/>
              <a:gd name="T50" fmla="*/ 53 w 165"/>
              <a:gd name="T51" fmla="*/ 106 h 156"/>
              <a:gd name="T52" fmla="*/ 46 w 165"/>
              <a:gd name="T53" fmla="*/ 108 h 156"/>
              <a:gd name="T54" fmla="*/ 20 w 165"/>
              <a:gd name="T55" fmla="*/ 119 h 156"/>
              <a:gd name="T56" fmla="*/ 1 w 165"/>
              <a:gd name="T57" fmla="*/ 131 h 156"/>
              <a:gd name="T58" fmla="*/ 0 w 165"/>
              <a:gd name="T59" fmla="*/ 156 h 156"/>
              <a:gd name="T60" fmla="*/ 72 w 165"/>
              <a:gd name="T61" fmla="*/ 156 h 156"/>
              <a:gd name="T62" fmla="*/ 78 w 165"/>
              <a:gd name="T63" fmla="*/ 120 h 156"/>
              <a:gd name="T64" fmla="*/ 73 w 165"/>
              <a:gd name="T65" fmla="*/ 111 h 156"/>
              <a:gd name="T66" fmla="*/ 83 w 165"/>
              <a:gd name="T67" fmla="*/ 106 h 156"/>
              <a:gd name="T68" fmla="*/ 92 w 165"/>
              <a:gd name="T69" fmla="*/ 111 h 156"/>
              <a:gd name="T70" fmla="*/ 87 w 165"/>
              <a:gd name="T71" fmla="*/ 120 h 156"/>
              <a:gd name="T72" fmla="*/ 96 w 165"/>
              <a:gd name="T73" fmla="*/ 156 h 156"/>
              <a:gd name="T74" fmla="*/ 164 w 165"/>
              <a:gd name="T75" fmla="*/ 156 h 156"/>
              <a:gd name="T76" fmla="*/ 164 w 165"/>
              <a:gd name="T77" fmla="*/ 13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5" h="156">
                <a:moveTo>
                  <a:pt x="164" y="131"/>
                </a:moveTo>
                <a:cubicBezTo>
                  <a:pt x="161" y="123"/>
                  <a:pt x="152" y="122"/>
                  <a:pt x="145" y="119"/>
                </a:cubicBezTo>
                <a:cubicBezTo>
                  <a:pt x="137" y="115"/>
                  <a:pt x="127" y="111"/>
                  <a:pt x="119" y="108"/>
                </a:cubicBezTo>
                <a:cubicBezTo>
                  <a:pt x="117" y="107"/>
                  <a:pt x="114" y="107"/>
                  <a:pt x="112" y="106"/>
                </a:cubicBezTo>
                <a:cubicBezTo>
                  <a:pt x="109" y="104"/>
                  <a:pt x="107" y="98"/>
                  <a:pt x="105" y="94"/>
                </a:cubicBezTo>
                <a:cubicBezTo>
                  <a:pt x="104" y="94"/>
                  <a:pt x="102" y="94"/>
                  <a:pt x="101" y="94"/>
                </a:cubicBezTo>
                <a:cubicBezTo>
                  <a:pt x="101" y="89"/>
                  <a:pt x="104" y="89"/>
                  <a:pt x="105" y="85"/>
                </a:cubicBezTo>
                <a:cubicBezTo>
                  <a:pt x="106" y="81"/>
                  <a:pt x="105" y="77"/>
                  <a:pt x="107" y="74"/>
                </a:cubicBezTo>
                <a:cubicBezTo>
                  <a:pt x="108" y="72"/>
                  <a:pt x="111" y="72"/>
                  <a:pt x="112" y="70"/>
                </a:cubicBezTo>
                <a:cubicBezTo>
                  <a:pt x="113" y="68"/>
                  <a:pt x="114" y="65"/>
                  <a:pt x="114" y="63"/>
                </a:cubicBezTo>
                <a:cubicBezTo>
                  <a:pt x="115" y="60"/>
                  <a:pt x="116" y="55"/>
                  <a:pt x="114" y="51"/>
                </a:cubicBezTo>
                <a:cubicBezTo>
                  <a:pt x="113" y="49"/>
                  <a:pt x="112" y="49"/>
                  <a:pt x="112" y="46"/>
                </a:cubicBezTo>
                <a:cubicBezTo>
                  <a:pt x="111" y="43"/>
                  <a:pt x="113" y="33"/>
                  <a:pt x="113" y="30"/>
                </a:cubicBezTo>
                <a:cubicBezTo>
                  <a:pt x="113" y="25"/>
                  <a:pt x="113" y="24"/>
                  <a:pt x="111" y="19"/>
                </a:cubicBezTo>
                <a:cubicBezTo>
                  <a:pt x="111" y="19"/>
                  <a:pt x="110" y="14"/>
                  <a:pt x="107" y="12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99" y="8"/>
                  <a:pt x="99" y="8"/>
                  <a:pt x="99" y="8"/>
                </a:cubicBezTo>
                <a:cubicBezTo>
                  <a:pt x="86" y="0"/>
                  <a:pt x="71" y="6"/>
                  <a:pt x="64" y="9"/>
                </a:cubicBezTo>
                <a:cubicBezTo>
                  <a:pt x="53" y="12"/>
                  <a:pt x="46" y="23"/>
                  <a:pt x="51" y="46"/>
                </a:cubicBezTo>
                <a:cubicBezTo>
                  <a:pt x="52" y="49"/>
                  <a:pt x="49" y="51"/>
                  <a:pt x="49" y="53"/>
                </a:cubicBezTo>
                <a:cubicBezTo>
                  <a:pt x="50" y="58"/>
                  <a:pt x="50" y="69"/>
                  <a:pt x="54" y="72"/>
                </a:cubicBezTo>
                <a:cubicBezTo>
                  <a:pt x="54" y="72"/>
                  <a:pt x="58" y="73"/>
                  <a:pt x="58" y="73"/>
                </a:cubicBezTo>
                <a:cubicBezTo>
                  <a:pt x="58" y="77"/>
                  <a:pt x="58" y="82"/>
                  <a:pt x="59" y="86"/>
                </a:cubicBezTo>
                <a:cubicBezTo>
                  <a:pt x="60" y="89"/>
                  <a:pt x="63" y="89"/>
                  <a:pt x="63" y="94"/>
                </a:cubicBezTo>
                <a:cubicBezTo>
                  <a:pt x="60" y="94"/>
                  <a:pt x="60" y="94"/>
                  <a:pt x="60" y="94"/>
                </a:cubicBezTo>
                <a:cubicBezTo>
                  <a:pt x="58" y="98"/>
                  <a:pt x="56" y="104"/>
                  <a:pt x="53" y="106"/>
                </a:cubicBezTo>
                <a:cubicBezTo>
                  <a:pt x="51" y="107"/>
                  <a:pt x="48" y="107"/>
                  <a:pt x="46" y="108"/>
                </a:cubicBezTo>
                <a:cubicBezTo>
                  <a:pt x="38" y="111"/>
                  <a:pt x="28" y="115"/>
                  <a:pt x="20" y="119"/>
                </a:cubicBezTo>
                <a:cubicBezTo>
                  <a:pt x="13" y="122"/>
                  <a:pt x="4" y="123"/>
                  <a:pt x="1" y="131"/>
                </a:cubicBezTo>
                <a:cubicBezTo>
                  <a:pt x="1" y="136"/>
                  <a:pt x="0" y="149"/>
                  <a:pt x="0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3" y="111"/>
                  <a:pt x="73" y="111"/>
                  <a:pt x="73" y="111"/>
                </a:cubicBezTo>
                <a:cubicBezTo>
                  <a:pt x="83" y="106"/>
                  <a:pt x="83" y="106"/>
                  <a:pt x="83" y="106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164" y="156"/>
                  <a:pt x="164" y="156"/>
                  <a:pt x="164" y="156"/>
                </a:cubicBezTo>
                <a:cubicBezTo>
                  <a:pt x="165" y="149"/>
                  <a:pt x="164" y="136"/>
                  <a:pt x="164" y="1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200217" y="4542510"/>
            <a:ext cx="1710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MyriadSetPro-Semibold" panose="02000400000000000000" pitchFamily="2" charset="0"/>
              </a:rPr>
              <a:t>PROPERTY &amp; ASSET MANAGEMENT</a:t>
            </a:r>
            <a:endParaRPr lang="zh-CN" altLang="en-US" sz="1200" dirty="0" smtClean="0">
              <a:latin typeface="MyriadSetPro-Semibold" panose="020004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750501" y="3699030"/>
            <a:ext cx="126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互联网与数据服务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9208844" y="3149858"/>
            <a:ext cx="343454" cy="368584"/>
            <a:chOff x="8474075" y="3846513"/>
            <a:chExt cx="260350" cy="279400"/>
          </a:xfrm>
          <a:solidFill>
            <a:schemeClr val="tx1"/>
          </a:solidFill>
        </p:grpSpPr>
        <p:sp>
          <p:nvSpPr>
            <p:cNvPr id="25" name="Freeform 98"/>
            <p:cNvSpPr>
              <a:spLocks noEditPoints="1"/>
            </p:cNvSpPr>
            <p:nvPr/>
          </p:nvSpPr>
          <p:spPr bwMode="auto">
            <a:xfrm>
              <a:off x="8474075" y="3846513"/>
              <a:ext cx="260350" cy="279400"/>
            </a:xfrm>
            <a:custGeom>
              <a:avLst/>
              <a:gdLst>
                <a:gd name="T0" fmla="*/ 217 w 270"/>
                <a:gd name="T1" fmla="*/ 54 h 288"/>
                <a:gd name="T2" fmla="*/ 135 w 270"/>
                <a:gd name="T3" fmla="*/ 0 h 288"/>
                <a:gd name="T4" fmla="*/ 53 w 270"/>
                <a:gd name="T5" fmla="*/ 54 h 288"/>
                <a:gd name="T6" fmla="*/ 10 w 270"/>
                <a:gd name="T7" fmla="*/ 72 h 288"/>
                <a:gd name="T8" fmla="*/ 10 w 270"/>
                <a:gd name="T9" fmla="*/ 216 h 288"/>
                <a:gd name="T10" fmla="*/ 85 w 270"/>
                <a:gd name="T11" fmla="*/ 230 h 288"/>
                <a:gd name="T12" fmla="*/ 185 w 270"/>
                <a:gd name="T13" fmla="*/ 230 h 288"/>
                <a:gd name="T14" fmla="*/ 260 w 270"/>
                <a:gd name="T15" fmla="*/ 216 h 288"/>
                <a:gd name="T16" fmla="*/ 260 w 270"/>
                <a:gd name="T17" fmla="*/ 72 h 288"/>
                <a:gd name="T18" fmla="*/ 24 w 270"/>
                <a:gd name="T19" fmla="*/ 208 h 288"/>
                <a:gd name="T20" fmla="*/ 47 w 270"/>
                <a:gd name="T21" fmla="*/ 155 h 288"/>
                <a:gd name="T22" fmla="*/ 81 w 270"/>
                <a:gd name="T23" fmla="*/ 215 h 288"/>
                <a:gd name="T24" fmla="*/ 73 w 270"/>
                <a:gd name="T25" fmla="*/ 157 h 288"/>
                <a:gd name="T26" fmla="*/ 73 w 270"/>
                <a:gd name="T27" fmla="*/ 131 h 288"/>
                <a:gd name="T28" fmla="*/ 73 w 270"/>
                <a:gd name="T29" fmla="*/ 157 h 288"/>
                <a:gd name="T30" fmla="*/ 47 w 270"/>
                <a:gd name="T31" fmla="*/ 133 h 288"/>
                <a:gd name="T32" fmla="*/ 24 w 270"/>
                <a:gd name="T33" fmla="*/ 80 h 288"/>
                <a:gd name="T34" fmla="*/ 81 w 270"/>
                <a:gd name="T35" fmla="*/ 74 h 288"/>
                <a:gd name="T36" fmla="*/ 177 w 270"/>
                <a:gd name="T37" fmla="*/ 97 h 288"/>
                <a:gd name="T38" fmla="*/ 154 w 270"/>
                <a:gd name="T39" fmla="*/ 84 h 288"/>
                <a:gd name="T40" fmla="*/ 177 w 270"/>
                <a:gd name="T41" fmla="*/ 97 h 288"/>
                <a:gd name="T42" fmla="*/ 169 w 270"/>
                <a:gd name="T43" fmla="*/ 62 h 288"/>
                <a:gd name="T44" fmla="*/ 101 w 270"/>
                <a:gd name="T45" fmla="*/ 62 h 288"/>
                <a:gd name="T46" fmla="*/ 97 w 270"/>
                <a:gd name="T47" fmla="*/ 77 h 288"/>
                <a:gd name="T48" fmla="*/ 104 w 270"/>
                <a:gd name="T49" fmla="*/ 90 h 288"/>
                <a:gd name="T50" fmla="*/ 97 w 270"/>
                <a:gd name="T51" fmla="*/ 77 h 288"/>
                <a:gd name="T52" fmla="*/ 104 w 270"/>
                <a:gd name="T53" fmla="*/ 198 h 288"/>
                <a:gd name="T54" fmla="*/ 97 w 270"/>
                <a:gd name="T55" fmla="*/ 211 h 288"/>
                <a:gd name="T56" fmla="*/ 135 w 270"/>
                <a:gd name="T57" fmla="*/ 272 h 288"/>
                <a:gd name="T58" fmla="*/ 135 w 270"/>
                <a:gd name="T59" fmla="*/ 213 h 288"/>
                <a:gd name="T60" fmla="*/ 135 w 270"/>
                <a:gd name="T61" fmla="*/ 272 h 288"/>
                <a:gd name="T62" fmla="*/ 154 w 270"/>
                <a:gd name="T63" fmla="*/ 204 h 288"/>
                <a:gd name="T64" fmla="*/ 177 w 270"/>
                <a:gd name="T65" fmla="*/ 191 h 288"/>
                <a:gd name="T66" fmla="*/ 180 w 270"/>
                <a:gd name="T67" fmla="*/ 170 h 288"/>
                <a:gd name="T68" fmla="*/ 135 w 270"/>
                <a:gd name="T69" fmla="*/ 196 h 288"/>
                <a:gd name="T70" fmla="*/ 90 w 270"/>
                <a:gd name="T71" fmla="*/ 170 h 288"/>
                <a:gd name="T72" fmla="*/ 90 w 270"/>
                <a:gd name="T73" fmla="*/ 118 h 288"/>
                <a:gd name="T74" fmla="*/ 135 w 270"/>
                <a:gd name="T75" fmla="*/ 92 h 288"/>
                <a:gd name="T76" fmla="*/ 180 w 270"/>
                <a:gd name="T77" fmla="*/ 118 h 288"/>
                <a:gd name="T78" fmla="*/ 180 w 270"/>
                <a:gd name="T79" fmla="*/ 170 h 288"/>
                <a:gd name="T80" fmla="*/ 246 w 270"/>
                <a:gd name="T81" fmla="*/ 80 h 288"/>
                <a:gd name="T82" fmla="*/ 223 w 270"/>
                <a:gd name="T83" fmla="*/ 133 h 288"/>
                <a:gd name="T84" fmla="*/ 189 w 270"/>
                <a:gd name="T85" fmla="*/ 74 h 288"/>
                <a:gd name="T86" fmla="*/ 197 w 270"/>
                <a:gd name="T87" fmla="*/ 131 h 288"/>
                <a:gd name="T88" fmla="*/ 197 w 270"/>
                <a:gd name="T89" fmla="*/ 157 h 288"/>
                <a:gd name="T90" fmla="*/ 197 w 270"/>
                <a:gd name="T91" fmla="*/ 131 h 288"/>
                <a:gd name="T92" fmla="*/ 217 w 270"/>
                <a:gd name="T93" fmla="*/ 218 h 288"/>
                <a:gd name="T94" fmla="*/ 195 w 270"/>
                <a:gd name="T95" fmla="*/ 179 h 288"/>
                <a:gd name="T96" fmla="*/ 232 w 270"/>
                <a:gd name="T97" fmla="*/ 16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0" h="288">
                  <a:moveTo>
                    <a:pt x="260" y="72"/>
                  </a:moveTo>
                  <a:cubicBezTo>
                    <a:pt x="253" y="60"/>
                    <a:pt x="237" y="54"/>
                    <a:pt x="217" y="54"/>
                  </a:cubicBezTo>
                  <a:cubicBezTo>
                    <a:pt x="207" y="54"/>
                    <a:pt x="196" y="56"/>
                    <a:pt x="185" y="58"/>
                  </a:cubicBezTo>
                  <a:cubicBezTo>
                    <a:pt x="173" y="23"/>
                    <a:pt x="155" y="0"/>
                    <a:pt x="135" y="0"/>
                  </a:cubicBezTo>
                  <a:cubicBezTo>
                    <a:pt x="115" y="0"/>
                    <a:pt x="97" y="23"/>
                    <a:pt x="85" y="58"/>
                  </a:cubicBezTo>
                  <a:cubicBezTo>
                    <a:pt x="74" y="56"/>
                    <a:pt x="63" y="54"/>
                    <a:pt x="53" y="54"/>
                  </a:cubicBezTo>
                  <a:cubicBezTo>
                    <a:pt x="43" y="54"/>
                    <a:pt x="34" y="56"/>
                    <a:pt x="27" y="59"/>
                  </a:cubicBezTo>
                  <a:cubicBezTo>
                    <a:pt x="19" y="62"/>
                    <a:pt x="14" y="66"/>
                    <a:pt x="10" y="72"/>
                  </a:cubicBezTo>
                  <a:cubicBezTo>
                    <a:pt x="0" y="90"/>
                    <a:pt x="11" y="117"/>
                    <a:pt x="36" y="144"/>
                  </a:cubicBezTo>
                  <a:cubicBezTo>
                    <a:pt x="11" y="171"/>
                    <a:pt x="0" y="198"/>
                    <a:pt x="10" y="216"/>
                  </a:cubicBezTo>
                  <a:cubicBezTo>
                    <a:pt x="17" y="228"/>
                    <a:pt x="33" y="234"/>
                    <a:pt x="53" y="234"/>
                  </a:cubicBezTo>
                  <a:cubicBezTo>
                    <a:pt x="63" y="234"/>
                    <a:pt x="74" y="233"/>
                    <a:pt x="85" y="230"/>
                  </a:cubicBezTo>
                  <a:cubicBezTo>
                    <a:pt x="97" y="265"/>
                    <a:pt x="115" y="288"/>
                    <a:pt x="135" y="288"/>
                  </a:cubicBezTo>
                  <a:cubicBezTo>
                    <a:pt x="155" y="288"/>
                    <a:pt x="173" y="265"/>
                    <a:pt x="185" y="230"/>
                  </a:cubicBezTo>
                  <a:cubicBezTo>
                    <a:pt x="196" y="233"/>
                    <a:pt x="207" y="234"/>
                    <a:pt x="217" y="234"/>
                  </a:cubicBezTo>
                  <a:cubicBezTo>
                    <a:pt x="237" y="234"/>
                    <a:pt x="253" y="228"/>
                    <a:pt x="260" y="216"/>
                  </a:cubicBezTo>
                  <a:cubicBezTo>
                    <a:pt x="270" y="198"/>
                    <a:pt x="259" y="171"/>
                    <a:pt x="234" y="144"/>
                  </a:cubicBezTo>
                  <a:cubicBezTo>
                    <a:pt x="259" y="117"/>
                    <a:pt x="270" y="90"/>
                    <a:pt x="260" y="72"/>
                  </a:cubicBezTo>
                  <a:close/>
                  <a:moveTo>
                    <a:pt x="53" y="218"/>
                  </a:moveTo>
                  <a:cubicBezTo>
                    <a:pt x="38" y="218"/>
                    <a:pt x="28" y="214"/>
                    <a:pt x="24" y="208"/>
                  </a:cubicBezTo>
                  <a:cubicBezTo>
                    <a:pt x="20" y="200"/>
                    <a:pt x="25" y="184"/>
                    <a:pt x="38" y="167"/>
                  </a:cubicBezTo>
                  <a:cubicBezTo>
                    <a:pt x="41" y="163"/>
                    <a:pt x="44" y="159"/>
                    <a:pt x="47" y="155"/>
                  </a:cubicBezTo>
                  <a:cubicBezTo>
                    <a:pt x="55" y="163"/>
                    <a:pt x="65" y="171"/>
                    <a:pt x="75" y="179"/>
                  </a:cubicBezTo>
                  <a:cubicBezTo>
                    <a:pt x="76" y="191"/>
                    <a:pt x="78" y="203"/>
                    <a:pt x="81" y="215"/>
                  </a:cubicBezTo>
                  <a:cubicBezTo>
                    <a:pt x="71" y="217"/>
                    <a:pt x="62" y="218"/>
                    <a:pt x="53" y="218"/>
                  </a:cubicBezTo>
                  <a:close/>
                  <a:moveTo>
                    <a:pt x="73" y="157"/>
                  </a:moveTo>
                  <a:cubicBezTo>
                    <a:pt x="68" y="153"/>
                    <a:pt x="63" y="149"/>
                    <a:pt x="58" y="144"/>
                  </a:cubicBezTo>
                  <a:cubicBezTo>
                    <a:pt x="63" y="140"/>
                    <a:pt x="68" y="135"/>
                    <a:pt x="73" y="131"/>
                  </a:cubicBezTo>
                  <a:cubicBezTo>
                    <a:pt x="73" y="135"/>
                    <a:pt x="73" y="140"/>
                    <a:pt x="73" y="144"/>
                  </a:cubicBezTo>
                  <a:cubicBezTo>
                    <a:pt x="73" y="149"/>
                    <a:pt x="73" y="153"/>
                    <a:pt x="73" y="157"/>
                  </a:cubicBezTo>
                  <a:close/>
                  <a:moveTo>
                    <a:pt x="75" y="109"/>
                  </a:moveTo>
                  <a:cubicBezTo>
                    <a:pt x="65" y="117"/>
                    <a:pt x="55" y="125"/>
                    <a:pt x="47" y="133"/>
                  </a:cubicBezTo>
                  <a:cubicBezTo>
                    <a:pt x="44" y="129"/>
                    <a:pt x="41" y="125"/>
                    <a:pt x="38" y="121"/>
                  </a:cubicBezTo>
                  <a:cubicBezTo>
                    <a:pt x="25" y="104"/>
                    <a:pt x="20" y="88"/>
                    <a:pt x="24" y="80"/>
                  </a:cubicBezTo>
                  <a:cubicBezTo>
                    <a:pt x="28" y="74"/>
                    <a:pt x="38" y="70"/>
                    <a:pt x="53" y="70"/>
                  </a:cubicBezTo>
                  <a:cubicBezTo>
                    <a:pt x="62" y="70"/>
                    <a:pt x="71" y="71"/>
                    <a:pt x="81" y="74"/>
                  </a:cubicBezTo>
                  <a:cubicBezTo>
                    <a:pt x="78" y="85"/>
                    <a:pt x="76" y="97"/>
                    <a:pt x="75" y="109"/>
                  </a:cubicBezTo>
                  <a:close/>
                  <a:moveTo>
                    <a:pt x="177" y="97"/>
                  </a:moveTo>
                  <a:cubicBezTo>
                    <a:pt x="174" y="95"/>
                    <a:pt x="170" y="93"/>
                    <a:pt x="166" y="90"/>
                  </a:cubicBezTo>
                  <a:cubicBezTo>
                    <a:pt x="162" y="88"/>
                    <a:pt x="158" y="86"/>
                    <a:pt x="154" y="84"/>
                  </a:cubicBezTo>
                  <a:cubicBezTo>
                    <a:pt x="161" y="82"/>
                    <a:pt x="167" y="79"/>
                    <a:pt x="174" y="77"/>
                  </a:cubicBezTo>
                  <a:cubicBezTo>
                    <a:pt x="175" y="84"/>
                    <a:pt x="176" y="90"/>
                    <a:pt x="177" y="97"/>
                  </a:cubicBezTo>
                  <a:close/>
                  <a:moveTo>
                    <a:pt x="135" y="16"/>
                  </a:moveTo>
                  <a:cubicBezTo>
                    <a:pt x="146" y="16"/>
                    <a:pt x="160" y="33"/>
                    <a:pt x="169" y="62"/>
                  </a:cubicBezTo>
                  <a:cubicBezTo>
                    <a:pt x="158" y="65"/>
                    <a:pt x="147" y="70"/>
                    <a:pt x="135" y="75"/>
                  </a:cubicBezTo>
                  <a:cubicBezTo>
                    <a:pt x="123" y="69"/>
                    <a:pt x="112" y="65"/>
                    <a:pt x="101" y="62"/>
                  </a:cubicBezTo>
                  <a:cubicBezTo>
                    <a:pt x="111" y="33"/>
                    <a:pt x="124" y="16"/>
                    <a:pt x="135" y="16"/>
                  </a:cubicBezTo>
                  <a:close/>
                  <a:moveTo>
                    <a:pt x="97" y="77"/>
                  </a:moveTo>
                  <a:cubicBezTo>
                    <a:pt x="103" y="79"/>
                    <a:pt x="109" y="82"/>
                    <a:pt x="116" y="84"/>
                  </a:cubicBezTo>
                  <a:cubicBezTo>
                    <a:pt x="112" y="86"/>
                    <a:pt x="108" y="88"/>
                    <a:pt x="104" y="90"/>
                  </a:cubicBezTo>
                  <a:cubicBezTo>
                    <a:pt x="100" y="93"/>
                    <a:pt x="96" y="95"/>
                    <a:pt x="93" y="97"/>
                  </a:cubicBezTo>
                  <a:cubicBezTo>
                    <a:pt x="94" y="90"/>
                    <a:pt x="95" y="84"/>
                    <a:pt x="97" y="77"/>
                  </a:cubicBezTo>
                  <a:close/>
                  <a:moveTo>
                    <a:pt x="93" y="191"/>
                  </a:moveTo>
                  <a:cubicBezTo>
                    <a:pt x="96" y="193"/>
                    <a:pt x="100" y="195"/>
                    <a:pt x="104" y="198"/>
                  </a:cubicBezTo>
                  <a:cubicBezTo>
                    <a:pt x="108" y="200"/>
                    <a:pt x="112" y="202"/>
                    <a:pt x="116" y="204"/>
                  </a:cubicBezTo>
                  <a:cubicBezTo>
                    <a:pt x="109" y="207"/>
                    <a:pt x="103" y="209"/>
                    <a:pt x="97" y="211"/>
                  </a:cubicBezTo>
                  <a:cubicBezTo>
                    <a:pt x="95" y="204"/>
                    <a:pt x="94" y="198"/>
                    <a:pt x="93" y="191"/>
                  </a:cubicBezTo>
                  <a:close/>
                  <a:moveTo>
                    <a:pt x="135" y="272"/>
                  </a:moveTo>
                  <a:cubicBezTo>
                    <a:pt x="124" y="272"/>
                    <a:pt x="111" y="255"/>
                    <a:pt x="101" y="226"/>
                  </a:cubicBezTo>
                  <a:cubicBezTo>
                    <a:pt x="112" y="223"/>
                    <a:pt x="123" y="219"/>
                    <a:pt x="135" y="213"/>
                  </a:cubicBezTo>
                  <a:cubicBezTo>
                    <a:pt x="147" y="219"/>
                    <a:pt x="158" y="223"/>
                    <a:pt x="169" y="226"/>
                  </a:cubicBezTo>
                  <a:cubicBezTo>
                    <a:pt x="160" y="255"/>
                    <a:pt x="146" y="272"/>
                    <a:pt x="135" y="272"/>
                  </a:cubicBezTo>
                  <a:close/>
                  <a:moveTo>
                    <a:pt x="174" y="211"/>
                  </a:moveTo>
                  <a:cubicBezTo>
                    <a:pt x="167" y="209"/>
                    <a:pt x="161" y="207"/>
                    <a:pt x="154" y="204"/>
                  </a:cubicBezTo>
                  <a:cubicBezTo>
                    <a:pt x="158" y="202"/>
                    <a:pt x="162" y="200"/>
                    <a:pt x="166" y="198"/>
                  </a:cubicBezTo>
                  <a:cubicBezTo>
                    <a:pt x="170" y="195"/>
                    <a:pt x="174" y="193"/>
                    <a:pt x="177" y="191"/>
                  </a:cubicBezTo>
                  <a:cubicBezTo>
                    <a:pt x="176" y="198"/>
                    <a:pt x="175" y="204"/>
                    <a:pt x="174" y="211"/>
                  </a:cubicBezTo>
                  <a:close/>
                  <a:moveTo>
                    <a:pt x="180" y="170"/>
                  </a:moveTo>
                  <a:cubicBezTo>
                    <a:pt x="173" y="175"/>
                    <a:pt x="166" y="179"/>
                    <a:pt x="158" y="184"/>
                  </a:cubicBezTo>
                  <a:cubicBezTo>
                    <a:pt x="150" y="188"/>
                    <a:pt x="143" y="192"/>
                    <a:pt x="135" y="196"/>
                  </a:cubicBezTo>
                  <a:cubicBezTo>
                    <a:pt x="127" y="192"/>
                    <a:pt x="120" y="188"/>
                    <a:pt x="112" y="184"/>
                  </a:cubicBezTo>
                  <a:cubicBezTo>
                    <a:pt x="105" y="179"/>
                    <a:pt x="97" y="175"/>
                    <a:pt x="90" y="170"/>
                  </a:cubicBezTo>
                  <a:cubicBezTo>
                    <a:pt x="90" y="162"/>
                    <a:pt x="89" y="153"/>
                    <a:pt x="89" y="144"/>
                  </a:cubicBezTo>
                  <a:cubicBezTo>
                    <a:pt x="89" y="135"/>
                    <a:pt x="90" y="126"/>
                    <a:pt x="90" y="118"/>
                  </a:cubicBezTo>
                  <a:cubicBezTo>
                    <a:pt x="97" y="113"/>
                    <a:pt x="105" y="109"/>
                    <a:pt x="112" y="104"/>
                  </a:cubicBezTo>
                  <a:cubicBezTo>
                    <a:pt x="120" y="100"/>
                    <a:pt x="127" y="96"/>
                    <a:pt x="135" y="92"/>
                  </a:cubicBezTo>
                  <a:cubicBezTo>
                    <a:pt x="143" y="96"/>
                    <a:pt x="150" y="100"/>
                    <a:pt x="158" y="104"/>
                  </a:cubicBezTo>
                  <a:cubicBezTo>
                    <a:pt x="166" y="109"/>
                    <a:pt x="173" y="113"/>
                    <a:pt x="180" y="118"/>
                  </a:cubicBezTo>
                  <a:cubicBezTo>
                    <a:pt x="181" y="126"/>
                    <a:pt x="181" y="135"/>
                    <a:pt x="181" y="144"/>
                  </a:cubicBezTo>
                  <a:cubicBezTo>
                    <a:pt x="181" y="153"/>
                    <a:pt x="181" y="162"/>
                    <a:pt x="180" y="170"/>
                  </a:cubicBezTo>
                  <a:close/>
                  <a:moveTo>
                    <a:pt x="217" y="70"/>
                  </a:moveTo>
                  <a:cubicBezTo>
                    <a:pt x="232" y="70"/>
                    <a:pt x="242" y="74"/>
                    <a:pt x="246" y="80"/>
                  </a:cubicBezTo>
                  <a:cubicBezTo>
                    <a:pt x="251" y="88"/>
                    <a:pt x="245" y="104"/>
                    <a:pt x="232" y="121"/>
                  </a:cubicBezTo>
                  <a:cubicBezTo>
                    <a:pt x="230" y="125"/>
                    <a:pt x="226" y="129"/>
                    <a:pt x="223" y="133"/>
                  </a:cubicBezTo>
                  <a:cubicBezTo>
                    <a:pt x="215" y="125"/>
                    <a:pt x="205" y="117"/>
                    <a:pt x="195" y="109"/>
                  </a:cubicBezTo>
                  <a:cubicBezTo>
                    <a:pt x="194" y="97"/>
                    <a:pt x="192" y="85"/>
                    <a:pt x="189" y="74"/>
                  </a:cubicBezTo>
                  <a:cubicBezTo>
                    <a:pt x="199" y="71"/>
                    <a:pt x="208" y="70"/>
                    <a:pt x="217" y="70"/>
                  </a:cubicBezTo>
                  <a:close/>
                  <a:moveTo>
                    <a:pt x="197" y="131"/>
                  </a:moveTo>
                  <a:cubicBezTo>
                    <a:pt x="202" y="135"/>
                    <a:pt x="207" y="140"/>
                    <a:pt x="212" y="144"/>
                  </a:cubicBezTo>
                  <a:cubicBezTo>
                    <a:pt x="207" y="149"/>
                    <a:pt x="202" y="153"/>
                    <a:pt x="197" y="157"/>
                  </a:cubicBezTo>
                  <a:cubicBezTo>
                    <a:pt x="197" y="153"/>
                    <a:pt x="197" y="149"/>
                    <a:pt x="197" y="144"/>
                  </a:cubicBezTo>
                  <a:cubicBezTo>
                    <a:pt x="197" y="140"/>
                    <a:pt x="197" y="135"/>
                    <a:pt x="197" y="131"/>
                  </a:cubicBezTo>
                  <a:close/>
                  <a:moveTo>
                    <a:pt x="246" y="208"/>
                  </a:moveTo>
                  <a:cubicBezTo>
                    <a:pt x="242" y="214"/>
                    <a:pt x="232" y="218"/>
                    <a:pt x="217" y="218"/>
                  </a:cubicBezTo>
                  <a:cubicBezTo>
                    <a:pt x="208" y="218"/>
                    <a:pt x="199" y="217"/>
                    <a:pt x="189" y="215"/>
                  </a:cubicBezTo>
                  <a:cubicBezTo>
                    <a:pt x="192" y="203"/>
                    <a:pt x="194" y="191"/>
                    <a:pt x="195" y="179"/>
                  </a:cubicBezTo>
                  <a:cubicBezTo>
                    <a:pt x="205" y="171"/>
                    <a:pt x="215" y="163"/>
                    <a:pt x="223" y="155"/>
                  </a:cubicBezTo>
                  <a:cubicBezTo>
                    <a:pt x="226" y="159"/>
                    <a:pt x="230" y="163"/>
                    <a:pt x="232" y="167"/>
                  </a:cubicBezTo>
                  <a:cubicBezTo>
                    <a:pt x="245" y="184"/>
                    <a:pt x="251" y="200"/>
                    <a:pt x="246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99"/>
            <p:cNvSpPr>
              <a:spLocks noChangeArrowheads="1"/>
            </p:cNvSpPr>
            <p:nvPr/>
          </p:nvSpPr>
          <p:spPr bwMode="auto">
            <a:xfrm>
              <a:off x="8524875" y="38989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100"/>
            <p:cNvSpPr>
              <a:spLocks noChangeArrowheads="1"/>
            </p:cNvSpPr>
            <p:nvPr/>
          </p:nvSpPr>
          <p:spPr bwMode="auto">
            <a:xfrm>
              <a:off x="8683625" y="389890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101"/>
            <p:cNvSpPr>
              <a:spLocks noChangeArrowheads="1"/>
            </p:cNvSpPr>
            <p:nvPr/>
          </p:nvSpPr>
          <p:spPr bwMode="auto">
            <a:xfrm>
              <a:off x="8583613" y="3967163"/>
              <a:ext cx="41275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525476" y="4542510"/>
            <a:ext cx="1710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MyriadSetPro-Semibold" panose="02000400000000000000" pitchFamily="2" charset="0"/>
              </a:rPr>
              <a:t>INTERNET &amp; DATE SERVICE</a:t>
            </a:r>
            <a:endParaRPr lang="zh-CN" altLang="en-US" sz="1200" dirty="0" smtClean="0">
              <a:latin typeface="MyriadSetPro-Semibold" panose="02000400000000000000" pitchFamily="2" charset="0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4054979" y="2753925"/>
            <a:ext cx="1350150" cy="1711325"/>
          </a:xfrm>
          <a:prstGeom prst="roundRect">
            <a:avLst>
              <a:gd name="adj" fmla="val 4087"/>
            </a:avLst>
          </a:prstGeom>
          <a:noFill/>
          <a:ln w="1905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380237" y="2753925"/>
            <a:ext cx="1350150" cy="1711325"/>
          </a:xfrm>
          <a:prstGeom prst="roundRect">
            <a:avLst>
              <a:gd name="adj" fmla="val 4087"/>
            </a:avLst>
          </a:prstGeom>
          <a:noFill/>
          <a:ln w="1905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705496" y="2753925"/>
            <a:ext cx="1350150" cy="1711325"/>
          </a:xfrm>
          <a:prstGeom prst="roundRect">
            <a:avLst>
              <a:gd name="adj" fmla="val 4087"/>
            </a:avLst>
          </a:prstGeom>
          <a:noFill/>
          <a:ln w="19050" cap="sq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77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593714" y="2273676"/>
            <a:ext cx="306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泛交易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6093832" y="2695273"/>
            <a:ext cx="540060" cy="540060"/>
            <a:chOff x="6096660" y="2695273"/>
            <a:chExt cx="540060" cy="540060"/>
          </a:xfrm>
        </p:grpSpPr>
        <p:sp>
          <p:nvSpPr>
            <p:cNvPr id="40" name="圆角矩形 39"/>
            <p:cNvSpPr/>
            <p:nvPr/>
          </p:nvSpPr>
          <p:spPr>
            <a:xfrm>
              <a:off x="6096660" y="2695273"/>
              <a:ext cx="540060" cy="540060"/>
            </a:xfrm>
            <a:prstGeom prst="roundRect">
              <a:avLst>
                <a:gd name="adj" fmla="val 255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389"/>
            <p:cNvSpPr>
              <a:spLocks/>
            </p:cNvSpPr>
            <p:nvPr/>
          </p:nvSpPr>
          <p:spPr bwMode="auto">
            <a:xfrm>
              <a:off x="6151455" y="2777216"/>
              <a:ext cx="430470" cy="376174"/>
            </a:xfrm>
            <a:custGeom>
              <a:avLst/>
              <a:gdLst>
                <a:gd name="T0" fmla="*/ 90 w 111"/>
                <a:gd name="T1" fmla="*/ 52 h 97"/>
                <a:gd name="T2" fmla="*/ 111 w 111"/>
                <a:gd name="T3" fmla="*/ 52 h 97"/>
                <a:gd name="T4" fmla="*/ 90 w 111"/>
                <a:gd name="T5" fmla="*/ 32 h 97"/>
                <a:gd name="T6" fmla="*/ 90 w 111"/>
                <a:gd name="T7" fmla="*/ 0 h 97"/>
                <a:gd name="T8" fmla="*/ 73 w 111"/>
                <a:gd name="T9" fmla="*/ 0 h 97"/>
                <a:gd name="T10" fmla="*/ 73 w 111"/>
                <a:gd name="T11" fmla="*/ 16 h 97"/>
                <a:gd name="T12" fmla="*/ 56 w 111"/>
                <a:gd name="T13" fmla="*/ 0 h 97"/>
                <a:gd name="T14" fmla="*/ 0 w 111"/>
                <a:gd name="T15" fmla="*/ 52 h 97"/>
                <a:gd name="T16" fmla="*/ 21 w 111"/>
                <a:gd name="T17" fmla="*/ 52 h 97"/>
                <a:gd name="T18" fmla="*/ 21 w 111"/>
                <a:gd name="T19" fmla="*/ 97 h 97"/>
                <a:gd name="T20" fmla="*/ 45 w 111"/>
                <a:gd name="T21" fmla="*/ 97 h 97"/>
                <a:gd name="T22" fmla="*/ 45 w 111"/>
                <a:gd name="T23" fmla="*/ 66 h 97"/>
                <a:gd name="T24" fmla="*/ 66 w 111"/>
                <a:gd name="T25" fmla="*/ 66 h 97"/>
                <a:gd name="T26" fmla="*/ 66 w 111"/>
                <a:gd name="T27" fmla="*/ 97 h 97"/>
                <a:gd name="T28" fmla="*/ 90 w 111"/>
                <a:gd name="T29" fmla="*/ 97 h 97"/>
                <a:gd name="T30" fmla="*/ 90 w 111"/>
                <a:gd name="T31" fmla="*/ 5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97">
                  <a:moveTo>
                    <a:pt x="90" y="52"/>
                  </a:moveTo>
                  <a:lnTo>
                    <a:pt x="111" y="52"/>
                  </a:lnTo>
                  <a:lnTo>
                    <a:pt x="90" y="32"/>
                  </a:lnTo>
                  <a:lnTo>
                    <a:pt x="90" y="0"/>
                  </a:lnTo>
                  <a:lnTo>
                    <a:pt x="73" y="0"/>
                  </a:lnTo>
                  <a:lnTo>
                    <a:pt x="73" y="16"/>
                  </a:lnTo>
                  <a:lnTo>
                    <a:pt x="56" y="0"/>
                  </a:lnTo>
                  <a:lnTo>
                    <a:pt x="0" y="52"/>
                  </a:lnTo>
                  <a:lnTo>
                    <a:pt x="21" y="52"/>
                  </a:lnTo>
                  <a:lnTo>
                    <a:pt x="21" y="97"/>
                  </a:lnTo>
                  <a:lnTo>
                    <a:pt x="45" y="97"/>
                  </a:lnTo>
                  <a:lnTo>
                    <a:pt x="45" y="66"/>
                  </a:lnTo>
                  <a:lnTo>
                    <a:pt x="66" y="66"/>
                  </a:lnTo>
                  <a:lnTo>
                    <a:pt x="66" y="97"/>
                  </a:lnTo>
                  <a:lnTo>
                    <a:pt x="90" y="97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93832" y="3843323"/>
            <a:ext cx="540060" cy="540060"/>
            <a:chOff x="6093832" y="3843323"/>
            <a:chExt cx="540060" cy="540060"/>
          </a:xfrm>
        </p:grpSpPr>
        <p:sp>
          <p:nvSpPr>
            <p:cNvPr id="42" name="圆角矩形 41"/>
            <p:cNvSpPr/>
            <p:nvPr/>
          </p:nvSpPr>
          <p:spPr>
            <a:xfrm>
              <a:off x="6093832" y="3843323"/>
              <a:ext cx="540060" cy="540060"/>
            </a:xfrm>
            <a:prstGeom prst="roundRect">
              <a:avLst>
                <a:gd name="adj" fmla="val 255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804"/>
            <p:cNvSpPr>
              <a:spLocks/>
            </p:cNvSpPr>
            <p:nvPr/>
          </p:nvSpPr>
          <p:spPr bwMode="auto">
            <a:xfrm flipH="1">
              <a:off x="6132434" y="3894975"/>
              <a:ext cx="462856" cy="436756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93832" y="4991373"/>
            <a:ext cx="540060" cy="540060"/>
            <a:chOff x="6096660" y="4993811"/>
            <a:chExt cx="540060" cy="540060"/>
          </a:xfrm>
        </p:grpSpPr>
        <p:sp>
          <p:nvSpPr>
            <p:cNvPr id="43" name="圆角矩形 42"/>
            <p:cNvSpPr/>
            <p:nvPr/>
          </p:nvSpPr>
          <p:spPr>
            <a:xfrm>
              <a:off x="6096660" y="4993811"/>
              <a:ext cx="540060" cy="540060"/>
            </a:xfrm>
            <a:prstGeom prst="roundRect">
              <a:avLst>
                <a:gd name="adj" fmla="val 255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50690" y="5047841"/>
              <a:ext cx="432000" cy="432000"/>
              <a:chOff x="5830889" y="3163888"/>
              <a:chExt cx="176213" cy="176213"/>
            </a:xfrm>
            <a:solidFill>
              <a:schemeClr val="bg1"/>
            </a:solidFill>
          </p:grpSpPr>
          <p:sp>
            <p:nvSpPr>
              <p:cNvPr id="16" name="Freeform 94"/>
              <p:cNvSpPr>
                <a:spLocks/>
              </p:cNvSpPr>
              <p:nvPr/>
            </p:nvSpPr>
            <p:spPr bwMode="auto">
              <a:xfrm>
                <a:off x="5976939" y="3224213"/>
                <a:ext cx="6350" cy="11113"/>
              </a:xfrm>
              <a:custGeom>
                <a:avLst/>
                <a:gdLst>
                  <a:gd name="T0" fmla="*/ 1 w 10"/>
                  <a:gd name="T1" fmla="*/ 6 h 18"/>
                  <a:gd name="T2" fmla="*/ 4 w 10"/>
                  <a:gd name="T3" fmla="*/ 11 h 18"/>
                  <a:gd name="T4" fmla="*/ 5 w 10"/>
                  <a:gd name="T5" fmla="*/ 16 h 18"/>
                  <a:gd name="T6" fmla="*/ 9 w 10"/>
                  <a:gd name="T7" fmla="*/ 16 h 18"/>
                  <a:gd name="T8" fmla="*/ 8 w 10"/>
                  <a:gd name="T9" fmla="*/ 13 h 18"/>
                  <a:gd name="T10" fmla="*/ 8 w 10"/>
                  <a:gd name="T11" fmla="*/ 11 h 18"/>
                  <a:gd name="T12" fmla="*/ 10 w 10"/>
                  <a:gd name="T13" fmla="*/ 11 h 18"/>
                  <a:gd name="T14" fmla="*/ 8 w 10"/>
                  <a:gd name="T15" fmla="*/ 9 h 18"/>
                  <a:gd name="T16" fmla="*/ 7 w 10"/>
                  <a:gd name="T17" fmla="*/ 8 h 18"/>
                  <a:gd name="T18" fmla="*/ 5 w 10"/>
                  <a:gd name="T19" fmla="*/ 6 h 18"/>
                  <a:gd name="T20" fmla="*/ 5 w 10"/>
                  <a:gd name="T21" fmla="*/ 4 h 18"/>
                  <a:gd name="T22" fmla="*/ 7 w 10"/>
                  <a:gd name="T23" fmla="*/ 4 h 18"/>
                  <a:gd name="T24" fmla="*/ 8 w 10"/>
                  <a:gd name="T25" fmla="*/ 3 h 18"/>
                  <a:gd name="T26" fmla="*/ 5 w 10"/>
                  <a:gd name="T27" fmla="*/ 1 h 18"/>
                  <a:gd name="T28" fmla="*/ 1 w 10"/>
                  <a:gd name="T29" fmla="*/ 3 h 18"/>
                  <a:gd name="T30" fmla="*/ 1 w 10"/>
                  <a:gd name="T31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18">
                    <a:moveTo>
                      <a:pt x="1" y="6"/>
                    </a:moveTo>
                    <a:cubicBezTo>
                      <a:pt x="1" y="8"/>
                      <a:pt x="3" y="9"/>
                      <a:pt x="4" y="11"/>
                    </a:cubicBezTo>
                    <a:cubicBezTo>
                      <a:pt x="4" y="13"/>
                      <a:pt x="2" y="15"/>
                      <a:pt x="5" y="16"/>
                    </a:cubicBezTo>
                    <a:cubicBezTo>
                      <a:pt x="6" y="18"/>
                      <a:pt x="9" y="18"/>
                      <a:pt x="9" y="16"/>
                    </a:cubicBezTo>
                    <a:cubicBezTo>
                      <a:pt x="7" y="16"/>
                      <a:pt x="9" y="13"/>
                      <a:pt x="8" y="13"/>
                    </a:cubicBezTo>
                    <a:cubicBezTo>
                      <a:pt x="8" y="12"/>
                      <a:pt x="8" y="12"/>
                      <a:pt x="8" y="11"/>
                    </a:cubicBezTo>
                    <a:cubicBezTo>
                      <a:pt x="8" y="11"/>
                      <a:pt x="9" y="11"/>
                      <a:pt x="10" y="11"/>
                    </a:cubicBezTo>
                    <a:cubicBezTo>
                      <a:pt x="10" y="10"/>
                      <a:pt x="8" y="10"/>
                      <a:pt x="8" y="9"/>
                    </a:cubicBezTo>
                    <a:cubicBezTo>
                      <a:pt x="8" y="9"/>
                      <a:pt x="6" y="10"/>
                      <a:pt x="7" y="8"/>
                    </a:cubicBezTo>
                    <a:cubicBezTo>
                      <a:pt x="7" y="7"/>
                      <a:pt x="6" y="7"/>
                      <a:pt x="5" y="6"/>
                    </a:cubicBezTo>
                    <a:cubicBezTo>
                      <a:pt x="5" y="6"/>
                      <a:pt x="4" y="4"/>
                      <a:pt x="5" y="4"/>
                    </a:cubicBezTo>
                    <a:cubicBezTo>
                      <a:pt x="6" y="4"/>
                      <a:pt x="5" y="4"/>
                      <a:pt x="7" y="4"/>
                    </a:cubicBezTo>
                    <a:cubicBezTo>
                      <a:pt x="7" y="4"/>
                      <a:pt x="9" y="3"/>
                      <a:pt x="8" y="3"/>
                    </a:cubicBezTo>
                    <a:cubicBezTo>
                      <a:pt x="7" y="2"/>
                      <a:pt x="8" y="0"/>
                      <a:pt x="5" y="1"/>
                    </a:cubicBezTo>
                    <a:cubicBezTo>
                      <a:pt x="4" y="1"/>
                      <a:pt x="3" y="3"/>
                      <a:pt x="1" y="3"/>
                    </a:cubicBezTo>
                    <a:cubicBezTo>
                      <a:pt x="1" y="3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auto">
              <a:xfrm>
                <a:off x="5962651" y="3225801"/>
                <a:ext cx="11113" cy="6350"/>
              </a:xfrm>
              <a:custGeom>
                <a:avLst/>
                <a:gdLst>
                  <a:gd name="T0" fmla="*/ 16 w 18"/>
                  <a:gd name="T1" fmla="*/ 8 h 11"/>
                  <a:gd name="T2" fmla="*/ 13 w 18"/>
                  <a:gd name="T3" fmla="*/ 4 h 11"/>
                  <a:gd name="T4" fmla="*/ 10 w 18"/>
                  <a:gd name="T5" fmla="*/ 3 h 11"/>
                  <a:gd name="T6" fmla="*/ 8 w 18"/>
                  <a:gd name="T7" fmla="*/ 3 h 11"/>
                  <a:gd name="T8" fmla="*/ 6 w 18"/>
                  <a:gd name="T9" fmla="*/ 2 h 11"/>
                  <a:gd name="T10" fmla="*/ 3 w 18"/>
                  <a:gd name="T11" fmla="*/ 0 h 11"/>
                  <a:gd name="T12" fmla="*/ 0 w 18"/>
                  <a:gd name="T13" fmla="*/ 8 h 11"/>
                  <a:gd name="T14" fmla="*/ 0 w 18"/>
                  <a:gd name="T15" fmla="*/ 9 h 11"/>
                  <a:gd name="T16" fmla="*/ 9 w 18"/>
                  <a:gd name="T17" fmla="*/ 8 h 11"/>
                  <a:gd name="T18" fmla="*/ 10 w 18"/>
                  <a:gd name="T19" fmla="*/ 8 h 11"/>
                  <a:gd name="T20" fmla="*/ 14 w 18"/>
                  <a:gd name="T21" fmla="*/ 10 h 11"/>
                  <a:gd name="T22" fmla="*/ 16 w 18"/>
                  <a:gd name="T23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1">
                    <a:moveTo>
                      <a:pt x="16" y="8"/>
                    </a:moveTo>
                    <a:cubicBezTo>
                      <a:pt x="16" y="5"/>
                      <a:pt x="13" y="5"/>
                      <a:pt x="13" y="4"/>
                    </a:cubicBezTo>
                    <a:cubicBezTo>
                      <a:pt x="12" y="4"/>
                      <a:pt x="11" y="3"/>
                      <a:pt x="10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6" y="4"/>
                      <a:pt x="7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3"/>
                      <a:pt x="0" y="5"/>
                      <a:pt x="0" y="8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2" y="9"/>
                      <a:pt x="9" y="9"/>
                      <a:pt x="9" y="8"/>
                    </a:cubicBezTo>
                    <a:cubicBezTo>
                      <a:pt x="9" y="8"/>
                      <a:pt x="10" y="11"/>
                      <a:pt x="10" y="8"/>
                    </a:cubicBezTo>
                    <a:cubicBezTo>
                      <a:pt x="11" y="8"/>
                      <a:pt x="12" y="11"/>
                      <a:pt x="14" y="10"/>
                    </a:cubicBezTo>
                    <a:cubicBezTo>
                      <a:pt x="14" y="11"/>
                      <a:pt x="18" y="8"/>
                      <a:pt x="1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auto">
              <a:xfrm>
                <a:off x="5900739" y="3252788"/>
                <a:ext cx="1588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7"/>
              <p:cNvSpPr>
                <a:spLocks noEditPoints="1"/>
              </p:cNvSpPr>
              <p:nvPr/>
            </p:nvSpPr>
            <p:spPr bwMode="auto">
              <a:xfrm>
                <a:off x="5830889" y="3163888"/>
                <a:ext cx="176213" cy="176213"/>
              </a:xfrm>
              <a:custGeom>
                <a:avLst/>
                <a:gdLst>
                  <a:gd name="T0" fmla="*/ 178 w 288"/>
                  <a:gd name="T1" fmla="*/ 90 h 288"/>
                  <a:gd name="T2" fmla="*/ 180 w 288"/>
                  <a:gd name="T3" fmla="*/ 88 h 288"/>
                  <a:gd name="T4" fmla="*/ 176 w 288"/>
                  <a:gd name="T5" fmla="*/ 94 h 288"/>
                  <a:gd name="T6" fmla="*/ 191 w 288"/>
                  <a:gd name="T7" fmla="*/ 108 h 288"/>
                  <a:gd name="T8" fmla="*/ 210 w 288"/>
                  <a:gd name="T9" fmla="*/ 124 h 288"/>
                  <a:gd name="T10" fmla="*/ 236 w 288"/>
                  <a:gd name="T11" fmla="*/ 156 h 288"/>
                  <a:gd name="T12" fmla="*/ 232 w 288"/>
                  <a:gd name="T13" fmla="*/ 174 h 288"/>
                  <a:gd name="T14" fmla="*/ 222 w 288"/>
                  <a:gd name="T15" fmla="*/ 215 h 288"/>
                  <a:gd name="T16" fmla="*/ 197 w 288"/>
                  <a:gd name="T17" fmla="*/ 208 h 288"/>
                  <a:gd name="T18" fmla="*/ 187 w 288"/>
                  <a:gd name="T19" fmla="*/ 166 h 288"/>
                  <a:gd name="T20" fmla="*/ 163 w 288"/>
                  <a:gd name="T21" fmla="*/ 135 h 288"/>
                  <a:gd name="T22" fmla="*/ 177 w 288"/>
                  <a:gd name="T23" fmla="*/ 118 h 288"/>
                  <a:gd name="T24" fmla="*/ 240 w 288"/>
                  <a:gd name="T25" fmla="*/ 193 h 288"/>
                  <a:gd name="T26" fmla="*/ 174 w 288"/>
                  <a:gd name="T27" fmla="*/ 88 h 288"/>
                  <a:gd name="T28" fmla="*/ 164 w 288"/>
                  <a:gd name="T29" fmla="*/ 71 h 288"/>
                  <a:gd name="T30" fmla="*/ 236 w 288"/>
                  <a:gd name="T31" fmla="*/ 197 h 288"/>
                  <a:gd name="T32" fmla="*/ 239 w 288"/>
                  <a:gd name="T33" fmla="*/ 206 h 288"/>
                  <a:gd name="T34" fmla="*/ 240 w 288"/>
                  <a:gd name="T35" fmla="*/ 127 h 288"/>
                  <a:gd name="T36" fmla="*/ 250 w 288"/>
                  <a:gd name="T37" fmla="*/ 133 h 288"/>
                  <a:gd name="T38" fmla="*/ 240 w 288"/>
                  <a:gd name="T39" fmla="*/ 151 h 288"/>
                  <a:gd name="T40" fmla="*/ 223 w 288"/>
                  <a:gd name="T41" fmla="*/ 124 h 288"/>
                  <a:gd name="T42" fmla="*/ 210 w 288"/>
                  <a:gd name="T43" fmla="*/ 109 h 288"/>
                  <a:gd name="T44" fmla="*/ 196 w 288"/>
                  <a:gd name="T45" fmla="*/ 105 h 288"/>
                  <a:gd name="T46" fmla="*/ 191 w 288"/>
                  <a:gd name="T47" fmla="*/ 104 h 288"/>
                  <a:gd name="T48" fmla="*/ 172 w 288"/>
                  <a:gd name="T49" fmla="*/ 106 h 288"/>
                  <a:gd name="T50" fmla="*/ 180 w 288"/>
                  <a:gd name="T51" fmla="*/ 96 h 288"/>
                  <a:gd name="T52" fmla="*/ 193 w 288"/>
                  <a:gd name="T53" fmla="*/ 84 h 288"/>
                  <a:gd name="T54" fmla="*/ 195 w 288"/>
                  <a:gd name="T55" fmla="*/ 73 h 288"/>
                  <a:gd name="T56" fmla="*/ 222 w 288"/>
                  <a:gd name="T57" fmla="*/ 70 h 288"/>
                  <a:gd name="T58" fmla="*/ 67 w 288"/>
                  <a:gd name="T59" fmla="*/ 58 h 288"/>
                  <a:gd name="T60" fmla="*/ 71 w 288"/>
                  <a:gd name="T61" fmla="*/ 68 h 288"/>
                  <a:gd name="T62" fmla="*/ 87 w 288"/>
                  <a:gd name="T63" fmla="*/ 64 h 288"/>
                  <a:gd name="T64" fmla="*/ 93 w 288"/>
                  <a:gd name="T65" fmla="*/ 69 h 288"/>
                  <a:gd name="T66" fmla="*/ 80 w 288"/>
                  <a:gd name="T67" fmla="*/ 80 h 288"/>
                  <a:gd name="T68" fmla="*/ 100 w 288"/>
                  <a:gd name="T69" fmla="*/ 92 h 288"/>
                  <a:gd name="T70" fmla="*/ 107 w 288"/>
                  <a:gd name="T71" fmla="*/ 76 h 288"/>
                  <a:gd name="T72" fmla="*/ 124 w 288"/>
                  <a:gd name="T73" fmla="*/ 87 h 288"/>
                  <a:gd name="T74" fmla="*/ 114 w 288"/>
                  <a:gd name="T75" fmla="*/ 98 h 288"/>
                  <a:gd name="T76" fmla="*/ 117 w 288"/>
                  <a:gd name="T77" fmla="*/ 103 h 288"/>
                  <a:gd name="T78" fmla="*/ 100 w 288"/>
                  <a:gd name="T79" fmla="*/ 119 h 288"/>
                  <a:gd name="T80" fmla="*/ 87 w 288"/>
                  <a:gd name="T81" fmla="*/ 127 h 288"/>
                  <a:gd name="T82" fmla="*/ 84 w 288"/>
                  <a:gd name="T83" fmla="*/ 144 h 288"/>
                  <a:gd name="T84" fmla="*/ 92 w 288"/>
                  <a:gd name="T85" fmla="*/ 149 h 288"/>
                  <a:gd name="T86" fmla="*/ 105 w 288"/>
                  <a:gd name="T87" fmla="*/ 156 h 288"/>
                  <a:gd name="T88" fmla="*/ 122 w 288"/>
                  <a:gd name="T89" fmla="*/ 158 h 288"/>
                  <a:gd name="T90" fmla="*/ 134 w 288"/>
                  <a:gd name="T91" fmla="*/ 167 h 288"/>
                  <a:gd name="T92" fmla="*/ 148 w 288"/>
                  <a:gd name="T93" fmla="*/ 177 h 288"/>
                  <a:gd name="T94" fmla="*/ 139 w 288"/>
                  <a:gd name="T95" fmla="*/ 211 h 288"/>
                  <a:gd name="T96" fmla="*/ 127 w 288"/>
                  <a:gd name="T97" fmla="*/ 232 h 288"/>
                  <a:gd name="T98" fmla="*/ 114 w 288"/>
                  <a:gd name="T99" fmla="*/ 247 h 288"/>
                  <a:gd name="T100" fmla="*/ 105 w 288"/>
                  <a:gd name="T101" fmla="*/ 240 h 288"/>
                  <a:gd name="T102" fmla="*/ 102 w 288"/>
                  <a:gd name="T103" fmla="*/ 189 h 288"/>
                  <a:gd name="T104" fmla="*/ 93 w 288"/>
                  <a:gd name="T105" fmla="*/ 159 h 288"/>
                  <a:gd name="T106" fmla="*/ 63 w 288"/>
                  <a:gd name="T107" fmla="*/ 133 h 288"/>
                  <a:gd name="T108" fmla="*/ 52 w 288"/>
                  <a:gd name="T109" fmla="*/ 122 h 288"/>
                  <a:gd name="T110" fmla="*/ 121 w 288"/>
                  <a:gd name="T111" fmla="*/ 102 h 288"/>
                  <a:gd name="T112" fmla="*/ 107 w 288"/>
                  <a:gd name="T113" fmla="*/ 142 h 288"/>
                  <a:gd name="T114" fmla="*/ 110 w 288"/>
                  <a:gd name="T115" fmla="*/ 153 h 288"/>
                  <a:gd name="T116" fmla="*/ 102 w 288"/>
                  <a:gd name="T117" fmla="*/ 145 h 288"/>
                  <a:gd name="T118" fmla="*/ 95 w 288"/>
                  <a:gd name="T119" fmla="*/ 13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8" h="288">
                    <a:moveTo>
                      <a:pt x="144" y="0"/>
                    </a:moveTo>
                    <a:cubicBezTo>
                      <a:pt x="65" y="0"/>
                      <a:pt x="0" y="64"/>
                      <a:pt x="0" y="144"/>
                    </a:cubicBezTo>
                    <a:cubicBezTo>
                      <a:pt x="0" y="223"/>
                      <a:pt x="65" y="288"/>
                      <a:pt x="144" y="288"/>
                    </a:cubicBezTo>
                    <a:cubicBezTo>
                      <a:pt x="224" y="288"/>
                      <a:pt x="288" y="223"/>
                      <a:pt x="288" y="144"/>
                    </a:cubicBezTo>
                    <a:cubicBezTo>
                      <a:pt x="288" y="64"/>
                      <a:pt x="224" y="0"/>
                      <a:pt x="144" y="0"/>
                    </a:cubicBezTo>
                    <a:close/>
                    <a:moveTo>
                      <a:pt x="177" y="93"/>
                    </a:moveTo>
                    <a:cubicBezTo>
                      <a:pt x="175" y="93"/>
                      <a:pt x="176" y="91"/>
                      <a:pt x="176" y="90"/>
                    </a:cubicBezTo>
                    <a:cubicBezTo>
                      <a:pt x="177" y="90"/>
                      <a:pt x="180" y="90"/>
                      <a:pt x="178" y="90"/>
                    </a:cubicBezTo>
                    <a:cubicBezTo>
                      <a:pt x="178" y="88"/>
                      <a:pt x="177" y="87"/>
                      <a:pt x="176" y="87"/>
                    </a:cubicBezTo>
                    <a:cubicBezTo>
                      <a:pt x="176" y="86"/>
                      <a:pt x="175" y="86"/>
                      <a:pt x="175" y="84"/>
                    </a:cubicBezTo>
                    <a:cubicBezTo>
                      <a:pt x="175" y="82"/>
                      <a:pt x="177" y="84"/>
                      <a:pt x="177" y="82"/>
                    </a:cubicBezTo>
                    <a:cubicBezTo>
                      <a:pt x="179" y="82"/>
                      <a:pt x="177" y="83"/>
                      <a:pt x="177" y="83"/>
                    </a:cubicBezTo>
                    <a:cubicBezTo>
                      <a:pt x="177" y="83"/>
                      <a:pt x="177" y="84"/>
                      <a:pt x="177" y="84"/>
                    </a:cubicBezTo>
                    <a:cubicBezTo>
                      <a:pt x="179" y="84"/>
                      <a:pt x="179" y="83"/>
                      <a:pt x="180" y="83"/>
                    </a:cubicBezTo>
                    <a:cubicBezTo>
                      <a:pt x="179" y="84"/>
                      <a:pt x="178" y="85"/>
                      <a:pt x="179" y="86"/>
                    </a:cubicBezTo>
                    <a:cubicBezTo>
                      <a:pt x="180" y="86"/>
                      <a:pt x="181" y="87"/>
                      <a:pt x="180" y="88"/>
                    </a:cubicBezTo>
                    <a:cubicBezTo>
                      <a:pt x="182" y="88"/>
                      <a:pt x="183" y="90"/>
                      <a:pt x="182" y="92"/>
                    </a:cubicBezTo>
                    <a:cubicBezTo>
                      <a:pt x="183" y="92"/>
                      <a:pt x="183" y="92"/>
                      <a:pt x="183" y="91"/>
                    </a:cubicBezTo>
                    <a:cubicBezTo>
                      <a:pt x="184" y="91"/>
                      <a:pt x="184" y="92"/>
                      <a:pt x="183" y="92"/>
                    </a:cubicBezTo>
                    <a:cubicBezTo>
                      <a:pt x="182" y="94"/>
                      <a:pt x="180" y="94"/>
                      <a:pt x="178" y="94"/>
                    </a:cubicBezTo>
                    <a:cubicBezTo>
                      <a:pt x="178" y="92"/>
                      <a:pt x="178" y="92"/>
                      <a:pt x="177" y="93"/>
                    </a:cubicBezTo>
                    <a:close/>
                    <a:moveTo>
                      <a:pt x="177" y="94"/>
                    </a:moveTo>
                    <a:cubicBezTo>
                      <a:pt x="177" y="95"/>
                      <a:pt x="176" y="95"/>
                      <a:pt x="176" y="94"/>
                    </a:cubicBezTo>
                    <a:cubicBezTo>
                      <a:pt x="176" y="94"/>
                      <a:pt x="176" y="94"/>
                      <a:pt x="176" y="94"/>
                    </a:cubicBezTo>
                    <a:cubicBezTo>
                      <a:pt x="176" y="94"/>
                      <a:pt x="176" y="94"/>
                      <a:pt x="177" y="94"/>
                    </a:cubicBezTo>
                    <a:close/>
                    <a:moveTo>
                      <a:pt x="191" y="109"/>
                    </a:moveTo>
                    <a:cubicBezTo>
                      <a:pt x="191" y="110"/>
                      <a:pt x="191" y="110"/>
                      <a:pt x="191" y="109"/>
                    </a:cubicBezTo>
                    <a:cubicBezTo>
                      <a:pt x="192" y="109"/>
                      <a:pt x="192" y="112"/>
                      <a:pt x="190" y="112"/>
                    </a:cubicBezTo>
                    <a:cubicBezTo>
                      <a:pt x="190" y="111"/>
                      <a:pt x="190" y="109"/>
                      <a:pt x="191" y="109"/>
                    </a:cubicBezTo>
                    <a:close/>
                    <a:moveTo>
                      <a:pt x="191" y="106"/>
                    </a:moveTo>
                    <a:cubicBezTo>
                      <a:pt x="191" y="107"/>
                      <a:pt x="192" y="107"/>
                      <a:pt x="192" y="106"/>
                    </a:cubicBezTo>
                    <a:cubicBezTo>
                      <a:pt x="193" y="106"/>
                      <a:pt x="191" y="107"/>
                      <a:pt x="191" y="108"/>
                    </a:cubicBezTo>
                    <a:cubicBezTo>
                      <a:pt x="191" y="108"/>
                      <a:pt x="191" y="107"/>
                      <a:pt x="191" y="106"/>
                    </a:cubicBezTo>
                    <a:close/>
                    <a:moveTo>
                      <a:pt x="192" y="116"/>
                    </a:moveTo>
                    <a:cubicBezTo>
                      <a:pt x="192" y="116"/>
                      <a:pt x="192" y="115"/>
                      <a:pt x="192" y="115"/>
                    </a:cubicBezTo>
                    <a:cubicBezTo>
                      <a:pt x="194" y="116"/>
                      <a:pt x="196" y="121"/>
                      <a:pt x="196" y="123"/>
                    </a:cubicBezTo>
                    <a:cubicBezTo>
                      <a:pt x="197" y="123"/>
                      <a:pt x="198" y="123"/>
                      <a:pt x="199" y="123"/>
                    </a:cubicBezTo>
                    <a:cubicBezTo>
                      <a:pt x="199" y="124"/>
                      <a:pt x="201" y="124"/>
                      <a:pt x="202" y="124"/>
                    </a:cubicBezTo>
                    <a:cubicBezTo>
                      <a:pt x="204" y="124"/>
                      <a:pt x="208" y="124"/>
                      <a:pt x="208" y="122"/>
                    </a:cubicBezTo>
                    <a:cubicBezTo>
                      <a:pt x="209" y="122"/>
                      <a:pt x="210" y="123"/>
                      <a:pt x="210" y="124"/>
                    </a:cubicBezTo>
                    <a:cubicBezTo>
                      <a:pt x="211" y="124"/>
                      <a:pt x="219" y="124"/>
                      <a:pt x="218" y="126"/>
                    </a:cubicBezTo>
                    <a:cubicBezTo>
                      <a:pt x="219" y="126"/>
                      <a:pt x="220" y="128"/>
                      <a:pt x="221" y="128"/>
                    </a:cubicBezTo>
                    <a:cubicBezTo>
                      <a:pt x="221" y="129"/>
                      <a:pt x="222" y="133"/>
                      <a:pt x="223" y="133"/>
                    </a:cubicBezTo>
                    <a:cubicBezTo>
                      <a:pt x="223" y="134"/>
                      <a:pt x="224" y="136"/>
                      <a:pt x="225" y="137"/>
                    </a:cubicBezTo>
                    <a:cubicBezTo>
                      <a:pt x="225" y="138"/>
                      <a:pt x="227" y="142"/>
                      <a:pt x="229" y="143"/>
                    </a:cubicBezTo>
                    <a:cubicBezTo>
                      <a:pt x="228" y="144"/>
                      <a:pt x="230" y="145"/>
                      <a:pt x="230" y="146"/>
                    </a:cubicBezTo>
                    <a:cubicBezTo>
                      <a:pt x="230" y="146"/>
                      <a:pt x="231" y="148"/>
                      <a:pt x="231" y="149"/>
                    </a:cubicBezTo>
                    <a:cubicBezTo>
                      <a:pt x="231" y="150"/>
                      <a:pt x="234" y="156"/>
                      <a:pt x="236" y="156"/>
                    </a:cubicBezTo>
                    <a:cubicBezTo>
                      <a:pt x="236" y="156"/>
                      <a:pt x="234" y="157"/>
                      <a:pt x="236" y="157"/>
                    </a:cubicBezTo>
                    <a:cubicBezTo>
                      <a:pt x="237" y="157"/>
                      <a:pt x="238" y="157"/>
                      <a:pt x="238" y="156"/>
                    </a:cubicBezTo>
                    <a:cubicBezTo>
                      <a:pt x="240" y="156"/>
                      <a:pt x="242" y="156"/>
                      <a:pt x="244" y="156"/>
                    </a:cubicBezTo>
                    <a:cubicBezTo>
                      <a:pt x="244" y="158"/>
                      <a:pt x="242" y="159"/>
                      <a:pt x="242" y="162"/>
                    </a:cubicBezTo>
                    <a:cubicBezTo>
                      <a:pt x="241" y="162"/>
                      <a:pt x="241" y="163"/>
                      <a:pt x="241" y="164"/>
                    </a:cubicBezTo>
                    <a:cubicBezTo>
                      <a:pt x="240" y="164"/>
                      <a:pt x="240" y="165"/>
                      <a:pt x="239" y="166"/>
                    </a:cubicBezTo>
                    <a:cubicBezTo>
                      <a:pt x="239" y="167"/>
                      <a:pt x="237" y="169"/>
                      <a:pt x="236" y="170"/>
                    </a:cubicBezTo>
                    <a:cubicBezTo>
                      <a:pt x="235" y="171"/>
                      <a:pt x="233" y="172"/>
                      <a:pt x="232" y="174"/>
                    </a:cubicBezTo>
                    <a:cubicBezTo>
                      <a:pt x="233" y="174"/>
                      <a:pt x="228" y="179"/>
                      <a:pt x="229" y="179"/>
                    </a:cubicBezTo>
                    <a:cubicBezTo>
                      <a:pt x="229" y="180"/>
                      <a:pt x="228" y="187"/>
                      <a:pt x="229" y="187"/>
                    </a:cubicBezTo>
                    <a:cubicBezTo>
                      <a:pt x="229" y="188"/>
                      <a:pt x="231" y="194"/>
                      <a:pt x="230" y="194"/>
                    </a:cubicBezTo>
                    <a:cubicBezTo>
                      <a:pt x="230" y="196"/>
                      <a:pt x="229" y="197"/>
                      <a:pt x="229" y="199"/>
                    </a:cubicBezTo>
                    <a:cubicBezTo>
                      <a:pt x="228" y="199"/>
                      <a:pt x="227" y="200"/>
                      <a:pt x="227" y="200"/>
                    </a:cubicBezTo>
                    <a:cubicBezTo>
                      <a:pt x="226" y="200"/>
                      <a:pt x="225" y="203"/>
                      <a:pt x="225" y="203"/>
                    </a:cubicBezTo>
                    <a:cubicBezTo>
                      <a:pt x="225" y="205"/>
                      <a:pt x="224" y="207"/>
                      <a:pt x="224" y="210"/>
                    </a:cubicBezTo>
                    <a:cubicBezTo>
                      <a:pt x="224" y="210"/>
                      <a:pt x="222" y="215"/>
                      <a:pt x="222" y="215"/>
                    </a:cubicBezTo>
                    <a:cubicBezTo>
                      <a:pt x="221" y="216"/>
                      <a:pt x="217" y="219"/>
                      <a:pt x="217" y="221"/>
                    </a:cubicBezTo>
                    <a:cubicBezTo>
                      <a:pt x="217" y="221"/>
                      <a:pt x="215" y="224"/>
                      <a:pt x="215" y="225"/>
                    </a:cubicBezTo>
                    <a:cubicBezTo>
                      <a:pt x="214" y="225"/>
                      <a:pt x="208" y="226"/>
                      <a:pt x="208" y="226"/>
                    </a:cubicBezTo>
                    <a:cubicBezTo>
                      <a:pt x="207" y="226"/>
                      <a:pt x="204" y="227"/>
                      <a:pt x="203" y="226"/>
                    </a:cubicBezTo>
                    <a:cubicBezTo>
                      <a:pt x="203" y="225"/>
                      <a:pt x="202" y="224"/>
                      <a:pt x="202" y="222"/>
                    </a:cubicBezTo>
                    <a:cubicBezTo>
                      <a:pt x="202" y="222"/>
                      <a:pt x="202" y="219"/>
                      <a:pt x="201" y="219"/>
                    </a:cubicBezTo>
                    <a:cubicBezTo>
                      <a:pt x="201" y="219"/>
                      <a:pt x="197" y="212"/>
                      <a:pt x="198" y="212"/>
                    </a:cubicBezTo>
                    <a:cubicBezTo>
                      <a:pt x="198" y="211"/>
                      <a:pt x="197" y="208"/>
                      <a:pt x="197" y="208"/>
                    </a:cubicBezTo>
                    <a:cubicBezTo>
                      <a:pt x="197" y="206"/>
                      <a:pt x="195" y="204"/>
                      <a:pt x="195" y="201"/>
                    </a:cubicBezTo>
                    <a:cubicBezTo>
                      <a:pt x="195" y="201"/>
                      <a:pt x="194" y="196"/>
                      <a:pt x="194" y="196"/>
                    </a:cubicBezTo>
                    <a:cubicBezTo>
                      <a:pt x="194" y="193"/>
                      <a:pt x="195" y="191"/>
                      <a:pt x="195" y="188"/>
                    </a:cubicBezTo>
                    <a:cubicBezTo>
                      <a:pt x="196" y="185"/>
                      <a:pt x="195" y="183"/>
                      <a:pt x="195" y="181"/>
                    </a:cubicBezTo>
                    <a:cubicBezTo>
                      <a:pt x="194" y="181"/>
                      <a:pt x="193" y="179"/>
                      <a:pt x="193" y="178"/>
                    </a:cubicBezTo>
                    <a:cubicBezTo>
                      <a:pt x="192" y="177"/>
                      <a:pt x="191" y="175"/>
                      <a:pt x="191" y="173"/>
                    </a:cubicBezTo>
                    <a:cubicBezTo>
                      <a:pt x="192" y="172"/>
                      <a:pt x="192" y="168"/>
                      <a:pt x="192" y="167"/>
                    </a:cubicBezTo>
                    <a:cubicBezTo>
                      <a:pt x="190" y="166"/>
                      <a:pt x="190" y="166"/>
                      <a:pt x="187" y="166"/>
                    </a:cubicBezTo>
                    <a:cubicBezTo>
                      <a:pt x="186" y="164"/>
                      <a:pt x="178" y="165"/>
                      <a:pt x="176" y="165"/>
                    </a:cubicBezTo>
                    <a:cubicBezTo>
                      <a:pt x="176" y="166"/>
                      <a:pt x="170" y="165"/>
                      <a:pt x="170" y="164"/>
                    </a:cubicBezTo>
                    <a:cubicBezTo>
                      <a:pt x="168" y="164"/>
                      <a:pt x="165" y="161"/>
                      <a:pt x="165" y="159"/>
                    </a:cubicBezTo>
                    <a:cubicBezTo>
                      <a:pt x="164" y="158"/>
                      <a:pt x="161" y="153"/>
                      <a:pt x="161" y="152"/>
                    </a:cubicBezTo>
                    <a:cubicBezTo>
                      <a:pt x="160" y="151"/>
                      <a:pt x="160" y="148"/>
                      <a:pt x="161" y="148"/>
                    </a:cubicBezTo>
                    <a:cubicBezTo>
                      <a:pt x="161" y="148"/>
                      <a:pt x="161" y="145"/>
                      <a:pt x="160" y="144"/>
                    </a:cubicBezTo>
                    <a:cubicBezTo>
                      <a:pt x="160" y="144"/>
                      <a:pt x="161" y="143"/>
                      <a:pt x="161" y="142"/>
                    </a:cubicBezTo>
                    <a:cubicBezTo>
                      <a:pt x="161" y="139"/>
                      <a:pt x="161" y="138"/>
                      <a:pt x="163" y="135"/>
                    </a:cubicBezTo>
                    <a:cubicBezTo>
                      <a:pt x="163" y="134"/>
                      <a:pt x="164" y="133"/>
                      <a:pt x="164" y="132"/>
                    </a:cubicBezTo>
                    <a:cubicBezTo>
                      <a:pt x="165" y="130"/>
                      <a:pt x="165" y="132"/>
                      <a:pt x="166" y="130"/>
                    </a:cubicBezTo>
                    <a:cubicBezTo>
                      <a:pt x="167" y="130"/>
                      <a:pt x="168" y="128"/>
                      <a:pt x="169" y="127"/>
                    </a:cubicBezTo>
                    <a:cubicBezTo>
                      <a:pt x="169" y="127"/>
                      <a:pt x="169" y="127"/>
                      <a:pt x="169" y="126"/>
                    </a:cubicBezTo>
                    <a:cubicBezTo>
                      <a:pt x="169" y="126"/>
                      <a:pt x="170" y="123"/>
                      <a:pt x="170" y="122"/>
                    </a:cubicBezTo>
                    <a:cubicBezTo>
                      <a:pt x="172" y="120"/>
                      <a:pt x="171" y="121"/>
                      <a:pt x="172" y="122"/>
                    </a:cubicBezTo>
                    <a:cubicBezTo>
                      <a:pt x="173" y="121"/>
                      <a:pt x="174" y="119"/>
                      <a:pt x="174" y="119"/>
                    </a:cubicBezTo>
                    <a:cubicBezTo>
                      <a:pt x="175" y="119"/>
                      <a:pt x="176" y="118"/>
                      <a:pt x="177" y="118"/>
                    </a:cubicBezTo>
                    <a:cubicBezTo>
                      <a:pt x="177" y="119"/>
                      <a:pt x="180" y="118"/>
                      <a:pt x="180" y="118"/>
                    </a:cubicBezTo>
                    <a:cubicBezTo>
                      <a:pt x="180" y="117"/>
                      <a:pt x="184" y="116"/>
                      <a:pt x="185" y="116"/>
                    </a:cubicBezTo>
                    <a:cubicBezTo>
                      <a:pt x="185" y="114"/>
                      <a:pt x="191" y="116"/>
                      <a:pt x="192" y="116"/>
                    </a:cubicBezTo>
                    <a:close/>
                    <a:moveTo>
                      <a:pt x="195" y="114"/>
                    </a:moveTo>
                    <a:cubicBezTo>
                      <a:pt x="196" y="113"/>
                      <a:pt x="196" y="114"/>
                      <a:pt x="197" y="114"/>
                    </a:cubicBezTo>
                    <a:cubicBezTo>
                      <a:pt x="198" y="115"/>
                      <a:pt x="198" y="114"/>
                      <a:pt x="199" y="114"/>
                    </a:cubicBezTo>
                    <a:cubicBezTo>
                      <a:pt x="199" y="117"/>
                      <a:pt x="197" y="115"/>
                      <a:pt x="195" y="114"/>
                    </a:cubicBezTo>
                    <a:close/>
                    <a:moveTo>
                      <a:pt x="240" y="193"/>
                    </a:moveTo>
                    <a:cubicBezTo>
                      <a:pt x="240" y="192"/>
                      <a:pt x="240" y="193"/>
                      <a:pt x="241" y="192"/>
                    </a:cubicBezTo>
                    <a:cubicBezTo>
                      <a:pt x="241" y="193"/>
                      <a:pt x="241" y="193"/>
                      <a:pt x="240" y="193"/>
                    </a:cubicBezTo>
                    <a:close/>
                    <a:moveTo>
                      <a:pt x="170" y="92"/>
                    </a:moveTo>
                    <a:cubicBezTo>
                      <a:pt x="169" y="91"/>
                      <a:pt x="170" y="91"/>
                      <a:pt x="170" y="90"/>
                    </a:cubicBezTo>
                    <a:cubicBezTo>
                      <a:pt x="168" y="89"/>
                      <a:pt x="172" y="89"/>
                      <a:pt x="172" y="88"/>
                    </a:cubicBezTo>
                    <a:cubicBezTo>
                      <a:pt x="172" y="88"/>
                      <a:pt x="171" y="87"/>
                      <a:pt x="172" y="87"/>
                    </a:cubicBezTo>
                    <a:cubicBezTo>
                      <a:pt x="172" y="86"/>
                      <a:pt x="172" y="88"/>
                      <a:pt x="173" y="87"/>
                    </a:cubicBezTo>
                    <a:cubicBezTo>
                      <a:pt x="174" y="87"/>
                      <a:pt x="175" y="86"/>
                      <a:pt x="174" y="88"/>
                    </a:cubicBezTo>
                    <a:cubicBezTo>
                      <a:pt x="174" y="91"/>
                      <a:pt x="173" y="92"/>
                      <a:pt x="170" y="92"/>
                    </a:cubicBezTo>
                    <a:close/>
                    <a:moveTo>
                      <a:pt x="153" y="71"/>
                    </a:moveTo>
                    <a:cubicBezTo>
                      <a:pt x="153" y="71"/>
                      <a:pt x="155" y="70"/>
                      <a:pt x="156" y="70"/>
                    </a:cubicBezTo>
                    <a:cubicBezTo>
                      <a:pt x="156" y="70"/>
                      <a:pt x="155" y="70"/>
                      <a:pt x="156" y="70"/>
                    </a:cubicBezTo>
                    <a:cubicBezTo>
                      <a:pt x="156" y="70"/>
                      <a:pt x="156" y="71"/>
                      <a:pt x="156" y="71"/>
                    </a:cubicBezTo>
                    <a:cubicBezTo>
                      <a:pt x="156" y="72"/>
                      <a:pt x="159" y="71"/>
                      <a:pt x="159" y="71"/>
                    </a:cubicBezTo>
                    <a:cubicBezTo>
                      <a:pt x="162" y="71"/>
                      <a:pt x="162" y="69"/>
                      <a:pt x="162" y="71"/>
                    </a:cubicBezTo>
                    <a:cubicBezTo>
                      <a:pt x="163" y="72"/>
                      <a:pt x="163" y="71"/>
                      <a:pt x="164" y="71"/>
                    </a:cubicBezTo>
                    <a:cubicBezTo>
                      <a:pt x="164" y="72"/>
                      <a:pt x="165" y="72"/>
                      <a:pt x="164" y="72"/>
                    </a:cubicBezTo>
                    <a:cubicBezTo>
                      <a:pt x="163" y="73"/>
                      <a:pt x="162" y="73"/>
                      <a:pt x="160" y="73"/>
                    </a:cubicBezTo>
                    <a:cubicBezTo>
                      <a:pt x="160" y="73"/>
                      <a:pt x="157" y="74"/>
                      <a:pt x="157" y="74"/>
                    </a:cubicBezTo>
                    <a:cubicBezTo>
                      <a:pt x="155" y="74"/>
                      <a:pt x="155" y="73"/>
                      <a:pt x="153" y="73"/>
                    </a:cubicBezTo>
                    <a:cubicBezTo>
                      <a:pt x="153" y="72"/>
                      <a:pt x="155" y="71"/>
                      <a:pt x="153" y="71"/>
                    </a:cubicBezTo>
                    <a:close/>
                    <a:moveTo>
                      <a:pt x="235" y="198"/>
                    </a:moveTo>
                    <a:cubicBezTo>
                      <a:pt x="236" y="199"/>
                      <a:pt x="236" y="200"/>
                      <a:pt x="237" y="198"/>
                    </a:cubicBezTo>
                    <a:cubicBezTo>
                      <a:pt x="235" y="198"/>
                      <a:pt x="236" y="198"/>
                      <a:pt x="236" y="197"/>
                    </a:cubicBezTo>
                    <a:cubicBezTo>
                      <a:pt x="237" y="197"/>
                      <a:pt x="240" y="198"/>
                      <a:pt x="240" y="196"/>
                    </a:cubicBezTo>
                    <a:cubicBezTo>
                      <a:pt x="237" y="196"/>
                      <a:pt x="240" y="192"/>
                      <a:pt x="240" y="195"/>
                    </a:cubicBezTo>
                    <a:cubicBezTo>
                      <a:pt x="242" y="195"/>
                      <a:pt x="241" y="192"/>
                      <a:pt x="242" y="191"/>
                    </a:cubicBezTo>
                    <a:cubicBezTo>
                      <a:pt x="242" y="192"/>
                      <a:pt x="242" y="195"/>
                      <a:pt x="243" y="195"/>
                    </a:cubicBezTo>
                    <a:cubicBezTo>
                      <a:pt x="244" y="197"/>
                      <a:pt x="242" y="197"/>
                      <a:pt x="242" y="198"/>
                    </a:cubicBezTo>
                    <a:cubicBezTo>
                      <a:pt x="241" y="199"/>
                      <a:pt x="241" y="200"/>
                      <a:pt x="241" y="200"/>
                    </a:cubicBezTo>
                    <a:cubicBezTo>
                      <a:pt x="241" y="200"/>
                      <a:pt x="240" y="200"/>
                      <a:pt x="240" y="200"/>
                    </a:cubicBezTo>
                    <a:cubicBezTo>
                      <a:pt x="240" y="202"/>
                      <a:pt x="239" y="204"/>
                      <a:pt x="239" y="206"/>
                    </a:cubicBezTo>
                    <a:cubicBezTo>
                      <a:pt x="238" y="206"/>
                      <a:pt x="238" y="209"/>
                      <a:pt x="238" y="211"/>
                    </a:cubicBezTo>
                    <a:cubicBezTo>
                      <a:pt x="238" y="212"/>
                      <a:pt x="237" y="212"/>
                      <a:pt x="237" y="213"/>
                    </a:cubicBezTo>
                    <a:cubicBezTo>
                      <a:pt x="232" y="213"/>
                      <a:pt x="234" y="201"/>
                      <a:pt x="235" y="198"/>
                    </a:cubicBezTo>
                    <a:close/>
                    <a:moveTo>
                      <a:pt x="259" y="134"/>
                    </a:moveTo>
                    <a:cubicBezTo>
                      <a:pt x="258" y="134"/>
                      <a:pt x="256" y="134"/>
                      <a:pt x="255" y="133"/>
                    </a:cubicBezTo>
                    <a:cubicBezTo>
                      <a:pt x="252" y="133"/>
                      <a:pt x="248" y="130"/>
                      <a:pt x="245" y="131"/>
                    </a:cubicBezTo>
                    <a:cubicBezTo>
                      <a:pt x="245" y="131"/>
                      <a:pt x="245" y="131"/>
                      <a:pt x="244" y="131"/>
                    </a:cubicBezTo>
                    <a:cubicBezTo>
                      <a:pt x="245" y="130"/>
                      <a:pt x="242" y="124"/>
                      <a:pt x="240" y="127"/>
                    </a:cubicBezTo>
                    <a:cubicBezTo>
                      <a:pt x="240" y="127"/>
                      <a:pt x="241" y="130"/>
                      <a:pt x="242" y="130"/>
                    </a:cubicBezTo>
                    <a:cubicBezTo>
                      <a:pt x="242" y="131"/>
                      <a:pt x="242" y="132"/>
                      <a:pt x="243" y="132"/>
                    </a:cubicBezTo>
                    <a:cubicBezTo>
                      <a:pt x="244" y="133"/>
                      <a:pt x="242" y="134"/>
                      <a:pt x="243" y="134"/>
                    </a:cubicBezTo>
                    <a:cubicBezTo>
                      <a:pt x="244" y="134"/>
                      <a:pt x="244" y="134"/>
                      <a:pt x="244" y="132"/>
                    </a:cubicBezTo>
                    <a:cubicBezTo>
                      <a:pt x="244" y="132"/>
                      <a:pt x="244" y="132"/>
                      <a:pt x="245" y="132"/>
                    </a:cubicBezTo>
                    <a:cubicBezTo>
                      <a:pt x="244" y="133"/>
                      <a:pt x="244" y="134"/>
                      <a:pt x="245" y="134"/>
                    </a:cubicBezTo>
                    <a:cubicBezTo>
                      <a:pt x="246" y="137"/>
                      <a:pt x="245" y="135"/>
                      <a:pt x="245" y="136"/>
                    </a:cubicBezTo>
                    <a:cubicBezTo>
                      <a:pt x="247" y="136"/>
                      <a:pt x="249" y="135"/>
                      <a:pt x="250" y="133"/>
                    </a:cubicBezTo>
                    <a:cubicBezTo>
                      <a:pt x="251" y="133"/>
                      <a:pt x="250" y="134"/>
                      <a:pt x="250" y="134"/>
                    </a:cubicBezTo>
                    <a:cubicBezTo>
                      <a:pt x="251" y="135"/>
                      <a:pt x="252" y="135"/>
                      <a:pt x="251" y="136"/>
                    </a:cubicBezTo>
                    <a:cubicBezTo>
                      <a:pt x="251" y="137"/>
                      <a:pt x="253" y="138"/>
                      <a:pt x="252" y="136"/>
                    </a:cubicBezTo>
                    <a:cubicBezTo>
                      <a:pt x="255" y="136"/>
                      <a:pt x="254" y="139"/>
                      <a:pt x="253" y="140"/>
                    </a:cubicBezTo>
                    <a:cubicBezTo>
                      <a:pt x="253" y="141"/>
                      <a:pt x="252" y="141"/>
                      <a:pt x="252" y="142"/>
                    </a:cubicBezTo>
                    <a:cubicBezTo>
                      <a:pt x="252" y="143"/>
                      <a:pt x="251" y="145"/>
                      <a:pt x="250" y="145"/>
                    </a:cubicBezTo>
                    <a:cubicBezTo>
                      <a:pt x="250" y="145"/>
                      <a:pt x="245" y="148"/>
                      <a:pt x="245" y="149"/>
                    </a:cubicBezTo>
                    <a:cubicBezTo>
                      <a:pt x="244" y="149"/>
                      <a:pt x="241" y="150"/>
                      <a:pt x="240" y="151"/>
                    </a:cubicBezTo>
                    <a:cubicBezTo>
                      <a:pt x="239" y="151"/>
                      <a:pt x="236" y="152"/>
                      <a:pt x="236" y="153"/>
                    </a:cubicBezTo>
                    <a:cubicBezTo>
                      <a:pt x="233" y="153"/>
                      <a:pt x="233" y="149"/>
                      <a:pt x="232" y="149"/>
                    </a:cubicBezTo>
                    <a:cubicBezTo>
                      <a:pt x="232" y="148"/>
                      <a:pt x="231" y="148"/>
                      <a:pt x="231" y="147"/>
                    </a:cubicBezTo>
                    <a:cubicBezTo>
                      <a:pt x="232" y="147"/>
                      <a:pt x="228" y="139"/>
                      <a:pt x="228" y="137"/>
                    </a:cubicBezTo>
                    <a:cubicBezTo>
                      <a:pt x="227" y="137"/>
                      <a:pt x="226" y="135"/>
                      <a:pt x="226" y="134"/>
                    </a:cubicBezTo>
                    <a:cubicBezTo>
                      <a:pt x="225" y="133"/>
                      <a:pt x="224" y="131"/>
                      <a:pt x="224" y="130"/>
                    </a:cubicBezTo>
                    <a:cubicBezTo>
                      <a:pt x="223" y="129"/>
                      <a:pt x="220" y="126"/>
                      <a:pt x="220" y="125"/>
                    </a:cubicBezTo>
                    <a:cubicBezTo>
                      <a:pt x="221" y="125"/>
                      <a:pt x="223" y="126"/>
                      <a:pt x="223" y="124"/>
                    </a:cubicBezTo>
                    <a:cubicBezTo>
                      <a:pt x="222" y="124"/>
                      <a:pt x="222" y="123"/>
                      <a:pt x="223" y="123"/>
                    </a:cubicBezTo>
                    <a:cubicBezTo>
                      <a:pt x="223" y="122"/>
                      <a:pt x="224" y="121"/>
                      <a:pt x="224" y="120"/>
                    </a:cubicBezTo>
                    <a:cubicBezTo>
                      <a:pt x="224" y="119"/>
                      <a:pt x="225" y="117"/>
                      <a:pt x="225" y="116"/>
                    </a:cubicBezTo>
                    <a:cubicBezTo>
                      <a:pt x="223" y="116"/>
                      <a:pt x="223" y="116"/>
                      <a:pt x="222" y="116"/>
                    </a:cubicBezTo>
                    <a:cubicBezTo>
                      <a:pt x="222" y="117"/>
                      <a:pt x="220" y="116"/>
                      <a:pt x="219" y="116"/>
                    </a:cubicBezTo>
                    <a:cubicBezTo>
                      <a:pt x="219" y="115"/>
                      <a:pt x="215" y="117"/>
                      <a:pt x="214" y="115"/>
                    </a:cubicBezTo>
                    <a:cubicBezTo>
                      <a:pt x="213" y="114"/>
                      <a:pt x="213" y="113"/>
                      <a:pt x="213" y="111"/>
                    </a:cubicBezTo>
                    <a:cubicBezTo>
                      <a:pt x="212" y="110"/>
                      <a:pt x="211" y="109"/>
                      <a:pt x="210" y="109"/>
                    </a:cubicBezTo>
                    <a:cubicBezTo>
                      <a:pt x="208" y="109"/>
                      <a:pt x="209" y="112"/>
                      <a:pt x="209" y="113"/>
                    </a:cubicBezTo>
                    <a:cubicBezTo>
                      <a:pt x="211" y="113"/>
                      <a:pt x="208" y="115"/>
                      <a:pt x="208" y="116"/>
                    </a:cubicBezTo>
                    <a:cubicBezTo>
                      <a:pt x="206" y="115"/>
                      <a:pt x="207" y="112"/>
                      <a:pt x="205" y="112"/>
                    </a:cubicBezTo>
                    <a:cubicBezTo>
                      <a:pt x="205" y="111"/>
                      <a:pt x="205" y="110"/>
                      <a:pt x="204" y="110"/>
                    </a:cubicBezTo>
                    <a:cubicBezTo>
                      <a:pt x="204" y="109"/>
                      <a:pt x="204" y="108"/>
                      <a:pt x="203" y="107"/>
                    </a:cubicBezTo>
                    <a:cubicBezTo>
                      <a:pt x="203" y="107"/>
                      <a:pt x="201" y="106"/>
                      <a:pt x="201" y="106"/>
                    </a:cubicBezTo>
                    <a:cubicBezTo>
                      <a:pt x="200" y="106"/>
                      <a:pt x="196" y="101"/>
                      <a:pt x="195" y="102"/>
                    </a:cubicBezTo>
                    <a:cubicBezTo>
                      <a:pt x="195" y="104"/>
                      <a:pt x="196" y="104"/>
                      <a:pt x="196" y="105"/>
                    </a:cubicBezTo>
                    <a:cubicBezTo>
                      <a:pt x="198" y="104"/>
                      <a:pt x="198" y="108"/>
                      <a:pt x="200" y="108"/>
                    </a:cubicBezTo>
                    <a:cubicBezTo>
                      <a:pt x="200" y="108"/>
                      <a:pt x="200" y="109"/>
                      <a:pt x="201" y="109"/>
                    </a:cubicBezTo>
                    <a:cubicBezTo>
                      <a:pt x="202" y="109"/>
                      <a:pt x="202" y="110"/>
                      <a:pt x="203" y="110"/>
                    </a:cubicBezTo>
                    <a:cubicBezTo>
                      <a:pt x="202" y="111"/>
                      <a:pt x="200" y="109"/>
                      <a:pt x="201" y="111"/>
                    </a:cubicBezTo>
                    <a:cubicBezTo>
                      <a:pt x="201" y="112"/>
                      <a:pt x="201" y="113"/>
                      <a:pt x="200" y="114"/>
                    </a:cubicBezTo>
                    <a:cubicBezTo>
                      <a:pt x="200" y="113"/>
                      <a:pt x="199" y="110"/>
                      <a:pt x="198" y="110"/>
                    </a:cubicBezTo>
                    <a:cubicBezTo>
                      <a:pt x="197" y="108"/>
                      <a:pt x="195" y="108"/>
                      <a:pt x="194" y="107"/>
                    </a:cubicBezTo>
                    <a:cubicBezTo>
                      <a:pt x="193" y="107"/>
                      <a:pt x="193" y="104"/>
                      <a:pt x="191" y="104"/>
                    </a:cubicBezTo>
                    <a:cubicBezTo>
                      <a:pt x="191" y="104"/>
                      <a:pt x="190" y="105"/>
                      <a:pt x="190" y="105"/>
                    </a:cubicBezTo>
                    <a:cubicBezTo>
                      <a:pt x="189" y="106"/>
                      <a:pt x="184" y="105"/>
                      <a:pt x="184" y="105"/>
                    </a:cubicBezTo>
                    <a:cubicBezTo>
                      <a:pt x="184" y="105"/>
                      <a:pt x="182" y="111"/>
                      <a:pt x="182" y="112"/>
                    </a:cubicBezTo>
                    <a:cubicBezTo>
                      <a:pt x="181" y="114"/>
                      <a:pt x="180" y="114"/>
                      <a:pt x="180" y="115"/>
                    </a:cubicBezTo>
                    <a:cubicBezTo>
                      <a:pt x="179" y="116"/>
                      <a:pt x="174" y="116"/>
                      <a:pt x="174" y="116"/>
                    </a:cubicBezTo>
                    <a:cubicBezTo>
                      <a:pt x="172" y="116"/>
                      <a:pt x="170" y="114"/>
                      <a:pt x="170" y="112"/>
                    </a:cubicBezTo>
                    <a:cubicBezTo>
                      <a:pt x="170" y="112"/>
                      <a:pt x="171" y="106"/>
                      <a:pt x="171" y="105"/>
                    </a:cubicBezTo>
                    <a:cubicBezTo>
                      <a:pt x="172" y="105"/>
                      <a:pt x="172" y="105"/>
                      <a:pt x="172" y="106"/>
                    </a:cubicBezTo>
                    <a:cubicBezTo>
                      <a:pt x="173" y="105"/>
                      <a:pt x="176" y="106"/>
                      <a:pt x="176" y="105"/>
                    </a:cubicBezTo>
                    <a:cubicBezTo>
                      <a:pt x="178" y="105"/>
                      <a:pt x="178" y="105"/>
                      <a:pt x="177" y="106"/>
                    </a:cubicBezTo>
                    <a:cubicBezTo>
                      <a:pt x="179" y="106"/>
                      <a:pt x="181" y="107"/>
                      <a:pt x="181" y="105"/>
                    </a:cubicBezTo>
                    <a:cubicBezTo>
                      <a:pt x="180" y="105"/>
                      <a:pt x="180" y="105"/>
                      <a:pt x="180" y="104"/>
                    </a:cubicBezTo>
                    <a:cubicBezTo>
                      <a:pt x="182" y="102"/>
                      <a:pt x="178" y="100"/>
                      <a:pt x="178" y="98"/>
                    </a:cubicBezTo>
                    <a:cubicBezTo>
                      <a:pt x="177" y="98"/>
                      <a:pt x="176" y="96"/>
                      <a:pt x="177" y="97"/>
                    </a:cubicBezTo>
                    <a:cubicBezTo>
                      <a:pt x="178" y="98"/>
                      <a:pt x="182" y="99"/>
                      <a:pt x="180" y="96"/>
                    </a:cubicBezTo>
                    <a:cubicBezTo>
                      <a:pt x="180" y="96"/>
                      <a:pt x="180" y="96"/>
                      <a:pt x="180" y="96"/>
                    </a:cubicBezTo>
                    <a:cubicBezTo>
                      <a:pt x="181" y="97"/>
                      <a:pt x="182" y="98"/>
                      <a:pt x="182" y="97"/>
                    </a:cubicBezTo>
                    <a:cubicBezTo>
                      <a:pt x="183" y="97"/>
                      <a:pt x="185" y="95"/>
                      <a:pt x="183" y="95"/>
                    </a:cubicBezTo>
                    <a:cubicBezTo>
                      <a:pt x="183" y="95"/>
                      <a:pt x="183" y="94"/>
                      <a:pt x="183" y="93"/>
                    </a:cubicBezTo>
                    <a:cubicBezTo>
                      <a:pt x="186" y="95"/>
                      <a:pt x="184" y="93"/>
                      <a:pt x="186" y="92"/>
                    </a:cubicBezTo>
                    <a:cubicBezTo>
                      <a:pt x="186" y="93"/>
                      <a:pt x="187" y="91"/>
                      <a:pt x="188" y="91"/>
                    </a:cubicBezTo>
                    <a:cubicBezTo>
                      <a:pt x="189" y="90"/>
                      <a:pt x="191" y="91"/>
                      <a:pt x="191" y="89"/>
                    </a:cubicBezTo>
                    <a:cubicBezTo>
                      <a:pt x="190" y="89"/>
                      <a:pt x="190" y="86"/>
                      <a:pt x="190" y="85"/>
                    </a:cubicBezTo>
                    <a:cubicBezTo>
                      <a:pt x="192" y="85"/>
                      <a:pt x="193" y="83"/>
                      <a:pt x="193" y="84"/>
                    </a:cubicBezTo>
                    <a:cubicBezTo>
                      <a:pt x="194" y="85"/>
                      <a:pt x="194" y="86"/>
                      <a:pt x="194" y="87"/>
                    </a:cubicBezTo>
                    <a:cubicBezTo>
                      <a:pt x="196" y="88"/>
                      <a:pt x="195" y="86"/>
                      <a:pt x="195" y="85"/>
                    </a:cubicBezTo>
                    <a:cubicBezTo>
                      <a:pt x="195" y="85"/>
                      <a:pt x="194" y="82"/>
                      <a:pt x="194" y="81"/>
                    </a:cubicBezTo>
                    <a:cubicBezTo>
                      <a:pt x="193" y="81"/>
                      <a:pt x="192" y="82"/>
                      <a:pt x="192" y="82"/>
                    </a:cubicBezTo>
                    <a:cubicBezTo>
                      <a:pt x="190" y="82"/>
                      <a:pt x="189" y="81"/>
                      <a:pt x="187" y="81"/>
                    </a:cubicBezTo>
                    <a:cubicBezTo>
                      <a:pt x="187" y="81"/>
                      <a:pt x="185" y="79"/>
                      <a:pt x="185" y="79"/>
                    </a:cubicBezTo>
                    <a:cubicBezTo>
                      <a:pt x="184" y="77"/>
                      <a:pt x="186" y="77"/>
                      <a:pt x="187" y="77"/>
                    </a:cubicBezTo>
                    <a:cubicBezTo>
                      <a:pt x="187" y="75"/>
                      <a:pt x="194" y="76"/>
                      <a:pt x="195" y="73"/>
                    </a:cubicBezTo>
                    <a:cubicBezTo>
                      <a:pt x="192" y="73"/>
                      <a:pt x="197" y="68"/>
                      <a:pt x="197" y="68"/>
                    </a:cubicBezTo>
                    <a:cubicBezTo>
                      <a:pt x="199" y="67"/>
                      <a:pt x="200" y="66"/>
                      <a:pt x="202" y="66"/>
                    </a:cubicBezTo>
                    <a:cubicBezTo>
                      <a:pt x="203" y="65"/>
                      <a:pt x="213" y="63"/>
                      <a:pt x="213" y="64"/>
                    </a:cubicBezTo>
                    <a:cubicBezTo>
                      <a:pt x="214" y="64"/>
                      <a:pt x="221" y="64"/>
                      <a:pt x="221" y="65"/>
                    </a:cubicBezTo>
                    <a:cubicBezTo>
                      <a:pt x="222" y="65"/>
                      <a:pt x="224" y="66"/>
                      <a:pt x="225" y="65"/>
                    </a:cubicBezTo>
                    <a:cubicBezTo>
                      <a:pt x="226" y="65"/>
                      <a:pt x="231" y="67"/>
                      <a:pt x="231" y="69"/>
                    </a:cubicBezTo>
                    <a:cubicBezTo>
                      <a:pt x="229" y="69"/>
                      <a:pt x="225" y="69"/>
                      <a:pt x="222" y="69"/>
                    </a:cubicBezTo>
                    <a:cubicBezTo>
                      <a:pt x="222" y="70"/>
                      <a:pt x="222" y="69"/>
                      <a:pt x="222" y="70"/>
                    </a:cubicBezTo>
                    <a:cubicBezTo>
                      <a:pt x="223" y="70"/>
                      <a:pt x="225" y="73"/>
                      <a:pt x="225" y="74"/>
                    </a:cubicBezTo>
                    <a:cubicBezTo>
                      <a:pt x="226" y="74"/>
                      <a:pt x="227" y="73"/>
                      <a:pt x="228" y="73"/>
                    </a:cubicBezTo>
                    <a:cubicBezTo>
                      <a:pt x="228" y="74"/>
                      <a:pt x="230" y="74"/>
                      <a:pt x="230" y="73"/>
                    </a:cubicBezTo>
                    <a:cubicBezTo>
                      <a:pt x="229" y="73"/>
                      <a:pt x="229" y="71"/>
                      <a:pt x="230" y="71"/>
                    </a:cubicBezTo>
                    <a:cubicBezTo>
                      <a:pt x="230" y="70"/>
                      <a:pt x="232" y="71"/>
                      <a:pt x="233" y="69"/>
                    </a:cubicBezTo>
                    <a:cubicBezTo>
                      <a:pt x="248" y="87"/>
                      <a:pt x="257" y="110"/>
                      <a:pt x="259" y="134"/>
                    </a:cubicBezTo>
                    <a:close/>
                    <a:moveTo>
                      <a:pt x="65" y="59"/>
                    </a:moveTo>
                    <a:cubicBezTo>
                      <a:pt x="66" y="59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8" y="61"/>
                    </a:cubicBezTo>
                    <a:cubicBezTo>
                      <a:pt x="68" y="61"/>
                      <a:pt x="69" y="63"/>
                      <a:pt x="69" y="63"/>
                    </a:cubicBezTo>
                    <a:cubicBezTo>
                      <a:pt x="70" y="63"/>
                      <a:pt x="71" y="63"/>
                      <a:pt x="72" y="64"/>
                    </a:cubicBezTo>
                    <a:cubicBezTo>
                      <a:pt x="71" y="64"/>
                      <a:pt x="71" y="64"/>
                      <a:pt x="70" y="64"/>
                    </a:cubicBezTo>
                    <a:cubicBezTo>
                      <a:pt x="71" y="67"/>
                      <a:pt x="69" y="65"/>
                      <a:pt x="68" y="65"/>
                    </a:cubicBezTo>
                    <a:cubicBezTo>
                      <a:pt x="68" y="65"/>
                      <a:pt x="63" y="63"/>
                      <a:pt x="65" y="66"/>
                    </a:cubicBezTo>
                    <a:cubicBezTo>
                      <a:pt x="66" y="66"/>
                      <a:pt x="65" y="66"/>
                      <a:pt x="67" y="67"/>
                    </a:cubicBezTo>
                    <a:cubicBezTo>
                      <a:pt x="68" y="67"/>
                      <a:pt x="70" y="68"/>
                      <a:pt x="71" y="68"/>
                    </a:cubicBezTo>
                    <a:cubicBezTo>
                      <a:pt x="72" y="68"/>
                      <a:pt x="73" y="68"/>
                      <a:pt x="74" y="68"/>
                    </a:cubicBezTo>
                    <a:cubicBezTo>
                      <a:pt x="74" y="68"/>
                      <a:pt x="77" y="66"/>
                      <a:pt x="75" y="66"/>
                    </a:cubicBezTo>
                    <a:cubicBezTo>
                      <a:pt x="75" y="65"/>
                      <a:pt x="75" y="65"/>
                      <a:pt x="74" y="65"/>
                    </a:cubicBezTo>
                    <a:cubicBezTo>
                      <a:pt x="74" y="64"/>
                      <a:pt x="76" y="65"/>
                      <a:pt x="77" y="65"/>
                    </a:cubicBezTo>
                    <a:cubicBezTo>
                      <a:pt x="78" y="63"/>
                      <a:pt x="77" y="63"/>
                      <a:pt x="78" y="62"/>
                    </a:cubicBezTo>
                    <a:cubicBezTo>
                      <a:pt x="79" y="61"/>
                      <a:pt x="80" y="62"/>
                      <a:pt x="81" y="61"/>
                    </a:cubicBezTo>
                    <a:cubicBezTo>
                      <a:pt x="82" y="61"/>
                      <a:pt x="82" y="61"/>
                      <a:pt x="83" y="62"/>
                    </a:cubicBezTo>
                    <a:cubicBezTo>
                      <a:pt x="83" y="63"/>
                      <a:pt x="87" y="68"/>
                      <a:pt x="87" y="64"/>
                    </a:cubicBezTo>
                    <a:cubicBezTo>
                      <a:pt x="88" y="65"/>
                      <a:pt x="89" y="67"/>
                      <a:pt x="89" y="68"/>
                    </a:cubicBezTo>
                    <a:cubicBezTo>
                      <a:pt x="91" y="68"/>
                      <a:pt x="91" y="66"/>
                      <a:pt x="91" y="65"/>
                    </a:cubicBezTo>
                    <a:cubicBezTo>
                      <a:pt x="92" y="65"/>
                      <a:pt x="91" y="64"/>
                      <a:pt x="91" y="64"/>
                    </a:cubicBezTo>
                    <a:cubicBezTo>
                      <a:pt x="92" y="63"/>
                      <a:pt x="93" y="64"/>
                      <a:pt x="93" y="63"/>
                    </a:cubicBezTo>
                    <a:cubicBezTo>
                      <a:pt x="93" y="63"/>
                      <a:pt x="93" y="64"/>
                      <a:pt x="93" y="64"/>
                    </a:cubicBezTo>
                    <a:cubicBezTo>
                      <a:pt x="94" y="64"/>
                      <a:pt x="95" y="64"/>
                      <a:pt x="96" y="64"/>
                    </a:cubicBezTo>
                    <a:cubicBezTo>
                      <a:pt x="96" y="64"/>
                      <a:pt x="96" y="67"/>
                      <a:pt x="96" y="68"/>
                    </a:cubicBezTo>
                    <a:cubicBezTo>
                      <a:pt x="95" y="69"/>
                      <a:pt x="93" y="69"/>
                      <a:pt x="93" y="69"/>
                    </a:cubicBezTo>
                    <a:cubicBezTo>
                      <a:pt x="91" y="71"/>
                      <a:pt x="96" y="72"/>
                      <a:pt x="97" y="73"/>
                    </a:cubicBezTo>
                    <a:cubicBezTo>
                      <a:pt x="97" y="73"/>
                      <a:pt x="95" y="73"/>
                      <a:pt x="95" y="73"/>
                    </a:cubicBezTo>
                    <a:cubicBezTo>
                      <a:pt x="93" y="73"/>
                      <a:pt x="90" y="74"/>
                      <a:pt x="89" y="73"/>
                    </a:cubicBezTo>
                    <a:cubicBezTo>
                      <a:pt x="91" y="73"/>
                      <a:pt x="91" y="72"/>
                      <a:pt x="92" y="70"/>
                    </a:cubicBezTo>
                    <a:cubicBezTo>
                      <a:pt x="90" y="69"/>
                      <a:pt x="89" y="70"/>
                      <a:pt x="88" y="72"/>
                    </a:cubicBezTo>
                    <a:cubicBezTo>
                      <a:pt x="87" y="74"/>
                      <a:pt x="86" y="71"/>
                      <a:pt x="85" y="73"/>
                    </a:cubicBezTo>
                    <a:cubicBezTo>
                      <a:pt x="85" y="73"/>
                      <a:pt x="82" y="74"/>
                      <a:pt x="82" y="74"/>
                    </a:cubicBezTo>
                    <a:cubicBezTo>
                      <a:pt x="79" y="74"/>
                      <a:pt x="80" y="77"/>
                      <a:pt x="80" y="80"/>
                    </a:cubicBezTo>
                    <a:cubicBezTo>
                      <a:pt x="81" y="81"/>
                      <a:pt x="84" y="83"/>
                      <a:pt x="83" y="84"/>
                    </a:cubicBezTo>
                    <a:cubicBezTo>
                      <a:pt x="86" y="84"/>
                      <a:pt x="87" y="85"/>
                      <a:pt x="90" y="85"/>
                    </a:cubicBezTo>
                    <a:cubicBezTo>
                      <a:pt x="90" y="85"/>
                      <a:pt x="91" y="86"/>
                      <a:pt x="91" y="86"/>
                    </a:cubicBezTo>
                    <a:cubicBezTo>
                      <a:pt x="91" y="87"/>
                      <a:pt x="93" y="87"/>
                      <a:pt x="94" y="87"/>
                    </a:cubicBezTo>
                    <a:cubicBezTo>
                      <a:pt x="94" y="85"/>
                      <a:pt x="96" y="89"/>
                      <a:pt x="97" y="90"/>
                    </a:cubicBezTo>
                    <a:cubicBezTo>
                      <a:pt x="96" y="90"/>
                      <a:pt x="97" y="92"/>
                      <a:pt x="97" y="92"/>
                    </a:cubicBezTo>
                    <a:cubicBezTo>
                      <a:pt x="97" y="92"/>
                      <a:pt x="97" y="92"/>
                      <a:pt x="97" y="93"/>
                    </a:cubicBezTo>
                    <a:cubicBezTo>
                      <a:pt x="98" y="93"/>
                      <a:pt x="100" y="93"/>
                      <a:pt x="100" y="92"/>
                    </a:cubicBezTo>
                    <a:cubicBezTo>
                      <a:pt x="99" y="92"/>
                      <a:pt x="100" y="91"/>
                      <a:pt x="100" y="90"/>
                    </a:cubicBezTo>
                    <a:cubicBezTo>
                      <a:pt x="99" y="89"/>
                      <a:pt x="99" y="87"/>
                      <a:pt x="100" y="87"/>
                    </a:cubicBezTo>
                    <a:cubicBezTo>
                      <a:pt x="100" y="88"/>
                      <a:pt x="104" y="86"/>
                      <a:pt x="102" y="86"/>
                    </a:cubicBezTo>
                    <a:cubicBezTo>
                      <a:pt x="102" y="84"/>
                      <a:pt x="103" y="83"/>
                      <a:pt x="102" y="82"/>
                    </a:cubicBezTo>
                    <a:cubicBezTo>
                      <a:pt x="101" y="81"/>
                      <a:pt x="100" y="82"/>
                      <a:pt x="100" y="81"/>
                    </a:cubicBezTo>
                    <a:cubicBezTo>
                      <a:pt x="102" y="80"/>
                      <a:pt x="101" y="77"/>
                      <a:pt x="100" y="76"/>
                    </a:cubicBezTo>
                    <a:cubicBezTo>
                      <a:pt x="101" y="76"/>
                      <a:pt x="102" y="76"/>
                      <a:pt x="102" y="76"/>
                    </a:cubicBezTo>
                    <a:cubicBezTo>
                      <a:pt x="104" y="76"/>
                      <a:pt x="106" y="78"/>
                      <a:pt x="107" y="76"/>
                    </a:cubicBezTo>
                    <a:cubicBezTo>
                      <a:pt x="109" y="77"/>
                      <a:pt x="107" y="78"/>
                      <a:pt x="110" y="77"/>
                    </a:cubicBezTo>
                    <a:cubicBezTo>
                      <a:pt x="110" y="78"/>
                      <a:pt x="113" y="80"/>
                      <a:pt x="113" y="80"/>
                    </a:cubicBezTo>
                    <a:cubicBezTo>
                      <a:pt x="113" y="80"/>
                      <a:pt x="113" y="81"/>
                      <a:pt x="114" y="81"/>
                    </a:cubicBezTo>
                    <a:cubicBezTo>
                      <a:pt x="114" y="82"/>
                      <a:pt x="113" y="81"/>
                      <a:pt x="113" y="82"/>
                    </a:cubicBezTo>
                    <a:cubicBezTo>
                      <a:pt x="114" y="82"/>
                      <a:pt x="116" y="82"/>
                      <a:pt x="116" y="82"/>
                    </a:cubicBezTo>
                    <a:cubicBezTo>
                      <a:pt x="117" y="82"/>
                      <a:pt x="118" y="80"/>
                      <a:pt x="118" y="79"/>
                    </a:cubicBezTo>
                    <a:cubicBezTo>
                      <a:pt x="118" y="79"/>
                      <a:pt x="120" y="83"/>
                      <a:pt x="121" y="83"/>
                    </a:cubicBezTo>
                    <a:cubicBezTo>
                      <a:pt x="121" y="84"/>
                      <a:pt x="124" y="86"/>
                      <a:pt x="124" y="87"/>
                    </a:cubicBezTo>
                    <a:cubicBezTo>
                      <a:pt x="124" y="87"/>
                      <a:pt x="124" y="87"/>
                      <a:pt x="124" y="88"/>
                    </a:cubicBezTo>
                    <a:cubicBezTo>
                      <a:pt x="125" y="88"/>
                      <a:pt x="126" y="86"/>
                      <a:pt x="126" y="88"/>
                    </a:cubicBezTo>
                    <a:cubicBezTo>
                      <a:pt x="127" y="88"/>
                      <a:pt x="128" y="89"/>
                      <a:pt x="128" y="90"/>
                    </a:cubicBezTo>
                    <a:cubicBezTo>
                      <a:pt x="127" y="90"/>
                      <a:pt x="128" y="92"/>
                      <a:pt x="128" y="92"/>
                    </a:cubicBezTo>
                    <a:cubicBezTo>
                      <a:pt x="128" y="93"/>
                      <a:pt x="125" y="92"/>
                      <a:pt x="124" y="92"/>
                    </a:cubicBezTo>
                    <a:cubicBezTo>
                      <a:pt x="123" y="96"/>
                      <a:pt x="118" y="93"/>
                      <a:pt x="114" y="94"/>
                    </a:cubicBezTo>
                    <a:cubicBezTo>
                      <a:pt x="113" y="95"/>
                      <a:pt x="109" y="98"/>
                      <a:pt x="109" y="100"/>
                    </a:cubicBezTo>
                    <a:cubicBezTo>
                      <a:pt x="111" y="100"/>
                      <a:pt x="112" y="99"/>
                      <a:pt x="114" y="98"/>
                    </a:cubicBezTo>
                    <a:cubicBezTo>
                      <a:pt x="116" y="98"/>
                      <a:pt x="116" y="97"/>
                      <a:pt x="117" y="97"/>
                    </a:cubicBezTo>
                    <a:cubicBezTo>
                      <a:pt x="117" y="97"/>
                      <a:pt x="118" y="97"/>
                      <a:pt x="118" y="97"/>
                    </a:cubicBezTo>
                    <a:cubicBezTo>
                      <a:pt x="115" y="97"/>
                      <a:pt x="117" y="99"/>
                      <a:pt x="117" y="100"/>
                    </a:cubicBezTo>
                    <a:cubicBezTo>
                      <a:pt x="118" y="101"/>
                      <a:pt x="119" y="102"/>
                      <a:pt x="120" y="102"/>
                    </a:cubicBezTo>
                    <a:cubicBezTo>
                      <a:pt x="120" y="103"/>
                      <a:pt x="118" y="102"/>
                      <a:pt x="118" y="103"/>
                    </a:cubicBezTo>
                    <a:cubicBezTo>
                      <a:pt x="118" y="103"/>
                      <a:pt x="117" y="104"/>
                      <a:pt x="117" y="104"/>
                    </a:cubicBezTo>
                    <a:cubicBezTo>
                      <a:pt x="114" y="104"/>
                      <a:pt x="115" y="104"/>
                      <a:pt x="115" y="103"/>
                    </a:cubicBezTo>
                    <a:cubicBezTo>
                      <a:pt x="116" y="104"/>
                      <a:pt x="117" y="103"/>
                      <a:pt x="117" y="103"/>
                    </a:cubicBezTo>
                    <a:cubicBezTo>
                      <a:pt x="116" y="102"/>
                      <a:pt x="116" y="103"/>
                      <a:pt x="116" y="102"/>
                    </a:cubicBezTo>
                    <a:cubicBezTo>
                      <a:pt x="115" y="102"/>
                      <a:pt x="114" y="103"/>
                      <a:pt x="113" y="103"/>
                    </a:cubicBezTo>
                    <a:cubicBezTo>
                      <a:pt x="112" y="103"/>
                      <a:pt x="111" y="104"/>
                      <a:pt x="111" y="104"/>
                    </a:cubicBezTo>
                    <a:cubicBezTo>
                      <a:pt x="110" y="106"/>
                      <a:pt x="109" y="108"/>
                      <a:pt x="108" y="108"/>
                    </a:cubicBezTo>
                    <a:cubicBezTo>
                      <a:pt x="108" y="108"/>
                      <a:pt x="106" y="110"/>
                      <a:pt x="106" y="110"/>
                    </a:cubicBezTo>
                    <a:cubicBezTo>
                      <a:pt x="105" y="111"/>
                      <a:pt x="105" y="111"/>
                      <a:pt x="104" y="112"/>
                    </a:cubicBezTo>
                    <a:cubicBezTo>
                      <a:pt x="104" y="113"/>
                      <a:pt x="104" y="115"/>
                      <a:pt x="104" y="115"/>
                    </a:cubicBezTo>
                    <a:cubicBezTo>
                      <a:pt x="102" y="116"/>
                      <a:pt x="102" y="119"/>
                      <a:pt x="100" y="119"/>
                    </a:cubicBezTo>
                    <a:cubicBezTo>
                      <a:pt x="99" y="122"/>
                      <a:pt x="97" y="122"/>
                      <a:pt x="97" y="125"/>
                    </a:cubicBezTo>
                    <a:cubicBezTo>
                      <a:pt x="97" y="126"/>
                      <a:pt x="98" y="129"/>
                      <a:pt x="98" y="130"/>
                    </a:cubicBezTo>
                    <a:cubicBezTo>
                      <a:pt x="98" y="131"/>
                      <a:pt x="98" y="133"/>
                      <a:pt x="97" y="133"/>
                    </a:cubicBezTo>
                    <a:cubicBezTo>
                      <a:pt x="97" y="133"/>
                      <a:pt x="95" y="131"/>
                      <a:pt x="96" y="131"/>
                    </a:cubicBezTo>
                    <a:cubicBezTo>
                      <a:pt x="96" y="130"/>
                      <a:pt x="95" y="127"/>
                      <a:pt x="94" y="127"/>
                    </a:cubicBezTo>
                    <a:cubicBezTo>
                      <a:pt x="93" y="126"/>
                      <a:pt x="92" y="127"/>
                      <a:pt x="91" y="126"/>
                    </a:cubicBezTo>
                    <a:cubicBezTo>
                      <a:pt x="90" y="125"/>
                      <a:pt x="87" y="125"/>
                      <a:pt x="86" y="125"/>
                    </a:cubicBezTo>
                    <a:cubicBezTo>
                      <a:pt x="86" y="126"/>
                      <a:pt x="87" y="126"/>
                      <a:pt x="87" y="127"/>
                    </a:cubicBezTo>
                    <a:cubicBezTo>
                      <a:pt x="86" y="127"/>
                      <a:pt x="85" y="128"/>
                      <a:pt x="84" y="128"/>
                    </a:cubicBezTo>
                    <a:cubicBezTo>
                      <a:pt x="83" y="127"/>
                      <a:pt x="83" y="126"/>
                      <a:pt x="81" y="126"/>
                    </a:cubicBezTo>
                    <a:cubicBezTo>
                      <a:pt x="78" y="126"/>
                      <a:pt x="76" y="129"/>
                      <a:pt x="76" y="132"/>
                    </a:cubicBezTo>
                    <a:cubicBezTo>
                      <a:pt x="76" y="132"/>
                      <a:pt x="76" y="137"/>
                      <a:pt x="76" y="137"/>
                    </a:cubicBezTo>
                    <a:cubicBezTo>
                      <a:pt x="76" y="139"/>
                      <a:pt x="78" y="140"/>
                      <a:pt x="78" y="141"/>
                    </a:cubicBezTo>
                    <a:cubicBezTo>
                      <a:pt x="79" y="141"/>
                      <a:pt x="80" y="144"/>
                      <a:pt x="82" y="144"/>
                    </a:cubicBezTo>
                    <a:cubicBezTo>
                      <a:pt x="82" y="145"/>
                      <a:pt x="81" y="145"/>
                      <a:pt x="83" y="145"/>
                    </a:cubicBezTo>
                    <a:cubicBezTo>
                      <a:pt x="83" y="145"/>
                      <a:pt x="84" y="145"/>
                      <a:pt x="84" y="144"/>
                    </a:cubicBezTo>
                    <a:cubicBezTo>
                      <a:pt x="83" y="143"/>
                      <a:pt x="84" y="142"/>
                      <a:pt x="85" y="141"/>
                    </a:cubicBezTo>
                    <a:cubicBezTo>
                      <a:pt x="85" y="143"/>
                      <a:pt x="87" y="141"/>
                      <a:pt x="87" y="141"/>
                    </a:cubicBezTo>
                    <a:cubicBezTo>
                      <a:pt x="87" y="141"/>
                      <a:pt x="89" y="140"/>
                      <a:pt x="89" y="140"/>
                    </a:cubicBezTo>
                    <a:cubicBezTo>
                      <a:pt x="89" y="138"/>
                      <a:pt x="91" y="140"/>
                      <a:pt x="90" y="141"/>
                    </a:cubicBezTo>
                    <a:cubicBezTo>
                      <a:pt x="89" y="141"/>
                      <a:pt x="89" y="142"/>
                      <a:pt x="88" y="142"/>
                    </a:cubicBezTo>
                    <a:cubicBezTo>
                      <a:pt x="88" y="144"/>
                      <a:pt x="87" y="145"/>
                      <a:pt x="87" y="146"/>
                    </a:cubicBezTo>
                    <a:cubicBezTo>
                      <a:pt x="87" y="147"/>
                      <a:pt x="88" y="147"/>
                      <a:pt x="88" y="149"/>
                    </a:cubicBezTo>
                    <a:cubicBezTo>
                      <a:pt x="89" y="149"/>
                      <a:pt x="91" y="149"/>
                      <a:pt x="92" y="149"/>
                    </a:cubicBezTo>
                    <a:cubicBezTo>
                      <a:pt x="92" y="148"/>
                      <a:pt x="92" y="148"/>
                      <a:pt x="92" y="148"/>
                    </a:cubicBezTo>
                    <a:cubicBezTo>
                      <a:pt x="94" y="148"/>
                      <a:pt x="92" y="152"/>
                      <a:pt x="94" y="152"/>
                    </a:cubicBezTo>
                    <a:cubicBezTo>
                      <a:pt x="94" y="154"/>
                      <a:pt x="94" y="155"/>
                      <a:pt x="94" y="156"/>
                    </a:cubicBezTo>
                    <a:cubicBezTo>
                      <a:pt x="95" y="157"/>
                      <a:pt x="96" y="158"/>
                      <a:pt x="96" y="159"/>
                    </a:cubicBezTo>
                    <a:cubicBezTo>
                      <a:pt x="97" y="159"/>
                      <a:pt x="100" y="159"/>
                      <a:pt x="100" y="158"/>
                    </a:cubicBezTo>
                    <a:cubicBezTo>
                      <a:pt x="101" y="158"/>
                      <a:pt x="102" y="159"/>
                      <a:pt x="101" y="160"/>
                    </a:cubicBezTo>
                    <a:cubicBezTo>
                      <a:pt x="105" y="160"/>
                      <a:pt x="103" y="157"/>
                      <a:pt x="104" y="157"/>
                    </a:cubicBezTo>
                    <a:cubicBezTo>
                      <a:pt x="105" y="156"/>
                      <a:pt x="105" y="156"/>
                      <a:pt x="105" y="156"/>
                    </a:cubicBezTo>
                    <a:cubicBezTo>
                      <a:pt x="106" y="157"/>
                      <a:pt x="107" y="155"/>
                      <a:pt x="107" y="155"/>
                    </a:cubicBezTo>
                    <a:cubicBezTo>
                      <a:pt x="107" y="155"/>
                      <a:pt x="108" y="154"/>
                      <a:pt x="108" y="154"/>
                    </a:cubicBezTo>
                    <a:cubicBezTo>
                      <a:pt x="109" y="155"/>
                      <a:pt x="109" y="155"/>
                      <a:pt x="109" y="155"/>
                    </a:cubicBezTo>
                    <a:cubicBezTo>
                      <a:pt x="110" y="155"/>
                      <a:pt x="111" y="154"/>
                      <a:pt x="112" y="154"/>
                    </a:cubicBezTo>
                    <a:cubicBezTo>
                      <a:pt x="113" y="154"/>
                      <a:pt x="113" y="157"/>
                      <a:pt x="115" y="157"/>
                    </a:cubicBezTo>
                    <a:cubicBezTo>
                      <a:pt x="117" y="157"/>
                      <a:pt x="119" y="158"/>
                      <a:pt x="120" y="157"/>
                    </a:cubicBezTo>
                    <a:cubicBezTo>
                      <a:pt x="120" y="157"/>
                      <a:pt x="121" y="157"/>
                      <a:pt x="121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3" y="159"/>
                      <a:pt x="123" y="159"/>
                      <a:pt x="124" y="160"/>
                    </a:cubicBezTo>
                    <a:cubicBezTo>
                      <a:pt x="124" y="161"/>
                      <a:pt x="125" y="161"/>
                      <a:pt x="125" y="161"/>
                    </a:cubicBezTo>
                    <a:cubicBezTo>
                      <a:pt x="126" y="162"/>
                      <a:pt x="125" y="162"/>
                      <a:pt x="127" y="163"/>
                    </a:cubicBezTo>
                    <a:cubicBezTo>
                      <a:pt x="128" y="163"/>
                      <a:pt x="129" y="164"/>
                      <a:pt x="130" y="164"/>
                    </a:cubicBezTo>
                    <a:cubicBezTo>
                      <a:pt x="130" y="162"/>
                      <a:pt x="131" y="164"/>
                      <a:pt x="132" y="164"/>
                    </a:cubicBezTo>
                    <a:cubicBezTo>
                      <a:pt x="132" y="164"/>
                      <a:pt x="132" y="164"/>
                      <a:pt x="133" y="165"/>
                    </a:cubicBezTo>
                    <a:cubicBezTo>
                      <a:pt x="134" y="166"/>
                      <a:pt x="133" y="166"/>
                      <a:pt x="134" y="167"/>
                    </a:cubicBezTo>
                    <a:cubicBezTo>
                      <a:pt x="135" y="168"/>
                      <a:pt x="135" y="170"/>
                      <a:pt x="135" y="171"/>
                    </a:cubicBezTo>
                    <a:cubicBezTo>
                      <a:pt x="135" y="171"/>
                      <a:pt x="135" y="173"/>
                      <a:pt x="135" y="174"/>
                    </a:cubicBezTo>
                    <a:cubicBezTo>
                      <a:pt x="134" y="174"/>
                      <a:pt x="137" y="175"/>
                      <a:pt x="137" y="173"/>
                    </a:cubicBezTo>
                    <a:cubicBezTo>
                      <a:pt x="138" y="173"/>
                      <a:pt x="139" y="175"/>
                      <a:pt x="140" y="175"/>
                    </a:cubicBezTo>
                    <a:cubicBezTo>
                      <a:pt x="139" y="176"/>
                      <a:pt x="141" y="177"/>
                      <a:pt x="141" y="175"/>
                    </a:cubicBezTo>
                    <a:cubicBezTo>
                      <a:pt x="143" y="175"/>
                      <a:pt x="143" y="178"/>
                      <a:pt x="142" y="179"/>
                    </a:cubicBezTo>
                    <a:cubicBezTo>
                      <a:pt x="144" y="179"/>
                      <a:pt x="144" y="178"/>
                      <a:pt x="146" y="178"/>
                    </a:cubicBezTo>
                    <a:cubicBezTo>
                      <a:pt x="147" y="178"/>
                      <a:pt x="147" y="178"/>
                      <a:pt x="148" y="177"/>
                    </a:cubicBezTo>
                    <a:cubicBezTo>
                      <a:pt x="150" y="178"/>
                      <a:pt x="151" y="179"/>
                      <a:pt x="152" y="180"/>
                    </a:cubicBezTo>
                    <a:cubicBezTo>
                      <a:pt x="155" y="182"/>
                      <a:pt x="155" y="188"/>
                      <a:pt x="152" y="190"/>
                    </a:cubicBezTo>
                    <a:cubicBezTo>
                      <a:pt x="152" y="190"/>
                      <a:pt x="150" y="193"/>
                      <a:pt x="150" y="193"/>
                    </a:cubicBezTo>
                    <a:cubicBezTo>
                      <a:pt x="150" y="193"/>
                      <a:pt x="150" y="197"/>
                      <a:pt x="149" y="197"/>
                    </a:cubicBezTo>
                    <a:cubicBezTo>
                      <a:pt x="149" y="198"/>
                      <a:pt x="149" y="202"/>
                      <a:pt x="148" y="202"/>
                    </a:cubicBezTo>
                    <a:cubicBezTo>
                      <a:pt x="148" y="204"/>
                      <a:pt x="147" y="205"/>
                      <a:pt x="146" y="207"/>
                    </a:cubicBezTo>
                    <a:cubicBezTo>
                      <a:pt x="145" y="207"/>
                      <a:pt x="142" y="209"/>
                      <a:pt x="142" y="210"/>
                    </a:cubicBezTo>
                    <a:cubicBezTo>
                      <a:pt x="141" y="210"/>
                      <a:pt x="140" y="211"/>
                      <a:pt x="139" y="211"/>
                    </a:cubicBezTo>
                    <a:cubicBezTo>
                      <a:pt x="139" y="211"/>
                      <a:pt x="137" y="213"/>
                      <a:pt x="138" y="213"/>
                    </a:cubicBezTo>
                    <a:cubicBezTo>
                      <a:pt x="137" y="214"/>
                      <a:pt x="138" y="217"/>
                      <a:pt x="137" y="218"/>
                    </a:cubicBezTo>
                    <a:cubicBezTo>
                      <a:pt x="136" y="219"/>
                      <a:pt x="136" y="219"/>
                      <a:pt x="136" y="219"/>
                    </a:cubicBezTo>
                    <a:cubicBezTo>
                      <a:pt x="135" y="219"/>
                      <a:pt x="136" y="220"/>
                      <a:pt x="134" y="220"/>
                    </a:cubicBezTo>
                    <a:cubicBezTo>
                      <a:pt x="133" y="220"/>
                      <a:pt x="131" y="222"/>
                      <a:pt x="131" y="223"/>
                    </a:cubicBezTo>
                    <a:cubicBezTo>
                      <a:pt x="131" y="225"/>
                      <a:pt x="131" y="226"/>
                      <a:pt x="130" y="227"/>
                    </a:cubicBezTo>
                    <a:cubicBezTo>
                      <a:pt x="130" y="227"/>
                      <a:pt x="127" y="227"/>
                      <a:pt x="127" y="229"/>
                    </a:cubicBezTo>
                    <a:cubicBezTo>
                      <a:pt x="127" y="229"/>
                      <a:pt x="127" y="231"/>
                      <a:pt x="127" y="232"/>
                    </a:cubicBezTo>
                    <a:cubicBezTo>
                      <a:pt x="126" y="232"/>
                      <a:pt x="125" y="232"/>
                      <a:pt x="124" y="233"/>
                    </a:cubicBezTo>
                    <a:cubicBezTo>
                      <a:pt x="122" y="233"/>
                      <a:pt x="122" y="233"/>
                      <a:pt x="121" y="234"/>
                    </a:cubicBezTo>
                    <a:cubicBezTo>
                      <a:pt x="121" y="235"/>
                      <a:pt x="120" y="236"/>
                      <a:pt x="120" y="236"/>
                    </a:cubicBezTo>
                    <a:cubicBezTo>
                      <a:pt x="120" y="238"/>
                      <a:pt x="119" y="236"/>
                      <a:pt x="117" y="237"/>
                    </a:cubicBezTo>
                    <a:cubicBezTo>
                      <a:pt x="118" y="237"/>
                      <a:pt x="118" y="239"/>
                      <a:pt x="118" y="239"/>
                    </a:cubicBezTo>
                    <a:cubicBezTo>
                      <a:pt x="118" y="240"/>
                      <a:pt x="117" y="241"/>
                      <a:pt x="116" y="242"/>
                    </a:cubicBezTo>
                    <a:cubicBezTo>
                      <a:pt x="116" y="242"/>
                      <a:pt x="115" y="243"/>
                      <a:pt x="115" y="243"/>
                    </a:cubicBezTo>
                    <a:cubicBezTo>
                      <a:pt x="115" y="245"/>
                      <a:pt x="114" y="246"/>
                      <a:pt x="114" y="247"/>
                    </a:cubicBezTo>
                    <a:cubicBezTo>
                      <a:pt x="115" y="247"/>
                      <a:pt x="114" y="247"/>
                      <a:pt x="114" y="248"/>
                    </a:cubicBezTo>
                    <a:cubicBezTo>
                      <a:pt x="115" y="247"/>
                      <a:pt x="115" y="247"/>
                      <a:pt x="115" y="247"/>
                    </a:cubicBezTo>
                    <a:cubicBezTo>
                      <a:pt x="115" y="246"/>
                      <a:pt x="117" y="247"/>
                      <a:pt x="116" y="247"/>
                    </a:cubicBezTo>
                    <a:cubicBezTo>
                      <a:pt x="115" y="249"/>
                      <a:pt x="114" y="249"/>
                      <a:pt x="114" y="250"/>
                    </a:cubicBezTo>
                    <a:cubicBezTo>
                      <a:pt x="112" y="250"/>
                      <a:pt x="111" y="254"/>
                      <a:pt x="112" y="254"/>
                    </a:cubicBezTo>
                    <a:cubicBezTo>
                      <a:pt x="112" y="254"/>
                      <a:pt x="113" y="255"/>
                      <a:pt x="113" y="255"/>
                    </a:cubicBezTo>
                    <a:cubicBezTo>
                      <a:pt x="110" y="254"/>
                      <a:pt x="107" y="253"/>
                      <a:pt x="104" y="252"/>
                    </a:cubicBezTo>
                    <a:cubicBezTo>
                      <a:pt x="104" y="249"/>
                      <a:pt x="104" y="240"/>
                      <a:pt x="105" y="240"/>
                    </a:cubicBezTo>
                    <a:cubicBezTo>
                      <a:pt x="105" y="239"/>
                      <a:pt x="106" y="237"/>
                      <a:pt x="106" y="237"/>
                    </a:cubicBezTo>
                    <a:cubicBezTo>
                      <a:pt x="106" y="235"/>
                      <a:pt x="106" y="234"/>
                      <a:pt x="106" y="232"/>
                    </a:cubicBezTo>
                    <a:cubicBezTo>
                      <a:pt x="105" y="231"/>
                      <a:pt x="107" y="229"/>
                      <a:pt x="107" y="227"/>
                    </a:cubicBezTo>
                    <a:cubicBezTo>
                      <a:pt x="109" y="226"/>
                      <a:pt x="108" y="215"/>
                      <a:pt x="109" y="215"/>
                    </a:cubicBezTo>
                    <a:cubicBezTo>
                      <a:pt x="109" y="210"/>
                      <a:pt x="111" y="207"/>
                      <a:pt x="110" y="201"/>
                    </a:cubicBezTo>
                    <a:cubicBezTo>
                      <a:pt x="110" y="201"/>
                      <a:pt x="107" y="198"/>
                      <a:pt x="107" y="198"/>
                    </a:cubicBezTo>
                    <a:cubicBezTo>
                      <a:pt x="105" y="198"/>
                      <a:pt x="103" y="194"/>
                      <a:pt x="103" y="192"/>
                    </a:cubicBezTo>
                    <a:cubicBezTo>
                      <a:pt x="102" y="191"/>
                      <a:pt x="102" y="190"/>
                      <a:pt x="102" y="189"/>
                    </a:cubicBezTo>
                    <a:cubicBezTo>
                      <a:pt x="102" y="189"/>
                      <a:pt x="98" y="182"/>
                      <a:pt x="98" y="182"/>
                    </a:cubicBezTo>
                    <a:cubicBezTo>
                      <a:pt x="95" y="181"/>
                      <a:pt x="98" y="179"/>
                      <a:pt x="98" y="177"/>
                    </a:cubicBezTo>
                    <a:cubicBezTo>
                      <a:pt x="96" y="176"/>
                      <a:pt x="98" y="170"/>
                      <a:pt x="99" y="170"/>
                    </a:cubicBezTo>
                    <a:cubicBezTo>
                      <a:pt x="99" y="170"/>
                      <a:pt x="99" y="169"/>
                      <a:pt x="100" y="169"/>
                    </a:cubicBezTo>
                    <a:cubicBezTo>
                      <a:pt x="101" y="171"/>
                      <a:pt x="103" y="168"/>
                      <a:pt x="101" y="168"/>
                    </a:cubicBezTo>
                    <a:cubicBezTo>
                      <a:pt x="101" y="167"/>
                      <a:pt x="101" y="164"/>
                      <a:pt x="101" y="163"/>
                    </a:cubicBezTo>
                    <a:cubicBezTo>
                      <a:pt x="101" y="161"/>
                      <a:pt x="99" y="158"/>
                      <a:pt x="98" y="162"/>
                    </a:cubicBezTo>
                    <a:cubicBezTo>
                      <a:pt x="97" y="161"/>
                      <a:pt x="93" y="161"/>
                      <a:pt x="93" y="159"/>
                    </a:cubicBezTo>
                    <a:cubicBezTo>
                      <a:pt x="93" y="158"/>
                      <a:pt x="91" y="155"/>
                      <a:pt x="90" y="155"/>
                    </a:cubicBezTo>
                    <a:cubicBezTo>
                      <a:pt x="91" y="153"/>
                      <a:pt x="86" y="150"/>
                      <a:pt x="84" y="150"/>
                    </a:cubicBezTo>
                    <a:cubicBezTo>
                      <a:pt x="84" y="150"/>
                      <a:pt x="84" y="150"/>
                      <a:pt x="83" y="150"/>
                    </a:cubicBezTo>
                    <a:cubicBezTo>
                      <a:pt x="82" y="150"/>
                      <a:pt x="81" y="147"/>
                      <a:pt x="79" y="147"/>
                    </a:cubicBezTo>
                    <a:cubicBezTo>
                      <a:pt x="77" y="147"/>
                      <a:pt x="75" y="146"/>
                      <a:pt x="73" y="146"/>
                    </a:cubicBezTo>
                    <a:cubicBezTo>
                      <a:pt x="72" y="145"/>
                      <a:pt x="69" y="145"/>
                      <a:pt x="68" y="144"/>
                    </a:cubicBezTo>
                    <a:cubicBezTo>
                      <a:pt x="67" y="144"/>
                      <a:pt x="66" y="141"/>
                      <a:pt x="66" y="139"/>
                    </a:cubicBezTo>
                    <a:cubicBezTo>
                      <a:pt x="66" y="138"/>
                      <a:pt x="65" y="133"/>
                      <a:pt x="63" y="133"/>
                    </a:cubicBezTo>
                    <a:cubicBezTo>
                      <a:pt x="63" y="132"/>
                      <a:pt x="60" y="130"/>
                      <a:pt x="59" y="130"/>
                    </a:cubicBezTo>
                    <a:cubicBezTo>
                      <a:pt x="59" y="130"/>
                      <a:pt x="58" y="127"/>
                      <a:pt x="58" y="127"/>
                    </a:cubicBezTo>
                    <a:cubicBezTo>
                      <a:pt x="58" y="126"/>
                      <a:pt x="55" y="123"/>
                      <a:pt x="55" y="124"/>
                    </a:cubicBezTo>
                    <a:cubicBezTo>
                      <a:pt x="54" y="125"/>
                      <a:pt x="57" y="127"/>
                      <a:pt x="57" y="128"/>
                    </a:cubicBezTo>
                    <a:cubicBezTo>
                      <a:pt x="57" y="128"/>
                      <a:pt x="59" y="132"/>
                      <a:pt x="60" y="132"/>
                    </a:cubicBezTo>
                    <a:cubicBezTo>
                      <a:pt x="64" y="140"/>
                      <a:pt x="56" y="135"/>
                      <a:pt x="56" y="132"/>
                    </a:cubicBezTo>
                    <a:cubicBezTo>
                      <a:pt x="56" y="131"/>
                      <a:pt x="54" y="127"/>
                      <a:pt x="54" y="126"/>
                    </a:cubicBezTo>
                    <a:cubicBezTo>
                      <a:pt x="53" y="126"/>
                      <a:pt x="52" y="122"/>
                      <a:pt x="52" y="122"/>
                    </a:cubicBezTo>
                    <a:cubicBezTo>
                      <a:pt x="52" y="120"/>
                      <a:pt x="51" y="119"/>
                      <a:pt x="48" y="119"/>
                    </a:cubicBezTo>
                    <a:cubicBezTo>
                      <a:pt x="48" y="119"/>
                      <a:pt x="46" y="116"/>
                      <a:pt x="46" y="116"/>
                    </a:cubicBezTo>
                    <a:cubicBezTo>
                      <a:pt x="46" y="115"/>
                      <a:pt x="44" y="112"/>
                      <a:pt x="43" y="112"/>
                    </a:cubicBezTo>
                    <a:cubicBezTo>
                      <a:pt x="43" y="110"/>
                      <a:pt x="42" y="107"/>
                      <a:pt x="43" y="105"/>
                    </a:cubicBezTo>
                    <a:cubicBezTo>
                      <a:pt x="43" y="102"/>
                      <a:pt x="43" y="97"/>
                      <a:pt x="39" y="94"/>
                    </a:cubicBezTo>
                    <a:cubicBezTo>
                      <a:pt x="46" y="81"/>
                      <a:pt x="55" y="69"/>
                      <a:pt x="65" y="59"/>
                    </a:cubicBezTo>
                    <a:close/>
                    <a:moveTo>
                      <a:pt x="122" y="100"/>
                    </a:moveTo>
                    <a:cubicBezTo>
                      <a:pt x="122" y="101"/>
                      <a:pt x="122" y="102"/>
                      <a:pt x="121" y="102"/>
                    </a:cubicBezTo>
                    <a:cubicBezTo>
                      <a:pt x="121" y="101"/>
                      <a:pt x="121" y="101"/>
                      <a:pt x="122" y="100"/>
                    </a:cubicBezTo>
                    <a:close/>
                    <a:moveTo>
                      <a:pt x="116" y="144"/>
                    </a:moveTo>
                    <a:cubicBezTo>
                      <a:pt x="116" y="144"/>
                      <a:pt x="115" y="145"/>
                      <a:pt x="115" y="144"/>
                    </a:cubicBezTo>
                    <a:cubicBezTo>
                      <a:pt x="116" y="144"/>
                      <a:pt x="116" y="144"/>
                      <a:pt x="116" y="144"/>
                    </a:cubicBezTo>
                    <a:close/>
                    <a:moveTo>
                      <a:pt x="108" y="144"/>
                    </a:moveTo>
                    <a:cubicBezTo>
                      <a:pt x="108" y="145"/>
                      <a:pt x="105" y="145"/>
                      <a:pt x="105" y="144"/>
                    </a:cubicBezTo>
                    <a:cubicBezTo>
                      <a:pt x="106" y="144"/>
                      <a:pt x="107" y="144"/>
                      <a:pt x="108" y="144"/>
                    </a:cubicBezTo>
                    <a:cubicBezTo>
                      <a:pt x="108" y="143"/>
                      <a:pt x="107" y="143"/>
                      <a:pt x="107" y="142"/>
                    </a:cubicBezTo>
                    <a:cubicBezTo>
                      <a:pt x="108" y="142"/>
                      <a:pt x="109" y="143"/>
                      <a:pt x="111" y="143"/>
                    </a:cubicBezTo>
                    <a:cubicBezTo>
                      <a:pt x="111" y="142"/>
                      <a:pt x="110" y="143"/>
                      <a:pt x="111" y="142"/>
                    </a:cubicBezTo>
                    <a:cubicBezTo>
                      <a:pt x="111" y="142"/>
                      <a:pt x="113" y="144"/>
                      <a:pt x="113" y="144"/>
                    </a:cubicBezTo>
                    <a:cubicBezTo>
                      <a:pt x="111" y="144"/>
                      <a:pt x="110" y="144"/>
                      <a:pt x="108" y="144"/>
                    </a:cubicBezTo>
                    <a:close/>
                    <a:moveTo>
                      <a:pt x="110" y="153"/>
                    </a:moveTo>
                    <a:cubicBezTo>
                      <a:pt x="110" y="153"/>
                      <a:pt x="110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10" y="153"/>
                      <a:pt x="110" y="153"/>
                    </a:cubicBezTo>
                    <a:close/>
                    <a:moveTo>
                      <a:pt x="100" y="140"/>
                    </a:moveTo>
                    <a:cubicBezTo>
                      <a:pt x="99" y="140"/>
                      <a:pt x="97" y="139"/>
                      <a:pt x="97" y="138"/>
                    </a:cubicBezTo>
                    <a:cubicBezTo>
                      <a:pt x="97" y="138"/>
                      <a:pt x="98" y="138"/>
                      <a:pt x="99" y="137"/>
                    </a:cubicBezTo>
                    <a:cubicBezTo>
                      <a:pt x="101" y="137"/>
                      <a:pt x="102" y="139"/>
                      <a:pt x="104" y="139"/>
                    </a:cubicBezTo>
                    <a:cubicBezTo>
                      <a:pt x="104" y="140"/>
                      <a:pt x="106" y="141"/>
                      <a:pt x="104" y="141"/>
                    </a:cubicBezTo>
                    <a:cubicBezTo>
                      <a:pt x="102" y="142"/>
                      <a:pt x="101" y="141"/>
                      <a:pt x="100" y="140"/>
                    </a:cubicBezTo>
                    <a:close/>
                    <a:moveTo>
                      <a:pt x="103" y="145"/>
                    </a:moveTo>
                    <a:cubicBezTo>
                      <a:pt x="102" y="145"/>
                      <a:pt x="102" y="145"/>
                      <a:pt x="102" y="145"/>
                    </a:cubicBezTo>
                    <a:cubicBezTo>
                      <a:pt x="102" y="144"/>
                      <a:pt x="103" y="143"/>
                      <a:pt x="103" y="145"/>
                    </a:cubicBezTo>
                    <a:close/>
                    <a:moveTo>
                      <a:pt x="101" y="145"/>
                    </a:moveTo>
                    <a:cubicBezTo>
                      <a:pt x="101" y="145"/>
                      <a:pt x="100" y="145"/>
                      <a:pt x="100" y="144"/>
                    </a:cubicBezTo>
                    <a:cubicBezTo>
                      <a:pt x="101" y="144"/>
                      <a:pt x="101" y="144"/>
                      <a:pt x="101" y="145"/>
                    </a:cubicBezTo>
                    <a:close/>
                    <a:moveTo>
                      <a:pt x="95" y="138"/>
                    </a:moveTo>
                    <a:cubicBezTo>
                      <a:pt x="95" y="139"/>
                      <a:pt x="92" y="139"/>
                      <a:pt x="93" y="137"/>
                    </a:cubicBezTo>
                    <a:cubicBezTo>
                      <a:pt x="93" y="137"/>
                      <a:pt x="93" y="137"/>
                      <a:pt x="93" y="137"/>
                    </a:cubicBezTo>
                    <a:cubicBezTo>
                      <a:pt x="94" y="138"/>
                      <a:pt x="94" y="138"/>
                      <a:pt x="95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0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solidFill>
                  <a:srgbClr val="E1E1E1"/>
                </a:solidFill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solidFill>
                <a:srgbClr val="E1E1E1"/>
              </a:solidFill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4139" y="1313765"/>
            <a:ext cx="36904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SetPro-Semibold" panose="02000400000000000000" pitchFamily="2" charset="0"/>
              </a:rPr>
              <a:t>PAN-</a:t>
            </a:r>
          </a:p>
          <a:p>
            <a:pPr algn="r"/>
            <a:r>
              <a: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SetPro-Semibold" panose="02000400000000000000" pitchFamily="2" charset="0"/>
              </a:rPr>
              <a:t>TRANSACTION</a:t>
            </a:r>
            <a:endParaRPr lang="zh-CN" altLang="en-US" sz="3200" dirty="0" smtClean="0">
              <a:solidFill>
                <a:schemeClr val="tx1">
                  <a:lumMod val="50000"/>
                  <a:lumOff val="50000"/>
                </a:schemeClr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07274" y="267291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新房代理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07274" y="382096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社区管家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07274" y="496901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海外交易</a:t>
            </a:r>
          </a:p>
        </p:txBody>
      </p:sp>
      <p:sp>
        <p:nvSpPr>
          <p:cNvPr id="22" name="矩形 21"/>
          <p:cNvSpPr/>
          <p:nvPr/>
        </p:nvSpPr>
        <p:spPr>
          <a:xfrm>
            <a:off x="576571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4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Content="1"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F5928893-4303-440F-8534-F991791E45DC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275384" y="1718810"/>
            <a:ext cx="256528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en-US" altLang="zh-CN" sz="3600" dirty="0" smtClean="0">
                <a:latin typeface="MyriadSetPro-Semibold" panose="02000400000000000000" pitchFamily="2" charset="0"/>
                <a:ea typeface="微软雅黑" pitchFamily="34" charset="-122"/>
              </a:rPr>
              <a:t>CONTENTS</a:t>
            </a:r>
            <a:endParaRPr lang="zh-CN" altLang="en-US" sz="2800" dirty="0" smtClean="0">
              <a:latin typeface="MyriadSetPro-Semibold" panose="02000400000000000000" pitchFamily="2" charset="0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840669" y="2041975"/>
            <a:ext cx="315035" cy="0"/>
          </a:xfrm>
          <a:prstGeom prst="line">
            <a:avLst/>
          </a:prstGeom>
          <a:ln w="381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5"/>
          <p:cNvSpPr>
            <a:spLocks/>
          </p:cNvSpPr>
          <p:nvPr/>
        </p:nvSpPr>
        <p:spPr bwMode="auto">
          <a:xfrm>
            <a:off x="5381509" y="2591780"/>
            <a:ext cx="15286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eaLnBrk="1"/>
            <a:r>
              <a:rPr lang="zh-CN" altLang="zh-CN" sz="2800" dirty="0"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公司概况</a:t>
            </a:r>
          </a:p>
        </p:txBody>
      </p:sp>
      <p:sp>
        <p:nvSpPr>
          <p:cNvPr id="29" name="椭圆 28"/>
          <p:cNvSpPr/>
          <p:nvPr/>
        </p:nvSpPr>
        <p:spPr>
          <a:xfrm>
            <a:off x="4943637" y="2686044"/>
            <a:ext cx="334692" cy="334692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6"/>
          <p:cNvSpPr>
            <a:spLocks/>
          </p:cNvSpPr>
          <p:nvPr/>
        </p:nvSpPr>
        <p:spPr bwMode="auto">
          <a:xfrm>
            <a:off x="5381509" y="3301926"/>
            <a:ext cx="15286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eaLnBrk="1"/>
            <a:r>
              <a:rPr lang="zh-CN" altLang="zh-CN" sz="2800" dirty="0"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公司规模</a:t>
            </a:r>
          </a:p>
        </p:txBody>
      </p:sp>
      <p:sp>
        <p:nvSpPr>
          <p:cNvPr id="30" name="椭圆 29"/>
          <p:cNvSpPr/>
          <p:nvPr/>
        </p:nvSpPr>
        <p:spPr>
          <a:xfrm>
            <a:off x="4943637" y="3396190"/>
            <a:ext cx="334692" cy="334692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7"/>
          <p:cNvSpPr>
            <a:spLocks/>
          </p:cNvSpPr>
          <p:nvPr/>
        </p:nvSpPr>
        <p:spPr bwMode="auto">
          <a:xfrm>
            <a:off x="5381509" y="3936190"/>
            <a:ext cx="15286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eaLnBrk="1"/>
            <a:r>
              <a:rPr lang="zh-CN" altLang="zh-CN" sz="2800" dirty="0"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主营业务</a:t>
            </a:r>
          </a:p>
        </p:txBody>
      </p:sp>
      <p:sp>
        <p:nvSpPr>
          <p:cNvPr id="31" name="椭圆 30"/>
          <p:cNvSpPr/>
          <p:nvPr/>
        </p:nvSpPr>
        <p:spPr>
          <a:xfrm>
            <a:off x="4943637" y="4030455"/>
            <a:ext cx="334692" cy="334692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8"/>
          <p:cNvSpPr>
            <a:spLocks/>
          </p:cNvSpPr>
          <p:nvPr/>
        </p:nvSpPr>
        <p:spPr bwMode="auto">
          <a:xfrm>
            <a:off x="5381509" y="4570965"/>
            <a:ext cx="33239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rIns="45720" anchor="ctr">
            <a:spAutoFit/>
          </a:bodyPr>
          <a:lstStyle/>
          <a:p>
            <a:pPr eaLnBrk="1"/>
            <a:r>
              <a:rPr lang="zh-CN" altLang="zh-CN" sz="2800"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企业文化与社会责任</a:t>
            </a:r>
          </a:p>
        </p:txBody>
      </p:sp>
      <p:sp>
        <p:nvSpPr>
          <p:cNvPr id="32" name="椭圆 31"/>
          <p:cNvSpPr/>
          <p:nvPr/>
        </p:nvSpPr>
        <p:spPr>
          <a:xfrm>
            <a:off x="4943637" y="4665230"/>
            <a:ext cx="334692" cy="334692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20</a:t>
            </a:fld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502328505"/>
              </p:ext>
            </p:extLst>
          </p:nvPr>
        </p:nvGraphicFramePr>
        <p:xfrm>
          <a:off x="5060090" y="1088740"/>
          <a:ext cx="6525725" cy="2205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918838" y="3978833"/>
            <a:ext cx="5131363" cy="1574122"/>
            <a:chOff x="649601" y="3885089"/>
            <a:chExt cx="5131363" cy="1574122"/>
          </a:xfrm>
        </p:grpSpPr>
        <p:sp>
          <p:nvSpPr>
            <p:cNvPr id="7" name="矩形 6"/>
            <p:cNvSpPr/>
            <p:nvPr/>
          </p:nvSpPr>
          <p:spPr>
            <a:xfrm>
              <a:off x="1061488" y="3885089"/>
              <a:ext cx="4307589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 smtClean="0">
                  <a:solidFill>
                    <a:srgbClr val="FF0000"/>
                  </a:solidFill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￥</a:t>
              </a:r>
              <a:r>
                <a:rPr lang="en-US" altLang="zh-CN" sz="7200" dirty="0" smtClean="0">
                  <a:solidFill>
                    <a:srgbClr val="FF0000"/>
                  </a:solidFill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4309</a:t>
              </a:r>
              <a:r>
                <a:rPr lang="zh-CN" altLang="en-US" sz="7200" dirty="0" smtClean="0">
                  <a:solidFill>
                    <a:srgbClr val="FF0000"/>
                  </a:solidFill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亿</a:t>
              </a:r>
              <a:endParaRPr lang="zh-CN" altLang="en-US" sz="7200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9601" y="4838669"/>
              <a:ext cx="5131363" cy="620542"/>
            </a:xfrm>
            <a:prstGeom prst="rect">
              <a:avLst/>
            </a:prstGeom>
            <a:noFill/>
          </p:spPr>
          <p:txBody>
            <a:bodyPr wrap="square" lIns="121908" tIns="60954" rIns="121908" bIns="60954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2015</a:t>
              </a:r>
              <a:r>
                <a:rPr lang="zh-CN" altLang="en-US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年新房代理销售额创新高</a:t>
              </a:r>
              <a:endParaRPr lang="en-US" altLang="zh-CN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949508" y="3978833"/>
            <a:ext cx="5131363" cy="1574122"/>
            <a:chOff x="6680271" y="3885089"/>
            <a:chExt cx="5131363" cy="1574122"/>
          </a:xfrm>
        </p:grpSpPr>
        <p:sp>
          <p:nvSpPr>
            <p:cNvPr id="10" name="矩形 9"/>
            <p:cNvSpPr/>
            <p:nvPr/>
          </p:nvSpPr>
          <p:spPr>
            <a:xfrm>
              <a:off x="8421047" y="3885089"/>
              <a:ext cx="1677062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dirty="0" smtClean="0">
                  <a:solidFill>
                    <a:srgbClr val="FF0000"/>
                  </a:solidFill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7</a:t>
              </a:r>
              <a:r>
                <a:rPr lang="zh-CN" altLang="en-US" sz="7200" dirty="0" smtClean="0">
                  <a:solidFill>
                    <a:srgbClr val="FF0000"/>
                  </a:solidFill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年</a:t>
              </a:r>
              <a:endParaRPr lang="zh-CN" altLang="en-US" sz="7200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80271" y="4838669"/>
              <a:ext cx="5131363" cy="620542"/>
            </a:xfrm>
            <a:prstGeom prst="rect">
              <a:avLst/>
            </a:prstGeom>
            <a:noFill/>
          </p:spPr>
          <p:txBody>
            <a:bodyPr wrap="square" lIns="121908" tIns="60954" rIns="121908" bIns="60954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连续</a:t>
              </a:r>
              <a:r>
                <a:rPr lang="en-US" altLang="zh-CN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7</a:t>
              </a:r>
              <a:r>
                <a:rPr lang="zh-CN" altLang="en-US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年跑赢大市</a:t>
              </a:r>
              <a:endParaRPr lang="en-US" altLang="zh-CN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</p:grpSp>
      <p:sp>
        <p:nvSpPr>
          <p:cNvPr id="12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3714" y="2273676"/>
            <a:ext cx="306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泛交易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4139" y="1313765"/>
            <a:ext cx="36904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SetPro-Semibold" panose="02000400000000000000" pitchFamily="2" charset="0"/>
              </a:rPr>
              <a:t>PAN-</a:t>
            </a:r>
          </a:p>
          <a:p>
            <a:pPr algn="r"/>
            <a:r>
              <a: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SetPro-Semibold" panose="02000400000000000000" pitchFamily="2" charset="0"/>
              </a:rPr>
              <a:t>TRANSACTION</a:t>
            </a:r>
            <a:endParaRPr lang="zh-CN" altLang="en-US" sz="3200" dirty="0" smtClean="0">
              <a:solidFill>
                <a:schemeClr val="tx1">
                  <a:lumMod val="50000"/>
                  <a:lumOff val="50000"/>
                </a:schemeClr>
              </a:solidFill>
              <a:latin typeface="MyriadSetPro-Semibold" panose="02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22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ferris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29"/>
          <p:cNvSpPr/>
          <p:nvPr/>
        </p:nvSpPr>
        <p:spPr>
          <a:xfrm>
            <a:off x="6093832" y="4991373"/>
            <a:ext cx="540060" cy="540060"/>
          </a:xfrm>
          <a:prstGeom prst="roundRect">
            <a:avLst>
              <a:gd name="adj" fmla="val 2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093832" y="3843323"/>
            <a:ext cx="540060" cy="540060"/>
          </a:xfrm>
          <a:prstGeom prst="roundRect">
            <a:avLst>
              <a:gd name="adj" fmla="val 2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6093832" y="2695273"/>
            <a:ext cx="540060" cy="540060"/>
          </a:xfrm>
          <a:prstGeom prst="roundRect">
            <a:avLst>
              <a:gd name="adj" fmla="val 2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21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4139" y="1808820"/>
            <a:ext cx="3690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SetPro-Semibold" panose="02000400000000000000" pitchFamily="2" charset="0"/>
              </a:rPr>
              <a:t>FINANCING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93714" y="2273676"/>
            <a:ext cx="30608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类金融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6183049" y="2767626"/>
            <a:ext cx="361626" cy="395354"/>
            <a:chOff x="1618155" y="3560661"/>
            <a:chExt cx="361626" cy="395354"/>
          </a:xfrm>
        </p:grpSpPr>
        <p:sp>
          <p:nvSpPr>
            <p:cNvPr id="9" name="Freeform 665"/>
            <p:cNvSpPr>
              <a:spLocks/>
            </p:cNvSpPr>
            <p:nvPr/>
          </p:nvSpPr>
          <p:spPr bwMode="auto">
            <a:xfrm>
              <a:off x="1618155" y="3560661"/>
              <a:ext cx="361626" cy="279184"/>
            </a:xfrm>
            <a:custGeom>
              <a:avLst/>
              <a:gdLst>
                <a:gd name="T0" fmla="*/ 179 w 193"/>
                <a:gd name="T1" fmla="*/ 54 h 149"/>
                <a:gd name="T2" fmla="*/ 193 w 193"/>
                <a:gd name="T3" fmla="*/ 0 h 149"/>
                <a:gd name="T4" fmla="*/ 138 w 193"/>
                <a:gd name="T5" fmla="*/ 13 h 149"/>
                <a:gd name="T6" fmla="*/ 152 w 193"/>
                <a:gd name="T7" fmla="*/ 27 h 149"/>
                <a:gd name="T8" fmla="*/ 99 w 193"/>
                <a:gd name="T9" fmla="*/ 79 h 149"/>
                <a:gd name="T10" fmla="*/ 77 w 193"/>
                <a:gd name="T11" fmla="*/ 57 h 149"/>
                <a:gd name="T12" fmla="*/ 0 w 193"/>
                <a:gd name="T13" fmla="*/ 134 h 149"/>
                <a:gd name="T14" fmla="*/ 15 w 193"/>
                <a:gd name="T15" fmla="*/ 149 h 149"/>
                <a:gd name="T16" fmla="*/ 15 w 193"/>
                <a:gd name="T17" fmla="*/ 149 h 149"/>
                <a:gd name="T18" fmla="*/ 77 w 193"/>
                <a:gd name="T19" fmla="*/ 87 h 149"/>
                <a:gd name="T20" fmla="*/ 99 w 193"/>
                <a:gd name="T21" fmla="*/ 108 h 149"/>
                <a:gd name="T22" fmla="*/ 167 w 193"/>
                <a:gd name="T23" fmla="*/ 41 h 149"/>
                <a:gd name="T24" fmla="*/ 179 w 193"/>
                <a:gd name="T25" fmla="*/ 5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149">
                  <a:moveTo>
                    <a:pt x="179" y="54"/>
                  </a:moveTo>
                  <a:lnTo>
                    <a:pt x="193" y="0"/>
                  </a:lnTo>
                  <a:lnTo>
                    <a:pt x="138" y="13"/>
                  </a:lnTo>
                  <a:lnTo>
                    <a:pt x="152" y="27"/>
                  </a:lnTo>
                  <a:lnTo>
                    <a:pt x="99" y="79"/>
                  </a:lnTo>
                  <a:lnTo>
                    <a:pt x="77" y="57"/>
                  </a:lnTo>
                  <a:lnTo>
                    <a:pt x="0" y="134"/>
                  </a:lnTo>
                  <a:lnTo>
                    <a:pt x="15" y="149"/>
                  </a:lnTo>
                  <a:lnTo>
                    <a:pt x="15" y="149"/>
                  </a:lnTo>
                  <a:lnTo>
                    <a:pt x="77" y="87"/>
                  </a:lnTo>
                  <a:lnTo>
                    <a:pt x="99" y="108"/>
                  </a:lnTo>
                  <a:lnTo>
                    <a:pt x="167" y="41"/>
                  </a:lnTo>
                  <a:lnTo>
                    <a:pt x="179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10" name="Rectangle 666"/>
            <p:cNvSpPr>
              <a:spLocks noChangeArrowheads="1"/>
            </p:cNvSpPr>
            <p:nvPr/>
          </p:nvSpPr>
          <p:spPr bwMode="auto">
            <a:xfrm>
              <a:off x="1650009" y="3860455"/>
              <a:ext cx="52464" cy="95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11" name="Rectangle 667"/>
            <p:cNvSpPr>
              <a:spLocks noChangeArrowheads="1"/>
            </p:cNvSpPr>
            <p:nvPr/>
          </p:nvSpPr>
          <p:spPr bwMode="auto">
            <a:xfrm>
              <a:off x="1736199" y="3813612"/>
              <a:ext cx="52464" cy="142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12" name="Rectangle 668"/>
            <p:cNvSpPr>
              <a:spLocks noChangeArrowheads="1"/>
            </p:cNvSpPr>
            <p:nvPr/>
          </p:nvSpPr>
          <p:spPr bwMode="auto">
            <a:xfrm>
              <a:off x="1824263" y="3766769"/>
              <a:ext cx="52464" cy="189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  <p:sp>
          <p:nvSpPr>
            <p:cNvPr id="13" name="Rectangle 669"/>
            <p:cNvSpPr>
              <a:spLocks noChangeArrowheads="1"/>
            </p:cNvSpPr>
            <p:nvPr/>
          </p:nvSpPr>
          <p:spPr bwMode="auto">
            <a:xfrm>
              <a:off x="1910453" y="3719926"/>
              <a:ext cx="52464" cy="236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6" name="Freeform 1560"/>
          <p:cNvSpPr>
            <a:spLocks noEditPoints="1"/>
          </p:cNvSpPr>
          <p:nvPr/>
        </p:nvSpPr>
        <p:spPr bwMode="auto">
          <a:xfrm>
            <a:off x="6111265" y="3888328"/>
            <a:ext cx="505194" cy="450050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Freeform 842"/>
          <p:cNvSpPr>
            <a:spLocks noEditPoints="1"/>
          </p:cNvSpPr>
          <p:nvPr/>
        </p:nvSpPr>
        <p:spPr bwMode="auto">
          <a:xfrm>
            <a:off x="6158608" y="5072950"/>
            <a:ext cx="410508" cy="376906"/>
          </a:xfrm>
          <a:custGeom>
            <a:avLst/>
            <a:gdLst>
              <a:gd name="T0" fmla="*/ 183 w 281"/>
              <a:gd name="T1" fmla="*/ 258 h 258"/>
              <a:gd name="T2" fmla="*/ 78 w 281"/>
              <a:gd name="T3" fmla="*/ 0 h 258"/>
              <a:gd name="T4" fmla="*/ 167 w 281"/>
              <a:gd name="T5" fmla="*/ 221 h 258"/>
              <a:gd name="T6" fmla="*/ 139 w 281"/>
              <a:gd name="T7" fmla="*/ 193 h 258"/>
              <a:gd name="T8" fmla="*/ 167 w 281"/>
              <a:gd name="T9" fmla="*/ 221 h 258"/>
              <a:gd name="T10" fmla="*/ 115 w 281"/>
              <a:gd name="T11" fmla="*/ 152 h 258"/>
              <a:gd name="T12" fmla="*/ 142 w 281"/>
              <a:gd name="T13" fmla="*/ 179 h 258"/>
              <a:gd name="T14" fmla="*/ 167 w 281"/>
              <a:gd name="T15" fmla="*/ 137 h 258"/>
              <a:gd name="T16" fmla="*/ 139 w 281"/>
              <a:gd name="T17" fmla="*/ 110 h 258"/>
              <a:gd name="T18" fmla="*/ 167 w 281"/>
              <a:gd name="T19" fmla="*/ 137 h 258"/>
              <a:gd name="T20" fmla="*/ 115 w 281"/>
              <a:gd name="T21" fmla="*/ 68 h 258"/>
              <a:gd name="T22" fmla="*/ 142 w 281"/>
              <a:gd name="T23" fmla="*/ 95 h 258"/>
              <a:gd name="T24" fmla="*/ 139 w 281"/>
              <a:gd name="T25" fmla="*/ 26 h 258"/>
              <a:gd name="T26" fmla="*/ 167 w 281"/>
              <a:gd name="T27" fmla="*/ 53 h 258"/>
              <a:gd name="T28" fmla="*/ 139 w 281"/>
              <a:gd name="T29" fmla="*/ 26 h 258"/>
              <a:gd name="T30" fmla="*/ 118 w 281"/>
              <a:gd name="T31" fmla="*/ 26 h 258"/>
              <a:gd name="T32" fmla="*/ 91 w 281"/>
              <a:gd name="T33" fmla="*/ 53 h 258"/>
              <a:gd name="T34" fmla="*/ 91 w 281"/>
              <a:gd name="T35" fmla="*/ 110 h 258"/>
              <a:gd name="T36" fmla="*/ 118 w 281"/>
              <a:gd name="T37" fmla="*/ 137 h 258"/>
              <a:gd name="T38" fmla="*/ 91 w 281"/>
              <a:gd name="T39" fmla="*/ 110 h 258"/>
              <a:gd name="T40" fmla="*/ 118 w 281"/>
              <a:gd name="T41" fmla="*/ 193 h 258"/>
              <a:gd name="T42" fmla="*/ 91 w 281"/>
              <a:gd name="T43" fmla="*/ 221 h 258"/>
              <a:gd name="T44" fmla="*/ 0 w 281"/>
              <a:gd name="T45" fmla="*/ 258 h 258"/>
              <a:gd name="T46" fmla="*/ 63 w 281"/>
              <a:gd name="T47" fmla="*/ 82 h 258"/>
              <a:gd name="T48" fmla="*/ 0 w 281"/>
              <a:gd name="T49" fmla="*/ 258 h 258"/>
              <a:gd name="T50" fmla="*/ 45 w 281"/>
              <a:gd name="T51" fmla="*/ 95 h 258"/>
              <a:gd name="T52" fmla="*/ 18 w 281"/>
              <a:gd name="T53" fmla="*/ 124 h 258"/>
              <a:gd name="T54" fmla="*/ 18 w 281"/>
              <a:gd name="T55" fmla="*/ 145 h 258"/>
              <a:gd name="T56" fmla="*/ 45 w 281"/>
              <a:gd name="T57" fmla="*/ 173 h 258"/>
              <a:gd name="T58" fmla="*/ 18 w 281"/>
              <a:gd name="T59" fmla="*/ 145 h 258"/>
              <a:gd name="T60" fmla="*/ 45 w 281"/>
              <a:gd name="T61" fmla="*/ 193 h 258"/>
              <a:gd name="T62" fmla="*/ 18 w 281"/>
              <a:gd name="T63" fmla="*/ 221 h 258"/>
              <a:gd name="T64" fmla="*/ 270 w 281"/>
              <a:gd name="T65" fmla="*/ 106 h 258"/>
              <a:gd name="T66" fmla="*/ 254 w 281"/>
              <a:gd name="T67" fmla="*/ 72 h 258"/>
              <a:gd name="T68" fmla="*/ 242 w 281"/>
              <a:gd name="T69" fmla="*/ 40 h 258"/>
              <a:gd name="T70" fmla="*/ 234 w 281"/>
              <a:gd name="T71" fmla="*/ 10 h 258"/>
              <a:gd name="T72" fmla="*/ 223 w 281"/>
              <a:gd name="T73" fmla="*/ 40 h 258"/>
              <a:gd name="T74" fmla="*/ 207 w 281"/>
              <a:gd name="T75" fmla="*/ 72 h 258"/>
              <a:gd name="T76" fmla="*/ 196 w 281"/>
              <a:gd name="T77" fmla="*/ 106 h 258"/>
              <a:gd name="T78" fmla="*/ 281 w 281"/>
              <a:gd name="T79" fmla="*/ 258 h 258"/>
              <a:gd name="T80" fmla="*/ 270 w 281"/>
              <a:gd name="T81" fmla="*/ 106 h 258"/>
              <a:gd name="T82" fmla="*/ 210 w 281"/>
              <a:gd name="T83" fmla="*/ 239 h 258"/>
              <a:gd name="T84" fmla="*/ 238 w 281"/>
              <a:gd name="T85" fmla="*/ 210 h 258"/>
              <a:gd name="T86" fmla="*/ 238 w 281"/>
              <a:gd name="T87" fmla="*/ 153 h 258"/>
              <a:gd name="T88" fmla="*/ 210 w 281"/>
              <a:gd name="T89" fmla="*/ 124 h 258"/>
              <a:gd name="T90" fmla="*/ 238 w 281"/>
              <a:gd name="T91" fmla="*/ 153 h 258"/>
              <a:gd name="T92" fmla="*/ 242 w 281"/>
              <a:gd name="T93" fmla="*/ 195 h 258"/>
              <a:gd name="T94" fmla="*/ 270 w 281"/>
              <a:gd name="T95" fmla="*/ 16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1" h="258">
                <a:moveTo>
                  <a:pt x="78" y="258"/>
                </a:moveTo>
                <a:lnTo>
                  <a:pt x="183" y="258"/>
                </a:lnTo>
                <a:lnTo>
                  <a:pt x="183" y="0"/>
                </a:lnTo>
                <a:lnTo>
                  <a:pt x="78" y="0"/>
                </a:lnTo>
                <a:lnTo>
                  <a:pt x="78" y="258"/>
                </a:lnTo>
                <a:close/>
                <a:moveTo>
                  <a:pt x="167" y="221"/>
                </a:moveTo>
                <a:lnTo>
                  <a:pt x="139" y="221"/>
                </a:lnTo>
                <a:lnTo>
                  <a:pt x="139" y="193"/>
                </a:lnTo>
                <a:lnTo>
                  <a:pt x="167" y="193"/>
                </a:lnTo>
                <a:lnTo>
                  <a:pt x="167" y="221"/>
                </a:lnTo>
                <a:close/>
                <a:moveTo>
                  <a:pt x="115" y="179"/>
                </a:moveTo>
                <a:lnTo>
                  <a:pt x="115" y="152"/>
                </a:lnTo>
                <a:lnTo>
                  <a:pt x="142" y="152"/>
                </a:lnTo>
                <a:lnTo>
                  <a:pt x="142" y="179"/>
                </a:lnTo>
                <a:lnTo>
                  <a:pt x="115" y="179"/>
                </a:lnTo>
                <a:close/>
                <a:moveTo>
                  <a:pt x="167" y="137"/>
                </a:moveTo>
                <a:lnTo>
                  <a:pt x="139" y="137"/>
                </a:lnTo>
                <a:lnTo>
                  <a:pt x="139" y="110"/>
                </a:lnTo>
                <a:lnTo>
                  <a:pt x="167" y="110"/>
                </a:lnTo>
                <a:lnTo>
                  <a:pt x="167" y="137"/>
                </a:lnTo>
                <a:close/>
                <a:moveTo>
                  <a:pt x="115" y="95"/>
                </a:moveTo>
                <a:lnTo>
                  <a:pt x="115" y="68"/>
                </a:lnTo>
                <a:lnTo>
                  <a:pt x="142" y="68"/>
                </a:lnTo>
                <a:lnTo>
                  <a:pt x="142" y="95"/>
                </a:lnTo>
                <a:lnTo>
                  <a:pt x="115" y="95"/>
                </a:lnTo>
                <a:close/>
                <a:moveTo>
                  <a:pt x="139" y="26"/>
                </a:moveTo>
                <a:lnTo>
                  <a:pt x="167" y="26"/>
                </a:lnTo>
                <a:lnTo>
                  <a:pt x="167" y="53"/>
                </a:lnTo>
                <a:lnTo>
                  <a:pt x="139" y="53"/>
                </a:lnTo>
                <a:lnTo>
                  <a:pt x="139" y="26"/>
                </a:lnTo>
                <a:close/>
                <a:moveTo>
                  <a:pt x="91" y="26"/>
                </a:moveTo>
                <a:lnTo>
                  <a:pt x="118" y="26"/>
                </a:lnTo>
                <a:lnTo>
                  <a:pt x="118" y="53"/>
                </a:lnTo>
                <a:lnTo>
                  <a:pt x="91" y="53"/>
                </a:lnTo>
                <a:lnTo>
                  <a:pt x="91" y="26"/>
                </a:lnTo>
                <a:close/>
                <a:moveTo>
                  <a:pt x="91" y="110"/>
                </a:moveTo>
                <a:lnTo>
                  <a:pt x="118" y="110"/>
                </a:lnTo>
                <a:lnTo>
                  <a:pt x="118" y="137"/>
                </a:lnTo>
                <a:lnTo>
                  <a:pt x="91" y="137"/>
                </a:lnTo>
                <a:lnTo>
                  <a:pt x="91" y="110"/>
                </a:lnTo>
                <a:close/>
                <a:moveTo>
                  <a:pt x="91" y="193"/>
                </a:moveTo>
                <a:lnTo>
                  <a:pt x="118" y="193"/>
                </a:lnTo>
                <a:lnTo>
                  <a:pt x="118" y="221"/>
                </a:lnTo>
                <a:lnTo>
                  <a:pt x="91" y="221"/>
                </a:lnTo>
                <a:lnTo>
                  <a:pt x="91" y="193"/>
                </a:lnTo>
                <a:close/>
                <a:moveTo>
                  <a:pt x="0" y="258"/>
                </a:moveTo>
                <a:lnTo>
                  <a:pt x="63" y="258"/>
                </a:lnTo>
                <a:lnTo>
                  <a:pt x="63" y="82"/>
                </a:lnTo>
                <a:lnTo>
                  <a:pt x="0" y="82"/>
                </a:lnTo>
                <a:lnTo>
                  <a:pt x="0" y="258"/>
                </a:lnTo>
                <a:close/>
                <a:moveTo>
                  <a:pt x="18" y="95"/>
                </a:moveTo>
                <a:lnTo>
                  <a:pt x="45" y="95"/>
                </a:lnTo>
                <a:lnTo>
                  <a:pt x="45" y="124"/>
                </a:lnTo>
                <a:lnTo>
                  <a:pt x="18" y="124"/>
                </a:lnTo>
                <a:lnTo>
                  <a:pt x="18" y="95"/>
                </a:lnTo>
                <a:close/>
                <a:moveTo>
                  <a:pt x="18" y="145"/>
                </a:moveTo>
                <a:lnTo>
                  <a:pt x="45" y="145"/>
                </a:lnTo>
                <a:lnTo>
                  <a:pt x="45" y="173"/>
                </a:lnTo>
                <a:lnTo>
                  <a:pt x="18" y="173"/>
                </a:lnTo>
                <a:lnTo>
                  <a:pt x="18" y="145"/>
                </a:lnTo>
                <a:close/>
                <a:moveTo>
                  <a:pt x="18" y="193"/>
                </a:moveTo>
                <a:lnTo>
                  <a:pt x="45" y="193"/>
                </a:lnTo>
                <a:lnTo>
                  <a:pt x="45" y="221"/>
                </a:lnTo>
                <a:lnTo>
                  <a:pt x="18" y="221"/>
                </a:lnTo>
                <a:lnTo>
                  <a:pt x="18" y="193"/>
                </a:lnTo>
                <a:close/>
                <a:moveTo>
                  <a:pt x="270" y="106"/>
                </a:moveTo>
                <a:lnTo>
                  <a:pt x="270" y="72"/>
                </a:lnTo>
                <a:lnTo>
                  <a:pt x="254" y="72"/>
                </a:lnTo>
                <a:lnTo>
                  <a:pt x="254" y="40"/>
                </a:lnTo>
                <a:lnTo>
                  <a:pt x="242" y="40"/>
                </a:lnTo>
                <a:lnTo>
                  <a:pt x="242" y="10"/>
                </a:lnTo>
                <a:lnTo>
                  <a:pt x="234" y="10"/>
                </a:lnTo>
                <a:lnTo>
                  <a:pt x="234" y="40"/>
                </a:lnTo>
                <a:lnTo>
                  <a:pt x="223" y="40"/>
                </a:lnTo>
                <a:lnTo>
                  <a:pt x="223" y="72"/>
                </a:lnTo>
                <a:lnTo>
                  <a:pt x="207" y="72"/>
                </a:lnTo>
                <a:lnTo>
                  <a:pt x="207" y="106"/>
                </a:lnTo>
                <a:lnTo>
                  <a:pt x="196" y="106"/>
                </a:lnTo>
                <a:lnTo>
                  <a:pt x="196" y="258"/>
                </a:lnTo>
                <a:lnTo>
                  <a:pt x="281" y="258"/>
                </a:lnTo>
                <a:lnTo>
                  <a:pt x="281" y="106"/>
                </a:lnTo>
                <a:lnTo>
                  <a:pt x="270" y="106"/>
                </a:lnTo>
                <a:close/>
                <a:moveTo>
                  <a:pt x="238" y="239"/>
                </a:moveTo>
                <a:lnTo>
                  <a:pt x="210" y="239"/>
                </a:lnTo>
                <a:lnTo>
                  <a:pt x="210" y="210"/>
                </a:lnTo>
                <a:lnTo>
                  <a:pt x="238" y="210"/>
                </a:lnTo>
                <a:lnTo>
                  <a:pt x="238" y="239"/>
                </a:lnTo>
                <a:close/>
                <a:moveTo>
                  <a:pt x="238" y="153"/>
                </a:moveTo>
                <a:lnTo>
                  <a:pt x="210" y="153"/>
                </a:lnTo>
                <a:lnTo>
                  <a:pt x="210" y="124"/>
                </a:lnTo>
                <a:lnTo>
                  <a:pt x="238" y="124"/>
                </a:lnTo>
                <a:lnTo>
                  <a:pt x="238" y="153"/>
                </a:lnTo>
                <a:close/>
                <a:moveTo>
                  <a:pt x="270" y="195"/>
                </a:moveTo>
                <a:lnTo>
                  <a:pt x="242" y="195"/>
                </a:lnTo>
                <a:lnTo>
                  <a:pt x="242" y="168"/>
                </a:lnTo>
                <a:lnTo>
                  <a:pt x="270" y="168"/>
                </a:lnTo>
                <a:lnTo>
                  <a:pt x="270" y="1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2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07274" y="267291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消费金融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07274" y="382096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资产投资管理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07274" y="4969016"/>
            <a:ext cx="265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融通交易</a:t>
            </a:r>
          </a:p>
        </p:txBody>
      </p:sp>
    </p:spTree>
    <p:extLst>
      <p:ext uri="{BB962C8B-B14F-4D97-AF65-F5344CB8AC3E}">
        <p14:creationId xmlns:p14="http://schemas.microsoft.com/office/powerpoint/2010/main" val="2806848445"/>
      </p:ext>
    </p:extLst>
  </p:cSld>
  <p:clrMapOvr>
    <a:masterClrMapping/>
  </p:clrMapOvr>
  <p:transition spd="slow" advTm="3000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22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flipV="1">
            <a:off x="4325176" y="0"/>
            <a:ext cx="3534226" cy="1448780"/>
          </a:xfrm>
          <a:prstGeom prst="triangle">
            <a:avLst/>
          </a:prstGeom>
          <a:gradFill flip="none" rotWithShape="0">
            <a:gsLst>
              <a:gs pos="0">
                <a:srgbClr val="FF0000"/>
              </a:gs>
              <a:gs pos="50000">
                <a:srgbClr val="FF0000"/>
              </a:gs>
              <a:gs pos="100000">
                <a:srgbClr val="C00000"/>
              </a:gs>
            </a:gsLst>
            <a:lin ang="16200000" scaled="1"/>
            <a:tileRect/>
          </a:gradFill>
          <a:ln>
            <a:noFill/>
          </a:ln>
          <a:effectLst>
            <a:outerShdw blurRad="76200" dist="508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5194561" y="584684"/>
            <a:ext cx="179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MyriadSetPro-Semibold" panose="02000400000000000000" pitchFamily="2" charset="0"/>
              </a:rPr>
              <a:t>FINANCING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66569" y="152636"/>
            <a:ext cx="1655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类金融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454566" y="2652774"/>
            <a:ext cx="688356" cy="688356"/>
            <a:chOff x="3155950" y="-7526338"/>
            <a:chExt cx="379413" cy="379413"/>
          </a:xfrm>
          <a:solidFill>
            <a:schemeClr val="tx1"/>
          </a:solidFill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155950" y="-7526338"/>
              <a:ext cx="379413" cy="379413"/>
            </a:xfrm>
            <a:custGeom>
              <a:avLst/>
              <a:gdLst>
                <a:gd name="T0" fmla="*/ 207 w 239"/>
                <a:gd name="T1" fmla="*/ 87 h 239"/>
                <a:gd name="T2" fmla="*/ 207 w 239"/>
                <a:gd name="T3" fmla="*/ 11 h 239"/>
                <a:gd name="T4" fmla="*/ 164 w 239"/>
                <a:gd name="T5" fmla="*/ 11 h 239"/>
                <a:gd name="T6" fmla="*/ 164 w 239"/>
                <a:gd name="T7" fmla="*/ 44 h 239"/>
                <a:gd name="T8" fmla="*/ 120 w 239"/>
                <a:gd name="T9" fmla="*/ 0 h 239"/>
                <a:gd name="T10" fmla="*/ 0 w 239"/>
                <a:gd name="T11" fmla="*/ 120 h 239"/>
                <a:gd name="T12" fmla="*/ 21 w 239"/>
                <a:gd name="T13" fmla="*/ 120 h 239"/>
                <a:gd name="T14" fmla="*/ 21 w 239"/>
                <a:gd name="T15" fmla="*/ 239 h 239"/>
                <a:gd name="T16" fmla="*/ 88 w 239"/>
                <a:gd name="T17" fmla="*/ 239 h 239"/>
                <a:gd name="T18" fmla="*/ 88 w 239"/>
                <a:gd name="T19" fmla="*/ 142 h 239"/>
                <a:gd name="T20" fmla="*/ 152 w 239"/>
                <a:gd name="T21" fmla="*/ 142 h 239"/>
                <a:gd name="T22" fmla="*/ 152 w 239"/>
                <a:gd name="T23" fmla="*/ 239 h 239"/>
                <a:gd name="T24" fmla="*/ 218 w 239"/>
                <a:gd name="T25" fmla="*/ 239 h 239"/>
                <a:gd name="T26" fmla="*/ 218 w 239"/>
                <a:gd name="T27" fmla="*/ 120 h 239"/>
                <a:gd name="T28" fmla="*/ 239 w 239"/>
                <a:gd name="T29" fmla="*/ 120 h 239"/>
                <a:gd name="T30" fmla="*/ 207 w 239"/>
                <a:gd name="T31" fmla="*/ 8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239">
                  <a:moveTo>
                    <a:pt x="207" y="87"/>
                  </a:moveTo>
                  <a:lnTo>
                    <a:pt x="207" y="11"/>
                  </a:lnTo>
                  <a:lnTo>
                    <a:pt x="164" y="11"/>
                  </a:lnTo>
                  <a:lnTo>
                    <a:pt x="164" y="44"/>
                  </a:lnTo>
                  <a:lnTo>
                    <a:pt x="120" y="0"/>
                  </a:lnTo>
                  <a:lnTo>
                    <a:pt x="0" y="120"/>
                  </a:lnTo>
                  <a:lnTo>
                    <a:pt x="21" y="120"/>
                  </a:lnTo>
                  <a:lnTo>
                    <a:pt x="21" y="239"/>
                  </a:lnTo>
                  <a:lnTo>
                    <a:pt x="88" y="239"/>
                  </a:lnTo>
                  <a:lnTo>
                    <a:pt x="88" y="142"/>
                  </a:lnTo>
                  <a:lnTo>
                    <a:pt x="152" y="142"/>
                  </a:lnTo>
                  <a:lnTo>
                    <a:pt x="152" y="239"/>
                  </a:lnTo>
                  <a:lnTo>
                    <a:pt x="218" y="239"/>
                  </a:lnTo>
                  <a:lnTo>
                    <a:pt x="218" y="120"/>
                  </a:lnTo>
                  <a:lnTo>
                    <a:pt x="239" y="120"/>
                  </a:lnTo>
                  <a:lnTo>
                    <a:pt x="207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309938" y="-7281863"/>
              <a:ext cx="698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3309938" y="-7281863"/>
              <a:ext cx="698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3309938" y="-7281863"/>
              <a:ext cx="698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309938" y="-7281863"/>
              <a:ext cx="69850" cy="1349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150672" y="2348880"/>
            <a:ext cx="1296144" cy="1296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808634" y="3806532"/>
            <a:ext cx="198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有房一族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688449" y="2675816"/>
            <a:ext cx="809322" cy="642272"/>
            <a:chOff x="1970088" y="1004888"/>
            <a:chExt cx="446087" cy="354012"/>
          </a:xfrm>
          <a:solidFill>
            <a:schemeClr val="tx1"/>
          </a:solidFill>
        </p:grpSpPr>
        <p:sp>
          <p:nvSpPr>
            <p:cNvPr id="21" name="Freeform 752"/>
            <p:cNvSpPr>
              <a:spLocks noEditPoints="1"/>
            </p:cNvSpPr>
            <p:nvPr/>
          </p:nvSpPr>
          <p:spPr bwMode="auto">
            <a:xfrm>
              <a:off x="1970088" y="1049338"/>
              <a:ext cx="387350" cy="273050"/>
            </a:xfrm>
            <a:custGeom>
              <a:avLst/>
              <a:gdLst>
                <a:gd name="T0" fmla="*/ 81 w 151"/>
                <a:gd name="T1" fmla="*/ 11 h 107"/>
                <a:gd name="T2" fmla="*/ 41 w 151"/>
                <a:gd name="T3" fmla="*/ 20 h 107"/>
                <a:gd name="T4" fmla="*/ 25 w 151"/>
                <a:gd name="T5" fmla="*/ 2 h 107"/>
                <a:gd name="T6" fmla="*/ 27 w 151"/>
                <a:gd name="T7" fmla="*/ 28 h 107"/>
                <a:gd name="T8" fmla="*/ 12 w 151"/>
                <a:gd name="T9" fmla="*/ 49 h 107"/>
                <a:gd name="T10" fmla="*/ 7 w 151"/>
                <a:gd name="T11" fmla="*/ 49 h 107"/>
                <a:gd name="T12" fmla="*/ 4 w 151"/>
                <a:gd name="T13" fmla="*/ 47 h 107"/>
                <a:gd name="T14" fmla="*/ 0 w 151"/>
                <a:gd name="T15" fmla="*/ 59 h 107"/>
                <a:gd name="T16" fmla="*/ 4 w 151"/>
                <a:gd name="T17" fmla="*/ 71 h 107"/>
                <a:gd name="T18" fmla="*/ 7 w 151"/>
                <a:gd name="T19" fmla="*/ 69 h 107"/>
                <a:gd name="T20" fmla="*/ 12 w 151"/>
                <a:gd name="T21" fmla="*/ 69 h 107"/>
                <a:gd name="T22" fmla="*/ 81 w 151"/>
                <a:gd name="T23" fmla="*/ 107 h 107"/>
                <a:gd name="T24" fmla="*/ 151 w 151"/>
                <a:gd name="T25" fmla="*/ 59 h 107"/>
                <a:gd name="T26" fmla="*/ 81 w 151"/>
                <a:gd name="T27" fmla="*/ 11 h 107"/>
                <a:gd name="T28" fmla="*/ 108 w 151"/>
                <a:gd name="T29" fmla="*/ 29 h 107"/>
                <a:gd name="T30" fmla="*/ 104 w 151"/>
                <a:gd name="T31" fmla="*/ 31 h 107"/>
                <a:gd name="T32" fmla="*/ 81 w 151"/>
                <a:gd name="T33" fmla="*/ 26 h 107"/>
                <a:gd name="T34" fmla="*/ 58 w 151"/>
                <a:gd name="T35" fmla="*/ 31 h 107"/>
                <a:gd name="T36" fmla="*/ 57 w 151"/>
                <a:gd name="T37" fmla="*/ 31 h 107"/>
                <a:gd name="T38" fmla="*/ 57 w 151"/>
                <a:gd name="T39" fmla="*/ 31 h 107"/>
                <a:gd name="T40" fmla="*/ 56 w 151"/>
                <a:gd name="T41" fmla="*/ 31 h 107"/>
                <a:gd name="T42" fmla="*/ 54 w 151"/>
                <a:gd name="T43" fmla="*/ 29 h 107"/>
                <a:gd name="T44" fmla="*/ 55 w 151"/>
                <a:gd name="T45" fmla="*/ 25 h 107"/>
                <a:gd name="T46" fmla="*/ 81 w 151"/>
                <a:gd name="T47" fmla="*/ 20 h 107"/>
                <a:gd name="T48" fmla="*/ 106 w 151"/>
                <a:gd name="T49" fmla="*/ 25 h 107"/>
                <a:gd name="T50" fmla="*/ 108 w 151"/>
                <a:gd name="T51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07">
                  <a:moveTo>
                    <a:pt x="81" y="11"/>
                  </a:moveTo>
                  <a:cubicBezTo>
                    <a:pt x="66" y="11"/>
                    <a:pt x="52" y="14"/>
                    <a:pt x="41" y="20"/>
                  </a:cubicBezTo>
                  <a:cubicBezTo>
                    <a:pt x="38" y="11"/>
                    <a:pt x="30" y="0"/>
                    <a:pt x="25" y="2"/>
                  </a:cubicBezTo>
                  <a:cubicBezTo>
                    <a:pt x="31" y="13"/>
                    <a:pt x="28" y="25"/>
                    <a:pt x="27" y="28"/>
                  </a:cubicBezTo>
                  <a:cubicBezTo>
                    <a:pt x="20" y="34"/>
                    <a:pt x="15" y="41"/>
                    <a:pt x="12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6" y="48"/>
                    <a:pt x="5" y="47"/>
                    <a:pt x="4" y="47"/>
                  </a:cubicBezTo>
                  <a:cubicBezTo>
                    <a:pt x="2" y="47"/>
                    <a:pt x="0" y="53"/>
                    <a:pt x="0" y="59"/>
                  </a:cubicBezTo>
                  <a:cubicBezTo>
                    <a:pt x="0" y="66"/>
                    <a:pt x="2" y="71"/>
                    <a:pt x="4" y="71"/>
                  </a:cubicBezTo>
                  <a:cubicBezTo>
                    <a:pt x="5" y="71"/>
                    <a:pt x="6" y="70"/>
                    <a:pt x="7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9" y="91"/>
                    <a:pt x="47" y="107"/>
                    <a:pt x="81" y="107"/>
                  </a:cubicBezTo>
                  <a:cubicBezTo>
                    <a:pt x="120" y="107"/>
                    <a:pt x="151" y="85"/>
                    <a:pt x="151" y="59"/>
                  </a:cubicBezTo>
                  <a:cubicBezTo>
                    <a:pt x="151" y="33"/>
                    <a:pt x="120" y="11"/>
                    <a:pt x="81" y="11"/>
                  </a:cubicBezTo>
                  <a:close/>
                  <a:moveTo>
                    <a:pt x="108" y="29"/>
                  </a:moveTo>
                  <a:cubicBezTo>
                    <a:pt x="107" y="31"/>
                    <a:pt x="105" y="31"/>
                    <a:pt x="104" y="31"/>
                  </a:cubicBezTo>
                  <a:cubicBezTo>
                    <a:pt x="96" y="27"/>
                    <a:pt x="88" y="26"/>
                    <a:pt x="81" y="26"/>
                  </a:cubicBezTo>
                  <a:cubicBezTo>
                    <a:pt x="68" y="26"/>
                    <a:pt x="59" y="30"/>
                    <a:pt x="58" y="31"/>
                  </a:cubicBezTo>
                  <a:cubicBezTo>
                    <a:pt x="58" y="31"/>
                    <a:pt x="57" y="31"/>
                    <a:pt x="57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57" y="31"/>
                    <a:pt x="56" y="31"/>
                  </a:cubicBezTo>
                  <a:cubicBezTo>
                    <a:pt x="55" y="31"/>
                    <a:pt x="54" y="30"/>
                    <a:pt x="54" y="29"/>
                  </a:cubicBezTo>
                  <a:cubicBezTo>
                    <a:pt x="53" y="28"/>
                    <a:pt x="53" y="26"/>
                    <a:pt x="55" y="25"/>
                  </a:cubicBezTo>
                  <a:cubicBezTo>
                    <a:pt x="55" y="25"/>
                    <a:pt x="66" y="20"/>
                    <a:pt x="81" y="20"/>
                  </a:cubicBezTo>
                  <a:cubicBezTo>
                    <a:pt x="89" y="20"/>
                    <a:pt x="98" y="21"/>
                    <a:pt x="106" y="25"/>
                  </a:cubicBezTo>
                  <a:cubicBezTo>
                    <a:pt x="108" y="26"/>
                    <a:pt x="108" y="28"/>
                    <a:pt x="10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753"/>
            <p:cNvSpPr>
              <a:spLocks noChangeArrowheads="1"/>
            </p:cNvSpPr>
            <p:nvPr/>
          </p:nvSpPr>
          <p:spPr bwMode="auto">
            <a:xfrm>
              <a:off x="2141538" y="1004888"/>
              <a:ext cx="63500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54"/>
            <p:cNvSpPr>
              <a:spLocks/>
            </p:cNvSpPr>
            <p:nvPr/>
          </p:nvSpPr>
          <p:spPr bwMode="auto">
            <a:xfrm>
              <a:off x="2079625" y="1254125"/>
              <a:ext cx="44450" cy="104775"/>
            </a:xfrm>
            <a:custGeom>
              <a:avLst/>
              <a:gdLst>
                <a:gd name="T0" fmla="*/ 28 w 28"/>
                <a:gd name="T1" fmla="*/ 66 h 66"/>
                <a:gd name="T2" fmla="*/ 15 w 28"/>
                <a:gd name="T3" fmla="*/ 58 h 66"/>
                <a:gd name="T4" fmla="*/ 0 w 28"/>
                <a:gd name="T5" fmla="*/ 66 h 66"/>
                <a:gd name="T6" fmla="*/ 0 w 28"/>
                <a:gd name="T7" fmla="*/ 32 h 66"/>
                <a:gd name="T8" fmla="*/ 0 w 28"/>
                <a:gd name="T9" fmla="*/ 0 h 66"/>
                <a:gd name="T10" fmla="*/ 15 w 28"/>
                <a:gd name="T11" fmla="*/ 0 h 66"/>
                <a:gd name="T12" fmla="*/ 28 w 28"/>
                <a:gd name="T13" fmla="*/ 0 h 66"/>
                <a:gd name="T14" fmla="*/ 28 w 28"/>
                <a:gd name="T15" fmla="*/ 32 h 66"/>
                <a:gd name="T16" fmla="*/ 28 w 28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66">
                  <a:moveTo>
                    <a:pt x="28" y="66"/>
                  </a:moveTo>
                  <a:lnTo>
                    <a:pt x="15" y="58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8" y="0"/>
                  </a:lnTo>
                  <a:lnTo>
                    <a:pt x="28" y="32"/>
                  </a:lnTo>
                  <a:lnTo>
                    <a:pt x="2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55"/>
            <p:cNvSpPr>
              <a:spLocks/>
            </p:cNvSpPr>
            <p:nvPr/>
          </p:nvSpPr>
          <p:spPr bwMode="auto">
            <a:xfrm>
              <a:off x="2244725" y="1254125"/>
              <a:ext cx="42863" cy="104775"/>
            </a:xfrm>
            <a:custGeom>
              <a:avLst/>
              <a:gdLst>
                <a:gd name="T0" fmla="*/ 27 w 27"/>
                <a:gd name="T1" fmla="*/ 66 h 66"/>
                <a:gd name="T2" fmla="*/ 14 w 27"/>
                <a:gd name="T3" fmla="*/ 58 h 66"/>
                <a:gd name="T4" fmla="*/ 0 w 27"/>
                <a:gd name="T5" fmla="*/ 66 h 66"/>
                <a:gd name="T6" fmla="*/ 0 w 27"/>
                <a:gd name="T7" fmla="*/ 32 h 66"/>
                <a:gd name="T8" fmla="*/ 0 w 27"/>
                <a:gd name="T9" fmla="*/ 0 h 66"/>
                <a:gd name="T10" fmla="*/ 14 w 27"/>
                <a:gd name="T11" fmla="*/ 0 h 66"/>
                <a:gd name="T12" fmla="*/ 27 w 27"/>
                <a:gd name="T13" fmla="*/ 0 h 66"/>
                <a:gd name="T14" fmla="*/ 27 w 27"/>
                <a:gd name="T15" fmla="*/ 32 h 66"/>
                <a:gd name="T16" fmla="*/ 27 w 27"/>
                <a:gd name="T1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66">
                  <a:moveTo>
                    <a:pt x="27" y="66"/>
                  </a:moveTo>
                  <a:lnTo>
                    <a:pt x="14" y="58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27" y="0"/>
                  </a:lnTo>
                  <a:lnTo>
                    <a:pt x="27" y="32"/>
                  </a:lnTo>
                  <a:lnTo>
                    <a:pt x="2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56"/>
            <p:cNvSpPr>
              <a:spLocks noEditPoints="1"/>
            </p:cNvSpPr>
            <p:nvPr/>
          </p:nvSpPr>
          <p:spPr bwMode="auto">
            <a:xfrm>
              <a:off x="2346325" y="1182688"/>
              <a:ext cx="69850" cy="39688"/>
            </a:xfrm>
            <a:custGeom>
              <a:avLst/>
              <a:gdLst>
                <a:gd name="T0" fmla="*/ 0 w 27"/>
                <a:gd name="T1" fmla="*/ 10 h 16"/>
                <a:gd name="T2" fmla="*/ 0 w 27"/>
                <a:gd name="T3" fmla="*/ 10 h 16"/>
                <a:gd name="T4" fmla="*/ 1 w 27"/>
                <a:gd name="T5" fmla="*/ 8 h 16"/>
                <a:gd name="T6" fmla="*/ 3 w 27"/>
                <a:gd name="T7" fmla="*/ 9 h 16"/>
                <a:gd name="T8" fmla="*/ 3 w 27"/>
                <a:gd name="T9" fmla="*/ 9 h 16"/>
                <a:gd name="T10" fmla="*/ 3 w 27"/>
                <a:gd name="T11" fmla="*/ 9 h 16"/>
                <a:gd name="T12" fmla="*/ 3 w 27"/>
                <a:gd name="T13" fmla="*/ 9 h 16"/>
                <a:gd name="T14" fmla="*/ 5 w 27"/>
                <a:gd name="T15" fmla="*/ 11 h 16"/>
                <a:gd name="T16" fmla="*/ 11 w 27"/>
                <a:gd name="T17" fmla="*/ 13 h 16"/>
                <a:gd name="T18" fmla="*/ 10 w 27"/>
                <a:gd name="T19" fmla="*/ 12 h 16"/>
                <a:gd name="T20" fmla="*/ 7 w 27"/>
                <a:gd name="T21" fmla="*/ 9 h 16"/>
                <a:gd name="T22" fmla="*/ 7 w 27"/>
                <a:gd name="T23" fmla="*/ 7 h 16"/>
                <a:gd name="T24" fmla="*/ 9 w 27"/>
                <a:gd name="T25" fmla="*/ 2 h 16"/>
                <a:gd name="T26" fmla="*/ 14 w 27"/>
                <a:gd name="T27" fmla="*/ 0 h 16"/>
                <a:gd name="T28" fmla="*/ 15 w 27"/>
                <a:gd name="T29" fmla="*/ 0 h 16"/>
                <a:gd name="T30" fmla="*/ 19 w 27"/>
                <a:gd name="T31" fmla="*/ 2 h 16"/>
                <a:gd name="T32" fmla="*/ 21 w 27"/>
                <a:gd name="T33" fmla="*/ 7 h 16"/>
                <a:gd name="T34" fmla="*/ 20 w 27"/>
                <a:gd name="T35" fmla="*/ 10 h 16"/>
                <a:gd name="T36" fmla="*/ 25 w 27"/>
                <a:gd name="T37" fmla="*/ 8 h 16"/>
                <a:gd name="T38" fmla="*/ 27 w 27"/>
                <a:gd name="T39" fmla="*/ 8 h 16"/>
                <a:gd name="T40" fmla="*/ 26 w 27"/>
                <a:gd name="T41" fmla="*/ 10 h 16"/>
                <a:gd name="T42" fmla="*/ 17 w 27"/>
                <a:gd name="T43" fmla="*/ 14 h 16"/>
                <a:gd name="T44" fmla="*/ 15 w 27"/>
                <a:gd name="T45" fmla="*/ 15 h 16"/>
                <a:gd name="T46" fmla="*/ 11 w 27"/>
                <a:gd name="T47" fmla="*/ 16 h 16"/>
                <a:gd name="T48" fmla="*/ 3 w 27"/>
                <a:gd name="T49" fmla="*/ 13 h 16"/>
                <a:gd name="T50" fmla="*/ 14 w 27"/>
                <a:gd name="T51" fmla="*/ 3 h 16"/>
                <a:gd name="T52" fmla="*/ 11 w 27"/>
                <a:gd name="T53" fmla="*/ 4 h 16"/>
                <a:gd name="T54" fmla="*/ 10 w 27"/>
                <a:gd name="T55" fmla="*/ 7 h 16"/>
                <a:gd name="T56" fmla="*/ 10 w 27"/>
                <a:gd name="T57" fmla="*/ 8 h 16"/>
                <a:gd name="T58" fmla="*/ 11 w 27"/>
                <a:gd name="T59" fmla="*/ 10 h 16"/>
                <a:gd name="T60" fmla="*/ 16 w 27"/>
                <a:gd name="T61" fmla="*/ 11 h 16"/>
                <a:gd name="T62" fmla="*/ 16 w 27"/>
                <a:gd name="T63" fmla="*/ 11 h 16"/>
                <a:gd name="T64" fmla="*/ 18 w 27"/>
                <a:gd name="T65" fmla="*/ 7 h 16"/>
                <a:gd name="T66" fmla="*/ 17 w 27"/>
                <a:gd name="T67" fmla="*/ 4 h 16"/>
                <a:gd name="T68" fmla="*/ 15 w 27"/>
                <a:gd name="T6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" h="16">
                  <a:moveTo>
                    <a:pt x="3" y="13"/>
                  </a:moveTo>
                  <a:cubicBezTo>
                    <a:pt x="1" y="12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2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0"/>
                    <a:pt x="4" y="10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2"/>
                    <a:pt x="8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1"/>
                    <a:pt x="8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5"/>
                    <a:pt x="7" y="4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2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3"/>
                    <a:pt x="21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9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2" y="10"/>
                    <a:pt x="23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6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3" y="13"/>
                    <a:pt x="20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4"/>
                    <a:pt x="16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7" y="16"/>
                    <a:pt x="5" y="14"/>
                    <a:pt x="3" y="13"/>
                  </a:cubicBezTo>
                  <a:close/>
                  <a:moveTo>
                    <a:pt x="15" y="3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1" y="9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4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8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5445038" y="2348880"/>
            <a:ext cx="1296144" cy="1296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5103000" y="3806532"/>
            <a:ext cx="198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理财＋融资</a:t>
            </a:r>
          </a:p>
        </p:txBody>
      </p:sp>
      <p:sp>
        <p:nvSpPr>
          <p:cNvPr id="29" name="椭圆 28"/>
          <p:cNvSpPr/>
          <p:nvPr/>
        </p:nvSpPr>
        <p:spPr>
          <a:xfrm>
            <a:off x="8739404" y="2348880"/>
            <a:ext cx="1296144" cy="1296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487"/>
          <p:cNvSpPr>
            <a:spLocks noEditPoints="1"/>
          </p:cNvSpPr>
          <p:nvPr/>
        </p:nvSpPr>
        <p:spPr bwMode="auto">
          <a:xfrm>
            <a:off x="9048935" y="2614728"/>
            <a:ext cx="677082" cy="764448"/>
          </a:xfrm>
          <a:custGeom>
            <a:avLst/>
            <a:gdLst>
              <a:gd name="T0" fmla="*/ 185 w 253"/>
              <a:gd name="T1" fmla="*/ 37 h 287"/>
              <a:gd name="T2" fmla="*/ 127 w 253"/>
              <a:gd name="T3" fmla="*/ 0 h 287"/>
              <a:gd name="T4" fmla="*/ 126 w 253"/>
              <a:gd name="T5" fmla="*/ 0 h 287"/>
              <a:gd name="T6" fmla="*/ 69 w 253"/>
              <a:gd name="T7" fmla="*/ 37 h 287"/>
              <a:gd name="T8" fmla="*/ 0 w 253"/>
              <a:gd name="T9" fmla="*/ 30 h 287"/>
              <a:gd name="T10" fmla="*/ 0 w 253"/>
              <a:gd name="T11" fmla="*/ 30 h 287"/>
              <a:gd name="T12" fmla="*/ 0 w 253"/>
              <a:gd name="T13" fmla="*/ 97 h 287"/>
              <a:gd name="T14" fmla="*/ 0 w 253"/>
              <a:gd name="T15" fmla="*/ 98 h 287"/>
              <a:gd name="T16" fmla="*/ 14 w 253"/>
              <a:gd name="T17" fmla="*/ 170 h 287"/>
              <a:gd name="T18" fmla="*/ 49 w 253"/>
              <a:gd name="T19" fmla="*/ 229 h 287"/>
              <a:gd name="T20" fmla="*/ 122 w 253"/>
              <a:gd name="T21" fmla="*/ 284 h 287"/>
              <a:gd name="T22" fmla="*/ 127 w 253"/>
              <a:gd name="T23" fmla="*/ 287 h 287"/>
              <a:gd name="T24" fmla="*/ 132 w 253"/>
              <a:gd name="T25" fmla="*/ 284 h 287"/>
              <a:gd name="T26" fmla="*/ 204 w 253"/>
              <a:gd name="T27" fmla="*/ 229 h 287"/>
              <a:gd name="T28" fmla="*/ 240 w 253"/>
              <a:gd name="T29" fmla="*/ 170 h 287"/>
              <a:gd name="T30" fmla="*/ 253 w 253"/>
              <a:gd name="T31" fmla="*/ 98 h 287"/>
              <a:gd name="T32" fmla="*/ 253 w 253"/>
              <a:gd name="T33" fmla="*/ 30 h 287"/>
              <a:gd name="T34" fmla="*/ 253 w 253"/>
              <a:gd name="T35" fmla="*/ 30 h 287"/>
              <a:gd name="T36" fmla="*/ 185 w 253"/>
              <a:gd name="T37" fmla="*/ 37 h 287"/>
              <a:gd name="T38" fmla="*/ 219 w 253"/>
              <a:gd name="T39" fmla="*/ 101 h 287"/>
              <a:gd name="T40" fmla="*/ 208 w 253"/>
              <a:gd name="T41" fmla="*/ 159 h 287"/>
              <a:gd name="T42" fmla="*/ 182 w 253"/>
              <a:gd name="T43" fmla="*/ 204 h 287"/>
              <a:gd name="T44" fmla="*/ 180 w 253"/>
              <a:gd name="T45" fmla="*/ 205 h 287"/>
              <a:gd name="T46" fmla="*/ 127 w 253"/>
              <a:gd name="T47" fmla="*/ 249 h 287"/>
              <a:gd name="T48" fmla="*/ 73 w 253"/>
              <a:gd name="T49" fmla="*/ 205 h 287"/>
              <a:gd name="T50" fmla="*/ 72 w 253"/>
              <a:gd name="T51" fmla="*/ 204 h 287"/>
              <a:gd name="T52" fmla="*/ 45 w 253"/>
              <a:gd name="T53" fmla="*/ 159 h 287"/>
              <a:gd name="T54" fmla="*/ 34 w 253"/>
              <a:gd name="T55" fmla="*/ 101 h 287"/>
              <a:gd name="T56" fmla="*/ 34 w 253"/>
              <a:gd name="T57" fmla="*/ 75 h 287"/>
              <a:gd name="T58" fmla="*/ 79 w 253"/>
              <a:gd name="T59" fmla="*/ 73 h 287"/>
              <a:gd name="T60" fmla="*/ 126 w 253"/>
              <a:gd name="T61" fmla="*/ 48 h 287"/>
              <a:gd name="T62" fmla="*/ 174 w 253"/>
              <a:gd name="T63" fmla="*/ 73 h 287"/>
              <a:gd name="T64" fmla="*/ 219 w 253"/>
              <a:gd name="T65" fmla="*/ 75 h 287"/>
              <a:gd name="T66" fmla="*/ 219 w 253"/>
              <a:gd name="T67" fmla="*/ 10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3" h="287">
                <a:moveTo>
                  <a:pt x="185" y="37"/>
                </a:moveTo>
                <a:cubicBezTo>
                  <a:pt x="156" y="32"/>
                  <a:pt x="129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2"/>
                  <a:pt x="69" y="37"/>
                </a:cubicBezTo>
                <a:cubicBezTo>
                  <a:pt x="40" y="42"/>
                  <a:pt x="2" y="29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3" y="141"/>
                  <a:pt x="14" y="170"/>
                </a:cubicBezTo>
                <a:cubicBezTo>
                  <a:pt x="24" y="199"/>
                  <a:pt x="44" y="223"/>
                  <a:pt x="49" y="229"/>
                </a:cubicBezTo>
                <a:cubicBezTo>
                  <a:pt x="53" y="233"/>
                  <a:pt x="81" y="263"/>
                  <a:pt x="122" y="284"/>
                </a:cubicBezTo>
                <a:cubicBezTo>
                  <a:pt x="127" y="287"/>
                  <a:pt x="127" y="287"/>
                  <a:pt x="127" y="287"/>
                </a:cubicBezTo>
                <a:cubicBezTo>
                  <a:pt x="132" y="284"/>
                  <a:pt x="132" y="284"/>
                  <a:pt x="132" y="284"/>
                </a:cubicBezTo>
                <a:cubicBezTo>
                  <a:pt x="173" y="263"/>
                  <a:pt x="201" y="233"/>
                  <a:pt x="204" y="229"/>
                </a:cubicBezTo>
                <a:cubicBezTo>
                  <a:pt x="210" y="223"/>
                  <a:pt x="230" y="199"/>
                  <a:pt x="240" y="170"/>
                </a:cubicBezTo>
                <a:cubicBezTo>
                  <a:pt x="250" y="141"/>
                  <a:pt x="253" y="99"/>
                  <a:pt x="253" y="98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2" y="29"/>
                  <a:pt x="214" y="42"/>
                  <a:pt x="185" y="37"/>
                </a:cubicBezTo>
                <a:close/>
                <a:moveTo>
                  <a:pt x="219" y="101"/>
                </a:moveTo>
                <a:cubicBezTo>
                  <a:pt x="219" y="105"/>
                  <a:pt x="216" y="137"/>
                  <a:pt x="208" y="159"/>
                </a:cubicBezTo>
                <a:cubicBezTo>
                  <a:pt x="200" y="183"/>
                  <a:pt x="183" y="202"/>
                  <a:pt x="182" y="204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5"/>
                  <a:pt x="158" y="230"/>
                  <a:pt x="127" y="249"/>
                </a:cubicBezTo>
                <a:cubicBezTo>
                  <a:pt x="95" y="230"/>
                  <a:pt x="73" y="205"/>
                  <a:pt x="73" y="205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70" y="202"/>
                  <a:pt x="53" y="183"/>
                  <a:pt x="45" y="159"/>
                </a:cubicBezTo>
                <a:cubicBezTo>
                  <a:pt x="37" y="137"/>
                  <a:pt x="35" y="105"/>
                  <a:pt x="34" y="101"/>
                </a:cubicBezTo>
                <a:cubicBezTo>
                  <a:pt x="34" y="75"/>
                  <a:pt x="34" y="75"/>
                  <a:pt x="34" y="75"/>
                </a:cubicBezTo>
                <a:cubicBezTo>
                  <a:pt x="44" y="73"/>
                  <a:pt x="62" y="76"/>
                  <a:pt x="79" y="73"/>
                </a:cubicBezTo>
                <a:cubicBezTo>
                  <a:pt x="101" y="69"/>
                  <a:pt x="124" y="48"/>
                  <a:pt x="126" y="48"/>
                </a:cubicBezTo>
                <a:cubicBezTo>
                  <a:pt x="129" y="48"/>
                  <a:pt x="151" y="69"/>
                  <a:pt x="174" y="73"/>
                </a:cubicBezTo>
                <a:cubicBezTo>
                  <a:pt x="191" y="76"/>
                  <a:pt x="209" y="73"/>
                  <a:pt x="219" y="75"/>
                </a:cubicBezTo>
                <a:lnTo>
                  <a:pt x="219" y="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8397366" y="3806532"/>
            <a:ext cx="198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值得信赖</a:t>
            </a:r>
          </a:p>
        </p:txBody>
      </p:sp>
      <p:sp>
        <p:nvSpPr>
          <p:cNvPr id="31" name="矩形 30"/>
          <p:cNvSpPr/>
          <p:nvPr/>
        </p:nvSpPr>
        <p:spPr>
          <a:xfrm>
            <a:off x="1990750" y="5028855"/>
            <a:ext cx="666074" cy="66607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我们也是</a:t>
            </a:r>
            <a:endParaRPr lang="zh-CN" altLang="en-US" b="1" dirty="0">
              <a:solidFill>
                <a:schemeClr val="bg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728832" y="4977172"/>
            <a:ext cx="74708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国内最大的持牌专业金融机构</a:t>
            </a:r>
          </a:p>
        </p:txBody>
      </p:sp>
      <p:sp>
        <p:nvSpPr>
          <p:cNvPr id="33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69373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/>
              <a:pPr/>
              <a:t>23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20168" y="2588711"/>
            <a:ext cx="31694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￥</a:t>
            </a:r>
            <a:r>
              <a:rPr lang="en-US" altLang="zh-CN" sz="7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30</a:t>
            </a:r>
            <a:r>
              <a:rPr lang="zh-CN" altLang="en-US" sz="7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亿</a:t>
            </a:r>
            <a:endParaRPr lang="zh-CN" altLang="en-US" sz="7200" dirty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8662" y="3778729"/>
            <a:ext cx="4212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家庭信用消费贷产品</a:t>
            </a:r>
            <a:r>
              <a:rPr lang="en-US" altLang="zh-CN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——</a:t>
            </a: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家园云贷</a:t>
            </a:r>
            <a:endParaRPr lang="en-US" altLang="zh-CN" dirty="0" smtClean="0">
              <a:solidFill>
                <a:schemeClr val="bg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2015</a:t>
            </a: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年放款额</a:t>
            </a:r>
          </a:p>
        </p:txBody>
      </p:sp>
      <p:sp>
        <p:nvSpPr>
          <p:cNvPr id="5" name="矩形 4"/>
          <p:cNvSpPr/>
          <p:nvPr/>
        </p:nvSpPr>
        <p:spPr>
          <a:xfrm>
            <a:off x="7477919" y="2588711"/>
            <a:ext cx="281519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851</a:t>
            </a:r>
            <a:r>
              <a:rPr lang="zh-CN" altLang="en-US" sz="72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</a:t>
            </a:r>
            <a:endParaRPr lang="zh-CN" altLang="en-US" sz="7200" dirty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9282" y="3778729"/>
            <a:ext cx="4212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为</a:t>
            </a:r>
            <a:r>
              <a:rPr lang="en-US" altLang="zh-CN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851</a:t>
            </a: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个项目提供金融支持</a:t>
            </a:r>
            <a:endParaRPr lang="en-US" altLang="zh-CN" dirty="0" smtClean="0">
              <a:solidFill>
                <a:schemeClr val="bg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有效提升去化率</a:t>
            </a:r>
          </a:p>
        </p:txBody>
      </p:sp>
      <p:sp>
        <p:nvSpPr>
          <p:cNvPr id="7" name="等腰三角形 6"/>
          <p:cNvSpPr/>
          <p:nvPr/>
        </p:nvSpPr>
        <p:spPr>
          <a:xfrm flipV="1">
            <a:off x="4325176" y="0"/>
            <a:ext cx="3534226" cy="1448780"/>
          </a:xfrm>
          <a:prstGeom prst="triangle">
            <a:avLst/>
          </a:prstGeom>
          <a:gradFill flip="none" rotWithShape="0">
            <a:gsLst>
              <a:gs pos="0">
                <a:srgbClr val="FF0000"/>
              </a:gs>
              <a:gs pos="50000">
                <a:srgbClr val="FF0000"/>
              </a:gs>
              <a:gs pos="100000">
                <a:srgbClr val="C00000"/>
              </a:gs>
            </a:gsLst>
            <a:lin ang="16200000" scaled="1"/>
            <a:tileRect/>
          </a:gradFill>
          <a:ln>
            <a:noFill/>
          </a:ln>
          <a:effectLst>
            <a:outerShdw blurRad="76200" dist="508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66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pPr algn="ctr" eaLnBrk="1"/>
            <a:r>
              <a:rPr lang="zh-CN" altLang="en-US" sz="1000" dirty="0">
                <a:solidFill>
                  <a:srgbClr val="E1E1E1"/>
                </a:solidFill>
                <a:latin typeface="微软雅黑" pitchFamily="34" charset="-122"/>
                <a:ea typeface="微软雅黑" pitchFamily="34" charset="-122"/>
                <a:sym typeface="FZLanTingHeiS-DB1-GBK" charset="0"/>
              </a:rPr>
              <a:t>主营业务</a:t>
            </a:r>
            <a:endParaRPr lang="zh-CN" altLang="zh-CN" sz="1000" dirty="0">
              <a:solidFill>
                <a:srgbClr val="E1E1E1"/>
              </a:solidFill>
              <a:latin typeface="微软雅黑" pitchFamily="34" charset="-122"/>
              <a:ea typeface="微软雅黑" pitchFamily="34" charset="-122"/>
              <a:sym typeface="FZLanTingHeiS-DB1-GBK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94561" y="584684"/>
            <a:ext cx="179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MyriadSetPro-Semibold" panose="02000400000000000000" pitchFamily="2" charset="0"/>
              </a:rPr>
              <a:t>FINANCING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66569" y="152636"/>
            <a:ext cx="1655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类金融</a:t>
            </a:r>
          </a:p>
        </p:txBody>
      </p:sp>
    </p:spTree>
    <p:extLst>
      <p:ext uri="{BB962C8B-B14F-4D97-AF65-F5344CB8AC3E}">
        <p14:creationId xmlns:p14="http://schemas.microsoft.com/office/powerpoint/2010/main" val="71098275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24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94" y="891350"/>
            <a:ext cx="12190413" cy="1908203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11600" dirty="0" smtClean="0">
                <a:solidFill>
                  <a:schemeClr val="tx1">
                    <a:alpha val="50000"/>
                  </a:schemeClr>
                </a:solidFill>
                <a:latin typeface="MyriadSetPro-Thin" panose="02000203050000020004" pitchFamily="2" charset="0"/>
                <a:ea typeface="FZLanTingKanHei-R-GBK" panose="02000000000000000000" pitchFamily="2" charset="-122"/>
              </a:rPr>
              <a:t>PRINCIPLE</a:t>
            </a:r>
            <a:endParaRPr lang="zh-CN" altLang="en-US" sz="11600" dirty="0">
              <a:solidFill>
                <a:schemeClr val="tx1">
                  <a:alpha val="50000"/>
                </a:schemeClr>
              </a:solidFill>
              <a:latin typeface="MyriadSetPro-Thin" panose="02000203050000020004" pitchFamily="2" charset="0"/>
              <a:ea typeface="FZLanTingKanHei-R-GBK" panose="02000000000000000000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3375" y="2799553"/>
            <a:ext cx="23054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服务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05584" y="2799553"/>
            <a:ext cx="23054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入口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7793" y="2799553"/>
            <a:ext cx="23054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开放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50003" y="2799553"/>
            <a:ext cx="23054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平台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5266" y="4506215"/>
            <a:ext cx="63382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建立人与资产的链接</a:t>
            </a:r>
          </a:p>
        </p:txBody>
      </p:sp>
    </p:spTree>
    <p:extLst>
      <p:ext uri="{BB962C8B-B14F-4D97-AF65-F5344CB8AC3E}">
        <p14:creationId xmlns:p14="http://schemas.microsoft.com/office/powerpoint/2010/main" val="4161854551"/>
      </p:ext>
    </p:extLst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pPr/>
              <a:t>25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375" y="296652"/>
            <a:ext cx="11522076" cy="4555081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28800" spc="600" dirty="0" smtClean="0">
                <a:solidFill>
                  <a:schemeClr val="tx1">
                    <a:alpha val="20000"/>
                  </a:schemeClr>
                </a:solidFill>
                <a:latin typeface="MyriadSetPro-Thin" panose="02000203050000020004" pitchFamily="2" charset="0"/>
                <a:ea typeface="FZLanTingKanHei-R-GBK" panose="02000000000000000000" pitchFamily="2" charset="-122"/>
              </a:rPr>
              <a:t>VALUE</a:t>
            </a:r>
            <a:endParaRPr lang="zh-CN" altLang="en-US" sz="28800" spc="600" dirty="0">
              <a:solidFill>
                <a:schemeClr val="tx1">
                  <a:alpha val="20000"/>
                </a:schemeClr>
              </a:solidFill>
              <a:latin typeface="MyriadSetPro-Thin" panose="02000203050000020004" pitchFamily="2" charset="0"/>
              <a:ea typeface="FZLanTingKanHei-R-GBK" panose="02000000000000000000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5388" y="2230932"/>
            <a:ext cx="4178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spc="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核 心 价 值 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56137" y="4161552"/>
            <a:ext cx="2878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以客户为中心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6137" y="4639572"/>
            <a:ext cx="2878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以奋斗者为本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56137" y="5117592"/>
            <a:ext cx="2878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以团队为强大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56137" y="5595612"/>
            <a:ext cx="2878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以专业为生</a:t>
            </a:r>
          </a:p>
        </p:txBody>
      </p:sp>
    </p:spTree>
    <p:extLst>
      <p:ext uri="{BB962C8B-B14F-4D97-AF65-F5344CB8AC3E}">
        <p14:creationId xmlns:p14="http://schemas.microsoft.com/office/powerpoint/2010/main" val="257507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00">
        <p14:honeycomb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7411" y="2573338"/>
            <a:ext cx="3455591" cy="88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中文字体：方正兰亭刊黑</a:t>
            </a:r>
            <a:endParaRPr lang="en-US" altLang="zh-CN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英文</a:t>
            </a:r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字体：</a:t>
            </a:r>
            <a:r>
              <a:rPr lang="en-US" altLang="zh-CN" dirty="0" err="1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MyriadSetPro</a:t>
            </a:r>
            <a:r>
              <a:rPr lang="en-US" altLang="zh-CN" dirty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-Thin</a:t>
            </a:r>
            <a:endParaRPr lang="zh-CN" altLang="en-US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640436" y="3744603"/>
            <a:ext cx="540060" cy="540060"/>
          </a:xfrm>
          <a:prstGeom prst="roundRect">
            <a:avLst>
              <a:gd name="adj" fmla="val 2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5824383" y="3744603"/>
            <a:ext cx="540060" cy="540060"/>
          </a:xfrm>
          <a:prstGeom prst="roundRect">
            <a:avLst>
              <a:gd name="adj" fmla="val 2557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994215" y="3744603"/>
            <a:ext cx="540060" cy="540060"/>
          </a:xfrm>
          <a:prstGeom prst="roundRect">
            <a:avLst>
              <a:gd name="adj" fmla="val 255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75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54550" y="2204864"/>
            <a:ext cx="28797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谢谢</a:t>
            </a:r>
            <a:endParaRPr lang="en-US" altLang="zh-CN" sz="96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algn="ctr"/>
            <a:r>
              <a:rPr lang="en-US" altLang="zh-CN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THANK YOU</a:t>
            </a:r>
            <a:endParaRPr lang="zh-CN" altLang="en-US" sz="28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667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7115"/>
            <a:ext cx="8606318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0413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180"/>
            <a:ext cx="1028084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7348"/>
            <a:ext cx="5470870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7348"/>
            <a:ext cx="5470872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6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-1" y="1174537"/>
            <a:ext cx="12190413" cy="450892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/>
            <a:r>
              <a:rPr lang="en-US" altLang="zh-CN" sz="28700" dirty="0" smtClean="0">
                <a:solidFill>
                  <a:schemeClr val="tx1">
                    <a:alpha val="5000"/>
                  </a:schemeClr>
                </a:solidFill>
                <a:latin typeface="MyriadSetPro-Thin" panose="02000203050000020004" pitchFamily="2" charset="0"/>
                <a:ea typeface="微软雅黑" pitchFamily="34" charset="-122"/>
              </a:rPr>
              <a:t>SERVICE</a:t>
            </a:r>
            <a:endParaRPr lang="zh-CN" altLang="en-US" sz="28700" dirty="0" smtClean="0">
              <a:solidFill>
                <a:schemeClr val="tx1">
                  <a:alpha val="5000"/>
                </a:schemeClr>
              </a:solidFill>
              <a:latin typeface="MyriadSetPro-Thin" panose="02000203050000020004" pitchFamily="2" charset="0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14786" y="2573905"/>
            <a:ext cx="756084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全国领先的房地产</a:t>
            </a:r>
            <a:r>
              <a:rPr lang="zh-CN" altLang="en-US" sz="3800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综合服务</a:t>
            </a:r>
            <a:r>
              <a:rPr lang="zh-CN" altLang="en-US" sz="3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提供商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9761" y="3199329"/>
            <a:ext cx="8010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MyriadSetPro-Thin" panose="02000203050000020004" pitchFamily="2" charset="0"/>
              </a:rPr>
              <a:t>LEADING INTEGRATED PROPERTY SERVICE PROVIDER IN CHINA</a:t>
            </a:r>
            <a:endParaRPr lang="zh-CN" altLang="en-US" sz="2000" dirty="0" smtClean="0">
              <a:latin typeface="MyriadSetPro-Thin" panose="0200020305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7964" y="4009419"/>
            <a:ext cx="76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  <a:cs typeface="H-明兰" panose="020B0604030504040204" pitchFamily="34" charset="-122"/>
              </a:rPr>
              <a:t>估价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77764" y="4009419"/>
            <a:ext cx="76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  <a:cs typeface="H-明兰" panose="020B0604030504040204" pitchFamily="34" charset="-122"/>
              </a:rPr>
              <a:t>交易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17363" y="4009419"/>
            <a:ext cx="76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  <a:cs typeface="H-明兰" panose="020B0604030504040204" pitchFamily="34" charset="-122"/>
              </a:rPr>
              <a:t>运营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47564" y="4009419"/>
            <a:ext cx="765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FZLanTingKanHei-R-GBK" panose="02000000000000000000" pitchFamily="2" charset="-122"/>
                <a:ea typeface="FZLanTingKanHei-R-GBK" panose="02000000000000000000" pitchFamily="2" charset="-122"/>
                <a:cs typeface="H-明兰" panose="020B0604030504040204" pitchFamily="34" charset="-122"/>
              </a:rPr>
              <a:t>金融</a:t>
            </a:r>
          </a:p>
        </p:txBody>
      </p:sp>
      <p:cxnSp>
        <p:nvCxnSpPr>
          <p:cNvPr id="11" name="直接连接符 10"/>
          <p:cNvCxnSpPr>
            <a:stCxn id="5" idx="3"/>
            <a:endCxn id="6" idx="1"/>
          </p:cNvCxnSpPr>
          <p:nvPr/>
        </p:nvCxnSpPr>
        <p:spPr>
          <a:xfrm>
            <a:off x="4273049" y="4194085"/>
            <a:ext cx="70471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6" idx="3"/>
            <a:endCxn id="8" idx="1"/>
          </p:cNvCxnSpPr>
          <p:nvPr/>
        </p:nvCxnSpPr>
        <p:spPr>
          <a:xfrm>
            <a:off x="5742849" y="4194085"/>
            <a:ext cx="70471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8" idx="3"/>
            <a:endCxn id="7" idx="1"/>
          </p:cNvCxnSpPr>
          <p:nvPr/>
        </p:nvCxnSpPr>
        <p:spPr>
          <a:xfrm>
            <a:off x="7212649" y="4194085"/>
            <a:ext cx="70471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/>
          </p:cNvSpPr>
          <p:nvPr/>
        </p:nvSpPr>
        <p:spPr bwMode="auto">
          <a:xfrm>
            <a:off x="4638398" y="3041000"/>
            <a:ext cx="2913618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rIns="45720" anchor="ctr">
            <a:spAutoFit/>
          </a:bodyPr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 eaLnBrk="1"/>
            <a:r>
              <a:rPr lang="zh-CN" altLang="zh-CN" sz="5500" dirty="0">
                <a:solidFill>
                  <a:schemeClr val="tx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公司</a:t>
            </a:r>
            <a:r>
              <a:rPr lang="zh-CN" altLang="zh-CN" sz="5500" dirty="0" smtClean="0">
                <a:solidFill>
                  <a:schemeClr val="tx1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  <a:sym typeface="FZLanTingKanHei-R-GBK" charset="0"/>
              </a:rPr>
              <a:t>概况</a:t>
            </a:r>
            <a:endParaRPr lang="zh-CN" altLang="zh-CN" sz="5500" dirty="0">
              <a:solidFill>
                <a:schemeClr val="tx1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  <a:sym typeface="FZLanTingKanHei-R-GBK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1582" y="3865112"/>
            <a:ext cx="284725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2100" dirty="0">
                <a:latin typeface="MyriadSetPro-Semibold" panose="02000400000000000000" pitchFamily="2" charset="0"/>
                <a:ea typeface="微软雅黑" pitchFamily="34" charset="-122"/>
                <a:sym typeface="Gotham" charset="0"/>
              </a:rPr>
              <a:t>CORPORATE OVERVIEW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383953" y="2302741"/>
            <a:ext cx="541194" cy="541194"/>
          </a:xfrm>
          <a:prstGeom prst="roundRect">
            <a:avLst>
              <a:gd name="adj" fmla="val 2213"/>
            </a:avLst>
          </a:prstGeom>
          <a:gradFill flip="none" rotWithShape="1">
            <a:gsLst>
              <a:gs pos="48000">
                <a:srgbClr val="FF0000"/>
              </a:gs>
              <a:gs pos="0">
                <a:srgbClr val="FF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outerShdw blurRad="76200" dist="25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1</a:t>
            </a:r>
            <a:endParaRPr lang="zh-CN" altLang="en-US" sz="32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37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t>5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Rectangle 4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 eaLnBrk="1"/>
            <a:r>
              <a:rPr lang="zh-CN" altLang="zh-CN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LanTingHeiS-DB1-GBK" charset="0"/>
              </a:rPr>
              <a:t>公司概况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4818" y="1859340"/>
            <a:ext cx="702077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latin typeface="MyriadSetPro-Thin" panose="02000203050000020004" pitchFamily="2" charset="0"/>
              </a:rPr>
              <a:t>Since  1993</a:t>
            </a:r>
            <a:endParaRPr lang="zh-CN" altLang="en-US" sz="11500" dirty="0">
              <a:latin typeface="MyriadSetPro-Thin" panose="0200020305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4786" y="3445840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中国最早从事房地产</a:t>
            </a:r>
            <a:r>
              <a:rPr lang="zh-CN" altLang="en-US" sz="2800" dirty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专业</a:t>
            </a:r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咨询的服务机构</a:t>
            </a:r>
          </a:p>
        </p:txBody>
      </p:sp>
    </p:spTree>
    <p:extLst>
      <p:ext uri="{BB962C8B-B14F-4D97-AF65-F5344CB8AC3E}">
        <p14:creationId xmlns:p14="http://schemas.microsoft.com/office/powerpoint/2010/main" val="228395963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t>6</a:t>
            </a:fld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29621" y="2105561"/>
            <a:ext cx="9496187" cy="2646878"/>
            <a:chOff x="1414554" y="1808820"/>
            <a:chExt cx="9496187" cy="2646878"/>
          </a:xfrm>
        </p:grpSpPr>
        <p:sp>
          <p:nvSpPr>
            <p:cNvPr id="3" name="TextBox 2"/>
            <p:cNvSpPr txBox="1"/>
            <p:nvPr/>
          </p:nvSpPr>
          <p:spPr>
            <a:xfrm>
              <a:off x="1414554" y="2226668"/>
              <a:ext cx="207023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5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公司之路</a:t>
              </a:r>
              <a:endParaRPr lang="zh-CN" altLang="en-US" sz="5400" dirty="0"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14886" y="1808820"/>
              <a:ext cx="76958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 smtClean="0">
                  <a:solidFill>
                    <a:srgbClr val="BFBFBF"/>
                  </a:solidFill>
                  <a:latin typeface="MyriadSetPro-Thin" panose="02000203050000020004" pitchFamily="2" charset="0"/>
                  <a:ea typeface="方正兰亭细黑_GBK" panose="02000000000000000000" pitchFamily="2" charset="-122"/>
                </a:rPr>
                <a:t>HISTORY</a:t>
              </a:r>
              <a:endParaRPr lang="zh-CN" altLang="en-US" sz="16600" dirty="0" smtClean="0">
                <a:solidFill>
                  <a:srgbClr val="BFBFBF"/>
                </a:solidFill>
                <a:latin typeface="MyriadSetPro-Thin" panose="02000203050000020004" pitchFamily="2" charset="0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7" name="等腰三角形 6"/>
          <p:cNvSpPr/>
          <p:nvPr/>
        </p:nvSpPr>
        <p:spPr>
          <a:xfrm rot="16200000" flipV="1">
            <a:off x="10654733" y="3235354"/>
            <a:ext cx="449257" cy="387291"/>
          </a:xfrm>
          <a:prstGeom prst="triangle">
            <a:avLst/>
          </a:prstGeom>
          <a:gradFill flip="none" rotWithShape="1">
            <a:gsLst>
              <a:gs pos="40000">
                <a:srgbClr val="FF0000"/>
              </a:gs>
              <a:gs pos="0">
                <a:srgbClr val="FF0000"/>
              </a:gs>
              <a:gs pos="100000">
                <a:srgbClr val="C00000"/>
              </a:gs>
            </a:gsLst>
            <a:lin ang="2700000" scaled="1"/>
            <a:tileRect/>
          </a:gradFill>
          <a:ln>
            <a:noFill/>
          </a:ln>
          <a:effectLst>
            <a:outerShdw blurRad="76200" dist="25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07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:blinds dir="vert"/>
      </p:transition>
    </mc:Choice>
    <mc:Fallback xmlns="">
      <p:transition spd="slow" advTm="3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t>7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Rectangle 4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 eaLnBrk="1"/>
            <a:r>
              <a:rPr lang="zh-CN" altLang="zh-CN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LanTingHeiS-DB1-GBK" charset="0"/>
              </a:rPr>
              <a:t>公司概况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3375" y="3406497"/>
            <a:ext cx="1152207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999751" y="3338990"/>
            <a:ext cx="135015" cy="13501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6027699" y="3338990"/>
            <a:ext cx="135015" cy="13501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055646" y="3338990"/>
            <a:ext cx="135015" cy="13501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37188" y="3609020"/>
            <a:ext cx="126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yriadSetPro-Thin" panose="02000203050000020004" pitchFamily="2" charset="0"/>
              </a:rPr>
              <a:t>1993-2002</a:t>
            </a:r>
            <a:endParaRPr lang="zh-CN" altLang="en-US" dirty="0" smtClean="0">
              <a:latin typeface="MyriadSetPro-Thin" panose="02000203050000020004" pitchFamily="2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504695" y="2661545"/>
            <a:ext cx="1754948" cy="623193"/>
            <a:chOff x="1504695" y="2661545"/>
            <a:chExt cx="1754948" cy="623193"/>
          </a:xfrm>
        </p:grpSpPr>
        <p:sp>
          <p:nvSpPr>
            <p:cNvPr id="10" name="TextBox 9"/>
            <p:cNvSpPr txBox="1"/>
            <p:nvPr/>
          </p:nvSpPr>
          <p:spPr>
            <a:xfrm>
              <a:off x="1504695" y="2742310"/>
              <a:ext cx="11251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专业化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29821" y="2661545"/>
              <a:ext cx="6298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估价</a:t>
              </a:r>
              <a:endParaRPr lang="zh-CN" altLang="en-US" sz="1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9821" y="2976961"/>
              <a:ext cx="6298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 smtClean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咨询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600793" y="2661545"/>
              <a:ext cx="0" cy="623193"/>
            </a:xfrm>
            <a:prstGeom prst="line">
              <a:avLst/>
            </a:prstGeom>
            <a:ln w="28575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526118" y="2725523"/>
            <a:ext cx="112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全国</a:t>
            </a: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化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51244" y="2644758"/>
            <a:ext cx="1154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咨询</a:t>
            </a:r>
            <a:r>
              <a:rPr lang="en-US" altLang="zh-CN" sz="1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+</a:t>
            </a:r>
            <a:r>
              <a:rPr lang="zh-CN" altLang="en-US" sz="1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实施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51244" y="2960174"/>
            <a:ext cx="629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上市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6622216" y="2644758"/>
            <a:ext cx="0" cy="623193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58610" y="3609020"/>
            <a:ext cx="126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yriadSetPro-Thin" panose="02000203050000020004" pitchFamily="2" charset="0"/>
              </a:rPr>
              <a:t>2003-2012</a:t>
            </a:r>
            <a:endParaRPr lang="zh-CN" altLang="en-US" dirty="0" smtClean="0">
              <a:latin typeface="MyriadSetPro-Thin" panose="02000203050000020004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560838" y="2742310"/>
            <a:ext cx="112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集成化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685964" y="2661545"/>
            <a:ext cx="629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yriadSetPro-Thin" panose="02000203050000020004" pitchFamily="2" charset="0"/>
                <a:ea typeface="FZLanTingKanHei-R-GBK" panose="02000000000000000000" pitchFamily="2" charset="-122"/>
              </a:rPr>
              <a:t>0-1</a:t>
            </a:r>
            <a:endParaRPr lang="zh-CN" altLang="en-US" sz="1400" dirty="0" smtClean="0">
              <a:latin typeface="MyriadSetPro-Thin" panose="02000203050000020004" pitchFamily="2" charset="0"/>
              <a:ea typeface="FZLanTingKanHei-R-GBK" panose="02000000000000000000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85963" y="2976961"/>
            <a:ext cx="867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MyriadSetPro-Thin" panose="02000203050000020004" pitchFamily="2" charset="0"/>
                <a:ea typeface="FZLanTingKanHei-R-GBK" panose="02000000000000000000" pitchFamily="2" charset="-122"/>
              </a:rPr>
              <a:t>0-100</a:t>
            </a:r>
            <a:endParaRPr lang="zh-CN" altLang="en-US" sz="1400" dirty="0" smtClean="0">
              <a:latin typeface="MyriadSetPro-Thin" panose="02000203050000020004" pitchFamily="2" charset="0"/>
              <a:ea typeface="FZLanTingKanHei-R-GBK" panose="02000000000000000000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0656936" y="2661545"/>
            <a:ext cx="0" cy="623193"/>
          </a:xfrm>
          <a:prstGeom prst="line">
            <a:avLst/>
          </a:prstGeom>
          <a:ln w="28575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493083" y="3609020"/>
            <a:ext cx="126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yriadSetPro-Thin" panose="02000203050000020004" pitchFamily="2" charset="0"/>
              </a:rPr>
              <a:t>2013-2016</a:t>
            </a:r>
            <a:endParaRPr lang="zh-CN" altLang="en-US" dirty="0" smtClean="0">
              <a:latin typeface="MyriadSetPro-Thin" panose="0200020305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761515"/>
      </p:ext>
    </p:extLst>
  </p:cSld>
  <p:clrMapOvr>
    <a:masterClrMapping/>
  </p:clrMapOvr>
  <p:transition spd="slow" advTm="3000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t>8</a:t>
            </a:fld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Rectangle 4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 eaLnBrk="1"/>
            <a:r>
              <a:rPr lang="zh-CN" altLang="zh-CN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LanTingHeiS-DB1-GBK" charset="0"/>
              </a:rPr>
              <a:t>公司概况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5319" y="2925531"/>
            <a:ext cx="4876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让更多人享受真正的地产服务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0521" y="3286138"/>
            <a:ext cx="4861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300" dirty="0" smtClean="0">
                <a:latin typeface="MyriadSetPro-Thin" panose="02000203050000020004" pitchFamily="2" charset="0"/>
                <a:ea typeface="方正兰亭细黑_GBK" panose="02000000000000000000" pitchFamily="2" charset="-122"/>
              </a:rPr>
              <a:t>WE SERVE YOU ENJOY</a:t>
            </a:r>
            <a:endParaRPr lang="zh-CN" altLang="en-US" sz="3600" spc="300" dirty="0" smtClean="0">
              <a:latin typeface="MyriadSetPro-Thin" panose="02000203050000020004" pitchFamily="2" charset="0"/>
              <a:ea typeface="方正兰亭细黑_GBK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628856" y="2940045"/>
            <a:ext cx="0" cy="855662"/>
          </a:xfrm>
          <a:prstGeom prst="line">
            <a:avLst/>
          </a:prstGeom>
          <a:ln w="76200" cap="flat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29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rippl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0" y="6297613"/>
            <a:ext cx="360363" cy="365125"/>
          </a:xfrm>
          <a:prstGeom prst="rect">
            <a:avLst/>
          </a:prstGeom>
        </p:spPr>
        <p:txBody>
          <a:bodyPr/>
          <a:lstStyle/>
          <a:p>
            <a:fld id="{70F89A6E-6157-44CB-BFDA-F65D0184ED3E}" type="slidenum">
              <a:rPr lang="zh-CN" altLang="en-US" smtClean="0">
                <a:solidFill>
                  <a:schemeClr val="tx1"/>
                </a:solidFill>
              </a:rPr>
              <a:t>9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69449" y="188640"/>
            <a:ext cx="9496187" cy="2646878"/>
            <a:chOff x="1414554" y="1808820"/>
            <a:chExt cx="9496187" cy="2646878"/>
          </a:xfrm>
        </p:grpSpPr>
        <p:sp>
          <p:nvSpPr>
            <p:cNvPr id="4" name="TextBox 3"/>
            <p:cNvSpPr txBox="1"/>
            <p:nvPr/>
          </p:nvSpPr>
          <p:spPr>
            <a:xfrm>
              <a:off x="1414554" y="2226668"/>
              <a:ext cx="207023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5400" dirty="0">
                  <a:latin typeface="FZLanTingKanHei-R-GBK" panose="02000000000000000000" pitchFamily="2" charset="-122"/>
                  <a:ea typeface="FZLanTingKanHei-R-GBK" panose="02000000000000000000" pitchFamily="2" charset="-122"/>
                </a:rPr>
                <a:t>公司荣誉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14886" y="1808820"/>
              <a:ext cx="7695855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600" dirty="0" smtClean="0">
                  <a:solidFill>
                    <a:srgbClr val="BFBFBF"/>
                  </a:solidFill>
                  <a:latin typeface="MyriadSetPro-Thin" panose="02000203050000020004" pitchFamily="2" charset="0"/>
                  <a:ea typeface="方正兰亭细黑_GBK" panose="02000000000000000000" pitchFamily="2" charset="-122"/>
                </a:rPr>
                <a:t>HONOR</a:t>
              </a:r>
              <a:endParaRPr lang="zh-CN" altLang="en-US" sz="16600" dirty="0" smtClean="0">
                <a:solidFill>
                  <a:srgbClr val="BFBFBF"/>
                </a:solidFill>
                <a:latin typeface="MyriadSetPro-Thin" panose="02000203050000020004" pitchFamily="2" charset="0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009641" y="2442950"/>
            <a:ext cx="102161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中国房地产策划代理百强企业综合实力</a:t>
            </a:r>
            <a:r>
              <a:rPr lang="en-US" altLang="zh-CN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TOP10</a:t>
            </a:r>
            <a:r>
              <a:rPr lang="zh-CN" altLang="en-US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（自</a:t>
            </a:r>
            <a:r>
              <a:rPr lang="en-US" altLang="zh-CN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2005</a:t>
            </a:r>
            <a:r>
              <a:rPr lang="zh-CN" altLang="en-US" dirty="0" smtClean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年起蝉联至今）</a:t>
            </a:r>
            <a:endParaRPr lang="en-US" altLang="zh-CN" dirty="0" smtClean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中国房地产策划代理品牌价值</a:t>
            </a:r>
            <a:r>
              <a:rPr lang="en-US" altLang="zh-CN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TOP10</a:t>
            </a:r>
            <a:r>
              <a:rPr lang="zh-CN" altLang="en-US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（自</a:t>
            </a:r>
            <a:r>
              <a:rPr lang="en-US" altLang="zh-CN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2005</a:t>
            </a:r>
            <a:r>
              <a:rPr lang="zh-CN" altLang="en-US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年起蝉联至今）</a:t>
            </a:r>
            <a:endParaRPr lang="en-US" altLang="zh-CN" dirty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中国房地产策划代理百强企业最佳综合服务机构</a:t>
            </a:r>
            <a:endParaRPr lang="en-US" altLang="zh-CN" sz="24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年度最佳城市雇主</a:t>
            </a:r>
            <a:r>
              <a:rPr lang="zh-CN" altLang="en-US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（自</a:t>
            </a:r>
            <a:r>
              <a:rPr lang="en-US" altLang="zh-CN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2014</a:t>
            </a:r>
            <a:r>
              <a:rPr lang="zh-CN" altLang="en-US" dirty="0">
                <a:solidFill>
                  <a:srgbClr val="FF0000"/>
                </a:solidFill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年起蝉联至今）</a:t>
            </a:r>
            <a:endParaRPr lang="en-US" altLang="zh-CN" dirty="0">
              <a:solidFill>
                <a:srgbClr val="FF0000"/>
              </a:solidFill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中国中小板上市公司价值五十强</a:t>
            </a:r>
            <a:endParaRPr lang="en-US" altLang="zh-CN" sz="2400" dirty="0" smtClean="0">
              <a:latin typeface="FZLanTingKanHei-R-GBK" panose="02000000000000000000" pitchFamily="2" charset="-122"/>
              <a:ea typeface="FZLanTingKanHei-R-GBK" panose="02000000000000000000" pitchFamily="2" charset="-122"/>
            </a:endParaRPr>
          </a:p>
          <a:p>
            <a:pPr marL="342900" indent="-342900">
              <a:lnSpc>
                <a:spcPct val="150000"/>
              </a:lnSpc>
              <a:buSzPct val="50000"/>
              <a:buFont typeface="Wingdings" panose="05000000000000000000" pitchFamily="2" charset="2"/>
              <a:buChar char="l"/>
            </a:pPr>
            <a:r>
              <a:rPr lang="zh-CN" altLang="en-US" sz="2400" dirty="0" smtClean="0">
                <a:latin typeface="FZLanTingKanHei-R-GBK" panose="02000000000000000000" pitchFamily="2" charset="-122"/>
                <a:ea typeface="FZLanTingKanHei-R-GBK" panose="02000000000000000000" pitchFamily="2" charset="-122"/>
              </a:rPr>
              <a:t>中国房地产诚信企业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0537825" y="6346825"/>
            <a:ext cx="101600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1pPr>
            <a:lvl2pPr marL="742950" indent="-28575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2pPr>
            <a:lvl3pPr marL="11430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3pPr>
            <a:lvl4pPr marL="16002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4pPr>
            <a:lvl5pPr marL="2057400" indent="-228600"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等线" pitchFamily="2" charset="-122"/>
                <a:ea typeface="等线" pitchFamily="2" charset="-122"/>
                <a:sym typeface="等线" pitchFamily="2" charset="-122"/>
              </a:defRPr>
            </a:lvl9pPr>
          </a:lstStyle>
          <a:p>
            <a:pPr algn="ctr" eaLnBrk="1"/>
            <a:r>
              <a:rPr lang="zh-CN" altLang="zh-CN" sz="1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FZLanTingHeiS-DB1-GBK" charset="0"/>
              </a:rPr>
              <a:t>公司概况</a:t>
            </a:r>
          </a:p>
        </p:txBody>
      </p:sp>
    </p:spTree>
    <p:extLst>
      <p:ext uri="{BB962C8B-B14F-4D97-AF65-F5344CB8AC3E}">
        <p14:creationId xmlns:p14="http://schemas.microsoft.com/office/powerpoint/2010/main" val="80058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  <a:latin typeface="MyriadSetPro-Thin" panose="02000203050000020004" pitchFamily="2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1003</Words>
  <Application>Microsoft Office PowerPoint</Application>
  <PresentationFormat>自定义</PresentationFormat>
  <Paragraphs>181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H-明兰</vt:lpstr>
      <vt:lpstr>方正兰亭细黑_GBK</vt:lpstr>
      <vt:lpstr>Segoe UI</vt:lpstr>
      <vt:lpstr>微软雅黑</vt:lpstr>
      <vt:lpstr>Gotham</vt:lpstr>
      <vt:lpstr>MyriadSetPro-Thin</vt:lpstr>
      <vt:lpstr>Wingdings</vt:lpstr>
      <vt:lpstr>Calibri</vt:lpstr>
      <vt:lpstr>MyriadSetPro-Semibold</vt:lpstr>
      <vt:lpstr>FZLanTingKanHei-R-GBK</vt:lpstr>
      <vt:lpstr>FZLanTingHeiS-DB1-GBK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第一PPT</dc:creator>
  <cp:keywords>www.1ppt.com</cp:keywords>
  <cp:lastModifiedBy>Windows User</cp:lastModifiedBy>
  <cp:revision>28</cp:revision>
  <dcterms:created xsi:type="dcterms:W3CDTF">2016-08-25T09:24:56Z</dcterms:created>
  <dcterms:modified xsi:type="dcterms:W3CDTF">2018-06-02T15:36:38Z</dcterms:modified>
</cp:coreProperties>
</file>