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ppt/tags/tag7.xml" ContentType="application/vnd.openxmlformats-officedocument.presentationml.tags+xml"/>
  <Override PartName="/ppt/notesSlides/notesSlide7.xml" ContentType="application/vnd.openxmlformats-officedocument.presentationml.notesSlide+xml"/>
  <Override PartName="/ppt/tags/tag8.xml" ContentType="application/vnd.openxmlformats-officedocument.presentationml.tags+xml"/>
  <Override PartName="/ppt/notesSlides/notesSlide8.xml" ContentType="application/vnd.openxmlformats-officedocument.presentationml.notesSlide+xml"/>
  <Override PartName="/ppt/tags/tag9.xml" ContentType="application/vnd.openxmlformats-officedocument.presentationml.tags+xml"/>
  <Override PartName="/ppt/notesSlides/notesSlide9.xml" ContentType="application/vnd.openxmlformats-officedocument.presentationml.notesSlide+xml"/>
  <Override PartName="/ppt/tags/tag10.xml" ContentType="application/vnd.openxmlformats-officedocument.presentationml.tags+xml"/>
  <Override PartName="/ppt/notesSlides/notesSlide10.xml" ContentType="application/vnd.openxmlformats-officedocument.presentationml.notesSlide+xml"/>
  <Override PartName="/ppt/tags/tag11.xml" ContentType="application/vnd.openxmlformats-officedocument.presentationml.tags+xml"/>
  <Override PartName="/ppt/notesSlides/notesSlide11.xml" ContentType="application/vnd.openxmlformats-officedocument.presentationml.notesSlide+xml"/>
  <Override PartName="/ppt/tags/tag12.xml" ContentType="application/vnd.openxmlformats-officedocument.presentationml.tags+xml"/>
  <Override PartName="/ppt/notesSlides/notesSlide12.xml" ContentType="application/vnd.openxmlformats-officedocument.presentationml.notesSlide+xml"/>
  <Override PartName="/ppt/tags/tag13.xml" ContentType="application/vnd.openxmlformats-officedocument.presentationml.tags+xml"/>
  <Override PartName="/ppt/notesSlides/notesSlide13.xml" ContentType="application/vnd.openxmlformats-officedocument.presentationml.notesSlide+xml"/>
  <Override PartName="/ppt/tags/tag14.xml" ContentType="application/vnd.openxmlformats-officedocument.presentationml.tags+xml"/>
  <Override PartName="/ppt/notesSlides/notesSlide14.xml" ContentType="application/vnd.openxmlformats-officedocument.presentationml.notesSlide+xml"/>
  <Override PartName="/ppt/tags/tag15.xml" ContentType="application/vnd.openxmlformats-officedocument.presentationml.tags+xml"/>
  <Override PartName="/ppt/notesSlides/notesSlide15.xml" ContentType="application/vnd.openxmlformats-officedocument.presentationml.notesSlide+xml"/>
  <Override PartName="/ppt/tags/tag16.xml" ContentType="application/vnd.openxmlformats-officedocument.presentationml.tags+xml"/>
  <Override PartName="/ppt/notesSlides/notesSlide16.xml" ContentType="application/vnd.openxmlformats-officedocument.presentationml.notesSlide+xml"/>
  <Override PartName="/ppt/tags/tag17.xml" ContentType="application/vnd.openxmlformats-officedocument.presentationml.tags+xml"/>
  <Override PartName="/ppt/notesSlides/notesSlide17.xml" ContentType="application/vnd.openxmlformats-officedocument.presentationml.notesSlide+xml"/>
  <Override PartName="/ppt/tags/tag18.xml" ContentType="application/vnd.openxmlformats-officedocument.presentationml.tags+xml"/>
  <Override PartName="/ppt/notesSlides/notesSlide18.xml" ContentType="application/vnd.openxmlformats-officedocument.presentationml.notesSlide+xml"/>
  <Override PartName="/ppt/tags/tag19.xml" ContentType="application/vnd.openxmlformats-officedocument.presentationml.tags+xml"/>
  <Override PartName="/ppt/notesSlides/notesSlide19.xml" ContentType="application/vnd.openxmlformats-officedocument.presentationml.notesSlide+xml"/>
  <Override PartName="/ppt/tags/tag20.xml" ContentType="application/vnd.openxmlformats-officedocument.presentationml.tags+xml"/>
  <Override PartName="/ppt/notesSlides/notesSlide20.xml" ContentType="application/vnd.openxmlformats-officedocument.presentationml.notesSlide+xml"/>
  <Override PartName="/ppt/tags/tag21.xml" ContentType="application/vnd.openxmlformats-officedocument.presentationml.tags+xml"/>
  <Override PartName="/ppt/notesSlides/notesSlide21.xml" ContentType="application/vnd.openxmlformats-officedocument.presentationml.notesSlide+xml"/>
  <Override PartName="/ppt/tags/tag22.xml" ContentType="application/vnd.openxmlformats-officedocument.presentationml.tags+xml"/>
  <Override PartName="/ppt/notesSlides/notesSlide22.xml" ContentType="application/vnd.openxmlformats-officedocument.presentationml.notesSlide+xml"/>
  <Override PartName="/ppt/tags/tag23.xml" ContentType="application/vnd.openxmlformats-officedocument.presentationml.tags+xml"/>
  <Override PartName="/ppt/notesSlides/notesSlide23.xml" ContentType="application/vnd.openxmlformats-officedocument.presentationml.notesSlide+xml"/>
  <Override PartName="/ppt/tags/tag24.xml" ContentType="application/vnd.openxmlformats-officedocument.presentationml.tags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9" r:id="rId15"/>
    <p:sldId id="268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505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-102" y="-144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36A364-F56D-418B-92EA-B8A9C286C719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1F41D1-EB0D-4857-8E93-8C1C831E61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41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24223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39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953596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75080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2317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8585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5789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887118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14983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3308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77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66311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018263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715273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869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6206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42882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78408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89073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32769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6420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7645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5474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411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814569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903923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087355"/>
      </p:ext>
    </p:extLst>
  </p:cSld>
  <p:clrMapOvr>
    <a:masterClrMapping/>
  </p:clrMapOvr>
  <p:transition spd="slow">
    <p:cover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68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717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1793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89998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3494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609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6292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474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275844"/>
      </p:ext>
    </p:extLst>
  </p:cSld>
  <p:clrMapOvr>
    <a:masterClrMapping/>
  </p:clrMapOvr>
  <p:transition spd="slow">
    <p:cover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343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846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429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391779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467589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1206714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5730256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2727706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6348438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6552140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AF190-E6C3-4F71-9AD4-820770AEF1A8}" type="datetimeFigureOut">
              <a:rPr lang="zh-CN" altLang="en-US" smtClean="0"/>
              <a:t>2018/5/9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B5BF9F-75C6-42BD-8363-2F606FE0B60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81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2018/5/9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0449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/>
        </p:nvSpPr>
        <p:spPr>
          <a:xfrm>
            <a:off x="4286249" y="13417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/>
          <p:cNvSpPr/>
          <p:nvPr/>
        </p:nvSpPr>
        <p:spPr>
          <a:xfrm>
            <a:off x="5199789" y="-136338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457264" y="-148591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572000" y="-3246120"/>
            <a:ext cx="5410201" cy="5410201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645918" y="1047750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同心圆 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1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48"/>
          <p:cNvSpPr/>
          <p:nvPr/>
        </p:nvSpPr>
        <p:spPr>
          <a:xfrm>
            <a:off x="3919301" y="3492542"/>
            <a:ext cx="677676" cy="677676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4797002" y="709021"/>
            <a:ext cx="274777" cy="2747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7768539" y="2868208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" name="同心圆 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8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237816" y="1517318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同心圆 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579043" y="35662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4" name="同心圆 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3330323" y="4550349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57" name="同心圆 5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椭圆 5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60"/>
          <p:cNvSpPr/>
          <p:nvPr/>
        </p:nvSpPr>
        <p:spPr>
          <a:xfrm>
            <a:off x="7432889" y="1256158"/>
            <a:ext cx="274777" cy="27477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447402" y="4712267"/>
            <a:ext cx="137389" cy="13738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3" name="组合 62"/>
          <p:cNvGrpSpPr/>
          <p:nvPr/>
        </p:nvGrpSpPr>
        <p:grpSpPr>
          <a:xfrm>
            <a:off x="6467005" y="3324810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同心圆 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椭圆 6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4748954" y="1816569"/>
            <a:ext cx="1640193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Earth" pitchFamily="34" charset="0"/>
                <a:ea typeface="造字工房俊雅锐宋体验版常规体" pitchFamily="50" charset="-122"/>
              </a:rPr>
              <a:t>RESUME</a:t>
            </a:r>
            <a:endParaRPr lang="zh-CN" altLang="en-US" dirty="0">
              <a:solidFill>
                <a:schemeClr val="bg1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560448" y="4283316"/>
            <a:ext cx="1207111" cy="566340"/>
            <a:chOff x="494346" y="4283316"/>
            <a:chExt cx="1207111" cy="566340"/>
          </a:xfrm>
        </p:grpSpPr>
        <p:cxnSp>
          <p:nvCxnSpPr>
            <p:cNvPr id="37" name="直接连接符 36"/>
            <p:cNvCxnSpPr/>
            <p:nvPr/>
          </p:nvCxnSpPr>
          <p:spPr>
            <a:xfrm>
              <a:off x="800100" y="4543200"/>
              <a:ext cx="78209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47350" y="4283316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>
                  <a:solidFill>
                    <a:srgbClr val="C00000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个人简历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47350" y="4572657"/>
              <a:ext cx="95410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200" spc="300" dirty="0">
                  <a:solidFill>
                    <a:srgbClr val="C00000"/>
                  </a:solidFill>
                  <a:latin typeface="方正兰亭黑_GBK" panose="02000000000000000000" pitchFamily="2" charset="-122"/>
                  <a:ea typeface="方正兰亭黑_GBK" panose="02000000000000000000" pitchFamily="2" charset="-122"/>
                </a:rPr>
                <a:t>竞聘求职</a:t>
              </a: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494346" y="4306671"/>
              <a:ext cx="212885" cy="212885"/>
              <a:chOff x="494346" y="4306671"/>
              <a:chExt cx="212885" cy="212885"/>
            </a:xfrm>
            <a:solidFill>
              <a:srgbClr val="C00000"/>
            </a:solidFill>
          </p:grpSpPr>
          <p:sp>
            <p:nvSpPr>
              <p:cNvPr id="42" name="圆角矩形 41"/>
              <p:cNvSpPr/>
              <p:nvPr/>
            </p:nvSpPr>
            <p:spPr>
              <a:xfrm>
                <a:off x="494346" y="4306671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兰亭黑_GBK" panose="02000000000000000000" pitchFamily="2" charset="-122"/>
                  <a:ea typeface="方正兰亭黑_GBK" panose="02000000000000000000" pitchFamily="2" charset="-122"/>
                </a:endParaRPr>
              </a:p>
            </p:txBody>
          </p:sp>
          <p:pic>
            <p:nvPicPr>
              <p:cNvPr id="1031" name="Picture 7" descr="F:\0PPT素材\zzz0g02.png"/>
              <p:cNvPicPr>
                <a:picLocks noChangeAspect="1" noChangeArrowheads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4109" y="4337785"/>
                <a:ext cx="133357" cy="150656"/>
              </a:xfrm>
              <a:prstGeom prst="rect">
                <a:avLst/>
              </a:prstGeom>
              <a:grpFill/>
              <a:extLst/>
            </p:spPr>
          </p:pic>
        </p:grpSp>
        <p:grpSp>
          <p:nvGrpSpPr>
            <p:cNvPr id="66" name="组合 65"/>
            <p:cNvGrpSpPr/>
            <p:nvPr/>
          </p:nvGrpSpPr>
          <p:grpSpPr>
            <a:xfrm>
              <a:off x="494346" y="4587865"/>
              <a:ext cx="212885" cy="212885"/>
              <a:chOff x="494346" y="4587865"/>
              <a:chExt cx="212885" cy="212885"/>
            </a:xfrm>
            <a:solidFill>
              <a:srgbClr val="C00000"/>
            </a:solidFill>
          </p:grpSpPr>
          <p:sp>
            <p:nvSpPr>
              <p:cNvPr id="69" name="圆角矩形 68"/>
              <p:cNvSpPr/>
              <p:nvPr/>
            </p:nvSpPr>
            <p:spPr>
              <a:xfrm>
                <a:off x="494346" y="4587865"/>
                <a:ext cx="212885" cy="212885"/>
              </a:xfrm>
              <a:prstGeom prst="roundRect">
                <a:avLst>
                  <a:gd name="adj" fmla="val 22526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方正兰亭黑_GBK" panose="02000000000000000000" pitchFamily="2" charset="-122"/>
                  <a:ea typeface="方正兰亭黑_GBK" panose="02000000000000000000" pitchFamily="2" charset="-122"/>
                </a:endParaRPr>
              </a:p>
            </p:txBody>
          </p:sp>
          <p:pic>
            <p:nvPicPr>
              <p:cNvPr id="1032" name="Picture 8" descr="F:\0PPT素材\zzz0s1.png"/>
              <p:cNvPicPr>
                <a:picLocks noChangeAspect="1" noChangeArrowheads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16145" y="4614724"/>
                <a:ext cx="169286" cy="162499"/>
              </a:xfrm>
              <a:prstGeom prst="rect">
                <a:avLst/>
              </a:prstGeom>
              <a:grpFill/>
              <a:extLst/>
            </p:spPr>
          </p:pic>
        </p:grpSp>
      </p:grpSp>
      <p:sp>
        <p:nvSpPr>
          <p:cNvPr id="41" name="TextBox 40"/>
          <p:cNvSpPr txBox="1"/>
          <p:nvPr/>
        </p:nvSpPr>
        <p:spPr>
          <a:xfrm>
            <a:off x="150567" y="1644086"/>
            <a:ext cx="413568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rgbClr val="7030A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彩</a:t>
            </a:r>
            <a:r>
              <a:rPr lang="zh-CN" altLang="en-US" sz="3600" dirty="0" smtClean="0">
                <a:solidFill>
                  <a:srgbClr val="7030A0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色微立体</a:t>
            </a:r>
            <a:endParaRPr lang="en-US" altLang="zh-CN" sz="3600" dirty="0" smtClean="0">
              <a:solidFill>
                <a:srgbClr val="7030A0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r>
              <a:rPr lang="zh-CN" alt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竞</a:t>
            </a:r>
            <a:r>
              <a:rPr lang="zh-CN" alt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聘求</a:t>
            </a:r>
            <a:r>
              <a:rPr lang="zh-CN" altLang="en-US" sz="4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职</a:t>
            </a:r>
            <a:r>
              <a:rPr lang="zh-CN" altLang="en-US" sz="4600" dirty="0">
                <a:solidFill>
                  <a:schemeClr val="tx1">
                    <a:lumMod val="85000"/>
                    <a:lumOff val="1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模板</a:t>
            </a:r>
            <a:endParaRPr lang="en-US" altLang="zh-CN" sz="4600" dirty="0">
              <a:solidFill>
                <a:schemeClr val="tx1">
                  <a:lumMod val="85000"/>
                  <a:lumOff val="15000"/>
                </a:schemeClr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43" name="组合 42"/>
          <p:cNvGrpSpPr/>
          <p:nvPr/>
        </p:nvGrpSpPr>
        <p:grpSpPr>
          <a:xfrm>
            <a:off x="4080604" y="3656271"/>
            <a:ext cx="296940" cy="293878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4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47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8" name="Group 4"/>
          <p:cNvGrpSpPr>
            <a:grpSpLocks noChangeAspect="1"/>
          </p:cNvGrpSpPr>
          <p:nvPr/>
        </p:nvGrpSpPr>
        <p:grpSpPr bwMode="auto">
          <a:xfrm>
            <a:off x="6586046" y="3430483"/>
            <a:ext cx="386265" cy="45265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59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4" name="Group 13"/>
          <p:cNvGrpSpPr>
            <a:grpSpLocks noChangeAspect="1"/>
          </p:cNvGrpSpPr>
          <p:nvPr/>
        </p:nvGrpSpPr>
        <p:grpSpPr bwMode="auto">
          <a:xfrm>
            <a:off x="8304983" y="1628127"/>
            <a:ext cx="394318" cy="398977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75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6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1194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0087 -0.00679 L -0.58542 -0.34105 " pathEditMode="relative" rAng="0" ptsTypes="AA">
                                      <p:cBhvr>
                                        <p:cTn id="19" dur="1000" spd="-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323" y="-1672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0451 -0.00834 L -0.51458 -0.12017 " pathEditMode="relative" rAng="0" ptsTypes="AA">
                                      <p:cBhvr>
                                        <p:cTn id="28" dur="1000" spd="-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55" y="-5592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0.00729 -0.00555 L -0.84097 -0.54228 " pathEditMode="relative" rAng="0" ptsTypes="AA">
                                      <p:cBhvr>
                                        <p:cTn id="37" dur="1000" spd="-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684" y="-26852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46 0.0034 L -0.90989 -0.31111 " pathEditMode="relative" rAng="0" ptsTypes="AA">
                                      <p:cBhvr>
                                        <p:cTn id="46" dur="100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122" y="-15741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555 -0.00833 L -0.80277 -0.22623 " pathEditMode="relative" rAng="0" ptsTypes="AA">
                                      <p:cBhvr>
                                        <p:cTn id="55" dur="1000" spd="-100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861" y="-10895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01 0.04444 L -0.79688 -0.88488 " pathEditMode="relative" rAng="0" ptsTypes="AA">
                                      <p:cBhvr>
                                        <p:cTn id="64" dur="1000" spd="-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94" y="-46481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0312 -0.00587 L -0.44062 -0.70031 " pathEditMode="relative" rAng="0" ptsTypes="AA">
                                      <p:cBhvr>
                                        <p:cTn id="73" dur="1000" spd="-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875" y="-34722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0.025 -0.00524 L -0.59705 -0.67006 " pathEditMode="relative" rAng="0" ptsTypes="AA">
                                      <p:cBhvr>
                                        <p:cTn id="82" dur="1000" spd="-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111" y="-33241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0.025 -0.01821 L -0.35486 -0.86821 " pathEditMode="relative" rAng="0" ptsTypes="AA">
                                      <p:cBhvr>
                                        <p:cTn id="91" dur="1000" spd="-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93" y="-4250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1475 -0.00988 L -0.72725 -0.6821 " pathEditMode="relative" rAng="0" ptsTypes="AA">
                                      <p:cBhvr>
                                        <p:cTn id="100" dur="1000" spd="-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625" y="-336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400"/>
                            </p:stCondLst>
                            <p:childTnLst>
                              <p:par>
                                <p:cTn id="10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900"/>
                            </p:stCondLst>
                            <p:childTnLst>
                              <p:par>
                                <p:cTn id="10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5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6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7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8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9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40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000"/>
                            </p:stCondLst>
                            <p:childTnLst>
                              <p:par>
                                <p:cTn id="1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500"/>
                            </p:stCondLst>
                            <p:childTnLst>
                              <p:par>
                                <p:cTn id="1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7000"/>
                            </p:stCondLst>
                            <p:childTnLst>
                              <p:par>
                                <p:cTn id="1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8" grpId="0" animBg="1"/>
      <p:bldP spid="39" grpId="0" animBg="1"/>
      <p:bldP spid="40" grpId="0" animBg="1"/>
      <p:bldP spid="49" grpId="0" animBg="1"/>
      <p:bldP spid="49" grpId="1" animBg="1"/>
      <p:bldP spid="49" grpId="2" animBg="1"/>
      <p:bldP spid="30" grpId="0" animBg="1"/>
      <p:bldP spid="30" grpId="1" animBg="1"/>
      <p:bldP spid="3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7" grpId="0"/>
      <p:bldP spid="67" grpId="1"/>
      <p:bldP spid="41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解决问题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23570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SOLVE THE PROBLEM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发现问题是解决问题的先决条件，但仅仅满足有提出问题是不够的，提出问题的目的是为了有效解决问题。人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生就是解决一系列问题的过程。个体克服生活、学习、实践中新的矛盾时的复杂心理活动，其中主要是思维活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动。教育心理学着重研究学生学习知识、应用知识中的问题解决。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011639" y="2842836"/>
            <a:ext cx="5281318" cy="0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4922332" y="2290797"/>
            <a:ext cx="1118835" cy="111883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741829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" name="同心圆 2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椭圆 2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1" name="椭圆 30"/>
          <p:cNvSpPr/>
          <p:nvPr/>
        </p:nvSpPr>
        <p:spPr>
          <a:xfrm>
            <a:off x="1299914" y="2290797"/>
            <a:ext cx="1118835" cy="1118835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2" name="组合 31"/>
          <p:cNvGrpSpPr/>
          <p:nvPr/>
        </p:nvGrpSpPr>
        <p:grpSpPr>
          <a:xfrm>
            <a:off x="3119412" y="2299086"/>
            <a:ext cx="1102257" cy="11022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1356629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发现问题</a:t>
            </a:r>
            <a:endParaRPr lang="en-US" altLang="zh-CN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167838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分析问题</a:t>
            </a:r>
            <a:endParaRPr lang="en-US" altLang="zh-CN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991747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提出假设</a:t>
            </a:r>
            <a:endParaRPr lang="en-US" altLang="zh-CN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815655" y="369436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  <a:cs typeface="方正兰亭细黑_GBK_M" pitchFamily="2" charset="2"/>
              </a:rPr>
              <a:t>检验假设</a:t>
            </a:r>
            <a:endParaRPr lang="en-US" altLang="zh-CN" sz="16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3" name="组合 22"/>
          <p:cNvGrpSpPr/>
          <p:nvPr/>
        </p:nvGrpSpPr>
        <p:grpSpPr>
          <a:xfrm>
            <a:off x="3428458" y="2574908"/>
            <a:ext cx="498085" cy="492949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6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7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>
            <a:off x="7070055" y="2525473"/>
            <a:ext cx="503332" cy="58984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9" name="Freeform 108"/>
          <p:cNvSpPr>
            <a:spLocks noEditPoints="1"/>
          </p:cNvSpPr>
          <p:nvPr/>
        </p:nvSpPr>
        <p:spPr bwMode="auto">
          <a:xfrm>
            <a:off x="1574932" y="2553169"/>
            <a:ext cx="598115" cy="600261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3" name="Group 13"/>
          <p:cNvGrpSpPr>
            <a:grpSpLocks noChangeAspect="1"/>
          </p:cNvGrpSpPr>
          <p:nvPr/>
        </p:nvGrpSpPr>
        <p:grpSpPr bwMode="auto">
          <a:xfrm>
            <a:off x="5202239" y="2543412"/>
            <a:ext cx="584418" cy="591323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54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014839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100"/>
                            </p:stCondLst>
                            <p:childTnLst>
                              <p:par>
                                <p:cTn id="3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1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300"/>
                            </p:stCondLst>
                            <p:childTnLst>
                              <p:par>
                                <p:cTn id="7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900"/>
                            </p:stCondLst>
                            <p:childTnLst>
                              <p:par>
                                <p:cTn id="8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7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4" grpId="0"/>
      <p:bldP spid="25" grpId="0" animBg="1"/>
      <p:bldP spid="31" grpId="0" animBg="1"/>
      <p:bldP spid="37" grpId="0"/>
      <p:bldP spid="38" grpId="0"/>
      <p:bldP spid="39" grpId="0"/>
      <p:bldP spid="40" grpId="0"/>
      <p:bldP spid="22" grpId="0"/>
      <p:bldP spid="4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责任义务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86349" y="950663"/>
            <a:ext cx="75713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企事业内部的组织机构健全、合理；各个部门的职权范围明确，分工合理；具有与其承担责任相适应的经济权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力，人员的配置和使用适合工作要求。企事业的信息网络健全而具有功效，信息的收集和利用有针对性、系统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性、时效性和经济性。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05120" y="2421576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针对性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09262" y="34110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系统性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51984" y="24141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经济性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42055" y="336022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latin typeface="方正兰亭细黑_GBK" pitchFamily="2" charset="-122"/>
                <a:ea typeface="方正兰亭细黑_GBK" pitchFamily="2" charset="-122"/>
              </a:rPr>
              <a:t>时效性</a:t>
            </a:r>
          </a:p>
        </p:txBody>
      </p:sp>
      <p:sp>
        <p:nvSpPr>
          <p:cNvPr id="35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椭圆 34"/>
          <p:cNvSpPr/>
          <p:nvPr/>
        </p:nvSpPr>
        <p:spPr>
          <a:xfrm rot="5400000">
            <a:off x="4583471" y="3170675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99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0" name="组合 49"/>
          <p:cNvGrpSpPr/>
          <p:nvPr/>
        </p:nvGrpSpPr>
        <p:grpSpPr>
          <a:xfrm rot="16200000">
            <a:off x="3181254" y="3146968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1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2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942055" y="3808096"/>
            <a:ext cx="18257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EFFECTIVENESS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01300" y="2868311"/>
            <a:ext cx="1476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PERTINENCE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29093" y="3855654"/>
            <a:ext cx="20158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SYSTEMATICNESS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51984" y="2861334"/>
            <a:ext cx="1215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ECONOMY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8" name="组合 27"/>
          <p:cNvGrpSpPr/>
          <p:nvPr/>
        </p:nvGrpSpPr>
        <p:grpSpPr>
          <a:xfrm>
            <a:off x="5279679" y="2611888"/>
            <a:ext cx="373564" cy="369712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9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30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31" name="Group 4"/>
          <p:cNvGrpSpPr>
            <a:grpSpLocks noChangeAspect="1"/>
          </p:cNvGrpSpPr>
          <p:nvPr/>
        </p:nvGrpSpPr>
        <p:grpSpPr bwMode="auto">
          <a:xfrm>
            <a:off x="4698573" y="3501438"/>
            <a:ext cx="377499" cy="442385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7" name="Freeform 108"/>
          <p:cNvSpPr>
            <a:spLocks noEditPoints="1"/>
          </p:cNvSpPr>
          <p:nvPr/>
        </p:nvSpPr>
        <p:spPr bwMode="auto">
          <a:xfrm>
            <a:off x="4123414" y="2587393"/>
            <a:ext cx="448586" cy="45019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8" name="Group 13"/>
          <p:cNvGrpSpPr>
            <a:grpSpLocks noChangeAspect="1"/>
          </p:cNvGrpSpPr>
          <p:nvPr/>
        </p:nvGrpSpPr>
        <p:grpSpPr bwMode="auto">
          <a:xfrm>
            <a:off x="3574015" y="3482923"/>
            <a:ext cx="438314" cy="443493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39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6916176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7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7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  <p:bldP spid="3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3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3" dur="3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7" dur="3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4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3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2" dur="3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3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6" dur="3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3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3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8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9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3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0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3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4" dur="3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4" grpId="0"/>
          <p:bldP spid="22" grpId="0"/>
          <p:bldP spid="23" grpId="0"/>
          <p:bldP spid="26" grpId="0"/>
          <p:bldP spid="27" grpId="0"/>
          <p:bldP spid="35" grpId="0" animBg="1"/>
          <p:bldP spid="49" grpId="0" animBg="1"/>
          <p:bldP spid="53" grpId="0"/>
          <p:bldP spid="54" grpId="0"/>
          <p:bldP spid="55" grpId="0"/>
          <p:bldP spid="56" grpId="0"/>
          <p:bldP spid="25" grpId="0"/>
          <p:bldP spid="37" grpId="0" animBg="1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责任义务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42257" y="1490793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企事业内部控制系统具有预见性、适应性、及时性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真实性和有效性，控制系统能适应环境的变化有预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见地、及时地发现偏差，有重点地、经济地采取措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施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-----</a:t>
            </a:r>
            <a:endParaRPr lang="zh-CN" altLang="en-US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045789" y="159886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预见性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754063" y="374208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适应性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411165" y="31265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及时性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34112" y="1906291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真实性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969152" y="2668333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有效性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2257" y="3326588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企业、事业各部门领导人具有合格的管理素质，有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战略眼光，责任心强，，管理部门的工作健全而有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效率。管理责任审计就是针对企事业的管理工作是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否达到了上述责任要求，进行审查和评价。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42257" y="2408690"/>
            <a:ext cx="35702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dirty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把整个企业的活动引到目</a:t>
            </a:r>
            <a:endParaRPr lang="en-US" altLang="zh-CN" sz="2400" dirty="0">
              <a:solidFill>
                <a:srgbClr val="C00000"/>
              </a:solidFill>
              <a:latin typeface="方正兰亭特黑_GBK" pitchFamily="2" charset="-122"/>
              <a:ea typeface="方正兰亭特黑_GBK" pitchFamily="2" charset="-122"/>
            </a:endParaRPr>
          </a:p>
          <a:p>
            <a:r>
              <a:rPr lang="zh-CN" altLang="en-US" sz="2400" dirty="0">
                <a:solidFill>
                  <a:srgbClr val="C00000"/>
                </a:solidFill>
                <a:latin typeface="方正兰亭特黑_GBK" pitchFamily="2" charset="-122"/>
                <a:ea typeface="方正兰亭特黑_GBK" pitchFamily="2" charset="-122"/>
              </a:rPr>
              <a:t>标管理轨道上来。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5875557" y="1833361"/>
            <a:ext cx="976857" cy="976857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8" name="椭圆 77"/>
          <p:cNvSpPr/>
          <p:nvPr/>
        </p:nvSpPr>
        <p:spPr>
          <a:xfrm>
            <a:off x="5025364" y="3145654"/>
            <a:ext cx="727041" cy="72704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7302290" y="2792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7826341" y="2137805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4" name="同心圆 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椭圆 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5149533" y="397100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7" name="同心圆 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椭圆 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4874182" y="2394646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0" name="同心圆 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1" name="椭圆 9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2" name="椭圆 91"/>
          <p:cNvSpPr/>
          <p:nvPr/>
        </p:nvSpPr>
        <p:spPr>
          <a:xfrm>
            <a:off x="7235475" y="139354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/>
        </p:nvSpPr>
        <p:spPr>
          <a:xfrm>
            <a:off x="7961809" y="39961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6734617" y="3184014"/>
            <a:ext cx="638246" cy="638246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9" name="椭圆 98"/>
          <p:cNvSpPr/>
          <p:nvPr/>
        </p:nvSpPr>
        <p:spPr>
          <a:xfrm>
            <a:off x="5956340" y="111876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0" name="椭圆 99"/>
          <p:cNvSpPr/>
          <p:nvPr/>
        </p:nvSpPr>
        <p:spPr>
          <a:xfrm>
            <a:off x="6665922" y="29816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38" name="组合 37"/>
          <p:cNvGrpSpPr/>
          <p:nvPr/>
        </p:nvGrpSpPr>
        <p:grpSpPr>
          <a:xfrm>
            <a:off x="6894447" y="3347872"/>
            <a:ext cx="308754" cy="305571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39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40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46" name="Freeform 108"/>
          <p:cNvSpPr>
            <a:spLocks noEditPoints="1"/>
          </p:cNvSpPr>
          <p:nvPr/>
        </p:nvSpPr>
        <p:spPr bwMode="auto">
          <a:xfrm>
            <a:off x="7951051" y="2248112"/>
            <a:ext cx="401846" cy="403288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7" name="Group 13"/>
          <p:cNvGrpSpPr>
            <a:grpSpLocks noChangeAspect="1"/>
          </p:cNvGrpSpPr>
          <p:nvPr/>
        </p:nvGrpSpPr>
        <p:grpSpPr bwMode="auto">
          <a:xfrm>
            <a:off x="6136760" y="2063416"/>
            <a:ext cx="479194" cy="484856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48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3426251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8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2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3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3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  <p:bldP spid="46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7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2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8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2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10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1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2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2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25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27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30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1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3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/>
          <p:bldP spid="78" grpId="0" animBg="1"/>
          <p:bldP spid="79" grpId="0" animBg="1"/>
          <p:bldP spid="92" grpId="0" animBg="1"/>
          <p:bldP spid="93" grpId="0" animBg="1"/>
          <p:bldP spid="99" grpId="0" animBg="1"/>
          <p:bldP spid="100" grpId="0" animBg="1"/>
          <p:bldP spid="37" grpId="0"/>
          <p:bldP spid="46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胜任能力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568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COMPETENCE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rgbClr val="00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8088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659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核心竞争力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707802" y="267886"/>
            <a:ext cx="747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DUTY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5738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70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领导力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774534" y="326988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团队合作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046293" y="3327704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7524372" y="2435866"/>
            <a:ext cx="9541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57101" y="3876141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创新能力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2033729" y="3860330"/>
            <a:ext cx="1210588" cy="4001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协调能力</a:t>
            </a: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2140758" y="1864286"/>
            <a:ext cx="2412192" cy="701179"/>
          </a:xfrm>
          <a:prstGeom prst="line">
            <a:avLst/>
          </a:prstGeom>
          <a:ln w="76200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2846347" y="1864286"/>
            <a:ext cx="1706603" cy="1537722"/>
          </a:xfrm>
          <a:prstGeom prst="line">
            <a:avLst/>
          </a:prstGeom>
          <a:ln w="76200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902570" y="1864286"/>
            <a:ext cx="650380" cy="2027866"/>
          </a:xfrm>
          <a:prstGeom prst="line">
            <a:avLst/>
          </a:prstGeom>
          <a:ln w="762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52950" y="1864286"/>
            <a:ext cx="574541" cy="2075575"/>
          </a:xfrm>
          <a:prstGeom prst="line">
            <a:avLst/>
          </a:prstGeom>
          <a:ln w="762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 flipH="1" flipV="1">
            <a:off x="4552950" y="1864286"/>
            <a:ext cx="1647314" cy="1537722"/>
          </a:xfrm>
          <a:prstGeom prst="line">
            <a:avLst/>
          </a:prstGeom>
          <a:ln w="76200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>
            <a:off x="4552950" y="1864286"/>
            <a:ext cx="2437224" cy="757312"/>
          </a:xfrm>
          <a:prstGeom prst="line">
            <a:avLst/>
          </a:prstGeom>
          <a:ln w="76200">
            <a:solidFill>
              <a:srgbClr val="FF99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椭圆 45"/>
          <p:cNvSpPr/>
          <p:nvPr/>
        </p:nvSpPr>
        <p:spPr>
          <a:xfrm>
            <a:off x="2491278" y="3066785"/>
            <a:ext cx="710139" cy="710139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547501" y="3584792"/>
            <a:ext cx="710139" cy="71013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4765040" y="3584792"/>
            <a:ext cx="710139" cy="71013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5845195" y="3046939"/>
            <a:ext cx="710139" cy="710139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6635105" y="2266529"/>
            <a:ext cx="710139" cy="71013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1785689" y="2184509"/>
            <a:ext cx="710139" cy="710139"/>
          </a:xfrm>
          <a:prstGeom prst="ellipse">
            <a:avLst/>
          </a:prstGeom>
          <a:solidFill>
            <a:srgbClr val="0099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/>
        </p:nvGrpSpPr>
        <p:grpSpPr>
          <a:xfrm>
            <a:off x="3851771" y="1163107"/>
            <a:ext cx="1402358" cy="1402358"/>
            <a:chOff x="3851771" y="1163107"/>
            <a:chExt cx="1402358" cy="1402358"/>
          </a:xfrm>
        </p:grpSpPr>
        <p:grpSp>
          <p:nvGrpSpPr>
            <p:cNvPr id="43" name="组合 42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4" name="同心圆 4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0" name="TextBox 79"/>
            <p:cNvSpPr txBox="1"/>
            <p:nvPr/>
          </p:nvSpPr>
          <p:spPr>
            <a:xfrm>
              <a:off x="3940671" y="1708199"/>
              <a:ext cx="127470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核心竞争力</a:t>
              </a: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718075" y="3731346"/>
            <a:ext cx="380591" cy="376667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33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3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35" name="Group 4"/>
          <p:cNvGrpSpPr>
            <a:grpSpLocks noChangeAspect="1"/>
          </p:cNvGrpSpPr>
          <p:nvPr/>
        </p:nvGrpSpPr>
        <p:grpSpPr bwMode="auto">
          <a:xfrm>
            <a:off x="1971874" y="2315855"/>
            <a:ext cx="328844" cy="38536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6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5" name="Freeform 108"/>
          <p:cNvSpPr>
            <a:spLocks noEditPoints="1"/>
          </p:cNvSpPr>
          <p:nvPr/>
        </p:nvSpPr>
        <p:spPr bwMode="auto">
          <a:xfrm>
            <a:off x="2654869" y="3230117"/>
            <a:ext cx="385566" cy="386949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6" name="Group 13"/>
          <p:cNvGrpSpPr>
            <a:grpSpLocks noChangeAspect="1"/>
          </p:cNvGrpSpPr>
          <p:nvPr/>
        </p:nvGrpSpPr>
        <p:grpSpPr bwMode="auto">
          <a:xfrm>
            <a:off x="4923276" y="3717056"/>
            <a:ext cx="394318" cy="398977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57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18"/>
          <p:cNvGrpSpPr>
            <a:grpSpLocks noChangeAspect="1"/>
          </p:cNvGrpSpPr>
          <p:nvPr/>
        </p:nvGrpSpPr>
        <p:grpSpPr bwMode="auto">
          <a:xfrm>
            <a:off x="6018460" y="3234723"/>
            <a:ext cx="367396" cy="318411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62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63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68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69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813899" y="2470965"/>
            <a:ext cx="373402" cy="357114"/>
            <a:chOff x="6042259" y="5362013"/>
            <a:chExt cx="464982" cy="444699"/>
          </a:xfrm>
          <a:solidFill>
            <a:schemeClr val="bg1"/>
          </a:solidFill>
        </p:grpSpPr>
        <p:sp>
          <p:nvSpPr>
            <p:cNvPr id="71" name="Freeform 25"/>
            <p:cNvSpPr>
              <a:spLocks/>
            </p:cNvSpPr>
            <p:nvPr/>
          </p:nvSpPr>
          <p:spPr bwMode="auto">
            <a:xfrm>
              <a:off x="6212692" y="5681688"/>
              <a:ext cx="125025" cy="125024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72" name="任意多边形 71"/>
            <p:cNvSpPr>
              <a:spLocks noChangeArrowheads="1"/>
            </p:cNvSpPr>
            <p:nvPr/>
          </p:nvSpPr>
          <p:spPr bwMode="auto">
            <a:xfrm>
              <a:off x="6042259" y="5362013"/>
              <a:ext cx="464982" cy="338443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293808042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11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  <p:bldP spid="5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40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200"/>
                                </p:stCondLst>
                                <p:childTnLst>
                                  <p:par>
                                    <p:cTn id="6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7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8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9" fill="hold">
                                <p:stCondLst>
                                  <p:cond delay="6400"/>
                                </p:stCondLst>
                                <p:childTnLst>
                                  <p:par>
                                    <p:cTn id="11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5" fill="hold">
                                <p:stCondLst>
                                  <p:cond delay="6900"/>
                                </p:stCondLst>
                                <p:childTnLst>
                                  <p:par>
                                    <p:cTn id="116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1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5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39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74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46" grpId="0" animBg="1"/>
          <p:bldP spid="50" grpId="0" animBg="1"/>
          <p:bldP spid="51" grpId="0" animBg="1"/>
          <p:bldP spid="52" grpId="0" animBg="1"/>
          <p:bldP spid="53" grpId="0" animBg="1"/>
          <p:bldP spid="54" grpId="0" animBg="1"/>
          <p:bldP spid="31" grpId="0"/>
          <p:bldP spid="55" grpId="0" animBg="1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领导力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1471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LEADERSHIP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建立组织结构，规定职务或职位，明确责权关系，以使组织中的成员互相协作配合、共同劳动，有效实现组织目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标的过程。组织管理是管理活动的一部分，也称组织职能。为了有效地实现目标，灵活地运用各种方法，把各种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力量合理地组织和有效地协调起来的能力。包括协调关系的能力和善于用人的能力等等。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" name="五角星 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32" name="组合 31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174018" y="3278286"/>
              <a:ext cx="8386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spc="3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领导力</a:t>
              </a:r>
            </a:p>
          </p:txBody>
        </p:sp>
      </p:grpSp>
      <p:sp>
        <p:nvSpPr>
          <p:cNvPr id="35" name="椭圆 34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rgbClr val="0099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rgbClr val="FFC0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3232735" y="1942434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学习力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282620" y="2835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决策力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796587" y="42593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感召力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1949915" y="2916793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组织力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2460447" y="4335507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执行力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6" name="组合 25"/>
          <p:cNvGrpSpPr/>
          <p:nvPr/>
        </p:nvGrpSpPr>
        <p:grpSpPr>
          <a:xfrm>
            <a:off x="4381704" y="1853721"/>
            <a:ext cx="380591" cy="376667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7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8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30" name="Group 4"/>
          <p:cNvGrpSpPr>
            <a:grpSpLocks noChangeAspect="1"/>
          </p:cNvGrpSpPr>
          <p:nvPr/>
        </p:nvGrpSpPr>
        <p:grpSpPr bwMode="auto">
          <a:xfrm>
            <a:off x="3177225" y="2819771"/>
            <a:ext cx="328844" cy="38536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1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0" name="Freeform 108"/>
          <p:cNvSpPr>
            <a:spLocks noEditPoints="1"/>
          </p:cNvSpPr>
          <p:nvPr/>
        </p:nvSpPr>
        <p:spPr bwMode="auto">
          <a:xfrm>
            <a:off x="5623816" y="2845530"/>
            <a:ext cx="385566" cy="386949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Group 13"/>
          <p:cNvGrpSpPr>
            <a:grpSpLocks noChangeAspect="1"/>
          </p:cNvGrpSpPr>
          <p:nvPr/>
        </p:nvGrpSpPr>
        <p:grpSpPr bwMode="auto">
          <a:xfrm>
            <a:off x="3634489" y="4259307"/>
            <a:ext cx="394318" cy="398977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42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8"/>
          <p:cNvGrpSpPr>
            <a:grpSpLocks noChangeAspect="1"/>
          </p:cNvGrpSpPr>
          <p:nvPr/>
        </p:nvGrpSpPr>
        <p:grpSpPr bwMode="auto">
          <a:xfrm>
            <a:off x="5141307" y="4322867"/>
            <a:ext cx="367396" cy="318411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53" name="矩形 52"/>
          <p:cNvSpPr/>
          <p:nvPr/>
        </p:nvSpPr>
        <p:spPr>
          <a:xfrm>
            <a:off x="7423185" y="471403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523527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1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6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400"/>
                            </p:stCondLst>
                            <p:childTnLst>
                              <p:par>
                                <p:cTn id="5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400"/>
                            </p:stCondLst>
                            <p:childTnLst>
                              <p:par>
                                <p:cTn id="6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00"/>
                            </p:stCondLst>
                            <p:childTnLst>
                              <p:par>
                                <p:cTn id="74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400"/>
                            </p:stCondLst>
                            <p:childTnLst>
                              <p:par>
                                <p:cTn id="8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400"/>
                            </p:stCondLst>
                            <p:childTnLst>
                              <p:par>
                                <p:cTn id="9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400"/>
                            </p:stCondLst>
                            <p:childTnLst>
                              <p:par>
                                <p:cTn id="10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9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29" grpId="0"/>
      <p:bldP spid="3" grpId="0" animBg="1"/>
      <p:bldP spid="35" grpId="0" animBg="1"/>
      <p:bldP spid="36" grpId="0" animBg="1"/>
      <p:bldP spid="47" grpId="0" animBg="1"/>
      <p:bldP spid="48" grpId="0" animBg="1"/>
      <p:bldP spid="49" grpId="0" animBg="1"/>
      <p:bldP spid="56" grpId="0"/>
      <p:bldP spid="57" grpId="0"/>
      <p:bldP spid="59" grpId="0"/>
      <p:bldP spid="60" grpId="0"/>
      <p:bldP spid="62" grpId="0"/>
      <p:bldP spid="25" grpId="0"/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执行力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64877" y="267886"/>
            <a:ext cx="20906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EXECUTIVE FORCE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3090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21657" y="1346999"/>
            <a:ext cx="2339102" cy="101566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执行力决定成败，决定战斗力、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凝聚力。如何提高执行力，我认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为要在正确理解的基础上，突出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重点，突破障碍，采取灵活的方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式抓好落实。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409344" y="2389808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制度的效用取决于制度执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行力，党的意志和主张能否实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现，关键也在执行力。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6409344" y="3218448"/>
            <a:ext cx="2111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克服一切困难，确保完成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上级交办的急、难、险、阻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任务。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409344" y="4047089"/>
            <a:ext cx="2185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03.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通过一套有效的系统、组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织、文化和行动计划管理方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法等把战略决策转化为结果。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486346" y="3718858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制度执行力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397459" y="2661429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应急执行力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99007" y="1607750"/>
            <a:ext cx="1467068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20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战略执行力</a:t>
            </a:r>
            <a:endParaRPr lang="zh-CN" altLang="en-US" sz="2000" dirty="0">
              <a:solidFill>
                <a:srgbClr val="C00000"/>
              </a:solidFill>
              <a:latin typeface="方正兰亭细黑_GBK" pitchFamily="2" charset="-122"/>
              <a:ea typeface="方正兰亭细黑_GBK" pitchFamily="2" charset="-122"/>
              <a:cs typeface="方正兰亭细黑_GBK_M" pitchFamily="2" charset="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5105593" y="1379191"/>
            <a:ext cx="914014" cy="914014"/>
            <a:chOff x="5105593" y="1379191"/>
            <a:chExt cx="914014" cy="914014"/>
          </a:xfrm>
        </p:grpSpPr>
        <p:grpSp>
          <p:nvGrpSpPr>
            <p:cNvPr id="46" name="组合 45"/>
            <p:cNvGrpSpPr/>
            <p:nvPr/>
          </p:nvGrpSpPr>
          <p:grpSpPr>
            <a:xfrm>
              <a:off x="5105593" y="1379191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5271494" y="165477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03</a:t>
              </a:r>
              <a:endParaRPr lang="zh-CN" altLang="en-US" sz="20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245280" y="2331973"/>
            <a:ext cx="914014" cy="914014"/>
            <a:chOff x="3245280" y="2331973"/>
            <a:chExt cx="914014" cy="914014"/>
          </a:xfrm>
        </p:grpSpPr>
        <p:grpSp>
          <p:nvGrpSpPr>
            <p:cNvPr id="37" name="组合 36"/>
            <p:cNvGrpSpPr/>
            <p:nvPr/>
          </p:nvGrpSpPr>
          <p:grpSpPr>
            <a:xfrm>
              <a:off x="3245280" y="2331973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8" name="同心圆 3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9" name="椭圆 38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3411181" y="2594635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02</a:t>
              </a:r>
              <a:endParaRPr lang="zh-CN" altLang="en-US" sz="20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78794" y="3334906"/>
            <a:ext cx="914014" cy="914014"/>
            <a:chOff x="1278794" y="3334906"/>
            <a:chExt cx="914014" cy="914014"/>
          </a:xfrm>
        </p:grpSpPr>
        <p:grpSp>
          <p:nvGrpSpPr>
            <p:cNvPr id="27" name="组合 26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0" name="椭圆 29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6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8" name="TextBox 57"/>
            <p:cNvSpPr txBox="1"/>
            <p:nvPr/>
          </p:nvSpPr>
          <p:spPr>
            <a:xfrm>
              <a:off x="1443719" y="3591858"/>
              <a:ext cx="58221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01</a:t>
              </a:r>
              <a:endParaRPr lang="zh-CN" altLang="en-US" sz="20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2883910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1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6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5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8" presetClass="entr" presetSubtype="3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6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5" grpId="0"/>
          <p:bldP spid="40" grpId="0"/>
          <p:bldP spid="41" grpId="0"/>
          <p:bldP spid="42" grpId="0"/>
          <p:bldP spid="43" grpId="0"/>
          <p:bldP spid="44" grpId="0"/>
          <p:bldP spid="45" grpId="0"/>
          <p:bldP spid="31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团队合作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88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TEAMWORK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建立在团队的基础之上，发挥团队精神、互补互助以达到团队最大工作效率的能力。对于团队的成员来说，不仅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要有个人能力，更需要有在不同的位置上各尽所能、与其他成员协调合作的能力。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95368" y="3811490"/>
            <a:ext cx="1721136" cy="548848"/>
            <a:chOff x="695368" y="3811490"/>
            <a:chExt cx="1721136" cy="548848"/>
          </a:xfrm>
        </p:grpSpPr>
        <p:grpSp>
          <p:nvGrpSpPr>
            <p:cNvPr id="52" name="组合 51"/>
            <p:cNvGrpSpPr/>
            <p:nvPr/>
          </p:nvGrpSpPr>
          <p:grpSpPr>
            <a:xfrm>
              <a:off x="695368" y="3811490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3" name="圆角矩形 52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2" name="椭圆 61"/>
            <p:cNvSpPr/>
            <p:nvPr/>
          </p:nvSpPr>
          <p:spPr>
            <a:xfrm>
              <a:off x="825405" y="3951961"/>
              <a:ext cx="279463" cy="2794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173927" y="3285519"/>
            <a:ext cx="1721136" cy="548848"/>
            <a:chOff x="2173927" y="3285519"/>
            <a:chExt cx="1721136" cy="548848"/>
          </a:xfrm>
        </p:grpSpPr>
        <p:grpSp>
          <p:nvGrpSpPr>
            <p:cNvPr id="49" name="组合 48"/>
            <p:cNvGrpSpPr/>
            <p:nvPr/>
          </p:nvGrpSpPr>
          <p:grpSpPr>
            <a:xfrm>
              <a:off x="2173927" y="3285519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3" name="椭圆 62"/>
            <p:cNvSpPr/>
            <p:nvPr/>
          </p:nvSpPr>
          <p:spPr>
            <a:xfrm>
              <a:off x="2307128" y="3420211"/>
              <a:ext cx="279463" cy="2794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685227" y="2759547"/>
            <a:ext cx="1721136" cy="548848"/>
            <a:chOff x="3685227" y="2759547"/>
            <a:chExt cx="1721136" cy="548848"/>
          </a:xfrm>
        </p:grpSpPr>
        <p:grpSp>
          <p:nvGrpSpPr>
            <p:cNvPr id="46" name="组合 45"/>
            <p:cNvGrpSpPr/>
            <p:nvPr/>
          </p:nvGrpSpPr>
          <p:grpSpPr>
            <a:xfrm>
              <a:off x="3685227" y="2759547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7" name="圆角矩形 4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6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4" name="椭圆 63"/>
            <p:cNvSpPr/>
            <p:nvPr/>
          </p:nvSpPr>
          <p:spPr>
            <a:xfrm>
              <a:off x="3829063" y="2894239"/>
              <a:ext cx="279463" cy="2794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204626" y="2233575"/>
            <a:ext cx="1721136" cy="548848"/>
            <a:chOff x="5204626" y="2233575"/>
            <a:chExt cx="1721136" cy="548848"/>
          </a:xfrm>
        </p:grpSpPr>
        <p:grpSp>
          <p:nvGrpSpPr>
            <p:cNvPr id="43" name="组合 42"/>
            <p:cNvGrpSpPr/>
            <p:nvPr/>
          </p:nvGrpSpPr>
          <p:grpSpPr>
            <a:xfrm>
              <a:off x="5204626" y="2233575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44" name="圆角矩形 43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椭圆 64"/>
            <p:cNvSpPr/>
            <p:nvPr/>
          </p:nvSpPr>
          <p:spPr>
            <a:xfrm>
              <a:off x="5384889" y="2368267"/>
              <a:ext cx="279463" cy="27946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723643" y="1707603"/>
            <a:ext cx="1721136" cy="548848"/>
            <a:chOff x="6723643" y="1707603"/>
            <a:chExt cx="1721136" cy="548848"/>
          </a:xfrm>
        </p:grpSpPr>
        <p:grpSp>
          <p:nvGrpSpPr>
            <p:cNvPr id="55" name="组合 54"/>
            <p:cNvGrpSpPr/>
            <p:nvPr/>
          </p:nvGrpSpPr>
          <p:grpSpPr>
            <a:xfrm>
              <a:off x="6723643" y="1707603"/>
              <a:ext cx="1721136" cy="548848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6" name="圆角矩形 5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>
                <a:off x="4351930" y="1373339"/>
                <a:ext cx="3742172" cy="2584451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椭圆 65"/>
            <p:cNvSpPr/>
            <p:nvPr/>
          </p:nvSpPr>
          <p:spPr>
            <a:xfrm>
              <a:off x="6904288" y="1842295"/>
              <a:ext cx="279463" cy="279463"/>
            </a:xfrm>
            <a:prstGeom prst="ellipse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noFill/>
            </a:ln>
            <a:effectLst>
              <a:outerShdw blurRad="88900" dist="63500" dir="8100000" algn="tr" rotWithShape="0">
                <a:prstClr val="black">
                  <a:alpha val="57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104868" y="3943670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表达与沟通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630574" y="3390665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做事主动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108526" y="2890094"/>
            <a:ext cx="1313180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敬业的品质 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677074" y="2355632"/>
            <a:ext cx="1210588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宽容与合作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217402" y="1827822"/>
            <a:ext cx="1005403" cy="338554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全局观念</a:t>
            </a:r>
          </a:p>
        </p:txBody>
      </p:sp>
      <p:grpSp>
        <p:nvGrpSpPr>
          <p:cNvPr id="72" name="组合 71"/>
          <p:cNvGrpSpPr/>
          <p:nvPr/>
        </p:nvGrpSpPr>
        <p:grpSpPr>
          <a:xfrm>
            <a:off x="669337" y="1645497"/>
            <a:ext cx="435531" cy="43553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7794388" y="4243976"/>
            <a:ext cx="500908" cy="50090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8423305" y="3522698"/>
            <a:ext cx="274777" cy="27477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2" name="组合 81"/>
          <p:cNvGrpSpPr/>
          <p:nvPr/>
        </p:nvGrpSpPr>
        <p:grpSpPr>
          <a:xfrm>
            <a:off x="1397585" y="203803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8" name="同心圆 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椭圆 10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7183751" y="456335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4" name="同心圆 10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5" name="椭圆 10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7316009" y="389725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7" name="同心圆 10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椭圆 10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9" name="椭圆 108"/>
          <p:cNvSpPr/>
          <p:nvPr/>
        </p:nvSpPr>
        <p:spPr>
          <a:xfrm>
            <a:off x="1572773" y="1714183"/>
            <a:ext cx="274777" cy="274777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0" name="椭圆 109"/>
          <p:cNvSpPr/>
          <p:nvPr/>
        </p:nvSpPr>
        <p:spPr>
          <a:xfrm>
            <a:off x="767327" y="2356561"/>
            <a:ext cx="137389" cy="13738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1" name="组合 110"/>
          <p:cNvGrpSpPr/>
          <p:nvPr/>
        </p:nvGrpSpPr>
        <p:grpSpPr>
          <a:xfrm>
            <a:off x="8411685" y="3951960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4" name="椭圆 113"/>
          <p:cNvSpPr/>
          <p:nvPr/>
        </p:nvSpPr>
        <p:spPr>
          <a:xfrm>
            <a:off x="6629511" y="4508355"/>
            <a:ext cx="274777" cy="274777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5" name="椭圆 114"/>
          <p:cNvSpPr/>
          <p:nvPr/>
        </p:nvSpPr>
        <p:spPr>
          <a:xfrm>
            <a:off x="1104868" y="2696479"/>
            <a:ext cx="137389" cy="137389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8" name="组合 117"/>
          <p:cNvGrpSpPr/>
          <p:nvPr/>
        </p:nvGrpSpPr>
        <p:grpSpPr>
          <a:xfrm>
            <a:off x="2318171" y="21217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1" name="椭圆 120"/>
          <p:cNvSpPr/>
          <p:nvPr/>
        </p:nvSpPr>
        <p:spPr>
          <a:xfrm>
            <a:off x="8585278" y="4784918"/>
            <a:ext cx="137389" cy="137389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68" name="组合 67"/>
          <p:cNvGrpSpPr/>
          <p:nvPr/>
        </p:nvGrpSpPr>
        <p:grpSpPr>
          <a:xfrm>
            <a:off x="3861699" y="2917222"/>
            <a:ext cx="214189" cy="211981"/>
            <a:chOff x="6967126" y="4092464"/>
            <a:chExt cx="453105" cy="448433"/>
          </a:xfrm>
          <a:solidFill>
            <a:srgbClr val="FF9933"/>
          </a:solidFill>
          <a:effectLst/>
        </p:grpSpPr>
        <p:sp>
          <p:nvSpPr>
            <p:cNvPr id="69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70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5432086" y="2381823"/>
            <a:ext cx="185067" cy="216877"/>
            <a:chOff x="1776" y="1776"/>
            <a:chExt cx="64" cy="75"/>
          </a:xfrm>
          <a:solidFill>
            <a:srgbClr val="009900"/>
          </a:solidFill>
          <a:effectLst/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79" name="Freeform 108"/>
          <p:cNvSpPr>
            <a:spLocks noEditPoints="1"/>
          </p:cNvSpPr>
          <p:nvPr/>
        </p:nvSpPr>
        <p:spPr bwMode="auto">
          <a:xfrm>
            <a:off x="856641" y="3982808"/>
            <a:ext cx="216990" cy="217768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rgbClr val="FF5050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3" name="Group 13"/>
          <p:cNvGrpSpPr>
            <a:grpSpLocks noChangeAspect="1"/>
          </p:cNvGrpSpPr>
          <p:nvPr/>
        </p:nvGrpSpPr>
        <p:grpSpPr bwMode="auto">
          <a:xfrm>
            <a:off x="2325143" y="3445031"/>
            <a:ext cx="221915" cy="224537"/>
            <a:chOff x="2426" y="2781"/>
            <a:chExt cx="593" cy="600"/>
          </a:xfrm>
          <a:solidFill>
            <a:schemeClr val="accent5"/>
          </a:solidFill>
          <a:effectLst/>
        </p:grpSpPr>
        <p:sp>
          <p:nvSpPr>
            <p:cNvPr id="84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5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18"/>
          <p:cNvGrpSpPr>
            <a:grpSpLocks noChangeAspect="1"/>
          </p:cNvGrpSpPr>
          <p:nvPr/>
        </p:nvGrpSpPr>
        <p:grpSpPr bwMode="auto">
          <a:xfrm>
            <a:off x="6943776" y="1881569"/>
            <a:ext cx="206764" cy="179196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87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88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89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90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44479024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 p14:presetBounceEnd="44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 p14:presetBounceEnd="44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  <p:bldP spid="79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8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8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2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9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6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6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3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37" grpId="0"/>
          <p:bldP spid="38" grpId="0"/>
          <p:bldP spid="39" grpId="0"/>
          <p:bldP spid="40" grpId="0"/>
          <p:bldP spid="41" grpId="0"/>
          <p:bldP spid="42" grpId="0"/>
          <p:bldP spid="80" grpId="0" animBg="1"/>
          <p:bldP spid="81" grpId="0" animBg="1"/>
          <p:bldP spid="109" grpId="0" animBg="1"/>
          <p:bldP spid="110" grpId="0" animBg="1"/>
          <p:bldP spid="114" grpId="0" animBg="1"/>
          <p:bldP spid="115" grpId="0" animBg="1"/>
          <p:bldP spid="121" grpId="0" animBg="1"/>
          <p:bldP spid="67" grpId="0"/>
          <p:bldP spid="79" grpId="0" animBg="1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专业技能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7617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SKILL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636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永远要对你的工作保持热爱和熟悉，不然你会错过很多机会的。比尔。盖茨的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10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大优秀员工准则中的第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条是：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具有远见卓识，并提高专业知识和技能。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对周围的事物要有高度的洞察力。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吃老本是最可怕的 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3.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不断学习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提高自己的工作能力。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4.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掌握新知识新技能，以适应未来的工作 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5.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做勇于创新的新型员工。可见无论你现在从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事什么职业，专业知识是你成为一个职业化人士的基本条件。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797708" y="408083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技能的消化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014622" y="4072476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技能的存储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6014622" y="2723140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技能的使用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659209" y="2719010"/>
            <a:ext cx="1415772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专业技能培训</a:t>
            </a:r>
          </a:p>
        </p:txBody>
      </p:sp>
      <p:sp>
        <p:nvSpPr>
          <p:cNvPr id="95" name="椭圆 34"/>
          <p:cNvSpPr/>
          <p:nvPr/>
        </p:nvSpPr>
        <p:spPr>
          <a:xfrm rot="10800000">
            <a:off x="3288725" y="2230676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6" name="组合 95"/>
          <p:cNvGrpSpPr/>
          <p:nvPr/>
        </p:nvGrpSpPr>
        <p:grpSpPr>
          <a:xfrm rot="5400000">
            <a:off x="3492928" y="3457744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7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0" name="椭圆 34"/>
          <p:cNvSpPr/>
          <p:nvPr/>
        </p:nvSpPr>
        <p:spPr>
          <a:xfrm>
            <a:off x="4720609" y="3292349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00990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7" name="组合 116"/>
          <p:cNvGrpSpPr/>
          <p:nvPr/>
        </p:nvGrpSpPr>
        <p:grpSpPr>
          <a:xfrm rot="16200000">
            <a:off x="4525211" y="20337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3598405" y="2492232"/>
            <a:ext cx="458281" cy="453556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3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4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25" name="Group 4"/>
          <p:cNvGrpSpPr>
            <a:grpSpLocks noChangeAspect="1"/>
          </p:cNvGrpSpPr>
          <p:nvPr/>
        </p:nvGrpSpPr>
        <p:grpSpPr bwMode="auto">
          <a:xfrm>
            <a:off x="5048859" y="3915407"/>
            <a:ext cx="395971" cy="464031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26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30" name="Freeform 108"/>
          <p:cNvSpPr>
            <a:spLocks noEditPoints="1"/>
          </p:cNvSpPr>
          <p:nvPr/>
        </p:nvSpPr>
        <p:spPr bwMode="auto">
          <a:xfrm>
            <a:off x="3609163" y="3914455"/>
            <a:ext cx="464272" cy="465937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1" name="Group 13"/>
          <p:cNvGrpSpPr>
            <a:grpSpLocks noChangeAspect="1"/>
          </p:cNvGrpSpPr>
          <p:nvPr/>
        </p:nvGrpSpPr>
        <p:grpSpPr bwMode="auto">
          <a:xfrm>
            <a:off x="5007289" y="2478799"/>
            <a:ext cx="474811" cy="480421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32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503301605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5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  <p:bldP spid="3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45" presetID="45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59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2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1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73" presetID="45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6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2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1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6" fill="hold">
                                <p:stCondLst>
                                  <p:cond delay="10100"/>
                                </p:stCondLst>
                                <p:childTnLst>
                                  <p:par>
                                    <p:cTn id="87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2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68" grpId="0"/>
          <p:bldP spid="69" grpId="0"/>
          <p:bldP spid="70" grpId="0"/>
          <p:bldP spid="71" grpId="0"/>
          <p:bldP spid="95" grpId="0" animBg="1"/>
          <p:bldP spid="100" grpId="0" animBg="1"/>
          <p:bldP spid="21" grpId="0"/>
          <p:bldP spid="30" grpId="0" animBg="1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协调技能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815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COORDINATION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重视上下之间的沟通，做到上情下达，使所属员工了解公司的决策；做到下情上达，使决策领导了解战略计划的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执行情况和员工的真实想法，还要重视横向沟通，注意部门之间的沟通协调，从而最大限度地解决信息的不对称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化解员工之间，部门之间的矛盾与不和谐。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1629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" name="同心圆 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772690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" name="同心圆 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0099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382423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992157" y="2047336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42686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自觉加强学习</a:t>
            </a:r>
            <a:endParaRPr lang="en-US" altLang="zh-CN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提高政治素养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983094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丰富知识储备</a:t>
            </a:r>
            <a:endParaRPr lang="en-US" altLang="zh-CN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提高业务素养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628221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注重方式技巧</a:t>
            </a:r>
            <a:endParaRPr lang="en-US" altLang="zh-CN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提高协调质量</a:t>
            </a:r>
            <a:endParaRPr lang="en-US" altLang="zh-CN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35247" y="282977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自觉磨炼心智</a:t>
            </a:r>
            <a:endParaRPr lang="en-US" altLang="zh-CN" sz="1400" dirty="0">
              <a:solidFill>
                <a:schemeClr val="bg1"/>
              </a:solidFill>
              <a:latin typeface="方正兰亭细黑_GBK" pitchFamily="2" charset="-122"/>
              <a:ea typeface="方正兰亭细黑_GBK" pitchFamily="2" charset="-122"/>
            </a:endParaRPr>
          </a:p>
          <a:p>
            <a:r>
              <a:rPr lang="zh-CN" altLang="en-US" sz="1400" dirty="0">
                <a:solidFill>
                  <a:schemeClr val="bg1"/>
                </a:solidFill>
                <a:latin typeface="方正兰亭细黑_GBK" pitchFamily="2" charset="-122"/>
                <a:ea typeface="方正兰亭细黑_GBK" pitchFamily="2" charset="-122"/>
              </a:rPr>
              <a:t>提高心理素养</a:t>
            </a:r>
          </a:p>
        </p:txBody>
      </p:sp>
      <p:sp>
        <p:nvSpPr>
          <p:cNvPr id="39" name="椭圆 38"/>
          <p:cNvSpPr/>
          <p:nvPr/>
        </p:nvSpPr>
        <p:spPr>
          <a:xfrm>
            <a:off x="4575050" y="3700015"/>
            <a:ext cx="500908" cy="500908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5717380" y="3924326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2552263" y="392468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2255929" y="4043024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175518" y="392934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3062244" y="3921840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6553278" y="405324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3850333" y="3956451"/>
            <a:ext cx="250454" cy="250454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6726981" y="392304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4151556" y="3931099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359742" y="3980235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5900741" y="374054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2070359" y="4053531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4506355" y="377663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3206031" y="3868485"/>
            <a:ext cx="322151" cy="322151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5075958" y="392122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椭圆 56"/>
          <p:cNvSpPr/>
          <p:nvPr/>
        </p:nvSpPr>
        <p:spPr>
          <a:xfrm>
            <a:off x="1206867" y="3924555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921657" y="4055787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椭圆 58"/>
          <p:cNvSpPr/>
          <p:nvPr/>
        </p:nvSpPr>
        <p:spPr>
          <a:xfrm>
            <a:off x="2772349" y="3741284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1690644" y="3977618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193490" y="3783833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7730460" y="3915261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TextBox 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738352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6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2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5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42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5" grpId="0"/>
          <p:bldP spid="36" grpId="0"/>
          <p:bldP spid="37" grpId="0"/>
          <p:bldP spid="38" grpId="0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55" grpId="0" animBg="1"/>
          <p:bldP spid="56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53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任意多边形 8"/>
          <p:cNvSpPr/>
          <p:nvPr/>
        </p:nvSpPr>
        <p:spPr>
          <a:xfrm>
            <a:off x="1651000" y="2133588"/>
            <a:ext cx="5689600" cy="1079512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89600" h="1079512">
                <a:moveTo>
                  <a:pt x="0" y="1079512"/>
                </a:moveTo>
                <a:cubicBezTo>
                  <a:pt x="641350" y="541878"/>
                  <a:pt x="1282700" y="4245"/>
                  <a:pt x="1917700" y="12"/>
                </a:cubicBezTo>
                <a:cubicBezTo>
                  <a:pt x="2552700" y="-4221"/>
                  <a:pt x="3181350" y="1051995"/>
                  <a:pt x="3810000" y="1054112"/>
                </a:cubicBezTo>
                <a:cubicBezTo>
                  <a:pt x="4438650" y="1056229"/>
                  <a:pt x="5372100" y="158762"/>
                  <a:pt x="5689600" y="12712"/>
                </a:cubicBezTo>
              </a:path>
            </a:pathLst>
          </a:cu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TextBox 6"/>
          <p:cNvSpPr txBox="1">
            <a:spLocks noChangeArrowheads="1"/>
          </p:cNvSpPr>
          <p:nvPr/>
        </p:nvSpPr>
        <p:spPr bwMode="auto">
          <a:xfrm>
            <a:off x="1240835" y="177691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关于我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5" name="TextBox 6"/>
          <p:cNvSpPr txBox="1">
            <a:spLocks noChangeArrowheads="1"/>
          </p:cNvSpPr>
          <p:nvPr/>
        </p:nvSpPr>
        <p:spPr bwMode="auto">
          <a:xfrm>
            <a:off x="3024648" y="317633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岗位认知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6" name="TextBox 6"/>
          <p:cNvSpPr txBox="1">
            <a:spLocks noChangeArrowheads="1"/>
          </p:cNvSpPr>
          <p:nvPr/>
        </p:nvSpPr>
        <p:spPr bwMode="auto">
          <a:xfrm>
            <a:off x="4900887" y="1764256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胜任能力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07" name="TextBox 6"/>
          <p:cNvSpPr txBox="1">
            <a:spLocks noChangeArrowheads="1"/>
          </p:cNvSpPr>
          <p:nvPr/>
        </p:nvSpPr>
        <p:spPr bwMode="auto">
          <a:xfrm>
            <a:off x="6816048" y="3119204"/>
            <a:ext cx="14216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  <a:endParaRPr lang="zh-CN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1211807" y="2080259"/>
            <a:ext cx="995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ABOUT ME</a:t>
            </a:r>
            <a:endParaRPr lang="zh-CN" altLang="en-US" sz="12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933835" y="3488536"/>
            <a:ext cx="14494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POST COGNTIVE</a:t>
            </a:r>
            <a:endParaRPr lang="zh-CN" altLang="en-US" sz="12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857345" y="2080259"/>
            <a:ext cx="12232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COMPETENCE</a:t>
            </a:r>
            <a:endParaRPr lang="zh-CN" altLang="en-US" sz="12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751669" y="3432030"/>
            <a:ext cx="1366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PROGRAMMING</a:t>
            </a:r>
            <a:endParaRPr lang="zh-CN" altLang="en-US" sz="12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主目录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160085" y="267886"/>
            <a:ext cx="1299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组合 21"/>
          <p:cNvGrpSpPr/>
          <p:nvPr/>
        </p:nvGrpSpPr>
        <p:grpSpPr>
          <a:xfrm>
            <a:off x="1008115" y="2542722"/>
            <a:ext cx="1360493" cy="1360493"/>
            <a:chOff x="1008115" y="2542722"/>
            <a:chExt cx="1360493" cy="1360493"/>
          </a:xfrm>
        </p:grpSpPr>
        <p:grpSp>
          <p:nvGrpSpPr>
            <p:cNvPr id="86" name="组合 85"/>
            <p:cNvGrpSpPr/>
            <p:nvPr/>
          </p:nvGrpSpPr>
          <p:grpSpPr>
            <a:xfrm>
              <a:off x="1008115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7" name="同心圆 8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8" name="椭圆 8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8" name="TextBox 107"/>
            <p:cNvSpPr txBox="1"/>
            <p:nvPr/>
          </p:nvSpPr>
          <p:spPr>
            <a:xfrm>
              <a:off x="1357180" y="279603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770261" y="2542722"/>
            <a:ext cx="1360493" cy="1360493"/>
            <a:chOff x="4770261" y="2542722"/>
            <a:chExt cx="1360493" cy="1360493"/>
          </a:xfrm>
        </p:grpSpPr>
        <p:grpSp>
          <p:nvGrpSpPr>
            <p:cNvPr id="89" name="组合 88"/>
            <p:cNvGrpSpPr/>
            <p:nvPr/>
          </p:nvGrpSpPr>
          <p:grpSpPr>
            <a:xfrm>
              <a:off x="4770261" y="2542722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0" name="同心圆 8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91" name="椭圆 90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" name="TextBox 108"/>
            <p:cNvSpPr txBox="1"/>
            <p:nvPr/>
          </p:nvSpPr>
          <p:spPr>
            <a:xfrm>
              <a:off x="5119326" y="2780033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889188" y="1494971"/>
            <a:ext cx="1360493" cy="1360493"/>
            <a:chOff x="2889188" y="1494971"/>
            <a:chExt cx="1360493" cy="1360493"/>
          </a:xfrm>
        </p:grpSpPr>
        <p:grpSp>
          <p:nvGrpSpPr>
            <p:cNvPr id="80" name="组合 79"/>
            <p:cNvGrpSpPr/>
            <p:nvPr/>
          </p:nvGrpSpPr>
          <p:grpSpPr>
            <a:xfrm>
              <a:off x="2889188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1" name="同心圆 8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2" name="椭圆 81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0" name="TextBox 109"/>
            <p:cNvSpPr txBox="1"/>
            <p:nvPr/>
          </p:nvSpPr>
          <p:spPr>
            <a:xfrm>
              <a:off x="3238253" y="1729519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651335" y="1494971"/>
            <a:ext cx="1360493" cy="1360493"/>
            <a:chOff x="6651335" y="1494971"/>
            <a:chExt cx="1360493" cy="1360493"/>
          </a:xfrm>
        </p:grpSpPr>
        <p:grpSp>
          <p:nvGrpSpPr>
            <p:cNvPr id="83" name="组合 82"/>
            <p:cNvGrpSpPr/>
            <p:nvPr/>
          </p:nvGrpSpPr>
          <p:grpSpPr>
            <a:xfrm>
              <a:off x="6651335" y="1494971"/>
              <a:ext cx="1360493" cy="136049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84" name="同心圆 8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85" name="椭圆 84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6958619" y="1702647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6065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6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5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4" grpId="0"/>
      <p:bldP spid="105" grpId="0"/>
      <p:bldP spid="106" grpId="0"/>
      <p:bldP spid="107" grpId="0"/>
      <p:bldP spid="112" grpId="0"/>
      <p:bldP spid="113" grpId="0"/>
      <p:bldP spid="114" grpId="0"/>
      <p:bldP spid="115" grpId="0"/>
      <p:bldP spid="103" grpId="0" animBg="1"/>
      <p:bldP spid="94" grpId="0"/>
      <p:bldP spid="116" grpId="0"/>
      <p:bldP spid="3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创新技能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429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LNNOVATION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709404" y="950663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技术和各种实践活动领域中不断提供具有经济价值、社会价值、生态价值的新思想、新理论、新方法和新发明的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能力。经济竞争的核心；当今社会的竞争，与其说是人才的竞争，不如说是人的创造力的竞争。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1249770" y="2099848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新理论</a:t>
            </a:r>
          </a:p>
        </p:txBody>
      </p:sp>
      <p:grpSp>
        <p:nvGrpSpPr>
          <p:cNvPr id="78" name="组合 77"/>
          <p:cNvGrpSpPr/>
          <p:nvPr/>
        </p:nvGrpSpPr>
        <p:grpSpPr>
          <a:xfrm>
            <a:off x="2207885" y="2565266"/>
            <a:ext cx="408377" cy="408377"/>
            <a:chOff x="304800" y="673100"/>
            <a:chExt cx="4000500" cy="4000500"/>
          </a:xfrm>
          <a:solidFill>
            <a:schemeClr val="accent5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9" name="同心圆 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0" name="椭圆 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1148780" y="2529492"/>
            <a:ext cx="219777" cy="219777"/>
            <a:chOff x="304800" y="673100"/>
            <a:chExt cx="4000500" cy="4000500"/>
          </a:xfrm>
          <a:solidFill>
            <a:schemeClr val="accent5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2" name="同心圆 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3" name="椭圆 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1527497" y="2774185"/>
            <a:ext cx="350672" cy="350672"/>
            <a:chOff x="304800" y="673100"/>
            <a:chExt cx="4000500" cy="4000500"/>
          </a:xfrm>
          <a:solidFill>
            <a:schemeClr val="accent5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2462156" y="2525992"/>
            <a:ext cx="219777" cy="219777"/>
            <a:chOff x="304800" y="673100"/>
            <a:chExt cx="4000500" cy="4000500"/>
          </a:xfrm>
          <a:solidFill>
            <a:schemeClr val="accent5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88" name="同心圆 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椭圆 8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0" name="组合 89"/>
          <p:cNvGrpSpPr/>
          <p:nvPr/>
        </p:nvGrpSpPr>
        <p:grpSpPr>
          <a:xfrm>
            <a:off x="2092110" y="2742121"/>
            <a:ext cx="219777" cy="219777"/>
            <a:chOff x="304800" y="673100"/>
            <a:chExt cx="4000500" cy="4000500"/>
          </a:xfrm>
          <a:solidFill>
            <a:schemeClr val="accent5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91" name="同心圆 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2" name="椭圆 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814828" y="2769454"/>
            <a:ext cx="291782" cy="291782"/>
            <a:chOff x="304800" y="673100"/>
            <a:chExt cx="4000500" cy="4000500"/>
          </a:xfrm>
          <a:solidFill>
            <a:schemeClr val="accent5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5" name="同心圆 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6" name="椭圆 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1790044" y="3033205"/>
            <a:ext cx="219777" cy="219777"/>
            <a:chOff x="304800" y="673100"/>
            <a:chExt cx="4000500" cy="4000500"/>
          </a:xfrm>
          <a:solidFill>
            <a:schemeClr val="accent5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1610047" y="2544946"/>
            <a:ext cx="350672" cy="350672"/>
            <a:chOff x="304800" y="673100"/>
            <a:chExt cx="4000500" cy="4000500"/>
          </a:xfrm>
          <a:solidFill>
            <a:schemeClr val="accent5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1948151" y="2552698"/>
            <a:ext cx="287919" cy="287919"/>
            <a:chOff x="304800" y="673100"/>
            <a:chExt cx="4000500" cy="4000500"/>
          </a:xfrm>
          <a:solidFill>
            <a:schemeClr val="accent5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6" name="同心圆 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7" name="椭圆 7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1276032" y="2552159"/>
            <a:ext cx="387220" cy="387220"/>
            <a:chOff x="304800" y="673100"/>
            <a:chExt cx="4000500" cy="4000500"/>
          </a:xfrm>
          <a:solidFill>
            <a:schemeClr val="accent5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7" name="TextBox 96"/>
          <p:cNvSpPr txBox="1"/>
          <p:nvPr/>
        </p:nvSpPr>
        <p:spPr>
          <a:xfrm>
            <a:off x="3091242" y="300440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新方法</a:t>
            </a:r>
          </a:p>
        </p:txBody>
      </p:sp>
      <p:grpSp>
        <p:nvGrpSpPr>
          <p:cNvPr id="98" name="组合 97"/>
          <p:cNvGrpSpPr/>
          <p:nvPr/>
        </p:nvGrpSpPr>
        <p:grpSpPr>
          <a:xfrm>
            <a:off x="4049357" y="3469827"/>
            <a:ext cx="408377" cy="408377"/>
            <a:chOff x="304800" y="673100"/>
            <a:chExt cx="4000500" cy="4000500"/>
          </a:xfrm>
          <a:solidFill>
            <a:srgbClr val="FFC0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2990252" y="3434053"/>
            <a:ext cx="219777" cy="219777"/>
            <a:chOff x="304800" y="673100"/>
            <a:chExt cx="4000500" cy="4000500"/>
          </a:xfrm>
          <a:solidFill>
            <a:srgbClr val="FFC0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2" name="同心圆 10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4" name="椭圆 10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368969" y="3678746"/>
            <a:ext cx="350672" cy="350672"/>
            <a:chOff x="304800" y="673100"/>
            <a:chExt cx="4000500" cy="4000500"/>
          </a:xfrm>
          <a:solidFill>
            <a:srgbClr val="FFC00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6" name="同心圆 10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7" name="椭圆 10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4303628" y="3430553"/>
            <a:ext cx="219777" cy="219777"/>
            <a:chOff x="304800" y="673100"/>
            <a:chExt cx="4000500" cy="4000500"/>
          </a:xfrm>
          <a:solidFill>
            <a:srgbClr val="FFC0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09" name="同心圆 10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0" name="椭圆 10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3656300" y="3674015"/>
            <a:ext cx="291782" cy="291782"/>
            <a:chOff x="304800" y="673100"/>
            <a:chExt cx="4000500" cy="4000500"/>
          </a:xfrm>
          <a:solidFill>
            <a:srgbClr val="FFC0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同心圆 11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椭圆 1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3631516" y="3937766"/>
            <a:ext cx="219777" cy="219777"/>
            <a:chOff x="304800" y="673100"/>
            <a:chExt cx="4000500" cy="4000500"/>
          </a:xfrm>
          <a:solidFill>
            <a:srgbClr val="FFC0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9" name="同心圆 1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0" name="椭圆 11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3789623" y="3457259"/>
            <a:ext cx="287919" cy="287919"/>
            <a:chOff x="304800" y="673100"/>
            <a:chExt cx="4000500" cy="4000500"/>
          </a:xfrm>
          <a:solidFill>
            <a:srgbClr val="FFC0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25" name="同心圆 12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6" name="椭圆 12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>
            <a:off x="3117504" y="3456720"/>
            <a:ext cx="387220" cy="387220"/>
            <a:chOff x="304800" y="673100"/>
            <a:chExt cx="4000500" cy="4000500"/>
          </a:xfrm>
          <a:solidFill>
            <a:srgbClr val="FFC0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8" name="同心圆 12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9" name="椭圆 12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0" name="TextBox 129"/>
          <p:cNvSpPr txBox="1"/>
          <p:nvPr/>
        </p:nvSpPr>
        <p:spPr>
          <a:xfrm>
            <a:off x="4906466" y="2076729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新思想</a:t>
            </a:r>
          </a:p>
        </p:txBody>
      </p:sp>
      <p:grpSp>
        <p:nvGrpSpPr>
          <p:cNvPr id="131" name="组合 130"/>
          <p:cNvGrpSpPr/>
          <p:nvPr/>
        </p:nvGrpSpPr>
        <p:grpSpPr>
          <a:xfrm>
            <a:off x="5864581" y="2542147"/>
            <a:ext cx="408377" cy="408377"/>
            <a:chOff x="304800" y="673100"/>
            <a:chExt cx="4000500" cy="4000500"/>
          </a:xfrm>
          <a:solidFill>
            <a:srgbClr val="FF505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2" name="同心圆 13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3" name="椭圆 13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4805476" y="2506373"/>
            <a:ext cx="219777" cy="219777"/>
            <a:chOff x="304800" y="673100"/>
            <a:chExt cx="4000500" cy="4000500"/>
          </a:xfrm>
          <a:solidFill>
            <a:srgbClr val="FF505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35" name="同心圆 13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6" name="椭圆 13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0" name="组合 139"/>
          <p:cNvGrpSpPr/>
          <p:nvPr/>
        </p:nvGrpSpPr>
        <p:grpSpPr>
          <a:xfrm>
            <a:off x="6118852" y="2502873"/>
            <a:ext cx="219777" cy="219777"/>
            <a:chOff x="304800" y="673100"/>
            <a:chExt cx="4000500" cy="4000500"/>
          </a:xfrm>
          <a:solidFill>
            <a:srgbClr val="FF505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1" name="同心圆 1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椭圆 14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3" name="组合 142"/>
          <p:cNvGrpSpPr/>
          <p:nvPr/>
        </p:nvGrpSpPr>
        <p:grpSpPr>
          <a:xfrm>
            <a:off x="5748806" y="2719002"/>
            <a:ext cx="219777" cy="219777"/>
            <a:chOff x="304800" y="673100"/>
            <a:chExt cx="4000500" cy="4000500"/>
          </a:xfrm>
          <a:solidFill>
            <a:srgbClr val="FF505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44" name="同心圆 14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椭圆 14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6" name="组合 145"/>
          <p:cNvGrpSpPr/>
          <p:nvPr/>
        </p:nvGrpSpPr>
        <p:grpSpPr>
          <a:xfrm>
            <a:off x="5369924" y="2797135"/>
            <a:ext cx="291782" cy="291782"/>
            <a:chOff x="304800" y="673100"/>
            <a:chExt cx="4000500" cy="4000500"/>
          </a:xfrm>
          <a:solidFill>
            <a:srgbClr val="FF505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47" name="同心圆 14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8" name="椭圆 14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9" name="组合 148"/>
          <p:cNvGrpSpPr/>
          <p:nvPr/>
        </p:nvGrpSpPr>
        <p:grpSpPr>
          <a:xfrm>
            <a:off x="5603841" y="2803503"/>
            <a:ext cx="219777" cy="219777"/>
            <a:chOff x="304800" y="673100"/>
            <a:chExt cx="4000500" cy="4000500"/>
          </a:xfrm>
          <a:solidFill>
            <a:srgbClr val="FF505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0" name="同心圆 1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1" name="椭圆 15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2" name="组合 151"/>
          <p:cNvGrpSpPr/>
          <p:nvPr/>
        </p:nvGrpSpPr>
        <p:grpSpPr>
          <a:xfrm>
            <a:off x="5266743" y="2521827"/>
            <a:ext cx="350672" cy="350672"/>
            <a:chOff x="304800" y="673100"/>
            <a:chExt cx="4000500" cy="4000500"/>
          </a:xfrm>
          <a:solidFill>
            <a:srgbClr val="FF505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3" name="同心圆 15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椭圆 15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5" name="组合 154"/>
          <p:cNvGrpSpPr/>
          <p:nvPr/>
        </p:nvGrpSpPr>
        <p:grpSpPr>
          <a:xfrm>
            <a:off x="5604847" y="2529579"/>
            <a:ext cx="287919" cy="287919"/>
            <a:chOff x="304800" y="673100"/>
            <a:chExt cx="4000500" cy="4000500"/>
          </a:xfrm>
          <a:solidFill>
            <a:srgbClr val="FF505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56" name="同心圆 15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57" name="椭圆 15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58" name="组合 157"/>
          <p:cNvGrpSpPr/>
          <p:nvPr/>
        </p:nvGrpSpPr>
        <p:grpSpPr>
          <a:xfrm>
            <a:off x="4932728" y="2529040"/>
            <a:ext cx="387220" cy="387220"/>
            <a:chOff x="304800" y="673100"/>
            <a:chExt cx="4000500" cy="4000500"/>
          </a:xfrm>
          <a:solidFill>
            <a:srgbClr val="FF505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59" name="同心圆 15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0" name="椭圆 15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1" name="TextBox 160"/>
          <p:cNvSpPr txBox="1"/>
          <p:nvPr/>
        </p:nvSpPr>
        <p:spPr>
          <a:xfrm>
            <a:off x="6595566" y="303320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rgbClr val="C00000"/>
                </a:solidFill>
                <a:latin typeface="方正兰亭细黑_GBK" pitchFamily="2" charset="-122"/>
                <a:ea typeface="方正兰亭细黑_GBK" pitchFamily="2" charset="-122"/>
              </a:rPr>
              <a:t>新发明</a:t>
            </a:r>
          </a:p>
        </p:txBody>
      </p:sp>
      <p:grpSp>
        <p:nvGrpSpPr>
          <p:cNvPr id="165" name="组合 164"/>
          <p:cNvGrpSpPr/>
          <p:nvPr/>
        </p:nvGrpSpPr>
        <p:grpSpPr>
          <a:xfrm>
            <a:off x="6494576" y="3462849"/>
            <a:ext cx="219777" cy="219777"/>
            <a:chOff x="304800" y="673100"/>
            <a:chExt cx="4000500" cy="4000500"/>
          </a:xfrm>
          <a:solidFill>
            <a:srgbClr val="0099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66" name="同心圆 1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椭圆 16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8" name="组合 167"/>
          <p:cNvGrpSpPr/>
          <p:nvPr/>
        </p:nvGrpSpPr>
        <p:grpSpPr>
          <a:xfrm>
            <a:off x="6873293" y="3707542"/>
            <a:ext cx="350672" cy="350672"/>
            <a:chOff x="304800" y="673100"/>
            <a:chExt cx="4000500" cy="4000500"/>
          </a:xfrm>
          <a:solidFill>
            <a:srgbClr val="00990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9" name="同心圆 16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0" name="椭圆 16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1" name="组合 170"/>
          <p:cNvGrpSpPr/>
          <p:nvPr/>
        </p:nvGrpSpPr>
        <p:grpSpPr>
          <a:xfrm>
            <a:off x="7807952" y="3459349"/>
            <a:ext cx="219777" cy="219777"/>
            <a:chOff x="304800" y="673100"/>
            <a:chExt cx="4000500" cy="4000500"/>
          </a:xfrm>
          <a:solidFill>
            <a:srgbClr val="0099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2" name="同心圆 17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3" name="椭圆 17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4" name="组合 173"/>
          <p:cNvGrpSpPr/>
          <p:nvPr/>
        </p:nvGrpSpPr>
        <p:grpSpPr>
          <a:xfrm>
            <a:off x="7437906" y="3675478"/>
            <a:ext cx="219777" cy="219777"/>
            <a:chOff x="304800" y="673100"/>
            <a:chExt cx="4000500" cy="4000500"/>
          </a:xfrm>
          <a:solidFill>
            <a:srgbClr val="0099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5" name="同心圆 17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椭圆 17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7" name="组合 176"/>
          <p:cNvGrpSpPr/>
          <p:nvPr/>
        </p:nvGrpSpPr>
        <p:grpSpPr>
          <a:xfrm>
            <a:off x="7160624" y="3702811"/>
            <a:ext cx="291782" cy="291782"/>
            <a:chOff x="304800" y="673100"/>
            <a:chExt cx="4000500" cy="4000500"/>
          </a:xfrm>
          <a:solidFill>
            <a:srgbClr val="0099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8" name="同心圆 1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椭圆 1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6" name="组合 185"/>
          <p:cNvGrpSpPr/>
          <p:nvPr/>
        </p:nvGrpSpPr>
        <p:grpSpPr>
          <a:xfrm>
            <a:off x="7293947" y="3486055"/>
            <a:ext cx="287919" cy="287919"/>
            <a:chOff x="304800" y="673100"/>
            <a:chExt cx="4000500" cy="4000500"/>
          </a:xfrm>
          <a:solidFill>
            <a:srgbClr val="0099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7" name="同心圆 18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椭圆 18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9" name="组合 188"/>
          <p:cNvGrpSpPr/>
          <p:nvPr/>
        </p:nvGrpSpPr>
        <p:grpSpPr>
          <a:xfrm>
            <a:off x="6621828" y="3485516"/>
            <a:ext cx="387220" cy="387220"/>
            <a:chOff x="304800" y="673100"/>
            <a:chExt cx="4000500" cy="4000500"/>
          </a:xfrm>
          <a:solidFill>
            <a:srgbClr val="0099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0" name="同心圆 18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1" name="椭圆 19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7" name="组合 136"/>
          <p:cNvGrpSpPr/>
          <p:nvPr/>
        </p:nvGrpSpPr>
        <p:grpSpPr>
          <a:xfrm>
            <a:off x="5194588" y="2847944"/>
            <a:ext cx="350672" cy="350672"/>
            <a:chOff x="304800" y="673100"/>
            <a:chExt cx="4000500" cy="4000500"/>
          </a:xfrm>
          <a:solidFill>
            <a:srgbClr val="FF505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8" name="同心圆 1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9" name="椭圆 1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933582" y="3646682"/>
            <a:ext cx="219777" cy="219777"/>
            <a:chOff x="304800" y="673100"/>
            <a:chExt cx="4000500" cy="4000500"/>
          </a:xfrm>
          <a:solidFill>
            <a:srgbClr val="FFC0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12" name="同心圆 11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3" name="椭圆 11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3451519" y="3449507"/>
            <a:ext cx="350672" cy="350672"/>
            <a:chOff x="304800" y="673100"/>
            <a:chExt cx="4000500" cy="4000500"/>
          </a:xfrm>
          <a:solidFill>
            <a:srgbClr val="FFC00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2" name="同心圆 1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3" name="椭圆 12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2" name="组合 161"/>
          <p:cNvGrpSpPr/>
          <p:nvPr/>
        </p:nvGrpSpPr>
        <p:grpSpPr>
          <a:xfrm>
            <a:off x="7553681" y="3498623"/>
            <a:ext cx="408377" cy="408377"/>
            <a:chOff x="304800" y="673100"/>
            <a:chExt cx="4000500" cy="4000500"/>
          </a:xfrm>
          <a:solidFill>
            <a:srgbClr val="009900"/>
          </a:solidFill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3" name="同心圆 16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64" name="椭圆 16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0" name="组合 179"/>
          <p:cNvGrpSpPr/>
          <p:nvPr/>
        </p:nvGrpSpPr>
        <p:grpSpPr>
          <a:xfrm>
            <a:off x="7135840" y="3966562"/>
            <a:ext cx="219777" cy="219777"/>
            <a:chOff x="304800" y="673100"/>
            <a:chExt cx="4000500" cy="4000500"/>
          </a:xfrm>
          <a:solidFill>
            <a:srgbClr val="009900"/>
          </a:solidFill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1" name="同心圆 18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2" name="椭圆 18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3" name="组合 182"/>
          <p:cNvGrpSpPr/>
          <p:nvPr/>
        </p:nvGrpSpPr>
        <p:grpSpPr>
          <a:xfrm>
            <a:off x="6955843" y="3478303"/>
            <a:ext cx="350672" cy="350672"/>
            <a:chOff x="304800" y="673100"/>
            <a:chExt cx="4000500" cy="4000500"/>
          </a:xfrm>
          <a:solidFill>
            <a:srgbClr val="009900"/>
          </a:solidFill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4" name="同心圆 18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5" name="椭圆 18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2" name="TextBox 191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399599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46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1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54" grpId="0"/>
          <p:bldP spid="97" grpId="0"/>
          <p:bldP spid="130" grpId="0"/>
          <p:bldP spid="161" grpId="0"/>
          <p:bldP spid="192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755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40809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目标规划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7556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PROGRAMMING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6709236" y="1850758"/>
            <a:ext cx="1200324" cy="1200324"/>
            <a:chOff x="6709236" y="1850758"/>
            <a:chExt cx="1200324" cy="1200324"/>
          </a:xfrm>
        </p:grpSpPr>
        <p:grpSp>
          <p:nvGrpSpPr>
            <p:cNvPr id="229" name="组合 22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0" name="同心圆 22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1" name="椭圆 230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60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9" name="TextBox 198"/>
            <p:cNvSpPr txBox="1"/>
            <p:nvPr/>
          </p:nvSpPr>
          <p:spPr>
            <a:xfrm>
              <a:off x="6871656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方正兰亭细黑_GBK" pitchFamily="2" charset="-122"/>
                  <a:ea typeface="方正兰亭细黑_GBK" pitchFamily="2" charset="-122"/>
                </a:rPr>
                <a:t>成果评估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225509" y="1836290"/>
            <a:ext cx="1200324" cy="1200324"/>
            <a:chOff x="1225509" y="1836290"/>
            <a:chExt cx="1200324" cy="1200324"/>
          </a:xfrm>
        </p:grpSpPr>
        <p:grpSp>
          <p:nvGrpSpPr>
            <p:cNvPr id="232" name="组合 231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33" name="同心圆 2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34" name="椭圆 233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94" name="TextBox 193"/>
            <p:cNvSpPr txBox="1"/>
            <p:nvPr/>
          </p:nvSpPr>
          <p:spPr>
            <a:xfrm>
              <a:off x="1358173" y="234079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1"/>
                  </a:solidFill>
                  <a:latin typeface="方正兰亭细黑_GBK" pitchFamily="2" charset="-122"/>
                  <a:ea typeface="方正兰亭细黑_GBK" pitchFamily="2" charset="-122"/>
                </a:rPr>
                <a:t>重视成果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5234214" y="2053320"/>
            <a:ext cx="1668414" cy="1668414"/>
            <a:chOff x="5234214" y="2053320"/>
            <a:chExt cx="1668414" cy="1668414"/>
          </a:xfrm>
        </p:grpSpPr>
        <p:grpSp>
          <p:nvGrpSpPr>
            <p:cNvPr id="226" name="组合 225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7" name="同心圆 2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8" name="椭圆 227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9" name="TextBox 208"/>
            <p:cNvSpPr txBox="1"/>
            <p:nvPr/>
          </p:nvSpPr>
          <p:spPr>
            <a:xfrm>
              <a:off x="5452639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方正兰亭细黑_GBK" pitchFamily="2" charset="-122"/>
                  <a:ea typeface="方正兰亭细黑_GBK" pitchFamily="2" charset="-122"/>
                </a:rPr>
                <a:t>目标体系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198327" y="2046571"/>
            <a:ext cx="1668414" cy="1668414"/>
            <a:chOff x="2198327" y="2046571"/>
            <a:chExt cx="1668414" cy="1668414"/>
          </a:xfrm>
        </p:grpSpPr>
        <p:grpSp>
          <p:nvGrpSpPr>
            <p:cNvPr id="223" name="组合 222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24" name="同心圆 223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5" name="椭圆 224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04" name="TextBox 203"/>
            <p:cNvSpPr txBox="1"/>
            <p:nvPr/>
          </p:nvSpPr>
          <p:spPr>
            <a:xfrm>
              <a:off x="2409775" y="2737617"/>
              <a:ext cx="12105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>
                  <a:solidFill>
                    <a:schemeClr val="bg1"/>
                  </a:solidFill>
                  <a:latin typeface="方正兰亭细黑_GBK" pitchFamily="2" charset="-122"/>
                  <a:ea typeface="方正兰亭细黑_GBK" pitchFamily="2" charset="-122"/>
                </a:rPr>
                <a:t>目标锁链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481448" y="2338049"/>
            <a:ext cx="2181104" cy="2181104"/>
            <a:chOff x="3481448" y="2338049"/>
            <a:chExt cx="2181104" cy="2181104"/>
          </a:xfrm>
        </p:grpSpPr>
        <p:grpSp>
          <p:nvGrpSpPr>
            <p:cNvPr id="217" name="组合 216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18" name="同心圆 21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19" name="椭圆 218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14" name="TextBox 213"/>
            <p:cNvSpPr txBox="1"/>
            <p:nvPr/>
          </p:nvSpPr>
          <p:spPr>
            <a:xfrm>
              <a:off x="3761520" y="3154998"/>
              <a:ext cx="16209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solidFill>
                    <a:srgbClr val="C00000"/>
                  </a:solidFill>
                  <a:latin typeface="方正兰亭细黑_GBK" pitchFamily="2" charset="-122"/>
                  <a:ea typeface="方正兰亭细黑_GBK" pitchFamily="2" charset="-122"/>
                </a:rPr>
                <a:t>人的因素</a:t>
              </a: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3922753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3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67" grpId="0"/>
          <p:bldP spid="34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完成步骤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6928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STEP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094125" y="950663"/>
            <a:ext cx="69557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目标规划是以线性规划为基础而发展起来的，但在运用中，由于要求不同，有不同于线性规划之处。</a:t>
            </a: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 flipV="1">
            <a:off x="670209" y="4144387"/>
            <a:ext cx="1356197" cy="975617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连接符 35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组合 43"/>
          <p:cNvGrpSpPr/>
          <p:nvPr/>
        </p:nvGrpSpPr>
        <p:grpSpPr>
          <a:xfrm>
            <a:off x="1630362" y="3712910"/>
            <a:ext cx="827056" cy="827056"/>
            <a:chOff x="1566862" y="4055810"/>
            <a:chExt cx="827056" cy="827056"/>
          </a:xfrm>
        </p:grpSpPr>
        <p:grpSp>
          <p:nvGrpSpPr>
            <p:cNvPr id="45" name="组合 44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7" name="同心圆 4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椭圆 47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5">
                      <a:shade val="30000"/>
                      <a:satMod val="115000"/>
                    </a:schemeClr>
                  </a:gs>
                  <a:gs pos="50000">
                    <a:schemeClr val="accent5">
                      <a:shade val="67500"/>
                      <a:satMod val="115000"/>
                    </a:schemeClr>
                  </a:gs>
                  <a:gs pos="100000">
                    <a:schemeClr val="accent5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1618101" y="4307380"/>
              <a:ext cx="76174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dirty="0">
                  <a:solidFill>
                    <a:schemeClr val="bg1"/>
                  </a:solidFill>
                  <a:latin typeface="Arial" panose="020B0604020202020204" pitchFamily="34" charset="0"/>
                  <a:ea typeface="Gulim" pitchFamily="34" charset="-127"/>
                </a:rPr>
                <a:t>STE1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50" name="组合 49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2" name="同心圆 5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 flip="none" rotWithShape="1">
                <a:gsLst>
                  <a:gs pos="0">
                    <a:srgbClr val="FF5050">
                      <a:shade val="30000"/>
                      <a:satMod val="115000"/>
                    </a:srgbClr>
                  </a:gs>
                  <a:gs pos="50000">
                    <a:srgbClr val="FF5050">
                      <a:shade val="67500"/>
                      <a:satMod val="115000"/>
                    </a:srgbClr>
                  </a:gs>
                  <a:gs pos="100000">
                    <a:srgbClr val="FF505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1" name="TextBox 50"/>
            <p:cNvSpPr txBox="1"/>
            <p:nvPr/>
          </p:nvSpPr>
          <p:spPr>
            <a:xfrm>
              <a:off x="2818443" y="3395981"/>
              <a:ext cx="954107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2400" dirty="0">
                  <a:solidFill>
                    <a:schemeClr val="bg1"/>
                  </a:solidFill>
                  <a:latin typeface="Arial" panose="020B0604020202020204" pitchFamily="34" charset="0"/>
                  <a:ea typeface="Gulim" pitchFamily="34" charset="-127"/>
                </a:rPr>
                <a:t>STE2</a:t>
              </a:r>
              <a:endPara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4528048" y="3168281"/>
            <a:ext cx="1303621" cy="1303621"/>
            <a:chOff x="4464548" y="3511181"/>
            <a:chExt cx="1303621" cy="1303621"/>
          </a:xfrm>
        </p:grpSpPr>
        <p:grpSp>
          <p:nvGrpSpPr>
            <p:cNvPr id="55" name="组合 54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 flip="none" rotWithShape="1">
                <a:gsLst>
                  <a:gs pos="0">
                    <a:srgbClr val="009900">
                      <a:shade val="30000"/>
                      <a:satMod val="115000"/>
                    </a:srgbClr>
                  </a:gs>
                  <a:gs pos="50000">
                    <a:srgbClr val="009900">
                      <a:shade val="67500"/>
                      <a:satMod val="115000"/>
                    </a:srgbClr>
                  </a:gs>
                  <a:gs pos="100000">
                    <a:srgbClr val="00990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507466" y="3884366"/>
              <a:ext cx="1210588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3200" dirty="0">
                  <a:solidFill>
                    <a:schemeClr val="bg1"/>
                  </a:solidFill>
                  <a:latin typeface="Arial" panose="020B0604020202020204" pitchFamily="34" charset="0"/>
                  <a:ea typeface="Gulim" pitchFamily="34" charset="-127"/>
                </a:rPr>
                <a:t>STE3</a:t>
              </a:r>
              <a:endParaRPr lang="zh-CN" altLang="en-US" sz="3200" dirty="0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138622" y="1589996"/>
            <a:ext cx="1688526" cy="1688526"/>
            <a:chOff x="6075122" y="1932896"/>
            <a:chExt cx="1688526" cy="1688526"/>
          </a:xfrm>
        </p:grpSpPr>
        <p:grpSp>
          <p:nvGrpSpPr>
            <p:cNvPr id="60" name="组合 59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2" name="同心圆 6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96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63" name="椭圆 62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FFC000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6189450" y="2412384"/>
              <a:ext cx="1465466" cy="7078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altLang="zh-CN" sz="4000" dirty="0">
                  <a:solidFill>
                    <a:schemeClr val="bg1"/>
                  </a:solidFill>
                  <a:latin typeface="Arial" panose="020B0604020202020204" pitchFamily="34" charset="0"/>
                  <a:ea typeface="Gulim" pitchFamily="34" charset="-127"/>
                </a:rPr>
                <a:t>STE4</a:t>
              </a:r>
              <a:endParaRPr lang="zh-CN" altLang="en-US" sz="4000" dirty="0">
                <a:solidFill>
                  <a:schemeClr val="bg1"/>
                </a:solidFill>
                <a:latin typeface="Arial" panose="020B0604020202020204" pitchFamily="34" charset="0"/>
                <a:ea typeface="Gulim" pitchFamily="34" charset="-127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9368164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200"/>
                            </p:stCondLst>
                            <p:childTnLst>
                              <p:par>
                                <p:cTn id="4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2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800"/>
                            </p:stCondLst>
                            <p:childTnLst>
                              <p:par>
                                <p:cTn id="5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2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1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3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400"/>
                            </p:stCondLst>
                            <p:childTnLst>
                              <p:par>
                                <p:cTn id="6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0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3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67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9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71562" y="1627928"/>
            <a:ext cx="1661032" cy="36933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Earth" pitchFamily="34" charset="0"/>
                <a:ea typeface="造字工房俊雅锐宋体验版常规体" pitchFamily="50" charset="-122"/>
              </a:rPr>
              <a:t>THANKS</a:t>
            </a:r>
            <a:endParaRPr lang="zh-CN" altLang="en-US" dirty="0">
              <a:solidFill>
                <a:schemeClr val="bg1"/>
              </a:solidFill>
              <a:latin typeface="Earth" pitchFamily="34" charset="0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706206" y="4127441"/>
            <a:ext cx="29809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3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感谢收看</a:t>
            </a:r>
            <a:endParaRPr lang="en-US" altLang="zh-CN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706207" y="3483435"/>
            <a:ext cx="258917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875652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900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7650"/>
                            </p:stCondLst>
                            <p:childTnLst>
                              <p:par>
                                <p:cTn id="1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3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27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828355" y="2162071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关于我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2650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ABOUT ME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rgbClr val="FF5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756119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基本信息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653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INFORMATION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461497" y="1786168"/>
            <a:ext cx="2205355" cy="2288436"/>
          </a:xfrm>
          <a:prstGeom prst="rect">
            <a:avLst/>
          </a:prstGeom>
          <a:noFill/>
          <a:effectLst>
            <a:outerShdw blurRad="177800" dist="101600" dir="8100000" algn="tr" rotWithShape="0">
              <a:prstClr val="black">
                <a:alpha val="3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直接连接符 38"/>
          <p:cNvCxnSpPr/>
          <p:nvPr/>
        </p:nvCxnSpPr>
        <p:spPr>
          <a:xfrm flipH="1">
            <a:off x="4786837" y="193992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H="1">
            <a:off x="4786837" y="2244878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 flipH="1">
            <a:off x="4786837" y="2549832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H="1">
            <a:off x="4786837" y="2854786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H="1">
            <a:off x="4786837" y="3159741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4786837" y="3464695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H="1">
            <a:off x="4786837" y="3769649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 flipH="1">
            <a:off x="4786837" y="4074604"/>
            <a:ext cx="3260213" cy="0"/>
          </a:xfrm>
          <a:prstGeom prst="line">
            <a:avLst/>
          </a:prstGeom>
          <a:ln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779809" y="1665386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姓名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658901" y="1663053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性别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782020" y="196816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年龄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664810" y="1960967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民族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366435" y="1665386"/>
            <a:ext cx="4619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小</a:t>
            </a:r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z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7236002" y="1663053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男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68646" y="1968169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48</a:t>
            </a:r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岁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41911" y="1967317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满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87798" y="2575999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籍贯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6649574" y="2566460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学历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6654531" y="226871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身高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778493" y="2271118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体重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5396869" y="2271118"/>
            <a:ext cx="6078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70kg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34807" y="2275061"/>
            <a:ext cx="7713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175cm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377599" y="2575999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美国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229850" y="25792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本科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640252" y="287326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政治面貌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778611" y="31915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联系方式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4778611" y="2875914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婚姻状况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5693552" y="288144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未婚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36143" y="2871554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党员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77677" y="3188977"/>
            <a:ext cx="1316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13998xxxxxx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4778611" y="349003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电子邮箱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77677" y="3487427"/>
            <a:ext cx="20008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123456789@qq.com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4778611" y="3801183"/>
            <a:ext cx="9573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黑_GBK" pitchFamily="2" charset="-122"/>
                <a:ea typeface="方正兰亭黑_GBK" pitchFamily="2" charset="-122"/>
              </a:rPr>
              <a:t>现在住址</a:t>
            </a:r>
            <a:r>
              <a:rPr lang="en-US" altLang="zh-CN" sz="1400" dirty="0">
                <a:latin typeface="方正兰亭黑_GBK" pitchFamily="2" charset="-122"/>
                <a:ea typeface="方正兰亭黑_GBK" pitchFamily="2" charset="-122"/>
              </a:rPr>
              <a:t>: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677677" y="3798577"/>
            <a:ext cx="20505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伦敦</a:t>
            </a:r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区</a:t>
            </a:r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路</a:t>
            </a:r>
            <a:r>
              <a:rPr lang="en-US" altLang="zh-CN" sz="1400" dirty="0">
                <a:latin typeface="方正兰亭细黑_GBK" pitchFamily="2" charset="-122"/>
                <a:ea typeface="方正兰亭细黑_GBK" pitchFamily="2" charset="-122"/>
              </a:rPr>
              <a:t>XX</a:t>
            </a:r>
            <a:r>
              <a:rPr lang="zh-CN" altLang="en-US" sz="1400" dirty="0">
                <a:latin typeface="方正兰亭细黑_GBK" pitchFamily="2" charset="-122"/>
                <a:ea typeface="方正兰亭细黑_GBK" pitchFamily="2" charset="-122"/>
              </a:rPr>
              <a:t>家园</a:t>
            </a:r>
            <a:endParaRPr lang="en-US" altLang="zh-CN" sz="1400" dirty="0">
              <a:latin typeface="方正兰亭细黑_GBK" pitchFamily="2" charset="-122"/>
              <a:ea typeface="方正兰亭细黑_GBK" pitchFamily="2" charset="-12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1258445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6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1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600"/>
                            </p:stCondLst>
                            <p:childTnLst>
                              <p:par>
                                <p:cTn id="9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0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3100"/>
                            </p:stCondLst>
                            <p:childTnLst>
                              <p:par>
                                <p:cTn id="1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" grpId="0" animBg="1"/>
      <p:bldP spid="94" grpId="0"/>
      <p:bldP spid="11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个人履历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RESUME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组合 97"/>
          <p:cNvGrpSpPr/>
          <p:nvPr/>
        </p:nvGrpSpPr>
        <p:grpSpPr>
          <a:xfrm>
            <a:off x="5128485" y="1197868"/>
            <a:ext cx="630230" cy="630230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同心圆 9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100" name="椭圆 99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3" name="椭圆 92"/>
          <p:cNvSpPr/>
          <p:nvPr/>
        </p:nvSpPr>
        <p:spPr>
          <a:xfrm>
            <a:off x="5476941" y="1719263"/>
            <a:ext cx="699328" cy="699328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>
              <a:solidFill>
                <a:schemeClr val="tx1"/>
              </a:solidFill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5407025" y="2421766"/>
            <a:ext cx="890519" cy="89051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同心圆 9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  <p:sp>
          <p:nvSpPr>
            <p:cNvPr id="97" name="椭圆 9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>
                <a:solidFill>
                  <a:schemeClr val="tx1"/>
                </a:solidFill>
              </a:endParaRPr>
            </a:p>
          </p:txBody>
        </p:sp>
      </p:grpSp>
      <p:sp>
        <p:nvSpPr>
          <p:cNvPr id="92" name="椭圆 91"/>
          <p:cNvSpPr/>
          <p:nvPr/>
        </p:nvSpPr>
        <p:spPr>
          <a:xfrm>
            <a:off x="4635500" y="2978887"/>
            <a:ext cx="986506" cy="986506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83" name="组合 82"/>
          <p:cNvGrpSpPr/>
          <p:nvPr/>
        </p:nvGrpSpPr>
        <p:grpSpPr>
          <a:xfrm>
            <a:off x="3275007" y="2762199"/>
            <a:ext cx="1360493" cy="13604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5" name="同心圆 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椭圆 8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椭圆 79"/>
          <p:cNvSpPr/>
          <p:nvPr/>
        </p:nvSpPr>
        <p:spPr>
          <a:xfrm>
            <a:off x="2540000" y="1285842"/>
            <a:ext cx="1603512" cy="1603512"/>
          </a:xfrm>
          <a:prstGeom prst="ellipse">
            <a:avLst/>
          </a:prstGeom>
          <a:solidFill>
            <a:srgbClr val="FF9933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3" name="TextBox 142"/>
          <p:cNvSpPr txBox="1"/>
          <p:nvPr/>
        </p:nvSpPr>
        <p:spPr>
          <a:xfrm>
            <a:off x="6928961" y="1244382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就读于北京大学工商管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理专业，学士学位。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5829827" y="1336715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1994-1998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332293" y="1930967"/>
            <a:ext cx="1415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就读于芝加哥大学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工商管理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MBA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271636" y="2023301"/>
            <a:ext cx="10390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1998-2000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7507703" y="2651760"/>
            <a:ext cx="15632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</a:t>
            </a:r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厂副厂长，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入中国共产党。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6427583" y="2744093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2000-2006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6866483" y="3430068"/>
            <a:ext cx="13356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市机械工业局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副局长。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790680" y="3516051"/>
            <a:ext cx="10358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2006-2008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1892927" y="3406170"/>
            <a:ext cx="1181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市机械工业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  <a:p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厅副厅长。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789586" y="3498503"/>
            <a:ext cx="10342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2008-2013</a:t>
            </a:r>
          </a:p>
        </p:txBody>
      </p:sp>
      <p:sp>
        <p:nvSpPr>
          <p:cNvPr id="112" name="TextBox 111"/>
          <p:cNvSpPr txBox="1"/>
          <p:nvPr/>
        </p:nvSpPr>
        <p:spPr>
          <a:xfrm>
            <a:off x="1285469" y="1929174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市副市长。</a:t>
            </a:r>
            <a:endParaRPr lang="en-US" altLang="zh-CN" sz="12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08446" y="1929174"/>
            <a:ext cx="8659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2013</a:t>
            </a:r>
            <a:r>
              <a:rPr lang="zh-CN" altLang="en-US" sz="12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至今</a:t>
            </a:r>
            <a:endParaRPr lang="en-US" altLang="zh-CN" sz="12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cxnSp>
        <p:nvCxnSpPr>
          <p:cNvPr id="146" name="直接连接符 145"/>
          <p:cNvCxnSpPr/>
          <p:nvPr/>
        </p:nvCxnSpPr>
        <p:spPr>
          <a:xfrm flipV="1">
            <a:off x="6896230" y="1295188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直接连接符 146"/>
          <p:cNvCxnSpPr/>
          <p:nvPr/>
        </p:nvCxnSpPr>
        <p:spPr>
          <a:xfrm flipV="1">
            <a:off x="7486164" y="27106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直接连接符 147"/>
          <p:cNvCxnSpPr/>
          <p:nvPr/>
        </p:nvCxnSpPr>
        <p:spPr>
          <a:xfrm flipV="1">
            <a:off x="7335617" y="1990772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直接连接符 148"/>
          <p:cNvCxnSpPr/>
          <p:nvPr/>
        </p:nvCxnSpPr>
        <p:spPr>
          <a:xfrm flipV="1">
            <a:off x="6841083" y="3474524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直接连接符 149"/>
          <p:cNvCxnSpPr/>
          <p:nvPr/>
        </p:nvCxnSpPr>
        <p:spPr>
          <a:xfrm flipV="1">
            <a:off x="1846800" y="3473103"/>
            <a:ext cx="0" cy="36005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直接连接符 150"/>
          <p:cNvCxnSpPr/>
          <p:nvPr/>
        </p:nvCxnSpPr>
        <p:spPr>
          <a:xfrm flipV="1">
            <a:off x="1274389" y="1945552"/>
            <a:ext cx="0" cy="22524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44" name="组合 43"/>
          <p:cNvGrpSpPr/>
          <p:nvPr/>
        </p:nvGrpSpPr>
        <p:grpSpPr>
          <a:xfrm>
            <a:off x="3091324" y="1743571"/>
            <a:ext cx="591742" cy="585640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45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46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47" name="Group 18"/>
          <p:cNvGrpSpPr>
            <a:grpSpLocks noChangeAspect="1"/>
          </p:cNvGrpSpPr>
          <p:nvPr/>
        </p:nvGrpSpPr>
        <p:grpSpPr bwMode="auto">
          <a:xfrm>
            <a:off x="4949678" y="3291766"/>
            <a:ext cx="385124" cy="333775"/>
            <a:chOff x="3525" y="1887"/>
            <a:chExt cx="630" cy="546"/>
          </a:xfrm>
          <a:solidFill>
            <a:schemeClr val="bg1"/>
          </a:solidFill>
          <a:effectLst/>
        </p:grpSpPr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3623" y="2117"/>
              <a:ext cx="129" cy="227"/>
            </a:xfrm>
            <a:custGeom>
              <a:avLst/>
              <a:gdLst>
                <a:gd name="T0" fmla="*/ 4 w 54"/>
                <a:gd name="T1" fmla="*/ 95 h 95"/>
                <a:gd name="T2" fmla="*/ 49 w 54"/>
                <a:gd name="T3" fmla="*/ 95 h 95"/>
                <a:gd name="T4" fmla="*/ 54 w 54"/>
                <a:gd name="T5" fmla="*/ 90 h 95"/>
                <a:gd name="T6" fmla="*/ 54 w 54"/>
                <a:gd name="T7" fmla="*/ 4 h 95"/>
                <a:gd name="T8" fmla="*/ 49 w 54"/>
                <a:gd name="T9" fmla="*/ 0 h 95"/>
                <a:gd name="T10" fmla="*/ 4 w 54"/>
                <a:gd name="T11" fmla="*/ 0 h 95"/>
                <a:gd name="T12" fmla="*/ 0 w 54"/>
                <a:gd name="T13" fmla="*/ 4 h 95"/>
                <a:gd name="T14" fmla="*/ 0 w 54"/>
                <a:gd name="T15" fmla="*/ 90 h 95"/>
                <a:gd name="T16" fmla="*/ 4 w 54"/>
                <a:gd name="T17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95">
                  <a:moveTo>
                    <a:pt x="4" y="95"/>
                  </a:moveTo>
                  <a:cubicBezTo>
                    <a:pt x="49" y="95"/>
                    <a:pt x="49" y="95"/>
                    <a:pt x="49" y="95"/>
                  </a:cubicBezTo>
                  <a:cubicBezTo>
                    <a:pt x="52" y="95"/>
                    <a:pt x="54" y="93"/>
                    <a:pt x="54" y="90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93"/>
                    <a:pt x="2" y="95"/>
                    <a:pt x="4" y="9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3809" y="2033"/>
              <a:ext cx="129" cy="311"/>
            </a:xfrm>
            <a:custGeom>
              <a:avLst/>
              <a:gdLst>
                <a:gd name="T0" fmla="*/ 5 w 54"/>
                <a:gd name="T1" fmla="*/ 130 h 130"/>
                <a:gd name="T2" fmla="*/ 50 w 54"/>
                <a:gd name="T3" fmla="*/ 130 h 130"/>
                <a:gd name="T4" fmla="*/ 54 w 54"/>
                <a:gd name="T5" fmla="*/ 125 h 130"/>
                <a:gd name="T6" fmla="*/ 54 w 54"/>
                <a:gd name="T7" fmla="*/ 5 h 130"/>
                <a:gd name="T8" fmla="*/ 50 w 54"/>
                <a:gd name="T9" fmla="*/ 0 h 130"/>
                <a:gd name="T10" fmla="*/ 5 w 54"/>
                <a:gd name="T11" fmla="*/ 0 h 130"/>
                <a:gd name="T12" fmla="*/ 0 w 54"/>
                <a:gd name="T13" fmla="*/ 5 h 130"/>
                <a:gd name="T14" fmla="*/ 0 w 54"/>
                <a:gd name="T15" fmla="*/ 125 h 130"/>
                <a:gd name="T16" fmla="*/ 5 w 54"/>
                <a:gd name="T17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30">
                  <a:moveTo>
                    <a:pt x="5" y="130"/>
                  </a:moveTo>
                  <a:cubicBezTo>
                    <a:pt x="50" y="130"/>
                    <a:pt x="50" y="130"/>
                    <a:pt x="50" y="130"/>
                  </a:cubicBezTo>
                  <a:cubicBezTo>
                    <a:pt x="52" y="130"/>
                    <a:pt x="54" y="128"/>
                    <a:pt x="54" y="12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50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0" y="128"/>
                    <a:pt x="2" y="130"/>
                    <a:pt x="5" y="1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3997" y="1964"/>
              <a:ext cx="129" cy="380"/>
            </a:xfrm>
            <a:custGeom>
              <a:avLst/>
              <a:gdLst>
                <a:gd name="T0" fmla="*/ 4 w 54"/>
                <a:gd name="T1" fmla="*/ 159 h 159"/>
                <a:gd name="T2" fmla="*/ 49 w 54"/>
                <a:gd name="T3" fmla="*/ 159 h 159"/>
                <a:gd name="T4" fmla="*/ 54 w 54"/>
                <a:gd name="T5" fmla="*/ 154 h 159"/>
                <a:gd name="T6" fmla="*/ 54 w 54"/>
                <a:gd name="T7" fmla="*/ 5 h 159"/>
                <a:gd name="T8" fmla="*/ 49 w 54"/>
                <a:gd name="T9" fmla="*/ 0 h 159"/>
                <a:gd name="T10" fmla="*/ 4 w 54"/>
                <a:gd name="T11" fmla="*/ 0 h 159"/>
                <a:gd name="T12" fmla="*/ 0 w 54"/>
                <a:gd name="T13" fmla="*/ 5 h 159"/>
                <a:gd name="T14" fmla="*/ 0 w 54"/>
                <a:gd name="T15" fmla="*/ 154 h 159"/>
                <a:gd name="T16" fmla="*/ 4 w 54"/>
                <a:gd name="T17" fmla="*/ 1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159">
                  <a:moveTo>
                    <a:pt x="4" y="159"/>
                  </a:moveTo>
                  <a:cubicBezTo>
                    <a:pt x="49" y="159"/>
                    <a:pt x="49" y="159"/>
                    <a:pt x="49" y="159"/>
                  </a:cubicBezTo>
                  <a:cubicBezTo>
                    <a:pt x="52" y="159"/>
                    <a:pt x="54" y="157"/>
                    <a:pt x="54" y="154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2"/>
                    <a:pt x="52" y="0"/>
                    <a:pt x="49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57"/>
                    <a:pt x="2" y="159"/>
                    <a:pt x="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3525" y="1887"/>
              <a:ext cx="630" cy="546"/>
            </a:xfrm>
            <a:custGeom>
              <a:avLst/>
              <a:gdLst>
                <a:gd name="T0" fmla="*/ 253 w 264"/>
                <a:gd name="T1" fmla="*/ 206 h 228"/>
                <a:gd name="T2" fmla="*/ 23 w 264"/>
                <a:gd name="T3" fmla="*/ 206 h 228"/>
                <a:gd name="T4" fmla="*/ 22 w 264"/>
                <a:gd name="T5" fmla="*/ 206 h 228"/>
                <a:gd name="T6" fmla="*/ 22 w 264"/>
                <a:gd name="T7" fmla="*/ 11 h 228"/>
                <a:gd name="T8" fmla="*/ 11 w 264"/>
                <a:gd name="T9" fmla="*/ 0 h 228"/>
                <a:gd name="T10" fmla="*/ 0 w 264"/>
                <a:gd name="T11" fmla="*/ 11 h 228"/>
                <a:gd name="T12" fmla="*/ 0 w 264"/>
                <a:gd name="T13" fmla="*/ 206 h 228"/>
                <a:gd name="T14" fmla="*/ 23 w 264"/>
                <a:gd name="T15" fmla="*/ 228 h 228"/>
                <a:gd name="T16" fmla="*/ 253 w 264"/>
                <a:gd name="T17" fmla="*/ 228 h 228"/>
                <a:gd name="T18" fmla="*/ 264 w 264"/>
                <a:gd name="T19" fmla="*/ 217 h 228"/>
                <a:gd name="T20" fmla="*/ 253 w 264"/>
                <a:gd name="T21" fmla="*/ 20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4" h="228">
                  <a:moveTo>
                    <a:pt x="253" y="206"/>
                  </a:moveTo>
                  <a:cubicBezTo>
                    <a:pt x="23" y="206"/>
                    <a:pt x="23" y="206"/>
                    <a:pt x="23" y="206"/>
                  </a:cubicBezTo>
                  <a:cubicBezTo>
                    <a:pt x="22" y="206"/>
                    <a:pt x="22" y="206"/>
                    <a:pt x="22" y="206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5"/>
                    <a:pt x="17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8"/>
                    <a:pt x="10" y="228"/>
                    <a:pt x="23" y="228"/>
                  </a:cubicBezTo>
                  <a:cubicBezTo>
                    <a:pt x="253" y="228"/>
                    <a:pt x="253" y="228"/>
                    <a:pt x="253" y="228"/>
                  </a:cubicBezTo>
                  <a:cubicBezTo>
                    <a:pt x="259" y="228"/>
                    <a:pt x="264" y="223"/>
                    <a:pt x="264" y="217"/>
                  </a:cubicBezTo>
                  <a:cubicBezTo>
                    <a:pt x="264" y="211"/>
                    <a:pt x="259" y="206"/>
                    <a:pt x="253" y="20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52" name="Group 4"/>
          <p:cNvGrpSpPr>
            <a:grpSpLocks noChangeAspect="1"/>
          </p:cNvGrpSpPr>
          <p:nvPr/>
        </p:nvGrpSpPr>
        <p:grpSpPr bwMode="auto">
          <a:xfrm>
            <a:off x="5679773" y="2629788"/>
            <a:ext cx="366985" cy="430063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7" name="Freeform 108"/>
          <p:cNvSpPr>
            <a:spLocks noEditPoints="1"/>
          </p:cNvSpPr>
          <p:nvPr/>
        </p:nvSpPr>
        <p:spPr bwMode="auto">
          <a:xfrm>
            <a:off x="3606307" y="3075107"/>
            <a:ext cx="697891" cy="70039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5644067" y="1913117"/>
            <a:ext cx="373402" cy="357114"/>
            <a:chOff x="6042259" y="5362013"/>
            <a:chExt cx="464982" cy="444699"/>
          </a:xfrm>
          <a:solidFill>
            <a:schemeClr val="bg1"/>
          </a:solidFill>
        </p:grpSpPr>
        <p:sp>
          <p:nvSpPr>
            <p:cNvPr id="59" name="Freeform 25"/>
            <p:cNvSpPr>
              <a:spLocks/>
            </p:cNvSpPr>
            <p:nvPr/>
          </p:nvSpPr>
          <p:spPr bwMode="auto">
            <a:xfrm>
              <a:off x="6212692" y="5681688"/>
              <a:ext cx="125025" cy="125024"/>
            </a:xfrm>
            <a:custGeom>
              <a:avLst/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3" h="413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60" name="任意多边形 59"/>
            <p:cNvSpPr>
              <a:spLocks noChangeArrowheads="1"/>
            </p:cNvSpPr>
            <p:nvPr/>
          </p:nvSpPr>
          <p:spPr bwMode="auto">
            <a:xfrm>
              <a:off x="6042259" y="5362013"/>
              <a:ext cx="464982" cy="338443"/>
            </a:xfrm>
            <a:custGeom>
              <a:avLst/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61" name="Group 13"/>
          <p:cNvGrpSpPr>
            <a:grpSpLocks noChangeAspect="1"/>
          </p:cNvGrpSpPr>
          <p:nvPr/>
        </p:nvGrpSpPr>
        <p:grpSpPr bwMode="auto">
          <a:xfrm>
            <a:off x="5281440" y="1328874"/>
            <a:ext cx="343616" cy="347676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658593370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01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0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0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0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26" presetID="2" presetClass="entr" presetSubtype="4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3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51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5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15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6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  <p:bldP spid="5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9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81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8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5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10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10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1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9" dur="500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0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3" dur="500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8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9" dur="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0" fill="hold">
                                <p:stCondLst>
                                  <p:cond delay="6600"/>
                                </p:stCondLst>
                                <p:childTnLst>
                                  <p:par>
                                    <p:cTn id="13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7" fill="hold">
                                <p:stCondLst>
                                  <p:cond delay="6850"/>
                                </p:stCondLst>
                                <p:childTnLst>
                                  <p:par>
                                    <p:cTn id="138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0" dur="500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1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4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5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6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8" dur="50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49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0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15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3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4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5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156" presetID="31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8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9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1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2" fill="hold">
                                <p:stCondLst>
                                  <p:cond delay="8100"/>
                                </p:stCondLst>
                                <p:childTnLst>
                                  <p:par>
                                    <p:cTn id="163" presetID="1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5" dur="500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7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9" dur="500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0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1" presetID="1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3" dur="50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74" dur="50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5" fill="hold">
                                <p:stCondLst>
                                  <p:cond delay="8600"/>
                                </p:stCondLst>
                                <p:childTnLst>
                                  <p:par>
                                    <p:cTn id="17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8" dur="2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93" grpId="0" animBg="1"/>
          <p:bldP spid="92" grpId="0" animBg="1"/>
          <p:bldP spid="80" grpId="0" animBg="1"/>
          <p:bldP spid="143" grpId="0"/>
          <p:bldP spid="145" grpId="0"/>
          <p:bldP spid="137" grpId="0"/>
          <p:bldP spid="139" grpId="0"/>
          <p:bldP spid="131" grpId="0"/>
          <p:bldP spid="133" grpId="0"/>
          <p:bldP spid="125" grpId="0"/>
          <p:bldP spid="127" grpId="0"/>
          <p:bldP spid="119" grpId="0"/>
          <p:bldP spid="121" grpId="0"/>
          <p:bldP spid="112" grpId="0"/>
          <p:bldP spid="114" grpId="0"/>
          <p:bldP spid="38" grpId="0"/>
          <p:bldP spid="57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荣誉奖项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781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HONOR AWARD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 flipH="1" flipV="1">
            <a:off x="2275766" y="1730252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接连接符 117"/>
          <p:cNvCxnSpPr/>
          <p:nvPr/>
        </p:nvCxnSpPr>
        <p:spPr>
          <a:xfrm flipV="1">
            <a:off x="2275766" y="1758168"/>
            <a:ext cx="4412986" cy="2075543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3837420" y="2062944"/>
            <a:ext cx="1382075" cy="1382075"/>
            <a:chOff x="3880962" y="2048430"/>
            <a:chExt cx="1382075" cy="1382075"/>
          </a:xfrm>
        </p:grpSpPr>
        <p:grpSp>
          <p:nvGrpSpPr>
            <p:cNvPr id="41" name="组合 40"/>
            <p:cNvGrpSpPr/>
            <p:nvPr/>
          </p:nvGrpSpPr>
          <p:grpSpPr>
            <a:xfrm>
              <a:off x="3880962" y="20484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3" name="同心圆 4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 flip="none" rotWithShape="1">
                <a:gsLst>
                  <a:gs pos="0">
                    <a:schemeClr val="bg1">
                      <a:shade val="30000"/>
                      <a:satMod val="115000"/>
                    </a:schemeClr>
                  </a:gs>
                  <a:gs pos="50000">
                    <a:schemeClr val="bg1">
                      <a:shade val="67500"/>
                      <a:satMod val="115000"/>
                    </a:schemeClr>
                  </a:gs>
                  <a:gs pos="100000">
                    <a:schemeClr val="bg1"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2" name="Picture 2" descr="F:\0PPT素材\b133188c5.pn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5577" y="2443044"/>
              <a:ext cx="592845" cy="59284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535522" y="1473647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1535522" y="3549190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7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5944083" y="1456511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shade val="30000"/>
                    <a:satMod val="115000"/>
                  </a:schemeClr>
                </a:gs>
                <a:gs pos="50000">
                  <a:schemeClr val="accent5">
                    <a:shade val="67500"/>
                    <a:satMod val="115000"/>
                  </a:schemeClr>
                </a:gs>
                <a:gs pos="100000">
                  <a:schemeClr val="accent5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944083" y="3566326"/>
            <a:ext cx="1721136" cy="774463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5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5050">
                    <a:shade val="30000"/>
                    <a:satMod val="115000"/>
                  </a:srgbClr>
                </a:gs>
                <a:gs pos="50000">
                  <a:srgbClr val="FF5050">
                    <a:shade val="67500"/>
                    <a:satMod val="115000"/>
                  </a:srgbClr>
                </a:gs>
                <a:gs pos="100000">
                  <a:srgbClr val="FF505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0" name="TextBox 119"/>
          <p:cNvSpPr txBox="1"/>
          <p:nvPr/>
        </p:nvSpPr>
        <p:spPr>
          <a:xfrm>
            <a:off x="1632553" y="1594153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2002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6072273" y="3710064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2004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3" name="TextBox 122"/>
          <p:cNvSpPr txBox="1"/>
          <p:nvPr/>
        </p:nvSpPr>
        <p:spPr>
          <a:xfrm>
            <a:off x="6050211" y="1588801"/>
            <a:ext cx="11176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2008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646522" y="3692928"/>
            <a:ext cx="11144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2012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年</a:t>
            </a:r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----</a:t>
            </a:r>
          </a:p>
        </p:txBody>
      </p:sp>
      <p:sp>
        <p:nvSpPr>
          <p:cNvPr id="126" name="TextBox 125"/>
          <p:cNvSpPr txBox="1"/>
          <p:nvPr/>
        </p:nvSpPr>
        <p:spPr>
          <a:xfrm>
            <a:off x="1643983" y="1837745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市五一劳动奖章</a:t>
            </a:r>
            <a:endParaRPr lang="en-US" altLang="zh-CN" sz="12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6037320" y="1837745"/>
            <a:ext cx="1181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市十佳青年</a:t>
            </a:r>
            <a:endParaRPr lang="en-US" altLang="zh-CN" sz="12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1621123" y="3900875"/>
            <a:ext cx="13356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市政府质量奖</a:t>
            </a:r>
            <a:endParaRPr lang="en-US" altLang="zh-CN" sz="12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6048750" y="3931925"/>
            <a:ext cx="14895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XX</a:t>
            </a:r>
            <a:r>
              <a:rPr lang="zh-CN" altLang="en-US" sz="1200" dirty="0">
                <a:solidFill>
                  <a:schemeClr val="bg1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市反腐倡廉旗手</a:t>
            </a:r>
            <a:endParaRPr lang="en-US" altLang="zh-CN" sz="1200" dirty="0">
              <a:solidFill>
                <a:schemeClr val="bg1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74414316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4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1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33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300"/>
                                </p:stCondLst>
                                <p:childTnLst>
                                  <p:par>
                                    <p:cTn id="45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0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2800"/>
                                </p:stCondLst>
                                <p:childTnLst>
                                  <p:par>
                                    <p:cTn id="62" presetID="16" presetClass="entr" presetSubtype="37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64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76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9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1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9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5" dur="2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120" grpId="0"/>
          <p:bldP spid="122" grpId="0"/>
          <p:bldP spid="123" grpId="0"/>
          <p:bldP spid="124" grpId="0"/>
          <p:bldP spid="126" grpId="0"/>
          <p:bldP spid="128" grpId="0"/>
          <p:bldP spid="129" grpId="0"/>
          <p:bldP spid="130" grpId="0"/>
          <p:bldP spid="35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语言能力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3018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LANGUAGE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2426588" y="968645"/>
            <a:ext cx="172034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</a:t>
            </a:r>
            <a:r>
              <a:rPr lang="en-US" altLang="zh-CN" sz="20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HINESE</a:t>
            </a:r>
            <a:endParaRPr lang="zh-CN" altLang="en-US" sz="20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3359169" y="1825513"/>
            <a:ext cx="214219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C</a:t>
            </a:r>
            <a:r>
              <a:rPr lang="en-US" altLang="zh-CN" sz="20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ANTONESE</a:t>
            </a:r>
            <a:endParaRPr lang="zh-CN" altLang="en-US" sz="20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211225" y="2726128"/>
            <a:ext cx="16850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E</a:t>
            </a:r>
            <a:r>
              <a:rPr lang="en-US" altLang="zh-CN" sz="20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NGLISH</a:t>
            </a:r>
            <a:endParaRPr lang="zh-CN" altLang="en-US" sz="20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951454" y="3729309"/>
            <a:ext cx="15568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F</a:t>
            </a:r>
            <a:r>
              <a:rPr lang="en-US" altLang="zh-CN" sz="20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RENCH</a:t>
            </a:r>
            <a:endParaRPr lang="zh-CN" altLang="en-US" sz="20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137381" y="1637711"/>
            <a:ext cx="2502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汉语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普通话水平测试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级甲等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920347" y="3382395"/>
            <a:ext cx="22733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英语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新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TOEFL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120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494750" y="4389763"/>
            <a:ext cx="18341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法语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:TEF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考试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900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分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616431" y="2486105"/>
            <a:ext cx="20345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粤语</a:t>
            </a:r>
            <a:r>
              <a:rPr lang="en-US" altLang="zh-CN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:</a:t>
            </a:r>
            <a:r>
              <a:rPr lang="zh-CN" altLang="en-US" sz="1400" dirty="0"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能够满足正常交流</a:t>
            </a:r>
            <a:endParaRPr lang="en-US" altLang="zh-CN" sz="1400" dirty="0"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38" name="椭圆 37"/>
          <p:cNvSpPr/>
          <p:nvPr/>
        </p:nvSpPr>
        <p:spPr>
          <a:xfrm>
            <a:off x="1186687" y="1063249"/>
            <a:ext cx="936015" cy="936015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5" name="组合 34"/>
          <p:cNvGrpSpPr/>
          <p:nvPr/>
        </p:nvGrpSpPr>
        <p:grpSpPr>
          <a:xfrm>
            <a:off x="2099842" y="1966725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2979001" y="2856332"/>
            <a:ext cx="936015" cy="93601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903586" y="3759809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同心圆 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 flip="none" rotWithShape="1">
              <a:gsLst>
                <a:gs pos="0">
                  <a:srgbClr val="009900">
                    <a:shade val="30000"/>
                    <a:satMod val="115000"/>
                  </a:srgbClr>
                </a:gs>
                <a:gs pos="50000">
                  <a:srgbClr val="009900">
                    <a:shade val="67500"/>
                    <a:satMod val="115000"/>
                  </a:srgbClr>
                </a:gs>
                <a:gs pos="100000">
                  <a:srgbClr val="00990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2358032" y="2213861"/>
            <a:ext cx="419767" cy="415438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6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7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grpSp>
        <p:nvGrpSpPr>
          <p:cNvPr id="33" name="Group 4"/>
          <p:cNvGrpSpPr>
            <a:grpSpLocks noChangeAspect="1"/>
          </p:cNvGrpSpPr>
          <p:nvPr/>
        </p:nvGrpSpPr>
        <p:grpSpPr bwMode="auto">
          <a:xfrm>
            <a:off x="4165508" y="3924013"/>
            <a:ext cx="434042" cy="508646"/>
            <a:chOff x="1776" y="1776"/>
            <a:chExt cx="64" cy="75"/>
          </a:xfrm>
          <a:solidFill>
            <a:schemeClr val="bg1"/>
          </a:solidFill>
          <a:effectLst/>
        </p:grpSpPr>
        <p:sp>
          <p:nvSpPr>
            <p:cNvPr id="34" name="Freeform 5"/>
            <p:cNvSpPr>
              <a:spLocks/>
            </p:cNvSpPr>
            <p:nvPr/>
          </p:nvSpPr>
          <p:spPr bwMode="auto">
            <a:xfrm>
              <a:off x="1795" y="1779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6"/>
            <p:cNvSpPr>
              <a:spLocks/>
            </p:cNvSpPr>
            <p:nvPr/>
          </p:nvSpPr>
          <p:spPr bwMode="auto">
            <a:xfrm>
              <a:off x="1776" y="1810"/>
              <a:ext cx="64" cy="41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7"/>
            <p:cNvSpPr>
              <a:spLocks/>
            </p:cNvSpPr>
            <p:nvPr/>
          </p:nvSpPr>
          <p:spPr bwMode="auto">
            <a:xfrm>
              <a:off x="1795" y="1776"/>
              <a:ext cx="29" cy="26"/>
            </a:xfrm>
            <a:custGeom>
              <a:avLst/>
              <a:gdLst>
                <a:gd name="T0" fmla="*/ 5 w 11"/>
                <a:gd name="T1" fmla="*/ 10 h 10"/>
                <a:gd name="T2" fmla="*/ 5 w 11"/>
                <a:gd name="T3" fmla="*/ 10 h 10"/>
                <a:gd name="T4" fmla="*/ 11 w 11"/>
                <a:gd name="T5" fmla="*/ 5 h 10"/>
                <a:gd name="T6" fmla="*/ 5 w 11"/>
                <a:gd name="T7" fmla="*/ 0 h 10"/>
                <a:gd name="T8" fmla="*/ 5 w 11"/>
                <a:gd name="T9" fmla="*/ 0 h 10"/>
                <a:gd name="T10" fmla="*/ 0 w 11"/>
                <a:gd name="T11" fmla="*/ 5 h 10"/>
                <a:gd name="T12" fmla="*/ 5 w 1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0">
                  <a:moveTo>
                    <a:pt x="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8" y="10"/>
                    <a:pt x="11" y="8"/>
                    <a:pt x="11" y="5"/>
                  </a:cubicBezTo>
                  <a:cubicBezTo>
                    <a:pt x="11" y="2"/>
                    <a:pt x="8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"/>
                    <a:pt x="0" y="3"/>
                    <a:pt x="0" y="5"/>
                  </a:cubicBezTo>
                  <a:cubicBezTo>
                    <a:pt x="0" y="8"/>
                    <a:pt x="2" y="10"/>
                    <a:pt x="5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8"/>
            <p:cNvSpPr>
              <a:spLocks/>
            </p:cNvSpPr>
            <p:nvPr/>
          </p:nvSpPr>
          <p:spPr bwMode="auto">
            <a:xfrm>
              <a:off x="1776" y="1807"/>
              <a:ext cx="64" cy="42"/>
            </a:xfrm>
            <a:custGeom>
              <a:avLst/>
              <a:gdLst>
                <a:gd name="T0" fmla="*/ 23 w 24"/>
                <a:gd name="T1" fmla="*/ 3 h 16"/>
                <a:gd name="T2" fmla="*/ 19 w 24"/>
                <a:gd name="T3" fmla="*/ 0 h 16"/>
                <a:gd name="T4" fmla="*/ 19 w 24"/>
                <a:gd name="T5" fmla="*/ 0 h 16"/>
                <a:gd name="T6" fmla="*/ 17 w 24"/>
                <a:gd name="T7" fmla="*/ 0 h 16"/>
                <a:gd name="T8" fmla="*/ 15 w 24"/>
                <a:gd name="T9" fmla="*/ 5 h 16"/>
                <a:gd name="T10" fmla="*/ 12 w 24"/>
                <a:gd name="T11" fmla="*/ 11 h 16"/>
                <a:gd name="T12" fmla="*/ 14 w 24"/>
                <a:gd name="T13" fmla="*/ 7 h 16"/>
                <a:gd name="T14" fmla="*/ 13 w 24"/>
                <a:gd name="T15" fmla="*/ 1 h 16"/>
                <a:gd name="T16" fmla="*/ 13 w 24"/>
                <a:gd name="T17" fmla="*/ 1 h 16"/>
                <a:gd name="T18" fmla="*/ 12 w 24"/>
                <a:gd name="T19" fmla="*/ 0 h 16"/>
                <a:gd name="T20" fmla="*/ 12 w 24"/>
                <a:gd name="T21" fmla="*/ 0 h 16"/>
                <a:gd name="T22" fmla="*/ 12 w 24"/>
                <a:gd name="T23" fmla="*/ 1 h 16"/>
                <a:gd name="T24" fmla="*/ 12 w 24"/>
                <a:gd name="T25" fmla="*/ 1 h 16"/>
                <a:gd name="T26" fmla="*/ 11 w 24"/>
                <a:gd name="T27" fmla="*/ 7 h 16"/>
                <a:gd name="T28" fmla="*/ 10 w 24"/>
                <a:gd name="T29" fmla="*/ 5 h 16"/>
                <a:gd name="T30" fmla="*/ 8 w 24"/>
                <a:gd name="T31" fmla="*/ 0 h 16"/>
                <a:gd name="T32" fmla="*/ 5 w 24"/>
                <a:gd name="T33" fmla="*/ 0 h 16"/>
                <a:gd name="T34" fmla="*/ 5 w 24"/>
                <a:gd name="T35" fmla="*/ 0 h 16"/>
                <a:gd name="T36" fmla="*/ 1 w 24"/>
                <a:gd name="T37" fmla="*/ 3 h 16"/>
                <a:gd name="T38" fmla="*/ 0 w 24"/>
                <a:gd name="T39" fmla="*/ 16 h 16"/>
                <a:gd name="T40" fmla="*/ 4 w 24"/>
                <a:gd name="T41" fmla="*/ 16 h 16"/>
                <a:gd name="T42" fmla="*/ 4 w 24"/>
                <a:gd name="T43" fmla="*/ 6 h 16"/>
                <a:gd name="T44" fmla="*/ 5 w 24"/>
                <a:gd name="T45" fmla="*/ 6 h 16"/>
                <a:gd name="T46" fmla="*/ 5 w 24"/>
                <a:gd name="T47" fmla="*/ 16 h 16"/>
                <a:gd name="T48" fmla="*/ 12 w 24"/>
                <a:gd name="T49" fmla="*/ 16 h 16"/>
                <a:gd name="T50" fmla="*/ 19 w 24"/>
                <a:gd name="T51" fmla="*/ 16 h 16"/>
                <a:gd name="T52" fmla="*/ 19 w 24"/>
                <a:gd name="T53" fmla="*/ 6 h 16"/>
                <a:gd name="T54" fmla="*/ 19 w 24"/>
                <a:gd name="T55" fmla="*/ 6 h 16"/>
                <a:gd name="T56" fmla="*/ 20 w 24"/>
                <a:gd name="T57" fmla="*/ 6 h 16"/>
                <a:gd name="T58" fmla="*/ 20 w 24"/>
                <a:gd name="T59" fmla="*/ 16 h 16"/>
                <a:gd name="T60" fmla="*/ 23 w 24"/>
                <a:gd name="T61" fmla="*/ 16 h 16"/>
                <a:gd name="T62" fmla="*/ 23 w 24"/>
                <a:gd name="T63" fmla="*/ 3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4" h="16">
                  <a:moveTo>
                    <a:pt x="23" y="3"/>
                  </a:moveTo>
                  <a:cubicBezTo>
                    <a:pt x="22" y="1"/>
                    <a:pt x="20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0"/>
                    <a:pt x="13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3"/>
                  </a:cubicBezTo>
                  <a:cubicBezTo>
                    <a:pt x="0" y="5"/>
                    <a:pt x="0" y="11"/>
                    <a:pt x="0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5" y="6"/>
                  </a:cubicBezTo>
                  <a:cubicBezTo>
                    <a:pt x="5" y="16"/>
                    <a:pt x="5" y="16"/>
                    <a:pt x="5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20" y="6"/>
                    <a:pt x="20" y="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1"/>
                    <a:pt x="24" y="5"/>
                    <a:pt x="2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44" name="Freeform 108"/>
          <p:cNvSpPr>
            <a:spLocks noEditPoints="1"/>
          </p:cNvSpPr>
          <p:nvPr/>
        </p:nvSpPr>
        <p:spPr bwMode="auto">
          <a:xfrm>
            <a:off x="1397960" y="1286542"/>
            <a:ext cx="491952" cy="493717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8" name="Group 13"/>
          <p:cNvGrpSpPr>
            <a:grpSpLocks noChangeAspect="1"/>
          </p:cNvGrpSpPr>
          <p:nvPr/>
        </p:nvGrpSpPr>
        <p:grpSpPr bwMode="auto">
          <a:xfrm>
            <a:off x="3228296" y="3087446"/>
            <a:ext cx="451315" cy="456648"/>
            <a:chOff x="2426" y="2781"/>
            <a:chExt cx="593" cy="600"/>
          </a:xfrm>
          <a:solidFill>
            <a:schemeClr val="bg1"/>
          </a:solidFill>
          <a:effectLst/>
        </p:grpSpPr>
        <p:sp>
          <p:nvSpPr>
            <p:cNvPr id="59" name="Freeform 14"/>
            <p:cNvSpPr>
              <a:spLocks/>
            </p:cNvSpPr>
            <p:nvPr/>
          </p:nvSpPr>
          <p:spPr bwMode="auto">
            <a:xfrm>
              <a:off x="2442" y="2805"/>
              <a:ext cx="577" cy="576"/>
            </a:xfrm>
            <a:custGeom>
              <a:avLst/>
              <a:gdLst>
                <a:gd name="T0" fmla="*/ 0 w 241"/>
                <a:gd name="T1" fmla="*/ 115 h 241"/>
                <a:gd name="T2" fmla="*/ 0 w 241"/>
                <a:gd name="T3" fmla="*/ 121 h 241"/>
                <a:gd name="T4" fmla="*/ 121 w 241"/>
                <a:gd name="T5" fmla="*/ 241 h 241"/>
                <a:gd name="T6" fmla="*/ 241 w 241"/>
                <a:gd name="T7" fmla="*/ 121 h 241"/>
                <a:gd name="T8" fmla="*/ 121 w 241"/>
                <a:gd name="T9" fmla="*/ 0 h 241"/>
                <a:gd name="T10" fmla="*/ 121 w 241"/>
                <a:gd name="T11" fmla="*/ 115 h 241"/>
                <a:gd name="T12" fmla="*/ 0 w 241"/>
                <a:gd name="T13" fmla="*/ 115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" h="241">
                  <a:moveTo>
                    <a:pt x="0" y="115"/>
                  </a:moveTo>
                  <a:cubicBezTo>
                    <a:pt x="0" y="117"/>
                    <a:pt x="0" y="119"/>
                    <a:pt x="0" y="121"/>
                  </a:cubicBezTo>
                  <a:cubicBezTo>
                    <a:pt x="0" y="187"/>
                    <a:pt x="54" y="241"/>
                    <a:pt x="121" y="241"/>
                  </a:cubicBezTo>
                  <a:cubicBezTo>
                    <a:pt x="187" y="241"/>
                    <a:pt x="241" y="187"/>
                    <a:pt x="241" y="121"/>
                  </a:cubicBezTo>
                  <a:cubicBezTo>
                    <a:pt x="241" y="54"/>
                    <a:pt x="187" y="0"/>
                    <a:pt x="121" y="0"/>
                  </a:cubicBezTo>
                  <a:cubicBezTo>
                    <a:pt x="121" y="115"/>
                    <a:pt x="121" y="115"/>
                    <a:pt x="121" y="115"/>
                  </a:cubicBezTo>
                  <a:lnTo>
                    <a:pt x="0" y="1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5"/>
            <p:cNvSpPr>
              <a:spLocks noEditPoints="1"/>
            </p:cNvSpPr>
            <p:nvPr/>
          </p:nvSpPr>
          <p:spPr bwMode="auto">
            <a:xfrm>
              <a:off x="2426" y="2781"/>
              <a:ext cx="275" cy="273"/>
            </a:xfrm>
            <a:custGeom>
              <a:avLst/>
              <a:gdLst>
                <a:gd name="T0" fmla="*/ 0 w 115"/>
                <a:gd name="T1" fmla="*/ 114 h 114"/>
                <a:gd name="T2" fmla="*/ 115 w 115"/>
                <a:gd name="T3" fmla="*/ 114 h 114"/>
                <a:gd name="T4" fmla="*/ 115 w 115"/>
                <a:gd name="T5" fmla="*/ 0 h 114"/>
                <a:gd name="T6" fmla="*/ 0 w 115"/>
                <a:gd name="T7" fmla="*/ 114 h 114"/>
                <a:gd name="T8" fmla="*/ 15 w 115"/>
                <a:gd name="T9" fmla="*/ 104 h 114"/>
                <a:gd name="T10" fmla="*/ 104 w 115"/>
                <a:gd name="T11" fmla="*/ 14 h 114"/>
                <a:gd name="T12" fmla="*/ 104 w 115"/>
                <a:gd name="T13" fmla="*/ 104 h 114"/>
                <a:gd name="T14" fmla="*/ 15 w 115"/>
                <a:gd name="T15" fmla="*/ 10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114">
                  <a:moveTo>
                    <a:pt x="0" y="114"/>
                  </a:moveTo>
                  <a:cubicBezTo>
                    <a:pt x="115" y="114"/>
                    <a:pt x="115" y="114"/>
                    <a:pt x="115" y="114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51" y="0"/>
                    <a:pt x="0" y="51"/>
                    <a:pt x="0" y="114"/>
                  </a:cubicBezTo>
                  <a:close/>
                  <a:moveTo>
                    <a:pt x="15" y="104"/>
                  </a:moveTo>
                  <a:cubicBezTo>
                    <a:pt x="15" y="54"/>
                    <a:pt x="55" y="14"/>
                    <a:pt x="104" y="14"/>
                  </a:cubicBezTo>
                  <a:cubicBezTo>
                    <a:pt x="104" y="104"/>
                    <a:pt x="104" y="104"/>
                    <a:pt x="104" y="104"/>
                  </a:cubicBezTo>
                  <a:lnTo>
                    <a:pt x="15" y="10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742739341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6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6" presetID="2" presetClass="entr" presetSubtype="4" fill="hold" grpId="0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6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6" presetID="2" presetClass="entr" presetSubtype="1" fill="hold" nodeType="afterEffect" p14:presetBounceEnd="66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667">
                                          <p:cBhvr additive="base">
                                            <p:cTn id="8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667">
                                          <p:cBhvr additive="base">
                                            <p:cTn id="8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9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  <p:bldP spid="4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1850"/>
                                </p:stCondLst>
                                <p:childTnLst>
                                  <p:par>
                                    <p:cTn id="3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3100"/>
                                </p:stCondLst>
                                <p:childTnLst>
                                  <p:par>
                                    <p:cTn id="5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0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4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600"/>
                                </p:stCondLst>
                                <p:childTnLst>
                                  <p:par>
                                    <p:cTn id="6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4100"/>
                                </p:stCondLst>
                                <p:childTnLst>
                                  <p:par>
                                    <p:cTn id="7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4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5" fill="hold">
                                <p:stCondLst>
                                  <p:cond delay="4850"/>
                                </p:stCondLst>
                                <p:childTnLst>
                                  <p:par>
                                    <p:cTn id="86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9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5350"/>
                                </p:stCondLst>
                                <p:childTnLst>
                                  <p:par>
                                    <p:cTn id="9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2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6" fill="hold">
                                <p:stCondLst>
                                  <p:cond delay="5600"/>
                                </p:stCondLst>
                                <p:childTnLst>
                                  <p:par>
                                    <p:cTn id="97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500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500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4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6100"/>
                                </p:stCondLst>
                                <p:childTnLst>
                                  <p:par>
                                    <p:cTn id="10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8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47" grpId="0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/>
          <p:bldP spid="38" grpId="0" animBg="1"/>
          <p:bldP spid="39" grpId="0" animBg="1"/>
          <p:bldP spid="24" grpId="0"/>
          <p:bldP spid="4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Box 93"/>
          <p:cNvSpPr txBox="1"/>
          <p:nvPr/>
        </p:nvSpPr>
        <p:spPr>
          <a:xfrm>
            <a:off x="4828355" y="2162071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岗位认知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4828355" y="2694582"/>
            <a:ext cx="1869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POST COGNTIVE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980431" y="1940247"/>
            <a:ext cx="1301106" cy="1301106"/>
            <a:chOff x="2683251" y="1980687"/>
            <a:chExt cx="1301106" cy="1301106"/>
          </a:xfrm>
          <a:effectLst>
            <a:outerShdw blurRad="2540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8" name="椭圆 87"/>
            <p:cNvSpPr/>
            <p:nvPr/>
          </p:nvSpPr>
          <p:spPr>
            <a:xfrm>
              <a:off x="2683251" y="1980687"/>
              <a:ext cx="1301106" cy="1301106"/>
            </a:xfrm>
            <a:prstGeom prst="ellipse">
              <a:avLst/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3002623" y="2185262"/>
              <a:ext cx="662361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cxnSp>
        <p:nvCxnSpPr>
          <p:cNvPr id="38" name="直接连接符 37"/>
          <p:cNvCxnSpPr/>
          <p:nvPr/>
        </p:nvCxnSpPr>
        <p:spPr>
          <a:xfrm flipV="1">
            <a:off x="4572000" y="1940247"/>
            <a:ext cx="0" cy="130110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52127138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/>
      <p:bldP spid="116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椭圆 102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chemeClr val="tx1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TextBox 93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>
                <a:latin typeface="方正兰亭细黑_GBK" pitchFamily="2" charset="-122"/>
                <a:ea typeface="方正兰亭细黑_GBK" pitchFamily="2" charset="-122"/>
              </a:rPr>
              <a:t>知识技能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2441102" y="267886"/>
            <a:ext cx="15055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Meiryo UI" panose="020B0604030504040204" pitchFamily="34" charset="-128"/>
                <a:ea typeface="Meiryo UI" panose="020B0604030504040204" pitchFamily="34" charset="-128"/>
              </a:rPr>
              <a:t>KNOWLEDGE</a:t>
            </a:r>
            <a:endParaRPr lang="zh-CN" altLang="en-US" sz="1600" dirty="0">
              <a:solidFill>
                <a:srgbClr val="C00000"/>
              </a:solidFill>
              <a:latin typeface="Meiryo UI" panose="020B0604030504040204" pitchFamily="34" charset="-128"/>
              <a:ea typeface="Meiryo UI" panose="020B0604030504040204" pitchFamily="34" charset="-128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1783" y="2359241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人力资源管理意识</a:t>
            </a:r>
            <a:endParaRPr lang="en-US" altLang="zh-CN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61783" y="3000409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专业的知识与技能</a:t>
            </a:r>
            <a:endParaRPr lang="en-US" altLang="zh-CN" sz="16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56327" y="3242506"/>
            <a:ext cx="12618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人文素质修养</a:t>
            </a:r>
            <a:endParaRPr lang="en-US" altLang="zh-CN" sz="14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656327" y="2136255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良好的心态</a:t>
            </a:r>
            <a:endParaRPr lang="en-US" altLang="zh-CN" sz="14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656327" y="287375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全面的知识结构</a:t>
            </a:r>
            <a:endParaRPr lang="en-US" altLang="zh-CN" sz="14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656327" y="2505005"/>
            <a:ext cx="14414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C00000"/>
                </a:solidFill>
                <a:latin typeface="方正兰亭细黑_GBK_M" pitchFamily="2" charset="2"/>
                <a:ea typeface="方正兰亭细黑_GBK_M" pitchFamily="2" charset="2"/>
                <a:cs typeface="方正兰亭细黑_GBK_M" pitchFamily="2" charset="2"/>
              </a:rPr>
              <a:t>持之以恒的毅力</a:t>
            </a:r>
            <a:endParaRPr lang="en-US" altLang="zh-CN" sz="1400" dirty="0">
              <a:solidFill>
                <a:srgbClr val="C00000"/>
              </a:solidFill>
              <a:latin typeface="方正兰亭细黑_GBK_M" pitchFamily="2" charset="2"/>
              <a:ea typeface="方正兰亭细黑_GBK_M" pitchFamily="2" charset="2"/>
              <a:cs typeface="方正兰亭细黑_GBK_M" pitchFamily="2" charset="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652567" y="2088733"/>
            <a:ext cx="1423450" cy="1423450"/>
          </a:xfrm>
          <a:prstGeom prst="ellipse">
            <a:avLst/>
          </a:prstGeom>
          <a:solidFill>
            <a:srgbClr val="FF5050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702615" y="2622833"/>
            <a:ext cx="1604974" cy="368530"/>
            <a:chOff x="3838575" y="2712368"/>
            <a:chExt cx="1604974" cy="368530"/>
          </a:xfrm>
        </p:grpSpPr>
        <p:cxnSp>
          <p:nvCxnSpPr>
            <p:cNvPr id="68" name="直接连接符 67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FF5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组合 63"/>
          <p:cNvGrpSpPr/>
          <p:nvPr/>
        </p:nvGrpSpPr>
        <p:grpSpPr>
          <a:xfrm>
            <a:off x="5041985" y="2086579"/>
            <a:ext cx="1402358" cy="1402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5" name="同心圆 6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椭圆 65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rgbClr val="FF9933"/>
                </a:gs>
                <a:gs pos="100000">
                  <a:srgbClr val="FFC000"/>
                </a:gs>
              </a:gsLst>
              <a:lin ang="6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延时符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5447293" y="2444032"/>
            <a:ext cx="591742" cy="585640"/>
            <a:chOff x="6967126" y="4092464"/>
            <a:chExt cx="453105" cy="448433"/>
          </a:xfrm>
          <a:solidFill>
            <a:schemeClr val="bg1"/>
          </a:solidFill>
          <a:effectLst/>
        </p:grpSpPr>
        <p:sp>
          <p:nvSpPr>
            <p:cNvPr id="28" name="Freeform 136"/>
            <p:cNvSpPr>
              <a:spLocks/>
            </p:cNvSpPr>
            <p:nvPr/>
          </p:nvSpPr>
          <p:spPr bwMode="auto">
            <a:xfrm>
              <a:off x="6967126" y="4343773"/>
              <a:ext cx="453105" cy="197124"/>
            </a:xfrm>
            <a:custGeom>
              <a:avLst/>
              <a:gdLst>
                <a:gd name="T0" fmla="*/ 103 w 205"/>
                <a:gd name="T1" fmla="*/ 19 h 89"/>
                <a:gd name="T2" fmla="*/ 47 w 205"/>
                <a:gd name="T3" fmla="*/ 0 h 89"/>
                <a:gd name="T4" fmla="*/ 0 w 205"/>
                <a:gd name="T5" fmla="*/ 0 h 89"/>
                <a:gd name="T6" fmla="*/ 0 w 205"/>
                <a:gd name="T7" fmla="*/ 67 h 89"/>
                <a:gd name="T8" fmla="*/ 22 w 205"/>
                <a:gd name="T9" fmla="*/ 89 h 89"/>
                <a:gd name="T10" fmla="*/ 183 w 205"/>
                <a:gd name="T11" fmla="*/ 89 h 89"/>
                <a:gd name="T12" fmla="*/ 205 w 205"/>
                <a:gd name="T13" fmla="*/ 67 h 89"/>
                <a:gd name="T14" fmla="*/ 205 w 205"/>
                <a:gd name="T15" fmla="*/ 0 h 89"/>
                <a:gd name="T16" fmla="*/ 158 w 205"/>
                <a:gd name="T17" fmla="*/ 0 h 89"/>
                <a:gd name="T18" fmla="*/ 103 w 205"/>
                <a:gd name="T19" fmla="*/ 1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89">
                  <a:moveTo>
                    <a:pt x="103" y="19"/>
                  </a:moveTo>
                  <a:cubicBezTo>
                    <a:pt x="82" y="19"/>
                    <a:pt x="62" y="12"/>
                    <a:pt x="4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79"/>
                    <a:pt x="10" y="89"/>
                    <a:pt x="22" y="89"/>
                  </a:cubicBezTo>
                  <a:cubicBezTo>
                    <a:pt x="183" y="89"/>
                    <a:pt x="183" y="89"/>
                    <a:pt x="183" y="89"/>
                  </a:cubicBezTo>
                  <a:cubicBezTo>
                    <a:pt x="195" y="89"/>
                    <a:pt x="205" y="79"/>
                    <a:pt x="205" y="67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158" y="0"/>
                    <a:pt x="158" y="0"/>
                    <a:pt x="158" y="0"/>
                  </a:cubicBezTo>
                  <a:cubicBezTo>
                    <a:pt x="143" y="12"/>
                    <a:pt x="124" y="19"/>
                    <a:pt x="103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  <p:sp>
          <p:nvSpPr>
            <p:cNvPr id="29" name="Freeform 137"/>
            <p:cNvSpPr>
              <a:spLocks noEditPoints="1"/>
            </p:cNvSpPr>
            <p:nvPr/>
          </p:nvSpPr>
          <p:spPr bwMode="auto">
            <a:xfrm>
              <a:off x="6967126" y="4092464"/>
              <a:ext cx="453105" cy="260652"/>
            </a:xfrm>
            <a:custGeom>
              <a:avLst/>
              <a:gdLst>
                <a:gd name="T0" fmla="*/ 183 w 205"/>
                <a:gd name="T1" fmla="*/ 42 h 118"/>
                <a:gd name="T2" fmla="*/ 180 w 205"/>
                <a:gd name="T3" fmla="*/ 42 h 118"/>
                <a:gd name="T4" fmla="*/ 154 w 205"/>
                <a:gd name="T5" fmla="*/ 42 h 118"/>
                <a:gd name="T6" fmla="*/ 154 w 205"/>
                <a:gd name="T7" fmla="*/ 22 h 118"/>
                <a:gd name="T8" fmla="*/ 132 w 205"/>
                <a:gd name="T9" fmla="*/ 0 h 118"/>
                <a:gd name="T10" fmla="*/ 73 w 205"/>
                <a:gd name="T11" fmla="*/ 0 h 118"/>
                <a:gd name="T12" fmla="*/ 51 w 205"/>
                <a:gd name="T13" fmla="*/ 22 h 118"/>
                <a:gd name="T14" fmla="*/ 51 w 205"/>
                <a:gd name="T15" fmla="*/ 42 h 118"/>
                <a:gd name="T16" fmla="*/ 25 w 205"/>
                <a:gd name="T17" fmla="*/ 42 h 118"/>
                <a:gd name="T18" fmla="*/ 22 w 205"/>
                <a:gd name="T19" fmla="*/ 42 h 118"/>
                <a:gd name="T20" fmla="*/ 0 w 205"/>
                <a:gd name="T21" fmla="*/ 64 h 118"/>
                <a:gd name="T22" fmla="*/ 0 w 205"/>
                <a:gd name="T23" fmla="*/ 101 h 118"/>
                <a:gd name="T24" fmla="*/ 54 w 205"/>
                <a:gd name="T25" fmla="*/ 101 h 118"/>
                <a:gd name="T26" fmla="*/ 103 w 205"/>
                <a:gd name="T27" fmla="*/ 118 h 118"/>
                <a:gd name="T28" fmla="*/ 151 w 205"/>
                <a:gd name="T29" fmla="*/ 101 h 118"/>
                <a:gd name="T30" fmla="*/ 205 w 205"/>
                <a:gd name="T31" fmla="*/ 101 h 118"/>
                <a:gd name="T32" fmla="*/ 205 w 205"/>
                <a:gd name="T33" fmla="*/ 64 h 118"/>
                <a:gd name="T34" fmla="*/ 183 w 205"/>
                <a:gd name="T35" fmla="*/ 42 h 118"/>
                <a:gd name="T36" fmla="*/ 67 w 205"/>
                <a:gd name="T37" fmla="*/ 26 h 118"/>
                <a:gd name="T38" fmla="*/ 67 w 205"/>
                <a:gd name="T39" fmla="*/ 22 h 118"/>
                <a:gd name="T40" fmla="*/ 73 w 205"/>
                <a:gd name="T41" fmla="*/ 17 h 118"/>
                <a:gd name="T42" fmla="*/ 132 w 205"/>
                <a:gd name="T43" fmla="*/ 17 h 118"/>
                <a:gd name="T44" fmla="*/ 138 w 205"/>
                <a:gd name="T45" fmla="*/ 22 h 118"/>
                <a:gd name="T46" fmla="*/ 138 w 205"/>
                <a:gd name="T47" fmla="*/ 26 h 118"/>
                <a:gd name="T48" fmla="*/ 138 w 205"/>
                <a:gd name="T49" fmla="*/ 42 h 118"/>
                <a:gd name="T50" fmla="*/ 67 w 205"/>
                <a:gd name="T51" fmla="*/ 42 h 118"/>
                <a:gd name="T52" fmla="*/ 67 w 205"/>
                <a:gd name="T53" fmla="*/ 26 h 118"/>
                <a:gd name="T54" fmla="*/ 101 w 205"/>
                <a:gd name="T55" fmla="*/ 101 h 118"/>
                <a:gd name="T56" fmla="*/ 85 w 205"/>
                <a:gd name="T57" fmla="*/ 86 h 118"/>
                <a:gd name="T58" fmla="*/ 101 w 205"/>
                <a:gd name="T59" fmla="*/ 70 h 118"/>
                <a:gd name="T60" fmla="*/ 117 w 205"/>
                <a:gd name="T61" fmla="*/ 86 h 118"/>
                <a:gd name="T62" fmla="*/ 101 w 205"/>
                <a:gd name="T63" fmla="*/ 101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5" h="118">
                  <a:moveTo>
                    <a:pt x="183" y="42"/>
                  </a:moveTo>
                  <a:cubicBezTo>
                    <a:pt x="180" y="42"/>
                    <a:pt x="180" y="42"/>
                    <a:pt x="180" y="42"/>
                  </a:cubicBezTo>
                  <a:cubicBezTo>
                    <a:pt x="154" y="42"/>
                    <a:pt x="154" y="42"/>
                    <a:pt x="154" y="42"/>
                  </a:cubicBezTo>
                  <a:cubicBezTo>
                    <a:pt x="154" y="22"/>
                    <a:pt x="154" y="22"/>
                    <a:pt x="154" y="22"/>
                  </a:cubicBezTo>
                  <a:cubicBezTo>
                    <a:pt x="154" y="10"/>
                    <a:pt x="144" y="0"/>
                    <a:pt x="132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61" y="0"/>
                    <a:pt x="51" y="10"/>
                    <a:pt x="51" y="22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0" y="42"/>
                    <a:pt x="0" y="52"/>
                    <a:pt x="0" y="64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54" y="101"/>
                    <a:pt x="54" y="101"/>
                    <a:pt x="54" y="101"/>
                  </a:cubicBezTo>
                  <a:cubicBezTo>
                    <a:pt x="67" y="112"/>
                    <a:pt x="84" y="118"/>
                    <a:pt x="103" y="118"/>
                  </a:cubicBezTo>
                  <a:cubicBezTo>
                    <a:pt x="121" y="118"/>
                    <a:pt x="138" y="112"/>
                    <a:pt x="151" y="101"/>
                  </a:cubicBezTo>
                  <a:cubicBezTo>
                    <a:pt x="205" y="101"/>
                    <a:pt x="205" y="101"/>
                    <a:pt x="205" y="101"/>
                  </a:cubicBezTo>
                  <a:cubicBezTo>
                    <a:pt x="205" y="64"/>
                    <a:pt x="205" y="64"/>
                    <a:pt x="205" y="64"/>
                  </a:cubicBezTo>
                  <a:cubicBezTo>
                    <a:pt x="205" y="52"/>
                    <a:pt x="195" y="42"/>
                    <a:pt x="183" y="42"/>
                  </a:cubicBezTo>
                  <a:close/>
                  <a:moveTo>
                    <a:pt x="67" y="26"/>
                  </a:moveTo>
                  <a:cubicBezTo>
                    <a:pt x="67" y="22"/>
                    <a:pt x="67" y="22"/>
                    <a:pt x="67" y="22"/>
                  </a:cubicBezTo>
                  <a:cubicBezTo>
                    <a:pt x="67" y="19"/>
                    <a:pt x="70" y="17"/>
                    <a:pt x="73" y="17"/>
                  </a:cubicBezTo>
                  <a:cubicBezTo>
                    <a:pt x="132" y="17"/>
                    <a:pt x="132" y="17"/>
                    <a:pt x="132" y="17"/>
                  </a:cubicBezTo>
                  <a:cubicBezTo>
                    <a:pt x="135" y="17"/>
                    <a:pt x="138" y="19"/>
                    <a:pt x="138" y="22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38" y="42"/>
                    <a:pt x="138" y="42"/>
                    <a:pt x="138" y="42"/>
                  </a:cubicBezTo>
                  <a:cubicBezTo>
                    <a:pt x="67" y="42"/>
                    <a:pt x="67" y="42"/>
                    <a:pt x="67" y="42"/>
                  </a:cubicBezTo>
                  <a:lnTo>
                    <a:pt x="67" y="26"/>
                  </a:lnTo>
                  <a:close/>
                  <a:moveTo>
                    <a:pt x="101" y="101"/>
                  </a:moveTo>
                  <a:cubicBezTo>
                    <a:pt x="92" y="101"/>
                    <a:pt x="85" y="94"/>
                    <a:pt x="85" y="86"/>
                  </a:cubicBezTo>
                  <a:cubicBezTo>
                    <a:pt x="85" y="77"/>
                    <a:pt x="92" y="70"/>
                    <a:pt x="101" y="70"/>
                  </a:cubicBezTo>
                  <a:cubicBezTo>
                    <a:pt x="110" y="70"/>
                    <a:pt x="117" y="77"/>
                    <a:pt x="117" y="86"/>
                  </a:cubicBezTo>
                  <a:cubicBezTo>
                    <a:pt x="117" y="94"/>
                    <a:pt x="110" y="101"/>
                    <a:pt x="101" y="10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>
                <a:solidFill>
                  <a:prstClr val="black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</a:endParaRPr>
            </a:p>
          </p:txBody>
        </p:sp>
      </p:grpSp>
      <p:sp>
        <p:nvSpPr>
          <p:cNvPr id="40" name="Freeform 108"/>
          <p:cNvSpPr>
            <a:spLocks noEditPoints="1"/>
          </p:cNvSpPr>
          <p:nvPr/>
        </p:nvSpPr>
        <p:spPr bwMode="auto">
          <a:xfrm>
            <a:off x="3026104" y="2454310"/>
            <a:ext cx="697891" cy="700395"/>
          </a:xfrm>
          <a:custGeom>
            <a:avLst/>
            <a:gdLst>
              <a:gd name="T0" fmla="*/ 97 w 115"/>
              <a:gd name="T1" fmla="*/ 48 h 115"/>
              <a:gd name="T2" fmla="*/ 91 w 115"/>
              <a:gd name="T3" fmla="*/ 41 h 115"/>
              <a:gd name="T4" fmla="*/ 102 w 115"/>
              <a:gd name="T5" fmla="*/ 26 h 115"/>
              <a:gd name="T6" fmla="*/ 94 w 115"/>
              <a:gd name="T7" fmla="*/ 13 h 115"/>
              <a:gd name="T8" fmla="*/ 79 w 115"/>
              <a:gd name="T9" fmla="*/ 23 h 115"/>
              <a:gd name="T10" fmla="*/ 70 w 115"/>
              <a:gd name="T11" fmla="*/ 22 h 115"/>
              <a:gd name="T12" fmla="*/ 67 w 115"/>
              <a:gd name="T13" fmla="*/ 3 h 115"/>
              <a:gd name="T14" fmla="*/ 52 w 115"/>
              <a:gd name="T15" fmla="*/ 0 h 115"/>
              <a:gd name="T16" fmla="*/ 48 w 115"/>
              <a:gd name="T17" fmla="*/ 18 h 115"/>
              <a:gd name="T18" fmla="*/ 41 w 115"/>
              <a:gd name="T19" fmla="*/ 24 h 115"/>
              <a:gd name="T20" fmla="*/ 26 w 115"/>
              <a:gd name="T21" fmla="*/ 13 h 115"/>
              <a:gd name="T22" fmla="*/ 13 w 115"/>
              <a:gd name="T23" fmla="*/ 21 h 115"/>
              <a:gd name="T24" fmla="*/ 23 w 115"/>
              <a:gd name="T25" fmla="*/ 36 h 115"/>
              <a:gd name="T26" fmla="*/ 22 w 115"/>
              <a:gd name="T27" fmla="*/ 45 h 115"/>
              <a:gd name="T28" fmla="*/ 4 w 115"/>
              <a:gd name="T29" fmla="*/ 48 h 115"/>
              <a:gd name="T30" fmla="*/ 0 w 115"/>
              <a:gd name="T31" fmla="*/ 63 h 115"/>
              <a:gd name="T32" fmla="*/ 18 w 115"/>
              <a:gd name="T33" fmla="*/ 66 h 115"/>
              <a:gd name="T34" fmla="*/ 24 w 115"/>
              <a:gd name="T35" fmla="*/ 73 h 115"/>
              <a:gd name="T36" fmla="*/ 13 w 115"/>
              <a:gd name="T37" fmla="*/ 89 h 115"/>
              <a:gd name="T38" fmla="*/ 21 w 115"/>
              <a:gd name="T39" fmla="*/ 102 h 115"/>
              <a:gd name="T40" fmla="*/ 36 w 115"/>
              <a:gd name="T41" fmla="*/ 92 h 115"/>
              <a:gd name="T42" fmla="*/ 45 w 115"/>
              <a:gd name="T43" fmla="*/ 92 h 115"/>
              <a:gd name="T44" fmla="*/ 48 w 115"/>
              <a:gd name="T45" fmla="*/ 111 h 115"/>
              <a:gd name="T46" fmla="*/ 63 w 115"/>
              <a:gd name="T47" fmla="*/ 115 h 115"/>
              <a:gd name="T48" fmla="*/ 67 w 115"/>
              <a:gd name="T49" fmla="*/ 97 h 115"/>
              <a:gd name="T50" fmla="*/ 74 w 115"/>
              <a:gd name="T51" fmla="*/ 91 h 115"/>
              <a:gd name="T52" fmla="*/ 89 w 115"/>
              <a:gd name="T53" fmla="*/ 102 h 115"/>
              <a:gd name="T54" fmla="*/ 102 w 115"/>
              <a:gd name="T55" fmla="*/ 94 h 115"/>
              <a:gd name="T56" fmla="*/ 92 w 115"/>
              <a:gd name="T57" fmla="*/ 79 h 115"/>
              <a:gd name="T58" fmla="*/ 93 w 115"/>
              <a:gd name="T59" fmla="*/ 70 h 115"/>
              <a:gd name="T60" fmla="*/ 112 w 115"/>
              <a:gd name="T61" fmla="*/ 66 h 115"/>
              <a:gd name="T62" fmla="*/ 115 w 115"/>
              <a:gd name="T63" fmla="*/ 52 h 115"/>
              <a:gd name="T64" fmla="*/ 58 w 115"/>
              <a:gd name="T65" fmla="*/ 79 h 115"/>
              <a:gd name="T66" fmla="*/ 58 w 115"/>
              <a:gd name="T67" fmla="*/ 36 h 115"/>
              <a:gd name="T68" fmla="*/ 58 w 115"/>
              <a:gd name="T69" fmla="*/ 79 h 115"/>
              <a:gd name="T70" fmla="*/ 49 w 115"/>
              <a:gd name="T71" fmla="*/ 57 h 115"/>
              <a:gd name="T72" fmla="*/ 67 w 115"/>
              <a:gd name="T73" fmla="*/ 57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5" h="115">
                <a:moveTo>
                  <a:pt x="112" y="48"/>
                </a:moveTo>
                <a:cubicBezTo>
                  <a:pt x="97" y="48"/>
                  <a:pt x="97" y="48"/>
                  <a:pt x="97" y="48"/>
                </a:cubicBezTo>
                <a:cubicBezTo>
                  <a:pt x="95" y="48"/>
                  <a:pt x="93" y="47"/>
                  <a:pt x="93" y="45"/>
                </a:cubicBezTo>
                <a:cubicBezTo>
                  <a:pt x="91" y="41"/>
                  <a:pt x="91" y="41"/>
                  <a:pt x="91" y="41"/>
                </a:cubicBezTo>
                <a:cubicBezTo>
                  <a:pt x="90" y="40"/>
                  <a:pt x="91" y="37"/>
                  <a:pt x="92" y="36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4" y="24"/>
                  <a:pt x="104" y="22"/>
                  <a:pt x="102" y="21"/>
                </a:cubicBezTo>
                <a:cubicBezTo>
                  <a:pt x="94" y="13"/>
                  <a:pt x="94" y="13"/>
                  <a:pt x="94" y="13"/>
                </a:cubicBezTo>
                <a:cubicBezTo>
                  <a:pt x="93" y="11"/>
                  <a:pt x="91" y="11"/>
                  <a:pt x="89" y="13"/>
                </a:cubicBezTo>
                <a:cubicBezTo>
                  <a:pt x="79" y="23"/>
                  <a:pt x="79" y="23"/>
                  <a:pt x="79" y="23"/>
                </a:cubicBezTo>
                <a:cubicBezTo>
                  <a:pt x="78" y="24"/>
                  <a:pt x="75" y="25"/>
                  <a:pt x="74" y="24"/>
                </a:cubicBezTo>
                <a:cubicBezTo>
                  <a:pt x="70" y="22"/>
                  <a:pt x="70" y="22"/>
                  <a:pt x="70" y="22"/>
                </a:cubicBezTo>
                <a:cubicBezTo>
                  <a:pt x="68" y="22"/>
                  <a:pt x="67" y="20"/>
                  <a:pt x="67" y="18"/>
                </a:cubicBezTo>
                <a:cubicBezTo>
                  <a:pt x="67" y="3"/>
                  <a:pt x="67" y="3"/>
                  <a:pt x="67" y="3"/>
                </a:cubicBezTo>
                <a:cubicBezTo>
                  <a:pt x="67" y="1"/>
                  <a:pt x="65" y="0"/>
                  <a:pt x="63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0" y="0"/>
                  <a:pt x="48" y="1"/>
                  <a:pt x="48" y="3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20"/>
                  <a:pt x="47" y="22"/>
                  <a:pt x="45" y="22"/>
                </a:cubicBezTo>
                <a:cubicBezTo>
                  <a:pt x="41" y="24"/>
                  <a:pt x="41" y="24"/>
                  <a:pt x="41" y="24"/>
                </a:cubicBezTo>
                <a:cubicBezTo>
                  <a:pt x="40" y="25"/>
                  <a:pt x="37" y="24"/>
                  <a:pt x="3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5" y="11"/>
                  <a:pt x="22" y="11"/>
                  <a:pt x="21" y="13"/>
                </a:cubicBezTo>
                <a:cubicBezTo>
                  <a:pt x="13" y="21"/>
                  <a:pt x="13" y="21"/>
                  <a:pt x="13" y="21"/>
                </a:cubicBezTo>
                <a:cubicBezTo>
                  <a:pt x="12" y="22"/>
                  <a:pt x="12" y="24"/>
                  <a:pt x="13" y="26"/>
                </a:cubicBezTo>
                <a:cubicBezTo>
                  <a:pt x="23" y="36"/>
                  <a:pt x="23" y="36"/>
                  <a:pt x="23" y="36"/>
                </a:cubicBezTo>
                <a:cubicBezTo>
                  <a:pt x="24" y="37"/>
                  <a:pt x="25" y="40"/>
                  <a:pt x="24" y="41"/>
                </a:cubicBezTo>
                <a:cubicBezTo>
                  <a:pt x="22" y="45"/>
                  <a:pt x="22" y="45"/>
                  <a:pt x="22" y="45"/>
                </a:cubicBezTo>
                <a:cubicBezTo>
                  <a:pt x="22" y="47"/>
                  <a:pt x="20" y="48"/>
                  <a:pt x="1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50"/>
                  <a:pt x="0" y="52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5"/>
                  <a:pt x="2" y="66"/>
                  <a:pt x="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20" y="66"/>
                  <a:pt x="22" y="68"/>
                  <a:pt x="22" y="70"/>
                </a:cubicBezTo>
                <a:cubicBezTo>
                  <a:pt x="24" y="73"/>
                  <a:pt x="24" y="73"/>
                  <a:pt x="24" y="73"/>
                </a:cubicBezTo>
                <a:cubicBezTo>
                  <a:pt x="25" y="75"/>
                  <a:pt x="24" y="78"/>
                  <a:pt x="23" y="79"/>
                </a:cubicBezTo>
                <a:cubicBezTo>
                  <a:pt x="13" y="89"/>
                  <a:pt x="13" y="89"/>
                  <a:pt x="13" y="89"/>
                </a:cubicBezTo>
                <a:cubicBezTo>
                  <a:pt x="12" y="90"/>
                  <a:pt x="12" y="93"/>
                  <a:pt x="13" y="94"/>
                </a:cubicBezTo>
                <a:cubicBezTo>
                  <a:pt x="21" y="102"/>
                  <a:pt x="21" y="102"/>
                  <a:pt x="21" y="102"/>
                </a:cubicBezTo>
                <a:cubicBezTo>
                  <a:pt x="22" y="103"/>
                  <a:pt x="25" y="103"/>
                  <a:pt x="26" y="102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0"/>
                  <a:pt x="40" y="90"/>
                  <a:pt x="41" y="91"/>
                </a:cubicBezTo>
                <a:cubicBezTo>
                  <a:pt x="45" y="92"/>
                  <a:pt x="45" y="92"/>
                  <a:pt x="45" y="92"/>
                </a:cubicBezTo>
                <a:cubicBezTo>
                  <a:pt x="47" y="93"/>
                  <a:pt x="48" y="95"/>
                  <a:pt x="48" y="97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3"/>
                  <a:pt x="50" y="115"/>
                  <a:pt x="52" y="115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65" y="115"/>
                  <a:pt x="67" y="113"/>
                  <a:pt x="67" y="111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95"/>
                  <a:pt x="68" y="93"/>
                  <a:pt x="70" y="92"/>
                </a:cubicBezTo>
                <a:cubicBezTo>
                  <a:pt x="74" y="91"/>
                  <a:pt x="74" y="91"/>
                  <a:pt x="74" y="91"/>
                </a:cubicBezTo>
                <a:cubicBezTo>
                  <a:pt x="75" y="90"/>
                  <a:pt x="78" y="90"/>
                  <a:pt x="79" y="92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91" y="103"/>
                  <a:pt x="93" y="103"/>
                  <a:pt x="94" y="102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4" y="93"/>
                  <a:pt x="104" y="90"/>
                  <a:pt x="102" y="89"/>
                </a:cubicBezTo>
                <a:cubicBezTo>
                  <a:pt x="92" y="79"/>
                  <a:pt x="92" y="79"/>
                  <a:pt x="92" y="79"/>
                </a:cubicBezTo>
                <a:cubicBezTo>
                  <a:pt x="91" y="78"/>
                  <a:pt x="90" y="75"/>
                  <a:pt x="91" y="73"/>
                </a:cubicBezTo>
                <a:cubicBezTo>
                  <a:pt x="93" y="70"/>
                  <a:pt x="93" y="70"/>
                  <a:pt x="93" y="70"/>
                </a:cubicBezTo>
                <a:cubicBezTo>
                  <a:pt x="93" y="68"/>
                  <a:pt x="95" y="66"/>
                  <a:pt x="97" y="66"/>
                </a:cubicBezTo>
                <a:cubicBezTo>
                  <a:pt x="112" y="66"/>
                  <a:pt x="112" y="66"/>
                  <a:pt x="112" y="66"/>
                </a:cubicBezTo>
                <a:cubicBezTo>
                  <a:pt x="113" y="66"/>
                  <a:pt x="115" y="65"/>
                  <a:pt x="115" y="63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5" y="50"/>
                  <a:pt x="113" y="48"/>
                  <a:pt x="112" y="48"/>
                </a:cubicBezTo>
                <a:close/>
                <a:moveTo>
                  <a:pt x="58" y="79"/>
                </a:moveTo>
                <a:cubicBezTo>
                  <a:pt x="46" y="79"/>
                  <a:pt x="36" y="69"/>
                  <a:pt x="36" y="57"/>
                </a:cubicBezTo>
                <a:cubicBezTo>
                  <a:pt x="36" y="46"/>
                  <a:pt x="46" y="36"/>
                  <a:pt x="58" y="36"/>
                </a:cubicBezTo>
                <a:cubicBezTo>
                  <a:pt x="69" y="36"/>
                  <a:pt x="79" y="46"/>
                  <a:pt x="79" y="57"/>
                </a:cubicBezTo>
                <a:cubicBezTo>
                  <a:pt x="79" y="69"/>
                  <a:pt x="69" y="79"/>
                  <a:pt x="58" y="79"/>
                </a:cubicBezTo>
                <a:close/>
                <a:moveTo>
                  <a:pt x="58" y="48"/>
                </a:moveTo>
                <a:cubicBezTo>
                  <a:pt x="53" y="48"/>
                  <a:pt x="49" y="52"/>
                  <a:pt x="49" y="57"/>
                </a:cubicBezTo>
                <a:cubicBezTo>
                  <a:pt x="49" y="62"/>
                  <a:pt x="53" y="66"/>
                  <a:pt x="58" y="66"/>
                </a:cubicBezTo>
                <a:cubicBezTo>
                  <a:pt x="63" y="66"/>
                  <a:pt x="67" y="62"/>
                  <a:pt x="67" y="57"/>
                </a:cubicBezTo>
                <a:cubicBezTo>
                  <a:pt x="67" y="52"/>
                  <a:pt x="63" y="48"/>
                  <a:pt x="58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56045794"/>
      </p:ext>
    </p:extLst>
  </p:cSld>
  <p:clrMapOvr>
    <a:masterClrMapping/>
  </p:clrMapOvr>
  <p:transition spd="slow">
    <p:cover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  <p:bldP spid="40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3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6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1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6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47" presetID="16" presetClass="entr" presetSubtype="2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4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850"/>
                                </p:stCondLst>
                                <p:childTnLst>
                                  <p:par>
                                    <p:cTn id="51" presetID="26" presetClass="emph" presetSubtype="0" repeatCount="1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52" dur="100" tmFilter="0, 0; .2, .5; .8, .5; 1, 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3" dur="50" autoRev="1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10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7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61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5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9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1000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3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1000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7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4350"/>
                                </p:stCondLst>
                                <p:childTnLst>
                                  <p:par>
                                    <p:cTn id="79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03" grpId="0" animBg="1"/>
          <p:bldP spid="94" grpId="0"/>
          <p:bldP spid="116" grpId="0"/>
          <p:bldP spid="26" grpId="0"/>
          <p:bldP spid="27" grpId="0"/>
          <p:bldP spid="42" grpId="0"/>
          <p:bldP spid="43" grpId="0"/>
          <p:bldP spid="44" grpId="0"/>
          <p:bldP spid="55" grpId="0"/>
          <p:bldP spid="63" grpId="0" animBg="1"/>
          <p:bldP spid="24" grpId="0"/>
          <p:bldP spid="40" grpId="0" animBg="1"/>
        </p:bldLst>
      </p:timing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526</TotalTime>
  <Words>2384</Words>
  <Application>Microsoft Office PowerPoint</Application>
  <PresentationFormat>全屏显示(16:9)</PresentationFormat>
  <Paragraphs>317</Paragraphs>
  <Slides>25</Slides>
  <Notes>24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www.microsoft.com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彩色微立体</dc:title>
  <dc:creator>第一PPT</dc:creator>
  <cp:keywords>www.1ppt.com</cp:keywords>
  <cp:lastModifiedBy>Windows User</cp:lastModifiedBy>
  <cp:revision>60</cp:revision>
  <dcterms:created xsi:type="dcterms:W3CDTF">2015-01-22T11:01:02Z</dcterms:created>
  <dcterms:modified xsi:type="dcterms:W3CDTF">2018-05-09T02:46:38Z</dcterms:modified>
</cp:coreProperties>
</file>