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304" r:id="rId3"/>
    <p:sldId id="269" r:id="rId4"/>
    <p:sldId id="271" r:id="rId5"/>
    <p:sldId id="295" r:id="rId6"/>
    <p:sldId id="299" r:id="rId7"/>
    <p:sldId id="301" r:id="rId8"/>
    <p:sldId id="302" r:id="rId9"/>
    <p:sldId id="300" r:id="rId10"/>
    <p:sldId id="298" r:id="rId11"/>
    <p:sldId id="313" r:id="rId12"/>
    <p:sldId id="282" r:id="rId13"/>
    <p:sldId id="283" r:id="rId14"/>
    <p:sldId id="284" r:id="rId15"/>
    <p:sldId id="285" r:id="rId16"/>
    <p:sldId id="314" r:id="rId17"/>
    <p:sldId id="307" r:id="rId18"/>
    <p:sldId id="309" r:id="rId19"/>
    <p:sldId id="294" r:id="rId20"/>
    <p:sldId id="316" r:id="rId21"/>
    <p:sldId id="317" r:id="rId22"/>
  </p:sldIdLst>
  <p:sldSz cx="12188825" cy="6858000"/>
  <p:notesSz cx="6858000" cy="9144000"/>
  <p:custDataLst>
    <p:tags r:id="rId24"/>
  </p:custDataLst>
  <p:defaultTextStyle>
    <a:defPPr>
      <a:defRPr lang="zh-CN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0000"/>
    <a:srgbClr val="332D33"/>
    <a:srgbClr val="D2F3FA"/>
    <a:srgbClr val="F2F2F2"/>
    <a:srgbClr val="E7C5AA"/>
    <a:srgbClr val="4A1B1A"/>
    <a:srgbClr val="7F7F7F"/>
    <a:srgbClr val="BFBFBF"/>
    <a:srgbClr val="D5D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4660"/>
  </p:normalViewPr>
  <p:slideViewPr>
    <p:cSldViewPr>
      <p:cViewPr varScale="1">
        <p:scale>
          <a:sx n="59" d="100"/>
          <a:sy n="59" d="100"/>
        </p:scale>
        <p:origin x="-96" y="-150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CB459-46AB-4256-8421-53C4A88345B9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BAED6-B06E-434C-AACE-60A1A7542B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88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BAED6-B06E-434C-AACE-60A1A7542B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37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BAED6-B06E-434C-AACE-60A1A7542B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073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BAED6-B06E-434C-AACE-60A1A7542B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9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BAED6-B06E-434C-AACE-60A1A7542B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70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5087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4997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06375"/>
            <a:ext cx="2742486" cy="43878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06375"/>
            <a:ext cx="8024310" cy="43878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4450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09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77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38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14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94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22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13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31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0618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42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64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7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48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34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790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23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686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613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58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7269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200151"/>
            <a:ext cx="5383398" cy="3394075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200151"/>
            <a:ext cx="5383398" cy="3394075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3575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1" y="274637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48" indent="0">
              <a:buNone/>
              <a:defRPr sz="2666" b="1"/>
            </a:lvl2pPr>
            <a:lvl3pPr marL="1218895" indent="0">
              <a:buNone/>
              <a:defRPr sz="2399" b="1"/>
            </a:lvl3pPr>
            <a:lvl4pPr marL="1828343" indent="0">
              <a:buNone/>
              <a:defRPr sz="2133" b="1"/>
            </a:lvl4pPr>
            <a:lvl5pPr marL="2437790" indent="0">
              <a:buNone/>
              <a:defRPr sz="2133" b="1"/>
            </a:lvl5pPr>
            <a:lvl6pPr marL="3047238" indent="0">
              <a:buNone/>
              <a:defRPr sz="2133" b="1"/>
            </a:lvl6pPr>
            <a:lvl7pPr marL="3656686" indent="0">
              <a:buNone/>
              <a:defRPr sz="2133" b="1"/>
            </a:lvl7pPr>
            <a:lvl8pPr marL="4266133" indent="0">
              <a:buNone/>
              <a:defRPr sz="2133" b="1"/>
            </a:lvl8pPr>
            <a:lvl9pPr marL="4875581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48" indent="0">
              <a:buNone/>
              <a:defRPr sz="2666" b="1"/>
            </a:lvl2pPr>
            <a:lvl3pPr marL="1218895" indent="0">
              <a:buNone/>
              <a:defRPr sz="2399" b="1"/>
            </a:lvl3pPr>
            <a:lvl4pPr marL="1828343" indent="0">
              <a:buNone/>
              <a:defRPr sz="2133" b="1"/>
            </a:lvl4pPr>
            <a:lvl5pPr marL="2437790" indent="0">
              <a:buNone/>
              <a:defRPr sz="2133" b="1"/>
            </a:lvl5pPr>
            <a:lvl6pPr marL="3047238" indent="0">
              <a:buNone/>
              <a:defRPr sz="2133" b="1"/>
            </a:lvl6pPr>
            <a:lvl7pPr marL="3656686" indent="0">
              <a:buNone/>
              <a:defRPr sz="2133" b="1"/>
            </a:lvl7pPr>
            <a:lvl8pPr marL="4266133" indent="0">
              <a:buNone/>
              <a:defRPr sz="2133" b="1"/>
            </a:lvl8pPr>
            <a:lvl9pPr marL="4875581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9027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471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5937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48" indent="0">
              <a:buNone/>
              <a:defRPr sz="1600"/>
            </a:lvl2pPr>
            <a:lvl3pPr marL="1218895" indent="0">
              <a:buNone/>
              <a:defRPr sz="1333"/>
            </a:lvl3pPr>
            <a:lvl4pPr marL="1828343" indent="0">
              <a:buNone/>
              <a:defRPr sz="1200"/>
            </a:lvl4pPr>
            <a:lvl5pPr marL="2437790" indent="0">
              <a:buNone/>
              <a:defRPr sz="1200"/>
            </a:lvl5pPr>
            <a:lvl6pPr marL="3047238" indent="0">
              <a:buNone/>
              <a:defRPr sz="1200"/>
            </a:lvl6pPr>
            <a:lvl7pPr marL="3656686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7480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48" indent="0">
              <a:buNone/>
              <a:defRPr sz="3732"/>
            </a:lvl2pPr>
            <a:lvl3pPr marL="1218895" indent="0">
              <a:buNone/>
              <a:defRPr sz="3199"/>
            </a:lvl3pPr>
            <a:lvl4pPr marL="1828343" indent="0">
              <a:buNone/>
              <a:defRPr sz="2666"/>
            </a:lvl4pPr>
            <a:lvl5pPr marL="2437790" indent="0">
              <a:buNone/>
              <a:defRPr sz="2666"/>
            </a:lvl5pPr>
            <a:lvl6pPr marL="3047238" indent="0">
              <a:buNone/>
              <a:defRPr sz="2666"/>
            </a:lvl6pPr>
            <a:lvl7pPr marL="3656686" indent="0">
              <a:buNone/>
              <a:defRPr sz="2666"/>
            </a:lvl7pPr>
            <a:lvl8pPr marL="4266133" indent="0">
              <a:buNone/>
              <a:defRPr sz="2666"/>
            </a:lvl8pPr>
            <a:lvl9pPr marL="4875581" indent="0">
              <a:buNone/>
              <a:defRPr sz="2666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48" indent="0">
              <a:buNone/>
              <a:defRPr sz="1600"/>
            </a:lvl2pPr>
            <a:lvl3pPr marL="1218895" indent="0">
              <a:buNone/>
              <a:defRPr sz="1333"/>
            </a:lvl3pPr>
            <a:lvl4pPr marL="1828343" indent="0">
              <a:buNone/>
              <a:defRPr sz="1200"/>
            </a:lvl4pPr>
            <a:lvl5pPr marL="2437790" indent="0">
              <a:buNone/>
              <a:defRPr sz="1200"/>
            </a:lvl5pPr>
            <a:lvl6pPr marL="3047238" indent="0">
              <a:buNone/>
              <a:defRPr sz="1200"/>
            </a:lvl6pPr>
            <a:lvl7pPr marL="3656686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3111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7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ea typeface="Arial Unicode MS" panose="020B0604020202020204" pitchFamily="34" charset="-122"/>
              </a:defRPr>
            </a:lvl1pPr>
          </a:lstStyle>
          <a:p>
            <a:fld id="{64AE1D44-E63B-4DBB-8883-82CC89F8509B}" type="datetimeFigureOut">
              <a:rPr lang="zh-CN" altLang="en-US" smtClean="0"/>
              <a:pPr/>
              <a:t>2018/4/29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ea typeface="Arial Unicode MS" panose="020B0604020202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ea typeface="Arial Unicode MS" panose="020B0604020202020204" pitchFamily="34" charset="-122"/>
              </a:defRPr>
            </a:lvl1pPr>
          </a:lstStyle>
          <a:p>
            <a:fld id="{061DDD9C-763D-41D6-B049-2A0E67D256A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257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89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Arial Unicode MS" panose="020B0604020202020204" pitchFamily="34" charset="-122"/>
          <a:cs typeface="+mj-cs"/>
        </a:defRPr>
      </a:lvl1pPr>
    </p:titleStyle>
    <p:bodyStyle>
      <a:lvl1pPr marL="457086" indent="-457086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6" kern="1200">
          <a:solidFill>
            <a:schemeClr val="tx1"/>
          </a:solidFill>
          <a:latin typeface="+mn-lt"/>
          <a:ea typeface="Arial Unicode MS" panose="020B0604020202020204" pitchFamily="34" charset="-122"/>
          <a:cs typeface="+mn-cs"/>
        </a:defRPr>
      </a:lvl1pPr>
      <a:lvl2pPr marL="990352" indent="-380905" algn="l" defTabSz="1218895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2" kern="1200">
          <a:solidFill>
            <a:schemeClr val="tx1"/>
          </a:solidFill>
          <a:latin typeface="+mn-lt"/>
          <a:ea typeface="Arial Unicode MS" panose="020B0604020202020204" pitchFamily="34" charset="-122"/>
          <a:cs typeface="+mn-cs"/>
        </a:defRPr>
      </a:lvl2pPr>
      <a:lvl3pPr marL="1523619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Arial Unicode MS" panose="020B0604020202020204" pitchFamily="34" charset="-122"/>
          <a:cs typeface="+mn-cs"/>
        </a:defRPr>
      </a:lvl3pPr>
      <a:lvl4pPr marL="2133067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6" kern="1200">
          <a:solidFill>
            <a:schemeClr val="tx1"/>
          </a:solidFill>
          <a:latin typeface="+mn-lt"/>
          <a:ea typeface="Arial Unicode MS" panose="020B0604020202020204" pitchFamily="34" charset="-122"/>
          <a:cs typeface="+mn-cs"/>
        </a:defRPr>
      </a:lvl4pPr>
      <a:lvl5pPr marL="2742514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»"/>
        <a:defRPr sz="2666" kern="1200">
          <a:solidFill>
            <a:schemeClr val="tx1"/>
          </a:solidFill>
          <a:latin typeface="+mn-lt"/>
          <a:ea typeface="Arial Unicode MS" panose="020B0604020202020204" pitchFamily="34" charset="-122"/>
          <a:cs typeface="+mn-cs"/>
        </a:defRPr>
      </a:lvl5pPr>
      <a:lvl6pPr marL="3351962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409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857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5" indent="-304724" algn="l" defTabSz="12188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48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5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3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0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8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686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3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1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1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6444211" y="559723"/>
            <a:ext cx="5738557" cy="5738557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45" y="552368"/>
            <a:ext cx="5753264" cy="5753264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137652" y="453445"/>
            <a:ext cx="5951111" cy="5951111"/>
          </a:xfrm>
          <a:prstGeom prst="ellipse">
            <a:avLst/>
          </a:prstGeom>
          <a:solidFill>
            <a:srgbClr val="332D33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7366" y="2116594"/>
            <a:ext cx="5211683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cs typeface="+mn-ea"/>
                <a:sym typeface="+mn-lt"/>
              </a:rPr>
              <a:t>极简欧式</a:t>
            </a:r>
          </a:p>
        </p:txBody>
      </p:sp>
      <p:sp>
        <p:nvSpPr>
          <p:cNvPr id="5" name="矩形 4"/>
          <p:cNvSpPr/>
          <p:nvPr/>
        </p:nvSpPr>
        <p:spPr>
          <a:xfrm>
            <a:off x="3507366" y="3423615"/>
            <a:ext cx="5211683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cs typeface="+mn-ea"/>
                <a:sym typeface="+mn-lt"/>
              </a:rPr>
              <a:t>生活方式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30767" y="453445"/>
            <a:ext cx="1164881" cy="1164881"/>
            <a:chOff x="4135321" y="339502"/>
            <a:chExt cx="873888" cy="873888"/>
          </a:xfrm>
        </p:grpSpPr>
        <p:sp>
          <p:nvSpPr>
            <p:cNvPr id="17" name="椭圆 16"/>
            <p:cNvSpPr/>
            <p:nvPr/>
          </p:nvSpPr>
          <p:spPr>
            <a:xfrm>
              <a:off x="4135321" y="339502"/>
              <a:ext cx="873888" cy="873888"/>
            </a:xfrm>
            <a:prstGeom prst="ellipse">
              <a:avLst/>
            </a:prstGeom>
            <a:solidFill>
              <a:srgbClr val="FFCC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332D33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189272" y="591780"/>
              <a:ext cx="819937" cy="346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LOGO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122391" y="5262807"/>
            <a:ext cx="1981633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66" dirty="0" smtClean="0">
                <a:solidFill>
                  <a:schemeClr val="bg1"/>
                </a:solidFill>
                <a:cs typeface="+mn-ea"/>
                <a:sym typeface="+mn-lt"/>
              </a:rPr>
              <a:t>CHENYING0907</a:t>
            </a:r>
            <a:endParaRPr lang="zh-CN" altLang="en-US" sz="1866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604571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4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4" grpId="0"/>
      <p:bldP spid="5" grpId="0"/>
      <p:bldP spid="9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893"/>
            <a:ext cx="12188824" cy="68562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470" y="165487"/>
            <a:ext cx="4570808" cy="6856214"/>
          </a:xfrm>
          <a:prstGeom prst="rect">
            <a:avLst/>
          </a:prstGeom>
        </p:spPr>
      </p:pic>
      <p:sp>
        <p:nvSpPr>
          <p:cNvPr id="9" name="任意多边形 6"/>
          <p:cNvSpPr/>
          <p:nvPr/>
        </p:nvSpPr>
        <p:spPr>
          <a:xfrm>
            <a:off x="160" y="893"/>
            <a:ext cx="4270526" cy="1308141"/>
          </a:xfrm>
          <a:custGeom>
            <a:avLst/>
            <a:gdLst>
              <a:gd name="connsiteX0" fmla="*/ 0 w 3981772"/>
              <a:gd name="connsiteY0" fmla="*/ 0 h 1219690"/>
              <a:gd name="connsiteX1" fmla="*/ 3981772 w 3981772"/>
              <a:gd name="connsiteY1" fmla="*/ 0 h 1219690"/>
              <a:gd name="connsiteX2" fmla="*/ 3958293 w 3981772"/>
              <a:gd name="connsiteY2" fmla="*/ 48738 h 1219690"/>
              <a:gd name="connsiteX3" fmla="*/ 1990886 w 3981772"/>
              <a:gd name="connsiteY3" fmla="*/ 1219690 h 1219690"/>
              <a:gd name="connsiteX4" fmla="*/ 23479 w 3981772"/>
              <a:gd name="connsiteY4" fmla="*/ 48738 h 1219690"/>
              <a:gd name="connsiteX5" fmla="*/ 0 w 3981772"/>
              <a:gd name="connsiteY5" fmla="*/ 0 h 121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81772" h="1219690">
                <a:moveTo>
                  <a:pt x="0" y="0"/>
                </a:moveTo>
                <a:lnTo>
                  <a:pt x="3981772" y="0"/>
                </a:lnTo>
                <a:lnTo>
                  <a:pt x="3958293" y="48738"/>
                </a:lnTo>
                <a:cubicBezTo>
                  <a:pt x="3579404" y="746210"/>
                  <a:pt x="2840439" y="1219690"/>
                  <a:pt x="1990886" y="1219690"/>
                </a:cubicBezTo>
                <a:cubicBezTo>
                  <a:pt x="1141333" y="1219690"/>
                  <a:pt x="402368" y="746210"/>
                  <a:pt x="23479" y="48738"/>
                </a:cubicBezTo>
                <a:lnTo>
                  <a:pt x="0" y="0"/>
                </a:lnTo>
                <a:close/>
              </a:path>
            </a:pathLst>
          </a:custGeom>
          <a:solidFill>
            <a:srgbClr val="332D33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4344" y="62577"/>
            <a:ext cx="3136199" cy="12003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妈妈：给我一个大人的空间，长大了还您一个科学家！ </a:t>
            </a:r>
          </a:p>
        </p:txBody>
      </p:sp>
      <p:sp>
        <p:nvSpPr>
          <p:cNvPr id="10" name="椭圆 9"/>
          <p:cNvSpPr/>
          <p:nvPr/>
        </p:nvSpPr>
        <p:spPr>
          <a:xfrm>
            <a:off x="8590225" y="636170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56506" y="636170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64577" y="636171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最</a:t>
            </a:r>
          </a:p>
        </p:txBody>
      </p:sp>
      <p:sp>
        <p:nvSpPr>
          <p:cNvPr id="14" name="矩形 13"/>
          <p:cNvSpPr/>
          <p:nvPr/>
        </p:nvSpPr>
        <p:spPr>
          <a:xfrm>
            <a:off x="9216253" y="645418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想</a:t>
            </a:r>
          </a:p>
        </p:txBody>
      </p:sp>
      <p:sp>
        <p:nvSpPr>
          <p:cNvPr id="15" name="椭圆 14"/>
          <p:cNvSpPr/>
          <p:nvPr/>
        </p:nvSpPr>
        <p:spPr>
          <a:xfrm>
            <a:off x="9922787" y="636170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0589108" y="636170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255389" y="636170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900611" y="645417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长</a:t>
            </a:r>
          </a:p>
        </p:txBody>
      </p:sp>
      <p:sp>
        <p:nvSpPr>
          <p:cNvPr id="19" name="矩形 18"/>
          <p:cNvSpPr/>
          <p:nvPr/>
        </p:nvSpPr>
        <p:spPr>
          <a:xfrm>
            <a:off x="10541546" y="629483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大</a:t>
            </a:r>
          </a:p>
        </p:txBody>
      </p:sp>
      <p:sp>
        <p:nvSpPr>
          <p:cNvPr id="20" name="矩形 19"/>
          <p:cNvSpPr/>
          <p:nvPr/>
        </p:nvSpPr>
        <p:spPr>
          <a:xfrm>
            <a:off x="11232308" y="645417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了</a:t>
            </a:r>
          </a:p>
        </p:txBody>
      </p:sp>
      <p:sp>
        <p:nvSpPr>
          <p:cNvPr id="21" name="矩形 20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5245834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93"/>
            <a:ext cx="12188825" cy="68562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4583" y="808890"/>
            <a:ext cx="4031398" cy="6048218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431258" y="4676814"/>
            <a:ext cx="1445713" cy="144571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5321" y="4922617"/>
            <a:ext cx="9775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收纳</a:t>
            </a:r>
            <a:endParaRPr lang="en-US" altLang="zh-CN" sz="2800" dirty="0">
              <a:solidFill>
                <a:srgbClr val="FFCC99"/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极致</a:t>
            </a:r>
          </a:p>
        </p:txBody>
      </p:sp>
      <p:sp>
        <p:nvSpPr>
          <p:cNvPr id="11" name="椭圆 10"/>
          <p:cNvSpPr/>
          <p:nvPr/>
        </p:nvSpPr>
        <p:spPr>
          <a:xfrm>
            <a:off x="9357924" y="3939191"/>
            <a:ext cx="4366671" cy="4366671"/>
          </a:xfrm>
          <a:prstGeom prst="ellipse">
            <a:avLst/>
          </a:prstGeom>
          <a:solidFill>
            <a:srgbClr val="332D33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10230" y="4763763"/>
            <a:ext cx="2495627" cy="16312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通过合理的室内划分，提高室内收纳空间，做到物有所置，为今后日常生活的提高做好准备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0822330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330" y="893"/>
            <a:ext cx="7643494" cy="68562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2170721"/>
            <a:ext cx="4545332" cy="3591996"/>
          </a:xfrm>
          <a:custGeom>
            <a:avLst/>
            <a:gdLst>
              <a:gd name="connsiteX0" fmla="*/ 3409887 w 3409887"/>
              <a:gd name="connsiteY0" fmla="*/ 0 h 2694699"/>
              <a:gd name="connsiteX1" fmla="*/ 0 w 3409887"/>
              <a:gd name="connsiteY1" fmla="*/ 0 h 2694699"/>
              <a:gd name="connsiteX2" fmla="*/ 0 w 3409887"/>
              <a:gd name="connsiteY2" fmla="*/ 2694699 h 2694699"/>
              <a:gd name="connsiteX3" fmla="*/ 3409887 w 3409887"/>
              <a:gd name="connsiteY3" fmla="*/ 2694699 h 269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887" h="2694699">
                <a:moveTo>
                  <a:pt x="3409887" y="0"/>
                </a:moveTo>
                <a:lnTo>
                  <a:pt x="0" y="0"/>
                </a:lnTo>
                <a:lnTo>
                  <a:pt x="0" y="2694699"/>
                </a:lnTo>
                <a:lnTo>
                  <a:pt x="3409887" y="2694699"/>
                </a:lnTo>
                <a:close/>
              </a:path>
            </a:pathLst>
          </a:custGeom>
        </p:spPr>
      </p:pic>
      <p:sp>
        <p:nvSpPr>
          <p:cNvPr id="11" name="椭圆 10"/>
          <p:cNvSpPr/>
          <p:nvPr/>
        </p:nvSpPr>
        <p:spPr>
          <a:xfrm>
            <a:off x="-336628" y="-1946197"/>
            <a:ext cx="4366671" cy="4366671"/>
          </a:xfrm>
          <a:prstGeom prst="ellipse">
            <a:avLst/>
          </a:prstGeom>
          <a:solidFill>
            <a:srgbClr val="332D33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6171" y="-537008"/>
            <a:ext cx="3551470" cy="267765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用一支好用的钢笔的品质，来比喻装修品质，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书房的设计自然流露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 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221796" y="4676814"/>
            <a:ext cx="1445713" cy="144571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55859" y="4922617"/>
            <a:ext cx="9775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品质</a:t>
            </a:r>
            <a:endParaRPr lang="en-US" altLang="zh-CN" sz="2800" dirty="0">
              <a:solidFill>
                <a:srgbClr val="FFCC99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极致</a:t>
            </a:r>
          </a:p>
        </p:txBody>
      </p:sp>
      <p:sp>
        <p:nvSpPr>
          <p:cNvPr id="14" name="矩形 13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921436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14" y="-42000"/>
            <a:ext cx="6932610" cy="4622829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1612945" y="-149"/>
            <a:ext cx="4346580" cy="1389770"/>
          </a:xfrm>
          <a:custGeom>
            <a:avLst/>
            <a:gdLst>
              <a:gd name="connsiteX0" fmla="*/ 0 w 3260784"/>
              <a:gd name="connsiteY0" fmla="*/ 0 h 1042599"/>
              <a:gd name="connsiteX1" fmla="*/ 3260784 w 3260784"/>
              <a:gd name="connsiteY1" fmla="*/ 0 h 1042599"/>
              <a:gd name="connsiteX2" fmla="*/ 3212003 w 3260784"/>
              <a:gd name="connsiteY2" fmla="*/ 101263 h 1042599"/>
              <a:gd name="connsiteX3" fmla="*/ 1630392 w 3260784"/>
              <a:gd name="connsiteY3" fmla="*/ 1042599 h 1042599"/>
              <a:gd name="connsiteX4" fmla="*/ 48781 w 3260784"/>
              <a:gd name="connsiteY4" fmla="*/ 101263 h 1042599"/>
              <a:gd name="connsiteX5" fmla="*/ 0 w 3260784"/>
              <a:gd name="connsiteY5" fmla="*/ 0 h 104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0784" h="1042599">
                <a:moveTo>
                  <a:pt x="0" y="0"/>
                </a:moveTo>
                <a:lnTo>
                  <a:pt x="3260784" y="0"/>
                </a:lnTo>
                <a:lnTo>
                  <a:pt x="3212003" y="101263"/>
                </a:lnTo>
                <a:cubicBezTo>
                  <a:pt x="2907412" y="661965"/>
                  <a:pt x="2313353" y="1042599"/>
                  <a:pt x="1630392" y="1042599"/>
                </a:cubicBezTo>
                <a:cubicBezTo>
                  <a:pt x="947432" y="1042599"/>
                  <a:pt x="353373" y="661965"/>
                  <a:pt x="48781" y="1012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49"/>
            <a:ext cx="5858482" cy="6856214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858481" y="4418219"/>
            <a:ext cx="4127384" cy="4127384"/>
          </a:xfrm>
          <a:prstGeom prst="ellipse">
            <a:avLst/>
          </a:prstGeom>
          <a:solidFill>
            <a:srgbClr val="332D33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80033" y="4364583"/>
            <a:ext cx="3071541" cy="224676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家的感觉，对，太重要了，针对这个点 发发挥一下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让男人喜欢回家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女业主的痛点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221796" y="382136"/>
            <a:ext cx="1445713" cy="144571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55859" y="627939"/>
            <a:ext cx="9775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温馨</a:t>
            </a:r>
            <a:endParaRPr lang="en-US" altLang="zh-CN" sz="2800" dirty="0">
              <a:solidFill>
                <a:srgbClr val="FFCC99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极致</a:t>
            </a:r>
          </a:p>
        </p:txBody>
      </p:sp>
      <p:sp>
        <p:nvSpPr>
          <p:cNvPr id="12" name="矩形 11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27803907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225650" cy="68562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837387"/>
            <a:ext cx="3989158" cy="5989261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118856" y="4772799"/>
            <a:ext cx="4895269" cy="4895269"/>
          </a:xfrm>
          <a:prstGeom prst="ellipse">
            <a:avLst/>
          </a:prstGeom>
          <a:solidFill>
            <a:srgbClr val="332D33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98785" y="4903079"/>
            <a:ext cx="4031398" cy="16312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用你意想不到的文案！表达对居家空间的渴望与品质生活的追求！注意一定要吊吊的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221796" y="5054829"/>
            <a:ext cx="1445713" cy="144571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455859" y="5300632"/>
            <a:ext cx="9775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FCC99"/>
                </a:solidFill>
                <a:cs typeface="+mn-ea"/>
                <a:sym typeface="+mn-lt"/>
              </a:rPr>
              <a:t>舒适极致</a:t>
            </a:r>
          </a:p>
        </p:txBody>
      </p:sp>
      <p:sp>
        <p:nvSpPr>
          <p:cNvPr id="13" name="矩形 12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40887065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19" y="397"/>
            <a:ext cx="6964402" cy="68562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760" y="893"/>
            <a:ext cx="6023028" cy="68562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190" b="100000" l="9877" r="89906">
                        <a14:foregroundMark x1="54578" y1="43650" x2="54074" y2="48955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351001" y="-26980"/>
            <a:ext cx="7673730" cy="6883591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8973982" y="-1946197"/>
            <a:ext cx="4557927" cy="4557927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53910" y="-27476"/>
            <a:ext cx="2639958" cy="16312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/>
            </a:r>
            <a:b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如果想知道这个家庭的的生活品质好与否，那么卫生间的设计最能体现了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925647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93"/>
            <a:ext cx="12188825" cy="68562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84" r="8998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96937" y="758632"/>
            <a:ext cx="8129946" cy="6098475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8782011" y="-1370283"/>
            <a:ext cx="4557927" cy="4557927"/>
          </a:xfrm>
          <a:prstGeom prst="ellipse">
            <a:avLst/>
          </a:prstGeom>
          <a:solidFill>
            <a:schemeClr val="tx1">
              <a:alpha val="4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940574" y="1419989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606855" y="1419989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14927" y="1419989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最</a:t>
            </a:r>
          </a:p>
        </p:txBody>
      </p:sp>
      <p:sp>
        <p:nvSpPr>
          <p:cNvPr id="15" name="矩形 14"/>
          <p:cNvSpPr/>
          <p:nvPr/>
        </p:nvSpPr>
        <p:spPr>
          <a:xfrm>
            <a:off x="8566602" y="1429236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爱</a:t>
            </a:r>
          </a:p>
        </p:txBody>
      </p:sp>
      <p:sp>
        <p:nvSpPr>
          <p:cNvPr id="18" name="矩形 17"/>
          <p:cNvSpPr/>
          <p:nvPr/>
        </p:nvSpPr>
        <p:spPr>
          <a:xfrm>
            <a:off x="12374237" y="136532"/>
            <a:ext cx="837679" cy="214353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/>
            </a:r>
            <a:b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</a:b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/>
            </a:r>
            <a:b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</a:b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。 </a:t>
            </a:r>
            <a:b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</a:b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/>
            </a:r>
            <a:b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</a:br>
            <a:endParaRPr lang="zh-CN" altLang="en-US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57774" y="488866"/>
            <a:ext cx="2539969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每一个小女人都向往一个大的衣帽间 </a:t>
            </a:r>
          </a:p>
        </p:txBody>
      </p:sp>
      <p:sp>
        <p:nvSpPr>
          <p:cNvPr id="11" name="椭圆 10"/>
          <p:cNvSpPr/>
          <p:nvPr/>
        </p:nvSpPr>
        <p:spPr>
          <a:xfrm>
            <a:off x="9273136" y="1419989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939457" y="1419989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605738" y="1419989"/>
            <a:ext cx="575914" cy="57591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solidFill>
                <a:srgbClr val="FFCC99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50960" y="1429235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衣</a:t>
            </a:r>
          </a:p>
        </p:txBody>
      </p:sp>
      <p:sp>
        <p:nvSpPr>
          <p:cNvPr id="17" name="矩形 16"/>
          <p:cNvSpPr/>
          <p:nvPr/>
        </p:nvSpPr>
        <p:spPr>
          <a:xfrm>
            <a:off x="9891896" y="1413302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帽</a:t>
            </a:r>
          </a:p>
        </p:txBody>
      </p:sp>
      <p:sp>
        <p:nvSpPr>
          <p:cNvPr id="5" name="矩形 4"/>
          <p:cNvSpPr/>
          <p:nvPr/>
        </p:nvSpPr>
        <p:spPr>
          <a:xfrm>
            <a:off x="10582657" y="1429235"/>
            <a:ext cx="595035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rgbClr val="FFCC99"/>
                </a:solidFill>
                <a:cs typeface="+mn-ea"/>
                <a:sym typeface="+mn-lt"/>
              </a:rPr>
              <a:t>间</a:t>
            </a:r>
          </a:p>
        </p:txBody>
      </p:sp>
      <p:sp>
        <p:nvSpPr>
          <p:cNvPr id="20" name="矩形 19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41667854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485312" y="1263071"/>
            <a:ext cx="2024634" cy="2024633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1325903" y="1657598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方案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00016" y="1291869"/>
            <a:ext cx="2024634" cy="2024634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07662" y="1278096"/>
            <a:ext cx="2024634" cy="202463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4911810" y="1657598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效果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3"/>
          <p:cNvSpPr txBox="1">
            <a:spLocks noChangeArrowheads="1"/>
          </p:cNvSpPr>
          <p:nvPr/>
        </p:nvSpPr>
        <p:spPr bwMode="auto">
          <a:xfrm>
            <a:off x="8462027" y="1628800"/>
            <a:ext cx="23664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工艺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2685" y="3517961"/>
            <a:ext cx="3620705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平面方案设计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81284" y="3517961"/>
            <a:ext cx="3107766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332D33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defRPr>
            </a:lvl1pPr>
          </a:lstStyle>
          <a:p>
            <a:r>
              <a:rPr lang="zh-CN" altLang="en-US" sz="2666" dirty="0">
                <a:latin typeface="+mn-lt"/>
                <a:ea typeface="+mn-ea"/>
                <a:cs typeface="+mn-ea"/>
                <a:sym typeface="+mn-lt"/>
              </a:rPr>
              <a:t>室内效果展示</a:t>
            </a:r>
            <a:endParaRPr lang="en-US" altLang="zh-CN" sz="2666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3588963" y="5097378"/>
            <a:ext cx="50010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4000">
                <a:solidFill>
                  <a:srgbClr val="332D33"/>
                </a:solidFill>
                <a:cs typeface="+mn-ea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ym typeface="+mn-lt"/>
              </a:rPr>
              <a:t>索引、过渡页</a:t>
            </a:r>
            <a:endParaRPr lang="en-US" altLang="zh-CN" dirty="0"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54986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18722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63362" y="3517961"/>
            <a:ext cx="2465121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施工工艺说明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  <p:sp>
        <p:nvSpPr>
          <p:cNvPr id="23" name="矩形 2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544557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  <p:bldP spid="20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748885" y="147298"/>
            <a:ext cx="6679162" cy="651658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87758" y="1701259"/>
            <a:ext cx="6201415" cy="16312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cs typeface="+mn-ea"/>
                <a:sym typeface="+mn-lt"/>
              </a:rPr>
              <a:t>极简欧式</a:t>
            </a:r>
          </a:p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本案设计根据客户的真实欲望，结合欧美时尚装饰因素，设计师经过创新与深化经典，做到不受外在潮流的影响，不盲从，不跟风。</a:t>
            </a:r>
          </a:p>
        </p:txBody>
      </p:sp>
      <p:sp>
        <p:nvSpPr>
          <p:cNvPr id="6" name="椭圆 5"/>
          <p:cNvSpPr/>
          <p:nvPr/>
        </p:nvSpPr>
        <p:spPr>
          <a:xfrm>
            <a:off x="2760776" y="340525"/>
            <a:ext cx="6679162" cy="651658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6037" b="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66542" y="3938827"/>
            <a:ext cx="2067631" cy="9598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2110220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6444211" y="559723"/>
            <a:ext cx="5738557" cy="573855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45" y="552368"/>
            <a:ext cx="5753264" cy="5753264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137652" y="453445"/>
            <a:ext cx="5951111" cy="5951111"/>
          </a:xfrm>
          <a:prstGeom prst="ellipse">
            <a:avLst/>
          </a:prstGeom>
          <a:solidFill>
            <a:srgbClr val="332D33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3177" y="2464885"/>
            <a:ext cx="5211683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12325" y="453445"/>
            <a:ext cx="1164881" cy="1164881"/>
            <a:chOff x="4135321" y="339502"/>
            <a:chExt cx="873888" cy="873888"/>
          </a:xfrm>
        </p:grpSpPr>
        <p:sp>
          <p:nvSpPr>
            <p:cNvPr id="17" name="椭圆 16"/>
            <p:cNvSpPr/>
            <p:nvPr/>
          </p:nvSpPr>
          <p:spPr>
            <a:xfrm>
              <a:off x="4135321" y="339502"/>
              <a:ext cx="873888" cy="873888"/>
            </a:xfrm>
            <a:prstGeom prst="ellipse">
              <a:avLst/>
            </a:prstGeom>
            <a:solidFill>
              <a:srgbClr val="FFCC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332D33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189272" y="591780"/>
              <a:ext cx="819937" cy="346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LOGO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173297" y="4286908"/>
            <a:ext cx="1981633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1866" dirty="0" smtClean="0">
                <a:solidFill>
                  <a:schemeClr val="bg1"/>
                </a:solidFill>
                <a:cs typeface="+mn-ea"/>
                <a:sym typeface="+mn-lt"/>
              </a:rPr>
              <a:t>CHENYING0907</a:t>
            </a:r>
            <a:endParaRPr lang="zh-CN" altLang="en-US" sz="1866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59319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485312" y="1263071"/>
            <a:ext cx="2024634" cy="2024633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1325903" y="1729606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方案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00016" y="1291869"/>
            <a:ext cx="2024634" cy="2024634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07662" y="1278096"/>
            <a:ext cx="2024634" cy="2024633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4911810" y="1729606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效果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3"/>
          <p:cNvSpPr txBox="1">
            <a:spLocks noChangeArrowheads="1"/>
          </p:cNvSpPr>
          <p:nvPr/>
        </p:nvSpPr>
        <p:spPr bwMode="auto">
          <a:xfrm>
            <a:off x="8462027" y="1700808"/>
            <a:ext cx="23664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工艺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2685" y="3517961"/>
            <a:ext cx="3620705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平面方案设计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81284" y="3517961"/>
            <a:ext cx="3107766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332D33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defRPr>
            </a:lvl1pPr>
          </a:lstStyle>
          <a:p>
            <a:r>
              <a:rPr lang="zh-CN" altLang="en-US" sz="2666" dirty="0">
                <a:latin typeface="+mn-lt"/>
                <a:ea typeface="+mn-ea"/>
                <a:cs typeface="+mn-ea"/>
                <a:sym typeface="+mn-lt"/>
              </a:rPr>
              <a:t>室内效果展示</a:t>
            </a:r>
            <a:endParaRPr lang="en-US" altLang="zh-CN" sz="2666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363362" y="3517961"/>
            <a:ext cx="2465121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施工工艺说明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20" name="文本框 12"/>
          <p:cNvSpPr txBox="1">
            <a:spLocks noChangeArrowheads="1"/>
          </p:cNvSpPr>
          <p:nvPr/>
        </p:nvSpPr>
        <p:spPr bwMode="auto">
          <a:xfrm>
            <a:off x="3588963" y="5097378"/>
            <a:ext cx="50010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332D33"/>
                </a:solidFill>
                <a:latin typeface="+mn-lt"/>
                <a:ea typeface="+mn-ea"/>
                <a:cs typeface="+mn-ea"/>
                <a:sym typeface="+mn-lt"/>
              </a:rPr>
              <a:t>索引、过渡页</a:t>
            </a:r>
            <a:endParaRPr lang="en-US" altLang="zh-CN" sz="4000" dirty="0">
              <a:solidFill>
                <a:srgbClr val="332D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54986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18722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21983146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017" y="4437115"/>
            <a:ext cx="8605197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8882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18" y="315180"/>
            <a:ext cx="1027950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255" y="3097348"/>
            <a:ext cx="547015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4414" y="3097348"/>
            <a:ext cx="547015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742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824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82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9261939" y="3313443"/>
            <a:ext cx="4127384" cy="4127384"/>
          </a:xfrm>
          <a:prstGeom prst="ellipse">
            <a:avLst/>
          </a:prstGeom>
          <a:solidFill>
            <a:srgbClr val="332D33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20"/>
          <a:stretch/>
        </p:blipFill>
        <p:spPr>
          <a:xfrm>
            <a:off x="-432612" y="1409288"/>
            <a:ext cx="8235493" cy="57264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椭圆 5"/>
          <p:cNvSpPr/>
          <p:nvPr/>
        </p:nvSpPr>
        <p:spPr>
          <a:xfrm>
            <a:off x="6170729" y="303469"/>
            <a:ext cx="2655419" cy="2655419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43113" y="374238"/>
            <a:ext cx="2891659" cy="2553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998" dirty="0">
                <a:solidFill>
                  <a:srgbClr val="FFCC99"/>
                </a:solidFill>
                <a:cs typeface="+mn-ea"/>
                <a:sym typeface="+mn-lt"/>
              </a:rPr>
              <a:t>设计</a:t>
            </a:r>
            <a:endParaRPr lang="en-US" altLang="zh-CN" sz="7998" dirty="0">
              <a:solidFill>
                <a:srgbClr val="FFCC99"/>
              </a:solidFill>
              <a:cs typeface="+mn-ea"/>
              <a:sym typeface="+mn-lt"/>
            </a:endParaRPr>
          </a:p>
          <a:p>
            <a:r>
              <a:rPr lang="zh-CN" altLang="en-US" sz="7998" dirty="0">
                <a:solidFill>
                  <a:srgbClr val="FFCC99"/>
                </a:solidFill>
                <a:cs typeface="+mn-ea"/>
                <a:sym typeface="+mn-lt"/>
              </a:rPr>
              <a:t>亮点</a:t>
            </a:r>
          </a:p>
        </p:txBody>
      </p:sp>
      <p:sp>
        <p:nvSpPr>
          <p:cNvPr id="13" name="矩形 12"/>
          <p:cNvSpPr/>
          <p:nvPr/>
        </p:nvSpPr>
        <p:spPr>
          <a:xfrm>
            <a:off x="9645882" y="3879681"/>
            <a:ext cx="2713013" cy="337425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666" dirty="0">
                <a:solidFill>
                  <a:schemeClr val="bg1"/>
                </a:solidFill>
                <a:cs typeface="+mn-ea"/>
                <a:sym typeface="+mn-lt"/>
              </a:rPr>
              <a:t>本案设计根据客户的真实欲望，结合欧美时尚装饰因素，设计师经过创新与深化经典，做到不受外在潮流的影响，不盲从，不跟风。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49815174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126" y="893"/>
            <a:ext cx="8648625" cy="6856214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-1" y="-1371675"/>
            <a:ext cx="2880962" cy="2880962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9348" y="-96614"/>
            <a:ext cx="24455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FCC99"/>
                </a:solidFill>
                <a:cs typeface="+mn-ea"/>
                <a:sym typeface="+mn-lt"/>
              </a:rPr>
              <a:t>原始结构图分析</a:t>
            </a:r>
          </a:p>
        </p:txBody>
      </p:sp>
      <p:sp>
        <p:nvSpPr>
          <p:cNvPr id="10" name="矩形 9"/>
          <p:cNvSpPr/>
          <p:nvPr/>
        </p:nvSpPr>
        <p:spPr>
          <a:xfrm>
            <a:off x="274919" y="2277173"/>
            <a:ext cx="2784207" cy="341632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457086" indent="-457086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请输入原建筑图的不足之处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1.</a:t>
            </a:r>
          </a:p>
          <a:p>
            <a:pPr marL="457086" indent="-457086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请输入原建筑图的不足之处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2.</a:t>
            </a:r>
          </a:p>
          <a:p>
            <a:pPr marL="457086" indent="-457086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请输入原建筑图的不足之处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3.</a:t>
            </a:r>
          </a:p>
          <a:p>
            <a:pPr marL="457086" indent="-457086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请输入原建筑图的不足之处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4.</a:t>
            </a: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7659861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01" y="893"/>
            <a:ext cx="6960623" cy="68562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939" y="3660862"/>
            <a:ext cx="3969531" cy="3196246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-1836341" y="1516534"/>
            <a:ext cx="3743441" cy="3743441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136675"/>
            <a:ext cx="28916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solidFill>
                  <a:srgbClr val="FFCC99"/>
                </a:solidFill>
                <a:cs typeface="+mn-ea"/>
                <a:sym typeface="+mn-lt"/>
              </a:rPr>
              <a:t>设计</a:t>
            </a:r>
            <a:endParaRPr lang="en-US" altLang="zh-CN" sz="6600" dirty="0">
              <a:solidFill>
                <a:srgbClr val="FFCC99"/>
              </a:solidFill>
              <a:cs typeface="+mn-ea"/>
              <a:sym typeface="+mn-lt"/>
            </a:endParaRPr>
          </a:p>
          <a:p>
            <a:r>
              <a:rPr lang="zh-CN" altLang="en-US" sz="6600" dirty="0">
                <a:solidFill>
                  <a:srgbClr val="FFCC99"/>
                </a:solidFill>
                <a:cs typeface="+mn-ea"/>
                <a:sym typeface="+mn-lt"/>
              </a:rPr>
              <a:t>说明</a:t>
            </a:r>
          </a:p>
        </p:txBody>
      </p:sp>
      <p:sp>
        <p:nvSpPr>
          <p:cNvPr id="12" name="椭圆 11"/>
          <p:cNvSpPr/>
          <p:nvPr/>
        </p:nvSpPr>
        <p:spPr>
          <a:xfrm>
            <a:off x="9261939" y="-739129"/>
            <a:ext cx="4127384" cy="4127384"/>
          </a:xfrm>
          <a:prstGeom prst="ellipse">
            <a:avLst/>
          </a:prstGeom>
          <a:solidFill>
            <a:srgbClr val="332D33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64718" y="115015"/>
            <a:ext cx="2254986" cy="267765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设计说明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把自己的设计亮点尽量发挥到极致，然后全部的列出来，相信业主会被你感动哭了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174699" y="894"/>
            <a:ext cx="711855" cy="1241952"/>
            <a:chOff x="1449201" y="873715"/>
            <a:chExt cx="534030" cy="931707"/>
          </a:xfrm>
        </p:grpSpPr>
        <p:grpSp>
          <p:nvGrpSpPr>
            <p:cNvPr id="17" name="组合 16"/>
            <p:cNvGrpSpPr/>
            <p:nvPr/>
          </p:nvGrpSpPr>
          <p:grpSpPr>
            <a:xfrm>
              <a:off x="1449201" y="873715"/>
              <a:ext cx="534030" cy="931707"/>
              <a:chOff x="1301666" y="367103"/>
              <a:chExt cx="346978" cy="605363"/>
            </a:xfrm>
          </p:grpSpPr>
          <p:sp>
            <p:nvSpPr>
              <p:cNvPr id="13" name="Freeform 65"/>
              <p:cNvSpPr>
                <a:spLocks noEditPoints="1"/>
              </p:cNvSpPr>
              <p:nvPr/>
            </p:nvSpPr>
            <p:spPr bwMode="auto">
              <a:xfrm>
                <a:off x="1301666" y="367103"/>
                <a:ext cx="346978" cy="605363"/>
              </a:xfrm>
              <a:custGeom>
                <a:avLst/>
                <a:gdLst>
                  <a:gd name="T0" fmla="*/ 2147483646 w 73"/>
                  <a:gd name="T1" fmla="*/ 2147483646 h 127"/>
                  <a:gd name="T2" fmla="*/ 2147483646 w 73"/>
                  <a:gd name="T3" fmla="*/ 2147483646 h 127"/>
                  <a:gd name="T4" fmla="*/ 2147483646 w 73"/>
                  <a:gd name="T5" fmla="*/ 2147483646 h 127"/>
                  <a:gd name="T6" fmla="*/ 2147483646 w 73"/>
                  <a:gd name="T7" fmla="*/ 2147483646 h 127"/>
                  <a:gd name="T8" fmla="*/ 2147483646 w 73"/>
                  <a:gd name="T9" fmla="*/ 2147483646 h 127"/>
                  <a:gd name="T10" fmla="*/ 2147483646 w 73"/>
                  <a:gd name="T11" fmla="*/ 0 h 127"/>
                  <a:gd name="T12" fmla="*/ 0 w 73"/>
                  <a:gd name="T13" fmla="*/ 2147483646 h 127"/>
                  <a:gd name="T14" fmla="*/ 2147483646 w 73"/>
                  <a:gd name="T15" fmla="*/ 2147483646 h 127"/>
                  <a:gd name="T16" fmla="*/ 2147483646 w 73"/>
                  <a:gd name="T17" fmla="*/ 2147483646 h 127"/>
                  <a:gd name="T18" fmla="*/ 2147483646 w 73"/>
                  <a:gd name="T19" fmla="*/ 2147483646 h 127"/>
                  <a:gd name="T20" fmla="*/ 2147483646 w 73"/>
                  <a:gd name="T21" fmla="*/ 2147483646 h 127"/>
                  <a:gd name="T22" fmla="*/ 2147483646 w 73"/>
                  <a:gd name="T23" fmla="*/ 0 h 1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3" h="127">
                    <a:moveTo>
                      <a:pt x="36" y="61"/>
                    </a:moveTo>
                    <a:cubicBezTo>
                      <a:pt x="23" y="61"/>
                      <a:pt x="11" y="50"/>
                      <a:pt x="11" y="36"/>
                    </a:cubicBezTo>
                    <a:cubicBezTo>
                      <a:pt x="11" y="22"/>
                      <a:pt x="23" y="11"/>
                      <a:pt x="36" y="11"/>
                    </a:cubicBezTo>
                    <a:cubicBezTo>
                      <a:pt x="50" y="11"/>
                      <a:pt x="62" y="22"/>
                      <a:pt x="62" y="36"/>
                    </a:cubicBezTo>
                    <a:cubicBezTo>
                      <a:pt x="62" y="50"/>
                      <a:pt x="50" y="61"/>
                      <a:pt x="36" y="61"/>
                    </a:cubicBezTo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0"/>
                      <a:pt x="1" y="43"/>
                      <a:pt x="2" y="46"/>
                    </a:cubicBezTo>
                    <a:cubicBezTo>
                      <a:pt x="37" y="127"/>
                      <a:pt x="37" y="127"/>
                      <a:pt x="37" y="1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3"/>
                      <a:pt x="73" y="40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</a:path>
                </a:pathLst>
              </a:custGeom>
              <a:solidFill>
                <a:srgbClr val="E7C5AA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346067" y="409354"/>
                <a:ext cx="258176" cy="258176"/>
              </a:xfrm>
              <a:prstGeom prst="ellipse">
                <a:avLst/>
              </a:prstGeom>
              <a:solidFill>
                <a:srgbClr val="E7C5A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556788" y="967253"/>
              <a:ext cx="267210" cy="3463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1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960915" y="2187048"/>
            <a:ext cx="711855" cy="1241952"/>
            <a:chOff x="1449201" y="873715"/>
            <a:chExt cx="534030" cy="931707"/>
          </a:xfrm>
        </p:grpSpPr>
        <p:grpSp>
          <p:nvGrpSpPr>
            <p:cNvPr id="21" name="组合 20"/>
            <p:cNvGrpSpPr/>
            <p:nvPr/>
          </p:nvGrpSpPr>
          <p:grpSpPr>
            <a:xfrm>
              <a:off x="1449201" y="873715"/>
              <a:ext cx="534030" cy="931707"/>
              <a:chOff x="1301666" y="367103"/>
              <a:chExt cx="346978" cy="605363"/>
            </a:xfrm>
          </p:grpSpPr>
          <p:sp>
            <p:nvSpPr>
              <p:cNvPr id="23" name="Freeform 65"/>
              <p:cNvSpPr>
                <a:spLocks noEditPoints="1"/>
              </p:cNvSpPr>
              <p:nvPr/>
            </p:nvSpPr>
            <p:spPr bwMode="auto">
              <a:xfrm>
                <a:off x="1301666" y="367103"/>
                <a:ext cx="346978" cy="605363"/>
              </a:xfrm>
              <a:custGeom>
                <a:avLst/>
                <a:gdLst>
                  <a:gd name="T0" fmla="*/ 2147483646 w 73"/>
                  <a:gd name="T1" fmla="*/ 2147483646 h 127"/>
                  <a:gd name="T2" fmla="*/ 2147483646 w 73"/>
                  <a:gd name="T3" fmla="*/ 2147483646 h 127"/>
                  <a:gd name="T4" fmla="*/ 2147483646 w 73"/>
                  <a:gd name="T5" fmla="*/ 2147483646 h 127"/>
                  <a:gd name="T6" fmla="*/ 2147483646 w 73"/>
                  <a:gd name="T7" fmla="*/ 2147483646 h 127"/>
                  <a:gd name="T8" fmla="*/ 2147483646 w 73"/>
                  <a:gd name="T9" fmla="*/ 2147483646 h 127"/>
                  <a:gd name="T10" fmla="*/ 2147483646 w 73"/>
                  <a:gd name="T11" fmla="*/ 0 h 127"/>
                  <a:gd name="T12" fmla="*/ 0 w 73"/>
                  <a:gd name="T13" fmla="*/ 2147483646 h 127"/>
                  <a:gd name="T14" fmla="*/ 2147483646 w 73"/>
                  <a:gd name="T15" fmla="*/ 2147483646 h 127"/>
                  <a:gd name="T16" fmla="*/ 2147483646 w 73"/>
                  <a:gd name="T17" fmla="*/ 2147483646 h 127"/>
                  <a:gd name="T18" fmla="*/ 2147483646 w 73"/>
                  <a:gd name="T19" fmla="*/ 2147483646 h 127"/>
                  <a:gd name="T20" fmla="*/ 2147483646 w 73"/>
                  <a:gd name="T21" fmla="*/ 2147483646 h 127"/>
                  <a:gd name="T22" fmla="*/ 2147483646 w 73"/>
                  <a:gd name="T23" fmla="*/ 0 h 1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3" h="127">
                    <a:moveTo>
                      <a:pt x="36" y="61"/>
                    </a:moveTo>
                    <a:cubicBezTo>
                      <a:pt x="23" y="61"/>
                      <a:pt x="11" y="50"/>
                      <a:pt x="11" y="36"/>
                    </a:cubicBezTo>
                    <a:cubicBezTo>
                      <a:pt x="11" y="22"/>
                      <a:pt x="23" y="11"/>
                      <a:pt x="36" y="11"/>
                    </a:cubicBezTo>
                    <a:cubicBezTo>
                      <a:pt x="50" y="11"/>
                      <a:pt x="62" y="22"/>
                      <a:pt x="62" y="36"/>
                    </a:cubicBezTo>
                    <a:cubicBezTo>
                      <a:pt x="62" y="50"/>
                      <a:pt x="50" y="61"/>
                      <a:pt x="36" y="61"/>
                    </a:cubicBezTo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0"/>
                      <a:pt x="1" y="43"/>
                      <a:pt x="2" y="46"/>
                    </a:cubicBezTo>
                    <a:cubicBezTo>
                      <a:pt x="37" y="127"/>
                      <a:pt x="37" y="127"/>
                      <a:pt x="37" y="1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3"/>
                      <a:pt x="73" y="40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</a:path>
                </a:pathLst>
              </a:custGeom>
              <a:solidFill>
                <a:srgbClr val="E7C5AA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346067" y="409354"/>
                <a:ext cx="258176" cy="258176"/>
              </a:xfrm>
              <a:prstGeom prst="ellipse">
                <a:avLst/>
              </a:prstGeom>
              <a:solidFill>
                <a:srgbClr val="E7C5A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556788" y="967253"/>
              <a:ext cx="267210" cy="3463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4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20519" y="1917588"/>
            <a:ext cx="711855" cy="1241952"/>
            <a:chOff x="1449201" y="873715"/>
            <a:chExt cx="534030" cy="931707"/>
          </a:xfrm>
        </p:grpSpPr>
        <p:grpSp>
          <p:nvGrpSpPr>
            <p:cNvPr id="26" name="组合 25"/>
            <p:cNvGrpSpPr/>
            <p:nvPr/>
          </p:nvGrpSpPr>
          <p:grpSpPr>
            <a:xfrm>
              <a:off x="1449201" y="873715"/>
              <a:ext cx="534030" cy="931707"/>
              <a:chOff x="1301666" y="367103"/>
              <a:chExt cx="346978" cy="605363"/>
            </a:xfrm>
          </p:grpSpPr>
          <p:sp>
            <p:nvSpPr>
              <p:cNvPr id="28" name="Freeform 65"/>
              <p:cNvSpPr>
                <a:spLocks noEditPoints="1"/>
              </p:cNvSpPr>
              <p:nvPr/>
            </p:nvSpPr>
            <p:spPr bwMode="auto">
              <a:xfrm>
                <a:off x="1301666" y="367103"/>
                <a:ext cx="346978" cy="605363"/>
              </a:xfrm>
              <a:custGeom>
                <a:avLst/>
                <a:gdLst>
                  <a:gd name="T0" fmla="*/ 2147483646 w 73"/>
                  <a:gd name="T1" fmla="*/ 2147483646 h 127"/>
                  <a:gd name="T2" fmla="*/ 2147483646 w 73"/>
                  <a:gd name="T3" fmla="*/ 2147483646 h 127"/>
                  <a:gd name="T4" fmla="*/ 2147483646 w 73"/>
                  <a:gd name="T5" fmla="*/ 2147483646 h 127"/>
                  <a:gd name="T6" fmla="*/ 2147483646 w 73"/>
                  <a:gd name="T7" fmla="*/ 2147483646 h 127"/>
                  <a:gd name="T8" fmla="*/ 2147483646 w 73"/>
                  <a:gd name="T9" fmla="*/ 2147483646 h 127"/>
                  <a:gd name="T10" fmla="*/ 2147483646 w 73"/>
                  <a:gd name="T11" fmla="*/ 0 h 127"/>
                  <a:gd name="T12" fmla="*/ 0 w 73"/>
                  <a:gd name="T13" fmla="*/ 2147483646 h 127"/>
                  <a:gd name="T14" fmla="*/ 2147483646 w 73"/>
                  <a:gd name="T15" fmla="*/ 2147483646 h 127"/>
                  <a:gd name="T16" fmla="*/ 2147483646 w 73"/>
                  <a:gd name="T17" fmla="*/ 2147483646 h 127"/>
                  <a:gd name="T18" fmla="*/ 2147483646 w 73"/>
                  <a:gd name="T19" fmla="*/ 2147483646 h 127"/>
                  <a:gd name="T20" fmla="*/ 2147483646 w 73"/>
                  <a:gd name="T21" fmla="*/ 2147483646 h 127"/>
                  <a:gd name="T22" fmla="*/ 2147483646 w 73"/>
                  <a:gd name="T23" fmla="*/ 0 h 1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3" h="127">
                    <a:moveTo>
                      <a:pt x="36" y="61"/>
                    </a:moveTo>
                    <a:cubicBezTo>
                      <a:pt x="23" y="61"/>
                      <a:pt x="11" y="50"/>
                      <a:pt x="11" y="36"/>
                    </a:cubicBezTo>
                    <a:cubicBezTo>
                      <a:pt x="11" y="22"/>
                      <a:pt x="23" y="11"/>
                      <a:pt x="36" y="11"/>
                    </a:cubicBezTo>
                    <a:cubicBezTo>
                      <a:pt x="50" y="11"/>
                      <a:pt x="62" y="22"/>
                      <a:pt x="62" y="36"/>
                    </a:cubicBezTo>
                    <a:cubicBezTo>
                      <a:pt x="62" y="50"/>
                      <a:pt x="50" y="61"/>
                      <a:pt x="36" y="61"/>
                    </a:cubicBezTo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0"/>
                      <a:pt x="1" y="43"/>
                      <a:pt x="2" y="46"/>
                    </a:cubicBezTo>
                    <a:cubicBezTo>
                      <a:pt x="37" y="127"/>
                      <a:pt x="37" y="127"/>
                      <a:pt x="37" y="1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3"/>
                      <a:pt x="73" y="40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</a:path>
                </a:pathLst>
              </a:custGeom>
              <a:solidFill>
                <a:srgbClr val="E7C5AA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346067" y="409354"/>
                <a:ext cx="258176" cy="258176"/>
              </a:xfrm>
              <a:prstGeom prst="ellipse">
                <a:avLst/>
              </a:prstGeom>
              <a:solidFill>
                <a:srgbClr val="E7C5A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1556788" y="967253"/>
              <a:ext cx="267210" cy="3463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2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31902" y="3908929"/>
            <a:ext cx="711855" cy="1241952"/>
            <a:chOff x="1449201" y="873715"/>
            <a:chExt cx="534030" cy="931707"/>
          </a:xfrm>
        </p:grpSpPr>
        <p:grpSp>
          <p:nvGrpSpPr>
            <p:cNvPr id="31" name="组合 30"/>
            <p:cNvGrpSpPr/>
            <p:nvPr/>
          </p:nvGrpSpPr>
          <p:grpSpPr>
            <a:xfrm>
              <a:off x="1449201" y="873715"/>
              <a:ext cx="534030" cy="931707"/>
              <a:chOff x="1301666" y="367103"/>
              <a:chExt cx="346978" cy="605363"/>
            </a:xfrm>
          </p:grpSpPr>
          <p:sp>
            <p:nvSpPr>
              <p:cNvPr id="33" name="Freeform 65"/>
              <p:cNvSpPr>
                <a:spLocks noEditPoints="1"/>
              </p:cNvSpPr>
              <p:nvPr/>
            </p:nvSpPr>
            <p:spPr bwMode="auto">
              <a:xfrm>
                <a:off x="1301666" y="367103"/>
                <a:ext cx="346978" cy="605363"/>
              </a:xfrm>
              <a:custGeom>
                <a:avLst/>
                <a:gdLst>
                  <a:gd name="T0" fmla="*/ 2147483646 w 73"/>
                  <a:gd name="T1" fmla="*/ 2147483646 h 127"/>
                  <a:gd name="T2" fmla="*/ 2147483646 w 73"/>
                  <a:gd name="T3" fmla="*/ 2147483646 h 127"/>
                  <a:gd name="T4" fmla="*/ 2147483646 w 73"/>
                  <a:gd name="T5" fmla="*/ 2147483646 h 127"/>
                  <a:gd name="T6" fmla="*/ 2147483646 w 73"/>
                  <a:gd name="T7" fmla="*/ 2147483646 h 127"/>
                  <a:gd name="T8" fmla="*/ 2147483646 w 73"/>
                  <a:gd name="T9" fmla="*/ 2147483646 h 127"/>
                  <a:gd name="T10" fmla="*/ 2147483646 w 73"/>
                  <a:gd name="T11" fmla="*/ 0 h 127"/>
                  <a:gd name="T12" fmla="*/ 0 w 73"/>
                  <a:gd name="T13" fmla="*/ 2147483646 h 127"/>
                  <a:gd name="T14" fmla="*/ 2147483646 w 73"/>
                  <a:gd name="T15" fmla="*/ 2147483646 h 127"/>
                  <a:gd name="T16" fmla="*/ 2147483646 w 73"/>
                  <a:gd name="T17" fmla="*/ 2147483646 h 127"/>
                  <a:gd name="T18" fmla="*/ 2147483646 w 73"/>
                  <a:gd name="T19" fmla="*/ 2147483646 h 127"/>
                  <a:gd name="T20" fmla="*/ 2147483646 w 73"/>
                  <a:gd name="T21" fmla="*/ 2147483646 h 127"/>
                  <a:gd name="T22" fmla="*/ 2147483646 w 73"/>
                  <a:gd name="T23" fmla="*/ 0 h 1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3" h="127">
                    <a:moveTo>
                      <a:pt x="36" y="61"/>
                    </a:moveTo>
                    <a:cubicBezTo>
                      <a:pt x="23" y="61"/>
                      <a:pt x="11" y="50"/>
                      <a:pt x="11" y="36"/>
                    </a:cubicBezTo>
                    <a:cubicBezTo>
                      <a:pt x="11" y="22"/>
                      <a:pt x="23" y="11"/>
                      <a:pt x="36" y="11"/>
                    </a:cubicBezTo>
                    <a:cubicBezTo>
                      <a:pt x="50" y="11"/>
                      <a:pt x="62" y="22"/>
                      <a:pt x="62" y="36"/>
                    </a:cubicBezTo>
                    <a:cubicBezTo>
                      <a:pt x="62" y="50"/>
                      <a:pt x="50" y="61"/>
                      <a:pt x="36" y="61"/>
                    </a:cubicBezTo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0"/>
                      <a:pt x="1" y="43"/>
                      <a:pt x="2" y="46"/>
                    </a:cubicBezTo>
                    <a:cubicBezTo>
                      <a:pt x="37" y="127"/>
                      <a:pt x="37" y="127"/>
                      <a:pt x="37" y="1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3"/>
                      <a:pt x="73" y="40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</a:path>
                </a:pathLst>
              </a:custGeom>
              <a:solidFill>
                <a:srgbClr val="E7C5AA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46067" y="409354"/>
                <a:ext cx="258176" cy="258176"/>
              </a:xfrm>
              <a:prstGeom prst="ellipse">
                <a:avLst/>
              </a:prstGeom>
              <a:solidFill>
                <a:srgbClr val="E7C5A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556788" y="967253"/>
              <a:ext cx="267210" cy="3463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cs typeface="+mn-ea"/>
                  <a:sym typeface="+mn-lt"/>
                </a:rPr>
                <a:t>3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0797710" y="698136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5808049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485312" y="1263071"/>
            <a:ext cx="2024634" cy="2024633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1325903" y="1657598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方案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00016" y="1291869"/>
            <a:ext cx="2024634" cy="2024634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07662" y="1278096"/>
            <a:ext cx="2024634" cy="2024633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4911810" y="1657598"/>
            <a:ext cx="2365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效果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3"/>
          <p:cNvSpPr txBox="1">
            <a:spLocks noChangeArrowheads="1"/>
          </p:cNvSpPr>
          <p:nvPr/>
        </p:nvSpPr>
        <p:spPr bwMode="auto">
          <a:xfrm>
            <a:off x="8462027" y="1628800"/>
            <a:ext cx="23664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工艺</a:t>
            </a:r>
            <a:endParaRPr lang="en-US" altLang="zh-CN" sz="8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2685" y="3517961"/>
            <a:ext cx="3620705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平面方案设计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81284" y="3517961"/>
            <a:ext cx="3107766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332D33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defRPr>
            </a:lvl1pPr>
          </a:lstStyle>
          <a:p>
            <a:r>
              <a:rPr lang="zh-CN" altLang="en-US" sz="2666" dirty="0">
                <a:latin typeface="+mn-lt"/>
                <a:ea typeface="+mn-ea"/>
                <a:cs typeface="+mn-ea"/>
                <a:sym typeface="+mn-lt"/>
              </a:rPr>
              <a:t>室内效果展示</a:t>
            </a:r>
            <a:endParaRPr lang="en-US" altLang="zh-CN" sz="2666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63362" y="3517961"/>
            <a:ext cx="2465121" cy="502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666" dirty="0">
                <a:solidFill>
                  <a:srgbClr val="332D33"/>
                </a:solidFill>
                <a:cs typeface="+mn-ea"/>
                <a:sym typeface="+mn-lt"/>
              </a:rPr>
              <a:t>施工工艺说明</a:t>
            </a:r>
            <a:endParaRPr lang="en-US" altLang="zh-CN" sz="2666" dirty="0">
              <a:solidFill>
                <a:srgbClr val="332D33"/>
              </a:solidFill>
              <a:cs typeface="+mn-ea"/>
              <a:sym typeface="+mn-lt"/>
            </a:endParaRPr>
          </a:p>
        </p:txBody>
      </p:sp>
      <p:sp>
        <p:nvSpPr>
          <p:cNvPr id="21" name="文本框 12"/>
          <p:cNvSpPr txBox="1">
            <a:spLocks noChangeArrowheads="1"/>
          </p:cNvSpPr>
          <p:nvPr/>
        </p:nvSpPr>
        <p:spPr bwMode="auto">
          <a:xfrm>
            <a:off x="3588963" y="5097378"/>
            <a:ext cx="50010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4000">
                <a:solidFill>
                  <a:srgbClr val="332D33"/>
                </a:solidFill>
                <a:cs typeface="+mn-ea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ym typeface="+mn-lt"/>
              </a:rPr>
              <a:t>索引、过渡页</a:t>
            </a:r>
            <a:endParaRPr lang="en-US" altLang="zh-CN" dirty="0"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54986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818722" y="5422638"/>
            <a:ext cx="2067631" cy="95986"/>
          </a:xfrm>
          <a:prstGeom prst="rect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2060934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206" y="893"/>
            <a:ext cx="9141619" cy="6856214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-727928" y="-681715"/>
            <a:ext cx="4600851" cy="460085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761" y="4282227"/>
            <a:ext cx="3165034" cy="14773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457086" indent="-457086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请输入亮点关键词。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457086" indent="-457086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请输入亮点关键词。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457086" indent="-457086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请输入亮点关键词。 </a:t>
            </a:r>
          </a:p>
        </p:txBody>
      </p:sp>
      <p:sp>
        <p:nvSpPr>
          <p:cNvPr id="10" name="矩形 9"/>
          <p:cNvSpPr/>
          <p:nvPr/>
        </p:nvSpPr>
        <p:spPr>
          <a:xfrm>
            <a:off x="1801180" y="492910"/>
            <a:ext cx="24920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solidFill>
                  <a:srgbClr val="FFCC99"/>
                </a:solidFill>
                <a:cs typeface="+mn-ea"/>
                <a:sym typeface="+mn-lt"/>
              </a:rPr>
              <a:t>品味极简</a:t>
            </a:r>
          </a:p>
        </p:txBody>
      </p:sp>
      <p:sp>
        <p:nvSpPr>
          <p:cNvPr id="12" name="矩形 11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2391623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5083"/>
            <a:ext cx="10221796" cy="43684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225" y="-602398"/>
            <a:ext cx="5421255" cy="8131882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-528598" y="-314440"/>
            <a:ext cx="2655419" cy="2655419"/>
          </a:xfrm>
          <a:prstGeom prst="ellipse">
            <a:avLst/>
          </a:pr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9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97367" y="9198"/>
            <a:ext cx="24920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solidFill>
                  <a:srgbClr val="FFCC99"/>
                </a:solidFill>
                <a:cs typeface="+mn-ea"/>
                <a:sym typeface="+mn-lt"/>
              </a:rPr>
              <a:t>造型</a:t>
            </a:r>
            <a:endParaRPr lang="en-US" altLang="zh-CN" sz="6600" dirty="0">
              <a:solidFill>
                <a:srgbClr val="FFCC99"/>
              </a:solidFill>
              <a:cs typeface="+mn-ea"/>
              <a:sym typeface="+mn-lt"/>
            </a:endParaRPr>
          </a:p>
          <a:p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极简</a:t>
            </a:r>
          </a:p>
        </p:txBody>
      </p:sp>
      <p:sp>
        <p:nvSpPr>
          <p:cNvPr id="21" name="矩形 20"/>
          <p:cNvSpPr/>
          <p:nvPr/>
        </p:nvSpPr>
        <p:spPr>
          <a:xfrm>
            <a:off x="2519285" y="424631"/>
            <a:ext cx="5183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05" indent="-38090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输入描写相关造型极简的优势一。</a:t>
            </a:r>
            <a:endParaRPr lang="en-US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80905" indent="-38090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输入描写相关造型极简的优势一。</a:t>
            </a:r>
          </a:p>
          <a:p>
            <a:pPr marL="380905" indent="-38090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输入描写相关造型极简的优势一。</a:t>
            </a:r>
          </a:p>
        </p:txBody>
      </p:sp>
      <p:sp>
        <p:nvSpPr>
          <p:cNvPr id="27" name="矩形 26"/>
          <p:cNvSpPr/>
          <p:nvPr/>
        </p:nvSpPr>
        <p:spPr>
          <a:xfrm>
            <a:off x="10797710" y="6981363"/>
            <a:ext cx="1826141" cy="584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19836261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2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4" cy="6856214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7630182" y="890"/>
            <a:ext cx="4703298" cy="1406860"/>
          </a:xfrm>
          <a:custGeom>
            <a:avLst/>
            <a:gdLst>
              <a:gd name="connsiteX0" fmla="*/ 0 w 2818588"/>
              <a:gd name="connsiteY0" fmla="*/ 0 h 843102"/>
              <a:gd name="connsiteX1" fmla="*/ 2818588 w 2818588"/>
              <a:gd name="connsiteY1" fmla="*/ 0 h 843102"/>
              <a:gd name="connsiteX2" fmla="*/ 2815667 w 2818588"/>
              <a:gd name="connsiteY2" fmla="*/ 6064 h 843102"/>
              <a:gd name="connsiteX3" fmla="*/ 1409294 w 2818588"/>
              <a:gd name="connsiteY3" fmla="*/ 843102 h 843102"/>
              <a:gd name="connsiteX4" fmla="*/ 2921 w 2818588"/>
              <a:gd name="connsiteY4" fmla="*/ 6064 h 843102"/>
              <a:gd name="connsiteX5" fmla="*/ 0 w 2818588"/>
              <a:gd name="connsiteY5" fmla="*/ 0 h 84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8588" h="843102">
                <a:moveTo>
                  <a:pt x="0" y="0"/>
                </a:moveTo>
                <a:lnTo>
                  <a:pt x="2818588" y="0"/>
                </a:lnTo>
                <a:lnTo>
                  <a:pt x="2815667" y="6064"/>
                </a:lnTo>
                <a:cubicBezTo>
                  <a:pt x="2544824" y="504642"/>
                  <a:pt x="2016585" y="843102"/>
                  <a:pt x="1409294" y="843102"/>
                </a:cubicBezTo>
                <a:cubicBezTo>
                  <a:pt x="802003" y="843102"/>
                  <a:pt x="273765" y="504642"/>
                  <a:pt x="2921" y="6064"/>
                </a:cubicBezTo>
                <a:lnTo>
                  <a:pt x="0" y="0"/>
                </a:lnTo>
                <a:close/>
              </a:path>
            </a:pathLst>
          </a:custGeom>
          <a:solidFill>
            <a:srgbClr val="33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158104" y="2441766"/>
            <a:ext cx="4415341" cy="441534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494054" y="-36549"/>
            <a:ext cx="37434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极简</a:t>
            </a:r>
            <a:r>
              <a:rPr lang="zh-CN" altLang="en-US" sz="6600" dirty="0">
                <a:solidFill>
                  <a:srgbClr val="FFCC99"/>
                </a:solidFill>
                <a:cs typeface="+mn-ea"/>
                <a:sym typeface="+mn-lt"/>
              </a:rPr>
              <a:t>色彩</a:t>
            </a:r>
          </a:p>
        </p:txBody>
      </p:sp>
      <p:sp>
        <p:nvSpPr>
          <p:cNvPr id="12" name="任意多边形 4"/>
          <p:cNvSpPr/>
          <p:nvPr/>
        </p:nvSpPr>
        <p:spPr>
          <a:xfrm flipV="1">
            <a:off x="0" y="5156743"/>
            <a:ext cx="6273563" cy="1703168"/>
          </a:xfrm>
          <a:custGeom>
            <a:avLst/>
            <a:gdLst>
              <a:gd name="connsiteX0" fmla="*/ 0 w 2818588"/>
              <a:gd name="connsiteY0" fmla="*/ 0 h 843102"/>
              <a:gd name="connsiteX1" fmla="*/ 2818588 w 2818588"/>
              <a:gd name="connsiteY1" fmla="*/ 0 h 843102"/>
              <a:gd name="connsiteX2" fmla="*/ 2815667 w 2818588"/>
              <a:gd name="connsiteY2" fmla="*/ 6064 h 843102"/>
              <a:gd name="connsiteX3" fmla="*/ 1409294 w 2818588"/>
              <a:gd name="connsiteY3" fmla="*/ 843102 h 843102"/>
              <a:gd name="connsiteX4" fmla="*/ 2921 w 2818588"/>
              <a:gd name="connsiteY4" fmla="*/ 6064 h 843102"/>
              <a:gd name="connsiteX5" fmla="*/ 0 w 2818588"/>
              <a:gd name="connsiteY5" fmla="*/ 0 h 84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8588" h="843102">
                <a:moveTo>
                  <a:pt x="0" y="0"/>
                </a:moveTo>
                <a:lnTo>
                  <a:pt x="2818588" y="0"/>
                </a:lnTo>
                <a:lnTo>
                  <a:pt x="2815667" y="6064"/>
                </a:lnTo>
                <a:cubicBezTo>
                  <a:pt x="2544824" y="504642"/>
                  <a:pt x="2016585" y="843102"/>
                  <a:pt x="1409294" y="843102"/>
                </a:cubicBezTo>
                <a:cubicBezTo>
                  <a:pt x="802003" y="843102"/>
                  <a:pt x="273765" y="504642"/>
                  <a:pt x="2921" y="6064"/>
                </a:cubicBezTo>
                <a:lnTo>
                  <a:pt x="0" y="0"/>
                </a:lnTo>
                <a:close/>
              </a:path>
            </a:pathLst>
          </a:custGeom>
          <a:solidFill>
            <a:srgbClr val="332D33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9482" y="5583044"/>
            <a:ext cx="3956177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把小孩房的设计重点放在色彩上，鲜明的色彩对比，童真与乐趣，家人的幸福，是每个人每天追求方向。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0797710" y="698136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不要删除</a:t>
            </a:r>
          </a:p>
        </p:txBody>
      </p:sp>
    </p:spTree>
    <p:extLst>
      <p:ext uri="{BB962C8B-B14F-4D97-AF65-F5344CB8AC3E}">
        <p14:creationId xmlns:p14="http://schemas.microsoft.com/office/powerpoint/2010/main" val="36277999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601D810-B477-4B0E-8281-2A40B20D9BC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ULTRA_SCORM_SLIDE_COUNT" val="5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室内设计PPT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造字工房悦黑体验版纤细体"/>
        <a:cs typeface=""/>
      </a:majorFont>
      <a:minorFont>
        <a:latin typeface="Arial"/>
        <a:ea typeface="造字工房悦黑体验版纤细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2955</TotalTime>
  <Words>992</Words>
  <Application>Microsoft Office PowerPoint</Application>
  <PresentationFormat>自定义</PresentationFormat>
  <Paragraphs>130</Paragraphs>
  <Slides>20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家具设计</dc:title>
  <dc:creator>第一PPT</dc:creator>
  <cp:keywords>www.1ppt.com</cp:keywords>
  <cp:lastModifiedBy>Windows User</cp:lastModifiedBy>
  <cp:revision>130</cp:revision>
  <dcterms:created xsi:type="dcterms:W3CDTF">2014-03-22T10:32:08Z</dcterms:created>
  <dcterms:modified xsi:type="dcterms:W3CDTF">2018-04-29T08:14:50Z</dcterms:modified>
</cp:coreProperties>
</file>