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9" r:id="rId4"/>
    <p:sldId id="270" r:id="rId5"/>
    <p:sldId id="274" r:id="rId6"/>
    <p:sldId id="257" r:id="rId7"/>
    <p:sldId id="271" r:id="rId8"/>
    <p:sldId id="258" r:id="rId9"/>
    <p:sldId id="272" r:id="rId10"/>
    <p:sldId id="259" r:id="rId11"/>
    <p:sldId id="273" r:id="rId12"/>
    <p:sldId id="261" r:id="rId13"/>
    <p:sldId id="275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90" autoAdjust="0"/>
    <p:restoredTop sz="88279" autoAdjust="0"/>
  </p:normalViewPr>
  <p:slideViewPr>
    <p:cSldViewPr>
      <p:cViewPr varScale="1">
        <p:scale>
          <a:sx n="62" d="100"/>
          <a:sy n="62" d="100"/>
        </p:scale>
        <p:origin x="-84" y="-11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97D0A-58D4-4627-BC7B-756296B0EA24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30021-3800-40FD-A19B-DC72E6BD2B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98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大数据：意味着大量的数据</a:t>
            </a:r>
            <a:endParaRPr lang="en-US" altLang="zh-CN" dirty="0" smtClean="0"/>
          </a:p>
          <a:p>
            <a:r>
              <a:rPr lang="zh-CN" altLang="en-US" dirty="0" smtClean="0"/>
              <a:t>但是大量的数据中蕴含着巨大的魅力</a:t>
            </a:r>
            <a:endParaRPr lang="en-US" altLang="zh-CN" dirty="0" smtClean="0"/>
          </a:p>
          <a:p>
            <a:r>
              <a:rPr lang="zh-CN" altLang="en-US" dirty="0" smtClean="0"/>
              <a:t>借用</a:t>
            </a:r>
            <a:r>
              <a:rPr lang="en-US" altLang="zh-CN" dirty="0" smtClean="0"/>
              <a:t>iphone6</a:t>
            </a:r>
            <a:r>
              <a:rPr lang="zh-CN" altLang="en-US" dirty="0" smtClean="0"/>
              <a:t>的广告词  岂止于大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440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恐怖的大数据。。隐私何在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某比萨店的电话铃响了，客服人员拿起电话。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XXX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比萨店。您好，请问有什么需要我为您服务？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顾客：你好，我想要一份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……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客服：先生，烦请先把您的会员卡号告诉我。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16846146***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客服：陈先生，您好！您是住在泉州路一号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楼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1205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室，您家电话是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2646****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，您公司电话是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4666****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，您的手机是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1391234****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。请问您想用哪一个电话付费？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顾客：你为什么知道我所有的电话号码？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客服：陈先生，因为我们联机到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CRM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系统。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顾客：我想要一个海鲜比萨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……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客服：陈先生，海鲜比萨不适合您。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顾客：为什么？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客服：根据您的医疗记录，你的血压和胆固醇都偏高。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顾客：那你们有什么可以推荐的？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客服：您可以试试我们的低脂健康比萨。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顾客：你怎么知道我会喜欢吃这种的？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客服：您上星期一在中央图书馆借了一本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《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低脂健康食谱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》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顾客：好。那我要一个家庭特大号比萨，要付多少钱？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元，这个足够您一家六口吃了。但您母亲应该少吃，她上个月刚刚做了心脏搭桥手术，还处在恢复期。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顾客：那可以刷卡吗？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客服：陈先生，对不起。请您付现款，因为您的信用卡已经刷爆了，您现在还欠银行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4807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元，而且还不包括房贷利息。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顾客：那我先去附近的提款机提款。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客服：陈先生，根据您的记录，您已经超过今日提款限额。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顾客：算了，你们直接把比萨送我家吧，家里有现金。你们多久会送到？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客服：大约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分钟。如果您不想等，可以自己骑车来。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顾客：为什么？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客服：根据我们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CRM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全球定位系统的车辆行驶自动跟踪系统记录。您登记有一辆车号为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SB-748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的摩托车，而目前您正在解放路东段华联商场右侧骑着这辆摩托车。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174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66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628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什么是大数据呢？量的增多，是人们对大数据的第一个认识。随着科技发展，各个领域的数据量都在迅猛增长。有研究发现，近年来，数字数据的数量每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年多就会翻一番。</a:t>
            </a:r>
          </a:p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数据区别于数据，还在于数据的多样性。正如高德纳咨询公司研究报告指出的，数据的爆炸是三维的、立体的。所谓的三维，除了指数据量快速增大外，还指数据增长速度的加快，以及数据的多样性，即数据的来源、种类不断增加。</a:t>
            </a:r>
          </a:p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从数据到大数据，不仅是量的积累，更是质的飞跃。海量的、不同来源、不同形式、包含不同信息的数据可以容易地被整合、分析，原本孤立的数据变得互相联通。这使得人们通过数据分析，能发现小数据时代很难发现的新知识，创造新的价值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865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最早提出“大数据”时代到来的是全球知名咨询公司麦肯锡，麦肯锡称：“数据，已经渗透到当今每一个行业和业务职能领域，成为重要的生产因素。人们对于海量数据的挖掘和运用，预示着新一波生产率增长和消费者盈余浪潮的到来。” “大数据”在物理学、生物学、环境生态学等领域以及军事、金融、通讯等行业存在已有时日，却因为近年来互联网和信息行业的发展而引起人们关注。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868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900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一，定量思维，即提供更多描述性的信息，其原则是一切皆可测。不仅销售数据、价格这些客观标准可以形成大数据，甚至连顾客情绪（如对色彩、空间的感知等）都可以测得，大数据包含了与消费行为有关的方方面面；</a:t>
            </a:r>
          </a:p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第二，相关思维，一切皆可连，消费者行为的不同数据都有内在联系。这可以用来预测消费者的行为偏好；</a:t>
            </a:r>
          </a:p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第三，实验思维，一切皆可试，大数据所带来的信息可以帮助制定营销策略。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　</a:t>
            </a: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这就是三个大数据运用递进的层次：首先是描述，然后是预测，最后产生攻略。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北伐的时候，诸葛亮有一次曾给司马懿送了一套女人衣服，司马懿问使者诸葛亮身体如何，使者说诸葛亮身体好，每天工作很多，忙得连饭都没工夫吃。使者自以为是震慑了司马懿，实际上却暴露了诸葛亮的情况，司马懿后来说，诸葛亮食少事烦，命不久矣。结果真就让他说中了。而且，因为诸葛亮对蜀国鞠躬尽瘁，而且勤俭节约。每天吃的食物都很普通。住的地方也很朴素。所以身体有些不适。消耗死了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006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099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完成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次服务 国际实践经验表明每年与一个保险客户面对面接触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次，既能够有效维护信任关系，又不会使客户产生厌烦，为理想的接触频率 </a:t>
            </a: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挖掘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个需求点 </a:t>
            </a: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通过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次接触建立的良好客户关系基础，从客户生命周期出发，合理为客户和其家庭挖掘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个保障需求点，重点关注：个人寿险需求；家庭寿险需求； 车辆保障需求；财产保障需求；以及其他特有需求 </a:t>
            </a: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销售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张保单 </a:t>
            </a:r>
            <a:endParaRPr lang="en-US" altLang="zh-CN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根据需求转化统计数据（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10-3-1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）和太保实际情况（约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40%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转化率），结合每个客户加保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件产品的目标，提出销售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张保单的愿景 </a:t>
            </a: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获取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个转介绍 </a:t>
            </a:r>
            <a:endParaRPr lang="en-US" altLang="zh-CN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国际经验显示，每一个拥有良好关系的保险客户不会存在任何转介绍</a:t>
            </a:r>
            <a:r>
              <a:rPr lang="en-US" altLang="zh-CN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个新客户的障碍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30021-3800-40FD-A19B-DC72E6BD2BB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2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17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32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28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44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532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0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30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0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499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866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6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63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707303" y="256490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岂止于大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22927" y="367984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时代的数据应用思考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674855" y="3573016"/>
            <a:ext cx="6912768" cy="1219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762374" y="2524039"/>
            <a:ext cx="3621658" cy="1131353"/>
            <a:chOff x="1898277" y="1260049"/>
            <a:chExt cx="3621659" cy="1131353"/>
          </a:xfrm>
        </p:grpSpPr>
        <p:sp>
          <p:nvSpPr>
            <p:cNvPr id="12" name="矩形 11"/>
            <p:cNvSpPr/>
            <p:nvPr/>
          </p:nvSpPr>
          <p:spPr>
            <a:xfrm>
              <a:off x="1898277" y="1283406"/>
              <a:ext cx="1893467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</a:t>
              </a:r>
              <a:endParaRPr lang="zh-CN" altLang="en-US" sz="66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756505" y="1260049"/>
              <a:ext cx="176343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</a:rPr>
                <a:t>BIG DATA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828513" y="1674546"/>
              <a:ext cx="15139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</a:rPr>
                <a:t>CENTRY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-36368" y="-37835"/>
            <a:ext cx="3108031" cy="69232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5"/>
          <p:cNvSpPr txBox="1"/>
          <p:nvPr/>
        </p:nvSpPr>
        <p:spPr>
          <a:xfrm>
            <a:off x="474305" y="3645028"/>
            <a:ext cx="1896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Contents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637908" y="2492896"/>
            <a:ext cx="1569660" cy="92333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8008" y="2202309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00056" y="2132856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大数据时代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8008" y="3138413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00056" y="3068960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大数据的财富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168008" y="4074517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00056" y="4005064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大数据之旅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168008" y="5010621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4941168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展望大数据将来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7848" y="3212976"/>
            <a:ext cx="6120680" cy="786978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展望大数据将来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39818" y="2708920"/>
            <a:ext cx="387798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zh-CN" altLang="en-US" sz="9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58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-36368" y="-37835"/>
            <a:ext cx="3108031" cy="69232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5"/>
          <p:cNvSpPr txBox="1"/>
          <p:nvPr/>
        </p:nvSpPr>
        <p:spPr>
          <a:xfrm>
            <a:off x="474305" y="3645028"/>
            <a:ext cx="1896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Contents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637908" y="2492896"/>
            <a:ext cx="1569660" cy="92333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8008" y="2202309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00056" y="2132856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大数据时代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8008" y="3138413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00056" y="3068960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大数据的财富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168008" y="4074517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00056" y="4005064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大数据之旅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168008" y="5010621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4941168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展望大数据将来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-36368" y="-37835"/>
            <a:ext cx="3108031" cy="69232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5"/>
          <p:cNvSpPr txBox="1"/>
          <p:nvPr/>
        </p:nvSpPr>
        <p:spPr>
          <a:xfrm>
            <a:off x="474305" y="3645028"/>
            <a:ext cx="1896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Contents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637908" y="2492896"/>
            <a:ext cx="1569660" cy="92333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8008" y="2202309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00056" y="2132856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大数据时代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8008" y="3138413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00056" y="3068960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大数据的财富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168008" y="4074517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00056" y="4005064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大数据之旅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168008" y="5010621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4941168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展望大数据将来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7848" y="3212976"/>
            <a:ext cx="6120680" cy="786978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大数据时代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91544" y="1333219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80176" y="1333219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3242256"/>
            <a:ext cx="12192000" cy="4723251"/>
            <a:chOff x="0" y="3242252"/>
            <a:chExt cx="12192000" cy="4723251"/>
          </a:xfrm>
        </p:grpSpPr>
        <p:sp>
          <p:nvSpPr>
            <p:cNvPr id="28" name="矩形 27"/>
            <p:cNvSpPr/>
            <p:nvPr/>
          </p:nvSpPr>
          <p:spPr>
            <a:xfrm>
              <a:off x="0" y="3242252"/>
              <a:ext cx="12192000" cy="4723251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663952" y="3501008"/>
              <a:ext cx="576064" cy="216024"/>
              <a:chOff x="5447928" y="3573016"/>
              <a:chExt cx="576064" cy="216024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5447928" y="3573016"/>
                <a:ext cx="288032" cy="2160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5735960" y="3573016"/>
                <a:ext cx="288032" cy="21602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KSO_Shape"/>
          <p:cNvSpPr/>
          <p:nvPr/>
        </p:nvSpPr>
        <p:spPr bwMode="auto">
          <a:xfrm>
            <a:off x="983432" y="4509124"/>
            <a:ext cx="1080120" cy="90382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207568" y="4716435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数量大</a:t>
            </a:r>
            <a:endParaRPr lang="zh-CN" altLang="en-US" sz="3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KSO_Shape"/>
          <p:cNvSpPr/>
          <p:nvPr/>
        </p:nvSpPr>
        <p:spPr>
          <a:xfrm>
            <a:off x="4439816" y="4509120"/>
            <a:ext cx="1224136" cy="1080120"/>
          </a:xfrm>
          <a:custGeom>
            <a:avLst/>
            <a:gdLst/>
            <a:ahLst/>
            <a:cxnLst/>
            <a:rect l="l" t="t" r="r" b="b"/>
            <a:pathLst>
              <a:path w="2284089" h="2079602">
                <a:moveTo>
                  <a:pt x="86815" y="1071782"/>
                </a:moveTo>
                <a:lnTo>
                  <a:pt x="88113" y="1072322"/>
                </a:lnTo>
                <a:lnTo>
                  <a:pt x="87547" y="1073116"/>
                </a:lnTo>
                <a:close/>
                <a:moveTo>
                  <a:pt x="1788507" y="635242"/>
                </a:moveTo>
                <a:lnTo>
                  <a:pt x="1788786" y="635715"/>
                </a:lnTo>
                <a:lnTo>
                  <a:pt x="1787932" y="635786"/>
                </a:lnTo>
                <a:close/>
                <a:moveTo>
                  <a:pt x="569538" y="592800"/>
                </a:moveTo>
                <a:cubicBezTo>
                  <a:pt x="668960" y="592800"/>
                  <a:pt x="749558" y="673398"/>
                  <a:pt x="749558" y="772820"/>
                </a:cubicBezTo>
                <a:cubicBezTo>
                  <a:pt x="749558" y="872242"/>
                  <a:pt x="668960" y="952840"/>
                  <a:pt x="569538" y="952840"/>
                </a:cubicBezTo>
                <a:cubicBezTo>
                  <a:pt x="527872" y="952840"/>
                  <a:pt x="489512" y="938685"/>
                  <a:pt x="460796" y="912621"/>
                </a:cubicBezTo>
                <a:cubicBezTo>
                  <a:pt x="160953" y="1199491"/>
                  <a:pt x="32382" y="1622905"/>
                  <a:pt x="123061" y="2029688"/>
                </a:cubicBezTo>
                <a:lnTo>
                  <a:pt x="122792" y="2030674"/>
                </a:lnTo>
                <a:lnTo>
                  <a:pt x="122422" y="2030846"/>
                </a:lnTo>
                <a:cubicBezTo>
                  <a:pt x="128206" y="2047921"/>
                  <a:pt x="121912" y="2063921"/>
                  <a:pt x="108319" y="2072242"/>
                </a:cubicBezTo>
                <a:lnTo>
                  <a:pt x="93617" y="2078368"/>
                </a:lnTo>
                <a:cubicBezTo>
                  <a:pt x="78806" y="2082076"/>
                  <a:pt x="61999" y="2077403"/>
                  <a:pt x="49824" y="2064742"/>
                </a:cubicBezTo>
                <a:lnTo>
                  <a:pt x="48258" y="2065474"/>
                </a:lnTo>
                <a:cubicBezTo>
                  <a:pt x="46175" y="2062722"/>
                  <a:pt x="43765" y="2060412"/>
                  <a:pt x="41206" y="2058388"/>
                </a:cubicBezTo>
                <a:lnTo>
                  <a:pt x="34720" y="2047096"/>
                </a:lnTo>
                <a:lnTo>
                  <a:pt x="29758" y="2036793"/>
                </a:lnTo>
                <a:lnTo>
                  <a:pt x="31015" y="2036666"/>
                </a:lnTo>
                <a:cubicBezTo>
                  <a:pt x="-62810" y="1599721"/>
                  <a:pt x="78484" y="1146303"/>
                  <a:pt x="402804" y="840118"/>
                </a:cubicBezTo>
                <a:cubicBezTo>
                  <a:pt x="394149" y="819400"/>
                  <a:pt x="389518" y="796651"/>
                  <a:pt x="389518" y="772820"/>
                </a:cubicBezTo>
                <a:cubicBezTo>
                  <a:pt x="389518" y="673398"/>
                  <a:pt x="470116" y="592800"/>
                  <a:pt x="569538" y="592800"/>
                </a:cubicBezTo>
                <a:close/>
                <a:moveTo>
                  <a:pt x="568738" y="204473"/>
                </a:moveTo>
                <a:cubicBezTo>
                  <a:pt x="882635" y="204683"/>
                  <a:pt x="1136929" y="459316"/>
                  <a:pt x="1136718" y="773212"/>
                </a:cubicBezTo>
                <a:cubicBezTo>
                  <a:pt x="1136509" y="1087108"/>
                  <a:pt x="881877" y="1341401"/>
                  <a:pt x="567981" y="1341192"/>
                </a:cubicBezTo>
                <a:cubicBezTo>
                  <a:pt x="515830" y="1341157"/>
                  <a:pt x="465323" y="1334100"/>
                  <a:pt x="418388" y="1317655"/>
                </a:cubicBezTo>
                <a:lnTo>
                  <a:pt x="417956" y="1319386"/>
                </a:lnTo>
                <a:cubicBezTo>
                  <a:pt x="417638" y="1319460"/>
                  <a:pt x="417352" y="1319392"/>
                  <a:pt x="417065" y="1319320"/>
                </a:cubicBezTo>
                <a:lnTo>
                  <a:pt x="411259" y="1315754"/>
                </a:lnTo>
                <a:lnTo>
                  <a:pt x="403881" y="1313786"/>
                </a:lnTo>
                <a:lnTo>
                  <a:pt x="397389" y="1307474"/>
                </a:lnTo>
                <a:lnTo>
                  <a:pt x="397466" y="1307280"/>
                </a:lnTo>
                <a:cubicBezTo>
                  <a:pt x="386426" y="1300408"/>
                  <a:pt x="380901" y="1288764"/>
                  <a:pt x="382056" y="1276919"/>
                </a:cubicBezTo>
                <a:lnTo>
                  <a:pt x="385152" y="1264503"/>
                </a:lnTo>
                <a:cubicBezTo>
                  <a:pt x="392324" y="1247126"/>
                  <a:pt x="413982" y="1238019"/>
                  <a:pt x="435969" y="1243501"/>
                </a:cubicBezTo>
                <a:lnTo>
                  <a:pt x="436787" y="1243861"/>
                </a:lnTo>
                <a:lnTo>
                  <a:pt x="436371" y="1245530"/>
                </a:lnTo>
                <a:cubicBezTo>
                  <a:pt x="438704" y="1243635"/>
                  <a:pt x="440910" y="1244132"/>
                  <a:pt x="443287" y="1244881"/>
                </a:cubicBezTo>
                <a:cubicBezTo>
                  <a:pt x="482765" y="1257317"/>
                  <a:pt x="524743" y="1262958"/>
                  <a:pt x="568032" y="1262985"/>
                </a:cubicBezTo>
                <a:cubicBezTo>
                  <a:pt x="838737" y="1263167"/>
                  <a:pt x="1058333" y="1043864"/>
                  <a:pt x="1058513" y="773160"/>
                </a:cubicBezTo>
                <a:cubicBezTo>
                  <a:pt x="1058694" y="502455"/>
                  <a:pt x="839390" y="282860"/>
                  <a:pt x="568686" y="282679"/>
                </a:cubicBezTo>
                <a:cubicBezTo>
                  <a:pt x="297982" y="282499"/>
                  <a:pt x="78387" y="501802"/>
                  <a:pt x="78206" y="772506"/>
                </a:cubicBezTo>
                <a:cubicBezTo>
                  <a:pt x="78151" y="855495"/>
                  <a:pt x="98723" y="933681"/>
                  <a:pt x="137242" y="1001052"/>
                </a:cubicBezTo>
                <a:lnTo>
                  <a:pt x="136711" y="1001518"/>
                </a:lnTo>
                <a:cubicBezTo>
                  <a:pt x="151076" y="1018274"/>
                  <a:pt x="152475" y="1041066"/>
                  <a:pt x="140479" y="1055055"/>
                </a:cubicBezTo>
                <a:lnTo>
                  <a:pt x="130816" y="1063444"/>
                </a:lnTo>
                <a:cubicBezTo>
                  <a:pt x="115403" y="1073277"/>
                  <a:pt x="93261" y="1068839"/>
                  <a:pt x="78796" y="1052472"/>
                </a:cubicBezTo>
                <a:lnTo>
                  <a:pt x="77048" y="1054008"/>
                </a:lnTo>
                <a:cubicBezTo>
                  <a:pt x="27228" y="971942"/>
                  <a:pt x="-68" y="875382"/>
                  <a:pt x="0" y="772454"/>
                </a:cubicBezTo>
                <a:cubicBezTo>
                  <a:pt x="209" y="458557"/>
                  <a:pt x="254842" y="204264"/>
                  <a:pt x="568738" y="204473"/>
                </a:cubicBezTo>
                <a:close/>
                <a:moveTo>
                  <a:pt x="1744110" y="193576"/>
                </a:moveTo>
                <a:cubicBezTo>
                  <a:pt x="1813698" y="193576"/>
                  <a:pt x="1870110" y="249988"/>
                  <a:pt x="1870110" y="319576"/>
                </a:cubicBezTo>
                <a:cubicBezTo>
                  <a:pt x="1870110" y="364088"/>
                  <a:pt x="1847030" y="403208"/>
                  <a:pt x="1810937" y="423685"/>
                </a:cubicBezTo>
                <a:cubicBezTo>
                  <a:pt x="1876006" y="638245"/>
                  <a:pt x="2050455" y="802592"/>
                  <a:pt x="2267371" y="853783"/>
                </a:cubicBezTo>
                <a:lnTo>
                  <a:pt x="2267774" y="854132"/>
                </a:lnTo>
                <a:lnTo>
                  <a:pt x="2267775" y="854344"/>
                </a:lnTo>
                <a:cubicBezTo>
                  <a:pt x="2277024" y="855501"/>
                  <a:pt x="2283147" y="862058"/>
                  <a:pt x="2284089" y="870289"/>
                </a:cubicBezTo>
                <a:lnTo>
                  <a:pt x="2283762" y="878542"/>
                </a:lnTo>
                <a:cubicBezTo>
                  <a:pt x="2282280" y="886298"/>
                  <a:pt x="2276441" y="893093"/>
                  <a:pt x="2267869" y="895919"/>
                </a:cubicBezTo>
                <a:lnTo>
                  <a:pt x="2267872" y="896816"/>
                </a:lnTo>
                <a:cubicBezTo>
                  <a:pt x="2266131" y="897167"/>
                  <a:pt x="2264526" y="897771"/>
                  <a:pt x="2263022" y="898508"/>
                </a:cubicBezTo>
                <a:lnTo>
                  <a:pt x="2256327" y="898986"/>
                </a:lnTo>
                <a:lnTo>
                  <a:pt x="2250426" y="898975"/>
                </a:lnTo>
                <a:lnTo>
                  <a:pt x="2250640" y="898359"/>
                </a:lnTo>
                <a:cubicBezTo>
                  <a:pt x="2021208" y="842323"/>
                  <a:pt x="1836902" y="668133"/>
                  <a:pt x="1766709" y="441014"/>
                </a:cubicBezTo>
                <a:cubicBezTo>
                  <a:pt x="1759690" y="444854"/>
                  <a:pt x="1751984" y="445576"/>
                  <a:pt x="1744110" y="445576"/>
                </a:cubicBezTo>
                <a:cubicBezTo>
                  <a:pt x="1674522" y="445576"/>
                  <a:pt x="1618110" y="389164"/>
                  <a:pt x="1618110" y="319576"/>
                </a:cubicBezTo>
                <a:cubicBezTo>
                  <a:pt x="1618110" y="249988"/>
                  <a:pt x="1674522" y="193576"/>
                  <a:pt x="1744110" y="193576"/>
                </a:cubicBezTo>
                <a:close/>
                <a:moveTo>
                  <a:pt x="1750820" y="59"/>
                </a:moveTo>
                <a:cubicBezTo>
                  <a:pt x="1792352" y="864"/>
                  <a:pt x="1834412" y="9826"/>
                  <a:pt x="1874735" y="27812"/>
                </a:cubicBezTo>
                <a:cubicBezTo>
                  <a:pt x="2036029" y="99753"/>
                  <a:pt x="2108463" y="288828"/>
                  <a:pt x="2036521" y="450121"/>
                </a:cubicBezTo>
                <a:cubicBezTo>
                  <a:pt x="2024569" y="476919"/>
                  <a:pt x="2009383" y="501264"/>
                  <a:pt x="1990190" y="521625"/>
                </a:cubicBezTo>
                <a:lnTo>
                  <a:pt x="1990981" y="522243"/>
                </a:lnTo>
                <a:cubicBezTo>
                  <a:pt x="1990946" y="522424"/>
                  <a:pt x="1990845" y="522555"/>
                  <a:pt x="1990743" y="522686"/>
                </a:cubicBezTo>
                <a:lnTo>
                  <a:pt x="1987581" y="524854"/>
                </a:lnTo>
                <a:lnTo>
                  <a:pt x="1984881" y="528197"/>
                </a:lnTo>
                <a:lnTo>
                  <a:pt x="1980151" y="530089"/>
                </a:lnTo>
                <a:lnTo>
                  <a:pt x="1980069" y="530005"/>
                </a:lnTo>
                <a:cubicBezTo>
                  <a:pt x="1974010" y="534107"/>
                  <a:pt x="1966761" y="534282"/>
                  <a:pt x="1960937" y="530978"/>
                </a:cubicBezTo>
                <a:lnTo>
                  <a:pt x="1955264" y="526545"/>
                </a:lnTo>
                <a:cubicBezTo>
                  <a:pt x="1947973" y="518882"/>
                  <a:pt x="1948249" y="505665"/>
                  <a:pt x="1956098" y="495619"/>
                </a:cubicBezTo>
                <a:lnTo>
                  <a:pt x="1956471" y="495281"/>
                </a:lnTo>
                <a:lnTo>
                  <a:pt x="1957233" y="495877"/>
                </a:lnTo>
                <a:cubicBezTo>
                  <a:pt x="1956793" y="494244"/>
                  <a:pt x="1957553" y="493224"/>
                  <a:pt x="1958482" y="492173"/>
                </a:cubicBezTo>
                <a:cubicBezTo>
                  <a:pt x="1973908" y="474728"/>
                  <a:pt x="1986414" y="454442"/>
                  <a:pt x="1996335" y="432198"/>
                </a:cubicBezTo>
                <a:cubicBezTo>
                  <a:pt x="2058378" y="293098"/>
                  <a:pt x="1995911" y="130039"/>
                  <a:pt x="1856811" y="67997"/>
                </a:cubicBezTo>
                <a:cubicBezTo>
                  <a:pt x="1717711" y="5955"/>
                  <a:pt x="1554653" y="68422"/>
                  <a:pt x="1492610" y="207522"/>
                </a:cubicBezTo>
                <a:cubicBezTo>
                  <a:pt x="1430568" y="346622"/>
                  <a:pt x="1493036" y="509680"/>
                  <a:pt x="1632135" y="571722"/>
                </a:cubicBezTo>
                <a:cubicBezTo>
                  <a:pt x="1674779" y="590742"/>
                  <a:pt x="1719674" y="598061"/>
                  <a:pt x="1763118" y="593680"/>
                </a:cubicBezTo>
                <a:lnTo>
                  <a:pt x="1763235" y="594059"/>
                </a:lnTo>
                <a:cubicBezTo>
                  <a:pt x="1775135" y="590511"/>
                  <a:pt x="1787171" y="595008"/>
                  <a:pt x="1791616" y="604375"/>
                </a:cubicBezTo>
                <a:lnTo>
                  <a:pt x="1793716" y="611261"/>
                </a:lnTo>
                <a:cubicBezTo>
                  <a:pt x="1795243" y="621434"/>
                  <a:pt x="1787895" y="631799"/>
                  <a:pt x="1776172" y="635489"/>
                </a:cubicBezTo>
                <a:lnTo>
                  <a:pt x="1776562" y="636738"/>
                </a:lnTo>
                <a:cubicBezTo>
                  <a:pt x="1722979" y="643565"/>
                  <a:pt x="1667101" y="635498"/>
                  <a:pt x="1614211" y="611908"/>
                </a:cubicBezTo>
                <a:cubicBezTo>
                  <a:pt x="1452917" y="539967"/>
                  <a:pt x="1380483" y="350892"/>
                  <a:pt x="1452425" y="189598"/>
                </a:cubicBezTo>
                <a:cubicBezTo>
                  <a:pt x="1506381" y="68628"/>
                  <a:pt x="1626225" y="-2359"/>
                  <a:pt x="1750820" y="59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951984" y="472514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多样性</a:t>
            </a:r>
            <a:endParaRPr lang="zh-CN" altLang="en-US" sz="32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KSO_Shape"/>
          <p:cNvSpPr/>
          <p:nvPr/>
        </p:nvSpPr>
        <p:spPr bwMode="auto">
          <a:xfrm>
            <a:off x="8380943" y="4509120"/>
            <a:ext cx="909836" cy="1072702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 anchorCtr="1"/>
          <a:lstStyle/>
          <a:p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552384" y="472514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整合性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58" grpId="0" animBg="1"/>
      <p:bldP spid="59" grpId="0"/>
      <p:bldP spid="61" grpId="0" animBg="1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矩形 8"/>
          <p:cNvSpPr/>
          <p:nvPr/>
        </p:nvSpPr>
        <p:spPr>
          <a:xfrm>
            <a:off x="1" y="1628800"/>
            <a:ext cx="12192000" cy="367240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12732" y="2204866"/>
            <a:ext cx="92637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数据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，已经渗透到当今每一个行业和业务职能领域，成为重要的生产因素。人们对于海量数据的挖掘和运用，预示着新一波生产率增长和消费者盈余浪潮的到来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7368" y="1422936"/>
            <a:ext cx="5760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endParaRPr lang="zh-CN" altLang="en-US" sz="115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12425" y="3583176"/>
            <a:ext cx="5760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endParaRPr lang="zh-CN" altLang="en-US" sz="115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973390" y="4725148"/>
            <a:ext cx="1771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麦肯锡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-36368" y="-37835"/>
            <a:ext cx="3108031" cy="69232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5"/>
          <p:cNvSpPr txBox="1"/>
          <p:nvPr/>
        </p:nvSpPr>
        <p:spPr>
          <a:xfrm>
            <a:off x="474305" y="3645028"/>
            <a:ext cx="1896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Contents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637908" y="2492896"/>
            <a:ext cx="1569660" cy="92333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8008" y="2202309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00056" y="2132856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大数据时代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8008" y="3138413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00056" y="3068960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大数据的财富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168008" y="4074517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00056" y="4005064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大数据之旅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168008" y="5010621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4941168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展望大数据将来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7848" y="3212976"/>
            <a:ext cx="6120680" cy="786978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大数据的财富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247390" y="3458466"/>
            <a:ext cx="831692" cy="792088"/>
            <a:chOff x="5198629" y="2697972"/>
            <a:chExt cx="831692" cy="792088"/>
          </a:xfrm>
        </p:grpSpPr>
        <p:sp>
          <p:nvSpPr>
            <p:cNvPr id="3" name="正五边形 2"/>
            <p:cNvSpPr/>
            <p:nvPr/>
          </p:nvSpPr>
          <p:spPr>
            <a:xfrm>
              <a:off x="5198629" y="2697972"/>
              <a:ext cx="831692" cy="792088"/>
            </a:xfrm>
            <a:prstGeom prst="pentag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13"/>
            <p:cNvSpPr>
              <a:spLocks noEditPoints="1"/>
            </p:cNvSpPr>
            <p:nvPr/>
          </p:nvSpPr>
          <p:spPr bwMode="auto">
            <a:xfrm>
              <a:off x="5483086" y="2905621"/>
              <a:ext cx="262778" cy="484369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68571" tIns="34286" rIns="68571" bIns="34286" numCol="1" anchor="t" anchorCtr="0" compatLnSpc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18458" y="2295156"/>
            <a:ext cx="831692" cy="792088"/>
            <a:chOff x="3923928" y="1534662"/>
            <a:chExt cx="831692" cy="792088"/>
          </a:xfrm>
        </p:grpSpPr>
        <p:sp>
          <p:nvSpPr>
            <p:cNvPr id="6" name="正五边形 5"/>
            <p:cNvSpPr/>
            <p:nvPr/>
          </p:nvSpPr>
          <p:spPr>
            <a:xfrm>
              <a:off x="3923928" y="1534662"/>
              <a:ext cx="831692" cy="792088"/>
            </a:xfrm>
            <a:prstGeom prst="pentag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78"/>
            <p:cNvSpPr>
              <a:spLocks noEditPoints="1"/>
            </p:cNvSpPr>
            <p:nvPr/>
          </p:nvSpPr>
          <p:spPr bwMode="auto">
            <a:xfrm>
              <a:off x="4145696" y="1785649"/>
              <a:ext cx="409671" cy="409565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4 h 347"/>
                <a:gd name="T4" fmla="*/ 174 w 347"/>
                <a:gd name="T5" fmla="*/ 347 h 347"/>
                <a:gd name="T6" fmla="*/ 347 w 347"/>
                <a:gd name="T7" fmla="*/ 174 h 347"/>
                <a:gd name="T8" fmla="*/ 174 w 347"/>
                <a:gd name="T9" fmla="*/ 0 h 347"/>
                <a:gd name="T10" fmla="*/ 332 w 347"/>
                <a:gd name="T11" fmla="*/ 166 h 347"/>
                <a:gd name="T12" fmla="*/ 283 w 347"/>
                <a:gd name="T13" fmla="*/ 166 h 347"/>
                <a:gd name="T14" fmla="*/ 231 w 347"/>
                <a:gd name="T15" fmla="*/ 26 h 347"/>
                <a:gd name="T16" fmla="*/ 332 w 347"/>
                <a:gd name="T17" fmla="*/ 166 h 347"/>
                <a:gd name="T18" fmla="*/ 174 w 347"/>
                <a:gd name="T19" fmla="*/ 332 h 347"/>
                <a:gd name="T20" fmla="*/ 147 w 347"/>
                <a:gd name="T21" fmla="*/ 181 h 347"/>
                <a:gd name="T22" fmla="*/ 200 w 347"/>
                <a:gd name="T23" fmla="*/ 181 h 347"/>
                <a:gd name="T24" fmla="*/ 174 w 347"/>
                <a:gd name="T25" fmla="*/ 332 h 347"/>
                <a:gd name="T26" fmla="*/ 147 w 347"/>
                <a:gd name="T27" fmla="*/ 166 h 347"/>
                <a:gd name="T28" fmla="*/ 174 w 347"/>
                <a:gd name="T29" fmla="*/ 15 h 347"/>
                <a:gd name="T30" fmla="*/ 174 w 347"/>
                <a:gd name="T31" fmla="*/ 15 h 347"/>
                <a:gd name="T32" fmla="*/ 200 w 347"/>
                <a:gd name="T33" fmla="*/ 166 h 347"/>
                <a:gd name="T34" fmla="*/ 147 w 347"/>
                <a:gd name="T35" fmla="*/ 166 h 347"/>
                <a:gd name="T36" fmla="*/ 153 w 347"/>
                <a:gd name="T37" fmla="*/ 19 h 347"/>
                <a:gd name="T38" fmla="*/ 133 w 347"/>
                <a:gd name="T39" fmla="*/ 166 h 347"/>
                <a:gd name="T40" fmla="*/ 79 w 347"/>
                <a:gd name="T41" fmla="*/ 166 h 347"/>
                <a:gd name="T42" fmla="*/ 153 w 347"/>
                <a:gd name="T43" fmla="*/ 19 h 347"/>
                <a:gd name="T44" fmla="*/ 133 w 347"/>
                <a:gd name="T45" fmla="*/ 181 h 347"/>
                <a:gd name="T46" fmla="*/ 153 w 347"/>
                <a:gd name="T47" fmla="*/ 329 h 347"/>
                <a:gd name="T48" fmla="*/ 79 w 347"/>
                <a:gd name="T49" fmla="*/ 181 h 347"/>
                <a:gd name="T50" fmla="*/ 133 w 347"/>
                <a:gd name="T51" fmla="*/ 181 h 347"/>
                <a:gd name="T52" fmla="*/ 194 w 347"/>
                <a:gd name="T53" fmla="*/ 329 h 347"/>
                <a:gd name="T54" fmla="*/ 215 w 347"/>
                <a:gd name="T55" fmla="*/ 181 h 347"/>
                <a:gd name="T56" fmla="*/ 268 w 347"/>
                <a:gd name="T57" fmla="*/ 181 h 347"/>
                <a:gd name="T58" fmla="*/ 194 w 347"/>
                <a:gd name="T59" fmla="*/ 329 h 347"/>
                <a:gd name="T60" fmla="*/ 215 w 347"/>
                <a:gd name="T61" fmla="*/ 166 h 347"/>
                <a:gd name="T62" fmla="*/ 194 w 347"/>
                <a:gd name="T63" fmla="*/ 19 h 347"/>
                <a:gd name="T64" fmla="*/ 268 w 347"/>
                <a:gd name="T65" fmla="*/ 166 h 347"/>
                <a:gd name="T66" fmla="*/ 215 w 347"/>
                <a:gd name="T67" fmla="*/ 166 h 347"/>
                <a:gd name="T68" fmla="*/ 117 w 347"/>
                <a:gd name="T69" fmla="*/ 26 h 347"/>
                <a:gd name="T70" fmla="*/ 64 w 347"/>
                <a:gd name="T71" fmla="*/ 166 h 347"/>
                <a:gd name="T72" fmla="*/ 15 w 347"/>
                <a:gd name="T73" fmla="*/ 166 h 347"/>
                <a:gd name="T74" fmla="*/ 117 w 347"/>
                <a:gd name="T75" fmla="*/ 26 h 347"/>
                <a:gd name="T76" fmla="*/ 15 w 347"/>
                <a:gd name="T77" fmla="*/ 181 h 347"/>
                <a:gd name="T78" fmla="*/ 64 w 347"/>
                <a:gd name="T79" fmla="*/ 181 h 347"/>
                <a:gd name="T80" fmla="*/ 117 w 347"/>
                <a:gd name="T81" fmla="*/ 322 h 347"/>
                <a:gd name="T82" fmla="*/ 15 w 347"/>
                <a:gd name="T83" fmla="*/ 181 h 347"/>
                <a:gd name="T84" fmla="*/ 231 w 347"/>
                <a:gd name="T85" fmla="*/ 322 h 347"/>
                <a:gd name="T86" fmla="*/ 283 w 347"/>
                <a:gd name="T87" fmla="*/ 181 h 347"/>
                <a:gd name="T88" fmla="*/ 332 w 347"/>
                <a:gd name="T89" fmla="*/ 181 h 347"/>
                <a:gd name="T90" fmla="*/ 231 w 347"/>
                <a:gd name="T91" fmla="*/ 32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332" y="166"/>
                  </a:moveTo>
                  <a:cubicBezTo>
                    <a:pt x="283" y="166"/>
                    <a:pt x="283" y="166"/>
                    <a:pt x="283" y="166"/>
                  </a:cubicBezTo>
                  <a:cubicBezTo>
                    <a:pt x="281" y="107"/>
                    <a:pt x="261" y="55"/>
                    <a:pt x="231" y="26"/>
                  </a:cubicBezTo>
                  <a:cubicBezTo>
                    <a:pt x="288" y="48"/>
                    <a:pt x="329" y="102"/>
                    <a:pt x="332" y="166"/>
                  </a:cubicBezTo>
                  <a:close/>
                  <a:moveTo>
                    <a:pt x="174" y="332"/>
                  </a:moveTo>
                  <a:cubicBezTo>
                    <a:pt x="165" y="330"/>
                    <a:pt x="148" y="277"/>
                    <a:pt x="147" y="181"/>
                  </a:cubicBezTo>
                  <a:cubicBezTo>
                    <a:pt x="200" y="181"/>
                    <a:pt x="200" y="181"/>
                    <a:pt x="200" y="181"/>
                  </a:cubicBezTo>
                  <a:cubicBezTo>
                    <a:pt x="199" y="277"/>
                    <a:pt x="183" y="330"/>
                    <a:pt x="174" y="332"/>
                  </a:cubicBezTo>
                  <a:close/>
                  <a:moveTo>
                    <a:pt x="147" y="166"/>
                  </a:moveTo>
                  <a:cubicBezTo>
                    <a:pt x="148" y="70"/>
                    <a:pt x="165" y="17"/>
                    <a:pt x="174" y="15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83" y="17"/>
                    <a:pt x="199" y="70"/>
                    <a:pt x="200" y="166"/>
                  </a:cubicBezTo>
                  <a:lnTo>
                    <a:pt x="147" y="166"/>
                  </a:lnTo>
                  <a:close/>
                  <a:moveTo>
                    <a:pt x="153" y="19"/>
                  </a:moveTo>
                  <a:cubicBezTo>
                    <a:pt x="138" y="51"/>
                    <a:pt x="133" y="118"/>
                    <a:pt x="133" y="166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1" y="94"/>
                    <a:pt x="112" y="34"/>
                    <a:pt x="153" y="19"/>
                  </a:cubicBezTo>
                  <a:close/>
                  <a:moveTo>
                    <a:pt x="133" y="181"/>
                  </a:moveTo>
                  <a:cubicBezTo>
                    <a:pt x="133" y="229"/>
                    <a:pt x="138" y="296"/>
                    <a:pt x="153" y="329"/>
                  </a:cubicBezTo>
                  <a:cubicBezTo>
                    <a:pt x="112" y="313"/>
                    <a:pt x="81" y="254"/>
                    <a:pt x="79" y="181"/>
                  </a:cubicBezTo>
                  <a:lnTo>
                    <a:pt x="133" y="181"/>
                  </a:lnTo>
                  <a:close/>
                  <a:moveTo>
                    <a:pt x="194" y="329"/>
                  </a:moveTo>
                  <a:cubicBezTo>
                    <a:pt x="209" y="296"/>
                    <a:pt x="214" y="229"/>
                    <a:pt x="215" y="181"/>
                  </a:cubicBezTo>
                  <a:cubicBezTo>
                    <a:pt x="268" y="181"/>
                    <a:pt x="268" y="181"/>
                    <a:pt x="268" y="181"/>
                  </a:cubicBezTo>
                  <a:cubicBezTo>
                    <a:pt x="266" y="254"/>
                    <a:pt x="235" y="313"/>
                    <a:pt x="194" y="329"/>
                  </a:cubicBezTo>
                  <a:close/>
                  <a:moveTo>
                    <a:pt x="215" y="166"/>
                  </a:moveTo>
                  <a:cubicBezTo>
                    <a:pt x="214" y="118"/>
                    <a:pt x="209" y="51"/>
                    <a:pt x="194" y="19"/>
                  </a:cubicBezTo>
                  <a:cubicBezTo>
                    <a:pt x="235" y="34"/>
                    <a:pt x="266" y="94"/>
                    <a:pt x="268" y="166"/>
                  </a:cubicBezTo>
                  <a:lnTo>
                    <a:pt x="215" y="166"/>
                  </a:lnTo>
                  <a:close/>
                  <a:moveTo>
                    <a:pt x="117" y="26"/>
                  </a:moveTo>
                  <a:cubicBezTo>
                    <a:pt x="87" y="55"/>
                    <a:pt x="66" y="107"/>
                    <a:pt x="6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8" y="102"/>
                    <a:pt x="59" y="48"/>
                    <a:pt x="117" y="26"/>
                  </a:cubicBezTo>
                  <a:close/>
                  <a:moveTo>
                    <a:pt x="15" y="181"/>
                  </a:moveTo>
                  <a:cubicBezTo>
                    <a:pt x="64" y="181"/>
                    <a:pt x="64" y="181"/>
                    <a:pt x="64" y="181"/>
                  </a:cubicBezTo>
                  <a:cubicBezTo>
                    <a:pt x="66" y="241"/>
                    <a:pt x="87" y="292"/>
                    <a:pt x="117" y="322"/>
                  </a:cubicBezTo>
                  <a:cubicBezTo>
                    <a:pt x="59" y="300"/>
                    <a:pt x="18" y="245"/>
                    <a:pt x="15" y="181"/>
                  </a:cubicBezTo>
                  <a:close/>
                  <a:moveTo>
                    <a:pt x="231" y="322"/>
                  </a:moveTo>
                  <a:cubicBezTo>
                    <a:pt x="261" y="292"/>
                    <a:pt x="281" y="241"/>
                    <a:pt x="283" y="181"/>
                  </a:cubicBezTo>
                  <a:cubicBezTo>
                    <a:pt x="332" y="181"/>
                    <a:pt x="332" y="181"/>
                    <a:pt x="332" y="181"/>
                  </a:cubicBezTo>
                  <a:cubicBezTo>
                    <a:pt x="329" y="245"/>
                    <a:pt x="288" y="300"/>
                    <a:pt x="231" y="32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68571" tIns="34286" rIns="68571" bIns="34286" numCol="1" anchor="t" anchorCtr="0" compatLnSpc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89526" y="3458466"/>
            <a:ext cx="831692" cy="792088"/>
            <a:chOff x="2483768" y="2697972"/>
            <a:chExt cx="831692" cy="792088"/>
          </a:xfrm>
        </p:grpSpPr>
        <p:sp>
          <p:nvSpPr>
            <p:cNvPr id="9" name="正五边形 8"/>
            <p:cNvSpPr/>
            <p:nvPr/>
          </p:nvSpPr>
          <p:spPr>
            <a:xfrm>
              <a:off x="2483768" y="2697972"/>
              <a:ext cx="831692" cy="792088"/>
            </a:xfrm>
            <a:prstGeom prst="pentag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77"/>
            <p:cNvSpPr>
              <a:spLocks noEditPoints="1"/>
            </p:cNvSpPr>
            <p:nvPr/>
          </p:nvSpPr>
          <p:spPr bwMode="auto">
            <a:xfrm>
              <a:off x="2656059" y="2980732"/>
              <a:ext cx="487109" cy="334145"/>
            </a:xfrm>
            <a:custGeom>
              <a:avLst/>
              <a:gdLst>
                <a:gd name="T0" fmla="*/ 340 w 413"/>
                <a:gd name="T1" fmla="*/ 283 h 283"/>
                <a:gd name="T2" fmla="*/ 73 w 413"/>
                <a:gd name="T3" fmla="*/ 283 h 283"/>
                <a:gd name="T4" fmla="*/ 72 w 413"/>
                <a:gd name="T5" fmla="*/ 283 h 283"/>
                <a:gd name="T6" fmla="*/ 0 w 413"/>
                <a:gd name="T7" fmla="*/ 209 h 283"/>
                <a:gd name="T8" fmla="*/ 70 w 413"/>
                <a:gd name="T9" fmla="*/ 135 h 283"/>
                <a:gd name="T10" fmla="*/ 66 w 413"/>
                <a:gd name="T11" fmla="*/ 107 h 283"/>
                <a:gd name="T12" fmla="*/ 173 w 413"/>
                <a:gd name="T13" fmla="*/ 0 h 283"/>
                <a:gd name="T14" fmla="*/ 273 w 413"/>
                <a:gd name="T15" fmla="*/ 69 h 283"/>
                <a:gd name="T16" fmla="*/ 273 w 413"/>
                <a:gd name="T17" fmla="*/ 69 h 283"/>
                <a:gd name="T18" fmla="*/ 346 w 413"/>
                <a:gd name="T19" fmla="*/ 135 h 283"/>
                <a:gd name="T20" fmla="*/ 413 w 413"/>
                <a:gd name="T21" fmla="*/ 209 h 283"/>
                <a:gd name="T22" fmla="*/ 341 w 413"/>
                <a:gd name="T23" fmla="*/ 283 h 283"/>
                <a:gd name="T24" fmla="*/ 340 w 413"/>
                <a:gd name="T25" fmla="*/ 283 h 283"/>
                <a:gd name="T26" fmla="*/ 73 w 413"/>
                <a:gd name="T27" fmla="*/ 268 h 283"/>
                <a:gd name="T28" fmla="*/ 339 w 413"/>
                <a:gd name="T29" fmla="*/ 268 h 283"/>
                <a:gd name="T30" fmla="*/ 340 w 413"/>
                <a:gd name="T31" fmla="*/ 268 h 283"/>
                <a:gd name="T32" fmla="*/ 398 w 413"/>
                <a:gd name="T33" fmla="*/ 209 h 283"/>
                <a:gd name="T34" fmla="*/ 339 w 413"/>
                <a:gd name="T35" fmla="*/ 150 h 283"/>
                <a:gd name="T36" fmla="*/ 332 w 413"/>
                <a:gd name="T37" fmla="*/ 142 h 283"/>
                <a:gd name="T38" fmla="*/ 273 w 413"/>
                <a:gd name="T39" fmla="*/ 83 h 283"/>
                <a:gd name="T40" fmla="*/ 268 w 413"/>
                <a:gd name="T41" fmla="*/ 84 h 283"/>
                <a:gd name="T42" fmla="*/ 261 w 413"/>
                <a:gd name="T43" fmla="*/ 79 h 283"/>
                <a:gd name="T44" fmla="*/ 173 w 413"/>
                <a:gd name="T45" fmla="*/ 15 h 283"/>
                <a:gd name="T46" fmla="*/ 81 w 413"/>
                <a:gd name="T47" fmla="*/ 107 h 283"/>
                <a:gd name="T48" fmla="*/ 87 w 413"/>
                <a:gd name="T49" fmla="*/ 140 h 283"/>
                <a:gd name="T50" fmla="*/ 86 w 413"/>
                <a:gd name="T51" fmla="*/ 147 h 283"/>
                <a:gd name="T52" fmla="*/ 79 w 413"/>
                <a:gd name="T53" fmla="*/ 150 h 283"/>
                <a:gd name="T54" fmla="*/ 73 w 413"/>
                <a:gd name="T55" fmla="*/ 150 h 283"/>
                <a:gd name="T56" fmla="*/ 14 w 413"/>
                <a:gd name="T57" fmla="*/ 209 h 283"/>
                <a:gd name="T58" fmla="*/ 73 w 413"/>
                <a:gd name="T59" fmla="*/ 268 h 283"/>
                <a:gd name="T60" fmla="*/ 73 w 413"/>
                <a:gd name="T61" fmla="*/ 26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68571" tIns="34286" rIns="68571" bIns="34286" numCol="1" anchor="t" anchorCtr="0" compatLnSpc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cxnSp>
        <p:nvCxnSpPr>
          <p:cNvPr id="11" name="直接连接符 10"/>
          <p:cNvCxnSpPr>
            <a:stCxn id="6" idx="2"/>
            <a:endCxn id="9" idx="5"/>
          </p:cNvCxnSpPr>
          <p:nvPr/>
        </p:nvCxnSpPr>
        <p:spPr>
          <a:xfrm flipH="1">
            <a:off x="4621218" y="3087242"/>
            <a:ext cx="1056081" cy="67377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3" idx="1"/>
            <a:endCxn id="6" idx="4"/>
          </p:cNvCxnSpPr>
          <p:nvPr/>
        </p:nvCxnSpPr>
        <p:spPr>
          <a:xfrm flipH="1" flipV="1">
            <a:off x="6191310" y="3087242"/>
            <a:ext cx="1056081" cy="67377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920931" y="3841884"/>
            <a:ext cx="2158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定量思维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159897" y="1556792"/>
            <a:ext cx="2946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相关思维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55478" y="3781152"/>
            <a:ext cx="2449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实验思维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45195" y="5309925"/>
            <a:ext cx="4892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描述→预测→产生攻略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-36368" y="-37835"/>
            <a:ext cx="3108031" cy="69232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5"/>
          <p:cNvSpPr txBox="1"/>
          <p:nvPr/>
        </p:nvSpPr>
        <p:spPr>
          <a:xfrm>
            <a:off x="474305" y="3645028"/>
            <a:ext cx="1896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Contents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637908" y="2492896"/>
            <a:ext cx="1569660" cy="92333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8008" y="2202309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00056" y="2132856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大数据时代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8008" y="3138413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00056" y="3068960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大数据的财富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168008" y="4074517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00056" y="4005064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大数据之旅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168008" y="5010621"/>
            <a:ext cx="216024" cy="21602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4941168"/>
            <a:ext cx="4032448" cy="35493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展望大数据将来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7848" y="3212976"/>
            <a:ext cx="6120680" cy="786978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大数据之旅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7835"/>
            <a:ext cx="12192000" cy="692321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" y="1628800"/>
            <a:ext cx="12192000" cy="367240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51388" y="404664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之旅</a:t>
            </a:r>
          </a:p>
        </p:txBody>
      </p:sp>
      <p:sp>
        <p:nvSpPr>
          <p:cNvPr id="5" name="矩形 4"/>
          <p:cNvSpPr/>
          <p:nvPr/>
        </p:nvSpPr>
        <p:spPr>
          <a:xfrm>
            <a:off x="2063555" y="3131390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内容内容内容内容内容内容内容内容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2229</Words>
  <Application>Microsoft Office PowerPoint</Application>
  <PresentationFormat>自定义</PresentationFormat>
  <Paragraphs>152</Paragraphs>
  <Slides>12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大数据</dc:title>
  <dc:creator>Administrator</dc:creator>
  <cp:lastModifiedBy>Windows User</cp:lastModifiedBy>
  <cp:revision>41</cp:revision>
  <dcterms:created xsi:type="dcterms:W3CDTF">2015-08-21T03:22:00Z</dcterms:created>
  <dcterms:modified xsi:type="dcterms:W3CDTF">2018-04-16T01:27:41Z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