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3.xml" ContentType="application/vnd.openxmlformats-officedocument.presentationml.notesSlid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2" r:id="rId2"/>
  </p:sldMasterIdLst>
  <p:notesMasterIdLst>
    <p:notesMasterId r:id="rId30"/>
  </p:notesMasterIdLst>
  <p:sldIdLst>
    <p:sldId id="277" r:id="rId3"/>
    <p:sldId id="303" r:id="rId4"/>
    <p:sldId id="271" r:id="rId5"/>
    <p:sldId id="258" r:id="rId6"/>
    <p:sldId id="282" r:id="rId7"/>
    <p:sldId id="305" r:id="rId8"/>
    <p:sldId id="292" r:id="rId9"/>
    <p:sldId id="293" r:id="rId10"/>
    <p:sldId id="306" r:id="rId11"/>
    <p:sldId id="294" r:id="rId12"/>
    <p:sldId id="296" r:id="rId13"/>
    <p:sldId id="262" r:id="rId14"/>
    <p:sldId id="284" r:id="rId15"/>
    <p:sldId id="285" r:id="rId16"/>
    <p:sldId id="307" r:id="rId17"/>
    <p:sldId id="297" r:id="rId18"/>
    <p:sldId id="304" r:id="rId19"/>
    <p:sldId id="288" r:id="rId20"/>
    <p:sldId id="295" r:id="rId21"/>
    <p:sldId id="308" r:id="rId22"/>
    <p:sldId id="310" r:id="rId23"/>
    <p:sldId id="311" r:id="rId24"/>
    <p:sldId id="309" r:id="rId25"/>
    <p:sldId id="290" r:id="rId26"/>
    <p:sldId id="313" r:id="rId27"/>
    <p:sldId id="298" r:id="rId28"/>
    <p:sldId id="314" r:id="rId29"/>
  </p:sldIdLst>
  <p:sldSz cx="12192000" cy="6858000"/>
  <p:notesSz cx="6858000" cy="9144000"/>
  <p:custDataLst>
    <p:tags r:id="rId31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2" orient="horz" pos="2160">
          <p15:clr>
            <a:srgbClr val="A4A3A4"/>
          </p15:clr>
        </p15:guide>
        <p15:guide id="3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14865"/>
    <a:srgbClr val="610303"/>
    <a:srgbClr val="31C2DF"/>
    <a:srgbClr val="82B0CC"/>
    <a:srgbClr val="4D8FB7"/>
    <a:srgbClr val="666666"/>
    <a:srgbClr val="8E8E8E"/>
    <a:srgbClr val="E2E9E9"/>
    <a:srgbClr val="0000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472" autoAdjust="0"/>
    <p:restoredTop sz="94660" autoAdjust="0"/>
  </p:normalViewPr>
  <p:slideViewPr>
    <p:cSldViewPr snapToGrid="0">
      <p:cViewPr varScale="1">
        <p:scale>
          <a:sx n="62" d="100"/>
          <a:sy n="62" d="100"/>
        </p:scale>
        <p:origin x="-72" y="-148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91" d="100"/>
        <a:sy n="91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microsoft.com/office/2015/10/relationships/revisionInfo" Target="revisionInfo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gs" Target="tags/tag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EFB1FE-9661-484F-A3F4-A28076CBD086}" type="datetimeFigureOut">
              <a:rPr lang="zh-CN" altLang="en-US" smtClean="0"/>
              <a:t>2018/3/26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1CB6D9-8422-47B9-A6AD-378C452C655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602270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1CB6D9-8422-47B9-A6AD-378C452C6559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6364806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1CB6D9-8422-47B9-A6AD-378C452C6559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6792268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1CB6D9-8422-47B9-A6AD-378C452C6559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1203006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1CB6D9-8422-47B9-A6AD-378C452C6559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8816775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1CB6D9-8422-47B9-A6AD-378C452C6559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9978057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1CB6D9-8422-47B9-A6AD-378C452C6559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7896914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1CB6D9-8422-47B9-A6AD-378C452C6559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8538253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1CB6D9-8422-47B9-A6AD-378C452C6559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381586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1CB6D9-8422-47B9-A6AD-378C452C6559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0675175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1CB6D9-8422-47B9-A6AD-378C452C6559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0115637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1CB6D9-8422-47B9-A6AD-378C452C6559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555075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1CB6D9-8422-47B9-A6AD-378C452C6559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3287847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1CB6D9-8422-47B9-A6AD-378C452C6559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2748802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1CB6D9-8422-47B9-A6AD-378C452C6559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5086641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1CB6D9-8422-47B9-A6AD-378C452C6559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5475175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1CB6D9-8422-47B9-A6AD-378C452C6559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9228781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1CB6D9-8422-47B9-A6AD-378C452C6559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6494397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1CB6D9-8422-47B9-A6AD-378C452C6559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59549078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1CB6D9-8422-47B9-A6AD-378C452C6559}" type="slidenum">
              <a:rPr lang="zh-CN" altLang="en-US" smtClean="0"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9154723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1CB6D9-8422-47B9-A6AD-378C452C6559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4759391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1CB6D9-8422-47B9-A6AD-378C452C6559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0751391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1CB6D9-8422-47B9-A6AD-378C452C6559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5994413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F94596-52AC-4318-B972-688F35562B69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454963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1CB6D9-8422-47B9-A6AD-378C452C6559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6934400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1CB6D9-8422-47B9-A6AD-378C452C6559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4455560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1CB6D9-8422-47B9-A6AD-378C452C6559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357972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22311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04362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27241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305874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308704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20576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582628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6D0FBE-D378-4AC7-9844-FE416A5B8B57}" type="datetimeFigureOut">
              <a:rPr lang="zh-CN" altLang="en-US" smtClean="0"/>
              <a:t>2018/3/26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C1C49-4F1C-4FE7-A102-521248C79C8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133948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70639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46267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7375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323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44437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01478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dkUpDiag">
          <a:fgClr>
            <a:schemeClr val="bg1">
              <a:lumMod val="9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97434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17045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56" r:id="rId4"/>
    <p:sldLayoutId id="2147483657" r:id="rId5"/>
    <p:sldLayoutId id="2147483658" r:id="rId6"/>
    <p:sldLayoutId id="2147483659" r:id="rId7"/>
    <p:sldLayoutId id="2147483660" r:id="rId8"/>
    <p:sldLayoutId id="2147483661" r:id="rId9"/>
    <p:sldLayoutId id="2147483662" r:id="rId10"/>
    <p:sldLayoutId id="214748366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4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1.xml"/><Relationship Id="rId1" Type="http://schemas.openxmlformats.org/officeDocument/2006/relationships/tags" Target="../tags/tag10.xml"/><Relationship Id="rId4" Type="http://schemas.openxmlformats.org/officeDocument/2006/relationships/notesSlide" Target="../notesSlides/notesSlide20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3.xml"/><Relationship Id="rId1" Type="http://schemas.openxmlformats.org/officeDocument/2006/relationships/tags" Target="../tags/tag12.xml"/><Relationship Id="rId4" Type="http://schemas.openxmlformats.org/officeDocument/2006/relationships/notesSlide" Target="../notesSlides/notesSlide2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2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4.png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3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4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5.xml"/><Relationship Id="rId1" Type="http://schemas.openxmlformats.org/officeDocument/2006/relationships/tags" Target="../tags/tag4.xml"/><Relationship Id="rId4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7.xml"/><Relationship Id="rId1" Type="http://schemas.openxmlformats.org/officeDocument/2006/relationships/tags" Target="../tags/tag6.xml"/><Relationship Id="rId4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dkUpDiag">
          <a:fgClr>
            <a:schemeClr val="bg1">
              <a:lumMod val="9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300292" y="2510757"/>
            <a:ext cx="9655728" cy="923330"/>
          </a:xfrm>
          <a:prstGeom prst="rect">
            <a:avLst/>
          </a:prstGeom>
          <a:solidFill>
            <a:srgbClr val="314865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txBody>
          <a:bodyPr wrap="square" anchor="ctr">
            <a:spAutoFit/>
          </a:bodyPr>
          <a:lstStyle/>
          <a:p>
            <a:pPr algn="ctr"/>
            <a:r>
              <a:rPr lang="zh-CN" altLang="en-US" sz="5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微软雅黑"/>
                <a:sym typeface="Arial"/>
              </a:rPr>
              <a:t>工</a:t>
            </a:r>
            <a:r>
              <a:rPr lang="zh-CN" altLang="en-US" sz="5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微软雅黑"/>
                <a:sym typeface="Arial"/>
              </a:rPr>
              <a:t>作总</a:t>
            </a:r>
            <a:r>
              <a:rPr lang="zh-CN" altLang="en-US" sz="5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微软雅黑"/>
                <a:sym typeface="Arial"/>
              </a:rPr>
              <a:t>结工作计划</a:t>
            </a:r>
            <a:r>
              <a:rPr lang="en-US" altLang="zh-CN" sz="5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微软雅黑"/>
                <a:sym typeface="Arial"/>
              </a:rPr>
              <a:t>PPT</a:t>
            </a:r>
            <a:r>
              <a:rPr lang="zh-CN" altLang="en-US" sz="5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微软雅黑"/>
                <a:sym typeface="Arial"/>
              </a:rPr>
              <a:t>模板</a:t>
            </a:r>
            <a:endParaRPr lang="zh-CN" altLang="en-US" sz="5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  <a:ea typeface="微软雅黑"/>
              <a:sym typeface="Arial"/>
            </a:endParaRPr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xmlns="" id="{BF300CFA-1A6A-4D76-860A-899BB1E29C4B}"/>
              </a:ext>
            </a:extLst>
          </p:cNvPr>
          <p:cNvSpPr/>
          <p:nvPr/>
        </p:nvSpPr>
        <p:spPr>
          <a:xfrm>
            <a:off x="2726423" y="4063377"/>
            <a:ext cx="6400798" cy="581057"/>
          </a:xfrm>
          <a:prstGeom prst="rect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txBody>
          <a:bodyPr wrap="square">
            <a:spAutoFit/>
          </a:bodyPr>
          <a:lstStyle/>
          <a:p>
            <a:pPr algn="dist">
              <a:lnSpc>
                <a:spcPct val="150000"/>
              </a:lnSpc>
            </a:pPr>
            <a:r>
              <a:rPr lang="en-US" altLang="zh-CN" sz="2400" dirty="0">
                <a:solidFill>
                  <a:schemeClr val="bg1">
                    <a:lumMod val="50000"/>
                  </a:schemeClr>
                </a:solidFill>
                <a:latin typeface="Arial"/>
                <a:ea typeface="微软雅黑"/>
                <a:sym typeface="Arial"/>
              </a:rPr>
              <a:t>PLANNING FOR SIMPLE BUSINESS</a:t>
            </a:r>
            <a:endParaRPr lang="zh-CN" altLang="en-US" sz="2400" b="0" dirty="0">
              <a:solidFill>
                <a:schemeClr val="bg1">
                  <a:lumMod val="50000"/>
                </a:schemeClr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22" name="TextBox 7">
            <a:extLst>
              <a:ext uri="{FF2B5EF4-FFF2-40B4-BE49-F238E27FC236}">
                <a16:creationId xmlns:a16="http://schemas.microsoft.com/office/drawing/2014/main" xmlns="" id="{C23E139E-6490-4619-BC23-1278360B593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99256" y="4950086"/>
            <a:ext cx="2681652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微软雅黑"/>
                <a:sym typeface="Arial"/>
              </a:rPr>
              <a:t>汇</a:t>
            </a:r>
            <a:r>
              <a:rPr lang="zh-CN" altLang="en-US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微软雅黑"/>
                <a:sym typeface="Arial"/>
              </a:rPr>
              <a:t>报人</a:t>
            </a:r>
            <a:r>
              <a:rPr lang="zh-CN" altLang="en-US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微软雅黑"/>
                <a:sym typeface="Arial"/>
              </a:rPr>
              <a:t>：第一</a:t>
            </a:r>
            <a:r>
              <a:rPr lang="en-US" altLang="zh-CN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微软雅黑"/>
                <a:sym typeface="Arial"/>
              </a:rPr>
              <a:t>PPT</a:t>
            </a:r>
            <a:endParaRPr lang="zh-CN" altLang="en-US" b="1" dirty="0">
              <a:solidFill>
                <a:schemeClr val="tx1">
                  <a:lumMod val="50000"/>
                  <a:lumOff val="50000"/>
                </a:schemeClr>
              </a:solidFill>
              <a:latin typeface="Arial"/>
              <a:ea typeface="微软雅黑"/>
              <a:sym typeface="Arial"/>
            </a:endParaRPr>
          </a:p>
        </p:txBody>
      </p:sp>
      <p:cxnSp>
        <p:nvCxnSpPr>
          <p:cNvPr id="23" name="直接连接符 22">
            <a:extLst>
              <a:ext uri="{FF2B5EF4-FFF2-40B4-BE49-F238E27FC236}">
                <a16:creationId xmlns:a16="http://schemas.microsoft.com/office/drawing/2014/main" xmlns="" id="{A5C28C4B-295F-427E-97BE-5B976946F29D}"/>
              </a:ext>
            </a:extLst>
          </p:cNvPr>
          <p:cNvCxnSpPr/>
          <p:nvPr/>
        </p:nvCxnSpPr>
        <p:spPr>
          <a:xfrm flipH="1">
            <a:off x="3675005" y="5057807"/>
            <a:ext cx="610790" cy="0"/>
          </a:xfrm>
          <a:prstGeom prst="line">
            <a:avLst/>
          </a:prstGeom>
          <a:ln w="6350">
            <a:solidFill>
              <a:schemeClr val="tx1">
                <a:lumMod val="85000"/>
                <a:lumOff val="15000"/>
              </a:schemeClr>
            </a:solidFill>
            <a:prstDash val="dash"/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>
            <a:extLst>
              <a:ext uri="{FF2B5EF4-FFF2-40B4-BE49-F238E27FC236}">
                <a16:creationId xmlns:a16="http://schemas.microsoft.com/office/drawing/2014/main" xmlns="" id="{0C2FDB96-8147-4A79-9269-76F1E31F645A}"/>
              </a:ext>
            </a:extLst>
          </p:cNvPr>
          <p:cNvCxnSpPr/>
          <p:nvPr/>
        </p:nvCxnSpPr>
        <p:spPr>
          <a:xfrm>
            <a:off x="7203396" y="5057807"/>
            <a:ext cx="610790" cy="0"/>
          </a:xfrm>
          <a:prstGeom prst="line">
            <a:avLst/>
          </a:prstGeom>
          <a:ln w="6350">
            <a:solidFill>
              <a:schemeClr val="tx1">
                <a:lumMod val="85000"/>
                <a:lumOff val="15000"/>
              </a:schemeClr>
            </a:solidFill>
            <a:prstDash val="dash"/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等腰三角形 1">
            <a:extLst>
              <a:ext uri="{FF2B5EF4-FFF2-40B4-BE49-F238E27FC236}">
                <a16:creationId xmlns:a16="http://schemas.microsoft.com/office/drawing/2014/main" xmlns="" id="{F0AE1546-F1A7-4AD3-A1CF-E0FC1F37E09A}"/>
              </a:ext>
            </a:extLst>
          </p:cNvPr>
          <p:cNvSpPr/>
          <p:nvPr/>
        </p:nvSpPr>
        <p:spPr>
          <a:xfrm rot="4499273">
            <a:off x="1511166" y="231006"/>
            <a:ext cx="1607419" cy="1385706"/>
          </a:xfrm>
          <a:prstGeom prst="triangle">
            <a:avLst/>
          </a:prstGeom>
          <a:noFill/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99" name="等腰三角形 198">
            <a:extLst>
              <a:ext uri="{FF2B5EF4-FFF2-40B4-BE49-F238E27FC236}">
                <a16:creationId xmlns:a16="http://schemas.microsoft.com/office/drawing/2014/main" xmlns="" id="{E119EE2D-2DDC-4BDC-8023-53213D15A010}"/>
              </a:ext>
            </a:extLst>
          </p:cNvPr>
          <p:cNvSpPr/>
          <p:nvPr/>
        </p:nvSpPr>
        <p:spPr>
          <a:xfrm rot="18665383">
            <a:off x="10422453" y="4319379"/>
            <a:ext cx="1463240" cy="1261414"/>
          </a:xfrm>
          <a:prstGeom prst="triangle">
            <a:avLst/>
          </a:prstGeom>
          <a:noFill/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200" name="等腰三角形 199">
            <a:extLst>
              <a:ext uri="{FF2B5EF4-FFF2-40B4-BE49-F238E27FC236}">
                <a16:creationId xmlns:a16="http://schemas.microsoft.com/office/drawing/2014/main" xmlns="" id="{5C186AE1-013F-4ACB-9141-5EB620591E71}"/>
              </a:ext>
            </a:extLst>
          </p:cNvPr>
          <p:cNvSpPr/>
          <p:nvPr/>
        </p:nvSpPr>
        <p:spPr>
          <a:xfrm rot="961450">
            <a:off x="11233554" y="6038168"/>
            <a:ext cx="798333" cy="688218"/>
          </a:xfrm>
          <a:prstGeom prst="triangle">
            <a:avLst/>
          </a:prstGeom>
          <a:noFill/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201" name="等腰三角形 200">
            <a:extLst>
              <a:ext uri="{FF2B5EF4-FFF2-40B4-BE49-F238E27FC236}">
                <a16:creationId xmlns:a16="http://schemas.microsoft.com/office/drawing/2014/main" xmlns="" id="{6E2EAD45-83C8-4B49-A507-241CE4DE8969}"/>
              </a:ext>
            </a:extLst>
          </p:cNvPr>
          <p:cNvSpPr/>
          <p:nvPr/>
        </p:nvSpPr>
        <p:spPr>
          <a:xfrm rot="7947741">
            <a:off x="400932" y="1199831"/>
            <a:ext cx="1209165" cy="1042384"/>
          </a:xfrm>
          <a:prstGeom prst="triangle">
            <a:avLst/>
          </a:prstGeom>
          <a:noFill/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610318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20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" dur="200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6" presetClass="entr" presetSubtype="37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3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100"/>
                            </p:stCondLst>
                            <p:childTnLst>
                              <p:par>
                                <p:cTn id="2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4" grpId="0" animBg="1"/>
      <p:bldP spid="22" grpId="0"/>
      <p:bldP spid="2" grpId="0" animBg="1"/>
      <p:bldP spid="199" grpId="0" animBg="1"/>
      <p:bldP spid="200" grpId="0" animBg="1"/>
      <p:bldP spid="201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2411">
            <a:extLst>
              <a:ext uri="{FF2B5EF4-FFF2-40B4-BE49-F238E27FC236}">
                <a16:creationId xmlns:a16="http://schemas.microsoft.com/office/drawing/2014/main" xmlns="" id="{6AEE1119-72A5-4386-8680-BE1A41C5A193}"/>
              </a:ext>
            </a:extLst>
          </p:cNvPr>
          <p:cNvSpPr/>
          <p:nvPr/>
        </p:nvSpPr>
        <p:spPr>
          <a:xfrm>
            <a:off x="8640365" y="1358938"/>
            <a:ext cx="2512708" cy="369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anchor="t" anchorCtr="0">
            <a:spAutoFit/>
          </a:bodyPr>
          <a:lstStyle>
            <a:lvl1pPr algn="l">
              <a:defRPr sz="3000">
                <a:solidFill>
                  <a:srgbClr val="53585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 eaLnBrk="0" hangingPunct="0"/>
            <a:r>
              <a:rPr lang="zh-CN" altLang="en-US" sz="2400" b="1" dirty="0">
                <a:solidFill>
                  <a:srgbClr val="314865"/>
                </a:solidFill>
                <a:latin typeface="Arial"/>
                <a:ea typeface="微软雅黑"/>
                <a:sym typeface="Arial"/>
              </a:rPr>
              <a:t>供应商的管理</a:t>
            </a:r>
            <a:r>
              <a:rPr lang="zh-CN" altLang="en-US" sz="1200" b="1" dirty="0">
                <a:solidFill>
                  <a:srgbClr val="314865"/>
                </a:solidFill>
                <a:latin typeface="Arial"/>
                <a:ea typeface="微软雅黑"/>
                <a:sym typeface="Arial"/>
              </a:rPr>
              <a:t> </a:t>
            </a:r>
            <a:endParaRPr lang="zh-CN" altLang="en-US" sz="3600" b="1" dirty="0">
              <a:solidFill>
                <a:srgbClr val="314865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42" name="Shape 2414">
            <a:extLst>
              <a:ext uri="{FF2B5EF4-FFF2-40B4-BE49-F238E27FC236}">
                <a16:creationId xmlns:a16="http://schemas.microsoft.com/office/drawing/2014/main" xmlns="" id="{68460407-2B7E-4221-A38C-F5DDD4291474}"/>
              </a:ext>
            </a:extLst>
          </p:cNvPr>
          <p:cNvSpPr/>
          <p:nvPr/>
        </p:nvSpPr>
        <p:spPr>
          <a:xfrm>
            <a:off x="8686932" y="1962816"/>
            <a:ext cx="2784721" cy="10156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anchor="t" anchorCtr="0">
            <a:spAutoFit/>
          </a:bodyPr>
          <a:lstStyle>
            <a:lvl1pPr algn="l" defTabSz="457200">
              <a:lnSpc>
                <a:spcPct val="120000"/>
              </a:lnSpc>
              <a:defRPr sz="2000">
                <a:solidFill>
                  <a:srgbClr val="A6AAA9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 algn="just">
              <a:spcBef>
                <a:spcPts val="0"/>
              </a:spcBef>
              <a:spcAft>
                <a:spcPts val="0"/>
              </a:spcAft>
              <a:defRPr sz="1800">
                <a:solidFill>
                  <a:srgbClr val="000000"/>
                </a:solidFill>
              </a:defRPr>
            </a:pPr>
            <a:r>
              <a:rPr lang="zh-CN" altLang="en-US" sz="1100" dirty="0">
                <a:solidFill>
                  <a:srgbClr val="404040"/>
                </a:solidFill>
                <a:ea typeface="微软雅黑"/>
                <a:cs typeface="+mn-ea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sz="1100" dirty="0">
              <a:solidFill>
                <a:srgbClr val="404040"/>
              </a:solidFill>
              <a:ea typeface="微软雅黑"/>
              <a:cs typeface="+mn-ea"/>
            </a:endParaRPr>
          </a:p>
        </p:txBody>
      </p:sp>
      <p:sp>
        <p:nvSpPr>
          <p:cNvPr id="43" name="Shape 2411">
            <a:extLst>
              <a:ext uri="{FF2B5EF4-FFF2-40B4-BE49-F238E27FC236}">
                <a16:creationId xmlns:a16="http://schemas.microsoft.com/office/drawing/2014/main" xmlns="" id="{7533E8DE-921A-499D-ACFA-67B37D219A5B}"/>
              </a:ext>
            </a:extLst>
          </p:cNvPr>
          <p:cNvSpPr/>
          <p:nvPr/>
        </p:nvSpPr>
        <p:spPr>
          <a:xfrm>
            <a:off x="8640365" y="4606393"/>
            <a:ext cx="2657453" cy="369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anchor="t" anchorCtr="0">
            <a:spAutoFit/>
          </a:bodyPr>
          <a:lstStyle>
            <a:lvl1pPr algn="l">
              <a:defRPr sz="3000">
                <a:solidFill>
                  <a:srgbClr val="53585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 eaLnBrk="0" hangingPunct="0"/>
            <a:r>
              <a:rPr lang="zh-CN" altLang="en-US" sz="2400" b="1" dirty="0">
                <a:solidFill>
                  <a:srgbClr val="314865"/>
                </a:solidFill>
                <a:latin typeface="Arial"/>
                <a:ea typeface="微软雅黑"/>
                <a:sym typeface="Arial"/>
              </a:rPr>
              <a:t>采购环境的利用</a:t>
            </a:r>
            <a:r>
              <a:rPr lang="zh-CN" altLang="en-US" sz="1200" b="1" dirty="0">
                <a:solidFill>
                  <a:srgbClr val="314865"/>
                </a:solidFill>
                <a:latin typeface="Arial"/>
                <a:ea typeface="微软雅黑"/>
                <a:sym typeface="Arial"/>
              </a:rPr>
              <a:t> </a:t>
            </a:r>
            <a:endParaRPr lang="zh-CN" altLang="en-US" sz="3600" b="1" dirty="0">
              <a:solidFill>
                <a:srgbClr val="314865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44" name="Shape 2414">
            <a:extLst>
              <a:ext uri="{FF2B5EF4-FFF2-40B4-BE49-F238E27FC236}">
                <a16:creationId xmlns:a16="http://schemas.microsoft.com/office/drawing/2014/main" xmlns="" id="{AEB10A7C-F6A0-4F32-B392-DEA2555E2E7D}"/>
              </a:ext>
            </a:extLst>
          </p:cNvPr>
          <p:cNvSpPr/>
          <p:nvPr/>
        </p:nvSpPr>
        <p:spPr>
          <a:xfrm>
            <a:off x="8640365" y="5179421"/>
            <a:ext cx="3012482" cy="8125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anchor="t" anchorCtr="0">
            <a:spAutoFit/>
          </a:bodyPr>
          <a:lstStyle>
            <a:lvl1pPr algn="l" defTabSz="457200">
              <a:lnSpc>
                <a:spcPct val="120000"/>
              </a:lnSpc>
              <a:defRPr sz="2000">
                <a:solidFill>
                  <a:srgbClr val="A6AAA9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 algn="just">
              <a:spcBef>
                <a:spcPts val="0"/>
              </a:spcBef>
              <a:spcAft>
                <a:spcPts val="0"/>
              </a:spcAft>
              <a:defRPr sz="1800">
                <a:solidFill>
                  <a:srgbClr val="000000"/>
                </a:solidFill>
              </a:defRPr>
            </a:pPr>
            <a:r>
              <a:rPr lang="zh-CN" altLang="en-US" sz="1100" dirty="0">
                <a:solidFill>
                  <a:srgbClr val="404040"/>
                </a:solidFill>
                <a:ea typeface="微软雅黑"/>
                <a:cs typeface="+mn-ea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sz="1100" dirty="0">
              <a:solidFill>
                <a:srgbClr val="404040"/>
              </a:solidFill>
              <a:ea typeface="微软雅黑"/>
              <a:cs typeface="+mn-ea"/>
            </a:endParaRPr>
          </a:p>
        </p:txBody>
      </p:sp>
      <p:sp>
        <p:nvSpPr>
          <p:cNvPr id="45" name="Shape 2411">
            <a:extLst>
              <a:ext uri="{FF2B5EF4-FFF2-40B4-BE49-F238E27FC236}">
                <a16:creationId xmlns:a16="http://schemas.microsoft.com/office/drawing/2014/main" xmlns="" id="{44CA81CF-D074-4483-AF1B-CACBD76ABA88}"/>
              </a:ext>
            </a:extLst>
          </p:cNvPr>
          <p:cNvSpPr/>
          <p:nvPr/>
        </p:nvSpPr>
        <p:spPr>
          <a:xfrm>
            <a:off x="277402" y="1431277"/>
            <a:ext cx="3451300" cy="369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anchor="t" anchorCtr="0">
            <a:spAutoFit/>
          </a:bodyPr>
          <a:lstStyle>
            <a:lvl1pPr algn="l">
              <a:defRPr sz="3000">
                <a:solidFill>
                  <a:srgbClr val="53585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 eaLnBrk="0" hangingPunct="0"/>
            <a:r>
              <a:rPr lang="zh-CN" altLang="en-US" sz="2400" b="1" dirty="0">
                <a:solidFill>
                  <a:srgbClr val="314865"/>
                </a:solidFill>
                <a:latin typeface="Arial"/>
                <a:ea typeface="微软雅黑"/>
                <a:sym typeface="Arial"/>
              </a:rPr>
              <a:t>制定采购预算与估计成本</a:t>
            </a:r>
            <a:r>
              <a:rPr lang="zh-CN" altLang="en-US" sz="1200" b="1" dirty="0">
                <a:solidFill>
                  <a:srgbClr val="314865"/>
                </a:solidFill>
                <a:latin typeface="Arial"/>
                <a:ea typeface="微软雅黑"/>
                <a:sym typeface="Arial"/>
              </a:rPr>
              <a:t> </a:t>
            </a:r>
            <a:endParaRPr lang="zh-CN" altLang="en-US" sz="3600" b="1" dirty="0">
              <a:solidFill>
                <a:srgbClr val="314865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46" name="Shape 2414">
            <a:extLst>
              <a:ext uri="{FF2B5EF4-FFF2-40B4-BE49-F238E27FC236}">
                <a16:creationId xmlns:a16="http://schemas.microsoft.com/office/drawing/2014/main" xmlns="" id="{84109EAA-2AE6-4C0C-BAAA-B8700F3BDB2B}"/>
              </a:ext>
            </a:extLst>
          </p:cNvPr>
          <p:cNvSpPr/>
          <p:nvPr/>
        </p:nvSpPr>
        <p:spPr>
          <a:xfrm>
            <a:off x="700465" y="2002939"/>
            <a:ext cx="2995663" cy="8125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anchor="t" anchorCtr="0">
            <a:spAutoFit/>
          </a:bodyPr>
          <a:lstStyle>
            <a:lvl1pPr algn="l" defTabSz="457200">
              <a:lnSpc>
                <a:spcPct val="120000"/>
              </a:lnSpc>
              <a:defRPr sz="2000">
                <a:solidFill>
                  <a:srgbClr val="A6AAA9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 algn="r">
              <a:spcBef>
                <a:spcPts val="0"/>
              </a:spcBef>
              <a:spcAft>
                <a:spcPts val="0"/>
              </a:spcAft>
              <a:defRPr sz="1800">
                <a:solidFill>
                  <a:srgbClr val="000000"/>
                </a:solidFill>
              </a:defRPr>
            </a:pPr>
            <a:r>
              <a:rPr lang="zh-CN" altLang="en-US" sz="1100" dirty="0">
                <a:solidFill>
                  <a:srgbClr val="404040"/>
                </a:solidFill>
                <a:ea typeface="微软雅黑"/>
                <a:cs typeface="+mn-ea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sz="1100" dirty="0">
              <a:solidFill>
                <a:srgbClr val="404040"/>
              </a:solidFill>
              <a:ea typeface="微软雅黑"/>
              <a:cs typeface="+mn-ea"/>
            </a:endParaRPr>
          </a:p>
        </p:txBody>
      </p:sp>
      <p:sp>
        <p:nvSpPr>
          <p:cNvPr id="47" name="Shape 2411">
            <a:extLst>
              <a:ext uri="{FF2B5EF4-FFF2-40B4-BE49-F238E27FC236}">
                <a16:creationId xmlns:a16="http://schemas.microsoft.com/office/drawing/2014/main" xmlns="" id="{1FD4E108-35D7-43BA-8252-8695267F2277}"/>
              </a:ext>
            </a:extLst>
          </p:cNvPr>
          <p:cNvSpPr/>
          <p:nvPr/>
        </p:nvSpPr>
        <p:spPr>
          <a:xfrm>
            <a:off x="1120121" y="4430938"/>
            <a:ext cx="2608581" cy="369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anchor="t" anchorCtr="0">
            <a:spAutoFit/>
          </a:bodyPr>
          <a:lstStyle>
            <a:lvl1pPr algn="l">
              <a:defRPr sz="3000">
                <a:solidFill>
                  <a:srgbClr val="53585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 algn="r" eaLnBrk="0" hangingPunct="0"/>
            <a:r>
              <a:rPr lang="zh-CN" altLang="en-US" sz="2400" b="1" dirty="0">
                <a:solidFill>
                  <a:srgbClr val="314865"/>
                </a:solidFill>
                <a:latin typeface="Arial"/>
                <a:ea typeface="微软雅黑"/>
                <a:sym typeface="Arial"/>
              </a:rPr>
              <a:t>供应商的选择</a:t>
            </a:r>
            <a:r>
              <a:rPr lang="zh-CN" altLang="en-US" sz="1200" b="1" dirty="0">
                <a:solidFill>
                  <a:srgbClr val="314865"/>
                </a:solidFill>
                <a:latin typeface="Arial"/>
                <a:ea typeface="微软雅黑"/>
                <a:sym typeface="Arial"/>
              </a:rPr>
              <a:t> </a:t>
            </a:r>
            <a:endParaRPr lang="zh-CN" altLang="en-US" sz="3600" b="1" dirty="0">
              <a:solidFill>
                <a:srgbClr val="314865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48" name="Shape 2414">
            <a:extLst>
              <a:ext uri="{FF2B5EF4-FFF2-40B4-BE49-F238E27FC236}">
                <a16:creationId xmlns:a16="http://schemas.microsoft.com/office/drawing/2014/main" xmlns="" id="{D96435BE-6F6D-4B64-A75D-D33D57A5E3BD}"/>
              </a:ext>
            </a:extLst>
          </p:cNvPr>
          <p:cNvSpPr/>
          <p:nvPr/>
        </p:nvSpPr>
        <p:spPr>
          <a:xfrm>
            <a:off x="724242" y="4993646"/>
            <a:ext cx="2995663" cy="8125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anchor="t" anchorCtr="0">
            <a:spAutoFit/>
          </a:bodyPr>
          <a:lstStyle>
            <a:lvl1pPr algn="l" defTabSz="457200">
              <a:lnSpc>
                <a:spcPct val="120000"/>
              </a:lnSpc>
              <a:defRPr sz="2000">
                <a:solidFill>
                  <a:srgbClr val="A6AAA9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 algn="r">
              <a:spcBef>
                <a:spcPts val="0"/>
              </a:spcBef>
              <a:spcAft>
                <a:spcPts val="0"/>
              </a:spcAft>
              <a:defRPr sz="1800">
                <a:solidFill>
                  <a:srgbClr val="000000"/>
                </a:solidFill>
              </a:defRPr>
            </a:pPr>
            <a:r>
              <a:rPr lang="zh-CN" altLang="en-US" sz="1100" dirty="0">
                <a:solidFill>
                  <a:srgbClr val="404040"/>
                </a:solidFill>
                <a:ea typeface="微软雅黑"/>
                <a:cs typeface="+mn-ea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sz="1100" dirty="0">
              <a:solidFill>
                <a:srgbClr val="404040"/>
              </a:solidFill>
              <a:ea typeface="微软雅黑"/>
              <a:cs typeface="+mn-ea"/>
            </a:endParaRPr>
          </a:p>
        </p:txBody>
      </p:sp>
      <p:grpSp>
        <p:nvGrpSpPr>
          <p:cNvPr id="49" name="组合 48">
            <a:extLst>
              <a:ext uri="{FF2B5EF4-FFF2-40B4-BE49-F238E27FC236}">
                <a16:creationId xmlns:a16="http://schemas.microsoft.com/office/drawing/2014/main" xmlns="" id="{14CD5F63-9CD9-4829-873A-9A2EA9A42307}"/>
              </a:ext>
            </a:extLst>
          </p:cNvPr>
          <p:cNvGrpSpPr/>
          <p:nvPr/>
        </p:nvGrpSpPr>
        <p:grpSpPr>
          <a:xfrm>
            <a:off x="4095967" y="1642404"/>
            <a:ext cx="4162220" cy="4166542"/>
            <a:chOff x="827030" y="2100075"/>
            <a:chExt cx="4162220" cy="4166542"/>
          </a:xfrm>
        </p:grpSpPr>
        <p:sp>
          <p:nvSpPr>
            <p:cNvPr id="50" name="任意多边形 21">
              <a:extLst>
                <a:ext uri="{FF2B5EF4-FFF2-40B4-BE49-F238E27FC236}">
                  <a16:creationId xmlns:a16="http://schemas.microsoft.com/office/drawing/2014/main" xmlns="" id="{4C115A8E-035B-4227-9D57-6942CF4C43C0}"/>
                </a:ext>
              </a:extLst>
            </p:cNvPr>
            <p:cNvSpPr/>
            <p:nvPr/>
          </p:nvSpPr>
          <p:spPr>
            <a:xfrm>
              <a:off x="837251" y="2100075"/>
              <a:ext cx="2083271" cy="2083271"/>
            </a:xfrm>
            <a:custGeom>
              <a:avLst/>
              <a:gdLst>
                <a:gd name="connsiteX0" fmla="*/ 2083271 w 2083271"/>
                <a:gd name="connsiteY0" fmla="*/ 0 h 2083271"/>
                <a:gd name="connsiteX1" fmla="*/ 2083271 w 2083271"/>
                <a:gd name="connsiteY1" fmla="*/ 969964 h 2083271"/>
                <a:gd name="connsiteX2" fmla="*/ 2083270 w 2083271"/>
                <a:gd name="connsiteY2" fmla="*/ 969964 h 2083271"/>
                <a:gd name="connsiteX3" fmla="*/ 969964 w 2083271"/>
                <a:gd name="connsiteY3" fmla="*/ 2083270 h 2083271"/>
                <a:gd name="connsiteX4" fmla="*/ 969964 w 2083271"/>
                <a:gd name="connsiteY4" fmla="*/ 2083271 h 2083271"/>
                <a:gd name="connsiteX5" fmla="*/ 0 w 2083271"/>
                <a:gd name="connsiteY5" fmla="*/ 2083271 h 2083271"/>
                <a:gd name="connsiteX6" fmla="*/ 251440 w 2083271"/>
                <a:gd name="connsiteY6" fmla="*/ 1090260 h 2083271"/>
                <a:gd name="connsiteX7" fmla="*/ 355611 w 2083271"/>
                <a:gd name="connsiteY7" fmla="*/ 918789 h 2083271"/>
                <a:gd name="connsiteX8" fmla="*/ 355611 w 2083271"/>
                <a:gd name="connsiteY8" fmla="*/ 447241 h 2083271"/>
                <a:gd name="connsiteX9" fmla="*/ 796199 w 2083271"/>
                <a:gd name="connsiteY9" fmla="*/ 447241 h 2083271"/>
                <a:gd name="connsiteX10" fmla="*/ 918494 w 2083271"/>
                <a:gd name="connsiteY10" fmla="*/ 355790 h 2083271"/>
                <a:gd name="connsiteX11" fmla="*/ 2083271 w 2083271"/>
                <a:gd name="connsiteY11" fmla="*/ 0 h 20832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083271" h="2083271">
                  <a:moveTo>
                    <a:pt x="2083271" y="0"/>
                  </a:moveTo>
                  <a:lnTo>
                    <a:pt x="2083271" y="969964"/>
                  </a:lnTo>
                  <a:lnTo>
                    <a:pt x="2083270" y="969964"/>
                  </a:lnTo>
                  <a:cubicBezTo>
                    <a:pt x="1468408" y="969964"/>
                    <a:pt x="969964" y="1468408"/>
                    <a:pt x="969964" y="2083270"/>
                  </a:cubicBezTo>
                  <a:lnTo>
                    <a:pt x="969964" y="2083271"/>
                  </a:lnTo>
                  <a:lnTo>
                    <a:pt x="0" y="2083271"/>
                  </a:lnTo>
                  <a:cubicBezTo>
                    <a:pt x="0" y="1723721"/>
                    <a:pt x="91085" y="1385446"/>
                    <a:pt x="251440" y="1090260"/>
                  </a:cubicBezTo>
                  <a:lnTo>
                    <a:pt x="355611" y="918789"/>
                  </a:lnTo>
                  <a:lnTo>
                    <a:pt x="355611" y="447241"/>
                  </a:lnTo>
                  <a:lnTo>
                    <a:pt x="796199" y="447241"/>
                  </a:lnTo>
                  <a:lnTo>
                    <a:pt x="918494" y="355790"/>
                  </a:lnTo>
                  <a:cubicBezTo>
                    <a:pt x="1250987" y="131163"/>
                    <a:pt x="1651812" y="0"/>
                    <a:pt x="2083271" y="0"/>
                  </a:cubicBezTo>
                  <a:close/>
                </a:path>
              </a:pathLst>
            </a:custGeom>
            <a:solidFill>
              <a:srgbClr val="3148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rgbClr val="404040"/>
                </a:solidFill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1" name="任意多边形 36">
              <a:extLst>
                <a:ext uri="{FF2B5EF4-FFF2-40B4-BE49-F238E27FC236}">
                  <a16:creationId xmlns:a16="http://schemas.microsoft.com/office/drawing/2014/main" xmlns="" id="{EFDD9145-D29F-4EE8-B0F7-3BC23340D572}"/>
                </a:ext>
              </a:extLst>
            </p:cNvPr>
            <p:cNvSpPr/>
            <p:nvPr/>
          </p:nvSpPr>
          <p:spPr>
            <a:xfrm flipH="1">
              <a:off x="2902345" y="2100075"/>
              <a:ext cx="2083271" cy="2083271"/>
            </a:xfrm>
            <a:custGeom>
              <a:avLst/>
              <a:gdLst>
                <a:gd name="connsiteX0" fmla="*/ 2083271 w 2083271"/>
                <a:gd name="connsiteY0" fmla="*/ 0 h 2083271"/>
                <a:gd name="connsiteX1" fmla="*/ 2083271 w 2083271"/>
                <a:gd name="connsiteY1" fmla="*/ 969964 h 2083271"/>
                <a:gd name="connsiteX2" fmla="*/ 2083270 w 2083271"/>
                <a:gd name="connsiteY2" fmla="*/ 969964 h 2083271"/>
                <a:gd name="connsiteX3" fmla="*/ 969964 w 2083271"/>
                <a:gd name="connsiteY3" fmla="*/ 2083270 h 2083271"/>
                <a:gd name="connsiteX4" fmla="*/ 969964 w 2083271"/>
                <a:gd name="connsiteY4" fmla="*/ 2083271 h 2083271"/>
                <a:gd name="connsiteX5" fmla="*/ 0 w 2083271"/>
                <a:gd name="connsiteY5" fmla="*/ 2083271 h 2083271"/>
                <a:gd name="connsiteX6" fmla="*/ 251440 w 2083271"/>
                <a:gd name="connsiteY6" fmla="*/ 1090260 h 2083271"/>
                <a:gd name="connsiteX7" fmla="*/ 355611 w 2083271"/>
                <a:gd name="connsiteY7" fmla="*/ 918789 h 2083271"/>
                <a:gd name="connsiteX8" fmla="*/ 355611 w 2083271"/>
                <a:gd name="connsiteY8" fmla="*/ 447241 h 2083271"/>
                <a:gd name="connsiteX9" fmla="*/ 796199 w 2083271"/>
                <a:gd name="connsiteY9" fmla="*/ 447241 h 2083271"/>
                <a:gd name="connsiteX10" fmla="*/ 918494 w 2083271"/>
                <a:gd name="connsiteY10" fmla="*/ 355790 h 2083271"/>
                <a:gd name="connsiteX11" fmla="*/ 2083271 w 2083271"/>
                <a:gd name="connsiteY11" fmla="*/ 0 h 20832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083271" h="2083271">
                  <a:moveTo>
                    <a:pt x="2083271" y="0"/>
                  </a:moveTo>
                  <a:lnTo>
                    <a:pt x="2083271" y="969964"/>
                  </a:lnTo>
                  <a:lnTo>
                    <a:pt x="2083270" y="969964"/>
                  </a:lnTo>
                  <a:cubicBezTo>
                    <a:pt x="1468408" y="969964"/>
                    <a:pt x="969964" y="1468408"/>
                    <a:pt x="969964" y="2083270"/>
                  </a:cubicBezTo>
                  <a:lnTo>
                    <a:pt x="969964" y="2083271"/>
                  </a:lnTo>
                  <a:lnTo>
                    <a:pt x="0" y="2083271"/>
                  </a:lnTo>
                  <a:cubicBezTo>
                    <a:pt x="0" y="1723721"/>
                    <a:pt x="91085" y="1385446"/>
                    <a:pt x="251440" y="1090260"/>
                  </a:cubicBezTo>
                  <a:lnTo>
                    <a:pt x="355611" y="918789"/>
                  </a:lnTo>
                  <a:lnTo>
                    <a:pt x="355611" y="447241"/>
                  </a:lnTo>
                  <a:lnTo>
                    <a:pt x="796199" y="447241"/>
                  </a:lnTo>
                  <a:lnTo>
                    <a:pt x="918494" y="355790"/>
                  </a:lnTo>
                  <a:cubicBezTo>
                    <a:pt x="1250987" y="131163"/>
                    <a:pt x="1651812" y="0"/>
                    <a:pt x="2083271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rgbClr val="404040"/>
                </a:solidFill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2" name="任意多边形 37">
              <a:extLst>
                <a:ext uri="{FF2B5EF4-FFF2-40B4-BE49-F238E27FC236}">
                  <a16:creationId xmlns:a16="http://schemas.microsoft.com/office/drawing/2014/main" xmlns="" id="{4F936878-1A26-4E58-8407-84B099683185}"/>
                </a:ext>
              </a:extLst>
            </p:cNvPr>
            <p:cNvSpPr/>
            <p:nvPr/>
          </p:nvSpPr>
          <p:spPr>
            <a:xfrm flipV="1">
              <a:off x="827030" y="4183346"/>
              <a:ext cx="2083271" cy="2083271"/>
            </a:xfrm>
            <a:custGeom>
              <a:avLst/>
              <a:gdLst>
                <a:gd name="connsiteX0" fmla="*/ 2083271 w 2083271"/>
                <a:gd name="connsiteY0" fmla="*/ 0 h 2083271"/>
                <a:gd name="connsiteX1" fmla="*/ 2083271 w 2083271"/>
                <a:gd name="connsiteY1" fmla="*/ 969964 h 2083271"/>
                <a:gd name="connsiteX2" fmla="*/ 2083270 w 2083271"/>
                <a:gd name="connsiteY2" fmla="*/ 969964 h 2083271"/>
                <a:gd name="connsiteX3" fmla="*/ 969964 w 2083271"/>
                <a:gd name="connsiteY3" fmla="*/ 2083270 h 2083271"/>
                <a:gd name="connsiteX4" fmla="*/ 969964 w 2083271"/>
                <a:gd name="connsiteY4" fmla="*/ 2083271 h 2083271"/>
                <a:gd name="connsiteX5" fmla="*/ 0 w 2083271"/>
                <a:gd name="connsiteY5" fmla="*/ 2083271 h 2083271"/>
                <a:gd name="connsiteX6" fmla="*/ 251440 w 2083271"/>
                <a:gd name="connsiteY6" fmla="*/ 1090260 h 2083271"/>
                <a:gd name="connsiteX7" fmla="*/ 355611 w 2083271"/>
                <a:gd name="connsiteY7" fmla="*/ 918789 h 2083271"/>
                <a:gd name="connsiteX8" fmla="*/ 355611 w 2083271"/>
                <a:gd name="connsiteY8" fmla="*/ 447241 h 2083271"/>
                <a:gd name="connsiteX9" fmla="*/ 796199 w 2083271"/>
                <a:gd name="connsiteY9" fmla="*/ 447241 h 2083271"/>
                <a:gd name="connsiteX10" fmla="*/ 918494 w 2083271"/>
                <a:gd name="connsiteY10" fmla="*/ 355790 h 2083271"/>
                <a:gd name="connsiteX11" fmla="*/ 2083271 w 2083271"/>
                <a:gd name="connsiteY11" fmla="*/ 0 h 20832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083271" h="2083271">
                  <a:moveTo>
                    <a:pt x="2083271" y="0"/>
                  </a:moveTo>
                  <a:lnTo>
                    <a:pt x="2083271" y="969964"/>
                  </a:lnTo>
                  <a:lnTo>
                    <a:pt x="2083270" y="969964"/>
                  </a:lnTo>
                  <a:cubicBezTo>
                    <a:pt x="1468408" y="969964"/>
                    <a:pt x="969964" y="1468408"/>
                    <a:pt x="969964" y="2083270"/>
                  </a:cubicBezTo>
                  <a:lnTo>
                    <a:pt x="969964" y="2083271"/>
                  </a:lnTo>
                  <a:lnTo>
                    <a:pt x="0" y="2083271"/>
                  </a:lnTo>
                  <a:cubicBezTo>
                    <a:pt x="0" y="1723721"/>
                    <a:pt x="91085" y="1385446"/>
                    <a:pt x="251440" y="1090260"/>
                  </a:cubicBezTo>
                  <a:lnTo>
                    <a:pt x="355611" y="918789"/>
                  </a:lnTo>
                  <a:lnTo>
                    <a:pt x="355611" y="447241"/>
                  </a:lnTo>
                  <a:lnTo>
                    <a:pt x="796199" y="447241"/>
                  </a:lnTo>
                  <a:lnTo>
                    <a:pt x="918494" y="355790"/>
                  </a:lnTo>
                  <a:cubicBezTo>
                    <a:pt x="1250987" y="131163"/>
                    <a:pt x="1651812" y="0"/>
                    <a:pt x="2083271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rgbClr val="404040"/>
                </a:solidFill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3" name="任意多边形 38">
              <a:extLst>
                <a:ext uri="{FF2B5EF4-FFF2-40B4-BE49-F238E27FC236}">
                  <a16:creationId xmlns:a16="http://schemas.microsoft.com/office/drawing/2014/main" xmlns="" id="{A728987F-247C-4446-B9FD-85379BF3F5D5}"/>
                </a:ext>
              </a:extLst>
            </p:cNvPr>
            <p:cNvSpPr/>
            <p:nvPr/>
          </p:nvSpPr>
          <p:spPr>
            <a:xfrm flipH="1" flipV="1">
              <a:off x="2905979" y="4183346"/>
              <a:ext cx="2083271" cy="2083271"/>
            </a:xfrm>
            <a:custGeom>
              <a:avLst/>
              <a:gdLst>
                <a:gd name="connsiteX0" fmla="*/ 2083271 w 2083271"/>
                <a:gd name="connsiteY0" fmla="*/ 0 h 2083271"/>
                <a:gd name="connsiteX1" fmla="*/ 2083271 w 2083271"/>
                <a:gd name="connsiteY1" fmla="*/ 969964 h 2083271"/>
                <a:gd name="connsiteX2" fmla="*/ 2083270 w 2083271"/>
                <a:gd name="connsiteY2" fmla="*/ 969964 h 2083271"/>
                <a:gd name="connsiteX3" fmla="*/ 969964 w 2083271"/>
                <a:gd name="connsiteY3" fmla="*/ 2083270 h 2083271"/>
                <a:gd name="connsiteX4" fmla="*/ 969964 w 2083271"/>
                <a:gd name="connsiteY4" fmla="*/ 2083271 h 2083271"/>
                <a:gd name="connsiteX5" fmla="*/ 0 w 2083271"/>
                <a:gd name="connsiteY5" fmla="*/ 2083271 h 2083271"/>
                <a:gd name="connsiteX6" fmla="*/ 251440 w 2083271"/>
                <a:gd name="connsiteY6" fmla="*/ 1090260 h 2083271"/>
                <a:gd name="connsiteX7" fmla="*/ 355611 w 2083271"/>
                <a:gd name="connsiteY7" fmla="*/ 918789 h 2083271"/>
                <a:gd name="connsiteX8" fmla="*/ 355611 w 2083271"/>
                <a:gd name="connsiteY8" fmla="*/ 447241 h 2083271"/>
                <a:gd name="connsiteX9" fmla="*/ 796199 w 2083271"/>
                <a:gd name="connsiteY9" fmla="*/ 447241 h 2083271"/>
                <a:gd name="connsiteX10" fmla="*/ 918494 w 2083271"/>
                <a:gd name="connsiteY10" fmla="*/ 355790 h 2083271"/>
                <a:gd name="connsiteX11" fmla="*/ 2083271 w 2083271"/>
                <a:gd name="connsiteY11" fmla="*/ 0 h 20832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083271" h="2083271">
                  <a:moveTo>
                    <a:pt x="2083271" y="0"/>
                  </a:moveTo>
                  <a:lnTo>
                    <a:pt x="2083271" y="969964"/>
                  </a:lnTo>
                  <a:lnTo>
                    <a:pt x="2083270" y="969964"/>
                  </a:lnTo>
                  <a:cubicBezTo>
                    <a:pt x="1468408" y="969964"/>
                    <a:pt x="969964" y="1468408"/>
                    <a:pt x="969964" y="2083270"/>
                  </a:cubicBezTo>
                  <a:lnTo>
                    <a:pt x="969964" y="2083271"/>
                  </a:lnTo>
                  <a:lnTo>
                    <a:pt x="0" y="2083271"/>
                  </a:lnTo>
                  <a:cubicBezTo>
                    <a:pt x="0" y="1723721"/>
                    <a:pt x="91085" y="1385446"/>
                    <a:pt x="251440" y="1090260"/>
                  </a:cubicBezTo>
                  <a:lnTo>
                    <a:pt x="355611" y="918789"/>
                  </a:lnTo>
                  <a:lnTo>
                    <a:pt x="355611" y="447241"/>
                  </a:lnTo>
                  <a:lnTo>
                    <a:pt x="796199" y="447241"/>
                  </a:lnTo>
                  <a:lnTo>
                    <a:pt x="918494" y="355790"/>
                  </a:lnTo>
                  <a:cubicBezTo>
                    <a:pt x="1250987" y="131163"/>
                    <a:pt x="1651812" y="0"/>
                    <a:pt x="2083271" y="0"/>
                  </a:cubicBezTo>
                  <a:close/>
                </a:path>
              </a:pathLst>
            </a:custGeom>
            <a:solidFill>
              <a:srgbClr val="3148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rgbClr val="404040"/>
                </a:solidFill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4" name="文本框 53">
              <a:extLst>
                <a:ext uri="{FF2B5EF4-FFF2-40B4-BE49-F238E27FC236}">
                  <a16:creationId xmlns:a16="http://schemas.microsoft.com/office/drawing/2014/main" xmlns="" id="{BC027DDD-4EB1-42FA-9337-4FA509C17631}"/>
                </a:ext>
              </a:extLst>
            </p:cNvPr>
            <p:cNvSpPr txBox="1"/>
            <p:nvPr/>
          </p:nvSpPr>
          <p:spPr>
            <a:xfrm rot="18900000">
              <a:off x="1167504" y="2573044"/>
              <a:ext cx="81399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200" b="1" dirty="0">
                  <a:solidFill>
                    <a:schemeClr val="bg1"/>
                  </a:solidFill>
                  <a:latin typeface="Arial"/>
                  <a:ea typeface="微软雅黑"/>
                  <a:sym typeface="Arial"/>
                </a:rPr>
                <a:t>01</a:t>
              </a:r>
              <a:endParaRPr lang="zh-CN" altLang="en-US" sz="3200" b="1" dirty="0">
                <a:solidFill>
                  <a:schemeClr val="bg1"/>
                </a:solidFill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6" name="文本框 55">
              <a:extLst>
                <a:ext uri="{FF2B5EF4-FFF2-40B4-BE49-F238E27FC236}">
                  <a16:creationId xmlns:a16="http://schemas.microsoft.com/office/drawing/2014/main" xmlns="" id="{C591A47C-6DAA-40AF-A0BA-25E0517AE4F1}"/>
                </a:ext>
              </a:extLst>
            </p:cNvPr>
            <p:cNvSpPr txBox="1"/>
            <p:nvPr/>
          </p:nvSpPr>
          <p:spPr>
            <a:xfrm rot="2700000" flipH="1">
              <a:off x="3895720" y="2591076"/>
              <a:ext cx="81399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200" b="1" dirty="0">
                  <a:solidFill>
                    <a:schemeClr val="bg1"/>
                  </a:solidFill>
                  <a:latin typeface="Arial"/>
                  <a:ea typeface="微软雅黑"/>
                  <a:sym typeface="Arial"/>
                </a:rPr>
                <a:t>02</a:t>
              </a:r>
              <a:endParaRPr lang="zh-CN" altLang="en-US" sz="3200" b="1" dirty="0">
                <a:solidFill>
                  <a:schemeClr val="bg1"/>
                </a:solidFill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9" name="文本框 58">
              <a:extLst>
                <a:ext uri="{FF2B5EF4-FFF2-40B4-BE49-F238E27FC236}">
                  <a16:creationId xmlns:a16="http://schemas.microsoft.com/office/drawing/2014/main" xmlns="" id="{6AE5F8A2-0C67-4461-9889-3AEEA5633348}"/>
                </a:ext>
              </a:extLst>
            </p:cNvPr>
            <p:cNvSpPr txBox="1"/>
            <p:nvPr/>
          </p:nvSpPr>
          <p:spPr>
            <a:xfrm rot="13500000" flipH="1" flipV="1">
              <a:off x="1139793" y="5215735"/>
              <a:ext cx="81399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200" b="1" dirty="0">
                  <a:solidFill>
                    <a:schemeClr val="bg1"/>
                  </a:solidFill>
                  <a:latin typeface="Arial"/>
                  <a:ea typeface="微软雅黑"/>
                  <a:sym typeface="Arial"/>
                </a:rPr>
                <a:t>03</a:t>
              </a:r>
              <a:endParaRPr lang="zh-CN" altLang="en-US" sz="3200" b="1" dirty="0">
                <a:solidFill>
                  <a:schemeClr val="bg1"/>
                </a:solidFill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0" name="文本框 59">
              <a:extLst>
                <a:ext uri="{FF2B5EF4-FFF2-40B4-BE49-F238E27FC236}">
                  <a16:creationId xmlns:a16="http://schemas.microsoft.com/office/drawing/2014/main" xmlns="" id="{498D5D63-A4A3-4552-BABC-140C7BBA28AB}"/>
                </a:ext>
              </a:extLst>
            </p:cNvPr>
            <p:cNvSpPr txBox="1"/>
            <p:nvPr/>
          </p:nvSpPr>
          <p:spPr>
            <a:xfrm rot="8100000" flipH="1" flipV="1">
              <a:off x="3940864" y="5116618"/>
              <a:ext cx="81399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200" b="1" dirty="0">
                  <a:solidFill>
                    <a:schemeClr val="bg1"/>
                  </a:solidFill>
                  <a:latin typeface="Arial"/>
                  <a:ea typeface="微软雅黑"/>
                  <a:sym typeface="Arial"/>
                </a:rPr>
                <a:t>04</a:t>
              </a:r>
              <a:endParaRPr lang="zh-CN" altLang="en-US" sz="3200" b="1" dirty="0">
                <a:solidFill>
                  <a:schemeClr val="bg1"/>
                </a:solidFill>
                <a:latin typeface="Arial"/>
                <a:ea typeface="微软雅黑"/>
                <a:sym typeface="Arial"/>
              </a:endParaRPr>
            </a:p>
          </p:txBody>
        </p:sp>
      </p:grpSp>
      <p:grpSp>
        <p:nvGrpSpPr>
          <p:cNvPr id="37" name="组合 36">
            <a:extLst>
              <a:ext uri="{FF2B5EF4-FFF2-40B4-BE49-F238E27FC236}">
                <a16:creationId xmlns:a16="http://schemas.microsoft.com/office/drawing/2014/main" xmlns="" id="{0E77F684-3B45-41FA-814B-8035E29860E4}"/>
              </a:ext>
            </a:extLst>
          </p:cNvPr>
          <p:cNvGrpSpPr>
            <a:grpSpLocks/>
          </p:cNvGrpSpPr>
          <p:nvPr/>
        </p:nvGrpSpPr>
        <p:grpSpPr bwMode="auto">
          <a:xfrm>
            <a:off x="5242817" y="2798876"/>
            <a:ext cx="1869114" cy="1869114"/>
            <a:chOff x="1103084" y="2155824"/>
            <a:chExt cx="3176815" cy="3176815"/>
          </a:xfr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grpSpPr>
        <p:sp>
          <p:nvSpPr>
            <p:cNvPr id="38" name="椭圆 37">
              <a:extLst>
                <a:ext uri="{FF2B5EF4-FFF2-40B4-BE49-F238E27FC236}">
                  <a16:creationId xmlns:a16="http://schemas.microsoft.com/office/drawing/2014/main" xmlns="" id="{715C84A1-B319-4A96-B739-312C7AA7D76F}"/>
                </a:ext>
              </a:extLst>
            </p:cNvPr>
            <p:cNvSpPr/>
            <p:nvPr/>
          </p:nvSpPr>
          <p:spPr>
            <a:xfrm>
              <a:off x="1103084" y="2155824"/>
              <a:ext cx="3176815" cy="3176815"/>
            </a:xfrm>
            <a:prstGeom prst="ellipse">
              <a:avLst/>
            </a:prstGeom>
            <a:solidFill>
              <a:srgbClr val="314865"/>
            </a:solidFill>
            <a:ln w="762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33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latin typeface="Arial"/>
                <a:ea typeface="微软雅黑"/>
                <a:cs typeface="Arial" panose="020B0604020202020204" pitchFamily="34" charset="0"/>
                <a:sym typeface="Arial"/>
              </a:endParaRPr>
            </a:p>
          </p:txBody>
        </p:sp>
        <p:sp>
          <p:nvSpPr>
            <p:cNvPr id="39" name="椭圆 38">
              <a:extLst>
                <a:ext uri="{FF2B5EF4-FFF2-40B4-BE49-F238E27FC236}">
                  <a16:creationId xmlns:a16="http://schemas.microsoft.com/office/drawing/2014/main" xmlns="" id="{1B47C3AB-7396-4FE0-8733-D049E68BA215}"/>
                </a:ext>
              </a:extLst>
            </p:cNvPr>
            <p:cNvSpPr/>
            <p:nvPr/>
          </p:nvSpPr>
          <p:spPr>
            <a:xfrm>
              <a:off x="1281790" y="2334530"/>
              <a:ext cx="2819403" cy="2819403"/>
            </a:xfrm>
            <a:prstGeom prst="ellipse">
              <a:avLst/>
            </a:prstGeom>
            <a:grpFill/>
            <a:ln w="76200"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33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latin typeface="Arial"/>
                <a:ea typeface="微软雅黑"/>
                <a:cs typeface="Arial" panose="020B0604020202020204" pitchFamily="34" charset="0"/>
                <a:sym typeface="Arial"/>
              </a:endParaRPr>
            </a:p>
          </p:txBody>
        </p:sp>
      </p:grpSp>
      <p:grpSp>
        <p:nvGrpSpPr>
          <p:cNvPr id="71" name="组合 70">
            <a:extLst>
              <a:ext uri="{FF2B5EF4-FFF2-40B4-BE49-F238E27FC236}">
                <a16:creationId xmlns:a16="http://schemas.microsoft.com/office/drawing/2014/main" xmlns="" id="{77A2E23C-EB52-4D3F-AE8B-5DADFAD76645}"/>
              </a:ext>
            </a:extLst>
          </p:cNvPr>
          <p:cNvGrpSpPr/>
          <p:nvPr/>
        </p:nvGrpSpPr>
        <p:grpSpPr>
          <a:xfrm>
            <a:off x="164616" y="178180"/>
            <a:ext cx="2804616" cy="368580"/>
            <a:chOff x="164616" y="178180"/>
            <a:chExt cx="2804616" cy="368580"/>
          </a:xfrm>
        </p:grpSpPr>
        <p:cxnSp>
          <p:nvCxnSpPr>
            <p:cNvPr id="72" name="直接连接符 71">
              <a:extLst>
                <a:ext uri="{FF2B5EF4-FFF2-40B4-BE49-F238E27FC236}">
                  <a16:creationId xmlns:a16="http://schemas.microsoft.com/office/drawing/2014/main" xmlns="" id="{13149EF3-E82C-45B3-99A7-ED032119C7A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4616" y="535956"/>
              <a:ext cx="2804616" cy="10804"/>
            </a:xfrm>
            <a:prstGeom prst="line">
              <a:avLst/>
            </a:prstGeom>
            <a:ln>
              <a:solidFill>
                <a:srgbClr val="31486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3" name="文本框 72">
              <a:extLst>
                <a:ext uri="{FF2B5EF4-FFF2-40B4-BE49-F238E27FC236}">
                  <a16:creationId xmlns:a16="http://schemas.microsoft.com/office/drawing/2014/main" xmlns="" id="{0EFD7993-4E40-4603-95A4-1F628635A003}"/>
                </a:ext>
              </a:extLst>
            </p:cNvPr>
            <p:cNvSpPr txBox="1"/>
            <p:nvPr/>
          </p:nvSpPr>
          <p:spPr>
            <a:xfrm>
              <a:off x="534486" y="178180"/>
              <a:ext cx="243474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1600" b="1" dirty="0">
                  <a:solidFill>
                    <a:srgbClr val="314865"/>
                  </a:solidFill>
                  <a:effectLst>
                    <a:innerShdw blurRad="63500" dist="50800" dir="13500000">
                      <a:prstClr val="black">
                        <a:alpha val="50000"/>
                      </a:prstClr>
                    </a:innerShdw>
                  </a:effectLst>
                  <a:latin typeface="Arial"/>
                  <a:ea typeface="微软雅黑"/>
                  <a:sym typeface="Arial"/>
                </a:rPr>
                <a:t>采购成本管理</a:t>
              </a:r>
            </a:p>
          </p:txBody>
        </p:sp>
        <p:sp>
          <p:nvSpPr>
            <p:cNvPr id="74" name="矩形 73">
              <a:extLst>
                <a:ext uri="{FF2B5EF4-FFF2-40B4-BE49-F238E27FC236}">
                  <a16:creationId xmlns:a16="http://schemas.microsoft.com/office/drawing/2014/main" xmlns="" id="{162C52EB-FFFB-4120-A34F-114782DD1149}"/>
                </a:ext>
              </a:extLst>
            </p:cNvPr>
            <p:cNvSpPr/>
            <p:nvPr/>
          </p:nvSpPr>
          <p:spPr>
            <a:xfrm>
              <a:off x="164616" y="178180"/>
              <a:ext cx="47829" cy="284416"/>
            </a:xfrm>
            <a:prstGeom prst="rect">
              <a:avLst/>
            </a:prstGeom>
            <a:solidFill>
              <a:srgbClr val="314865"/>
            </a:solidFill>
            <a:ln>
              <a:solidFill>
                <a:srgbClr val="31486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75" name="矩形 74">
              <a:extLst>
                <a:ext uri="{FF2B5EF4-FFF2-40B4-BE49-F238E27FC236}">
                  <a16:creationId xmlns:a16="http://schemas.microsoft.com/office/drawing/2014/main" xmlns="" id="{15A06973-64D3-4DE1-9116-660ABE2C7095}"/>
                </a:ext>
              </a:extLst>
            </p:cNvPr>
            <p:cNvSpPr/>
            <p:nvPr/>
          </p:nvSpPr>
          <p:spPr>
            <a:xfrm>
              <a:off x="275779" y="252586"/>
              <a:ext cx="47828" cy="210010"/>
            </a:xfrm>
            <a:prstGeom prst="rect">
              <a:avLst/>
            </a:prstGeom>
            <a:solidFill>
              <a:srgbClr val="314865"/>
            </a:solidFill>
            <a:ln>
              <a:solidFill>
                <a:srgbClr val="31486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76" name="矩形 75">
              <a:extLst>
                <a:ext uri="{FF2B5EF4-FFF2-40B4-BE49-F238E27FC236}">
                  <a16:creationId xmlns:a16="http://schemas.microsoft.com/office/drawing/2014/main" xmlns="" id="{DE10536D-9814-4D49-9E27-E279455484DB}"/>
                </a:ext>
              </a:extLst>
            </p:cNvPr>
            <p:cNvSpPr/>
            <p:nvPr/>
          </p:nvSpPr>
          <p:spPr>
            <a:xfrm flipH="1">
              <a:off x="377808" y="320388"/>
              <a:ext cx="47827" cy="142208"/>
            </a:xfrm>
            <a:prstGeom prst="rect">
              <a:avLst/>
            </a:prstGeom>
            <a:solidFill>
              <a:srgbClr val="314865"/>
            </a:solidFill>
            <a:ln>
              <a:solidFill>
                <a:srgbClr val="31486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651615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53" presetClass="entr" presetSubtype="16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4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4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4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0" name="直接连接符 19"/>
          <p:cNvCxnSpPr/>
          <p:nvPr/>
        </p:nvCxnSpPr>
        <p:spPr>
          <a:xfrm>
            <a:off x="4875101" y="1911801"/>
            <a:ext cx="0" cy="718827"/>
          </a:xfrm>
          <a:prstGeom prst="line">
            <a:avLst/>
          </a:prstGeom>
          <a:ln w="285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文本框 24"/>
          <p:cNvSpPr txBox="1">
            <a:spLocks noChangeArrowheads="1"/>
          </p:cNvSpPr>
          <p:nvPr/>
        </p:nvSpPr>
        <p:spPr bwMode="auto">
          <a:xfrm>
            <a:off x="5002155" y="2093001"/>
            <a:ext cx="631996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 eaLnBrk="0" hangingPunct="0"/>
            <a:r>
              <a:rPr lang="zh-CN" altLang="en-US" sz="1200" dirty="0">
                <a:solidFill>
                  <a:schemeClr val="bg2">
                    <a:lumMod val="50000"/>
                  </a:schemeClr>
                </a:solidFill>
                <a:latin typeface="Arial"/>
                <a:ea typeface="微软雅黑"/>
                <a:sym typeface="Arial"/>
              </a:rPr>
              <a:t>制定预算的行为就是对组织内部各种工作进行稀缺资源的配置。预算不仅仅是计划活动的一个方面，也是组织政策的一种延伸，还是一种控制机制，起着一种比较标准的作用。</a:t>
            </a:r>
            <a:r>
              <a:rPr lang="zh-CN" altLang="en-US" sz="800" dirty="0">
                <a:solidFill>
                  <a:schemeClr val="bg2">
                    <a:lumMod val="50000"/>
                  </a:schemeClr>
                </a:solidFill>
                <a:latin typeface="Arial"/>
                <a:ea typeface="微软雅黑"/>
                <a:sym typeface="Arial"/>
              </a:rPr>
              <a:t> </a:t>
            </a:r>
            <a:endParaRPr lang="zh-CN" altLang="en-US" dirty="0">
              <a:solidFill>
                <a:schemeClr val="bg2">
                  <a:lumMod val="50000"/>
                </a:schemeClr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22" name="文本框 37"/>
          <p:cNvSpPr txBox="1"/>
          <p:nvPr/>
        </p:nvSpPr>
        <p:spPr>
          <a:xfrm>
            <a:off x="5002157" y="1647449"/>
            <a:ext cx="3033695" cy="46166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r>
              <a:rPr lang="zh-CN" altLang="en-US" sz="2400" b="1" cap="all" dirty="0">
                <a:solidFill>
                  <a:srgbClr val="314865"/>
                </a:solidFill>
                <a:latin typeface="Arial"/>
                <a:ea typeface="微软雅黑"/>
                <a:sym typeface="Arial"/>
              </a:rPr>
              <a:t>定制预算</a:t>
            </a:r>
            <a:endParaRPr lang="en-US" altLang="zh-CN" sz="2400" b="1" cap="all" dirty="0">
              <a:solidFill>
                <a:srgbClr val="314865"/>
              </a:solidFill>
              <a:latin typeface="Arial"/>
              <a:ea typeface="微软雅黑"/>
              <a:sym typeface="Arial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4073107" y="1992926"/>
            <a:ext cx="556576" cy="556576"/>
            <a:chOff x="5747657" y="2305619"/>
            <a:chExt cx="556576" cy="556576"/>
          </a:xfrm>
        </p:grpSpPr>
        <p:sp>
          <p:nvSpPr>
            <p:cNvPr id="24" name="椭圆 26"/>
            <p:cNvSpPr/>
            <p:nvPr/>
          </p:nvSpPr>
          <p:spPr bwMode="auto">
            <a:xfrm>
              <a:off x="5747657" y="2305619"/>
              <a:ext cx="556576" cy="556576"/>
            </a:xfrm>
            <a:prstGeom prst="ellipse">
              <a:avLst/>
            </a:prstGeom>
            <a:solidFill>
              <a:srgbClr val="314865"/>
            </a:solidFill>
            <a:ln w="57150" cap="flat" cmpd="sng" algn="ctr">
              <a:solidFill>
                <a:schemeClr val="bg1"/>
              </a:solidFill>
              <a:prstDash val="solid"/>
            </a:ln>
            <a:effectLst>
              <a:outerShdw blurRad="381000" dist="127000" dir="2700000" algn="tl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algn="ctr" fontAlgn="auto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200" kern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25" name="燕尾形 24"/>
            <p:cNvSpPr/>
            <p:nvPr/>
          </p:nvSpPr>
          <p:spPr>
            <a:xfrm>
              <a:off x="5932500" y="2446897"/>
              <a:ext cx="186890" cy="274020"/>
            </a:xfrm>
            <a:prstGeom prst="chevron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Arial"/>
                <a:ea typeface="微软雅黑"/>
                <a:sym typeface="Arial"/>
              </a:endParaRPr>
            </a:p>
          </p:txBody>
        </p:sp>
      </p:grpSp>
      <p:cxnSp>
        <p:nvCxnSpPr>
          <p:cNvPr id="26" name="直接连接符 25"/>
          <p:cNvCxnSpPr/>
          <p:nvPr/>
        </p:nvCxnSpPr>
        <p:spPr>
          <a:xfrm>
            <a:off x="5354072" y="4932094"/>
            <a:ext cx="0" cy="718827"/>
          </a:xfrm>
          <a:prstGeom prst="line">
            <a:avLst/>
          </a:prstGeom>
          <a:ln w="285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文本框 48"/>
          <p:cNvSpPr txBox="1">
            <a:spLocks noChangeArrowheads="1"/>
          </p:cNvSpPr>
          <p:nvPr/>
        </p:nvSpPr>
        <p:spPr bwMode="auto">
          <a:xfrm>
            <a:off x="5481126" y="5113294"/>
            <a:ext cx="5840987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 eaLnBrk="0" hangingPunct="0"/>
            <a:r>
              <a:rPr lang="zh-CN" altLang="en-US" sz="1200" dirty="0">
                <a:solidFill>
                  <a:schemeClr val="bg2">
                    <a:lumMod val="50000"/>
                  </a:schemeClr>
                </a:solidFill>
                <a:latin typeface="Arial"/>
                <a:ea typeface="微软雅黑"/>
                <a:sym typeface="Arial"/>
              </a:rPr>
              <a:t>有了采购预算的约束，能提高项目资金的使用效率，优化项目采购管理中资源的调配，查找资金使用过程中的一些例外情况，有效地控制项目资金的流向和流量，从而达到控制项目采购成本的目的。</a:t>
            </a:r>
            <a:r>
              <a:rPr lang="zh-CN" altLang="en-US" sz="800" dirty="0">
                <a:solidFill>
                  <a:schemeClr val="bg2">
                    <a:lumMod val="50000"/>
                  </a:schemeClr>
                </a:solidFill>
                <a:latin typeface="Arial"/>
                <a:ea typeface="微软雅黑"/>
                <a:sym typeface="Arial"/>
              </a:rPr>
              <a:t> </a:t>
            </a:r>
            <a:endParaRPr lang="zh-CN" altLang="en-US" dirty="0">
              <a:solidFill>
                <a:schemeClr val="bg2">
                  <a:lumMod val="50000"/>
                </a:schemeClr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28" name="文本框 49"/>
          <p:cNvSpPr txBox="1"/>
          <p:nvPr/>
        </p:nvSpPr>
        <p:spPr>
          <a:xfrm>
            <a:off x="5481128" y="4667742"/>
            <a:ext cx="3033695" cy="46166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r>
              <a:rPr lang="zh-CN" altLang="en-US" sz="2400" b="1" cap="all" dirty="0">
                <a:solidFill>
                  <a:srgbClr val="314865"/>
                </a:solidFill>
                <a:latin typeface="Arial"/>
                <a:ea typeface="微软雅黑"/>
                <a:sym typeface="Arial"/>
              </a:rPr>
              <a:t>定制预算</a:t>
            </a:r>
            <a:endParaRPr lang="en-US" altLang="zh-CN" sz="2400" b="1" cap="all" dirty="0">
              <a:solidFill>
                <a:srgbClr val="314865"/>
              </a:solidFill>
              <a:latin typeface="Arial"/>
              <a:ea typeface="微软雅黑"/>
              <a:sym typeface="Arial"/>
            </a:endParaRPr>
          </a:p>
        </p:txBody>
      </p:sp>
      <p:grpSp>
        <p:nvGrpSpPr>
          <p:cNvPr id="29" name="组合 28"/>
          <p:cNvGrpSpPr/>
          <p:nvPr/>
        </p:nvGrpSpPr>
        <p:grpSpPr>
          <a:xfrm>
            <a:off x="4552078" y="5013219"/>
            <a:ext cx="556576" cy="556576"/>
            <a:chOff x="5747657" y="2305619"/>
            <a:chExt cx="556576" cy="556576"/>
          </a:xfrm>
        </p:grpSpPr>
        <p:sp>
          <p:nvSpPr>
            <p:cNvPr id="30" name="椭圆 26"/>
            <p:cNvSpPr/>
            <p:nvPr/>
          </p:nvSpPr>
          <p:spPr bwMode="auto">
            <a:xfrm>
              <a:off x="5747657" y="2305619"/>
              <a:ext cx="556576" cy="556576"/>
            </a:xfrm>
            <a:prstGeom prst="ellipse">
              <a:avLst/>
            </a:prstGeom>
            <a:solidFill>
              <a:srgbClr val="314865"/>
            </a:solidFill>
            <a:ln w="57150" cap="flat" cmpd="sng" algn="ctr">
              <a:solidFill>
                <a:schemeClr val="bg1"/>
              </a:solidFill>
              <a:prstDash val="solid"/>
            </a:ln>
            <a:effectLst>
              <a:outerShdw blurRad="381000" dist="127000" dir="2700000" algn="tl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algn="ctr" fontAlgn="auto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200" kern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31" name="燕尾形 30"/>
            <p:cNvSpPr/>
            <p:nvPr/>
          </p:nvSpPr>
          <p:spPr>
            <a:xfrm>
              <a:off x="5932500" y="2446897"/>
              <a:ext cx="186890" cy="274020"/>
            </a:xfrm>
            <a:prstGeom prst="chevron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Arial"/>
                <a:ea typeface="微软雅黑"/>
                <a:sym typeface="Arial"/>
              </a:endParaRPr>
            </a:p>
          </p:txBody>
        </p:sp>
      </p:grpSp>
      <p:cxnSp>
        <p:nvCxnSpPr>
          <p:cNvPr id="32" name="直接连接符 31"/>
          <p:cNvCxnSpPr/>
          <p:nvPr/>
        </p:nvCxnSpPr>
        <p:spPr>
          <a:xfrm>
            <a:off x="5789501" y="3131001"/>
            <a:ext cx="0" cy="718827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文本框 54"/>
          <p:cNvSpPr txBox="1">
            <a:spLocks noChangeArrowheads="1"/>
          </p:cNvSpPr>
          <p:nvPr/>
        </p:nvSpPr>
        <p:spPr bwMode="auto">
          <a:xfrm>
            <a:off x="5916555" y="3312201"/>
            <a:ext cx="5968581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ts val="2400"/>
              </a:lnSpc>
            </a:pPr>
            <a:r>
              <a:rPr lang="zh-CN" altLang="en-US" sz="1200" dirty="0">
                <a:solidFill>
                  <a:schemeClr val="bg2">
                    <a:lumMod val="50000"/>
                  </a:schemeClr>
                </a:solidFill>
                <a:latin typeface="Arial"/>
                <a:ea typeface="微软雅黑"/>
                <a:sym typeface="Arial"/>
              </a:rPr>
              <a:t>是在具体实施项目采购行为之前对项目采购成本的一种估计和预测，是对整个项目资金的一种理性的规划。它不单对项目采购资金进行了合理的配置和分发，还同时建立了一个资金的使用标准，以便对采购实施行为中的资金使用进行随时的检测与控制，确保项目资金的使用在一定的合理范围内浮动</a:t>
            </a:r>
            <a:endParaRPr lang="en-US" altLang="zh-CN" sz="1200" dirty="0">
              <a:solidFill>
                <a:schemeClr val="bg2">
                  <a:lumMod val="50000"/>
                </a:schemeClr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34" name="文本框 55"/>
          <p:cNvSpPr txBox="1"/>
          <p:nvPr/>
        </p:nvSpPr>
        <p:spPr>
          <a:xfrm>
            <a:off x="5916557" y="2866649"/>
            <a:ext cx="3033695" cy="46166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r>
              <a:rPr lang="zh-CN" altLang="en-US" sz="2400" b="1" cap="all" dirty="0">
                <a:solidFill>
                  <a:srgbClr val="314865"/>
                </a:solidFill>
                <a:latin typeface="Arial"/>
                <a:ea typeface="微软雅黑"/>
                <a:sym typeface="Arial"/>
              </a:rPr>
              <a:t>定制预算</a:t>
            </a:r>
            <a:endParaRPr lang="en-US" altLang="zh-CN" sz="2400" b="1" cap="all" dirty="0">
              <a:solidFill>
                <a:srgbClr val="314865"/>
              </a:solidFill>
              <a:latin typeface="Arial"/>
              <a:ea typeface="微软雅黑"/>
              <a:sym typeface="Arial"/>
            </a:endParaRPr>
          </a:p>
        </p:txBody>
      </p:sp>
      <p:grpSp>
        <p:nvGrpSpPr>
          <p:cNvPr id="35" name="组合 34"/>
          <p:cNvGrpSpPr/>
          <p:nvPr/>
        </p:nvGrpSpPr>
        <p:grpSpPr>
          <a:xfrm>
            <a:off x="4993830" y="3212125"/>
            <a:ext cx="556576" cy="556576"/>
            <a:chOff x="5747657" y="2305619"/>
            <a:chExt cx="556576" cy="556576"/>
          </a:xfrm>
        </p:grpSpPr>
        <p:sp>
          <p:nvSpPr>
            <p:cNvPr id="36" name="椭圆 26"/>
            <p:cNvSpPr/>
            <p:nvPr/>
          </p:nvSpPr>
          <p:spPr bwMode="auto">
            <a:xfrm>
              <a:off x="5747657" y="2305619"/>
              <a:ext cx="556576" cy="556576"/>
            </a:xfrm>
            <a:prstGeom prst="ellipse">
              <a:avLst/>
            </a:prstGeom>
            <a:solidFill>
              <a:srgbClr val="314865"/>
            </a:solidFill>
            <a:ln w="57150" cap="flat" cmpd="sng" algn="ctr">
              <a:solidFill>
                <a:schemeClr val="bg1"/>
              </a:solidFill>
              <a:prstDash val="solid"/>
            </a:ln>
            <a:effectLst>
              <a:outerShdw blurRad="381000" dist="127000" dir="2700000" algn="tl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algn="ctr" fontAlgn="auto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2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37" name="燕尾形 36"/>
            <p:cNvSpPr/>
            <p:nvPr/>
          </p:nvSpPr>
          <p:spPr>
            <a:xfrm>
              <a:off x="5932500" y="2446897"/>
              <a:ext cx="186890" cy="274020"/>
            </a:xfrm>
            <a:prstGeom prst="chevron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Arial"/>
                <a:ea typeface="微软雅黑"/>
                <a:sym typeface="Arial"/>
              </a:endParaRPr>
            </a:p>
          </p:txBody>
        </p:sp>
      </p:grpSp>
      <p:grpSp>
        <p:nvGrpSpPr>
          <p:cNvPr id="39" name="组合 38">
            <a:extLst>
              <a:ext uri="{FF2B5EF4-FFF2-40B4-BE49-F238E27FC236}">
                <a16:creationId xmlns:a16="http://schemas.microsoft.com/office/drawing/2014/main" xmlns="" id="{DF516908-27CF-4E96-BE52-05A03E1E77F6}"/>
              </a:ext>
            </a:extLst>
          </p:cNvPr>
          <p:cNvGrpSpPr/>
          <p:nvPr/>
        </p:nvGrpSpPr>
        <p:grpSpPr>
          <a:xfrm>
            <a:off x="769877" y="1603465"/>
            <a:ext cx="2211794" cy="3623981"/>
            <a:chOff x="8631023" y="1684586"/>
            <a:chExt cx="2419633" cy="3964519"/>
          </a:xfrm>
          <a:solidFill>
            <a:srgbClr val="314865"/>
          </a:solidFill>
        </p:grpSpPr>
        <p:sp>
          <p:nvSpPr>
            <p:cNvPr id="40" name="Freeform 23">
              <a:extLst>
                <a:ext uri="{FF2B5EF4-FFF2-40B4-BE49-F238E27FC236}">
                  <a16:creationId xmlns:a16="http://schemas.microsoft.com/office/drawing/2014/main" xmlns="" id="{EB7CD0B6-8D43-4B78-9DD4-66FE1BBA2B85}"/>
                </a:ext>
              </a:extLst>
            </p:cNvPr>
            <p:cNvSpPr/>
            <p:nvPr/>
          </p:nvSpPr>
          <p:spPr bwMode="auto">
            <a:xfrm>
              <a:off x="9714110" y="1846062"/>
              <a:ext cx="0" cy="0"/>
            </a:xfrm>
            <a:custGeom>
              <a:avLst/>
              <a:gdLst>
                <a:gd name="T0" fmla="*/ 0 w 3"/>
                <a:gd name="T1" fmla="*/ 0 w 3"/>
                <a:gd name="T2" fmla="*/ 3 w 3"/>
                <a:gd name="T3" fmla="*/ 0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">
                  <a:moveTo>
                    <a:pt x="0" y="0"/>
                  </a:moveTo>
                  <a:lnTo>
                    <a:pt x="0" y="0"/>
                  </a:lnTo>
                  <a:cubicBezTo>
                    <a:pt x="1" y="0"/>
                    <a:pt x="2" y="0"/>
                    <a:pt x="3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25400">
              <a:noFill/>
            </a:ln>
            <a:effectLst>
              <a:outerShdw blurRad="381000" dist="254000" dir="2700000" algn="tl" rotWithShape="0">
                <a:prstClr val="black">
                  <a:alpha val="6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1" name="Freeform 21">
              <a:extLst>
                <a:ext uri="{FF2B5EF4-FFF2-40B4-BE49-F238E27FC236}">
                  <a16:creationId xmlns:a16="http://schemas.microsoft.com/office/drawing/2014/main" xmlns="" id="{D993AE0C-1265-4464-A14D-1157D09C73F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631023" y="1684586"/>
              <a:ext cx="2419633" cy="3114007"/>
            </a:xfrm>
            <a:custGeom>
              <a:avLst/>
              <a:gdLst>
                <a:gd name="T0" fmla="*/ 15500 w 17509"/>
                <a:gd name="T1" fmla="*/ 12945 h 22569"/>
                <a:gd name="T2" fmla="*/ 13648 w 17509"/>
                <a:gd name="T3" fmla="*/ 15646 h 22569"/>
                <a:gd name="T4" fmla="*/ 12686 w 17509"/>
                <a:gd name="T5" fmla="*/ 16707 h 22569"/>
                <a:gd name="T6" fmla="*/ 12045 w 17509"/>
                <a:gd name="T7" fmla="*/ 18000 h 22569"/>
                <a:gd name="T8" fmla="*/ 11850 w 17509"/>
                <a:gd name="T9" fmla="*/ 20372 h 22569"/>
                <a:gd name="T10" fmla="*/ 11851 w 17509"/>
                <a:gd name="T11" fmla="*/ 20445 h 22569"/>
                <a:gd name="T12" fmla="*/ 11209 w 17509"/>
                <a:gd name="T13" fmla="*/ 21086 h 22569"/>
                <a:gd name="T14" fmla="*/ 6299 w 17509"/>
                <a:gd name="T15" fmla="*/ 21086 h 22569"/>
                <a:gd name="T16" fmla="*/ 5844 w 17509"/>
                <a:gd name="T17" fmla="*/ 20897 h 22569"/>
                <a:gd name="T18" fmla="*/ 5657 w 17509"/>
                <a:gd name="T19" fmla="*/ 20445 h 22569"/>
                <a:gd name="T20" fmla="*/ 5657 w 17509"/>
                <a:gd name="T21" fmla="*/ 20369 h 22569"/>
                <a:gd name="T22" fmla="*/ 5462 w 17509"/>
                <a:gd name="T23" fmla="*/ 18000 h 22569"/>
                <a:gd name="T24" fmla="*/ 5094 w 17509"/>
                <a:gd name="T25" fmla="*/ 17092 h 22569"/>
                <a:gd name="T26" fmla="*/ 4029 w 17509"/>
                <a:gd name="T27" fmla="*/ 15822 h 22569"/>
                <a:gd name="T28" fmla="*/ 2329 w 17509"/>
                <a:gd name="T29" fmla="*/ 13637 h 22569"/>
                <a:gd name="T30" fmla="*/ 1484 w 17509"/>
                <a:gd name="T31" fmla="*/ 9931 h 22569"/>
                <a:gd name="T32" fmla="*/ 2954 w 17509"/>
                <a:gd name="T33" fmla="*/ 5541 h 22569"/>
                <a:gd name="T34" fmla="*/ 6683 w 17509"/>
                <a:gd name="T35" fmla="*/ 2948 h 22569"/>
                <a:gd name="T36" fmla="*/ 6868 w 17509"/>
                <a:gd name="T37" fmla="*/ 2892 h 22569"/>
                <a:gd name="T38" fmla="*/ 7985 w 17509"/>
                <a:gd name="T39" fmla="*/ 2684 h 22569"/>
                <a:gd name="T40" fmla="*/ 7987 w 17509"/>
                <a:gd name="T41" fmla="*/ 2684 h 22569"/>
                <a:gd name="T42" fmla="*/ 8059 w 17509"/>
                <a:gd name="T43" fmla="*/ 2676 h 22569"/>
                <a:gd name="T44" fmla="*/ 8716 w 17509"/>
                <a:gd name="T45" fmla="*/ 2639 h 22569"/>
                <a:gd name="T46" fmla="*/ 8755 w 17509"/>
                <a:gd name="T47" fmla="*/ 2643 h 22569"/>
                <a:gd name="T48" fmla="*/ 8793 w 17509"/>
                <a:gd name="T49" fmla="*/ 2641 h 22569"/>
                <a:gd name="T50" fmla="*/ 9450 w 17509"/>
                <a:gd name="T51" fmla="*/ 2676 h 22569"/>
                <a:gd name="T52" fmla="*/ 9448 w 17509"/>
                <a:gd name="T53" fmla="*/ 2676 h 22569"/>
                <a:gd name="T54" fmla="*/ 9520 w 17509"/>
                <a:gd name="T55" fmla="*/ 2684 h 22569"/>
                <a:gd name="T56" fmla="*/ 9522 w 17509"/>
                <a:gd name="T57" fmla="*/ 2684 h 22569"/>
                <a:gd name="T58" fmla="*/ 10638 w 17509"/>
                <a:gd name="T59" fmla="*/ 2892 h 22569"/>
                <a:gd name="T60" fmla="*/ 10825 w 17509"/>
                <a:gd name="T61" fmla="*/ 2948 h 22569"/>
                <a:gd name="T62" fmla="*/ 14553 w 17509"/>
                <a:gd name="T63" fmla="*/ 5541 h 22569"/>
                <a:gd name="T64" fmla="*/ 16023 w 17509"/>
                <a:gd name="T65" fmla="*/ 9931 h 22569"/>
                <a:gd name="T66" fmla="*/ 15500 w 17509"/>
                <a:gd name="T67" fmla="*/ 12945 h 22569"/>
                <a:gd name="T68" fmla="*/ 17507 w 17509"/>
                <a:gd name="T69" fmla="*/ 9931 h 22569"/>
                <a:gd name="T70" fmla="*/ 15734 w 17509"/>
                <a:gd name="T71" fmla="*/ 4645 h 22569"/>
                <a:gd name="T72" fmla="*/ 1773 w 17509"/>
                <a:gd name="T73" fmla="*/ 4645 h 22569"/>
                <a:gd name="T74" fmla="*/ 0 w 17509"/>
                <a:gd name="T75" fmla="*/ 9931 h 22569"/>
                <a:gd name="T76" fmla="*/ 628 w 17509"/>
                <a:gd name="T77" fmla="*/ 13491 h 22569"/>
                <a:gd name="T78" fmla="*/ 2782 w 17509"/>
                <a:gd name="T79" fmla="*/ 16665 h 22569"/>
                <a:gd name="T80" fmla="*/ 3655 w 17509"/>
                <a:gd name="T81" fmla="*/ 17623 h 22569"/>
                <a:gd name="T82" fmla="*/ 4005 w 17509"/>
                <a:gd name="T83" fmla="*/ 18273 h 22569"/>
                <a:gd name="T84" fmla="*/ 4174 w 17509"/>
                <a:gd name="T85" fmla="*/ 20369 h 22569"/>
                <a:gd name="T86" fmla="*/ 4174 w 17509"/>
                <a:gd name="T87" fmla="*/ 20420 h 22569"/>
                <a:gd name="T88" fmla="*/ 4174 w 17509"/>
                <a:gd name="T89" fmla="*/ 20435 h 22569"/>
                <a:gd name="T90" fmla="*/ 4174 w 17509"/>
                <a:gd name="T91" fmla="*/ 20440 h 22569"/>
                <a:gd name="T92" fmla="*/ 4174 w 17509"/>
                <a:gd name="T93" fmla="*/ 20445 h 22569"/>
                <a:gd name="T94" fmla="*/ 6299 w 17509"/>
                <a:gd name="T95" fmla="*/ 22569 h 22569"/>
                <a:gd name="T96" fmla="*/ 11209 w 17509"/>
                <a:gd name="T97" fmla="*/ 22569 h 22569"/>
                <a:gd name="T98" fmla="*/ 13333 w 17509"/>
                <a:gd name="T99" fmla="*/ 20445 h 22569"/>
                <a:gd name="T100" fmla="*/ 13333 w 17509"/>
                <a:gd name="T101" fmla="*/ 20440 h 22569"/>
                <a:gd name="T102" fmla="*/ 13333 w 17509"/>
                <a:gd name="T103" fmla="*/ 20434 h 22569"/>
                <a:gd name="T104" fmla="*/ 13333 w 17509"/>
                <a:gd name="T105" fmla="*/ 20420 h 22569"/>
                <a:gd name="T106" fmla="*/ 13333 w 17509"/>
                <a:gd name="T107" fmla="*/ 20372 h 22569"/>
                <a:gd name="T108" fmla="*/ 13503 w 17509"/>
                <a:gd name="T109" fmla="*/ 18274 h 22569"/>
                <a:gd name="T110" fmla="*/ 13673 w 17509"/>
                <a:gd name="T111" fmla="*/ 17875 h 22569"/>
                <a:gd name="T112" fmla="*/ 14553 w 17509"/>
                <a:gd name="T113" fmla="*/ 16847 h 22569"/>
                <a:gd name="T114" fmla="*/ 16486 w 17509"/>
                <a:gd name="T115" fmla="*/ 14338 h 22569"/>
                <a:gd name="T116" fmla="*/ 17507 w 17509"/>
                <a:gd name="T117" fmla="*/ 9931 h 225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7509" h="22569">
                  <a:moveTo>
                    <a:pt x="15500" y="12945"/>
                  </a:moveTo>
                  <a:cubicBezTo>
                    <a:pt x="15031" y="14128"/>
                    <a:pt x="14327" y="14928"/>
                    <a:pt x="13648" y="15646"/>
                  </a:cubicBezTo>
                  <a:cubicBezTo>
                    <a:pt x="13309" y="16005"/>
                    <a:pt x="12976" y="16339"/>
                    <a:pt x="12686" y="16707"/>
                  </a:cubicBezTo>
                  <a:cubicBezTo>
                    <a:pt x="12399" y="17072"/>
                    <a:pt x="12143" y="17489"/>
                    <a:pt x="12045" y="18000"/>
                  </a:cubicBezTo>
                  <a:cubicBezTo>
                    <a:pt x="11859" y="18996"/>
                    <a:pt x="11852" y="20066"/>
                    <a:pt x="11850" y="20372"/>
                  </a:cubicBezTo>
                  <a:cubicBezTo>
                    <a:pt x="11850" y="20413"/>
                    <a:pt x="11851" y="20435"/>
                    <a:pt x="11851" y="20445"/>
                  </a:cubicBezTo>
                  <a:cubicBezTo>
                    <a:pt x="11849" y="20799"/>
                    <a:pt x="11564" y="21085"/>
                    <a:pt x="11209" y="21086"/>
                  </a:cubicBezTo>
                  <a:lnTo>
                    <a:pt x="6299" y="21086"/>
                  </a:lnTo>
                  <a:cubicBezTo>
                    <a:pt x="6119" y="21086"/>
                    <a:pt x="5962" y="21015"/>
                    <a:pt x="5844" y="20897"/>
                  </a:cubicBezTo>
                  <a:cubicBezTo>
                    <a:pt x="5727" y="20779"/>
                    <a:pt x="5657" y="20625"/>
                    <a:pt x="5657" y="20445"/>
                  </a:cubicBezTo>
                  <a:cubicBezTo>
                    <a:pt x="5657" y="20435"/>
                    <a:pt x="5657" y="20412"/>
                    <a:pt x="5657" y="20369"/>
                  </a:cubicBezTo>
                  <a:cubicBezTo>
                    <a:pt x="5656" y="20061"/>
                    <a:pt x="5647" y="18994"/>
                    <a:pt x="5462" y="18000"/>
                  </a:cubicBezTo>
                  <a:cubicBezTo>
                    <a:pt x="5398" y="17661"/>
                    <a:pt x="5261" y="17359"/>
                    <a:pt x="5094" y="17092"/>
                  </a:cubicBezTo>
                  <a:cubicBezTo>
                    <a:pt x="4798" y="16622"/>
                    <a:pt x="4420" y="16237"/>
                    <a:pt x="4029" y="15822"/>
                  </a:cubicBezTo>
                  <a:cubicBezTo>
                    <a:pt x="3439" y="15207"/>
                    <a:pt x="2815" y="14544"/>
                    <a:pt x="2329" y="13637"/>
                  </a:cubicBezTo>
                  <a:cubicBezTo>
                    <a:pt x="1845" y="12731"/>
                    <a:pt x="1485" y="11579"/>
                    <a:pt x="1484" y="9931"/>
                  </a:cubicBezTo>
                  <a:cubicBezTo>
                    <a:pt x="1484" y="8279"/>
                    <a:pt x="2030" y="6763"/>
                    <a:pt x="2954" y="5541"/>
                  </a:cubicBezTo>
                  <a:cubicBezTo>
                    <a:pt x="3879" y="4319"/>
                    <a:pt x="5180" y="3397"/>
                    <a:pt x="6683" y="2948"/>
                  </a:cubicBezTo>
                  <a:lnTo>
                    <a:pt x="6868" y="2892"/>
                  </a:lnTo>
                  <a:cubicBezTo>
                    <a:pt x="7230" y="2798"/>
                    <a:pt x="7602" y="2724"/>
                    <a:pt x="7985" y="2684"/>
                  </a:cubicBezTo>
                  <a:lnTo>
                    <a:pt x="7987" y="2684"/>
                  </a:lnTo>
                  <a:lnTo>
                    <a:pt x="8059" y="2676"/>
                  </a:lnTo>
                  <a:cubicBezTo>
                    <a:pt x="8283" y="2654"/>
                    <a:pt x="8501" y="2641"/>
                    <a:pt x="8716" y="2639"/>
                  </a:cubicBezTo>
                  <a:lnTo>
                    <a:pt x="8755" y="2643"/>
                  </a:lnTo>
                  <a:lnTo>
                    <a:pt x="8793" y="2641"/>
                  </a:lnTo>
                  <a:cubicBezTo>
                    <a:pt x="9007" y="2641"/>
                    <a:pt x="9226" y="2654"/>
                    <a:pt x="9450" y="2676"/>
                  </a:cubicBezTo>
                  <a:lnTo>
                    <a:pt x="9448" y="2676"/>
                  </a:lnTo>
                  <a:lnTo>
                    <a:pt x="9520" y="2684"/>
                  </a:lnTo>
                  <a:lnTo>
                    <a:pt x="9522" y="2684"/>
                  </a:lnTo>
                  <a:cubicBezTo>
                    <a:pt x="9905" y="2724"/>
                    <a:pt x="10277" y="2797"/>
                    <a:pt x="10638" y="2892"/>
                  </a:cubicBezTo>
                  <a:lnTo>
                    <a:pt x="10825" y="2948"/>
                  </a:lnTo>
                  <a:cubicBezTo>
                    <a:pt x="12327" y="3397"/>
                    <a:pt x="13628" y="4319"/>
                    <a:pt x="14553" y="5541"/>
                  </a:cubicBezTo>
                  <a:cubicBezTo>
                    <a:pt x="15476" y="6763"/>
                    <a:pt x="16023" y="8279"/>
                    <a:pt x="16023" y="9931"/>
                  </a:cubicBezTo>
                  <a:cubicBezTo>
                    <a:pt x="16023" y="11186"/>
                    <a:pt x="15812" y="12155"/>
                    <a:pt x="15500" y="12945"/>
                  </a:cubicBezTo>
                  <a:close/>
                  <a:moveTo>
                    <a:pt x="17507" y="9931"/>
                  </a:moveTo>
                  <a:cubicBezTo>
                    <a:pt x="17507" y="7948"/>
                    <a:pt x="16847" y="6114"/>
                    <a:pt x="15734" y="4645"/>
                  </a:cubicBezTo>
                  <a:cubicBezTo>
                    <a:pt x="12226" y="8"/>
                    <a:pt x="5290" y="0"/>
                    <a:pt x="1773" y="4645"/>
                  </a:cubicBezTo>
                  <a:cubicBezTo>
                    <a:pt x="661" y="6114"/>
                    <a:pt x="0" y="7948"/>
                    <a:pt x="0" y="9931"/>
                  </a:cubicBezTo>
                  <a:cubicBezTo>
                    <a:pt x="0" y="11354"/>
                    <a:pt x="245" y="12523"/>
                    <a:pt x="628" y="13491"/>
                  </a:cubicBezTo>
                  <a:cubicBezTo>
                    <a:pt x="1202" y="14942"/>
                    <a:pt x="2079" y="15922"/>
                    <a:pt x="2782" y="16665"/>
                  </a:cubicBezTo>
                  <a:cubicBezTo>
                    <a:pt x="3135" y="17036"/>
                    <a:pt x="3445" y="17353"/>
                    <a:pt x="3655" y="17623"/>
                  </a:cubicBezTo>
                  <a:cubicBezTo>
                    <a:pt x="3870" y="17895"/>
                    <a:pt x="3975" y="18106"/>
                    <a:pt x="4005" y="18273"/>
                  </a:cubicBezTo>
                  <a:cubicBezTo>
                    <a:pt x="4158" y="19085"/>
                    <a:pt x="4174" y="20109"/>
                    <a:pt x="4174" y="20369"/>
                  </a:cubicBezTo>
                  <a:lnTo>
                    <a:pt x="4174" y="20420"/>
                  </a:lnTo>
                  <a:lnTo>
                    <a:pt x="4174" y="20435"/>
                  </a:lnTo>
                  <a:lnTo>
                    <a:pt x="4174" y="20440"/>
                  </a:lnTo>
                  <a:lnTo>
                    <a:pt x="4174" y="20445"/>
                  </a:lnTo>
                  <a:cubicBezTo>
                    <a:pt x="4174" y="21620"/>
                    <a:pt x="5125" y="22568"/>
                    <a:pt x="6299" y="22569"/>
                  </a:cubicBezTo>
                  <a:lnTo>
                    <a:pt x="11209" y="22569"/>
                  </a:lnTo>
                  <a:cubicBezTo>
                    <a:pt x="12383" y="22568"/>
                    <a:pt x="13333" y="21618"/>
                    <a:pt x="13333" y="20445"/>
                  </a:cubicBezTo>
                  <a:lnTo>
                    <a:pt x="13333" y="20440"/>
                  </a:lnTo>
                  <a:lnTo>
                    <a:pt x="13333" y="20434"/>
                  </a:lnTo>
                  <a:lnTo>
                    <a:pt x="13333" y="20420"/>
                  </a:lnTo>
                  <a:lnTo>
                    <a:pt x="13333" y="20372"/>
                  </a:lnTo>
                  <a:cubicBezTo>
                    <a:pt x="13333" y="20115"/>
                    <a:pt x="13349" y="19088"/>
                    <a:pt x="13503" y="18274"/>
                  </a:cubicBezTo>
                  <a:cubicBezTo>
                    <a:pt x="13524" y="18161"/>
                    <a:pt x="13574" y="18033"/>
                    <a:pt x="13673" y="17875"/>
                  </a:cubicBezTo>
                  <a:cubicBezTo>
                    <a:pt x="13840" y="17600"/>
                    <a:pt x="14158" y="17258"/>
                    <a:pt x="14553" y="16847"/>
                  </a:cubicBezTo>
                  <a:cubicBezTo>
                    <a:pt x="15141" y="16228"/>
                    <a:pt x="15891" y="15448"/>
                    <a:pt x="16486" y="14338"/>
                  </a:cubicBezTo>
                  <a:cubicBezTo>
                    <a:pt x="17082" y="13230"/>
                    <a:pt x="17509" y="11799"/>
                    <a:pt x="17507" y="9931"/>
                  </a:cubicBezTo>
                  <a:close/>
                </a:path>
              </a:pathLst>
            </a:custGeom>
            <a:grpFill/>
            <a:ln w="254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 dirty="0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2" name="Freeform 24">
              <a:extLst>
                <a:ext uri="{FF2B5EF4-FFF2-40B4-BE49-F238E27FC236}">
                  <a16:creationId xmlns:a16="http://schemas.microsoft.com/office/drawing/2014/main" xmlns="" id="{D443BDA7-042E-4724-9F03-563E17A804B0}"/>
                </a:ext>
              </a:extLst>
            </p:cNvPr>
            <p:cNvSpPr/>
            <p:nvPr/>
          </p:nvSpPr>
          <p:spPr bwMode="auto">
            <a:xfrm>
              <a:off x="9378674" y="4873541"/>
              <a:ext cx="925122" cy="252112"/>
            </a:xfrm>
            <a:custGeom>
              <a:avLst/>
              <a:gdLst>
                <a:gd name="T0" fmla="*/ 5785 w 6697"/>
                <a:gd name="T1" fmla="*/ 0 h 1826"/>
                <a:gd name="T2" fmla="*/ 914 w 6697"/>
                <a:gd name="T3" fmla="*/ 0 h 1826"/>
                <a:gd name="T4" fmla="*/ 0 w 6697"/>
                <a:gd name="T5" fmla="*/ 914 h 1826"/>
                <a:gd name="T6" fmla="*/ 914 w 6697"/>
                <a:gd name="T7" fmla="*/ 1826 h 1826"/>
                <a:gd name="T8" fmla="*/ 5785 w 6697"/>
                <a:gd name="T9" fmla="*/ 1826 h 1826"/>
                <a:gd name="T10" fmla="*/ 6697 w 6697"/>
                <a:gd name="T11" fmla="*/ 914 h 1826"/>
                <a:gd name="T12" fmla="*/ 5785 w 6697"/>
                <a:gd name="T13" fmla="*/ 0 h 18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697" h="1826">
                  <a:moveTo>
                    <a:pt x="5785" y="0"/>
                  </a:moveTo>
                  <a:lnTo>
                    <a:pt x="914" y="0"/>
                  </a:lnTo>
                  <a:cubicBezTo>
                    <a:pt x="410" y="0"/>
                    <a:pt x="0" y="407"/>
                    <a:pt x="0" y="914"/>
                  </a:cubicBezTo>
                  <a:cubicBezTo>
                    <a:pt x="0" y="1416"/>
                    <a:pt x="410" y="1826"/>
                    <a:pt x="914" y="1826"/>
                  </a:cubicBezTo>
                  <a:lnTo>
                    <a:pt x="5785" y="1826"/>
                  </a:lnTo>
                  <a:cubicBezTo>
                    <a:pt x="6288" y="1826"/>
                    <a:pt x="6697" y="1416"/>
                    <a:pt x="6697" y="914"/>
                  </a:cubicBezTo>
                  <a:cubicBezTo>
                    <a:pt x="6697" y="407"/>
                    <a:pt x="6288" y="0"/>
                    <a:pt x="5785" y="0"/>
                  </a:cubicBezTo>
                  <a:close/>
                </a:path>
              </a:pathLst>
            </a:custGeom>
            <a:grpFill/>
            <a:ln w="254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3" name="Freeform 25">
              <a:extLst>
                <a:ext uri="{FF2B5EF4-FFF2-40B4-BE49-F238E27FC236}">
                  <a16:creationId xmlns:a16="http://schemas.microsoft.com/office/drawing/2014/main" xmlns="" id="{A155413F-F266-45F4-AF5A-176B1A1AAD86}"/>
                </a:ext>
              </a:extLst>
            </p:cNvPr>
            <p:cNvSpPr/>
            <p:nvPr/>
          </p:nvSpPr>
          <p:spPr bwMode="auto">
            <a:xfrm>
              <a:off x="9378674" y="5191885"/>
              <a:ext cx="925122" cy="252112"/>
            </a:xfrm>
            <a:custGeom>
              <a:avLst/>
              <a:gdLst>
                <a:gd name="T0" fmla="*/ 5785 w 6697"/>
                <a:gd name="T1" fmla="*/ 0 h 1825"/>
                <a:gd name="T2" fmla="*/ 914 w 6697"/>
                <a:gd name="T3" fmla="*/ 0 h 1825"/>
                <a:gd name="T4" fmla="*/ 0 w 6697"/>
                <a:gd name="T5" fmla="*/ 911 h 1825"/>
                <a:gd name="T6" fmla="*/ 914 w 6697"/>
                <a:gd name="T7" fmla="*/ 1825 h 1825"/>
                <a:gd name="T8" fmla="*/ 5785 w 6697"/>
                <a:gd name="T9" fmla="*/ 1825 h 1825"/>
                <a:gd name="T10" fmla="*/ 6697 w 6697"/>
                <a:gd name="T11" fmla="*/ 911 h 1825"/>
                <a:gd name="T12" fmla="*/ 5785 w 6697"/>
                <a:gd name="T13" fmla="*/ 0 h 18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697" h="1825">
                  <a:moveTo>
                    <a:pt x="5785" y="0"/>
                  </a:moveTo>
                  <a:lnTo>
                    <a:pt x="914" y="0"/>
                  </a:lnTo>
                  <a:cubicBezTo>
                    <a:pt x="410" y="0"/>
                    <a:pt x="0" y="407"/>
                    <a:pt x="0" y="911"/>
                  </a:cubicBezTo>
                  <a:cubicBezTo>
                    <a:pt x="0" y="1416"/>
                    <a:pt x="410" y="1825"/>
                    <a:pt x="914" y="1825"/>
                  </a:cubicBezTo>
                  <a:lnTo>
                    <a:pt x="5785" y="1825"/>
                  </a:lnTo>
                  <a:cubicBezTo>
                    <a:pt x="6288" y="1825"/>
                    <a:pt x="6697" y="1416"/>
                    <a:pt x="6697" y="911"/>
                  </a:cubicBezTo>
                  <a:cubicBezTo>
                    <a:pt x="6697" y="407"/>
                    <a:pt x="6288" y="0"/>
                    <a:pt x="5785" y="0"/>
                  </a:cubicBezTo>
                  <a:close/>
                </a:path>
              </a:pathLst>
            </a:custGeom>
            <a:grpFill/>
            <a:ln w="254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4" name="Freeform 26">
              <a:extLst>
                <a:ext uri="{FF2B5EF4-FFF2-40B4-BE49-F238E27FC236}">
                  <a16:creationId xmlns:a16="http://schemas.microsoft.com/office/drawing/2014/main" xmlns="" id="{A3EA0D89-24D4-49D9-BD3A-8D83B9813B96}"/>
                </a:ext>
              </a:extLst>
            </p:cNvPr>
            <p:cNvSpPr/>
            <p:nvPr/>
          </p:nvSpPr>
          <p:spPr bwMode="auto">
            <a:xfrm>
              <a:off x="9552802" y="5512366"/>
              <a:ext cx="576866" cy="136739"/>
            </a:xfrm>
            <a:custGeom>
              <a:avLst/>
              <a:gdLst>
                <a:gd name="T0" fmla="*/ 2515 w 4174"/>
                <a:gd name="T1" fmla="*/ 0 h 996"/>
                <a:gd name="T2" fmla="*/ 1661 w 4174"/>
                <a:gd name="T3" fmla="*/ 0 h 996"/>
                <a:gd name="T4" fmla="*/ 6 w 4174"/>
                <a:gd name="T5" fmla="*/ 0 h 996"/>
                <a:gd name="T6" fmla="*/ 0 w 4174"/>
                <a:gd name="T7" fmla="*/ 83 h 996"/>
                <a:gd name="T8" fmla="*/ 1493 w 4174"/>
                <a:gd name="T9" fmla="*/ 996 h 996"/>
                <a:gd name="T10" fmla="*/ 1624 w 4174"/>
                <a:gd name="T11" fmla="*/ 996 h 996"/>
                <a:gd name="T12" fmla="*/ 2552 w 4174"/>
                <a:gd name="T13" fmla="*/ 996 h 996"/>
                <a:gd name="T14" fmla="*/ 2683 w 4174"/>
                <a:gd name="T15" fmla="*/ 996 h 996"/>
                <a:gd name="T16" fmla="*/ 4174 w 4174"/>
                <a:gd name="T17" fmla="*/ 83 h 996"/>
                <a:gd name="T18" fmla="*/ 4170 w 4174"/>
                <a:gd name="T19" fmla="*/ 0 h 996"/>
                <a:gd name="T20" fmla="*/ 2515 w 4174"/>
                <a:gd name="T21" fmla="*/ 0 h 9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174" h="996">
                  <a:moveTo>
                    <a:pt x="2515" y="0"/>
                  </a:moveTo>
                  <a:lnTo>
                    <a:pt x="1661" y="0"/>
                  </a:lnTo>
                  <a:lnTo>
                    <a:pt x="6" y="0"/>
                  </a:lnTo>
                  <a:cubicBezTo>
                    <a:pt x="5" y="28"/>
                    <a:pt x="0" y="54"/>
                    <a:pt x="0" y="83"/>
                  </a:cubicBezTo>
                  <a:cubicBezTo>
                    <a:pt x="0" y="587"/>
                    <a:pt x="775" y="996"/>
                    <a:pt x="1493" y="996"/>
                  </a:cubicBezTo>
                  <a:lnTo>
                    <a:pt x="1624" y="996"/>
                  </a:lnTo>
                  <a:lnTo>
                    <a:pt x="2552" y="996"/>
                  </a:lnTo>
                  <a:lnTo>
                    <a:pt x="2683" y="996"/>
                  </a:lnTo>
                  <a:cubicBezTo>
                    <a:pt x="3400" y="996"/>
                    <a:pt x="4174" y="587"/>
                    <a:pt x="4174" y="83"/>
                  </a:cubicBezTo>
                  <a:cubicBezTo>
                    <a:pt x="4174" y="54"/>
                    <a:pt x="4170" y="28"/>
                    <a:pt x="4170" y="0"/>
                  </a:cubicBezTo>
                  <a:lnTo>
                    <a:pt x="2515" y="0"/>
                  </a:lnTo>
                  <a:close/>
                </a:path>
              </a:pathLst>
            </a:custGeom>
            <a:grpFill/>
            <a:ln w="254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>
                <a:latin typeface="Arial"/>
                <a:ea typeface="微软雅黑"/>
                <a:sym typeface="Arial"/>
              </a:endParaRPr>
            </a:p>
          </p:txBody>
        </p:sp>
      </p:grpSp>
      <p:sp>
        <p:nvSpPr>
          <p:cNvPr id="45" name="矩形 3">
            <a:extLst>
              <a:ext uri="{FF2B5EF4-FFF2-40B4-BE49-F238E27FC236}">
                <a16:creationId xmlns:a16="http://schemas.microsoft.com/office/drawing/2014/main" xmlns="" id="{87032E5D-BB39-427A-B591-22D5B2A5A8F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72653" y="2242428"/>
            <a:ext cx="116345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2800" b="1" dirty="0">
                <a:solidFill>
                  <a:srgbClr val="314865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Arial"/>
                <a:ea typeface="微软雅黑"/>
                <a:sym typeface="Arial"/>
              </a:rPr>
              <a:t>采购成本管理</a:t>
            </a:r>
          </a:p>
        </p:txBody>
      </p:sp>
      <p:grpSp>
        <p:nvGrpSpPr>
          <p:cNvPr id="58" name="组合 57">
            <a:extLst>
              <a:ext uri="{FF2B5EF4-FFF2-40B4-BE49-F238E27FC236}">
                <a16:creationId xmlns:a16="http://schemas.microsoft.com/office/drawing/2014/main" xmlns="" id="{974715DD-D682-425E-9C5B-6535B1128802}"/>
              </a:ext>
            </a:extLst>
          </p:cNvPr>
          <p:cNvGrpSpPr/>
          <p:nvPr/>
        </p:nvGrpSpPr>
        <p:grpSpPr>
          <a:xfrm>
            <a:off x="164616" y="178180"/>
            <a:ext cx="2804616" cy="368580"/>
            <a:chOff x="164616" y="178180"/>
            <a:chExt cx="2804616" cy="368580"/>
          </a:xfrm>
        </p:grpSpPr>
        <p:cxnSp>
          <p:nvCxnSpPr>
            <p:cNvPr id="59" name="直接连接符 58">
              <a:extLst>
                <a:ext uri="{FF2B5EF4-FFF2-40B4-BE49-F238E27FC236}">
                  <a16:creationId xmlns:a16="http://schemas.microsoft.com/office/drawing/2014/main" xmlns="" id="{6276A576-8653-49D6-AEB7-7AD2CA0E882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4616" y="535956"/>
              <a:ext cx="2804616" cy="10804"/>
            </a:xfrm>
            <a:prstGeom prst="line">
              <a:avLst/>
            </a:prstGeom>
            <a:ln>
              <a:solidFill>
                <a:srgbClr val="31486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0" name="文本框 59">
              <a:extLst>
                <a:ext uri="{FF2B5EF4-FFF2-40B4-BE49-F238E27FC236}">
                  <a16:creationId xmlns:a16="http://schemas.microsoft.com/office/drawing/2014/main" xmlns="" id="{A3C54D7A-0522-48CD-8D8E-BC01E7092193}"/>
                </a:ext>
              </a:extLst>
            </p:cNvPr>
            <p:cNvSpPr txBox="1"/>
            <p:nvPr/>
          </p:nvSpPr>
          <p:spPr>
            <a:xfrm>
              <a:off x="534486" y="178180"/>
              <a:ext cx="243474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1600" b="1" dirty="0">
                  <a:solidFill>
                    <a:srgbClr val="314865"/>
                  </a:solidFill>
                  <a:effectLst>
                    <a:innerShdw blurRad="63500" dist="50800" dir="13500000">
                      <a:prstClr val="black">
                        <a:alpha val="50000"/>
                      </a:prstClr>
                    </a:innerShdw>
                  </a:effectLst>
                  <a:latin typeface="Arial"/>
                  <a:ea typeface="微软雅黑"/>
                  <a:sym typeface="Arial"/>
                </a:rPr>
                <a:t>采购成本管理</a:t>
              </a:r>
            </a:p>
          </p:txBody>
        </p:sp>
        <p:sp>
          <p:nvSpPr>
            <p:cNvPr id="61" name="矩形 60">
              <a:extLst>
                <a:ext uri="{FF2B5EF4-FFF2-40B4-BE49-F238E27FC236}">
                  <a16:creationId xmlns:a16="http://schemas.microsoft.com/office/drawing/2014/main" xmlns="" id="{75D391F5-F0F7-412D-BE60-672840CBFBF8}"/>
                </a:ext>
              </a:extLst>
            </p:cNvPr>
            <p:cNvSpPr/>
            <p:nvPr/>
          </p:nvSpPr>
          <p:spPr>
            <a:xfrm>
              <a:off x="164616" y="178180"/>
              <a:ext cx="47829" cy="284416"/>
            </a:xfrm>
            <a:prstGeom prst="rect">
              <a:avLst/>
            </a:prstGeom>
            <a:solidFill>
              <a:srgbClr val="314865"/>
            </a:solidFill>
            <a:ln>
              <a:solidFill>
                <a:srgbClr val="31486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2" name="矩形 61">
              <a:extLst>
                <a:ext uri="{FF2B5EF4-FFF2-40B4-BE49-F238E27FC236}">
                  <a16:creationId xmlns:a16="http://schemas.microsoft.com/office/drawing/2014/main" xmlns="" id="{4F43D689-B454-487E-8892-C4383BE8620B}"/>
                </a:ext>
              </a:extLst>
            </p:cNvPr>
            <p:cNvSpPr/>
            <p:nvPr/>
          </p:nvSpPr>
          <p:spPr>
            <a:xfrm>
              <a:off x="275779" y="252586"/>
              <a:ext cx="47828" cy="210010"/>
            </a:xfrm>
            <a:prstGeom prst="rect">
              <a:avLst/>
            </a:prstGeom>
            <a:solidFill>
              <a:srgbClr val="314865"/>
            </a:solidFill>
            <a:ln>
              <a:solidFill>
                <a:srgbClr val="31486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3" name="矩形 62">
              <a:extLst>
                <a:ext uri="{FF2B5EF4-FFF2-40B4-BE49-F238E27FC236}">
                  <a16:creationId xmlns:a16="http://schemas.microsoft.com/office/drawing/2014/main" xmlns="" id="{858C7E83-8507-446E-A9A3-839E29B0B800}"/>
                </a:ext>
              </a:extLst>
            </p:cNvPr>
            <p:cNvSpPr/>
            <p:nvPr/>
          </p:nvSpPr>
          <p:spPr>
            <a:xfrm flipH="1">
              <a:off x="377808" y="320388"/>
              <a:ext cx="47827" cy="142208"/>
            </a:xfrm>
            <a:prstGeom prst="rect">
              <a:avLst/>
            </a:prstGeom>
            <a:solidFill>
              <a:srgbClr val="314865"/>
            </a:solidFill>
            <a:ln>
              <a:solidFill>
                <a:srgbClr val="31486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068789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95833E-6 3.33333E-6 L 3.95833E-6 0.19514 " pathEditMode="relative" rAng="0" ptsTypes="AA">
                                      <p:cBhvr>
                                        <p:cTn id="14" dur="500" spd="-100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974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5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000"/>
                            </p:stCondLst>
                            <p:childTnLst>
                              <p:par>
                                <p:cTn id="6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500"/>
                            </p:stCondLst>
                            <p:childTnLst>
                              <p:par>
                                <p:cTn id="6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000"/>
                            </p:stCondLst>
                            <p:childTnLst>
                              <p:par>
                                <p:cTn id="7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7" grpId="0"/>
      <p:bldP spid="28" grpId="0"/>
      <p:bldP spid="33" grpId="0"/>
      <p:bldP spid="34" grpId="0"/>
      <p:bldP spid="4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extBox 51">
            <a:extLst>
              <a:ext uri="{FF2B5EF4-FFF2-40B4-BE49-F238E27FC236}">
                <a16:creationId xmlns:a16="http://schemas.microsoft.com/office/drawing/2014/main" xmlns="" id="{5E218B4F-3A7C-4737-88A3-1500C205BA96}"/>
              </a:ext>
            </a:extLst>
          </p:cNvPr>
          <p:cNvSpPr txBox="1"/>
          <p:nvPr/>
        </p:nvSpPr>
        <p:spPr>
          <a:xfrm>
            <a:off x="6764170" y="1785691"/>
            <a:ext cx="456822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eaLnBrk="1" hangingPunct="1">
              <a:lnSpc>
                <a:spcPct val="200000"/>
              </a:lnSpc>
            </a:pPr>
            <a:r>
              <a:rPr lang="zh-CN" altLang="en-US" sz="1600" b="1" dirty="0">
                <a:solidFill>
                  <a:srgbClr val="314865"/>
                </a:solidFill>
                <a:latin typeface="Arial"/>
                <a:ea typeface="微软雅黑"/>
                <a:sym typeface="Arial"/>
              </a:rPr>
              <a:t>机遇：</a:t>
            </a:r>
            <a:r>
              <a:rPr lang="zh-CN" altLang="en-US" sz="1600" b="0" dirty="0">
                <a:solidFill>
                  <a:schemeClr val="bg2">
                    <a:lumMod val="50000"/>
                  </a:schemeClr>
                </a:solidFill>
                <a:latin typeface="Arial"/>
                <a:ea typeface="微软雅黑"/>
                <a:sym typeface="Arial"/>
              </a:rPr>
              <a:t>国内钢铁行业产能过剩矛盾一直没有得到解决。国内钢材价格一直在低位徘徊，导致全国钢材价格重新回落到</a:t>
            </a:r>
            <a:r>
              <a:rPr lang="en-US" altLang="zh-CN" sz="1600" b="0" dirty="0">
                <a:solidFill>
                  <a:schemeClr val="bg2">
                    <a:lumMod val="50000"/>
                  </a:schemeClr>
                </a:solidFill>
                <a:latin typeface="Arial"/>
                <a:ea typeface="微软雅黑"/>
                <a:sym typeface="Arial"/>
              </a:rPr>
              <a:t>1994</a:t>
            </a:r>
            <a:r>
              <a:rPr lang="zh-CN" altLang="en-US" sz="1600" b="0" dirty="0">
                <a:solidFill>
                  <a:schemeClr val="bg2">
                    <a:lumMod val="50000"/>
                  </a:schemeClr>
                </a:solidFill>
                <a:latin typeface="Arial"/>
                <a:ea typeface="微软雅黑"/>
                <a:sym typeface="Arial"/>
              </a:rPr>
              <a:t>年的水平。其中，今年国内钢材价格甚至低于</a:t>
            </a:r>
            <a:r>
              <a:rPr lang="en-US" altLang="zh-CN" sz="1600" b="0" dirty="0">
                <a:solidFill>
                  <a:schemeClr val="bg2">
                    <a:lumMod val="50000"/>
                  </a:schemeClr>
                </a:solidFill>
                <a:latin typeface="Arial"/>
                <a:ea typeface="微软雅黑"/>
                <a:sym typeface="Arial"/>
              </a:rPr>
              <a:t>1994</a:t>
            </a:r>
            <a:r>
              <a:rPr lang="zh-CN" altLang="en-US" sz="1600" b="0" dirty="0">
                <a:solidFill>
                  <a:schemeClr val="bg2">
                    <a:lumMod val="50000"/>
                  </a:schemeClr>
                </a:solidFill>
                <a:latin typeface="Arial"/>
                <a:ea typeface="微软雅黑"/>
                <a:sym typeface="Arial"/>
              </a:rPr>
              <a:t>年的水平，并且一直在这个价格徘徊。中钢协统计数据显示，钢铁全行业实现利润</a:t>
            </a:r>
            <a:r>
              <a:rPr lang="en-US" altLang="zh-CN" sz="1600" b="0" dirty="0">
                <a:solidFill>
                  <a:schemeClr val="bg2">
                    <a:lumMod val="50000"/>
                  </a:schemeClr>
                </a:solidFill>
                <a:latin typeface="Arial"/>
                <a:ea typeface="微软雅黑"/>
                <a:sym typeface="Arial"/>
              </a:rPr>
              <a:t>116.8</a:t>
            </a:r>
            <a:r>
              <a:rPr lang="zh-CN" altLang="en-US" sz="1600" b="0" dirty="0">
                <a:solidFill>
                  <a:schemeClr val="bg2">
                    <a:lumMod val="50000"/>
                  </a:schemeClr>
                </a:solidFill>
                <a:latin typeface="Arial"/>
                <a:ea typeface="微软雅黑"/>
                <a:sym typeface="Arial"/>
              </a:rPr>
              <a:t>亿元，行业的利润率是仅为</a:t>
            </a:r>
            <a:r>
              <a:rPr lang="en-US" altLang="zh-CN" sz="1600" b="0" dirty="0">
                <a:solidFill>
                  <a:schemeClr val="bg2">
                    <a:lumMod val="50000"/>
                  </a:schemeClr>
                </a:solidFill>
                <a:latin typeface="Arial"/>
                <a:ea typeface="微软雅黑"/>
                <a:sym typeface="Arial"/>
              </a:rPr>
              <a:t>0.48%</a:t>
            </a:r>
            <a:r>
              <a:rPr lang="zh-CN" altLang="en-US" sz="1600" b="0" dirty="0">
                <a:solidFill>
                  <a:schemeClr val="bg2">
                    <a:lumMod val="50000"/>
                  </a:schemeClr>
                </a:solidFill>
                <a:latin typeface="Arial"/>
                <a:ea typeface="微软雅黑"/>
                <a:sym typeface="Arial"/>
              </a:rPr>
              <a:t>，平均每吨钢利润</a:t>
            </a:r>
            <a:r>
              <a:rPr lang="en-US" altLang="zh-CN" sz="1600" b="0" dirty="0">
                <a:solidFill>
                  <a:schemeClr val="bg2">
                    <a:lumMod val="50000"/>
                  </a:schemeClr>
                </a:solidFill>
                <a:latin typeface="Arial"/>
                <a:ea typeface="微软雅黑"/>
                <a:sym typeface="Arial"/>
              </a:rPr>
              <a:t>28</a:t>
            </a:r>
            <a:r>
              <a:rPr lang="zh-CN" altLang="en-US" sz="1600" b="0" dirty="0">
                <a:solidFill>
                  <a:schemeClr val="bg2">
                    <a:lumMod val="50000"/>
                  </a:schemeClr>
                </a:solidFill>
                <a:latin typeface="Arial"/>
                <a:ea typeface="微软雅黑"/>
                <a:sym typeface="Arial"/>
              </a:rPr>
              <a:t>元。其中，钢铁生产企业主营业务利润为</a:t>
            </a:r>
            <a:r>
              <a:rPr lang="en-US" altLang="zh-CN" sz="1600" b="0" dirty="0">
                <a:solidFill>
                  <a:schemeClr val="bg2">
                    <a:lumMod val="50000"/>
                  </a:schemeClr>
                </a:solidFill>
                <a:latin typeface="Arial"/>
                <a:ea typeface="微软雅黑"/>
                <a:sym typeface="Arial"/>
              </a:rPr>
              <a:t>58</a:t>
            </a:r>
            <a:r>
              <a:rPr lang="zh-CN" altLang="en-US" sz="1600" b="0" dirty="0">
                <a:solidFill>
                  <a:schemeClr val="bg2">
                    <a:lumMod val="50000"/>
                  </a:schemeClr>
                </a:solidFill>
                <a:latin typeface="Arial"/>
                <a:ea typeface="微软雅黑"/>
                <a:sym typeface="Arial"/>
              </a:rPr>
              <a:t>亿吨，若按主主营业务利润来算，每吨钢创造的效益仅</a:t>
            </a:r>
            <a:r>
              <a:rPr lang="en-US" altLang="zh-CN" sz="1600" b="0" dirty="0">
                <a:solidFill>
                  <a:schemeClr val="bg2">
                    <a:lumMod val="50000"/>
                  </a:schemeClr>
                </a:solidFill>
                <a:latin typeface="Arial"/>
                <a:ea typeface="微软雅黑"/>
                <a:sym typeface="Arial"/>
              </a:rPr>
              <a:t>4.2</a:t>
            </a:r>
            <a:r>
              <a:rPr lang="zh-CN" altLang="en-US" sz="1600" b="0" dirty="0">
                <a:solidFill>
                  <a:schemeClr val="bg2">
                    <a:lumMod val="50000"/>
                  </a:schemeClr>
                </a:solidFill>
                <a:latin typeface="Arial"/>
                <a:ea typeface="微软雅黑"/>
                <a:sym typeface="Arial"/>
              </a:rPr>
              <a:t>元。</a:t>
            </a:r>
          </a:p>
        </p:txBody>
      </p:sp>
      <p:sp>
        <p:nvSpPr>
          <p:cNvPr id="36" name="矩形 46">
            <a:extLst>
              <a:ext uri="{FF2B5EF4-FFF2-40B4-BE49-F238E27FC236}">
                <a16:creationId xmlns:a16="http://schemas.microsoft.com/office/drawing/2014/main" xmlns="" id="{1BC7F906-E9D4-4C08-826B-AA615F55EADB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0" y="1933707"/>
            <a:ext cx="6250786" cy="4169142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4" tIns="45717" rIns="91434" bIns="45717" anchor="ctr"/>
          <a:lstStyle/>
          <a:p>
            <a:pPr algn="ctr"/>
            <a:endParaRPr lang="zh-CN" altLang="zh-CN" sz="1800">
              <a:solidFill>
                <a:srgbClr val="FFFFFF"/>
              </a:solidFill>
              <a:latin typeface="Arial"/>
              <a:ea typeface="微软雅黑"/>
              <a:sym typeface="Arial"/>
            </a:endParaRPr>
          </a:p>
        </p:txBody>
      </p:sp>
      <p:grpSp>
        <p:nvGrpSpPr>
          <p:cNvPr id="37" name="组合 36">
            <a:extLst>
              <a:ext uri="{FF2B5EF4-FFF2-40B4-BE49-F238E27FC236}">
                <a16:creationId xmlns:a16="http://schemas.microsoft.com/office/drawing/2014/main" xmlns="" id="{CEDD056C-1F47-43EA-8352-2C0758293395}"/>
              </a:ext>
            </a:extLst>
          </p:cNvPr>
          <p:cNvGrpSpPr/>
          <p:nvPr/>
        </p:nvGrpSpPr>
        <p:grpSpPr>
          <a:xfrm>
            <a:off x="164616" y="178180"/>
            <a:ext cx="2804616" cy="368580"/>
            <a:chOff x="164616" y="178180"/>
            <a:chExt cx="2804616" cy="368580"/>
          </a:xfrm>
        </p:grpSpPr>
        <p:cxnSp>
          <p:nvCxnSpPr>
            <p:cNvPr id="38" name="直接连接符 37">
              <a:extLst>
                <a:ext uri="{FF2B5EF4-FFF2-40B4-BE49-F238E27FC236}">
                  <a16:creationId xmlns:a16="http://schemas.microsoft.com/office/drawing/2014/main" xmlns="" id="{CF85D97D-FC73-4593-94B6-B332AD68BE8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4616" y="535956"/>
              <a:ext cx="2804616" cy="10804"/>
            </a:xfrm>
            <a:prstGeom prst="line">
              <a:avLst/>
            </a:prstGeom>
            <a:ln>
              <a:solidFill>
                <a:srgbClr val="31486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文本框 38">
              <a:extLst>
                <a:ext uri="{FF2B5EF4-FFF2-40B4-BE49-F238E27FC236}">
                  <a16:creationId xmlns:a16="http://schemas.microsoft.com/office/drawing/2014/main" xmlns="" id="{966720C6-0F48-4A83-8445-1B83245158A5}"/>
                </a:ext>
              </a:extLst>
            </p:cNvPr>
            <p:cNvSpPr txBox="1"/>
            <p:nvPr/>
          </p:nvSpPr>
          <p:spPr>
            <a:xfrm>
              <a:off x="534486" y="178180"/>
              <a:ext cx="243474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1600" b="1" dirty="0">
                  <a:solidFill>
                    <a:srgbClr val="314865"/>
                  </a:solidFill>
                  <a:effectLst>
                    <a:innerShdw blurRad="63500" dist="50800" dir="13500000">
                      <a:prstClr val="black">
                        <a:alpha val="50000"/>
                      </a:prstClr>
                    </a:innerShdw>
                  </a:effectLst>
                  <a:latin typeface="Arial"/>
                  <a:ea typeface="微软雅黑"/>
                  <a:sym typeface="Arial"/>
                </a:rPr>
                <a:t>采购成本管理</a:t>
              </a:r>
            </a:p>
          </p:txBody>
        </p:sp>
        <p:sp>
          <p:nvSpPr>
            <p:cNvPr id="40" name="矩形 39">
              <a:extLst>
                <a:ext uri="{FF2B5EF4-FFF2-40B4-BE49-F238E27FC236}">
                  <a16:creationId xmlns:a16="http://schemas.microsoft.com/office/drawing/2014/main" xmlns="" id="{423E2E92-C9B7-46BD-BB14-D9D3A1DEE19D}"/>
                </a:ext>
              </a:extLst>
            </p:cNvPr>
            <p:cNvSpPr/>
            <p:nvPr/>
          </p:nvSpPr>
          <p:spPr>
            <a:xfrm>
              <a:off x="164616" y="178180"/>
              <a:ext cx="47829" cy="284416"/>
            </a:xfrm>
            <a:prstGeom prst="rect">
              <a:avLst/>
            </a:prstGeom>
            <a:solidFill>
              <a:srgbClr val="314865"/>
            </a:solidFill>
            <a:ln>
              <a:solidFill>
                <a:srgbClr val="31486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1" name="矩形 40">
              <a:extLst>
                <a:ext uri="{FF2B5EF4-FFF2-40B4-BE49-F238E27FC236}">
                  <a16:creationId xmlns:a16="http://schemas.microsoft.com/office/drawing/2014/main" xmlns="" id="{1F311124-CF69-4DAF-9A0B-D268C312D6B9}"/>
                </a:ext>
              </a:extLst>
            </p:cNvPr>
            <p:cNvSpPr/>
            <p:nvPr/>
          </p:nvSpPr>
          <p:spPr>
            <a:xfrm>
              <a:off x="275779" y="252586"/>
              <a:ext cx="47828" cy="210010"/>
            </a:xfrm>
            <a:prstGeom prst="rect">
              <a:avLst/>
            </a:prstGeom>
            <a:solidFill>
              <a:srgbClr val="314865"/>
            </a:solidFill>
            <a:ln>
              <a:solidFill>
                <a:srgbClr val="31486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2" name="矩形 41">
              <a:extLst>
                <a:ext uri="{FF2B5EF4-FFF2-40B4-BE49-F238E27FC236}">
                  <a16:creationId xmlns:a16="http://schemas.microsoft.com/office/drawing/2014/main" xmlns="" id="{E2207EEA-678C-456A-9948-65094188A238}"/>
                </a:ext>
              </a:extLst>
            </p:cNvPr>
            <p:cNvSpPr/>
            <p:nvPr/>
          </p:nvSpPr>
          <p:spPr>
            <a:xfrm flipH="1">
              <a:off x="377808" y="320388"/>
              <a:ext cx="47827" cy="142208"/>
            </a:xfrm>
            <a:prstGeom prst="rect">
              <a:avLst/>
            </a:prstGeom>
            <a:solidFill>
              <a:srgbClr val="314865"/>
            </a:solidFill>
            <a:ln>
              <a:solidFill>
                <a:srgbClr val="31486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806468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36" grpId="0" bldLvl="0" animBg="1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TextBox 52">
            <a:extLst>
              <a:ext uri="{FF2B5EF4-FFF2-40B4-BE49-F238E27FC236}">
                <a16:creationId xmlns:a16="http://schemas.microsoft.com/office/drawing/2014/main" xmlns="" id="{4137A46A-8366-4AE4-A699-ADC03FE741AB}"/>
              </a:ext>
            </a:extLst>
          </p:cNvPr>
          <p:cNvSpPr txBox="1"/>
          <p:nvPr/>
        </p:nvSpPr>
        <p:spPr>
          <a:xfrm>
            <a:off x="1994335" y="5241104"/>
            <a:ext cx="7642825" cy="7013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defTabSz="1219170">
              <a:lnSpc>
                <a:spcPct val="130000"/>
              </a:lnSpc>
              <a:defRPr/>
            </a:pPr>
            <a:r>
              <a:rPr lang="zh-CN" altLang="en-US" sz="1600" b="1" dirty="0">
                <a:solidFill>
                  <a:srgbClr val="314865"/>
                </a:solidFill>
                <a:latin typeface="Arial"/>
                <a:ea typeface="微软雅黑"/>
                <a:sym typeface="Arial"/>
              </a:rPr>
              <a:t>挑战</a:t>
            </a:r>
            <a:r>
              <a:rPr lang="zh-CN" altLang="en-US" sz="1600" b="1" dirty="0">
                <a:solidFill>
                  <a:schemeClr val="bg2">
                    <a:lumMod val="50000"/>
                  </a:schemeClr>
                </a:solidFill>
                <a:latin typeface="Arial"/>
                <a:ea typeface="微软雅黑"/>
                <a:sym typeface="Arial"/>
              </a:rPr>
              <a:t>：</a:t>
            </a:r>
            <a:r>
              <a:rPr lang="en-US" altLang="zh-CN" sz="1600" b="0" dirty="0">
                <a:solidFill>
                  <a:schemeClr val="bg2">
                    <a:lumMod val="50000"/>
                  </a:schemeClr>
                </a:solidFill>
                <a:latin typeface="Arial"/>
                <a:ea typeface="微软雅黑"/>
                <a:sym typeface="Arial"/>
              </a:rPr>
              <a:t>2017</a:t>
            </a:r>
            <a:r>
              <a:rPr lang="zh-CN" altLang="en-US" sz="1600" b="0" dirty="0">
                <a:solidFill>
                  <a:schemeClr val="bg2">
                    <a:lumMod val="50000"/>
                  </a:schemeClr>
                </a:solidFill>
                <a:latin typeface="Arial"/>
                <a:ea typeface="微软雅黑"/>
                <a:sym typeface="Arial"/>
              </a:rPr>
              <a:t>年，全国制造业将呈现谨慎乐观的发展态势，大企业会比较好，中小企业不是太好。 明年经济下行压力还是比较大。</a:t>
            </a:r>
          </a:p>
        </p:txBody>
      </p:sp>
      <p:sp>
        <p:nvSpPr>
          <p:cNvPr id="122" name="矩形 46">
            <a:extLst>
              <a:ext uri="{FF2B5EF4-FFF2-40B4-BE49-F238E27FC236}">
                <a16:creationId xmlns:a16="http://schemas.microsoft.com/office/drawing/2014/main" xmlns="" id="{CC60D7CA-B49B-4EA3-805A-A8CDFEA9F987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994335" y="2498788"/>
            <a:ext cx="2541985" cy="1695450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4" tIns="45717" rIns="91434" bIns="45717" anchor="ctr"/>
          <a:lstStyle/>
          <a:p>
            <a:pPr algn="ctr"/>
            <a:endParaRPr lang="zh-CN" altLang="zh-CN" sz="1800">
              <a:solidFill>
                <a:srgbClr val="FFFFFF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123" name="矩形 47">
            <a:extLst>
              <a:ext uri="{FF2B5EF4-FFF2-40B4-BE49-F238E27FC236}">
                <a16:creationId xmlns:a16="http://schemas.microsoft.com/office/drawing/2014/main" xmlns="" id="{1B4C9EE4-9E39-499C-BB15-CB5637B31141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612788" y="2499978"/>
            <a:ext cx="2539603" cy="1694260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4" tIns="45717" rIns="91434" bIns="45717" anchor="ctr"/>
          <a:lstStyle/>
          <a:p>
            <a:pPr algn="ctr"/>
            <a:endParaRPr lang="zh-CN" altLang="zh-CN" sz="1800">
              <a:solidFill>
                <a:srgbClr val="FFFFFF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124" name="矩形 59">
            <a:extLst>
              <a:ext uri="{FF2B5EF4-FFF2-40B4-BE49-F238E27FC236}">
                <a16:creationId xmlns:a16="http://schemas.microsoft.com/office/drawing/2014/main" xmlns="" id="{76D66E29-3D28-4125-AE39-4B8D7EE1B71B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7222638" y="2498788"/>
            <a:ext cx="2541984" cy="1695450"/>
          </a:xfrm>
          <a:prstGeom prst="rect">
            <a:avLst/>
          </a:prstGeom>
          <a:blipFill dpi="0" rotWithShape="1">
            <a:blip r:embed="rId5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4" tIns="45717" rIns="91434" bIns="45717" anchor="ctr"/>
          <a:lstStyle/>
          <a:p>
            <a:pPr algn="ctr"/>
            <a:endParaRPr lang="zh-CN" altLang="zh-CN" sz="1800">
              <a:solidFill>
                <a:srgbClr val="FFFFFF"/>
              </a:solidFill>
              <a:latin typeface="Arial"/>
              <a:ea typeface="微软雅黑"/>
              <a:sym typeface="Arial"/>
            </a:endParaRPr>
          </a:p>
        </p:txBody>
      </p:sp>
      <p:grpSp>
        <p:nvGrpSpPr>
          <p:cNvPr id="125" name="组合 124">
            <a:extLst>
              <a:ext uri="{FF2B5EF4-FFF2-40B4-BE49-F238E27FC236}">
                <a16:creationId xmlns:a16="http://schemas.microsoft.com/office/drawing/2014/main" xmlns="" id="{C60AAB79-18EB-4AFB-A51D-2FB230F29C53}"/>
              </a:ext>
            </a:extLst>
          </p:cNvPr>
          <p:cNvGrpSpPr/>
          <p:nvPr/>
        </p:nvGrpSpPr>
        <p:grpSpPr>
          <a:xfrm>
            <a:off x="164616" y="178180"/>
            <a:ext cx="2804616" cy="368580"/>
            <a:chOff x="164616" y="178180"/>
            <a:chExt cx="2804616" cy="368580"/>
          </a:xfrm>
        </p:grpSpPr>
        <p:cxnSp>
          <p:nvCxnSpPr>
            <p:cNvPr id="126" name="直接连接符 125">
              <a:extLst>
                <a:ext uri="{FF2B5EF4-FFF2-40B4-BE49-F238E27FC236}">
                  <a16:creationId xmlns:a16="http://schemas.microsoft.com/office/drawing/2014/main" xmlns="" id="{89AB814A-BCC8-43F8-A2F0-6D07E56157E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4616" y="535956"/>
              <a:ext cx="2804616" cy="10804"/>
            </a:xfrm>
            <a:prstGeom prst="line">
              <a:avLst/>
            </a:prstGeom>
            <a:ln>
              <a:solidFill>
                <a:srgbClr val="31486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7" name="文本框 126">
              <a:extLst>
                <a:ext uri="{FF2B5EF4-FFF2-40B4-BE49-F238E27FC236}">
                  <a16:creationId xmlns:a16="http://schemas.microsoft.com/office/drawing/2014/main" xmlns="" id="{73BE3CA7-520E-43C8-A2D8-C9B96A8C415C}"/>
                </a:ext>
              </a:extLst>
            </p:cNvPr>
            <p:cNvSpPr txBox="1"/>
            <p:nvPr/>
          </p:nvSpPr>
          <p:spPr>
            <a:xfrm>
              <a:off x="534486" y="178180"/>
              <a:ext cx="243474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1600" b="1" dirty="0">
                  <a:solidFill>
                    <a:srgbClr val="314865"/>
                  </a:solidFill>
                  <a:effectLst>
                    <a:innerShdw blurRad="63500" dist="50800" dir="13500000">
                      <a:prstClr val="black">
                        <a:alpha val="50000"/>
                      </a:prstClr>
                    </a:innerShdw>
                  </a:effectLst>
                  <a:latin typeface="Arial"/>
                  <a:ea typeface="微软雅黑"/>
                  <a:sym typeface="Arial"/>
                </a:rPr>
                <a:t>采购成本管理</a:t>
              </a:r>
            </a:p>
          </p:txBody>
        </p:sp>
        <p:sp>
          <p:nvSpPr>
            <p:cNvPr id="128" name="矩形 127">
              <a:extLst>
                <a:ext uri="{FF2B5EF4-FFF2-40B4-BE49-F238E27FC236}">
                  <a16:creationId xmlns:a16="http://schemas.microsoft.com/office/drawing/2014/main" xmlns="" id="{4F2D8289-57C8-4941-B776-CB15ACA86CF5}"/>
                </a:ext>
              </a:extLst>
            </p:cNvPr>
            <p:cNvSpPr/>
            <p:nvPr/>
          </p:nvSpPr>
          <p:spPr>
            <a:xfrm>
              <a:off x="164616" y="178180"/>
              <a:ext cx="47829" cy="284416"/>
            </a:xfrm>
            <a:prstGeom prst="rect">
              <a:avLst/>
            </a:prstGeom>
            <a:solidFill>
              <a:srgbClr val="314865"/>
            </a:solidFill>
            <a:ln>
              <a:solidFill>
                <a:srgbClr val="31486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29" name="矩形 128">
              <a:extLst>
                <a:ext uri="{FF2B5EF4-FFF2-40B4-BE49-F238E27FC236}">
                  <a16:creationId xmlns:a16="http://schemas.microsoft.com/office/drawing/2014/main" xmlns="" id="{48D4A345-84BE-427A-8CEA-6461A869A953}"/>
                </a:ext>
              </a:extLst>
            </p:cNvPr>
            <p:cNvSpPr/>
            <p:nvPr/>
          </p:nvSpPr>
          <p:spPr>
            <a:xfrm>
              <a:off x="275779" y="252586"/>
              <a:ext cx="47828" cy="210010"/>
            </a:xfrm>
            <a:prstGeom prst="rect">
              <a:avLst/>
            </a:prstGeom>
            <a:solidFill>
              <a:srgbClr val="314865"/>
            </a:solidFill>
            <a:ln>
              <a:solidFill>
                <a:srgbClr val="31486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30" name="矩形 129">
              <a:extLst>
                <a:ext uri="{FF2B5EF4-FFF2-40B4-BE49-F238E27FC236}">
                  <a16:creationId xmlns:a16="http://schemas.microsoft.com/office/drawing/2014/main" xmlns="" id="{2FD089D8-DF9B-4BCE-892E-125099677268}"/>
                </a:ext>
              </a:extLst>
            </p:cNvPr>
            <p:cNvSpPr/>
            <p:nvPr/>
          </p:nvSpPr>
          <p:spPr>
            <a:xfrm flipH="1">
              <a:off x="377808" y="320388"/>
              <a:ext cx="47827" cy="142208"/>
            </a:xfrm>
            <a:prstGeom prst="rect">
              <a:avLst/>
            </a:prstGeom>
            <a:solidFill>
              <a:srgbClr val="314865"/>
            </a:solidFill>
            <a:ln>
              <a:solidFill>
                <a:srgbClr val="31486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</p:grpSp>
      <p:sp>
        <p:nvSpPr>
          <p:cNvPr id="131" name="TextBox 50">
            <a:extLst>
              <a:ext uri="{FF2B5EF4-FFF2-40B4-BE49-F238E27FC236}">
                <a16:creationId xmlns:a16="http://schemas.microsoft.com/office/drawing/2014/main" xmlns="" id="{8C03D883-1C67-4117-9998-B47040A97602}"/>
              </a:ext>
            </a:extLst>
          </p:cNvPr>
          <p:cNvSpPr txBox="1"/>
          <p:nvPr/>
        </p:nvSpPr>
        <p:spPr>
          <a:xfrm>
            <a:off x="1994335" y="1593626"/>
            <a:ext cx="48359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/>
            <a:r>
              <a:rPr lang="en-US" altLang="zh-CN" sz="1600" b="1" dirty="0">
                <a:solidFill>
                  <a:srgbClr val="314865"/>
                </a:solidFill>
                <a:latin typeface="Arial"/>
                <a:ea typeface="微软雅黑"/>
                <a:sym typeface="Arial"/>
              </a:rPr>
              <a:t>2017</a:t>
            </a:r>
            <a:r>
              <a:rPr lang="zh-CN" altLang="en-US" sz="1600" b="1" dirty="0">
                <a:solidFill>
                  <a:srgbClr val="314865"/>
                </a:solidFill>
                <a:latin typeface="Arial"/>
                <a:ea typeface="微软雅黑"/>
                <a:sym typeface="Arial"/>
              </a:rPr>
              <a:t>年末与年初相比钢材价格下降了约</a:t>
            </a:r>
            <a:r>
              <a:rPr lang="en-US" altLang="zh-CN" sz="1600" b="1" dirty="0">
                <a:solidFill>
                  <a:srgbClr val="314865"/>
                </a:solidFill>
                <a:latin typeface="Arial"/>
                <a:ea typeface="微软雅黑"/>
                <a:sym typeface="Arial"/>
              </a:rPr>
              <a:t>14%</a:t>
            </a:r>
            <a:endParaRPr lang="zh-CN" altLang="en-US" sz="1600" b="1" dirty="0">
              <a:solidFill>
                <a:srgbClr val="314865"/>
              </a:solidFill>
              <a:latin typeface="Arial"/>
              <a:ea typeface="微软雅黑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33056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1" grpId="0"/>
      <p:bldP spid="122" grpId="0" bldLvl="0" animBg="1" autoUpdateAnimBg="0"/>
      <p:bldP spid="123" grpId="0" bldLvl="0" animBg="1" autoUpdateAnimBg="0"/>
      <p:bldP spid="124" grpId="0" bldLvl="0" animBg="1" autoUpdateAnimBg="0"/>
      <p:bldP spid="13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1" name="组合 90">
            <a:extLst>
              <a:ext uri="{FF2B5EF4-FFF2-40B4-BE49-F238E27FC236}">
                <a16:creationId xmlns:a16="http://schemas.microsoft.com/office/drawing/2014/main" xmlns="" id="{05CF3D74-F56B-4FE2-9AEE-2985B3B2F2FD}"/>
              </a:ext>
            </a:extLst>
          </p:cNvPr>
          <p:cNvGrpSpPr/>
          <p:nvPr/>
        </p:nvGrpSpPr>
        <p:grpSpPr>
          <a:xfrm>
            <a:off x="955560" y="631406"/>
            <a:ext cx="9792765" cy="5411678"/>
            <a:chOff x="635480" y="981075"/>
            <a:chExt cx="9792765" cy="5411678"/>
          </a:xfrm>
        </p:grpSpPr>
        <p:sp>
          <p:nvSpPr>
            <p:cNvPr id="92" name="Oval 3">
              <a:extLst>
                <a:ext uri="{FF2B5EF4-FFF2-40B4-BE49-F238E27FC236}">
                  <a16:creationId xmlns:a16="http://schemas.microsoft.com/office/drawing/2014/main" xmlns="" id="{93BC5FC4-2990-4769-BE4D-1049E497F59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600000">
              <a:off x="5883063" y="2170191"/>
              <a:ext cx="3825729" cy="3821787"/>
            </a:xfrm>
            <a:prstGeom prst="ellipse">
              <a:avLst/>
            </a:prstGeom>
            <a:noFill/>
            <a:ln w="9525">
              <a:solidFill>
                <a:srgbClr val="314865"/>
              </a:solidFill>
              <a:round/>
              <a:headEnd/>
              <a:tailEnd/>
            </a:ln>
          </p:spPr>
          <p:txBody>
            <a:bodyPr rot="10800000" vert="eaVert" wrap="none" anchor="ctr"/>
            <a:lstStyle/>
            <a:p>
              <a:pPr algn="l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="0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93" name="Oval 4">
              <a:extLst>
                <a:ext uri="{FF2B5EF4-FFF2-40B4-BE49-F238E27FC236}">
                  <a16:creationId xmlns:a16="http://schemas.microsoft.com/office/drawing/2014/main" xmlns="" id="{55EA4004-9157-4D2A-BB6C-5A197BBB1B5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600000">
              <a:off x="1790185" y="2144878"/>
              <a:ext cx="3825728" cy="3821787"/>
            </a:xfrm>
            <a:prstGeom prst="ellipse">
              <a:avLst/>
            </a:prstGeom>
            <a:noFill/>
            <a:ln w="9525">
              <a:solidFill>
                <a:srgbClr val="314865"/>
              </a:solidFill>
              <a:round/>
              <a:headEnd/>
              <a:tailEnd/>
            </a:ln>
          </p:spPr>
          <p:txBody>
            <a:bodyPr rot="10800000" vert="eaVert" wrap="none" anchor="ctr"/>
            <a:lstStyle/>
            <a:p>
              <a:pPr algn="l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="0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94" name="Rectangle 10">
              <a:extLst>
                <a:ext uri="{FF2B5EF4-FFF2-40B4-BE49-F238E27FC236}">
                  <a16:creationId xmlns:a16="http://schemas.microsoft.com/office/drawing/2014/main" xmlns="" id="{09372DD6-97C4-475A-A8D1-2DB85D9435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92313" y="981075"/>
              <a:ext cx="2201862" cy="7699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algn="l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algn="l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algn="l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algn="l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algn="l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Char char="Ø"/>
              </a:pPr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grpSp>
          <p:nvGrpSpPr>
            <p:cNvPr id="95" name="组合 94">
              <a:extLst>
                <a:ext uri="{FF2B5EF4-FFF2-40B4-BE49-F238E27FC236}">
                  <a16:creationId xmlns:a16="http://schemas.microsoft.com/office/drawing/2014/main" xmlns="" id="{24B1D3C7-5194-43EE-8627-4CABCCDBD679}"/>
                </a:ext>
              </a:extLst>
            </p:cNvPr>
            <p:cNvGrpSpPr/>
            <p:nvPr/>
          </p:nvGrpSpPr>
          <p:grpSpPr>
            <a:xfrm>
              <a:off x="635480" y="1369141"/>
              <a:ext cx="9792765" cy="5023612"/>
              <a:chOff x="1847851" y="1196976"/>
              <a:chExt cx="8064499" cy="4137025"/>
            </a:xfrm>
          </p:grpSpPr>
          <p:sp>
            <p:nvSpPr>
              <p:cNvPr id="96" name="Line 5">
                <a:extLst>
                  <a:ext uri="{FF2B5EF4-FFF2-40B4-BE49-F238E27FC236}">
                    <a16:creationId xmlns:a16="http://schemas.microsoft.com/office/drawing/2014/main" xmlns="" id="{1EA5DA79-A684-45EE-89D2-461B6C550D8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535363" y="3482975"/>
                <a:ext cx="1712912" cy="0"/>
              </a:xfrm>
              <a:prstGeom prst="line">
                <a:avLst/>
              </a:prstGeom>
              <a:noFill/>
              <a:ln w="19050">
                <a:solidFill>
                  <a:srgbClr val="314865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latin typeface="Arial"/>
                  <a:ea typeface="微软雅黑"/>
                  <a:sym typeface="Arial"/>
                </a:endParaRPr>
              </a:p>
            </p:txBody>
          </p:sp>
          <p:sp>
            <p:nvSpPr>
              <p:cNvPr id="97" name="Line 6">
                <a:extLst>
                  <a:ext uri="{FF2B5EF4-FFF2-40B4-BE49-F238E27FC236}">
                    <a16:creationId xmlns:a16="http://schemas.microsoft.com/office/drawing/2014/main" xmlns="" id="{48B923E4-7474-4A30-B0F8-74A92ED4940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858001" y="3482975"/>
                <a:ext cx="1712913" cy="0"/>
              </a:xfrm>
              <a:prstGeom prst="line">
                <a:avLst/>
              </a:prstGeom>
              <a:noFill/>
              <a:ln w="19050">
                <a:solidFill>
                  <a:srgbClr val="314865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latin typeface="Arial"/>
                  <a:ea typeface="微软雅黑"/>
                  <a:sym typeface="Arial"/>
                </a:endParaRPr>
              </a:p>
            </p:txBody>
          </p:sp>
          <p:sp>
            <p:nvSpPr>
              <p:cNvPr id="98" name="Rectangle 7">
                <a:extLst>
                  <a:ext uri="{FF2B5EF4-FFF2-40B4-BE49-F238E27FC236}">
                    <a16:creationId xmlns:a16="http://schemas.microsoft.com/office/drawing/2014/main" xmlns="" id="{77886E2C-6076-4148-96A5-F9BB96606E3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63363" y="3597550"/>
                <a:ext cx="2303463" cy="12239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 algn="l" eaLnBrk="0" hangingPunct="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algn="l" eaLnBrk="0" hangingPunct="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algn="l" eaLnBrk="0" hangingPunct="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algn="l" eaLnBrk="0" hangingPunct="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algn="l" eaLnBrk="0" hangingPunct="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r>
                  <a:rPr lang="zh-CN" altLang="en-US" sz="1600" b="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rial"/>
                    <a:ea typeface="微软雅黑"/>
                    <a:sym typeface="Arial"/>
                  </a:rPr>
                  <a:t>大宗物资每批议价，其余固定采购物资根据市场形势，不定期回顾价格</a:t>
                </a:r>
              </a:p>
            </p:txBody>
          </p:sp>
          <p:sp>
            <p:nvSpPr>
              <p:cNvPr id="99" name="Rectangle 8">
                <a:extLst>
                  <a:ext uri="{FF2B5EF4-FFF2-40B4-BE49-F238E27FC236}">
                    <a16:creationId xmlns:a16="http://schemas.microsoft.com/office/drawing/2014/main" xmlns="" id="{9526A231-FCFA-4AEC-B3CD-08E8AE18D5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86823" y="2208213"/>
                <a:ext cx="2376487" cy="11303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 algn="l" eaLnBrk="0" hangingPunct="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algn="l" eaLnBrk="0" hangingPunct="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algn="l" eaLnBrk="0" hangingPunct="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algn="l" eaLnBrk="0" hangingPunct="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algn="l" eaLnBrk="0" hangingPunct="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r>
                  <a:rPr lang="zh-CN" altLang="en-US" sz="1600" b="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rial"/>
                    <a:ea typeface="微软雅黑"/>
                    <a:sym typeface="Arial"/>
                  </a:rPr>
                  <a:t>圆钢、板材等大宗物资采购，每批填写询价单，常规物资建立两家或以上比价制度</a:t>
                </a:r>
              </a:p>
            </p:txBody>
          </p:sp>
          <p:sp>
            <p:nvSpPr>
              <p:cNvPr id="100" name="Rectangle 9">
                <a:extLst>
                  <a:ext uri="{FF2B5EF4-FFF2-40B4-BE49-F238E27FC236}">
                    <a16:creationId xmlns:a16="http://schemas.microsoft.com/office/drawing/2014/main" xmlns="" id="{CDF030DE-9DB3-41B7-9B03-BAF8689DED1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527801" y="2060575"/>
                <a:ext cx="2201863" cy="12779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 algn="l" eaLnBrk="0" hangingPunct="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algn="l" eaLnBrk="0" hangingPunct="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algn="l" eaLnBrk="0" hangingPunct="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algn="l" eaLnBrk="0" hangingPunct="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algn="l" eaLnBrk="0" hangingPunct="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buFont typeface="Wingdings" panose="05000000000000000000" pitchFamily="2" charset="2"/>
                  <a:buChar char="Ø"/>
                </a:pPr>
                <a:endParaRPr lang="zh-CN" altLang="en-US">
                  <a:latin typeface="Arial"/>
                  <a:ea typeface="微软雅黑"/>
                  <a:sym typeface="Arial"/>
                </a:endParaRPr>
              </a:p>
            </p:txBody>
          </p:sp>
          <p:sp>
            <p:nvSpPr>
              <p:cNvPr id="101" name="Rectangle 10">
                <a:extLst>
                  <a:ext uri="{FF2B5EF4-FFF2-40B4-BE49-F238E27FC236}">
                    <a16:creationId xmlns:a16="http://schemas.microsoft.com/office/drawing/2014/main" xmlns="" id="{367A6D4D-1D36-491D-8C0B-3C9ECC83592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00826" y="3573464"/>
                <a:ext cx="2201863" cy="76993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 algn="l" eaLnBrk="0" hangingPunct="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algn="l" eaLnBrk="0" hangingPunct="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algn="l" eaLnBrk="0" hangingPunct="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algn="l" eaLnBrk="0" hangingPunct="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algn="l" eaLnBrk="0" hangingPunct="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buFont typeface="Wingdings" panose="05000000000000000000" pitchFamily="2" charset="2"/>
                  <a:buChar char="Ø"/>
                </a:pPr>
                <a:endParaRPr lang="zh-CN" altLang="en-US">
                  <a:latin typeface="Arial"/>
                  <a:ea typeface="微软雅黑"/>
                  <a:sym typeface="Arial"/>
                </a:endParaRPr>
              </a:p>
            </p:txBody>
          </p:sp>
          <p:sp>
            <p:nvSpPr>
              <p:cNvPr id="102" name="Oval 11">
                <a:extLst>
                  <a:ext uri="{FF2B5EF4-FFF2-40B4-BE49-F238E27FC236}">
                    <a16:creationId xmlns:a16="http://schemas.microsoft.com/office/drawing/2014/main" xmlns="" id="{D14EE694-2CE3-4251-B135-1C45B10DCE0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11513" y="5037139"/>
                <a:ext cx="2520950" cy="249237"/>
              </a:xfrm>
              <a:prstGeom prst="ellipse">
                <a:avLst/>
              </a:prstGeom>
              <a:gradFill rotWithShape="1">
                <a:gsLst>
                  <a:gs pos="0">
                    <a:schemeClr val="tx1">
                      <a:alpha val="39998"/>
                    </a:schemeClr>
                  </a:gs>
                  <a:gs pos="100000">
                    <a:schemeClr val="tx1"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algn="l" eaLnBrk="0" hangingPunct="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algn="l" eaLnBrk="0" hangingPunct="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algn="l" eaLnBrk="0" hangingPunct="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algn="l" eaLnBrk="0" hangingPunct="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algn="l" eaLnBrk="0" hangingPunct="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 b="0">
                  <a:latin typeface="Arial"/>
                  <a:ea typeface="微软雅黑"/>
                  <a:sym typeface="Arial"/>
                </a:endParaRPr>
              </a:p>
            </p:txBody>
          </p:sp>
          <p:sp>
            <p:nvSpPr>
              <p:cNvPr id="103" name="Oval 12">
                <a:extLst>
                  <a:ext uri="{FF2B5EF4-FFF2-40B4-BE49-F238E27FC236}">
                    <a16:creationId xmlns:a16="http://schemas.microsoft.com/office/drawing/2014/main" xmlns="" id="{787AC09F-6D4C-417F-81FF-AE0C41C554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311900" y="5084764"/>
                <a:ext cx="2520950" cy="249237"/>
              </a:xfrm>
              <a:prstGeom prst="ellipse">
                <a:avLst/>
              </a:prstGeom>
              <a:gradFill rotWithShape="1">
                <a:gsLst>
                  <a:gs pos="0">
                    <a:schemeClr val="tx1">
                      <a:alpha val="39998"/>
                    </a:schemeClr>
                  </a:gs>
                  <a:gs pos="100000">
                    <a:schemeClr val="tx1"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algn="l" eaLnBrk="0" hangingPunct="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algn="l" eaLnBrk="0" hangingPunct="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algn="l" eaLnBrk="0" hangingPunct="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algn="l" eaLnBrk="0" hangingPunct="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algn="l" eaLnBrk="0" hangingPunct="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 b="0">
                  <a:latin typeface="Arial"/>
                  <a:ea typeface="微软雅黑"/>
                  <a:sym typeface="Arial"/>
                </a:endParaRPr>
              </a:p>
            </p:txBody>
          </p:sp>
          <p:grpSp>
            <p:nvGrpSpPr>
              <p:cNvPr id="104" name="Group 14">
                <a:extLst>
                  <a:ext uri="{FF2B5EF4-FFF2-40B4-BE49-F238E27FC236}">
                    <a16:creationId xmlns:a16="http://schemas.microsoft.com/office/drawing/2014/main" xmlns="" id="{78E9AB0D-BBC0-4888-B81E-EF67368F4F5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301875" y="2879725"/>
                <a:ext cx="1201738" cy="1125538"/>
                <a:chOff x="0" y="0"/>
                <a:chExt cx="1042" cy="1019"/>
              </a:xfrm>
            </p:grpSpPr>
            <p:pic>
              <p:nvPicPr>
                <p:cNvPr id="117" name="Picture 15" descr="circuler_1">
                  <a:extLst>
                    <a:ext uri="{FF2B5EF4-FFF2-40B4-BE49-F238E27FC236}">
                      <a16:creationId xmlns:a16="http://schemas.microsoft.com/office/drawing/2014/main" xmlns="" id="{96B4DA90-CC91-45B2-B182-B0CC0A9EFE73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1042" cy="101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118" name="Oval 16">
                  <a:extLst>
                    <a:ext uri="{FF2B5EF4-FFF2-40B4-BE49-F238E27FC236}">
                      <a16:creationId xmlns:a16="http://schemas.microsoft.com/office/drawing/2014/main" xmlns="" id="{DB314EF1-B55B-41B9-A169-5B578DA34A3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1035" cy="1019"/>
                </a:xfrm>
                <a:prstGeom prst="ellipse">
                  <a:avLst/>
                </a:prstGeom>
                <a:solidFill>
                  <a:srgbClr val="314865"/>
                </a:solidFill>
                <a:ln w="1905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 algn="l" eaLnBrk="0" hangingPunct="0"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 algn="l" eaLnBrk="0" hangingPunct="0"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 algn="l" eaLnBrk="0" hangingPunct="0"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 algn="l" eaLnBrk="0" hangingPunct="0"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 algn="l" eaLnBrk="0" hangingPunct="0"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/>
                  <a:endParaRPr lang="zh-CN" altLang="en-US" b="0">
                    <a:latin typeface="Arial"/>
                    <a:ea typeface="微软雅黑"/>
                    <a:sym typeface="Arial"/>
                  </a:endParaRPr>
                </a:p>
              </p:txBody>
            </p:sp>
          </p:grpSp>
          <p:sp>
            <p:nvSpPr>
              <p:cNvPr id="105" name="Rectangle 18">
                <a:extLst>
                  <a:ext uri="{FF2B5EF4-FFF2-40B4-BE49-F238E27FC236}">
                    <a16:creationId xmlns:a16="http://schemas.microsoft.com/office/drawing/2014/main" xmlns="" id="{316CD62B-7C24-4754-BA32-1CF7BB8723C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19339" y="3097214"/>
                <a:ext cx="1171575" cy="76993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 algn="l" eaLnBrk="0" hangingPunct="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algn="l" eaLnBrk="0" hangingPunct="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algn="l" eaLnBrk="0" hangingPunct="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algn="l" eaLnBrk="0" hangingPunct="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algn="l" eaLnBrk="0" hangingPunct="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r>
                  <a:rPr lang="zh-CN" altLang="en-US" sz="3200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/>
                    <a:ea typeface="微软雅黑"/>
                    <a:sym typeface="Arial"/>
                  </a:rPr>
                  <a:t>比价</a:t>
                </a:r>
              </a:p>
            </p:txBody>
          </p:sp>
          <p:grpSp>
            <p:nvGrpSpPr>
              <p:cNvPr id="106" name="Group 20">
                <a:extLst>
                  <a:ext uri="{FF2B5EF4-FFF2-40B4-BE49-F238E27FC236}">
                    <a16:creationId xmlns:a16="http://schemas.microsoft.com/office/drawing/2014/main" xmlns="" id="{DF9CE854-BFBE-4F92-8720-023F7BCFBA4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8688388" y="2852738"/>
                <a:ext cx="1223962" cy="1223962"/>
                <a:chOff x="0" y="0"/>
                <a:chExt cx="1042" cy="1019"/>
              </a:xfrm>
            </p:grpSpPr>
            <p:pic>
              <p:nvPicPr>
                <p:cNvPr id="115" name="Picture 21" descr="circuler_1">
                  <a:extLst>
                    <a:ext uri="{FF2B5EF4-FFF2-40B4-BE49-F238E27FC236}">
                      <a16:creationId xmlns:a16="http://schemas.microsoft.com/office/drawing/2014/main" xmlns="" id="{A2674FDE-4E71-454D-A834-51FE54C27382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1042" cy="101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116" name="Oval 22">
                  <a:extLst>
                    <a:ext uri="{FF2B5EF4-FFF2-40B4-BE49-F238E27FC236}">
                      <a16:creationId xmlns:a16="http://schemas.microsoft.com/office/drawing/2014/main" xmlns="" id="{9C871B96-9EC9-4952-B375-0AC925F4957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1035" cy="1019"/>
                </a:xfrm>
                <a:prstGeom prst="ellipse">
                  <a:avLst/>
                </a:prstGeom>
                <a:solidFill>
                  <a:srgbClr val="314865"/>
                </a:solidFill>
                <a:ln w="1905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 algn="l" eaLnBrk="0" hangingPunct="0"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 algn="l" eaLnBrk="0" hangingPunct="0"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 algn="l" eaLnBrk="0" hangingPunct="0"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 algn="l" eaLnBrk="0" hangingPunct="0"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 algn="l" eaLnBrk="0" hangingPunct="0"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/>
                  <a:endParaRPr lang="zh-CN" altLang="en-US" b="0" dirty="0">
                    <a:latin typeface="Arial"/>
                    <a:ea typeface="微软雅黑"/>
                    <a:sym typeface="Arial"/>
                  </a:endParaRPr>
                </a:p>
              </p:txBody>
            </p:sp>
          </p:grpSp>
          <p:sp>
            <p:nvSpPr>
              <p:cNvPr id="107" name="Rectangle 24">
                <a:extLst>
                  <a:ext uri="{FF2B5EF4-FFF2-40B4-BE49-F238E27FC236}">
                    <a16:creationId xmlns:a16="http://schemas.microsoft.com/office/drawing/2014/main" xmlns="" id="{440D4DC1-3B56-4227-8468-1FD579B7231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34414" y="3097214"/>
                <a:ext cx="1171575" cy="76993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 algn="l" eaLnBrk="0" hangingPunct="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algn="l" eaLnBrk="0" hangingPunct="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algn="l" eaLnBrk="0" hangingPunct="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algn="l" eaLnBrk="0" hangingPunct="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algn="l" eaLnBrk="0" hangingPunct="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r>
                  <a:rPr lang="zh-CN" altLang="en-US" sz="200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/>
                    <a:ea typeface="微软雅黑"/>
                    <a:sym typeface="Arial"/>
                  </a:rPr>
                  <a:t>   </a:t>
                </a:r>
                <a:r>
                  <a:rPr lang="zh-CN" altLang="en-US" sz="320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/>
                    <a:ea typeface="微软雅黑"/>
                    <a:sym typeface="Arial"/>
                  </a:rPr>
                  <a:t>定价</a:t>
                </a:r>
              </a:p>
            </p:txBody>
          </p:sp>
          <p:grpSp>
            <p:nvGrpSpPr>
              <p:cNvPr id="108" name="Group 26">
                <a:extLst>
                  <a:ext uri="{FF2B5EF4-FFF2-40B4-BE49-F238E27FC236}">
                    <a16:creationId xmlns:a16="http://schemas.microsoft.com/office/drawing/2014/main" xmlns="" id="{6404284D-E3D3-4479-B2A7-84B7618A164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72101" y="2762251"/>
                <a:ext cx="1444625" cy="1412875"/>
                <a:chOff x="0" y="0"/>
                <a:chExt cx="1042" cy="1019"/>
              </a:xfrm>
            </p:grpSpPr>
            <p:pic>
              <p:nvPicPr>
                <p:cNvPr id="113" name="Picture 27" descr="circuler_1">
                  <a:extLst>
                    <a:ext uri="{FF2B5EF4-FFF2-40B4-BE49-F238E27FC236}">
                      <a16:creationId xmlns:a16="http://schemas.microsoft.com/office/drawing/2014/main" xmlns="" id="{E5E830C1-A513-4D44-918A-C71AF540D124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1042" cy="101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114" name="Oval 28">
                  <a:extLst>
                    <a:ext uri="{FF2B5EF4-FFF2-40B4-BE49-F238E27FC236}">
                      <a16:creationId xmlns:a16="http://schemas.microsoft.com/office/drawing/2014/main" xmlns="" id="{1AC75ABB-3D50-4D4C-8F0E-F4607326BFD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1035" cy="1019"/>
                </a:xfrm>
                <a:prstGeom prst="ellipse">
                  <a:avLst/>
                </a:prstGeom>
                <a:solidFill>
                  <a:srgbClr val="314865"/>
                </a:solidFill>
                <a:ln w="1905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 algn="l" eaLnBrk="0" hangingPunct="0"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 algn="l" eaLnBrk="0" hangingPunct="0"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 algn="l" eaLnBrk="0" hangingPunct="0"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 algn="l" eaLnBrk="0" hangingPunct="0"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 algn="l" eaLnBrk="0" hangingPunct="0"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/>
                  <a:endParaRPr lang="zh-CN" altLang="en-US" sz="2800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/>
                    <a:ea typeface="微软雅黑"/>
                    <a:sym typeface="Arial"/>
                  </a:endParaRPr>
                </a:p>
              </p:txBody>
            </p:sp>
          </p:grpSp>
          <p:sp>
            <p:nvSpPr>
              <p:cNvPr id="109" name="Rectangle 30">
                <a:extLst>
                  <a:ext uri="{FF2B5EF4-FFF2-40B4-BE49-F238E27FC236}">
                    <a16:creationId xmlns:a16="http://schemas.microsoft.com/office/drawing/2014/main" xmlns="" id="{9DE03091-F0D9-4FE6-A5D6-2AFF433FC8B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21326" y="3097214"/>
                <a:ext cx="1171575" cy="76993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 algn="l" eaLnBrk="0" hangingPunct="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algn="l" eaLnBrk="0" hangingPunct="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algn="l" eaLnBrk="0" hangingPunct="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algn="l" eaLnBrk="0" hangingPunct="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algn="l" eaLnBrk="0" hangingPunct="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r>
                  <a:rPr lang="zh-CN" altLang="en-US" sz="320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/>
                    <a:ea typeface="微软雅黑"/>
                    <a:sym typeface="Arial"/>
                  </a:rPr>
                  <a:t>议价</a:t>
                </a:r>
              </a:p>
            </p:txBody>
          </p:sp>
          <p:sp>
            <p:nvSpPr>
              <p:cNvPr id="110" name="Text Box 34">
                <a:extLst>
                  <a:ext uri="{FF2B5EF4-FFF2-40B4-BE49-F238E27FC236}">
                    <a16:creationId xmlns:a16="http://schemas.microsoft.com/office/drawing/2014/main" xmlns="" id="{B5CD1429-0119-4C8B-8019-11188F04825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847851" y="1196976"/>
                <a:ext cx="3743325" cy="30415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zh-CN" altLang="en-US" b="1" dirty="0">
                    <a:solidFill>
                      <a:srgbClr val="314865"/>
                    </a:solidFill>
                    <a:latin typeface="Arial"/>
                    <a:ea typeface="微软雅黑"/>
                    <a:sym typeface="Arial"/>
                  </a:rPr>
                  <a:t>完善采购成本价监督机制</a:t>
                </a:r>
              </a:p>
            </p:txBody>
          </p:sp>
          <p:sp>
            <p:nvSpPr>
              <p:cNvPr id="111" name="Rectangle 8">
                <a:extLst>
                  <a:ext uri="{FF2B5EF4-FFF2-40B4-BE49-F238E27FC236}">
                    <a16:creationId xmlns:a16="http://schemas.microsoft.com/office/drawing/2014/main" xmlns="" id="{032E6AD8-64BB-477B-85C1-B2DA1391FEB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32176" y="3860800"/>
                <a:ext cx="2201863" cy="7699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 algn="l" eaLnBrk="0" hangingPunct="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algn="l" eaLnBrk="0" hangingPunct="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algn="l" eaLnBrk="0" hangingPunct="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algn="l" eaLnBrk="0" hangingPunct="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algn="l" eaLnBrk="0" hangingPunct="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r>
                  <a:rPr lang="zh-CN" altLang="en-US" sz="1600" b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rial"/>
                    <a:ea typeface="微软雅黑"/>
                    <a:sym typeface="Arial"/>
                  </a:rPr>
                  <a:t>与“我的钢铁”网常年建立会员关系，每天收到市场价格调整信息</a:t>
                </a:r>
              </a:p>
            </p:txBody>
          </p:sp>
          <p:sp>
            <p:nvSpPr>
              <p:cNvPr id="112" name="Rectangle 8">
                <a:extLst>
                  <a:ext uri="{FF2B5EF4-FFF2-40B4-BE49-F238E27FC236}">
                    <a16:creationId xmlns:a16="http://schemas.microsoft.com/office/drawing/2014/main" xmlns="" id="{C9601318-F565-4733-974A-0E2B89D261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00826" y="2276475"/>
                <a:ext cx="2201863" cy="7699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 algn="l" eaLnBrk="0" hangingPunct="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algn="l" eaLnBrk="0" hangingPunct="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algn="l" eaLnBrk="0" hangingPunct="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algn="l" eaLnBrk="0" hangingPunct="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algn="l" eaLnBrk="0" hangingPunct="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r>
                  <a:rPr lang="zh-CN" altLang="en-US" sz="1600" b="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rial"/>
                    <a:ea typeface="微软雅黑"/>
                    <a:sym typeface="Arial"/>
                  </a:rPr>
                  <a:t>采购员初次议价，采购负责人、财务成本共同审批价格</a:t>
                </a:r>
              </a:p>
            </p:txBody>
          </p:sp>
        </p:grpSp>
      </p:grpSp>
      <p:grpSp>
        <p:nvGrpSpPr>
          <p:cNvPr id="119" name="组合 118">
            <a:extLst>
              <a:ext uri="{FF2B5EF4-FFF2-40B4-BE49-F238E27FC236}">
                <a16:creationId xmlns:a16="http://schemas.microsoft.com/office/drawing/2014/main" xmlns="" id="{895331FA-892F-4E8D-836E-7233557AE85A}"/>
              </a:ext>
            </a:extLst>
          </p:cNvPr>
          <p:cNvGrpSpPr/>
          <p:nvPr/>
        </p:nvGrpSpPr>
        <p:grpSpPr>
          <a:xfrm>
            <a:off x="164616" y="178180"/>
            <a:ext cx="2804616" cy="368580"/>
            <a:chOff x="164616" y="178180"/>
            <a:chExt cx="2804616" cy="368580"/>
          </a:xfrm>
        </p:grpSpPr>
        <p:cxnSp>
          <p:nvCxnSpPr>
            <p:cNvPr id="120" name="直接连接符 119">
              <a:extLst>
                <a:ext uri="{FF2B5EF4-FFF2-40B4-BE49-F238E27FC236}">
                  <a16:creationId xmlns:a16="http://schemas.microsoft.com/office/drawing/2014/main" xmlns="" id="{3CF56402-9EE1-48C2-B84D-66A9A6D5913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4616" y="535956"/>
              <a:ext cx="2804616" cy="10804"/>
            </a:xfrm>
            <a:prstGeom prst="line">
              <a:avLst/>
            </a:prstGeom>
            <a:ln>
              <a:solidFill>
                <a:srgbClr val="31486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1" name="文本框 120">
              <a:extLst>
                <a:ext uri="{FF2B5EF4-FFF2-40B4-BE49-F238E27FC236}">
                  <a16:creationId xmlns:a16="http://schemas.microsoft.com/office/drawing/2014/main" xmlns="" id="{0F4BF20F-32BC-47C0-A72F-9062E5A596FC}"/>
                </a:ext>
              </a:extLst>
            </p:cNvPr>
            <p:cNvSpPr txBox="1"/>
            <p:nvPr/>
          </p:nvSpPr>
          <p:spPr>
            <a:xfrm>
              <a:off x="534486" y="178180"/>
              <a:ext cx="243474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1600" b="1" dirty="0">
                  <a:solidFill>
                    <a:srgbClr val="314865"/>
                  </a:solidFill>
                  <a:effectLst>
                    <a:innerShdw blurRad="63500" dist="50800" dir="13500000">
                      <a:prstClr val="black">
                        <a:alpha val="50000"/>
                      </a:prstClr>
                    </a:innerShdw>
                  </a:effectLst>
                  <a:latin typeface="Arial"/>
                  <a:ea typeface="微软雅黑"/>
                  <a:sym typeface="Arial"/>
                </a:rPr>
                <a:t>采购成本管理</a:t>
              </a:r>
            </a:p>
          </p:txBody>
        </p:sp>
        <p:sp>
          <p:nvSpPr>
            <p:cNvPr id="122" name="矩形 121">
              <a:extLst>
                <a:ext uri="{FF2B5EF4-FFF2-40B4-BE49-F238E27FC236}">
                  <a16:creationId xmlns:a16="http://schemas.microsoft.com/office/drawing/2014/main" xmlns="" id="{E365A983-A60A-41CA-A6B7-F9E5445D9A15}"/>
                </a:ext>
              </a:extLst>
            </p:cNvPr>
            <p:cNvSpPr/>
            <p:nvPr/>
          </p:nvSpPr>
          <p:spPr>
            <a:xfrm>
              <a:off x="164616" y="178180"/>
              <a:ext cx="47829" cy="284416"/>
            </a:xfrm>
            <a:prstGeom prst="rect">
              <a:avLst/>
            </a:prstGeom>
            <a:solidFill>
              <a:srgbClr val="314865"/>
            </a:solidFill>
            <a:ln>
              <a:solidFill>
                <a:srgbClr val="31486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23" name="矩形 122">
              <a:extLst>
                <a:ext uri="{FF2B5EF4-FFF2-40B4-BE49-F238E27FC236}">
                  <a16:creationId xmlns:a16="http://schemas.microsoft.com/office/drawing/2014/main" xmlns="" id="{E9E322F1-844A-4841-ADBB-DF5708BDE4AE}"/>
                </a:ext>
              </a:extLst>
            </p:cNvPr>
            <p:cNvSpPr/>
            <p:nvPr/>
          </p:nvSpPr>
          <p:spPr>
            <a:xfrm>
              <a:off x="275779" y="252586"/>
              <a:ext cx="47828" cy="210010"/>
            </a:xfrm>
            <a:prstGeom prst="rect">
              <a:avLst/>
            </a:prstGeom>
            <a:solidFill>
              <a:srgbClr val="314865"/>
            </a:solidFill>
            <a:ln>
              <a:solidFill>
                <a:srgbClr val="31486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24" name="矩形 123">
              <a:extLst>
                <a:ext uri="{FF2B5EF4-FFF2-40B4-BE49-F238E27FC236}">
                  <a16:creationId xmlns:a16="http://schemas.microsoft.com/office/drawing/2014/main" xmlns="" id="{309EC954-2B69-4E41-A9FF-BBD675DB7D56}"/>
                </a:ext>
              </a:extLst>
            </p:cNvPr>
            <p:cNvSpPr/>
            <p:nvPr/>
          </p:nvSpPr>
          <p:spPr>
            <a:xfrm flipH="1">
              <a:off x="377808" y="320388"/>
              <a:ext cx="47827" cy="142208"/>
            </a:xfrm>
            <a:prstGeom prst="rect">
              <a:avLst/>
            </a:prstGeom>
            <a:solidFill>
              <a:srgbClr val="314865"/>
            </a:solidFill>
            <a:ln>
              <a:solidFill>
                <a:srgbClr val="31486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33056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文本框 2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056625" y="2193837"/>
            <a:ext cx="2247543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/>
            <a:r>
              <a:rPr lang="en-US" altLang="zh-CN" sz="14600" b="1" dirty="0">
                <a:solidFill>
                  <a:srgbClr val="314865"/>
                </a:solidFill>
                <a:latin typeface="Arial"/>
                <a:ea typeface="微软雅黑"/>
                <a:cs typeface="Times New Roman" panose="02020603050405020304" pitchFamily="18" charset="0"/>
                <a:sym typeface="Arial"/>
              </a:rPr>
              <a:t>03</a:t>
            </a:r>
            <a:endParaRPr lang="zh-CN" altLang="en-US" sz="14600" b="1" dirty="0">
              <a:solidFill>
                <a:srgbClr val="314865"/>
              </a:solidFill>
              <a:latin typeface="Arial"/>
              <a:ea typeface="微软雅黑"/>
              <a:cs typeface="Times New Roman" panose="02020603050405020304" pitchFamily="18" charset="0"/>
              <a:sym typeface="Arial"/>
            </a:endParaRPr>
          </a:p>
        </p:txBody>
      </p:sp>
      <p:cxnSp>
        <p:nvCxnSpPr>
          <p:cNvPr id="30" name="直接连接符 29"/>
          <p:cNvCxnSpPr>
            <a:cxnSpLocks/>
          </p:cNvCxnSpPr>
          <p:nvPr>
            <p:custDataLst>
              <p:tags r:id="rId2"/>
            </p:custDataLst>
          </p:nvPr>
        </p:nvCxnSpPr>
        <p:spPr>
          <a:xfrm>
            <a:off x="4269095" y="3974767"/>
            <a:ext cx="7186590" cy="0"/>
          </a:xfrm>
          <a:prstGeom prst="line">
            <a:avLst/>
          </a:prstGeom>
          <a:ln w="12700">
            <a:solidFill>
              <a:schemeClr val="tx1">
                <a:lumMod val="20000"/>
                <a:lumOff val="80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矩形 31"/>
          <p:cNvSpPr/>
          <p:nvPr/>
        </p:nvSpPr>
        <p:spPr>
          <a:xfrm>
            <a:off x="4068748" y="2643919"/>
            <a:ext cx="7587283" cy="101566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dist">
              <a:spcBef>
                <a:spcPct val="20000"/>
              </a:spcBef>
              <a:buClr>
                <a:schemeClr val="hlink"/>
              </a:buClr>
              <a:buSzPct val="65000"/>
            </a:pPr>
            <a:r>
              <a:rPr lang="zh-CN" altLang="en-US" sz="6600" b="1" dirty="0">
                <a:solidFill>
                  <a:srgbClr val="314865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Arial"/>
                <a:ea typeface="微软雅黑"/>
                <a:sym typeface="Arial"/>
              </a:rPr>
              <a:t>供应商的管理与开发</a:t>
            </a:r>
          </a:p>
        </p:txBody>
      </p:sp>
      <p:grpSp>
        <p:nvGrpSpPr>
          <p:cNvPr id="18" name="组合 17">
            <a:extLst>
              <a:ext uri="{FF2B5EF4-FFF2-40B4-BE49-F238E27FC236}">
                <a16:creationId xmlns:a16="http://schemas.microsoft.com/office/drawing/2014/main" xmlns="" id="{1C01247D-0162-49DD-86DF-3BC7B90EA4BC}"/>
              </a:ext>
            </a:extLst>
          </p:cNvPr>
          <p:cNvGrpSpPr/>
          <p:nvPr/>
        </p:nvGrpSpPr>
        <p:grpSpPr>
          <a:xfrm>
            <a:off x="7781759" y="937931"/>
            <a:ext cx="2758272" cy="837788"/>
            <a:chOff x="4602145" y="211015"/>
            <a:chExt cx="2758272" cy="837788"/>
          </a:xfrm>
        </p:grpSpPr>
        <p:sp>
          <p:nvSpPr>
            <p:cNvPr id="20" name="流程图: 终止 19">
              <a:extLst>
                <a:ext uri="{FF2B5EF4-FFF2-40B4-BE49-F238E27FC236}">
                  <a16:creationId xmlns:a16="http://schemas.microsoft.com/office/drawing/2014/main" xmlns="" id="{996E1BFB-125C-45F3-AEC3-86319D368C23}"/>
                </a:ext>
              </a:extLst>
            </p:cNvPr>
            <p:cNvSpPr/>
            <p:nvPr/>
          </p:nvSpPr>
          <p:spPr>
            <a:xfrm>
              <a:off x="5521569" y="566482"/>
              <a:ext cx="1838848" cy="482321"/>
            </a:xfrm>
            <a:prstGeom prst="flowChartTerminator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22" name="流程图: 终止 21">
              <a:extLst>
                <a:ext uri="{FF2B5EF4-FFF2-40B4-BE49-F238E27FC236}">
                  <a16:creationId xmlns:a16="http://schemas.microsoft.com/office/drawing/2014/main" xmlns="" id="{DEEDD79F-D6D2-4A19-A4F3-9B156BA42CB8}"/>
                </a:ext>
              </a:extLst>
            </p:cNvPr>
            <p:cNvSpPr/>
            <p:nvPr/>
          </p:nvSpPr>
          <p:spPr>
            <a:xfrm>
              <a:off x="4602145" y="211015"/>
              <a:ext cx="1838848" cy="482321"/>
            </a:xfrm>
            <a:prstGeom prst="flowChartTerminator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23" name="流程图: 终止 22">
              <a:extLst>
                <a:ext uri="{FF2B5EF4-FFF2-40B4-BE49-F238E27FC236}">
                  <a16:creationId xmlns:a16="http://schemas.microsoft.com/office/drawing/2014/main" xmlns="" id="{5C74AD11-2929-4A85-9085-AB225DDC1B5C}"/>
                </a:ext>
              </a:extLst>
            </p:cNvPr>
            <p:cNvSpPr/>
            <p:nvPr/>
          </p:nvSpPr>
          <p:spPr>
            <a:xfrm>
              <a:off x="5521569" y="526200"/>
              <a:ext cx="1838848" cy="482321"/>
            </a:xfrm>
            <a:prstGeom prst="flowChartTerminator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</p:grpSp>
      <p:sp>
        <p:nvSpPr>
          <p:cNvPr id="24" name="矩形 23">
            <a:extLst>
              <a:ext uri="{FF2B5EF4-FFF2-40B4-BE49-F238E27FC236}">
                <a16:creationId xmlns:a16="http://schemas.microsoft.com/office/drawing/2014/main" xmlns="" id="{C73ADF1F-38EF-435B-AFE8-407670BA2596}"/>
              </a:ext>
            </a:extLst>
          </p:cNvPr>
          <p:cNvSpPr/>
          <p:nvPr/>
        </p:nvSpPr>
        <p:spPr>
          <a:xfrm>
            <a:off x="1056625" y="-1"/>
            <a:ext cx="2247543" cy="1775719"/>
          </a:xfrm>
          <a:prstGeom prst="rect">
            <a:avLst/>
          </a:prstGeom>
          <a:solidFill>
            <a:srgbClr val="3148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25" name="矩形 24">
            <a:extLst>
              <a:ext uri="{FF2B5EF4-FFF2-40B4-BE49-F238E27FC236}">
                <a16:creationId xmlns:a16="http://schemas.microsoft.com/office/drawing/2014/main" xmlns="" id="{65033491-2A2E-4558-B98A-7C1EC7A94119}"/>
              </a:ext>
            </a:extLst>
          </p:cNvPr>
          <p:cNvSpPr/>
          <p:nvPr/>
        </p:nvSpPr>
        <p:spPr>
          <a:xfrm>
            <a:off x="1056625" y="4913832"/>
            <a:ext cx="2247543" cy="1944168"/>
          </a:xfrm>
          <a:prstGeom prst="rect">
            <a:avLst/>
          </a:prstGeom>
          <a:solidFill>
            <a:srgbClr val="3148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7" name="Rectangle 20">
            <a:extLst>
              <a:ext uri="{FF2B5EF4-FFF2-40B4-BE49-F238E27FC236}">
                <a16:creationId xmlns:a16="http://schemas.microsoft.com/office/drawing/2014/main" xmlns="" id="{6924EC46-5CC3-49A8-9206-C06D881F91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84080" y="4244899"/>
            <a:ext cx="5410351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en-US" altLang="zh-CN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ea typeface="微软雅黑"/>
                <a:cs typeface="Arial" pitchFamily="34" charset="0"/>
                <a:sym typeface="Arial"/>
              </a:rPr>
              <a:t>We have many PowerPoint </a:t>
            </a:r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ea typeface="微软雅黑"/>
                <a:cs typeface="Arial" pitchFamily="34" charset="0"/>
                <a:sym typeface="Arial"/>
              </a:rPr>
              <a:t>templates</a:t>
            </a:r>
            <a:r>
              <a:rPr lang="en-US" altLang="zh-CN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ea typeface="微软雅黑"/>
                <a:cs typeface="Arial" pitchFamily="34" charset="0"/>
                <a:sym typeface="Arial"/>
              </a:rPr>
              <a:t> that has been specifically designed to help anyone that is stepping into the world of PowerPoint for the very first time.</a:t>
            </a:r>
            <a:endParaRPr lang="zh-CN" altLang="en-US" sz="1050" dirty="0">
              <a:solidFill>
                <a:schemeClr val="tx1">
                  <a:lumMod val="65000"/>
                  <a:lumOff val="35000"/>
                </a:schemeClr>
              </a:solidFill>
              <a:latin typeface="Arial"/>
              <a:ea typeface="微软雅黑"/>
              <a:cs typeface="Arial" pitchFamily="34" charset="0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69542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4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8" presetID="2" presetClass="entr" presetSubtype="2" fill="hold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20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1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3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8" presetID="16" presetClass="entr" presetSubtype="2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30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2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10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6" grpId="0" animBg="1"/>
          <p:bldP spid="32" grpId="0"/>
          <p:bldP spid="24" grpId="0" animBg="1"/>
          <p:bldP spid="25" grpId="0" animBg="1"/>
          <p:bldP spid="17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4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8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3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8" presetID="16" presetClass="entr" presetSubtype="2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30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2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10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6" grpId="0" animBg="1"/>
          <p:bldP spid="32" grpId="0"/>
          <p:bldP spid="24" grpId="0" animBg="1"/>
          <p:bldP spid="25" grpId="0" animBg="1"/>
          <p:bldP spid="17" grpId="0"/>
        </p:bldLst>
      </p:timing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组合 50">
            <a:extLst>
              <a:ext uri="{FF2B5EF4-FFF2-40B4-BE49-F238E27FC236}">
                <a16:creationId xmlns:a16="http://schemas.microsoft.com/office/drawing/2014/main" xmlns="" id="{10D22155-8726-4D46-8648-190B643646DB}"/>
              </a:ext>
            </a:extLst>
          </p:cNvPr>
          <p:cNvGrpSpPr/>
          <p:nvPr/>
        </p:nvGrpSpPr>
        <p:grpSpPr>
          <a:xfrm>
            <a:off x="7070443" y="1682505"/>
            <a:ext cx="454047" cy="520682"/>
            <a:chOff x="7102527" y="1473958"/>
            <a:chExt cx="454047" cy="520682"/>
          </a:xfrm>
        </p:grpSpPr>
        <p:sp>
          <p:nvSpPr>
            <p:cNvPr id="52" name="Freeform 74">
              <a:extLst>
                <a:ext uri="{FF2B5EF4-FFF2-40B4-BE49-F238E27FC236}">
                  <a16:creationId xmlns:a16="http://schemas.microsoft.com/office/drawing/2014/main" xmlns="" id="{0AF3C7A1-325A-4933-9823-5EC37E9BDD66}"/>
                </a:ext>
              </a:extLst>
            </p:cNvPr>
            <p:cNvSpPr>
              <a:spLocks/>
            </p:cNvSpPr>
            <p:nvPr/>
          </p:nvSpPr>
          <p:spPr bwMode="auto">
            <a:xfrm>
              <a:off x="7102527" y="1473958"/>
              <a:ext cx="454047" cy="520682"/>
            </a:xfrm>
            <a:custGeom>
              <a:avLst/>
              <a:gdLst>
                <a:gd name="T0" fmla="*/ 0 w 293"/>
                <a:gd name="T1" fmla="*/ 85 h 336"/>
                <a:gd name="T2" fmla="*/ 144 w 293"/>
                <a:gd name="T3" fmla="*/ 0 h 336"/>
                <a:gd name="T4" fmla="*/ 291 w 293"/>
                <a:gd name="T5" fmla="*/ 80 h 336"/>
                <a:gd name="T6" fmla="*/ 293 w 293"/>
                <a:gd name="T7" fmla="*/ 249 h 336"/>
                <a:gd name="T8" fmla="*/ 149 w 293"/>
                <a:gd name="T9" fmla="*/ 336 h 336"/>
                <a:gd name="T10" fmla="*/ 2 w 293"/>
                <a:gd name="T11" fmla="*/ 253 h 336"/>
                <a:gd name="T12" fmla="*/ 0 w 293"/>
                <a:gd name="T13" fmla="*/ 85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3" h="336">
                  <a:moveTo>
                    <a:pt x="0" y="85"/>
                  </a:moveTo>
                  <a:lnTo>
                    <a:pt x="144" y="0"/>
                  </a:lnTo>
                  <a:lnTo>
                    <a:pt x="291" y="80"/>
                  </a:lnTo>
                  <a:lnTo>
                    <a:pt x="293" y="249"/>
                  </a:lnTo>
                  <a:lnTo>
                    <a:pt x="149" y="336"/>
                  </a:lnTo>
                  <a:lnTo>
                    <a:pt x="2" y="253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rgbClr val="314865"/>
            </a:solidFill>
            <a:ln>
              <a:noFill/>
            </a:ln>
            <a:effectLst>
              <a:innerShdw blurRad="63500" dist="50800" dir="16200000">
                <a:prstClr val="black">
                  <a:alpha val="50000"/>
                </a:prstClr>
              </a:innerShdw>
            </a:effectLst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dirty="0">
                <a:solidFill>
                  <a:schemeClr val="lt1"/>
                </a:solidFill>
                <a:latin typeface="Arial"/>
                <a:ea typeface="微软雅黑"/>
                <a:cs typeface="+mn-ea"/>
                <a:sym typeface="Arial"/>
              </a:endParaRPr>
            </a:p>
          </p:txBody>
        </p:sp>
        <p:grpSp>
          <p:nvGrpSpPr>
            <p:cNvPr id="53" name="组合 52">
              <a:extLst>
                <a:ext uri="{FF2B5EF4-FFF2-40B4-BE49-F238E27FC236}">
                  <a16:creationId xmlns:a16="http://schemas.microsoft.com/office/drawing/2014/main" xmlns="" id="{F7B55E79-D971-49D0-97CE-A53BA3F85E16}"/>
                </a:ext>
              </a:extLst>
            </p:cNvPr>
            <p:cNvGrpSpPr/>
            <p:nvPr/>
          </p:nvGrpSpPr>
          <p:grpSpPr>
            <a:xfrm>
              <a:off x="7186208" y="1591731"/>
              <a:ext cx="283586" cy="252593"/>
              <a:chOff x="10034270" y="674688"/>
              <a:chExt cx="290513" cy="258763"/>
            </a:xfrm>
          </p:grpSpPr>
          <p:sp>
            <p:nvSpPr>
              <p:cNvPr id="54" name="Freeform 75">
                <a:extLst>
                  <a:ext uri="{FF2B5EF4-FFF2-40B4-BE49-F238E27FC236}">
                    <a16:creationId xmlns:a16="http://schemas.microsoft.com/office/drawing/2014/main" xmlns="" id="{6F3124CF-1191-48F7-B3AF-08CF2BFC70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061258" y="722313"/>
                <a:ext cx="239713" cy="211138"/>
              </a:xfrm>
              <a:custGeom>
                <a:avLst/>
                <a:gdLst>
                  <a:gd name="T0" fmla="*/ 34 w 64"/>
                  <a:gd name="T1" fmla="*/ 1 h 56"/>
                  <a:gd name="T2" fmla="*/ 28 w 64"/>
                  <a:gd name="T3" fmla="*/ 1 h 56"/>
                  <a:gd name="T4" fmla="*/ 3 w 64"/>
                  <a:gd name="T5" fmla="*/ 16 h 56"/>
                  <a:gd name="T6" fmla="*/ 0 w 64"/>
                  <a:gd name="T7" fmla="*/ 21 h 56"/>
                  <a:gd name="T8" fmla="*/ 0 w 64"/>
                  <a:gd name="T9" fmla="*/ 53 h 56"/>
                  <a:gd name="T10" fmla="*/ 4 w 64"/>
                  <a:gd name="T11" fmla="*/ 56 h 56"/>
                  <a:gd name="T12" fmla="*/ 19 w 64"/>
                  <a:gd name="T13" fmla="*/ 56 h 56"/>
                  <a:gd name="T14" fmla="*/ 22 w 64"/>
                  <a:gd name="T15" fmla="*/ 53 h 56"/>
                  <a:gd name="T16" fmla="*/ 22 w 64"/>
                  <a:gd name="T17" fmla="*/ 38 h 56"/>
                  <a:gd name="T18" fmla="*/ 26 w 64"/>
                  <a:gd name="T19" fmla="*/ 35 h 56"/>
                  <a:gd name="T20" fmla="*/ 39 w 64"/>
                  <a:gd name="T21" fmla="*/ 35 h 56"/>
                  <a:gd name="T22" fmla="*/ 42 w 64"/>
                  <a:gd name="T23" fmla="*/ 38 h 56"/>
                  <a:gd name="T24" fmla="*/ 42 w 64"/>
                  <a:gd name="T25" fmla="*/ 53 h 56"/>
                  <a:gd name="T26" fmla="*/ 46 w 64"/>
                  <a:gd name="T27" fmla="*/ 56 h 56"/>
                  <a:gd name="T28" fmla="*/ 60 w 64"/>
                  <a:gd name="T29" fmla="*/ 56 h 56"/>
                  <a:gd name="T30" fmla="*/ 64 w 64"/>
                  <a:gd name="T31" fmla="*/ 53 h 56"/>
                  <a:gd name="T32" fmla="*/ 64 w 64"/>
                  <a:gd name="T33" fmla="*/ 21 h 56"/>
                  <a:gd name="T34" fmla="*/ 61 w 64"/>
                  <a:gd name="T35" fmla="*/ 16 h 56"/>
                  <a:gd name="T36" fmla="*/ 34 w 64"/>
                  <a:gd name="T37" fmla="*/ 1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4" h="56">
                    <a:moveTo>
                      <a:pt x="34" y="1"/>
                    </a:moveTo>
                    <a:cubicBezTo>
                      <a:pt x="33" y="0"/>
                      <a:pt x="30" y="0"/>
                      <a:pt x="28" y="1"/>
                    </a:cubicBezTo>
                    <a:cubicBezTo>
                      <a:pt x="3" y="16"/>
                      <a:pt x="3" y="16"/>
                      <a:pt x="3" y="16"/>
                    </a:cubicBezTo>
                    <a:cubicBezTo>
                      <a:pt x="2" y="17"/>
                      <a:pt x="0" y="19"/>
                      <a:pt x="0" y="21"/>
                    </a:cubicBezTo>
                    <a:cubicBezTo>
                      <a:pt x="0" y="53"/>
                      <a:pt x="0" y="53"/>
                      <a:pt x="0" y="53"/>
                    </a:cubicBezTo>
                    <a:cubicBezTo>
                      <a:pt x="0" y="54"/>
                      <a:pt x="2" y="56"/>
                      <a:pt x="4" y="56"/>
                    </a:cubicBezTo>
                    <a:cubicBezTo>
                      <a:pt x="19" y="56"/>
                      <a:pt x="19" y="56"/>
                      <a:pt x="19" y="56"/>
                    </a:cubicBezTo>
                    <a:cubicBezTo>
                      <a:pt x="21" y="56"/>
                      <a:pt x="22" y="54"/>
                      <a:pt x="22" y="53"/>
                    </a:cubicBezTo>
                    <a:cubicBezTo>
                      <a:pt x="22" y="38"/>
                      <a:pt x="22" y="38"/>
                      <a:pt x="22" y="38"/>
                    </a:cubicBezTo>
                    <a:cubicBezTo>
                      <a:pt x="22" y="36"/>
                      <a:pt x="24" y="35"/>
                      <a:pt x="26" y="35"/>
                    </a:cubicBezTo>
                    <a:cubicBezTo>
                      <a:pt x="39" y="35"/>
                      <a:pt x="39" y="35"/>
                      <a:pt x="39" y="35"/>
                    </a:cubicBezTo>
                    <a:cubicBezTo>
                      <a:pt x="40" y="35"/>
                      <a:pt x="42" y="36"/>
                      <a:pt x="42" y="38"/>
                    </a:cubicBezTo>
                    <a:cubicBezTo>
                      <a:pt x="42" y="53"/>
                      <a:pt x="42" y="53"/>
                      <a:pt x="42" y="53"/>
                    </a:cubicBezTo>
                    <a:cubicBezTo>
                      <a:pt x="42" y="54"/>
                      <a:pt x="44" y="56"/>
                      <a:pt x="46" y="56"/>
                    </a:cubicBezTo>
                    <a:cubicBezTo>
                      <a:pt x="60" y="56"/>
                      <a:pt x="60" y="56"/>
                      <a:pt x="60" y="56"/>
                    </a:cubicBezTo>
                    <a:cubicBezTo>
                      <a:pt x="62" y="56"/>
                      <a:pt x="64" y="54"/>
                      <a:pt x="64" y="53"/>
                    </a:cubicBezTo>
                    <a:cubicBezTo>
                      <a:pt x="64" y="21"/>
                      <a:pt x="64" y="21"/>
                      <a:pt x="64" y="21"/>
                    </a:cubicBezTo>
                    <a:cubicBezTo>
                      <a:pt x="64" y="19"/>
                      <a:pt x="62" y="17"/>
                      <a:pt x="61" y="16"/>
                    </a:cubicBezTo>
                    <a:lnTo>
                      <a:pt x="34" y="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latin typeface="Arial"/>
                  <a:ea typeface="微软雅黑"/>
                  <a:cs typeface="+mn-ea"/>
                  <a:sym typeface="Arial"/>
                </a:endParaRPr>
              </a:p>
            </p:txBody>
          </p:sp>
          <p:sp>
            <p:nvSpPr>
              <p:cNvPr id="55" name="Freeform 76">
                <a:extLst>
                  <a:ext uri="{FF2B5EF4-FFF2-40B4-BE49-F238E27FC236}">
                    <a16:creationId xmlns:a16="http://schemas.microsoft.com/office/drawing/2014/main" xmlns="" id="{E441F17F-574B-4D83-BDBD-D19C70D883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034270" y="674688"/>
                <a:ext cx="290513" cy="96838"/>
              </a:xfrm>
              <a:custGeom>
                <a:avLst/>
                <a:gdLst>
                  <a:gd name="T0" fmla="*/ 76 w 77"/>
                  <a:gd name="T1" fmla="*/ 25 h 26"/>
                  <a:gd name="T2" fmla="*/ 72 w 77"/>
                  <a:gd name="T3" fmla="*/ 25 h 26"/>
                  <a:gd name="T4" fmla="*/ 41 w 77"/>
                  <a:gd name="T5" fmla="*/ 7 h 26"/>
                  <a:gd name="T6" fmla="*/ 35 w 77"/>
                  <a:gd name="T7" fmla="*/ 7 h 26"/>
                  <a:gd name="T8" fmla="*/ 5 w 77"/>
                  <a:gd name="T9" fmla="*/ 25 h 26"/>
                  <a:gd name="T10" fmla="*/ 1 w 77"/>
                  <a:gd name="T11" fmla="*/ 25 h 26"/>
                  <a:gd name="T12" fmla="*/ 3 w 77"/>
                  <a:gd name="T13" fmla="*/ 21 h 26"/>
                  <a:gd name="T14" fmla="*/ 35 w 77"/>
                  <a:gd name="T15" fmla="*/ 2 h 26"/>
                  <a:gd name="T16" fmla="*/ 41 w 77"/>
                  <a:gd name="T17" fmla="*/ 1 h 26"/>
                  <a:gd name="T18" fmla="*/ 75 w 77"/>
                  <a:gd name="T19" fmla="*/ 21 h 26"/>
                  <a:gd name="T20" fmla="*/ 76 w 77"/>
                  <a:gd name="T21" fmla="*/ 25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7" h="26">
                    <a:moveTo>
                      <a:pt x="76" y="25"/>
                    </a:moveTo>
                    <a:cubicBezTo>
                      <a:pt x="76" y="26"/>
                      <a:pt x="74" y="26"/>
                      <a:pt x="72" y="25"/>
                    </a:cubicBezTo>
                    <a:cubicBezTo>
                      <a:pt x="41" y="7"/>
                      <a:pt x="41" y="7"/>
                      <a:pt x="41" y="7"/>
                    </a:cubicBezTo>
                    <a:cubicBezTo>
                      <a:pt x="39" y="6"/>
                      <a:pt x="37" y="6"/>
                      <a:pt x="35" y="7"/>
                    </a:cubicBezTo>
                    <a:cubicBezTo>
                      <a:pt x="5" y="25"/>
                      <a:pt x="5" y="25"/>
                      <a:pt x="5" y="25"/>
                    </a:cubicBezTo>
                    <a:cubicBezTo>
                      <a:pt x="4" y="26"/>
                      <a:pt x="2" y="26"/>
                      <a:pt x="1" y="25"/>
                    </a:cubicBezTo>
                    <a:cubicBezTo>
                      <a:pt x="0" y="24"/>
                      <a:pt x="1" y="22"/>
                      <a:pt x="3" y="21"/>
                    </a:cubicBezTo>
                    <a:cubicBezTo>
                      <a:pt x="35" y="2"/>
                      <a:pt x="35" y="2"/>
                      <a:pt x="35" y="2"/>
                    </a:cubicBezTo>
                    <a:cubicBezTo>
                      <a:pt x="37" y="1"/>
                      <a:pt x="39" y="0"/>
                      <a:pt x="41" y="1"/>
                    </a:cubicBezTo>
                    <a:cubicBezTo>
                      <a:pt x="75" y="21"/>
                      <a:pt x="75" y="21"/>
                      <a:pt x="75" y="21"/>
                    </a:cubicBezTo>
                    <a:cubicBezTo>
                      <a:pt x="76" y="22"/>
                      <a:pt x="77" y="24"/>
                      <a:pt x="76" y="25"/>
                    </a:cubicBezTo>
                    <a:close/>
                  </a:path>
                </a:pathLst>
              </a:custGeom>
              <a:solidFill>
                <a:srgbClr val="F0EF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latin typeface="Arial"/>
                  <a:ea typeface="微软雅黑"/>
                  <a:cs typeface="+mn-ea"/>
                  <a:sym typeface="Arial"/>
                </a:endParaRPr>
              </a:p>
            </p:txBody>
          </p:sp>
        </p:grpSp>
      </p:grpSp>
      <p:grpSp>
        <p:nvGrpSpPr>
          <p:cNvPr id="56" name="组合 55">
            <a:extLst>
              <a:ext uri="{FF2B5EF4-FFF2-40B4-BE49-F238E27FC236}">
                <a16:creationId xmlns:a16="http://schemas.microsoft.com/office/drawing/2014/main" xmlns="" id="{03CEFCF6-6AC1-4A9B-80B8-E513D82F8D10}"/>
              </a:ext>
            </a:extLst>
          </p:cNvPr>
          <p:cNvGrpSpPr/>
          <p:nvPr/>
        </p:nvGrpSpPr>
        <p:grpSpPr>
          <a:xfrm>
            <a:off x="8252967" y="3762695"/>
            <a:ext cx="455596" cy="520682"/>
            <a:chOff x="8349219" y="3669814"/>
            <a:chExt cx="455596" cy="520682"/>
          </a:xfrm>
        </p:grpSpPr>
        <p:sp>
          <p:nvSpPr>
            <p:cNvPr id="57" name="Freeform 77">
              <a:extLst>
                <a:ext uri="{FF2B5EF4-FFF2-40B4-BE49-F238E27FC236}">
                  <a16:creationId xmlns:a16="http://schemas.microsoft.com/office/drawing/2014/main" xmlns="" id="{0ED6B682-06B9-41AD-A545-8048DB207703}"/>
                </a:ext>
              </a:extLst>
            </p:cNvPr>
            <p:cNvSpPr>
              <a:spLocks/>
            </p:cNvSpPr>
            <p:nvPr/>
          </p:nvSpPr>
          <p:spPr bwMode="auto">
            <a:xfrm>
              <a:off x="8349219" y="3669814"/>
              <a:ext cx="455596" cy="520682"/>
            </a:xfrm>
            <a:custGeom>
              <a:avLst/>
              <a:gdLst>
                <a:gd name="T0" fmla="*/ 0 w 294"/>
                <a:gd name="T1" fmla="*/ 87 h 336"/>
                <a:gd name="T2" fmla="*/ 145 w 294"/>
                <a:gd name="T3" fmla="*/ 0 h 336"/>
                <a:gd name="T4" fmla="*/ 292 w 294"/>
                <a:gd name="T5" fmla="*/ 82 h 336"/>
                <a:gd name="T6" fmla="*/ 294 w 294"/>
                <a:gd name="T7" fmla="*/ 250 h 336"/>
                <a:gd name="T8" fmla="*/ 152 w 294"/>
                <a:gd name="T9" fmla="*/ 336 h 336"/>
                <a:gd name="T10" fmla="*/ 5 w 294"/>
                <a:gd name="T11" fmla="*/ 255 h 336"/>
                <a:gd name="T12" fmla="*/ 0 w 294"/>
                <a:gd name="T13" fmla="*/ 87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4" h="336">
                  <a:moveTo>
                    <a:pt x="0" y="87"/>
                  </a:moveTo>
                  <a:lnTo>
                    <a:pt x="145" y="0"/>
                  </a:lnTo>
                  <a:lnTo>
                    <a:pt x="292" y="82"/>
                  </a:lnTo>
                  <a:lnTo>
                    <a:pt x="294" y="250"/>
                  </a:lnTo>
                  <a:lnTo>
                    <a:pt x="152" y="336"/>
                  </a:lnTo>
                  <a:lnTo>
                    <a:pt x="5" y="255"/>
                  </a:lnTo>
                  <a:lnTo>
                    <a:pt x="0" y="87"/>
                  </a:lnTo>
                  <a:close/>
                </a:path>
              </a:pathLst>
            </a:custGeom>
            <a:solidFill>
              <a:srgbClr val="314865"/>
            </a:solidFill>
            <a:ln>
              <a:noFill/>
            </a:ln>
            <a:effectLst>
              <a:innerShdw blurRad="63500" dist="50800" dir="16200000">
                <a:prstClr val="black">
                  <a:alpha val="50000"/>
                </a:prstClr>
              </a:inn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Arial"/>
                <a:ea typeface="微软雅黑"/>
                <a:cs typeface="+mn-ea"/>
                <a:sym typeface="Arial"/>
              </a:endParaRPr>
            </a:p>
          </p:txBody>
        </p:sp>
        <p:grpSp>
          <p:nvGrpSpPr>
            <p:cNvPr id="58" name="组合 57">
              <a:extLst>
                <a:ext uri="{FF2B5EF4-FFF2-40B4-BE49-F238E27FC236}">
                  <a16:creationId xmlns:a16="http://schemas.microsoft.com/office/drawing/2014/main" xmlns="" id="{8EB4003D-64D2-4148-A65D-55A4BEE4014E}"/>
                </a:ext>
              </a:extLst>
            </p:cNvPr>
            <p:cNvGrpSpPr/>
            <p:nvPr/>
          </p:nvGrpSpPr>
          <p:grpSpPr>
            <a:xfrm>
              <a:off x="8415854" y="3793786"/>
              <a:ext cx="308379" cy="322327"/>
              <a:chOff x="9734233" y="5894388"/>
              <a:chExt cx="315912" cy="330200"/>
            </a:xfrm>
          </p:grpSpPr>
          <p:sp>
            <p:nvSpPr>
              <p:cNvPr id="59" name="Freeform 78">
                <a:extLst>
                  <a:ext uri="{FF2B5EF4-FFF2-40B4-BE49-F238E27FC236}">
                    <a16:creationId xmlns:a16="http://schemas.microsoft.com/office/drawing/2014/main" xmlns="" id="{40FF93FE-C244-42E9-B71E-441F84352A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734233" y="5916613"/>
                <a:ext cx="282575" cy="307975"/>
              </a:xfrm>
              <a:custGeom>
                <a:avLst/>
                <a:gdLst>
                  <a:gd name="T0" fmla="*/ 59 w 75"/>
                  <a:gd name="T1" fmla="*/ 44 h 82"/>
                  <a:gd name="T2" fmla="*/ 38 w 75"/>
                  <a:gd name="T3" fmla="*/ 40 h 82"/>
                  <a:gd name="T4" fmla="*/ 35 w 75"/>
                  <a:gd name="T5" fmla="*/ 18 h 82"/>
                  <a:gd name="T6" fmla="*/ 20 w 75"/>
                  <a:gd name="T7" fmla="*/ 0 h 82"/>
                  <a:gd name="T8" fmla="*/ 28 w 75"/>
                  <a:gd name="T9" fmla="*/ 49 h 82"/>
                  <a:gd name="T10" fmla="*/ 75 w 75"/>
                  <a:gd name="T11" fmla="*/ 63 h 82"/>
                  <a:gd name="T12" fmla="*/ 59 w 75"/>
                  <a:gd name="T13" fmla="*/ 44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5" h="82">
                    <a:moveTo>
                      <a:pt x="59" y="44"/>
                    </a:moveTo>
                    <a:cubicBezTo>
                      <a:pt x="59" y="44"/>
                      <a:pt x="53" y="55"/>
                      <a:pt x="38" y="40"/>
                    </a:cubicBezTo>
                    <a:cubicBezTo>
                      <a:pt x="23" y="23"/>
                      <a:pt x="35" y="18"/>
                      <a:pt x="35" y="18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20" y="0"/>
                      <a:pt x="0" y="18"/>
                      <a:pt x="28" y="49"/>
                    </a:cubicBezTo>
                    <a:cubicBezTo>
                      <a:pt x="58" y="82"/>
                      <a:pt x="75" y="63"/>
                      <a:pt x="75" y="63"/>
                    </a:cubicBezTo>
                    <a:lnTo>
                      <a:pt x="59" y="4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latin typeface="Arial"/>
                  <a:ea typeface="微软雅黑"/>
                  <a:cs typeface="+mn-ea"/>
                  <a:sym typeface="Arial"/>
                </a:endParaRPr>
              </a:p>
            </p:txBody>
          </p:sp>
          <p:sp>
            <p:nvSpPr>
              <p:cNvPr id="60" name="Freeform 79">
                <a:extLst>
                  <a:ext uri="{FF2B5EF4-FFF2-40B4-BE49-F238E27FC236}">
                    <a16:creationId xmlns:a16="http://schemas.microsoft.com/office/drawing/2014/main" xmlns="" id="{5DAB1201-CC9C-461A-AC01-69B2B7DC26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970770" y="6059488"/>
                <a:ext cx="79375" cy="87313"/>
              </a:xfrm>
              <a:custGeom>
                <a:avLst/>
                <a:gdLst>
                  <a:gd name="T0" fmla="*/ 50 w 50"/>
                  <a:gd name="T1" fmla="*/ 45 h 55"/>
                  <a:gd name="T2" fmla="*/ 38 w 50"/>
                  <a:gd name="T3" fmla="*/ 55 h 55"/>
                  <a:gd name="T4" fmla="*/ 0 w 50"/>
                  <a:gd name="T5" fmla="*/ 10 h 55"/>
                  <a:gd name="T6" fmla="*/ 10 w 50"/>
                  <a:gd name="T7" fmla="*/ 0 h 55"/>
                  <a:gd name="T8" fmla="*/ 50 w 50"/>
                  <a:gd name="T9" fmla="*/ 45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0" h="55">
                    <a:moveTo>
                      <a:pt x="50" y="45"/>
                    </a:moveTo>
                    <a:lnTo>
                      <a:pt x="38" y="55"/>
                    </a:lnTo>
                    <a:lnTo>
                      <a:pt x="0" y="10"/>
                    </a:lnTo>
                    <a:lnTo>
                      <a:pt x="10" y="0"/>
                    </a:lnTo>
                    <a:lnTo>
                      <a:pt x="50" y="45"/>
                    </a:lnTo>
                    <a:close/>
                  </a:path>
                </a:pathLst>
              </a:custGeom>
              <a:solidFill>
                <a:srgbClr val="F0EF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latin typeface="Arial"/>
                  <a:ea typeface="微软雅黑"/>
                  <a:cs typeface="+mn-ea"/>
                  <a:sym typeface="Arial"/>
                </a:endParaRPr>
              </a:p>
            </p:txBody>
          </p:sp>
          <p:sp>
            <p:nvSpPr>
              <p:cNvPr id="61" name="Freeform 80">
                <a:extLst>
                  <a:ext uri="{FF2B5EF4-FFF2-40B4-BE49-F238E27FC236}">
                    <a16:creationId xmlns:a16="http://schemas.microsoft.com/office/drawing/2014/main" xmlns="" id="{4A42E28C-04EB-412D-A59C-05AB4CABFA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819958" y="5894388"/>
                <a:ext cx="76200" cy="82550"/>
              </a:xfrm>
              <a:custGeom>
                <a:avLst/>
                <a:gdLst>
                  <a:gd name="T0" fmla="*/ 48 w 48"/>
                  <a:gd name="T1" fmla="*/ 43 h 52"/>
                  <a:gd name="T2" fmla="*/ 38 w 48"/>
                  <a:gd name="T3" fmla="*/ 52 h 52"/>
                  <a:gd name="T4" fmla="*/ 0 w 48"/>
                  <a:gd name="T5" fmla="*/ 9 h 52"/>
                  <a:gd name="T6" fmla="*/ 10 w 48"/>
                  <a:gd name="T7" fmla="*/ 0 h 52"/>
                  <a:gd name="T8" fmla="*/ 48 w 48"/>
                  <a:gd name="T9" fmla="*/ 43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" h="52">
                    <a:moveTo>
                      <a:pt x="48" y="43"/>
                    </a:moveTo>
                    <a:lnTo>
                      <a:pt x="38" y="52"/>
                    </a:lnTo>
                    <a:lnTo>
                      <a:pt x="0" y="9"/>
                    </a:lnTo>
                    <a:lnTo>
                      <a:pt x="10" y="0"/>
                    </a:lnTo>
                    <a:lnTo>
                      <a:pt x="48" y="43"/>
                    </a:lnTo>
                    <a:close/>
                  </a:path>
                </a:pathLst>
              </a:custGeom>
              <a:solidFill>
                <a:srgbClr val="F0EF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latin typeface="Arial"/>
                  <a:ea typeface="微软雅黑"/>
                  <a:cs typeface="+mn-ea"/>
                  <a:sym typeface="Arial"/>
                </a:endParaRPr>
              </a:p>
            </p:txBody>
          </p:sp>
        </p:grpSp>
      </p:grpSp>
      <p:grpSp>
        <p:nvGrpSpPr>
          <p:cNvPr id="62" name="组合 61">
            <a:extLst>
              <a:ext uri="{FF2B5EF4-FFF2-40B4-BE49-F238E27FC236}">
                <a16:creationId xmlns:a16="http://schemas.microsoft.com/office/drawing/2014/main" xmlns="" id="{7C8F86CE-4BB8-43A8-8418-6B093F11E726}"/>
              </a:ext>
            </a:extLst>
          </p:cNvPr>
          <p:cNvGrpSpPr/>
          <p:nvPr/>
        </p:nvGrpSpPr>
        <p:grpSpPr>
          <a:xfrm>
            <a:off x="3529652" y="3762695"/>
            <a:ext cx="455596" cy="520682"/>
            <a:chOff x="3401316" y="3669814"/>
            <a:chExt cx="455596" cy="520682"/>
          </a:xfrm>
        </p:grpSpPr>
        <p:sp>
          <p:nvSpPr>
            <p:cNvPr id="63" name="Freeform 81">
              <a:extLst>
                <a:ext uri="{FF2B5EF4-FFF2-40B4-BE49-F238E27FC236}">
                  <a16:creationId xmlns:a16="http://schemas.microsoft.com/office/drawing/2014/main" xmlns="" id="{F791C491-34A3-428E-B019-D9026E10C989}"/>
                </a:ext>
              </a:extLst>
            </p:cNvPr>
            <p:cNvSpPr>
              <a:spLocks/>
            </p:cNvSpPr>
            <p:nvPr/>
          </p:nvSpPr>
          <p:spPr bwMode="auto">
            <a:xfrm>
              <a:off x="3401316" y="3669814"/>
              <a:ext cx="455596" cy="520682"/>
            </a:xfrm>
            <a:custGeom>
              <a:avLst/>
              <a:gdLst>
                <a:gd name="T0" fmla="*/ 0 w 294"/>
                <a:gd name="T1" fmla="*/ 85 h 336"/>
                <a:gd name="T2" fmla="*/ 144 w 294"/>
                <a:gd name="T3" fmla="*/ 0 h 336"/>
                <a:gd name="T4" fmla="*/ 291 w 294"/>
                <a:gd name="T5" fmla="*/ 80 h 336"/>
                <a:gd name="T6" fmla="*/ 294 w 294"/>
                <a:gd name="T7" fmla="*/ 248 h 336"/>
                <a:gd name="T8" fmla="*/ 152 w 294"/>
                <a:gd name="T9" fmla="*/ 336 h 336"/>
                <a:gd name="T10" fmla="*/ 5 w 294"/>
                <a:gd name="T11" fmla="*/ 253 h 336"/>
                <a:gd name="T12" fmla="*/ 0 w 294"/>
                <a:gd name="T13" fmla="*/ 85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4" h="336">
                  <a:moveTo>
                    <a:pt x="0" y="85"/>
                  </a:moveTo>
                  <a:lnTo>
                    <a:pt x="144" y="0"/>
                  </a:lnTo>
                  <a:lnTo>
                    <a:pt x="291" y="80"/>
                  </a:lnTo>
                  <a:lnTo>
                    <a:pt x="294" y="248"/>
                  </a:lnTo>
                  <a:lnTo>
                    <a:pt x="152" y="336"/>
                  </a:lnTo>
                  <a:lnTo>
                    <a:pt x="5" y="253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rgbClr val="314865"/>
            </a:solidFill>
            <a:ln>
              <a:noFill/>
            </a:ln>
            <a:effectLst>
              <a:innerShdw blurRad="63500" dist="50800" dir="16200000">
                <a:prstClr val="black">
                  <a:alpha val="50000"/>
                </a:prstClr>
              </a:inn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Arial"/>
                <a:ea typeface="微软雅黑"/>
                <a:cs typeface="+mn-ea"/>
                <a:sym typeface="Arial"/>
              </a:endParaRPr>
            </a:p>
          </p:txBody>
        </p:sp>
        <p:grpSp>
          <p:nvGrpSpPr>
            <p:cNvPr id="64" name="组合 63">
              <a:extLst>
                <a:ext uri="{FF2B5EF4-FFF2-40B4-BE49-F238E27FC236}">
                  <a16:creationId xmlns:a16="http://schemas.microsoft.com/office/drawing/2014/main" xmlns="" id="{1B4FB720-53AE-4103-A7FC-F23E9BC5EF3F}"/>
                </a:ext>
              </a:extLst>
            </p:cNvPr>
            <p:cNvGrpSpPr/>
            <p:nvPr/>
          </p:nvGrpSpPr>
          <p:grpSpPr>
            <a:xfrm>
              <a:off x="3489646" y="3841824"/>
              <a:ext cx="278937" cy="172011"/>
              <a:chOff x="6213158" y="2928938"/>
              <a:chExt cx="285750" cy="176213"/>
            </a:xfrm>
          </p:grpSpPr>
          <p:sp>
            <p:nvSpPr>
              <p:cNvPr id="65" name="Freeform 82">
                <a:extLst>
                  <a:ext uri="{FF2B5EF4-FFF2-40B4-BE49-F238E27FC236}">
                    <a16:creationId xmlns:a16="http://schemas.microsoft.com/office/drawing/2014/main" xmlns="" id="{027277C7-E385-44DE-92BC-99D6DBBB22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27445" y="2928938"/>
                <a:ext cx="255588" cy="71438"/>
              </a:xfrm>
              <a:custGeom>
                <a:avLst/>
                <a:gdLst>
                  <a:gd name="T0" fmla="*/ 39 w 68"/>
                  <a:gd name="T1" fmla="*/ 18 h 19"/>
                  <a:gd name="T2" fmla="*/ 68 w 68"/>
                  <a:gd name="T3" fmla="*/ 1 h 19"/>
                  <a:gd name="T4" fmla="*/ 66 w 68"/>
                  <a:gd name="T5" fmla="*/ 0 h 19"/>
                  <a:gd name="T6" fmla="*/ 3 w 68"/>
                  <a:gd name="T7" fmla="*/ 0 h 19"/>
                  <a:gd name="T8" fmla="*/ 0 w 68"/>
                  <a:gd name="T9" fmla="*/ 1 h 19"/>
                  <a:gd name="T10" fmla="*/ 30 w 68"/>
                  <a:gd name="T11" fmla="*/ 18 h 19"/>
                  <a:gd name="T12" fmla="*/ 39 w 68"/>
                  <a:gd name="T13" fmla="*/ 18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8" h="19">
                    <a:moveTo>
                      <a:pt x="39" y="18"/>
                    </a:moveTo>
                    <a:cubicBezTo>
                      <a:pt x="68" y="1"/>
                      <a:pt x="68" y="1"/>
                      <a:pt x="68" y="1"/>
                    </a:cubicBezTo>
                    <a:cubicBezTo>
                      <a:pt x="68" y="0"/>
                      <a:pt x="67" y="0"/>
                      <a:pt x="66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2" y="0"/>
                      <a:pt x="1" y="0"/>
                      <a:pt x="0" y="1"/>
                    </a:cubicBezTo>
                    <a:cubicBezTo>
                      <a:pt x="30" y="18"/>
                      <a:pt x="30" y="18"/>
                      <a:pt x="30" y="18"/>
                    </a:cubicBezTo>
                    <a:cubicBezTo>
                      <a:pt x="32" y="19"/>
                      <a:pt x="36" y="19"/>
                      <a:pt x="39" y="18"/>
                    </a:cubicBezTo>
                    <a:close/>
                  </a:path>
                </a:pathLst>
              </a:custGeom>
              <a:solidFill>
                <a:srgbClr val="F0EF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latin typeface="Arial"/>
                  <a:ea typeface="微软雅黑"/>
                  <a:cs typeface="+mn-ea"/>
                  <a:sym typeface="Arial"/>
                </a:endParaRPr>
              </a:p>
            </p:txBody>
          </p:sp>
          <p:sp>
            <p:nvSpPr>
              <p:cNvPr id="66" name="Freeform 83">
                <a:extLst>
                  <a:ext uri="{FF2B5EF4-FFF2-40B4-BE49-F238E27FC236}">
                    <a16:creationId xmlns:a16="http://schemas.microsoft.com/office/drawing/2014/main" xmlns="" id="{3C6F362A-EAB5-414A-AC29-C14F4C4790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13158" y="2947988"/>
                <a:ext cx="285750" cy="157163"/>
              </a:xfrm>
              <a:custGeom>
                <a:avLst/>
                <a:gdLst>
                  <a:gd name="T0" fmla="*/ 45 w 76"/>
                  <a:gd name="T1" fmla="*/ 18 h 42"/>
                  <a:gd name="T2" fmla="*/ 38 w 76"/>
                  <a:gd name="T3" fmla="*/ 20 h 42"/>
                  <a:gd name="T4" fmla="*/ 32 w 76"/>
                  <a:gd name="T5" fmla="*/ 18 h 42"/>
                  <a:gd name="T6" fmla="*/ 1 w 76"/>
                  <a:gd name="T7" fmla="*/ 0 h 42"/>
                  <a:gd name="T8" fmla="*/ 0 w 76"/>
                  <a:gd name="T9" fmla="*/ 1 h 42"/>
                  <a:gd name="T10" fmla="*/ 0 w 76"/>
                  <a:gd name="T11" fmla="*/ 38 h 42"/>
                  <a:gd name="T12" fmla="*/ 7 w 76"/>
                  <a:gd name="T13" fmla="*/ 42 h 42"/>
                  <a:gd name="T14" fmla="*/ 70 w 76"/>
                  <a:gd name="T15" fmla="*/ 42 h 42"/>
                  <a:gd name="T16" fmla="*/ 76 w 76"/>
                  <a:gd name="T17" fmla="*/ 38 h 42"/>
                  <a:gd name="T18" fmla="*/ 76 w 76"/>
                  <a:gd name="T19" fmla="*/ 1 h 42"/>
                  <a:gd name="T20" fmla="*/ 76 w 76"/>
                  <a:gd name="T21" fmla="*/ 0 h 42"/>
                  <a:gd name="T22" fmla="*/ 45 w 76"/>
                  <a:gd name="T23" fmla="*/ 18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6" h="42">
                    <a:moveTo>
                      <a:pt x="45" y="18"/>
                    </a:moveTo>
                    <a:cubicBezTo>
                      <a:pt x="43" y="19"/>
                      <a:pt x="41" y="20"/>
                      <a:pt x="38" y="20"/>
                    </a:cubicBezTo>
                    <a:cubicBezTo>
                      <a:pt x="36" y="20"/>
                      <a:pt x="34" y="19"/>
                      <a:pt x="32" y="18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38"/>
                      <a:pt x="0" y="38"/>
                      <a:pt x="0" y="38"/>
                    </a:cubicBezTo>
                    <a:cubicBezTo>
                      <a:pt x="0" y="40"/>
                      <a:pt x="3" y="42"/>
                      <a:pt x="7" y="42"/>
                    </a:cubicBezTo>
                    <a:cubicBezTo>
                      <a:pt x="70" y="42"/>
                      <a:pt x="70" y="42"/>
                      <a:pt x="70" y="42"/>
                    </a:cubicBezTo>
                    <a:cubicBezTo>
                      <a:pt x="73" y="42"/>
                      <a:pt x="76" y="40"/>
                      <a:pt x="76" y="38"/>
                    </a:cubicBezTo>
                    <a:cubicBezTo>
                      <a:pt x="76" y="1"/>
                      <a:pt x="76" y="1"/>
                      <a:pt x="76" y="1"/>
                    </a:cubicBezTo>
                    <a:cubicBezTo>
                      <a:pt x="76" y="1"/>
                      <a:pt x="76" y="0"/>
                      <a:pt x="76" y="0"/>
                    </a:cubicBezTo>
                    <a:lnTo>
                      <a:pt x="45" y="1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latin typeface="Arial"/>
                  <a:ea typeface="微软雅黑"/>
                  <a:cs typeface="+mn-ea"/>
                  <a:sym typeface="Arial"/>
                </a:endParaRPr>
              </a:p>
            </p:txBody>
          </p:sp>
        </p:grpSp>
      </p:grpSp>
      <p:grpSp>
        <p:nvGrpSpPr>
          <p:cNvPr id="67" name="组合 66">
            <a:extLst>
              <a:ext uri="{FF2B5EF4-FFF2-40B4-BE49-F238E27FC236}">
                <a16:creationId xmlns:a16="http://schemas.microsoft.com/office/drawing/2014/main" xmlns="" id="{06359F4F-0495-4075-B275-0E608A70E145}"/>
              </a:ext>
            </a:extLst>
          </p:cNvPr>
          <p:cNvGrpSpPr>
            <a:grpSpLocks noChangeAspect="1"/>
          </p:cNvGrpSpPr>
          <p:nvPr/>
        </p:nvGrpSpPr>
        <p:grpSpPr>
          <a:xfrm>
            <a:off x="3837344" y="3853779"/>
            <a:ext cx="2262782" cy="2624342"/>
            <a:chOff x="3676095" y="3699587"/>
            <a:chExt cx="2431224" cy="2819699"/>
          </a:xfrm>
        </p:grpSpPr>
        <p:sp>
          <p:nvSpPr>
            <p:cNvPr id="68" name="六边形 67">
              <a:extLst>
                <a:ext uri="{FF2B5EF4-FFF2-40B4-BE49-F238E27FC236}">
                  <a16:creationId xmlns:a16="http://schemas.microsoft.com/office/drawing/2014/main" xmlns="" id="{AB7C3276-2911-444F-AFA5-3BC25F6AEB6B}"/>
                </a:ext>
              </a:extLst>
            </p:cNvPr>
            <p:cNvSpPr/>
            <p:nvPr/>
          </p:nvSpPr>
          <p:spPr>
            <a:xfrm rot="16200000">
              <a:off x="3482082" y="3894049"/>
              <a:ext cx="2819699" cy="2430775"/>
            </a:xfrm>
            <a:prstGeom prst="hexagon">
              <a:avLst/>
            </a:prstGeom>
            <a:solidFill>
              <a:srgbClr val="314865"/>
            </a:solidFill>
            <a:ln w="28575">
              <a:solidFill>
                <a:schemeClr val="bg1"/>
              </a:solidFill>
            </a:ln>
            <a:effectLst>
              <a:outerShdw blurRad="101600" dist="50800" dir="2700000" sx="101000" sy="101000" algn="tl" rotWithShape="0">
                <a:prstClr val="black">
                  <a:alpha val="45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Arial"/>
                <a:ea typeface="微软雅黑"/>
                <a:cs typeface="+mn-ea"/>
                <a:sym typeface="Arial"/>
              </a:endParaRPr>
            </a:p>
          </p:txBody>
        </p:sp>
        <p:sp>
          <p:nvSpPr>
            <p:cNvPr id="69" name="任意多边形 45">
              <a:extLst>
                <a:ext uri="{FF2B5EF4-FFF2-40B4-BE49-F238E27FC236}">
                  <a16:creationId xmlns:a16="http://schemas.microsoft.com/office/drawing/2014/main" xmlns="" id="{32365F9B-C25D-4DCC-A0E6-85B035142CB3}"/>
                </a:ext>
              </a:extLst>
            </p:cNvPr>
            <p:cNvSpPr/>
            <p:nvPr/>
          </p:nvSpPr>
          <p:spPr>
            <a:xfrm rot="16200000">
              <a:off x="4587151" y="2788531"/>
              <a:ext cx="608661" cy="2430773"/>
            </a:xfrm>
            <a:custGeom>
              <a:avLst/>
              <a:gdLst>
                <a:gd name="connsiteX0" fmla="*/ 623528 w 623528"/>
                <a:gd name="connsiteY0" fmla="*/ 1245074 h 2490148"/>
                <a:gd name="connsiteX1" fmla="*/ 991 w 623528"/>
                <a:gd name="connsiteY1" fmla="*/ 2490148 h 2490148"/>
                <a:gd name="connsiteX2" fmla="*/ 0 w 623528"/>
                <a:gd name="connsiteY2" fmla="*/ 2490148 h 2490148"/>
                <a:gd name="connsiteX3" fmla="*/ 0 w 623528"/>
                <a:gd name="connsiteY3" fmla="*/ 0 h 2490148"/>
                <a:gd name="connsiteX4" fmla="*/ 991 w 623528"/>
                <a:gd name="connsiteY4" fmla="*/ 0 h 2490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23528" h="2490148">
                  <a:moveTo>
                    <a:pt x="623528" y="1245074"/>
                  </a:moveTo>
                  <a:lnTo>
                    <a:pt x="991" y="2490148"/>
                  </a:lnTo>
                  <a:lnTo>
                    <a:pt x="0" y="2490148"/>
                  </a:lnTo>
                  <a:lnTo>
                    <a:pt x="0" y="0"/>
                  </a:lnTo>
                  <a:lnTo>
                    <a:pt x="991" y="0"/>
                  </a:lnTo>
                  <a:close/>
                </a:path>
              </a:pathLst>
            </a:custGeom>
            <a:solidFill>
              <a:srgbClr val="314865">
                <a:alpha val="50000"/>
              </a:srgbClr>
            </a:solidFill>
            <a:ln w="28575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dirty="0">
                <a:solidFill>
                  <a:schemeClr val="tx1"/>
                </a:solidFill>
                <a:latin typeface="Arial"/>
                <a:ea typeface="微软雅黑"/>
                <a:cs typeface="+mn-ea"/>
                <a:sym typeface="Arial"/>
              </a:endParaRPr>
            </a:p>
          </p:txBody>
        </p:sp>
      </p:grpSp>
      <p:grpSp>
        <p:nvGrpSpPr>
          <p:cNvPr id="70" name="组合 69">
            <a:extLst>
              <a:ext uri="{FF2B5EF4-FFF2-40B4-BE49-F238E27FC236}">
                <a16:creationId xmlns:a16="http://schemas.microsoft.com/office/drawing/2014/main" xmlns="" id="{71B1FA29-A52C-44C4-91C3-C04C547C8DA1}"/>
              </a:ext>
            </a:extLst>
          </p:cNvPr>
          <p:cNvGrpSpPr>
            <a:grpSpLocks noChangeAspect="1"/>
          </p:cNvGrpSpPr>
          <p:nvPr/>
        </p:nvGrpSpPr>
        <p:grpSpPr>
          <a:xfrm>
            <a:off x="6156275" y="3853777"/>
            <a:ext cx="2262365" cy="2624343"/>
            <a:chOff x="6107319" y="3699586"/>
            <a:chExt cx="2430775" cy="2819699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71" name="六边形 70">
              <a:extLst>
                <a:ext uri="{FF2B5EF4-FFF2-40B4-BE49-F238E27FC236}">
                  <a16:creationId xmlns:a16="http://schemas.microsoft.com/office/drawing/2014/main" xmlns="" id="{1F3AB09F-17EF-4912-B157-79366B02B605}"/>
                </a:ext>
              </a:extLst>
            </p:cNvPr>
            <p:cNvSpPr/>
            <p:nvPr/>
          </p:nvSpPr>
          <p:spPr>
            <a:xfrm rot="16200000">
              <a:off x="5912857" y="3894048"/>
              <a:ext cx="2819699" cy="2430775"/>
            </a:xfrm>
            <a:prstGeom prst="hexagon">
              <a:avLst/>
            </a:prstGeom>
            <a:solidFill>
              <a:srgbClr val="314865"/>
            </a:solidFill>
            <a:ln w="28575">
              <a:solidFill>
                <a:schemeClr val="bg1"/>
              </a:solidFill>
            </a:ln>
            <a:effectLst>
              <a:outerShdw blurRad="101600" dist="50800" dir="2700000" sx="101000" sy="101000" algn="tl" rotWithShape="0">
                <a:prstClr val="black">
                  <a:alpha val="45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Arial"/>
                <a:ea typeface="微软雅黑"/>
                <a:cs typeface="+mn-ea"/>
                <a:sym typeface="Arial"/>
              </a:endParaRPr>
            </a:p>
          </p:txBody>
        </p:sp>
        <p:sp>
          <p:nvSpPr>
            <p:cNvPr id="72" name="任意多边形 48">
              <a:extLst>
                <a:ext uri="{FF2B5EF4-FFF2-40B4-BE49-F238E27FC236}">
                  <a16:creationId xmlns:a16="http://schemas.microsoft.com/office/drawing/2014/main" xmlns="" id="{E61C2E93-F7D5-45E8-BC52-7A4CB4340A6C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7018377" y="2788530"/>
              <a:ext cx="608661" cy="2430773"/>
            </a:xfrm>
            <a:custGeom>
              <a:avLst/>
              <a:gdLst>
                <a:gd name="connsiteX0" fmla="*/ 623528 w 623528"/>
                <a:gd name="connsiteY0" fmla="*/ 1245074 h 2490148"/>
                <a:gd name="connsiteX1" fmla="*/ 991 w 623528"/>
                <a:gd name="connsiteY1" fmla="*/ 2490148 h 2490148"/>
                <a:gd name="connsiteX2" fmla="*/ 0 w 623528"/>
                <a:gd name="connsiteY2" fmla="*/ 2490148 h 2490148"/>
                <a:gd name="connsiteX3" fmla="*/ 0 w 623528"/>
                <a:gd name="connsiteY3" fmla="*/ 0 h 2490148"/>
                <a:gd name="connsiteX4" fmla="*/ 991 w 623528"/>
                <a:gd name="connsiteY4" fmla="*/ 0 h 2490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23528" h="2490148">
                  <a:moveTo>
                    <a:pt x="623528" y="1245074"/>
                  </a:moveTo>
                  <a:lnTo>
                    <a:pt x="991" y="2490148"/>
                  </a:lnTo>
                  <a:lnTo>
                    <a:pt x="0" y="2490148"/>
                  </a:lnTo>
                  <a:lnTo>
                    <a:pt x="0" y="0"/>
                  </a:lnTo>
                  <a:lnTo>
                    <a:pt x="991" y="0"/>
                  </a:lnTo>
                  <a:close/>
                </a:path>
              </a:pathLst>
            </a:custGeom>
            <a:solidFill>
              <a:srgbClr val="314865">
                <a:alpha val="50000"/>
              </a:srgbClr>
            </a:solidFill>
            <a:ln w="28575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dirty="0">
                <a:solidFill>
                  <a:schemeClr val="tx1"/>
                </a:solidFill>
                <a:latin typeface="Arial"/>
                <a:ea typeface="微软雅黑"/>
                <a:cs typeface="+mn-ea"/>
                <a:sym typeface="Arial"/>
              </a:endParaRPr>
            </a:p>
          </p:txBody>
        </p:sp>
      </p:grpSp>
      <p:grpSp>
        <p:nvGrpSpPr>
          <p:cNvPr id="73" name="组合 72">
            <a:extLst>
              <a:ext uri="{FF2B5EF4-FFF2-40B4-BE49-F238E27FC236}">
                <a16:creationId xmlns:a16="http://schemas.microsoft.com/office/drawing/2014/main" xmlns="" id="{BF601B4C-74D7-4798-AAE1-79A0BD7C783E}"/>
              </a:ext>
            </a:extLst>
          </p:cNvPr>
          <p:cNvGrpSpPr>
            <a:grpSpLocks noChangeAspect="1"/>
          </p:cNvGrpSpPr>
          <p:nvPr/>
        </p:nvGrpSpPr>
        <p:grpSpPr>
          <a:xfrm>
            <a:off x="4989013" y="1764558"/>
            <a:ext cx="2262365" cy="2624343"/>
            <a:chOff x="4891931" y="1494701"/>
            <a:chExt cx="2430775" cy="2819699"/>
          </a:xfrm>
        </p:grpSpPr>
        <p:sp>
          <p:nvSpPr>
            <p:cNvPr id="74" name="六边形 73">
              <a:extLst>
                <a:ext uri="{FF2B5EF4-FFF2-40B4-BE49-F238E27FC236}">
                  <a16:creationId xmlns:a16="http://schemas.microsoft.com/office/drawing/2014/main" xmlns="" id="{6F4BF546-39C6-4C80-A3EF-84B6377EBD06}"/>
                </a:ext>
              </a:extLst>
            </p:cNvPr>
            <p:cNvSpPr/>
            <p:nvPr/>
          </p:nvSpPr>
          <p:spPr>
            <a:xfrm rot="16200000">
              <a:off x="4697469" y="1689163"/>
              <a:ext cx="2819699" cy="2430775"/>
            </a:xfrm>
            <a:prstGeom prst="hexagon">
              <a:avLst/>
            </a:prstGeom>
            <a:solidFill>
              <a:srgbClr val="314865"/>
            </a:solidFill>
            <a:ln w="28575">
              <a:solidFill>
                <a:schemeClr val="bg1"/>
              </a:solidFill>
            </a:ln>
            <a:effectLst>
              <a:outerShdw blurRad="101600" dist="50800" dir="2700000" sx="101000" sy="101000" algn="tl" rotWithShape="0">
                <a:prstClr val="black">
                  <a:alpha val="45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solidFill>
                  <a:schemeClr val="tx1"/>
                </a:solidFill>
                <a:latin typeface="Arial"/>
                <a:ea typeface="微软雅黑"/>
                <a:cs typeface="+mn-ea"/>
                <a:sym typeface="Arial"/>
              </a:endParaRPr>
            </a:p>
          </p:txBody>
        </p:sp>
        <p:sp>
          <p:nvSpPr>
            <p:cNvPr id="75" name="任意多边形 51">
              <a:extLst>
                <a:ext uri="{FF2B5EF4-FFF2-40B4-BE49-F238E27FC236}">
                  <a16:creationId xmlns:a16="http://schemas.microsoft.com/office/drawing/2014/main" xmlns="" id="{D2833816-E4C7-4586-8688-751B29AB48E5}"/>
                </a:ext>
              </a:extLst>
            </p:cNvPr>
            <p:cNvSpPr>
              <a:spLocks noChangeAspect="1"/>
            </p:cNvSpPr>
            <p:nvPr/>
          </p:nvSpPr>
          <p:spPr>
            <a:xfrm rot="5400000" flipV="1">
              <a:off x="5802989" y="2794683"/>
              <a:ext cx="608661" cy="2430773"/>
            </a:xfrm>
            <a:custGeom>
              <a:avLst/>
              <a:gdLst>
                <a:gd name="connsiteX0" fmla="*/ 623528 w 623528"/>
                <a:gd name="connsiteY0" fmla="*/ 1245074 h 2490148"/>
                <a:gd name="connsiteX1" fmla="*/ 991 w 623528"/>
                <a:gd name="connsiteY1" fmla="*/ 2490148 h 2490148"/>
                <a:gd name="connsiteX2" fmla="*/ 0 w 623528"/>
                <a:gd name="connsiteY2" fmla="*/ 2490148 h 2490148"/>
                <a:gd name="connsiteX3" fmla="*/ 0 w 623528"/>
                <a:gd name="connsiteY3" fmla="*/ 0 h 2490148"/>
                <a:gd name="connsiteX4" fmla="*/ 991 w 623528"/>
                <a:gd name="connsiteY4" fmla="*/ 0 h 2490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23528" h="2490148">
                  <a:moveTo>
                    <a:pt x="623528" y="1245074"/>
                  </a:moveTo>
                  <a:lnTo>
                    <a:pt x="991" y="2490148"/>
                  </a:lnTo>
                  <a:lnTo>
                    <a:pt x="0" y="2490148"/>
                  </a:lnTo>
                  <a:lnTo>
                    <a:pt x="0" y="0"/>
                  </a:lnTo>
                  <a:lnTo>
                    <a:pt x="991" y="0"/>
                  </a:lnTo>
                  <a:close/>
                </a:path>
              </a:pathLst>
            </a:custGeom>
            <a:solidFill>
              <a:srgbClr val="314865">
                <a:alpha val="49804"/>
              </a:srgbClr>
            </a:solidFill>
            <a:ln w="28575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dirty="0">
                <a:solidFill>
                  <a:schemeClr val="tx1"/>
                </a:solidFill>
                <a:latin typeface="Arial"/>
                <a:ea typeface="微软雅黑"/>
                <a:cs typeface="+mn-ea"/>
                <a:sym typeface="Arial"/>
              </a:endParaRPr>
            </a:p>
          </p:txBody>
        </p:sp>
      </p:grpSp>
      <p:sp>
        <p:nvSpPr>
          <p:cNvPr id="76" name="文本框 23">
            <a:extLst>
              <a:ext uri="{FF2B5EF4-FFF2-40B4-BE49-F238E27FC236}">
                <a16:creationId xmlns:a16="http://schemas.microsoft.com/office/drawing/2014/main" xmlns="" id="{E205185A-27A2-41BF-BD1D-274515612CFC}"/>
              </a:ext>
            </a:extLst>
          </p:cNvPr>
          <p:cNvSpPr txBox="1"/>
          <p:nvPr/>
        </p:nvSpPr>
        <p:spPr>
          <a:xfrm>
            <a:off x="5632175" y="2540521"/>
            <a:ext cx="95410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400" b="1" dirty="0">
                <a:solidFill>
                  <a:schemeClr val="bg1"/>
                </a:solidFill>
                <a:latin typeface="Arial"/>
                <a:ea typeface="微软雅黑"/>
                <a:cs typeface="+mn-ea"/>
                <a:sym typeface="Arial"/>
              </a:rPr>
              <a:t>01</a:t>
            </a:r>
            <a:endParaRPr lang="zh-CN" altLang="en-US" sz="5400" b="1" dirty="0">
              <a:solidFill>
                <a:schemeClr val="bg1"/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77" name="文本框 25">
            <a:extLst>
              <a:ext uri="{FF2B5EF4-FFF2-40B4-BE49-F238E27FC236}">
                <a16:creationId xmlns:a16="http://schemas.microsoft.com/office/drawing/2014/main" xmlns="" id="{9671E830-3A77-4075-9499-C8D2C1FC1953}"/>
              </a:ext>
            </a:extLst>
          </p:cNvPr>
          <p:cNvSpPr txBox="1"/>
          <p:nvPr/>
        </p:nvSpPr>
        <p:spPr>
          <a:xfrm>
            <a:off x="4450444" y="4889852"/>
            <a:ext cx="95410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400" b="1" dirty="0">
                <a:solidFill>
                  <a:schemeClr val="bg1"/>
                </a:solidFill>
                <a:latin typeface="Arial"/>
                <a:ea typeface="微软雅黑"/>
                <a:cs typeface="+mn-ea"/>
                <a:sym typeface="Arial"/>
              </a:rPr>
              <a:t>02</a:t>
            </a:r>
            <a:endParaRPr lang="zh-CN" altLang="en-US" sz="5400" b="1" dirty="0">
              <a:solidFill>
                <a:schemeClr val="bg1"/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78" name="文本框 24">
            <a:extLst>
              <a:ext uri="{FF2B5EF4-FFF2-40B4-BE49-F238E27FC236}">
                <a16:creationId xmlns:a16="http://schemas.microsoft.com/office/drawing/2014/main" xmlns="" id="{A6BB0796-3C0A-4BAF-86E1-6C5D3672EA76}"/>
              </a:ext>
            </a:extLst>
          </p:cNvPr>
          <p:cNvSpPr txBox="1"/>
          <p:nvPr/>
        </p:nvSpPr>
        <p:spPr>
          <a:xfrm>
            <a:off x="6740331" y="4889852"/>
            <a:ext cx="95410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400" b="1" dirty="0">
                <a:solidFill>
                  <a:schemeClr val="bg1"/>
                </a:solidFill>
                <a:latin typeface="Arial"/>
                <a:ea typeface="微软雅黑"/>
                <a:cs typeface="+mn-ea"/>
                <a:sym typeface="Arial"/>
              </a:rPr>
              <a:t>03</a:t>
            </a:r>
            <a:endParaRPr lang="zh-CN" altLang="en-US" sz="5400" b="1" dirty="0">
              <a:solidFill>
                <a:schemeClr val="bg1"/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79" name="文本框 28">
            <a:extLst>
              <a:ext uri="{FF2B5EF4-FFF2-40B4-BE49-F238E27FC236}">
                <a16:creationId xmlns:a16="http://schemas.microsoft.com/office/drawing/2014/main" xmlns="" id="{B3E114C5-0F0A-4B08-A266-4E1366DA54E4}"/>
              </a:ext>
            </a:extLst>
          </p:cNvPr>
          <p:cNvSpPr txBox="1"/>
          <p:nvPr/>
        </p:nvSpPr>
        <p:spPr>
          <a:xfrm>
            <a:off x="8858878" y="3747733"/>
            <a:ext cx="2321013" cy="13849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buFont typeface="Arial" charset="0"/>
              <a:buNone/>
              <a:defRPr sz="140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  <a:cs typeface="+mn-ea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latin typeface="微软雅黑" pitchFamily="34" charset="-122"/>
                <a:ea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latin typeface="微软雅黑" pitchFamily="34" charset="-122"/>
                <a:ea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latin typeface="微软雅黑" pitchFamily="34" charset="-122"/>
                <a:ea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latin typeface="微软雅黑" pitchFamily="34" charset="-122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latin typeface="微软雅黑" pitchFamily="34" charset="-122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latin typeface="微软雅黑" pitchFamily="34" charset="-122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latin typeface="微软雅黑" pitchFamily="34" charset="-122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latin typeface="微软雅黑" pitchFamily="34" charset="-122"/>
                <a:ea typeface="微软雅黑" pitchFamily="34" charset="-122"/>
              </a:defRPr>
            </a:lvl9pPr>
          </a:lstStyle>
          <a:p>
            <a:r>
              <a:rPr lang="zh-CN" altLang="en-US" dirty="0">
                <a:solidFill>
                  <a:srgbClr val="314865"/>
                </a:solidFill>
                <a:latin typeface="Arial"/>
                <a:ea typeface="微软雅黑"/>
                <a:sym typeface="Arial"/>
              </a:rPr>
              <a:t>对供应商的管理主要体现为事中以及事后管理。目前采购部对于新供应商的开发能力尚欠缺，过多被采购事务性工作缠身 </a:t>
            </a:r>
          </a:p>
        </p:txBody>
      </p:sp>
      <p:sp>
        <p:nvSpPr>
          <p:cNvPr id="81" name="文本框 34">
            <a:extLst>
              <a:ext uri="{FF2B5EF4-FFF2-40B4-BE49-F238E27FC236}">
                <a16:creationId xmlns:a16="http://schemas.microsoft.com/office/drawing/2014/main" xmlns="" id="{0C025DF2-33BF-4666-A522-B44F2D4999E0}"/>
              </a:ext>
            </a:extLst>
          </p:cNvPr>
          <p:cNvSpPr txBox="1"/>
          <p:nvPr/>
        </p:nvSpPr>
        <p:spPr>
          <a:xfrm>
            <a:off x="1028152" y="3747733"/>
            <a:ext cx="2321013" cy="1126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buFont typeface="Arial" charset="0"/>
              <a:buNone/>
              <a:defRPr sz="140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  <a:cs typeface="+mn-ea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latin typeface="微软雅黑" pitchFamily="34" charset="-122"/>
                <a:ea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latin typeface="微软雅黑" pitchFamily="34" charset="-122"/>
                <a:ea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latin typeface="微软雅黑" pitchFamily="34" charset="-122"/>
                <a:ea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latin typeface="微软雅黑" pitchFamily="34" charset="-122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latin typeface="微软雅黑" pitchFamily="34" charset="-122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latin typeface="微软雅黑" pitchFamily="34" charset="-122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latin typeface="微软雅黑" pitchFamily="34" charset="-122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latin typeface="微软雅黑" pitchFamily="34" charset="-122"/>
                <a:ea typeface="微软雅黑" pitchFamily="34" charset="-122"/>
              </a:defRPr>
            </a:lvl9pPr>
          </a:lstStyle>
          <a:p>
            <a:r>
              <a:rPr lang="en-US" altLang="zh-CN" dirty="0">
                <a:solidFill>
                  <a:srgbClr val="314865"/>
                </a:solidFill>
                <a:latin typeface="Arial"/>
                <a:ea typeface="微软雅黑"/>
                <a:sym typeface="Arial"/>
              </a:rPr>
              <a:t>2013</a:t>
            </a:r>
            <a:r>
              <a:rPr lang="zh-CN" altLang="en-US" dirty="0">
                <a:solidFill>
                  <a:srgbClr val="314865"/>
                </a:solidFill>
                <a:latin typeface="Arial"/>
                <a:ea typeface="微软雅黑"/>
                <a:sym typeface="Arial"/>
              </a:rPr>
              <a:t>年开发出稳定合作的新的液压机工装夹具供应商</a:t>
            </a:r>
            <a:r>
              <a:rPr lang="en-US" altLang="zh-CN" dirty="0">
                <a:solidFill>
                  <a:srgbClr val="314865"/>
                </a:solidFill>
                <a:latin typeface="Arial"/>
                <a:ea typeface="微软雅黑"/>
                <a:sym typeface="Arial"/>
              </a:rPr>
              <a:t>2</a:t>
            </a:r>
            <a:r>
              <a:rPr lang="zh-CN" altLang="en-US" dirty="0">
                <a:solidFill>
                  <a:srgbClr val="314865"/>
                </a:solidFill>
                <a:latin typeface="Arial"/>
                <a:ea typeface="微软雅黑"/>
                <a:sym typeface="Arial"/>
              </a:rPr>
              <a:t>家。供应商管理依旧是本部门最为薄弱的一个环节 </a:t>
            </a:r>
            <a:endParaRPr lang="en-US" altLang="zh-CN" dirty="0">
              <a:solidFill>
                <a:srgbClr val="314865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83" name="文本框 36">
            <a:extLst>
              <a:ext uri="{FF2B5EF4-FFF2-40B4-BE49-F238E27FC236}">
                <a16:creationId xmlns:a16="http://schemas.microsoft.com/office/drawing/2014/main" xmlns="" id="{19FCFD19-8B15-4188-9C11-451DBFF12410}"/>
              </a:ext>
            </a:extLst>
          </p:cNvPr>
          <p:cNvSpPr txBox="1"/>
          <p:nvPr/>
        </p:nvSpPr>
        <p:spPr>
          <a:xfrm>
            <a:off x="7661811" y="1672599"/>
            <a:ext cx="2321013" cy="8679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buFont typeface="Arial" charset="0"/>
              <a:buNone/>
              <a:defRPr sz="140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  <a:cs typeface="+mn-ea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latin typeface="微软雅黑" pitchFamily="34" charset="-122"/>
                <a:ea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latin typeface="微软雅黑" pitchFamily="34" charset="-122"/>
                <a:ea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latin typeface="微软雅黑" pitchFamily="34" charset="-122"/>
                <a:ea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latin typeface="微软雅黑" pitchFamily="34" charset="-122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latin typeface="微软雅黑" pitchFamily="34" charset="-122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latin typeface="微软雅黑" pitchFamily="34" charset="-122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latin typeface="微软雅黑" pitchFamily="34" charset="-122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latin typeface="微软雅黑" pitchFamily="34" charset="-122"/>
                <a:ea typeface="微软雅黑" pitchFamily="34" charset="-122"/>
              </a:defRPr>
            </a:lvl9pPr>
          </a:lstStyle>
          <a:p>
            <a:r>
              <a:rPr lang="zh-CN" altLang="en-US" dirty="0">
                <a:solidFill>
                  <a:srgbClr val="314865"/>
                </a:solidFill>
                <a:latin typeface="Arial"/>
                <a:ea typeface="微软雅黑"/>
                <a:sym typeface="Arial"/>
              </a:rPr>
              <a:t>目前公司共有长期稳定合作供应商</a:t>
            </a:r>
            <a:r>
              <a:rPr lang="en-US" altLang="zh-CN" dirty="0">
                <a:solidFill>
                  <a:srgbClr val="314865"/>
                </a:solidFill>
                <a:latin typeface="Arial"/>
                <a:ea typeface="微软雅黑"/>
                <a:sym typeface="Arial"/>
              </a:rPr>
              <a:t>69</a:t>
            </a:r>
            <a:r>
              <a:rPr lang="zh-CN" altLang="en-US" dirty="0">
                <a:solidFill>
                  <a:srgbClr val="314865"/>
                </a:solidFill>
                <a:latin typeface="Arial"/>
                <a:ea typeface="微软雅黑"/>
                <a:sym typeface="Arial"/>
              </a:rPr>
              <a:t>家，全年采购金额满百万的供应商近</a:t>
            </a:r>
            <a:r>
              <a:rPr lang="en-US" altLang="zh-CN" dirty="0">
                <a:solidFill>
                  <a:srgbClr val="314865"/>
                </a:solidFill>
                <a:latin typeface="Arial"/>
                <a:ea typeface="微软雅黑"/>
                <a:sym typeface="Arial"/>
              </a:rPr>
              <a:t>20</a:t>
            </a:r>
            <a:r>
              <a:rPr lang="zh-CN" altLang="en-US" dirty="0">
                <a:solidFill>
                  <a:srgbClr val="314865"/>
                </a:solidFill>
                <a:latin typeface="Arial"/>
                <a:ea typeface="微软雅黑"/>
                <a:sym typeface="Arial"/>
              </a:rPr>
              <a:t>家  </a:t>
            </a:r>
            <a:endParaRPr lang="en-US" altLang="zh-CN" dirty="0">
              <a:solidFill>
                <a:srgbClr val="314865"/>
              </a:solidFill>
              <a:latin typeface="Arial"/>
              <a:ea typeface="微软雅黑"/>
              <a:sym typeface="Arial"/>
            </a:endParaRPr>
          </a:p>
        </p:txBody>
      </p:sp>
      <p:grpSp>
        <p:nvGrpSpPr>
          <p:cNvPr id="42" name="组合 41">
            <a:extLst>
              <a:ext uri="{FF2B5EF4-FFF2-40B4-BE49-F238E27FC236}">
                <a16:creationId xmlns:a16="http://schemas.microsoft.com/office/drawing/2014/main" xmlns="" id="{1ABEDB34-8D7D-4F95-B061-3F80AAFBFA77}"/>
              </a:ext>
            </a:extLst>
          </p:cNvPr>
          <p:cNvGrpSpPr/>
          <p:nvPr/>
        </p:nvGrpSpPr>
        <p:grpSpPr>
          <a:xfrm>
            <a:off x="164616" y="178180"/>
            <a:ext cx="2804616" cy="368580"/>
            <a:chOff x="164616" y="178180"/>
            <a:chExt cx="2804616" cy="368580"/>
          </a:xfrm>
        </p:grpSpPr>
        <p:cxnSp>
          <p:nvCxnSpPr>
            <p:cNvPr id="43" name="直接连接符 42">
              <a:extLst>
                <a:ext uri="{FF2B5EF4-FFF2-40B4-BE49-F238E27FC236}">
                  <a16:creationId xmlns:a16="http://schemas.microsoft.com/office/drawing/2014/main" xmlns="" id="{47AFA606-6701-49F4-A8BE-35A4D8A4DE0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4616" y="535956"/>
              <a:ext cx="2804616" cy="10804"/>
            </a:xfrm>
            <a:prstGeom prst="line">
              <a:avLst/>
            </a:prstGeom>
            <a:ln>
              <a:solidFill>
                <a:srgbClr val="31486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文本框 43">
              <a:extLst>
                <a:ext uri="{FF2B5EF4-FFF2-40B4-BE49-F238E27FC236}">
                  <a16:creationId xmlns:a16="http://schemas.microsoft.com/office/drawing/2014/main" xmlns="" id="{92997A45-AA42-4E5B-8211-228C466B9130}"/>
                </a:ext>
              </a:extLst>
            </p:cNvPr>
            <p:cNvSpPr txBox="1"/>
            <p:nvPr/>
          </p:nvSpPr>
          <p:spPr>
            <a:xfrm>
              <a:off x="534486" y="178180"/>
              <a:ext cx="243474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>
                <a:spcBef>
                  <a:spcPct val="20000"/>
                </a:spcBef>
                <a:buClr>
                  <a:schemeClr val="hlink"/>
                </a:buClr>
                <a:buSzPct val="65000"/>
              </a:pPr>
              <a:r>
                <a:rPr lang="zh-CN" altLang="en-US" sz="1600" b="1" dirty="0">
                  <a:solidFill>
                    <a:srgbClr val="314865"/>
                  </a:solidFill>
                  <a:effectLst>
                    <a:innerShdw blurRad="63500" dist="50800" dir="13500000">
                      <a:prstClr val="black">
                        <a:alpha val="50000"/>
                      </a:prstClr>
                    </a:innerShdw>
                  </a:effectLst>
                  <a:latin typeface="Arial"/>
                  <a:ea typeface="微软雅黑"/>
                  <a:sym typeface="Arial"/>
                </a:rPr>
                <a:t>供应商的管理与开发</a:t>
              </a:r>
            </a:p>
          </p:txBody>
        </p:sp>
        <p:sp>
          <p:nvSpPr>
            <p:cNvPr id="45" name="矩形 44">
              <a:extLst>
                <a:ext uri="{FF2B5EF4-FFF2-40B4-BE49-F238E27FC236}">
                  <a16:creationId xmlns:a16="http://schemas.microsoft.com/office/drawing/2014/main" xmlns="" id="{C0ED3065-FF93-46E7-A78C-AF340786F025}"/>
                </a:ext>
              </a:extLst>
            </p:cNvPr>
            <p:cNvSpPr/>
            <p:nvPr/>
          </p:nvSpPr>
          <p:spPr>
            <a:xfrm>
              <a:off x="164616" y="178180"/>
              <a:ext cx="47829" cy="284416"/>
            </a:xfrm>
            <a:prstGeom prst="rect">
              <a:avLst/>
            </a:prstGeom>
            <a:solidFill>
              <a:srgbClr val="314865"/>
            </a:solidFill>
            <a:ln>
              <a:solidFill>
                <a:srgbClr val="31486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6" name="矩形 45">
              <a:extLst>
                <a:ext uri="{FF2B5EF4-FFF2-40B4-BE49-F238E27FC236}">
                  <a16:creationId xmlns:a16="http://schemas.microsoft.com/office/drawing/2014/main" xmlns="" id="{4F33D129-DCE0-421A-968D-70DD06CEAA65}"/>
                </a:ext>
              </a:extLst>
            </p:cNvPr>
            <p:cNvSpPr/>
            <p:nvPr/>
          </p:nvSpPr>
          <p:spPr>
            <a:xfrm>
              <a:off x="275779" y="252586"/>
              <a:ext cx="47828" cy="210010"/>
            </a:xfrm>
            <a:prstGeom prst="rect">
              <a:avLst/>
            </a:prstGeom>
            <a:solidFill>
              <a:srgbClr val="314865"/>
            </a:solidFill>
            <a:ln>
              <a:solidFill>
                <a:srgbClr val="31486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7" name="矩形 46">
              <a:extLst>
                <a:ext uri="{FF2B5EF4-FFF2-40B4-BE49-F238E27FC236}">
                  <a16:creationId xmlns:a16="http://schemas.microsoft.com/office/drawing/2014/main" xmlns="" id="{8B667072-A78C-44AC-80E8-23E10E8E3B9D}"/>
                </a:ext>
              </a:extLst>
            </p:cNvPr>
            <p:cNvSpPr/>
            <p:nvPr/>
          </p:nvSpPr>
          <p:spPr>
            <a:xfrm flipH="1">
              <a:off x="377808" y="320388"/>
              <a:ext cx="47827" cy="142208"/>
            </a:xfrm>
            <a:prstGeom prst="rect">
              <a:avLst/>
            </a:prstGeom>
            <a:solidFill>
              <a:srgbClr val="314865"/>
            </a:solidFill>
            <a:ln>
              <a:solidFill>
                <a:srgbClr val="31486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068789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" dur="5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0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3" dur="5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5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5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31" presetID="2" presetClass="entr" presetSubtype="3" fill="hold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33" dur="4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34" dur="4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1400"/>
                                </p:stCondLst>
                                <p:childTnLst>
                                  <p:par>
                                    <p:cTn id="3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8" dur="5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1900"/>
                                </p:stCondLst>
                                <p:childTnLst>
                                  <p:par>
                                    <p:cTn id="40" presetID="2" presetClass="entr" presetSubtype="9" fill="hold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42" dur="4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43" dur="4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2300"/>
                                </p:stCondLst>
                                <p:childTnLst>
                                  <p:par>
                                    <p:cTn id="45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7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2800"/>
                                </p:stCondLst>
                                <p:childTnLst>
                                  <p:par>
                                    <p:cTn id="49" presetID="2" presetClass="entr" presetSubtype="2" fill="hold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51" dur="4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52" dur="4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3200"/>
                                </p:stCondLst>
                                <p:childTnLst>
                                  <p:par>
                                    <p:cTn id="5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6" dur="5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6" grpId="0"/>
          <p:bldP spid="77" grpId="0"/>
          <p:bldP spid="78" grpId="0"/>
          <p:bldP spid="79" grpId="0"/>
          <p:bldP spid="81" grpId="0"/>
          <p:bldP spid="83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" dur="5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0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3" dur="5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5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5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31" presetID="2" presetClass="entr" presetSubtype="3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4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4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1400"/>
                                </p:stCondLst>
                                <p:childTnLst>
                                  <p:par>
                                    <p:cTn id="3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8" dur="5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1900"/>
                                </p:stCondLst>
                                <p:childTnLst>
                                  <p:par>
                                    <p:cTn id="40" presetID="2" presetClass="entr" presetSubtype="9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4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4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2300"/>
                                </p:stCondLst>
                                <p:childTnLst>
                                  <p:par>
                                    <p:cTn id="45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7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2800"/>
                                </p:stCondLst>
                                <p:childTnLst>
                                  <p:par>
                                    <p:cTn id="49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4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4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3200"/>
                                </p:stCondLst>
                                <p:childTnLst>
                                  <p:par>
                                    <p:cTn id="5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6" dur="5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6" grpId="0"/>
          <p:bldP spid="77" grpId="0"/>
          <p:bldP spid="78" grpId="0"/>
          <p:bldP spid="79" grpId="0"/>
          <p:bldP spid="81" grpId="0"/>
          <p:bldP spid="83" grpId="0"/>
        </p:bldLst>
      </p:timing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>
            <a:extLst>
              <a:ext uri="{FF2B5EF4-FFF2-40B4-BE49-F238E27FC236}">
                <a16:creationId xmlns:a16="http://schemas.microsoft.com/office/drawing/2014/main" xmlns="" id="{3FBDF21B-9D35-413C-A547-D20525ECEB8E}"/>
              </a:ext>
            </a:extLst>
          </p:cNvPr>
          <p:cNvGrpSpPr/>
          <p:nvPr/>
        </p:nvGrpSpPr>
        <p:grpSpPr>
          <a:xfrm>
            <a:off x="164616" y="178180"/>
            <a:ext cx="2804616" cy="368580"/>
            <a:chOff x="164616" y="178180"/>
            <a:chExt cx="2804616" cy="368580"/>
          </a:xfrm>
        </p:grpSpPr>
        <p:cxnSp>
          <p:nvCxnSpPr>
            <p:cNvPr id="20" name="直接连接符 19">
              <a:extLst>
                <a:ext uri="{FF2B5EF4-FFF2-40B4-BE49-F238E27FC236}">
                  <a16:creationId xmlns:a16="http://schemas.microsoft.com/office/drawing/2014/main" xmlns="" id="{BDC7C896-4DCE-4A8D-A24F-0F3EB6D013F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4616" y="535956"/>
              <a:ext cx="2804616" cy="10804"/>
            </a:xfrm>
            <a:prstGeom prst="line">
              <a:avLst/>
            </a:prstGeom>
            <a:ln>
              <a:solidFill>
                <a:srgbClr val="31486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文本框 20">
              <a:extLst>
                <a:ext uri="{FF2B5EF4-FFF2-40B4-BE49-F238E27FC236}">
                  <a16:creationId xmlns:a16="http://schemas.microsoft.com/office/drawing/2014/main" xmlns="" id="{91D5447C-8AFB-4D12-9F13-11D462FF9456}"/>
                </a:ext>
              </a:extLst>
            </p:cNvPr>
            <p:cNvSpPr txBox="1"/>
            <p:nvPr/>
          </p:nvSpPr>
          <p:spPr>
            <a:xfrm>
              <a:off x="534486" y="178180"/>
              <a:ext cx="243474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>
                <a:spcBef>
                  <a:spcPct val="20000"/>
                </a:spcBef>
                <a:buClr>
                  <a:schemeClr val="hlink"/>
                </a:buClr>
                <a:buSzPct val="65000"/>
              </a:pPr>
              <a:r>
                <a:rPr lang="zh-CN" altLang="en-US" sz="1600" b="1" dirty="0">
                  <a:solidFill>
                    <a:srgbClr val="314865"/>
                  </a:solidFill>
                  <a:effectLst>
                    <a:innerShdw blurRad="63500" dist="50800" dir="13500000">
                      <a:prstClr val="black">
                        <a:alpha val="50000"/>
                      </a:prstClr>
                    </a:innerShdw>
                  </a:effectLst>
                  <a:latin typeface="Arial"/>
                  <a:ea typeface="微软雅黑"/>
                  <a:sym typeface="Arial"/>
                </a:rPr>
                <a:t>供应商的管理与开发</a:t>
              </a:r>
            </a:p>
          </p:txBody>
        </p:sp>
        <p:sp>
          <p:nvSpPr>
            <p:cNvPr id="22" name="矩形 21">
              <a:extLst>
                <a:ext uri="{FF2B5EF4-FFF2-40B4-BE49-F238E27FC236}">
                  <a16:creationId xmlns:a16="http://schemas.microsoft.com/office/drawing/2014/main" xmlns="" id="{883A32E7-9670-4852-B784-0C9F67E6A79B}"/>
                </a:ext>
              </a:extLst>
            </p:cNvPr>
            <p:cNvSpPr/>
            <p:nvPr/>
          </p:nvSpPr>
          <p:spPr>
            <a:xfrm>
              <a:off x="164616" y="178180"/>
              <a:ext cx="47829" cy="284416"/>
            </a:xfrm>
            <a:prstGeom prst="rect">
              <a:avLst/>
            </a:prstGeom>
            <a:solidFill>
              <a:srgbClr val="314865"/>
            </a:solidFill>
            <a:ln>
              <a:solidFill>
                <a:srgbClr val="31486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24" name="矩形 23">
              <a:extLst>
                <a:ext uri="{FF2B5EF4-FFF2-40B4-BE49-F238E27FC236}">
                  <a16:creationId xmlns:a16="http://schemas.microsoft.com/office/drawing/2014/main" xmlns="" id="{4FD2230F-9F75-4326-A760-9310FC451E1A}"/>
                </a:ext>
              </a:extLst>
            </p:cNvPr>
            <p:cNvSpPr/>
            <p:nvPr/>
          </p:nvSpPr>
          <p:spPr>
            <a:xfrm>
              <a:off x="275779" y="252586"/>
              <a:ext cx="47828" cy="210010"/>
            </a:xfrm>
            <a:prstGeom prst="rect">
              <a:avLst/>
            </a:prstGeom>
            <a:solidFill>
              <a:srgbClr val="314865"/>
            </a:solidFill>
            <a:ln>
              <a:solidFill>
                <a:srgbClr val="31486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25" name="矩形 24">
              <a:extLst>
                <a:ext uri="{FF2B5EF4-FFF2-40B4-BE49-F238E27FC236}">
                  <a16:creationId xmlns:a16="http://schemas.microsoft.com/office/drawing/2014/main" xmlns="" id="{1F1CE37C-B900-44E3-B4D4-6858375DA006}"/>
                </a:ext>
              </a:extLst>
            </p:cNvPr>
            <p:cNvSpPr/>
            <p:nvPr/>
          </p:nvSpPr>
          <p:spPr>
            <a:xfrm flipH="1">
              <a:off x="377808" y="320388"/>
              <a:ext cx="47827" cy="142208"/>
            </a:xfrm>
            <a:prstGeom prst="rect">
              <a:avLst/>
            </a:prstGeom>
            <a:solidFill>
              <a:srgbClr val="314865"/>
            </a:solidFill>
            <a:ln>
              <a:solidFill>
                <a:srgbClr val="31486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</p:grpSp>
      <p:cxnSp>
        <p:nvCxnSpPr>
          <p:cNvPr id="57" name="直接连接符 56">
            <a:extLst>
              <a:ext uri="{FF2B5EF4-FFF2-40B4-BE49-F238E27FC236}">
                <a16:creationId xmlns:a16="http://schemas.microsoft.com/office/drawing/2014/main" xmlns="" id="{694B8396-F214-4729-ADA9-C80E10C658B3}"/>
              </a:ext>
            </a:extLst>
          </p:cNvPr>
          <p:cNvCxnSpPr>
            <a:cxnSpLocks/>
          </p:cNvCxnSpPr>
          <p:nvPr/>
        </p:nvCxnSpPr>
        <p:spPr bwMode="auto">
          <a:xfrm>
            <a:off x="6100951" y="3553303"/>
            <a:ext cx="1" cy="1232558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8" name="直接连接符 57">
            <a:extLst>
              <a:ext uri="{FF2B5EF4-FFF2-40B4-BE49-F238E27FC236}">
                <a16:creationId xmlns:a16="http://schemas.microsoft.com/office/drawing/2014/main" xmlns="" id="{DB045269-8D54-49C3-B95C-AABEF19E5E59}"/>
              </a:ext>
            </a:extLst>
          </p:cNvPr>
          <p:cNvCxnSpPr>
            <a:cxnSpLocks/>
          </p:cNvCxnSpPr>
          <p:nvPr/>
        </p:nvCxnSpPr>
        <p:spPr bwMode="auto">
          <a:xfrm>
            <a:off x="6095578" y="2335019"/>
            <a:ext cx="1" cy="1218284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9" name="矩形 58">
            <a:extLst>
              <a:ext uri="{FF2B5EF4-FFF2-40B4-BE49-F238E27FC236}">
                <a16:creationId xmlns:a16="http://schemas.microsoft.com/office/drawing/2014/main" xmlns="" id="{982F03E7-3947-4EDE-BF9E-0C0A67A48FF0}"/>
              </a:ext>
            </a:extLst>
          </p:cNvPr>
          <p:cNvSpPr/>
          <p:nvPr/>
        </p:nvSpPr>
        <p:spPr>
          <a:xfrm>
            <a:off x="1134786" y="1306286"/>
            <a:ext cx="3830562" cy="4600776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35">
              <a:latin typeface="Arial"/>
              <a:ea typeface="微软雅黑"/>
              <a:sym typeface="Arial"/>
            </a:endParaRPr>
          </a:p>
        </p:txBody>
      </p:sp>
      <p:sp>
        <p:nvSpPr>
          <p:cNvPr id="60" name="矩形 59">
            <a:extLst>
              <a:ext uri="{FF2B5EF4-FFF2-40B4-BE49-F238E27FC236}">
                <a16:creationId xmlns:a16="http://schemas.microsoft.com/office/drawing/2014/main" xmlns="" id="{37422078-122B-4468-9485-9D2DACBC0AE7}"/>
              </a:ext>
            </a:extLst>
          </p:cNvPr>
          <p:cNvSpPr/>
          <p:nvPr/>
        </p:nvSpPr>
        <p:spPr>
          <a:xfrm>
            <a:off x="1074976" y="1223256"/>
            <a:ext cx="3830562" cy="4600776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35">
              <a:latin typeface="Arial"/>
              <a:ea typeface="微软雅黑"/>
              <a:sym typeface="Arial"/>
            </a:endParaRPr>
          </a:p>
        </p:txBody>
      </p:sp>
      <p:sp>
        <p:nvSpPr>
          <p:cNvPr id="61" name="六边形 60">
            <a:extLst>
              <a:ext uri="{FF2B5EF4-FFF2-40B4-BE49-F238E27FC236}">
                <a16:creationId xmlns:a16="http://schemas.microsoft.com/office/drawing/2014/main" xmlns="" id="{4C3015D1-23A3-4927-93F7-99C0F1DE528D}"/>
              </a:ext>
            </a:extLst>
          </p:cNvPr>
          <p:cNvSpPr/>
          <p:nvPr/>
        </p:nvSpPr>
        <p:spPr bwMode="auto">
          <a:xfrm>
            <a:off x="5736783" y="1841024"/>
            <a:ext cx="717594" cy="597978"/>
          </a:xfrm>
          <a:prstGeom prst="hexagon">
            <a:avLst/>
          </a:prstGeom>
          <a:solidFill>
            <a:srgbClr val="31486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56564" tIns="28282" rIns="56564" bIns="28282" numCol="1" rtlCol="0" anchor="t" anchorCtr="0" compatLnSpc="1"/>
          <a:lstStyle/>
          <a:p>
            <a:pPr algn="ctr" defTabSz="565309"/>
            <a:endParaRPr lang="zh-CN" altLang="en-US" sz="1073">
              <a:solidFill>
                <a:schemeClr val="bg1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62" name="TextBox 14">
            <a:extLst>
              <a:ext uri="{FF2B5EF4-FFF2-40B4-BE49-F238E27FC236}">
                <a16:creationId xmlns:a16="http://schemas.microsoft.com/office/drawing/2014/main" xmlns="" id="{933E2678-8973-4DF1-BA3A-6A55D7D7A5D9}"/>
              </a:ext>
            </a:extLst>
          </p:cNvPr>
          <p:cNvSpPr txBox="1"/>
          <p:nvPr/>
        </p:nvSpPr>
        <p:spPr>
          <a:xfrm>
            <a:off x="5899571" y="1956209"/>
            <a:ext cx="386201" cy="369332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altLang="zh-CN" sz="2400" b="1" dirty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01</a:t>
            </a:r>
            <a:endParaRPr lang="zh-CN" altLang="en-US" sz="2400" b="1" dirty="0">
              <a:solidFill>
                <a:schemeClr val="bg1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63" name="六边形 62">
            <a:extLst>
              <a:ext uri="{FF2B5EF4-FFF2-40B4-BE49-F238E27FC236}">
                <a16:creationId xmlns:a16="http://schemas.microsoft.com/office/drawing/2014/main" xmlns="" id="{959A83E2-23FA-4F64-9C2C-D03F5DE86D08}"/>
              </a:ext>
            </a:extLst>
          </p:cNvPr>
          <p:cNvSpPr/>
          <p:nvPr/>
        </p:nvSpPr>
        <p:spPr bwMode="auto">
          <a:xfrm>
            <a:off x="5736783" y="3039127"/>
            <a:ext cx="717594" cy="597978"/>
          </a:xfrm>
          <a:prstGeom prst="hexagon">
            <a:avLst/>
          </a:prstGeom>
          <a:solidFill>
            <a:srgbClr val="31486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56564" tIns="28282" rIns="56564" bIns="28282" numCol="1" rtlCol="0" anchor="t" anchorCtr="0" compatLnSpc="1"/>
          <a:lstStyle/>
          <a:p>
            <a:pPr defTabSz="565309"/>
            <a:endParaRPr lang="zh-CN" altLang="en-US" sz="1073">
              <a:solidFill>
                <a:schemeClr val="bg1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64" name="TextBox 16">
            <a:extLst>
              <a:ext uri="{FF2B5EF4-FFF2-40B4-BE49-F238E27FC236}">
                <a16:creationId xmlns:a16="http://schemas.microsoft.com/office/drawing/2014/main" xmlns="" id="{7E223AE7-8B49-4F1A-ADB4-B7DC8B22E82A}"/>
              </a:ext>
            </a:extLst>
          </p:cNvPr>
          <p:cNvSpPr txBox="1"/>
          <p:nvPr/>
        </p:nvSpPr>
        <p:spPr>
          <a:xfrm>
            <a:off x="5898489" y="3154312"/>
            <a:ext cx="386201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2400" b="1" dirty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02</a:t>
            </a:r>
            <a:endParaRPr lang="zh-CN" altLang="en-US" sz="2400" b="1" dirty="0">
              <a:solidFill>
                <a:schemeClr val="bg1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65" name="六边形 64">
            <a:extLst>
              <a:ext uri="{FF2B5EF4-FFF2-40B4-BE49-F238E27FC236}">
                <a16:creationId xmlns:a16="http://schemas.microsoft.com/office/drawing/2014/main" xmlns="" id="{80B9223B-EF01-4036-A710-CE1F69004679}"/>
              </a:ext>
            </a:extLst>
          </p:cNvPr>
          <p:cNvSpPr/>
          <p:nvPr/>
        </p:nvSpPr>
        <p:spPr bwMode="auto">
          <a:xfrm>
            <a:off x="5736783" y="4269998"/>
            <a:ext cx="717594" cy="597978"/>
          </a:xfrm>
          <a:prstGeom prst="hexagon">
            <a:avLst/>
          </a:prstGeom>
          <a:solidFill>
            <a:srgbClr val="31486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56564" tIns="28282" rIns="56564" bIns="28282" numCol="1" rtlCol="0" anchor="t" anchorCtr="0" compatLnSpc="1"/>
          <a:lstStyle/>
          <a:p>
            <a:pPr defTabSz="565309"/>
            <a:endParaRPr lang="zh-CN" altLang="en-US" sz="1073">
              <a:solidFill>
                <a:schemeClr val="bg1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66" name="TextBox 18">
            <a:extLst>
              <a:ext uri="{FF2B5EF4-FFF2-40B4-BE49-F238E27FC236}">
                <a16:creationId xmlns:a16="http://schemas.microsoft.com/office/drawing/2014/main" xmlns="" id="{00D0C5EC-417F-4912-865E-F5C6792BAA6D}"/>
              </a:ext>
            </a:extLst>
          </p:cNvPr>
          <p:cNvSpPr txBox="1"/>
          <p:nvPr/>
        </p:nvSpPr>
        <p:spPr>
          <a:xfrm>
            <a:off x="5898489" y="4385183"/>
            <a:ext cx="386201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2400" b="1" dirty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03</a:t>
            </a:r>
            <a:endParaRPr lang="zh-CN" altLang="en-US" sz="2400" b="1" dirty="0">
              <a:solidFill>
                <a:schemeClr val="bg1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68" name="矩形 67">
            <a:extLst>
              <a:ext uri="{FF2B5EF4-FFF2-40B4-BE49-F238E27FC236}">
                <a16:creationId xmlns:a16="http://schemas.microsoft.com/office/drawing/2014/main" xmlns="" id="{58000DD2-1460-4567-8D55-65104C601268}"/>
              </a:ext>
            </a:extLst>
          </p:cNvPr>
          <p:cNvSpPr/>
          <p:nvPr/>
        </p:nvSpPr>
        <p:spPr>
          <a:xfrm>
            <a:off x="6893649" y="3021648"/>
            <a:ext cx="1904621" cy="272560"/>
          </a:xfrm>
          <a:prstGeom prst="rect">
            <a:avLst/>
          </a:prstGeom>
          <a:noFill/>
          <a:ln>
            <a:noFill/>
          </a:ln>
        </p:spPr>
        <p:txBody>
          <a:bodyPr wrap="square" lIns="56564" tIns="28282" rIns="56564" bIns="28282">
            <a:spAutoFit/>
          </a:bodyPr>
          <a:lstStyle/>
          <a:p>
            <a:r>
              <a:rPr lang="zh-CN" altLang="en-US" sz="1400" b="1" dirty="0">
                <a:solidFill>
                  <a:srgbClr val="314865"/>
                </a:solidFill>
                <a:latin typeface="Arial"/>
                <a:ea typeface="微软雅黑"/>
                <a:sym typeface="Arial"/>
              </a:rPr>
              <a:t>完善考核体系</a:t>
            </a:r>
          </a:p>
        </p:txBody>
      </p:sp>
      <p:sp>
        <p:nvSpPr>
          <p:cNvPr id="69" name="矩形 68">
            <a:extLst>
              <a:ext uri="{FF2B5EF4-FFF2-40B4-BE49-F238E27FC236}">
                <a16:creationId xmlns:a16="http://schemas.microsoft.com/office/drawing/2014/main" xmlns="" id="{0009821D-D595-46A9-9B32-04394103FAD6}"/>
              </a:ext>
            </a:extLst>
          </p:cNvPr>
          <p:cNvSpPr/>
          <p:nvPr/>
        </p:nvSpPr>
        <p:spPr>
          <a:xfrm>
            <a:off x="6893646" y="4463248"/>
            <a:ext cx="4465019" cy="426448"/>
          </a:xfrm>
          <a:prstGeom prst="rect">
            <a:avLst/>
          </a:prstGeom>
          <a:noFill/>
          <a:ln>
            <a:noFill/>
          </a:ln>
        </p:spPr>
        <p:txBody>
          <a:bodyPr wrap="square" lIns="56564" tIns="28282" rIns="56564" bIns="28282">
            <a:spAutoFit/>
          </a:bodyPr>
          <a:lstStyle/>
          <a:p>
            <a:r>
              <a:rPr lang="zh-CN" altLang="en-US" sz="1200" dirty="0">
                <a:solidFill>
                  <a:srgbClr val="314865"/>
                </a:solidFill>
                <a:latin typeface="Arial"/>
                <a:ea typeface="微软雅黑"/>
                <a:sym typeface="Arial"/>
              </a:rPr>
              <a:t>定期评价供应商的资质  定期评价供应商的能力  定期评价供应商的服务</a:t>
            </a:r>
          </a:p>
        </p:txBody>
      </p:sp>
      <p:sp>
        <p:nvSpPr>
          <p:cNvPr id="70" name="矩形 69">
            <a:extLst>
              <a:ext uri="{FF2B5EF4-FFF2-40B4-BE49-F238E27FC236}">
                <a16:creationId xmlns:a16="http://schemas.microsoft.com/office/drawing/2014/main" xmlns="" id="{BD36973E-B87A-44AD-962B-FA41E2BA7769}"/>
              </a:ext>
            </a:extLst>
          </p:cNvPr>
          <p:cNvSpPr/>
          <p:nvPr/>
        </p:nvSpPr>
        <p:spPr>
          <a:xfrm>
            <a:off x="6893647" y="1853248"/>
            <a:ext cx="2213130" cy="272560"/>
          </a:xfrm>
          <a:prstGeom prst="rect">
            <a:avLst/>
          </a:prstGeom>
          <a:noFill/>
          <a:ln>
            <a:noFill/>
          </a:ln>
        </p:spPr>
        <p:txBody>
          <a:bodyPr wrap="square" lIns="56564" tIns="28282" rIns="56564" bIns="28282">
            <a:spAutoFit/>
          </a:bodyPr>
          <a:lstStyle/>
          <a:p>
            <a:r>
              <a:rPr lang="zh-CN" altLang="en-US" sz="1400" b="1" dirty="0">
                <a:solidFill>
                  <a:srgbClr val="314865"/>
                </a:solidFill>
                <a:latin typeface="Arial"/>
                <a:ea typeface="微软雅黑"/>
                <a:sym typeface="Arial"/>
              </a:rPr>
              <a:t>完善准入体系</a:t>
            </a:r>
          </a:p>
        </p:txBody>
      </p:sp>
      <p:sp>
        <p:nvSpPr>
          <p:cNvPr id="71" name="矩形 70">
            <a:extLst>
              <a:ext uri="{FF2B5EF4-FFF2-40B4-BE49-F238E27FC236}">
                <a16:creationId xmlns:a16="http://schemas.microsoft.com/office/drawing/2014/main" xmlns="" id="{4263B0C8-6FC5-4F9E-A0D2-73C60CF90881}"/>
              </a:ext>
            </a:extLst>
          </p:cNvPr>
          <p:cNvSpPr/>
          <p:nvPr/>
        </p:nvSpPr>
        <p:spPr>
          <a:xfrm>
            <a:off x="6893646" y="3348881"/>
            <a:ext cx="4465019" cy="426448"/>
          </a:xfrm>
          <a:prstGeom prst="rect">
            <a:avLst/>
          </a:prstGeom>
          <a:noFill/>
          <a:ln>
            <a:noFill/>
          </a:ln>
        </p:spPr>
        <p:txBody>
          <a:bodyPr wrap="square" lIns="56564" tIns="28282" rIns="56564" bIns="28282">
            <a:spAutoFit/>
          </a:bodyPr>
          <a:lstStyle/>
          <a:p>
            <a:r>
              <a:rPr lang="zh-CN" altLang="en-US" sz="1200" dirty="0">
                <a:solidFill>
                  <a:srgbClr val="314865"/>
                </a:solidFill>
                <a:latin typeface="Arial"/>
                <a:ea typeface="微软雅黑"/>
                <a:sym typeface="Arial"/>
              </a:rPr>
              <a:t>定期评价供应商的资质  定期评价供应商的能力  定期评价供应商的服务</a:t>
            </a:r>
          </a:p>
        </p:txBody>
      </p:sp>
      <p:sp>
        <p:nvSpPr>
          <p:cNvPr id="72" name="矩形 71">
            <a:extLst>
              <a:ext uri="{FF2B5EF4-FFF2-40B4-BE49-F238E27FC236}">
                <a16:creationId xmlns:a16="http://schemas.microsoft.com/office/drawing/2014/main" xmlns="" id="{E3822588-2E71-4051-82E9-117BD54733D0}"/>
              </a:ext>
            </a:extLst>
          </p:cNvPr>
          <p:cNvSpPr/>
          <p:nvPr/>
        </p:nvSpPr>
        <p:spPr>
          <a:xfrm>
            <a:off x="6893649" y="4150373"/>
            <a:ext cx="1904621" cy="272560"/>
          </a:xfrm>
          <a:prstGeom prst="rect">
            <a:avLst/>
          </a:prstGeom>
          <a:noFill/>
          <a:ln>
            <a:noFill/>
          </a:ln>
        </p:spPr>
        <p:txBody>
          <a:bodyPr wrap="square" lIns="56564" tIns="28282" rIns="56564" bIns="28282">
            <a:spAutoFit/>
          </a:bodyPr>
          <a:lstStyle/>
          <a:p>
            <a:r>
              <a:rPr lang="zh-CN" altLang="en-US" sz="1400" b="1" dirty="0">
                <a:solidFill>
                  <a:srgbClr val="314865"/>
                </a:solidFill>
                <a:latin typeface="Arial"/>
                <a:ea typeface="微软雅黑"/>
                <a:sym typeface="Arial"/>
              </a:rPr>
              <a:t>完善考核体系</a:t>
            </a:r>
          </a:p>
        </p:txBody>
      </p:sp>
      <p:sp>
        <p:nvSpPr>
          <p:cNvPr id="75" name="TextBox 32">
            <a:extLst>
              <a:ext uri="{FF2B5EF4-FFF2-40B4-BE49-F238E27FC236}">
                <a16:creationId xmlns:a16="http://schemas.microsoft.com/office/drawing/2014/main" xmlns="" id="{12B08B2D-D7C7-461E-8065-8CB112EDBD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93643" y="2225099"/>
            <a:ext cx="446501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 algn="l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algn="l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algn="l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algn="l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algn="l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200" b="0" dirty="0">
                <a:solidFill>
                  <a:srgbClr val="314865"/>
                </a:solidFill>
                <a:latin typeface="Arial"/>
                <a:ea typeface="微软雅黑"/>
                <a:sym typeface="Arial"/>
              </a:rPr>
              <a:t>完善供应商的准入制度   健全采购工作规范  规范化开发供应商   严格审批流程</a:t>
            </a:r>
          </a:p>
        </p:txBody>
      </p:sp>
      <p:sp>
        <p:nvSpPr>
          <p:cNvPr id="88" name="Rectangle 49">
            <a:extLst>
              <a:ext uri="{FF2B5EF4-FFF2-40B4-BE49-F238E27FC236}">
                <a16:creationId xmlns:a16="http://schemas.microsoft.com/office/drawing/2014/main" xmlns="" id="{A134E4A3-74D2-4AAC-917C-D676CAC26D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36783" y="1148126"/>
            <a:ext cx="395174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zh-CN" sz="2400" b="1" dirty="0">
                <a:solidFill>
                  <a:srgbClr val="314865"/>
                </a:solidFill>
                <a:latin typeface="Arial"/>
                <a:ea typeface="微软雅黑"/>
                <a:sym typeface="Arial"/>
              </a:rPr>
              <a:t>2017</a:t>
            </a:r>
            <a:r>
              <a:rPr lang="zh-CN" altLang="en-US" sz="2400" b="1" dirty="0">
                <a:solidFill>
                  <a:srgbClr val="314865"/>
                </a:solidFill>
                <a:latin typeface="Arial"/>
                <a:ea typeface="微软雅黑"/>
                <a:sym typeface="Arial"/>
              </a:rPr>
              <a:t>供应商管理主要工作：</a:t>
            </a:r>
          </a:p>
        </p:txBody>
      </p:sp>
    </p:spTree>
    <p:extLst>
      <p:ext uri="{BB962C8B-B14F-4D97-AF65-F5344CB8AC3E}">
        <p14:creationId xmlns:p14="http://schemas.microsoft.com/office/powerpoint/2010/main" val="2623343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9167E-6 1.11111E-6 L -0.10625 -0.12732 " pathEditMode="relative" rAng="0" ptsTypes="AA">
                                      <p:cBhvr>
                                        <p:cTn id="9" dur="1000" spd="-100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313" y="-636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7 4.07407E-6 L 0.10638 0.11898 " pathEditMode="relative" rAng="0" ptsTypes="AA">
                                      <p:cBhvr>
                                        <p:cTn id="14" dur="1000" spd="-100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313" y="594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6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600"/>
                            </p:stCondLst>
                            <p:childTnLst>
                              <p:par>
                                <p:cTn id="20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3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3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9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400"/>
                            </p:stCondLst>
                            <p:childTnLst>
                              <p:par>
                                <p:cTn id="3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4.07407E-6 L 0 -0.28078 " pathEditMode="relative" rAng="0" ptsTypes="AA">
                                      <p:cBhvr>
                                        <p:cTn id="34" dur="500" spd="-100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4051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900"/>
                            </p:stCondLst>
                            <p:childTnLst>
                              <p:par>
                                <p:cTn id="3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3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3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3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20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700"/>
                            </p:stCondLst>
                            <p:childTnLst>
                              <p:par>
                                <p:cTn id="5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200"/>
                            </p:stCondLst>
                            <p:childTnLst>
                              <p:par>
                                <p:cTn id="5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3.7037E-6 L 0 -0.28078 " pathEditMode="relative" rAng="0" ptsTypes="AA">
                                      <p:cBhvr>
                                        <p:cTn id="57" dur="500" spd="-100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4051"/>
                                    </p:animMotion>
                                  </p:childTnLst>
                                </p:cTn>
                              </p:par>
                              <p:par>
                                <p:cTn id="5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700"/>
                            </p:stCondLst>
                            <p:childTnLst>
                              <p:par>
                                <p:cTn id="6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3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3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3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500"/>
                            </p:stCondLst>
                            <p:childTnLst>
                              <p:par>
                                <p:cTn id="7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 bldLvl="0" animBg="1"/>
      <p:bldP spid="59" grpId="1" bldLvl="0" animBg="1"/>
      <p:bldP spid="60" grpId="0" bldLvl="0" animBg="1"/>
      <p:bldP spid="60" grpId="1" bldLvl="0" animBg="1"/>
      <p:bldP spid="61" grpId="0" bldLvl="0" animBg="1"/>
      <p:bldP spid="62" grpId="0"/>
      <p:bldP spid="63" grpId="0" bldLvl="0" animBg="1"/>
      <p:bldP spid="63" grpId="1" bldLvl="0" animBg="1"/>
      <p:bldP spid="64" grpId="0"/>
      <p:bldP spid="65" grpId="0" bldLvl="0" animBg="1"/>
      <p:bldP spid="65" grpId="1" bldLvl="0" animBg="1"/>
      <p:bldP spid="66" grpId="0"/>
      <p:bldP spid="68" grpId="0"/>
      <p:bldP spid="69" grpId="0"/>
      <p:bldP spid="70" grpId="0"/>
      <p:bldP spid="71" grpId="0"/>
      <p:bldP spid="72" grpId="0"/>
      <p:bldP spid="75" grpId="0"/>
      <p:bldP spid="8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Freeform 19">
            <a:extLst>
              <a:ext uri="{FF2B5EF4-FFF2-40B4-BE49-F238E27FC236}">
                <a16:creationId xmlns:a16="http://schemas.microsoft.com/office/drawing/2014/main" xmlns="" id="{AC0EBA23-D877-4116-AF2B-783D2C26D192}"/>
              </a:ext>
            </a:extLst>
          </p:cNvPr>
          <p:cNvSpPr>
            <a:spLocks/>
          </p:cNvSpPr>
          <p:nvPr/>
        </p:nvSpPr>
        <p:spPr bwMode="auto">
          <a:xfrm>
            <a:off x="5492729" y="1220554"/>
            <a:ext cx="1800689" cy="1791946"/>
          </a:xfrm>
          <a:custGeom>
            <a:avLst/>
            <a:gdLst>
              <a:gd name="T0" fmla="*/ 103 w 206"/>
              <a:gd name="T1" fmla="*/ 0 h 205"/>
              <a:gd name="T2" fmla="*/ 206 w 206"/>
              <a:gd name="T3" fmla="*/ 103 h 205"/>
              <a:gd name="T4" fmla="*/ 117 w 206"/>
              <a:gd name="T5" fmla="*/ 205 h 205"/>
              <a:gd name="T6" fmla="*/ 17 w 206"/>
              <a:gd name="T7" fmla="*/ 128 h 205"/>
              <a:gd name="T8" fmla="*/ 4 w 206"/>
              <a:gd name="T9" fmla="*/ 129 h 205"/>
              <a:gd name="T10" fmla="*/ 0 w 206"/>
              <a:gd name="T11" fmla="*/ 103 h 205"/>
              <a:gd name="T12" fmla="*/ 103 w 206"/>
              <a:gd name="T13" fmla="*/ 0 h 2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06" h="205">
                <a:moveTo>
                  <a:pt x="103" y="0"/>
                </a:moveTo>
                <a:cubicBezTo>
                  <a:pt x="160" y="0"/>
                  <a:pt x="206" y="46"/>
                  <a:pt x="206" y="103"/>
                </a:cubicBezTo>
                <a:cubicBezTo>
                  <a:pt x="206" y="155"/>
                  <a:pt x="167" y="198"/>
                  <a:pt x="117" y="205"/>
                </a:cubicBezTo>
                <a:cubicBezTo>
                  <a:pt x="106" y="161"/>
                  <a:pt x="65" y="128"/>
                  <a:pt x="17" y="128"/>
                </a:cubicBezTo>
                <a:cubicBezTo>
                  <a:pt x="13" y="128"/>
                  <a:pt x="8" y="128"/>
                  <a:pt x="4" y="129"/>
                </a:cubicBezTo>
                <a:cubicBezTo>
                  <a:pt x="1" y="120"/>
                  <a:pt x="0" y="112"/>
                  <a:pt x="0" y="103"/>
                </a:cubicBezTo>
                <a:cubicBezTo>
                  <a:pt x="0" y="46"/>
                  <a:pt x="46" y="0"/>
                  <a:pt x="103" y="0"/>
                </a:cubicBezTo>
                <a:close/>
              </a:path>
            </a:pathLst>
          </a:custGeom>
          <a:solidFill>
            <a:srgbClr val="314865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34" name="Freeform 20">
            <a:extLst>
              <a:ext uri="{FF2B5EF4-FFF2-40B4-BE49-F238E27FC236}">
                <a16:creationId xmlns:a16="http://schemas.microsoft.com/office/drawing/2014/main" xmlns="" id="{3A799189-1099-4547-B27A-3EAC0CC85F8D}"/>
              </a:ext>
            </a:extLst>
          </p:cNvPr>
          <p:cNvSpPr>
            <a:spLocks/>
          </p:cNvSpPr>
          <p:nvPr/>
        </p:nvSpPr>
        <p:spPr bwMode="auto">
          <a:xfrm>
            <a:off x="4380797" y="2621435"/>
            <a:ext cx="1791948" cy="1791947"/>
          </a:xfrm>
          <a:custGeom>
            <a:avLst/>
            <a:gdLst>
              <a:gd name="T0" fmla="*/ 0 w 205"/>
              <a:gd name="T1" fmla="*/ 103 h 205"/>
              <a:gd name="T2" fmla="*/ 103 w 205"/>
              <a:gd name="T3" fmla="*/ 0 h 205"/>
              <a:gd name="T4" fmla="*/ 205 w 205"/>
              <a:gd name="T5" fmla="*/ 89 h 205"/>
              <a:gd name="T6" fmla="*/ 128 w 205"/>
              <a:gd name="T7" fmla="*/ 188 h 205"/>
              <a:gd name="T8" fmla="*/ 129 w 205"/>
              <a:gd name="T9" fmla="*/ 202 h 205"/>
              <a:gd name="T10" fmla="*/ 103 w 205"/>
              <a:gd name="T11" fmla="*/ 205 h 205"/>
              <a:gd name="T12" fmla="*/ 0 w 205"/>
              <a:gd name="T13" fmla="*/ 103 h 2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05" h="205">
                <a:moveTo>
                  <a:pt x="0" y="103"/>
                </a:moveTo>
                <a:cubicBezTo>
                  <a:pt x="0" y="46"/>
                  <a:pt x="46" y="0"/>
                  <a:pt x="103" y="0"/>
                </a:cubicBezTo>
                <a:cubicBezTo>
                  <a:pt x="155" y="0"/>
                  <a:pt x="198" y="38"/>
                  <a:pt x="205" y="89"/>
                </a:cubicBezTo>
                <a:cubicBezTo>
                  <a:pt x="161" y="100"/>
                  <a:pt x="128" y="140"/>
                  <a:pt x="128" y="188"/>
                </a:cubicBezTo>
                <a:cubicBezTo>
                  <a:pt x="128" y="193"/>
                  <a:pt x="128" y="198"/>
                  <a:pt x="129" y="202"/>
                </a:cubicBezTo>
                <a:cubicBezTo>
                  <a:pt x="120" y="204"/>
                  <a:pt x="112" y="205"/>
                  <a:pt x="103" y="205"/>
                </a:cubicBezTo>
                <a:cubicBezTo>
                  <a:pt x="46" y="205"/>
                  <a:pt x="0" y="159"/>
                  <a:pt x="0" y="103"/>
                </a:cubicBezTo>
                <a:close/>
              </a:path>
            </a:pathLst>
          </a:custGeom>
          <a:solidFill>
            <a:srgbClr val="314865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35" name="Freeform 21">
            <a:extLst>
              <a:ext uri="{FF2B5EF4-FFF2-40B4-BE49-F238E27FC236}">
                <a16:creationId xmlns:a16="http://schemas.microsoft.com/office/drawing/2014/main" xmlns="" id="{9CD14033-6632-42EF-AB31-FE5B211D01CA}"/>
              </a:ext>
            </a:extLst>
          </p:cNvPr>
          <p:cNvSpPr>
            <a:spLocks/>
          </p:cNvSpPr>
          <p:nvPr/>
        </p:nvSpPr>
        <p:spPr bwMode="auto">
          <a:xfrm>
            <a:off x="6817214" y="2538834"/>
            <a:ext cx="1791948" cy="1800688"/>
          </a:xfrm>
          <a:custGeom>
            <a:avLst/>
            <a:gdLst>
              <a:gd name="T0" fmla="*/ 205 w 205"/>
              <a:gd name="T1" fmla="*/ 103 h 206"/>
              <a:gd name="T2" fmla="*/ 102 w 205"/>
              <a:gd name="T3" fmla="*/ 206 h 206"/>
              <a:gd name="T4" fmla="*/ 0 w 205"/>
              <a:gd name="T5" fmla="*/ 117 h 206"/>
              <a:gd name="T6" fmla="*/ 77 w 205"/>
              <a:gd name="T7" fmla="*/ 18 h 206"/>
              <a:gd name="T8" fmla="*/ 76 w 205"/>
              <a:gd name="T9" fmla="*/ 4 h 206"/>
              <a:gd name="T10" fmla="*/ 102 w 205"/>
              <a:gd name="T11" fmla="*/ 0 h 206"/>
              <a:gd name="T12" fmla="*/ 205 w 205"/>
              <a:gd name="T13" fmla="*/ 103 h 2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05" h="206">
                <a:moveTo>
                  <a:pt x="205" y="103"/>
                </a:moveTo>
                <a:cubicBezTo>
                  <a:pt x="205" y="160"/>
                  <a:pt x="159" y="206"/>
                  <a:pt x="102" y="206"/>
                </a:cubicBezTo>
                <a:cubicBezTo>
                  <a:pt x="50" y="206"/>
                  <a:pt x="7" y="167"/>
                  <a:pt x="0" y="117"/>
                </a:cubicBezTo>
                <a:cubicBezTo>
                  <a:pt x="44" y="106"/>
                  <a:pt x="77" y="66"/>
                  <a:pt x="77" y="18"/>
                </a:cubicBezTo>
                <a:cubicBezTo>
                  <a:pt x="77" y="13"/>
                  <a:pt x="77" y="8"/>
                  <a:pt x="76" y="4"/>
                </a:cubicBezTo>
                <a:cubicBezTo>
                  <a:pt x="85" y="2"/>
                  <a:pt x="93" y="0"/>
                  <a:pt x="102" y="0"/>
                </a:cubicBezTo>
                <a:cubicBezTo>
                  <a:pt x="159" y="0"/>
                  <a:pt x="205" y="47"/>
                  <a:pt x="205" y="103"/>
                </a:cubicBezTo>
                <a:close/>
              </a:path>
            </a:pathLst>
          </a:custGeom>
          <a:solidFill>
            <a:srgbClr val="314865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36" name="Freeform 22">
            <a:extLst>
              <a:ext uri="{FF2B5EF4-FFF2-40B4-BE49-F238E27FC236}">
                <a16:creationId xmlns:a16="http://schemas.microsoft.com/office/drawing/2014/main" xmlns="" id="{5AC13385-0D8D-4BA5-8C36-C164D3B512AD}"/>
              </a:ext>
            </a:extLst>
          </p:cNvPr>
          <p:cNvSpPr>
            <a:spLocks/>
          </p:cNvSpPr>
          <p:nvPr/>
        </p:nvSpPr>
        <p:spPr bwMode="auto">
          <a:xfrm>
            <a:off x="5561966" y="3908403"/>
            <a:ext cx="1800689" cy="1791946"/>
          </a:xfrm>
          <a:custGeom>
            <a:avLst/>
            <a:gdLst>
              <a:gd name="T0" fmla="*/ 103 w 206"/>
              <a:gd name="T1" fmla="*/ 205 h 205"/>
              <a:gd name="T2" fmla="*/ 0 w 206"/>
              <a:gd name="T3" fmla="*/ 102 h 205"/>
              <a:gd name="T4" fmla="*/ 89 w 206"/>
              <a:gd name="T5" fmla="*/ 0 h 205"/>
              <a:gd name="T6" fmla="*/ 188 w 206"/>
              <a:gd name="T7" fmla="*/ 77 h 205"/>
              <a:gd name="T8" fmla="*/ 202 w 206"/>
              <a:gd name="T9" fmla="*/ 76 h 205"/>
              <a:gd name="T10" fmla="*/ 206 w 206"/>
              <a:gd name="T11" fmla="*/ 102 h 205"/>
              <a:gd name="T12" fmla="*/ 103 w 206"/>
              <a:gd name="T13" fmla="*/ 205 h 2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06" h="205">
                <a:moveTo>
                  <a:pt x="103" y="205"/>
                </a:moveTo>
                <a:cubicBezTo>
                  <a:pt x="46" y="205"/>
                  <a:pt x="0" y="159"/>
                  <a:pt x="0" y="102"/>
                </a:cubicBezTo>
                <a:cubicBezTo>
                  <a:pt x="0" y="50"/>
                  <a:pt x="39" y="7"/>
                  <a:pt x="89" y="0"/>
                </a:cubicBezTo>
                <a:cubicBezTo>
                  <a:pt x="100" y="44"/>
                  <a:pt x="141" y="77"/>
                  <a:pt x="188" y="77"/>
                </a:cubicBezTo>
                <a:cubicBezTo>
                  <a:pt x="193" y="77"/>
                  <a:pt x="198" y="77"/>
                  <a:pt x="202" y="76"/>
                </a:cubicBezTo>
                <a:cubicBezTo>
                  <a:pt x="204" y="85"/>
                  <a:pt x="206" y="93"/>
                  <a:pt x="206" y="102"/>
                </a:cubicBezTo>
                <a:cubicBezTo>
                  <a:pt x="206" y="159"/>
                  <a:pt x="160" y="205"/>
                  <a:pt x="103" y="205"/>
                </a:cubicBezTo>
                <a:close/>
              </a:path>
            </a:pathLst>
          </a:custGeom>
          <a:solidFill>
            <a:srgbClr val="314865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29" name="等腰三角形 28">
            <a:extLst>
              <a:ext uri="{FF2B5EF4-FFF2-40B4-BE49-F238E27FC236}">
                <a16:creationId xmlns:a16="http://schemas.microsoft.com/office/drawing/2014/main" xmlns="" id="{1EEB474E-CD57-4183-A13C-6A20F03E5832}"/>
              </a:ext>
            </a:extLst>
          </p:cNvPr>
          <p:cNvSpPr/>
          <p:nvPr/>
        </p:nvSpPr>
        <p:spPr>
          <a:xfrm rot="18525405">
            <a:off x="4979767" y="1621621"/>
            <a:ext cx="335977" cy="289636"/>
          </a:xfrm>
          <a:prstGeom prst="triangle">
            <a:avLst/>
          </a:prstGeom>
          <a:solidFill>
            <a:srgbClr val="3148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30" name="等腰三角形 29">
            <a:extLst>
              <a:ext uri="{FF2B5EF4-FFF2-40B4-BE49-F238E27FC236}">
                <a16:creationId xmlns:a16="http://schemas.microsoft.com/office/drawing/2014/main" xmlns="" id="{6FE0E733-BDA2-4B84-B708-6097FC3DAB76}"/>
              </a:ext>
            </a:extLst>
          </p:cNvPr>
          <p:cNvSpPr/>
          <p:nvPr/>
        </p:nvSpPr>
        <p:spPr>
          <a:xfrm rot="17031267">
            <a:off x="8622004" y="2295140"/>
            <a:ext cx="335977" cy="289636"/>
          </a:xfrm>
          <a:prstGeom prst="triangle">
            <a:avLst/>
          </a:prstGeom>
          <a:solidFill>
            <a:srgbClr val="3148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31" name="等腰三角形 30">
            <a:extLst>
              <a:ext uri="{FF2B5EF4-FFF2-40B4-BE49-F238E27FC236}">
                <a16:creationId xmlns:a16="http://schemas.microsoft.com/office/drawing/2014/main" xmlns="" id="{B9DBDC1F-3FE3-451B-A3A1-B3E097B76674}"/>
              </a:ext>
            </a:extLst>
          </p:cNvPr>
          <p:cNvSpPr/>
          <p:nvPr/>
        </p:nvSpPr>
        <p:spPr>
          <a:xfrm rot="6968439">
            <a:off x="7398683" y="5340922"/>
            <a:ext cx="335976" cy="289635"/>
          </a:xfrm>
          <a:prstGeom prst="triangle">
            <a:avLst/>
          </a:prstGeom>
          <a:solidFill>
            <a:srgbClr val="3148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32" name="等腰三角形 31">
            <a:extLst>
              <a:ext uri="{FF2B5EF4-FFF2-40B4-BE49-F238E27FC236}">
                <a16:creationId xmlns:a16="http://schemas.microsoft.com/office/drawing/2014/main" xmlns="" id="{815214A7-FAC0-4ACA-BFB9-7ADDF2199292}"/>
              </a:ext>
            </a:extLst>
          </p:cNvPr>
          <p:cNvSpPr/>
          <p:nvPr/>
        </p:nvSpPr>
        <p:spPr>
          <a:xfrm rot="16673854">
            <a:off x="3825781" y="3877261"/>
            <a:ext cx="266201" cy="229484"/>
          </a:xfrm>
          <a:prstGeom prst="triangle">
            <a:avLst/>
          </a:prstGeom>
          <a:solidFill>
            <a:srgbClr val="3148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37" name="TextBox 29">
            <a:extLst>
              <a:ext uri="{FF2B5EF4-FFF2-40B4-BE49-F238E27FC236}">
                <a16:creationId xmlns:a16="http://schemas.microsoft.com/office/drawing/2014/main" xmlns="" id="{20F3C4C9-6165-478E-A884-8D3A4F805830}"/>
              </a:ext>
            </a:extLst>
          </p:cNvPr>
          <p:cNvSpPr txBox="1"/>
          <p:nvPr/>
        </p:nvSpPr>
        <p:spPr>
          <a:xfrm>
            <a:off x="1717982" y="1320583"/>
            <a:ext cx="2587281" cy="8002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2000" b="1" dirty="0">
                <a:solidFill>
                  <a:srgbClr val="314865"/>
                </a:solidFill>
                <a:latin typeface="Arial"/>
                <a:ea typeface="微软雅黑"/>
                <a:sym typeface="Arial"/>
              </a:rPr>
              <a:t>完善供应商的准入制度</a:t>
            </a:r>
            <a:endParaRPr lang="en-US" altLang="zh-CN" sz="2000" b="1" dirty="0">
              <a:solidFill>
                <a:srgbClr val="314865"/>
              </a:solidFill>
              <a:latin typeface="Arial"/>
              <a:ea typeface="微软雅黑"/>
              <a:sym typeface="Arial"/>
            </a:endParaRPr>
          </a:p>
          <a:p>
            <a:r>
              <a:rPr lang="en-US" altLang="zh-CN" sz="1600" dirty="0">
                <a:solidFill>
                  <a:schemeClr val="bg2">
                    <a:lumMod val="50000"/>
                  </a:schemeClr>
                </a:solidFill>
                <a:latin typeface="Arial"/>
                <a:ea typeface="微软雅黑"/>
                <a:sym typeface="Arial"/>
              </a:rPr>
              <a:t>1.</a:t>
            </a:r>
            <a:r>
              <a:rPr lang="zh-CN" altLang="en-US" sz="1600" dirty="0">
                <a:solidFill>
                  <a:schemeClr val="bg2">
                    <a:lumMod val="50000"/>
                  </a:schemeClr>
                </a:solidFill>
                <a:latin typeface="Arial"/>
                <a:ea typeface="微软雅黑"/>
                <a:sym typeface="Arial"/>
              </a:rPr>
              <a:t>合格的样品</a:t>
            </a:r>
          </a:p>
          <a:p>
            <a:r>
              <a:rPr lang="en-US" altLang="zh-CN" sz="1600" dirty="0">
                <a:solidFill>
                  <a:schemeClr val="bg2">
                    <a:lumMod val="50000"/>
                  </a:schemeClr>
                </a:solidFill>
                <a:latin typeface="Arial"/>
                <a:ea typeface="微软雅黑"/>
                <a:sym typeface="Arial"/>
              </a:rPr>
              <a:t>2.</a:t>
            </a:r>
            <a:r>
              <a:rPr lang="zh-CN" altLang="en-US" sz="1600" dirty="0">
                <a:solidFill>
                  <a:schemeClr val="bg2">
                    <a:lumMod val="50000"/>
                  </a:schemeClr>
                </a:solidFill>
                <a:latin typeface="Arial"/>
                <a:ea typeface="微软雅黑"/>
                <a:sym typeface="Arial"/>
              </a:rPr>
              <a:t>完整的资质</a:t>
            </a:r>
          </a:p>
        </p:txBody>
      </p:sp>
      <p:sp>
        <p:nvSpPr>
          <p:cNvPr id="38" name="TextBox 29">
            <a:extLst>
              <a:ext uri="{FF2B5EF4-FFF2-40B4-BE49-F238E27FC236}">
                <a16:creationId xmlns:a16="http://schemas.microsoft.com/office/drawing/2014/main" xmlns="" id="{11112386-48D4-4297-B7DD-1B1048870B8F}"/>
              </a:ext>
            </a:extLst>
          </p:cNvPr>
          <p:cNvSpPr txBox="1"/>
          <p:nvPr/>
        </p:nvSpPr>
        <p:spPr>
          <a:xfrm>
            <a:off x="9211456" y="1184305"/>
            <a:ext cx="2547728" cy="104644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2000" b="1" dirty="0">
                <a:solidFill>
                  <a:srgbClr val="314865"/>
                </a:solidFill>
                <a:latin typeface="Arial"/>
                <a:ea typeface="微软雅黑"/>
                <a:sym typeface="Arial"/>
              </a:rPr>
              <a:t>健全采购工作规范</a:t>
            </a:r>
            <a:endParaRPr lang="en-US" altLang="zh-CN" sz="2000" b="1" dirty="0">
              <a:solidFill>
                <a:srgbClr val="314865"/>
              </a:solidFill>
              <a:latin typeface="Arial"/>
              <a:ea typeface="微软雅黑"/>
              <a:sym typeface="Arial"/>
            </a:endParaRPr>
          </a:p>
          <a:p>
            <a:r>
              <a:rPr lang="en-US" altLang="zh-CN" sz="1600" dirty="0">
                <a:solidFill>
                  <a:schemeClr val="bg2">
                    <a:lumMod val="50000"/>
                  </a:schemeClr>
                </a:solidFill>
                <a:latin typeface="Arial"/>
                <a:ea typeface="微软雅黑"/>
                <a:sym typeface="Arial"/>
              </a:rPr>
              <a:t>1.</a:t>
            </a:r>
            <a:r>
              <a:rPr lang="zh-CN" altLang="en-US" sz="1600" dirty="0">
                <a:solidFill>
                  <a:schemeClr val="bg2">
                    <a:lumMod val="50000"/>
                  </a:schemeClr>
                </a:solidFill>
                <a:latin typeface="Arial"/>
                <a:ea typeface="微软雅黑"/>
                <a:sym typeface="Arial"/>
              </a:rPr>
              <a:t>小批量试用</a:t>
            </a:r>
          </a:p>
          <a:p>
            <a:r>
              <a:rPr lang="en-US" altLang="zh-CN" sz="1600" dirty="0">
                <a:solidFill>
                  <a:schemeClr val="bg2">
                    <a:lumMod val="50000"/>
                  </a:schemeClr>
                </a:solidFill>
                <a:latin typeface="Arial"/>
                <a:ea typeface="微软雅黑"/>
                <a:sym typeface="Arial"/>
              </a:rPr>
              <a:t>2.</a:t>
            </a:r>
            <a:r>
              <a:rPr lang="zh-CN" altLang="en-US" sz="1600" dirty="0">
                <a:solidFill>
                  <a:schemeClr val="bg2">
                    <a:lumMod val="50000"/>
                  </a:schemeClr>
                </a:solidFill>
                <a:latin typeface="Arial"/>
                <a:ea typeface="微软雅黑"/>
                <a:sym typeface="Arial"/>
              </a:rPr>
              <a:t>按重要程度等级分类</a:t>
            </a:r>
          </a:p>
          <a:p>
            <a:endParaRPr lang="zh-CN" altLang="en-US" sz="1600" dirty="0">
              <a:solidFill>
                <a:schemeClr val="bg2">
                  <a:lumMod val="50000"/>
                </a:schemeClr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39" name="TextBox 29">
            <a:extLst>
              <a:ext uri="{FF2B5EF4-FFF2-40B4-BE49-F238E27FC236}">
                <a16:creationId xmlns:a16="http://schemas.microsoft.com/office/drawing/2014/main" xmlns="" id="{883ADA1C-3209-4CA9-ADFA-7B455DF4F6FB}"/>
              </a:ext>
            </a:extLst>
          </p:cNvPr>
          <p:cNvSpPr txBox="1"/>
          <p:nvPr/>
        </p:nvSpPr>
        <p:spPr>
          <a:xfrm>
            <a:off x="644106" y="3793359"/>
            <a:ext cx="2587281" cy="8002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2000" b="1" dirty="0">
                <a:solidFill>
                  <a:srgbClr val="314865"/>
                </a:solidFill>
                <a:latin typeface="Arial"/>
                <a:ea typeface="微软雅黑"/>
                <a:sym typeface="Arial"/>
              </a:rPr>
              <a:t>规范化管理供应商</a:t>
            </a:r>
            <a:endParaRPr lang="en-US" altLang="zh-CN" sz="2000" b="1" dirty="0">
              <a:solidFill>
                <a:srgbClr val="314865"/>
              </a:solidFill>
              <a:latin typeface="Arial"/>
              <a:ea typeface="微软雅黑"/>
              <a:sym typeface="Arial"/>
            </a:endParaRPr>
          </a:p>
          <a:p>
            <a:r>
              <a:rPr lang="en-US" altLang="zh-CN" sz="1600" dirty="0">
                <a:solidFill>
                  <a:schemeClr val="bg2">
                    <a:lumMod val="50000"/>
                  </a:schemeClr>
                </a:solidFill>
                <a:latin typeface="Arial"/>
                <a:ea typeface="微软雅黑"/>
                <a:sym typeface="Arial"/>
              </a:rPr>
              <a:t>1.</a:t>
            </a:r>
            <a:r>
              <a:rPr lang="zh-CN" altLang="en-US" sz="1600" dirty="0">
                <a:solidFill>
                  <a:schemeClr val="bg2">
                    <a:lumMod val="50000"/>
                  </a:schemeClr>
                </a:solidFill>
                <a:latin typeface="Arial"/>
                <a:ea typeface="微软雅黑"/>
                <a:sym typeface="Arial"/>
              </a:rPr>
              <a:t>小批量试用</a:t>
            </a:r>
          </a:p>
          <a:p>
            <a:r>
              <a:rPr lang="en-US" altLang="zh-CN" sz="1600" dirty="0">
                <a:solidFill>
                  <a:schemeClr val="bg2">
                    <a:lumMod val="50000"/>
                  </a:schemeClr>
                </a:solidFill>
                <a:latin typeface="Arial"/>
                <a:ea typeface="微软雅黑"/>
                <a:sym typeface="Arial"/>
              </a:rPr>
              <a:t>2.</a:t>
            </a:r>
            <a:r>
              <a:rPr lang="zh-CN" altLang="en-US" sz="1600" dirty="0">
                <a:solidFill>
                  <a:schemeClr val="bg2">
                    <a:lumMod val="50000"/>
                  </a:schemeClr>
                </a:solidFill>
                <a:latin typeface="Arial"/>
                <a:ea typeface="微软雅黑"/>
                <a:sym typeface="Arial"/>
              </a:rPr>
              <a:t>按重要程度等级分类</a:t>
            </a:r>
          </a:p>
        </p:txBody>
      </p:sp>
      <p:sp>
        <p:nvSpPr>
          <p:cNvPr id="41" name="TextBox 29">
            <a:extLst>
              <a:ext uri="{FF2B5EF4-FFF2-40B4-BE49-F238E27FC236}">
                <a16:creationId xmlns:a16="http://schemas.microsoft.com/office/drawing/2014/main" xmlns="" id="{9F992DD3-720A-4186-BE7B-6E90F43B59AE}"/>
              </a:ext>
            </a:extLst>
          </p:cNvPr>
          <p:cNvSpPr txBox="1"/>
          <p:nvPr/>
        </p:nvSpPr>
        <p:spPr>
          <a:xfrm>
            <a:off x="8306080" y="5271130"/>
            <a:ext cx="2502128" cy="104644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2000" b="1" dirty="0">
                <a:solidFill>
                  <a:srgbClr val="314865"/>
                </a:solidFill>
                <a:latin typeface="Arial"/>
                <a:ea typeface="微软雅黑"/>
                <a:sym typeface="Arial"/>
              </a:rPr>
              <a:t>严格审批流程</a:t>
            </a:r>
            <a:endParaRPr lang="en-US" altLang="zh-CN" sz="2000" b="1" dirty="0">
              <a:solidFill>
                <a:srgbClr val="314865"/>
              </a:solidFill>
              <a:latin typeface="Arial"/>
              <a:ea typeface="微软雅黑"/>
              <a:sym typeface="Arial"/>
            </a:endParaRPr>
          </a:p>
          <a:p>
            <a:r>
              <a:rPr lang="en-US" altLang="zh-CN" sz="1600" dirty="0">
                <a:solidFill>
                  <a:schemeClr val="bg2">
                    <a:lumMod val="50000"/>
                  </a:schemeClr>
                </a:solidFill>
                <a:latin typeface="Arial"/>
                <a:ea typeface="微软雅黑"/>
                <a:sym typeface="Arial"/>
              </a:rPr>
              <a:t>1.</a:t>
            </a:r>
            <a:r>
              <a:rPr lang="zh-CN" altLang="en-US" sz="1600" dirty="0">
                <a:solidFill>
                  <a:schemeClr val="bg2">
                    <a:lumMod val="50000"/>
                  </a:schemeClr>
                </a:solidFill>
                <a:latin typeface="Arial"/>
                <a:ea typeface="微软雅黑"/>
                <a:sym typeface="Arial"/>
              </a:rPr>
              <a:t>技术部认可</a:t>
            </a:r>
          </a:p>
          <a:p>
            <a:r>
              <a:rPr lang="en-US" altLang="zh-CN" sz="1600" dirty="0">
                <a:solidFill>
                  <a:schemeClr val="bg2">
                    <a:lumMod val="50000"/>
                  </a:schemeClr>
                </a:solidFill>
                <a:latin typeface="Arial"/>
                <a:ea typeface="微软雅黑"/>
                <a:sym typeface="Arial"/>
              </a:rPr>
              <a:t>2.</a:t>
            </a:r>
            <a:r>
              <a:rPr lang="zh-CN" altLang="en-US" sz="1600" dirty="0">
                <a:solidFill>
                  <a:schemeClr val="bg2">
                    <a:lumMod val="50000"/>
                  </a:schemeClr>
                </a:solidFill>
                <a:latin typeface="Arial"/>
                <a:ea typeface="微软雅黑"/>
                <a:sym typeface="Arial"/>
              </a:rPr>
              <a:t>品质部确认纳入</a:t>
            </a:r>
          </a:p>
          <a:p>
            <a:endParaRPr lang="zh-CN" altLang="en-US" sz="1600" dirty="0">
              <a:solidFill>
                <a:schemeClr val="bg2">
                  <a:lumMod val="50000"/>
                </a:schemeClr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23" name="Rectangle 16">
            <a:extLst>
              <a:ext uri="{FF2B5EF4-FFF2-40B4-BE49-F238E27FC236}">
                <a16:creationId xmlns:a16="http://schemas.microsoft.com/office/drawing/2014/main" xmlns="" id="{730C3C3B-CC9F-462E-AD88-1C1F8015F0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97964" y="5779957"/>
            <a:ext cx="3575913" cy="461665"/>
          </a:xfrm>
          <a:prstGeom prst="rect">
            <a:avLst/>
          </a:prstGeom>
          <a:noFill/>
          <a:ln>
            <a:noFill/>
          </a:ln>
          <a:effectLst>
            <a:prstShdw prst="shdw18" dist="17961" dir="13500000">
              <a:schemeClr val="accent1">
                <a:gamma/>
                <a:shade val="60000"/>
                <a:invGamma/>
                <a:alpha val="50000"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rgbClr val="314865"/>
                </a:solidFill>
                <a:latin typeface="Arial"/>
                <a:ea typeface="微软雅黑"/>
                <a:sym typeface="Arial"/>
              </a:rPr>
              <a:t>完善供应商准入体系</a:t>
            </a:r>
          </a:p>
        </p:txBody>
      </p:sp>
      <p:grpSp>
        <p:nvGrpSpPr>
          <p:cNvPr id="24" name="组合 23">
            <a:extLst>
              <a:ext uri="{FF2B5EF4-FFF2-40B4-BE49-F238E27FC236}">
                <a16:creationId xmlns:a16="http://schemas.microsoft.com/office/drawing/2014/main" xmlns="" id="{71C8639F-690F-49F4-A413-7A4D3193A60A}"/>
              </a:ext>
            </a:extLst>
          </p:cNvPr>
          <p:cNvGrpSpPr/>
          <p:nvPr/>
        </p:nvGrpSpPr>
        <p:grpSpPr>
          <a:xfrm>
            <a:off x="164616" y="178180"/>
            <a:ext cx="2804616" cy="368580"/>
            <a:chOff x="164616" y="178180"/>
            <a:chExt cx="2804616" cy="368580"/>
          </a:xfrm>
        </p:grpSpPr>
        <p:cxnSp>
          <p:nvCxnSpPr>
            <p:cNvPr id="25" name="直接连接符 24">
              <a:extLst>
                <a:ext uri="{FF2B5EF4-FFF2-40B4-BE49-F238E27FC236}">
                  <a16:creationId xmlns:a16="http://schemas.microsoft.com/office/drawing/2014/main" xmlns="" id="{AE2498B8-03D4-4C26-873A-B2999825C31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4616" y="535956"/>
              <a:ext cx="2804616" cy="10804"/>
            </a:xfrm>
            <a:prstGeom prst="line">
              <a:avLst/>
            </a:prstGeom>
            <a:ln>
              <a:solidFill>
                <a:srgbClr val="31486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文本框 25">
              <a:extLst>
                <a:ext uri="{FF2B5EF4-FFF2-40B4-BE49-F238E27FC236}">
                  <a16:creationId xmlns:a16="http://schemas.microsoft.com/office/drawing/2014/main" xmlns="" id="{8766B292-DE9D-455D-B1CA-CC65F7D90013}"/>
                </a:ext>
              </a:extLst>
            </p:cNvPr>
            <p:cNvSpPr txBox="1"/>
            <p:nvPr/>
          </p:nvSpPr>
          <p:spPr>
            <a:xfrm>
              <a:off x="534486" y="178180"/>
              <a:ext cx="243474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>
                <a:spcBef>
                  <a:spcPct val="20000"/>
                </a:spcBef>
                <a:buClr>
                  <a:schemeClr val="hlink"/>
                </a:buClr>
                <a:buSzPct val="65000"/>
              </a:pPr>
              <a:r>
                <a:rPr lang="zh-CN" altLang="en-US" sz="1600" b="1" dirty="0">
                  <a:solidFill>
                    <a:srgbClr val="314865"/>
                  </a:solidFill>
                  <a:effectLst>
                    <a:innerShdw blurRad="63500" dist="50800" dir="13500000">
                      <a:prstClr val="black">
                        <a:alpha val="50000"/>
                      </a:prstClr>
                    </a:innerShdw>
                  </a:effectLst>
                  <a:latin typeface="Arial"/>
                  <a:ea typeface="微软雅黑"/>
                  <a:sym typeface="Arial"/>
                </a:rPr>
                <a:t>供应商的管理与开发</a:t>
              </a:r>
            </a:p>
          </p:txBody>
        </p:sp>
        <p:sp>
          <p:nvSpPr>
            <p:cNvPr id="27" name="矩形 26">
              <a:extLst>
                <a:ext uri="{FF2B5EF4-FFF2-40B4-BE49-F238E27FC236}">
                  <a16:creationId xmlns:a16="http://schemas.microsoft.com/office/drawing/2014/main" xmlns="" id="{63AC7E33-4451-4391-A337-69E698EA8AEF}"/>
                </a:ext>
              </a:extLst>
            </p:cNvPr>
            <p:cNvSpPr/>
            <p:nvPr/>
          </p:nvSpPr>
          <p:spPr>
            <a:xfrm>
              <a:off x="164616" y="178180"/>
              <a:ext cx="47829" cy="284416"/>
            </a:xfrm>
            <a:prstGeom prst="rect">
              <a:avLst/>
            </a:prstGeom>
            <a:solidFill>
              <a:srgbClr val="314865"/>
            </a:solidFill>
            <a:ln>
              <a:solidFill>
                <a:srgbClr val="31486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9" name="矩形 48">
              <a:extLst>
                <a:ext uri="{FF2B5EF4-FFF2-40B4-BE49-F238E27FC236}">
                  <a16:creationId xmlns:a16="http://schemas.microsoft.com/office/drawing/2014/main" xmlns="" id="{E50012F9-0BBC-4A4D-ACC8-C6719514A67D}"/>
                </a:ext>
              </a:extLst>
            </p:cNvPr>
            <p:cNvSpPr/>
            <p:nvPr/>
          </p:nvSpPr>
          <p:spPr>
            <a:xfrm>
              <a:off x="275779" y="252586"/>
              <a:ext cx="47828" cy="210010"/>
            </a:xfrm>
            <a:prstGeom prst="rect">
              <a:avLst/>
            </a:prstGeom>
            <a:solidFill>
              <a:srgbClr val="314865"/>
            </a:solidFill>
            <a:ln>
              <a:solidFill>
                <a:srgbClr val="31486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0" name="矩形 49">
              <a:extLst>
                <a:ext uri="{FF2B5EF4-FFF2-40B4-BE49-F238E27FC236}">
                  <a16:creationId xmlns:a16="http://schemas.microsoft.com/office/drawing/2014/main" xmlns="" id="{6C84D4C5-24EE-41DC-BA07-213459EBFE23}"/>
                </a:ext>
              </a:extLst>
            </p:cNvPr>
            <p:cNvSpPr/>
            <p:nvPr/>
          </p:nvSpPr>
          <p:spPr>
            <a:xfrm flipH="1">
              <a:off x="377808" y="320388"/>
              <a:ext cx="47827" cy="142208"/>
            </a:xfrm>
            <a:prstGeom prst="rect">
              <a:avLst/>
            </a:prstGeom>
            <a:solidFill>
              <a:srgbClr val="314865"/>
            </a:solidFill>
            <a:ln>
              <a:solidFill>
                <a:srgbClr val="31486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38544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7 -4.44444E-6 L 0.07695 0.01297 " pathEditMode="relative" rAng="0" ptsTypes="AA">
                                      <p:cBhvr>
                                        <p:cTn id="15" dur="1000" spd="-100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841" y="64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375E-6 2.59259E-6 L 0.03867 0.05764 " pathEditMode="relative" rAng="0" ptsTypes="AA">
                                      <p:cBhvr>
                                        <p:cTn id="31" dur="1000" spd="-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27" y="287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0"/>
                            </p:stCondLst>
                            <p:childTnLst>
                              <p:par>
                                <p:cTn id="37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6000"/>
                            </p:stCondLst>
                            <p:childTnLst>
                              <p:par>
                                <p:cTn id="44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54167E-6 2.96296E-6 L -0.0401 0.06412 " pathEditMode="relative" rAng="0" ptsTypes="AA">
                                      <p:cBhvr>
                                        <p:cTn id="47" dur="1000" spd="-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05" y="31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70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500"/>
                            </p:stCondLst>
                            <p:childTnLst>
                              <p:par>
                                <p:cTn id="53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8500"/>
                            </p:stCondLst>
                            <p:childTnLst>
                              <p:par>
                                <p:cTn id="60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91667E-6 1.48148E-6 L -0.06549 -0.05371 " pathEditMode="relative" rAng="0" ptsTypes="AA">
                                      <p:cBhvr>
                                        <p:cTn id="63" dur="1000" spd="-100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81" y="-268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95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0000"/>
                            </p:stCondLst>
                            <p:childTnLst>
                              <p:par>
                                <p:cTn id="6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34" grpId="0" animBg="1"/>
      <p:bldP spid="35" grpId="0" animBg="1"/>
      <p:bldP spid="36" grpId="0" animBg="1"/>
      <p:bldP spid="29" grpId="0" animBg="1"/>
      <p:bldP spid="29" grpId="1" animBg="1"/>
      <p:bldP spid="30" grpId="0" animBg="1"/>
      <p:bldP spid="30" grpId="1" animBg="1"/>
      <p:bldP spid="31" grpId="0" animBg="1"/>
      <p:bldP spid="31" grpId="1" animBg="1"/>
      <p:bldP spid="32" grpId="0" animBg="1"/>
      <p:bldP spid="32" grpId="1" animBg="1"/>
      <p:bldP spid="37" grpId="0"/>
      <p:bldP spid="38" grpId="0"/>
      <p:bldP spid="39" grpId="0"/>
      <p:bldP spid="41" grpId="0"/>
      <p:bldP spid="2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未知">
            <a:extLst>
              <a:ext uri="{FF2B5EF4-FFF2-40B4-BE49-F238E27FC236}">
                <a16:creationId xmlns:a16="http://schemas.microsoft.com/office/drawing/2014/main" xmlns="" id="{400AF2AE-9BEE-4885-AF91-3EFBE3BCDD43}"/>
              </a:ext>
            </a:extLst>
          </p:cNvPr>
          <p:cNvSpPr>
            <a:spLocks/>
          </p:cNvSpPr>
          <p:nvPr/>
        </p:nvSpPr>
        <p:spPr bwMode="auto">
          <a:xfrm>
            <a:off x="4367214" y="1628776"/>
            <a:ext cx="1730375" cy="2570163"/>
          </a:xfrm>
          <a:custGeom>
            <a:avLst/>
            <a:gdLst>
              <a:gd name="T0" fmla="*/ 2147483647 w 175"/>
              <a:gd name="T1" fmla="*/ 0 h 260"/>
              <a:gd name="T2" fmla="*/ 2147483647 w 175"/>
              <a:gd name="T3" fmla="*/ 2147483647 h 260"/>
              <a:gd name="T4" fmla="*/ 2147483647 w 175"/>
              <a:gd name="T5" fmla="*/ 2147483647 h 260"/>
              <a:gd name="T6" fmla="*/ 2147483647 w 175"/>
              <a:gd name="T7" fmla="*/ 2147483647 h 260"/>
              <a:gd name="T8" fmla="*/ 2147483647 w 175"/>
              <a:gd name="T9" fmla="*/ 0 h 26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75"/>
              <a:gd name="T16" fmla="*/ 0 h 260"/>
              <a:gd name="T17" fmla="*/ 175 w 175"/>
              <a:gd name="T18" fmla="*/ 260 h 26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75" h="260">
                <a:moveTo>
                  <a:pt x="174" y="0"/>
                </a:moveTo>
                <a:cubicBezTo>
                  <a:pt x="78" y="0"/>
                  <a:pt x="1" y="77"/>
                  <a:pt x="1" y="173"/>
                </a:cubicBezTo>
                <a:cubicBezTo>
                  <a:pt x="0" y="204"/>
                  <a:pt x="9" y="234"/>
                  <a:pt x="24" y="260"/>
                </a:cubicBezTo>
                <a:lnTo>
                  <a:pt x="175" y="174"/>
                </a:lnTo>
                <a:lnTo>
                  <a:pt x="174" y="0"/>
                </a:lnTo>
                <a:close/>
              </a:path>
            </a:pathLst>
          </a:custGeom>
          <a:solidFill>
            <a:srgbClr val="314865"/>
          </a:solidFill>
          <a:ln w="19050">
            <a:solidFill>
              <a:schemeClr val="bg1"/>
            </a:solidFill>
            <a:round/>
            <a:headEnd/>
            <a:tailEnd/>
          </a:ln>
        </p:spPr>
        <p:txBody>
          <a:bodyPr/>
          <a:lstStyle>
            <a:lvl1pPr algn="l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algn="l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algn="l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algn="l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algn="l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b="0">
              <a:latin typeface="Arial"/>
              <a:ea typeface="微软雅黑"/>
              <a:sym typeface="Arial"/>
            </a:endParaRPr>
          </a:p>
        </p:txBody>
      </p:sp>
      <p:sp>
        <p:nvSpPr>
          <p:cNvPr id="132" name="未知">
            <a:extLst>
              <a:ext uri="{FF2B5EF4-FFF2-40B4-BE49-F238E27FC236}">
                <a16:creationId xmlns:a16="http://schemas.microsoft.com/office/drawing/2014/main" xmlns="" id="{B274C2D2-7F46-43A7-ACAF-D11D37825B94}"/>
              </a:ext>
            </a:extLst>
          </p:cNvPr>
          <p:cNvSpPr>
            <a:spLocks/>
          </p:cNvSpPr>
          <p:nvPr/>
        </p:nvSpPr>
        <p:spPr bwMode="auto">
          <a:xfrm>
            <a:off x="6100763" y="1627188"/>
            <a:ext cx="1720850" cy="2570162"/>
          </a:xfrm>
          <a:custGeom>
            <a:avLst/>
            <a:gdLst>
              <a:gd name="T0" fmla="*/ 2147483647 w 174"/>
              <a:gd name="T1" fmla="*/ 2147483647 h 260"/>
              <a:gd name="T2" fmla="*/ 2147483647 w 174"/>
              <a:gd name="T3" fmla="*/ 2147483647 h 260"/>
              <a:gd name="T4" fmla="*/ 0 w 174"/>
              <a:gd name="T5" fmla="*/ 0 h 260"/>
              <a:gd name="T6" fmla="*/ 0 w 174"/>
              <a:gd name="T7" fmla="*/ 2147483647 h 260"/>
              <a:gd name="T8" fmla="*/ 2147483647 w 174"/>
              <a:gd name="T9" fmla="*/ 2147483647 h 26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74"/>
              <a:gd name="T16" fmla="*/ 0 h 260"/>
              <a:gd name="T17" fmla="*/ 174 w 174"/>
              <a:gd name="T18" fmla="*/ 260 h 26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74" h="260">
                <a:moveTo>
                  <a:pt x="150" y="260"/>
                </a:moveTo>
                <a:cubicBezTo>
                  <a:pt x="165" y="234"/>
                  <a:pt x="174" y="204"/>
                  <a:pt x="174" y="174"/>
                </a:cubicBezTo>
                <a:cubicBezTo>
                  <a:pt x="174" y="77"/>
                  <a:pt x="96" y="0"/>
                  <a:pt x="0" y="0"/>
                </a:cubicBezTo>
                <a:lnTo>
                  <a:pt x="0" y="174"/>
                </a:lnTo>
                <a:lnTo>
                  <a:pt x="150" y="260"/>
                </a:lnTo>
                <a:close/>
              </a:path>
            </a:pathLst>
          </a:custGeom>
          <a:solidFill>
            <a:srgbClr val="314865"/>
          </a:solidFill>
          <a:ln w="19050">
            <a:solidFill>
              <a:schemeClr val="bg1"/>
            </a:solidFill>
            <a:round/>
            <a:headEnd/>
            <a:tailEnd/>
          </a:ln>
        </p:spPr>
        <p:txBody>
          <a:bodyPr/>
          <a:lstStyle>
            <a:lvl1pPr algn="l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algn="l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algn="l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algn="l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algn="l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b="0">
              <a:latin typeface="Arial"/>
              <a:ea typeface="微软雅黑"/>
              <a:sym typeface="Arial"/>
            </a:endParaRPr>
          </a:p>
        </p:txBody>
      </p:sp>
      <p:sp>
        <p:nvSpPr>
          <p:cNvPr id="133" name="未知">
            <a:extLst>
              <a:ext uri="{FF2B5EF4-FFF2-40B4-BE49-F238E27FC236}">
                <a16:creationId xmlns:a16="http://schemas.microsoft.com/office/drawing/2014/main" xmlns="" id="{62F77A7D-9174-46BC-A375-772B43B1D018}"/>
              </a:ext>
            </a:extLst>
          </p:cNvPr>
          <p:cNvSpPr>
            <a:spLocks/>
          </p:cNvSpPr>
          <p:nvPr/>
        </p:nvSpPr>
        <p:spPr bwMode="auto">
          <a:xfrm>
            <a:off x="4602164" y="3346450"/>
            <a:ext cx="2981325" cy="1708150"/>
          </a:xfrm>
          <a:custGeom>
            <a:avLst/>
            <a:gdLst>
              <a:gd name="T0" fmla="*/ 0 w 301"/>
              <a:gd name="T1" fmla="*/ 2147483647 h 173"/>
              <a:gd name="T2" fmla="*/ 2147483647 w 301"/>
              <a:gd name="T3" fmla="*/ 2147483647 h 173"/>
              <a:gd name="T4" fmla="*/ 2147483647 w 301"/>
              <a:gd name="T5" fmla="*/ 2147483647 h 173"/>
              <a:gd name="T6" fmla="*/ 2147483647 w 301"/>
              <a:gd name="T7" fmla="*/ 0 h 173"/>
              <a:gd name="T8" fmla="*/ 0 w 301"/>
              <a:gd name="T9" fmla="*/ 2147483647 h 17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01"/>
              <a:gd name="T16" fmla="*/ 0 h 173"/>
              <a:gd name="T17" fmla="*/ 301 w 301"/>
              <a:gd name="T18" fmla="*/ 173 h 17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01" h="173">
                <a:moveTo>
                  <a:pt x="0" y="86"/>
                </a:moveTo>
                <a:cubicBezTo>
                  <a:pt x="31" y="140"/>
                  <a:pt x="88" y="173"/>
                  <a:pt x="151" y="173"/>
                </a:cubicBezTo>
                <a:cubicBezTo>
                  <a:pt x="213" y="173"/>
                  <a:pt x="270" y="140"/>
                  <a:pt x="301" y="86"/>
                </a:cubicBezTo>
                <a:lnTo>
                  <a:pt x="151" y="0"/>
                </a:lnTo>
                <a:lnTo>
                  <a:pt x="0" y="86"/>
                </a:lnTo>
                <a:close/>
              </a:path>
            </a:pathLst>
          </a:custGeom>
          <a:solidFill>
            <a:srgbClr val="314865"/>
          </a:solidFill>
          <a:ln w="19050">
            <a:solidFill>
              <a:schemeClr val="bg1"/>
            </a:solidFill>
            <a:round/>
            <a:headEnd/>
            <a:tailEnd/>
          </a:ln>
        </p:spPr>
        <p:txBody>
          <a:bodyPr/>
          <a:lstStyle>
            <a:lvl1pPr algn="l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algn="l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algn="l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algn="l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algn="l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b="0">
              <a:latin typeface="Arial"/>
              <a:ea typeface="微软雅黑"/>
              <a:sym typeface="Arial"/>
            </a:endParaRPr>
          </a:p>
        </p:txBody>
      </p:sp>
      <p:grpSp>
        <p:nvGrpSpPr>
          <p:cNvPr id="138" name="Group 10">
            <a:extLst>
              <a:ext uri="{FF2B5EF4-FFF2-40B4-BE49-F238E27FC236}">
                <a16:creationId xmlns:a16="http://schemas.microsoft.com/office/drawing/2014/main" xmlns="" id="{38814FBD-4599-4F43-AB30-67850CDE4011}"/>
              </a:ext>
            </a:extLst>
          </p:cNvPr>
          <p:cNvGrpSpPr>
            <a:grpSpLocks/>
          </p:cNvGrpSpPr>
          <p:nvPr/>
        </p:nvGrpSpPr>
        <p:grpSpPr bwMode="auto">
          <a:xfrm rot="650306">
            <a:off x="4941888" y="2179638"/>
            <a:ext cx="2336800" cy="2330450"/>
            <a:chOff x="0" y="0"/>
            <a:chExt cx="1136" cy="1134"/>
          </a:xfrm>
          <a:solidFill>
            <a:srgbClr val="314865"/>
          </a:solidFill>
        </p:grpSpPr>
        <p:sp>
          <p:nvSpPr>
            <p:cNvPr id="139" name="Oval 11">
              <a:extLst>
                <a:ext uri="{FF2B5EF4-FFF2-40B4-BE49-F238E27FC236}">
                  <a16:creationId xmlns:a16="http://schemas.microsoft.com/office/drawing/2014/main" xmlns="" id="{9534B72D-4DA9-4EFA-939A-C14764DB78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0"/>
              <a:ext cx="1136" cy="1134"/>
            </a:xfrm>
            <a:prstGeom prst="ellipse">
              <a:avLst/>
            </a:prstGeom>
            <a:grpFill/>
            <a:ln w="38100" cmpd="sng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l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="0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40" name="Oval 12">
              <a:extLst>
                <a:ext uri="{FF2B5EF4-FFF2-40B4-BE49-F238E27FC236}">
                  <a16:creationId xmlns:a16="http://schemas.microsoft.com/office/drawing/2014/main" xmlns="" id="{9FB81A4B-E0F7-4E09-8AF4-0CEB915040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" y="62"/>
              <a:ext cx="1008" cy="1010"/>
            </a:xfrm>
            <a:prstGeom prst="ellipse">
              <a:avLst/>
            </a:prstGeom>
            <a:grpFill/>
            <a:ln w="38100">
              <a:solidFill>
                <a:schemeClr val="bg2"/>
              </a:solidFill>
              <a:round/>
              <a:headEnd/>
              <a:tailEnd/>
            </a:ln>
          </p:spPr>
          <p:txBody>
            <a:bodyPr wrap="none" anchor="ctr"/>
            <a:lstStyle>
              <a:lvl1pPr algn="l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algn="l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algn="l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algn="l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algn="l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b="0">
                <a:latin typeface="Arial"/>
                <a:ea typeface="微软雅黑"/>
                <a:sym typeface="Arial"/>
              </a:endParaRPr>
            </a:p>
          </p:txBody>
        </p:sp>
      </p:grpSp>
      <p:sp>
        <p:nvSpPr>
          <p:cNvPr id="141" name="WordArt 17">
            <a:extLst>
              <a:ext uri="{FF2B5EF4-FFF2-40B4-BE49-F238E27FC236}">
                <a16:creationId xmlns:a16="http://schemas.microsoft.com/office/drawing/2014/main" xmlns="" id="{1859620A-01A4-4F65-849F-9393D775D22D}"/>
              </a:ext>
            </a:extLst>
          </p:cNvPr>
          <p:cNvSpPr>
            <a:spLocks noChangeArrowheads="1" noChangeShapeType="1"/>
          </p:cNvSpPr>
          <p:nvPr/>
        </p:nvSpPr>
        <p:spPr bwMode="auto">
          <a:xfrm>
            <a:off x="5247120" y="2885078"/>
            <a:ext cx="1720850" cy="91956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zh-CN" altLang="en-US" sz="1000" kern="10" dirty="0">
                <a:ln w="9525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微软雅黑"/>
                <a:sym typeface="Arial"/>
              </a:rPr>
              <a:t>完善供应商</a:t>
            </a:r>
            <a:endParaRPr lang="en-US" altLang="zh-CN" sz="1000" kern="10" dirty="0">
              <a:ln w="9525">
                <a:solidFill>
                  <a:schemeClr val="bg1"/>
                </a:solidFill>
                <a:round/>
                <a:headEnd/>
                <a:tailEnd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  <a:ea typeface="微软雅黑"/>
              <a:sym typeface="Arial"/>
            </a:endParaRPr>
          </a:p>
          <a:p>
            <a:r>
              <a:rPr lang="zh-CN" altLang="en-US" sz="1000" kern="10" dirty="0">
                <a:ln w="9525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微软雅黑"/>
                <a:sym typeface="Arial"/>
              </a:rPr>
              <a:t>考核体系</a:t>
            </a:r>
          </a:p>
        </p:txBody>
      </p:sp>
      <p:sp>
        <p:nvSpPr>
          <p:cNvPr id="142" name="Rectangle 18">
            <a:extLst>
              <a:ext uri="{FF2B5EF4-FFF2-40B4-BE49-F238E27FC236}">
                <a16:creationId xmlns:a16="http://schemas.microsoft.com/office/drawing/2014/main" xmlns="" id="{58E4A8F9-D296-4312-A84B-318D3FC7DF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7004" y="1471612"/>
            <a:ext cx="3580603" cy="187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l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algn="l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algn="l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algn="l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algn="l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dirty="0">
                <a:solidFill>
                  <a:srgbClr val="314865"/>
                </a:solidFill>
                <a:latin typeface="Arial"/>
                <a:ea typeface="微软雅黑"/>
                <a:sym typeface="Arial"/>
              </a:rPr>
              <a:t>  定期评价供应商的资质</a:t>
            </a:r>
          </a:p>
          <a:p>
            <a:pPr eaLnBrk="1" hangingPunct="1"/>
            <a:endParaRPr lang="zh-CN" altLang="en-US" dirty="0">
              <a:solidFill>
                <a:schemeClr val="bg2">
                  <a:lumMod val="50000"/>
                </a:schemeClr>
              </a:solidFill>
              <a:latin typeface="Arial"/>
              <a:ea typeface="微软雅黑"/>
              <a:sym typeface="Arial"/>
            </a:endParaRPr>
          </a:p>
          <a:p>
            <a:pPr eaLnBrk="1" hangingPunct="1"/>
            <a:r>
              <a:rPr lang="en-US" altLang="zh-CN" sz="1600" dirty="0">
                <a:solidFill>
                  <a:schemeClr val="bg2">
                    <a:lumMod val="50000"/>
                  </a:schemeClr>
                </a:solidFill>
                <a:latin typeface="Arial"/>
                <a:ea typeface="微软雅黑"/>
                <a:sym typeface="Arial"/>
              </a:rPr>
              <a:t>1.</a:t>
            </a:r>
            <a:r>
              <a:rPr lang="zh-CN" altLang="en-US" sz="1600" dirty="0">
                <a:solidFill>
                  <a:schemeClr val="bg2">
                    <a:lumMod val="50000"/>
                  </a:schemeClr>
                </a:solidFill>
                <a:latin typeface="Arial"/>
                <a:ea typeface="微软雅黑"/>
                <a:sym typeface="Arial"/>
              </a:rPr>
              <a:t>确保资质在有效期范围之内</a:t>
            </a:r>
          </a:p>
          <a:p>
            <a:pPr eaLnBrk="1" hangingPunct="1"/>
            <a:endParaRPr lang="zh-CN" altLang="en-US" sz="1600" dirty="0">
              <a:solidFill>
                <a:schemeClr val="bg2">
                  <a:lumMod val="50000"/>
                </a:schemeClr>
              </a:solidFill>
              <a:latin typeface="Arial"/>
              <a:ea typeface="微软雅黑"/>
              <a:sym typeface="Arial"/>
            </a:endParaRPr>
          </a:p>
          <a:p>
            <a:pPr eaLnBrk="1" hangingPunct="1"/>
            <a:r>
              <a:rPr lang="en-US" altLang="zh-CN" sz="1600" dirty="0">
                <a:solidFill>
                  <a:schemeClr val="bg2">
                    <a:lumMod val="50000"/>
                  </a:schemeClr>
                </a:solidFill>
                <a:latin typeface="Arial"/>
                <a:ea typeface="微软雅黑"/>
                <a:sym typeface="Arial"/>
              </a:rPr>
              <a:t>2.</a:t>
            </a:r>
            <a:r>
              <a:rPr lang="zh-CN" altLang="en-US" sz="1600" dirty="0">
                <a:solidFill>
                  <a:schemeClr val="bg2">
                    <a:lumMod val="50000"/>
                  </a:schemeClr>
                </a:solidFill>
                <a:latin typeface="Arial"/>
                <a:ea typeface="微软雅黑"/>
                <a:sym typeface="Arial"/>
              </a:rPr>
              <a:t>确保资质属实，符合国家各项规定（税务要求、法律法规要求）</a:t>
            </a:r>
          </a:p>
        </p:txBody>
      </p:sp>
      <p:sp>
        <p:nvSpPr>
          <p:cNvPr id="143" name="Rectangle 18">
            <a:extLst>
              <a:ext uri="{FF2B5EF4-FFF2-40B4-BE49-F238E27FC236}">
                <a16:creationId xmlns:a16="http://schemas.microsoft.com/office/drawing/2014/main" xmlns="" id="{7E5189E7-7FED-44C7-BBAD-EA3CFEBACB6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04031" y="1606792"/>
            <a:ext cx="3292569" cy="2017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l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algn="l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algn="l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algn="l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algn="l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400" dirty="0">
                <a:solidFill>
                  <a:srgbClr val="314865"/>
                </a:solidFill>
                <a:latin typeface="Arial"/>
                <a:ea typeface="微软雅黑"/>
                <a:sym typeface="Arial"/>
              </a:rPr>
              <a:t>定期评价供应商的能力</a:t>
            </a:r>
          </a:p>
          <a:p>
            <a:pPr algn="ctr" eaLnBrk="1" hangingPunct="1"/>
            <a:endParaRPr lang="zh-CN" altLang="en-US" dirty="0">
              <a:solidFill>
                <a:schemeClr val="bg2">
                  <a:lumMod val="50000"/>
                </a:schemeClr>
              </a:solidFill>
              <a:latin typeface="Arial"/>
              <a:ea typeface="微软雅黑"/>
              <a:sym typeface="Arial"/>
            </a:endParaRPr>
          </a:p>
          <a:p>
            <a:pPr eaLnBrk="1" hangingPunct="1"/>
            <a:r>
              <a:rPr lang="en-US" altLang="zh-CN" sz="1600" dirty="0">
                <a:solidFill>
                  <a:schemeClr val="bg2">
                    <a:lumMod val="50000"/>
                  </a:schemeClr>
                </a:solidFill>
                <a:latin typeface="Arial"/>
                <a:ea typeface="微软雅黑"/>
                <a:sym typeface="Arial"/>
              </a:rPr>
              <a:t>1.</a:t>
            </a:r>
            <a:r>
              <a:rPr lang="zh-CN" altLang="en-US" sz="1600" dirty="0">
                <a:solidFill>
                  <a:schemeClr val="bg2">
                    <a:lumMod val="50000"/>
                  </a:schemeClr>
                </a:solidFill>
                <a:latin typeface="Arial"/>
                <a:ea typeface="微软雅黑"/>
                <a:sym typeface="Arial"/>
              </a:rPr>
              <a:t>提升供货质量的稳定性</a:t>
            </a:r>
          </a:p>
          <a:p>
            <a:pPr eaLnBrk="1" hangingPunct="1"/>
            <a:endParaRPr lang="zh-CN" altLang="en-US" sz="1600" dirty="0">
              <a:solidFill>
                <a:schemeClr val="bg2">
                  <a:lumMod val="50000"/>
                </a:schemeClr>
              </a:solidFill>
              <a:latin typeface="Arial"/>
              <a:ea typeface="微软雅黑"/>
              <a:sym typeface="Arial"/>
            </a:endParaRPr>
          </a:p>
          <a:p>
            <a:pPr eaLnBrk="1" hangingPunct="1"/>
            <a:r>
              <a:rPr lang="en-US" altLang="zh-CN" sz="1600" dirty="0">
                <a:solidFill>
                  <a:schemeClr val="bg2">
                    <a:lumMod val="50000"/>
                  </a:schemeClr>
                </a:solidFill>
                <a:latin typeface="Arial"/>
                <a:ea typeface="微软雅黑"/>
                <a:sym typeface="Arial"/>
              </a:rPr>
              <a:t>2.</a:t>
            </a:r>
            <a:r>
              <a:rPr lang="zh-CN" altLang="en-US" sz="1600" dirty="0">
                <a:solidFill>
                  <a:schemeClr val="bg2">
                    <a:lumMod val="50000"/>
                  </a:schemeClr>
                </a:solidFill>
                <a:latin typeface="Arial"/>
                <a:ea typeface="微软雅黑"/>
                <a:sym typeface="Arial"/>
              </a:rPr>
              <a:t>提高改善品质的能力和    效率</a:t>
            </a:r>
          </a:p>
          <a:p>
            <a:pPr eaLnBrk="1" hangingPunct="1"/>
            <a:r>
              <a:rPr lang="en-US" altLang="zh-CN" sz="1600" dirty="0">
                <a:solidFill>
                  <a:schemeClr val="bg2">
                    <a:lumMod val="50000"/>
                  </a:schemeClr>
                </a:solidFill>
                <a:latin typeface="Arial"/>
                <a:ea typeface="微软雅黑"/>
                <a:sym typeface="Arial"/>
              </a:rPr>
              <a:t>3.</a:t>
            </a:r>
            <a:r>
              <a:rPr lang="zh-CN" altLang="en-US" sz="1600" dirty="0">
                <a:solidFill>
                  <a:schemeClr val="bg2">
                    <a:lumMod val="50000"/>
                  </a:schemeClr>
                </a:solidFill>
                <a:latin typeface="Arial"/>
                <a:ea typeface="微软雅黑"/>
                <a:sym typeface="Arial"/>
              </a:rPr>
              <a:t>确保供货周期的安全性</a:t>
            </a:r>
          </a:p>
        </p:txBody>
      </p:sp>
      <p:sp>
        <p:nvSpPr>
          <p:cNvPr id="144" name="Rectangle 18">
            <a:extLst>
              <a:ext uri="{FF2B5EF4-FFF2-40B4-BE49-F238E27FC236}">
                <a16:creationId xmlns:a16="http://schemas.microsoft.com/office/drawing/2014/main" xmlns="" id="{C675DF70-B86C-4C41-B056-21AF5548E2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12070" y="5069372"/>
            <a:ext cx="3920233" cy="187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l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algn="l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algn="l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algn="l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algn="l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dirty="0">
                <a:solidFill>
                  <a:srgbClr val="314865"/>
                </a:solidFill>
                <a:latin typeface="Arial"/>
                <a:ea typeface="微软雅黑"/>
                <a:sym typeface="Arial"/>
              </a:rPr>
              <a:t>  定期评价供应商的服务</a:t>
            </a:r>
          </a:p>
          <a:p>
            <a:pPr eaLnBrk="1" hangingPunct="1"/>
            <a:endParaRPr lang="zh-CN" altLang="en-US" dirty="0">
              <a:latin typeface="Arial"/>
              <a:ea typeface="微软雅黑"/>
              <a:sym typeface="Arial"/>
            </a:endParaRPr>
          </a:p>
          <a:p>
            <a:pPr eaLnBrk="1" hangingPunct="1"/>
            <a:r>
              <a:rPr lang="en-US" altLang="zh-CN" sz="1600" dirty="0">
                <a:solidFill>
                  <a:schemeClr val="bg2">
                    <a:lumMod val="50000"/>
                  </a:schemeClr>
                </a:solidFill>
                <a:latin typeface="Arial"/>
                <a:ea typeface="微软雅黑"/>
                <a:sym typeface="Arial"/>
              </a:rPr>
              <a:t>1.</a:t>
            </a:r>
            <a:r>
              <a:rPr lang="zh-CN" altLang="en-US" sz="1600" dirty="0">
                <a:solidFill>
                  <a:schemeClr val="bg2">
                    <a:lumMod val="50000"/>
                  </a:schemeClr>
                </a:solidFill>
                <a:latin typeface="Arial"/>
                <a:ea typeface="微软雅黑"/>
                <a:sym typeface="Arial"/>
              </a:rPr>
              <a:t>优化付款条件（我公司需改善）</a:t>
            </a:r>
          </a:p>
          <a:p>
            <a:pPr eaLnBrk="1" hangingPunct="1"/>
            <a:endParaRPr lang="zh-CN" altLang="en-US" sz="1600" dirty="0">
              <a:solidFill>
                <a:schemeClr val="bg2">
                  <a:lumMod val="50000"/>
                </a:schemeClr>
              </a:solidFill>
              <a:latin typeface="Arial"/>
              <a:ea typeface="微软雅黑"/>
              <a:sym typeface="Arial"/>
            </a:endParaRPr>
          </a:p>
          <a:p>
            <a:pPr eaLnBrk="1" hangingPunct="1"/>
            <a:r>
              <a:rPr lang="en-US" altLang="zh-CN" sz="1600" dirty="0">
                <a:solidFill>
                  <a:schemeClr val="bg2">
                    <a:lumMod val="50000"/>
                  </a:schemeClr>
                </a:solidFill>
                <a:latin typeface="Arial"/>
                <a:ea typeface="微软雅黑"/>
                <a:sym typeface="Arial"/>
              </a:rPr>
              <a:t>2.</a:t>
            </a:r>
            <a:r>
              <a:rPr lang="zh-CN" altLang="en-US" sz="1600" dirty="0">
                <a:solidFill>
                  <a:schemeClr val="bg2">
                    <a:lumMod val="50000"/>
                  </a:schemeClr>
                </a:solidFill>
                <a:latin typeface="Arial"/>
                <a:ea typeface="微软雅黑"/>
                <a:sym typeface="Arial"/>
              </a:rPr>
              <a:t>提升服务质量</a:t>
            </a:r>
          </a:p>
        </p:txBody>
      </p:sp>
      <p:grpSp>
        <p:nvGrpSpPr>
          <p:cNvPr id="145" name="组合 144">
            <a:extLst>
              <a:ext uri="{FF2B5EF4-FFF2-40B4-BE49-F238E27FC236}">
                <a16:creationId xmlns:a16="http://schemas.microsoft.com/office/drawing/2014/main" xmlns="" id="{15D0E61A-6469-41BF-B96F-641F821D1D6B}"/>
              </a:ext>
            </a:extLst>
          </p:cNvPr>
          <p:cNvGrpSpPr/>
          <p:nvPr/>
        </p:nvGrpSpPr>
        <p:grpSpPr>
          <a:xfrm>
            <a:off x="164616" y="178180"/>
            <a:ext cx="2804616" cy="368580"/>
            <a:chOff x="164616" y="178180"/>
            <a:chExt cx="2804616" cy="368580"/>
          </a:xfrm>
        </p:grpSpPr>
        <p:cxnSp>
          <p:nvCxnSpPr>
            <p:cNvPr id="146" name="直接连接符 145">
              <a:extLst>
                <a:ext uri="{FF2B5EF4-FFF2-40B4-BE49-F238E27FC236}">
                  <a16:creationId xmlns:a16="http://schemas.microsoft.com/office/drawing/2014/main" xmlns="" id="{2424F753-8C97-496B-8F47-A4014ED0A28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4616" y="535956"/>
              <a:ext cx="2804616" cy="10804"/>
            </a:xfrm>
            <a:prstGeom prst="line">
              <a:avLst/>
            </a:prstGeom>
            <a:ln>
              <a:solidFill>
                <a:srgbClr val="31486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7" name="文本框 146">
              <a:extLst>
                <a:ext uri="{FF2B5EF4-FFF2-40B4-BE49-F238E27FC236}">
                  <a16:creationId xmlns:a16="http://schemas.microsoft.com/office/drawing/2014/main" xmlns="" id="{651300A2-B520-4945-9D0A-861DDACA2A3E}"/>
                </a:ext>
              </a:extLst>
            </p:cNvPr>
            <p:cNvSpPr txBox="1"/>
            <p:nvPr/>
          </p:nvSpPr>
          <p:spPr>
            <a:xfrm>
              <a:off x="534486" y="178180"/>
              <a:ext cx="243474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>
                <a:spcBef>
                  <a:spcPct val="20000"/>
                </a:spcBef>
                <a:buClr>
                  <a:schemeClr val="hlink"/>
                </a:buClr>
                <a:buSzPct val="65000"/>
              </a:pPr>
              <a:r>
                <a:rPr lang="zh-CN" altLang="en-US" sz="1600" b="1" dirty="0">
                  <a:solidFill>
                    <a:srgbClr val="314865"/>
                  </a:solidFill>
                  <a:effectLst>
                    <a:innerShdw blurRad="63500" dist="50800" dir="13500000">
                      <a:prstClr val="black">
                        <a:alpha val="50000"/>
                      </a:prstClr>
                    </a:innerShdw>
                  </a:effectLst>
                  <a:latin typeface="Arial"/>
                  <a:ea typeface="微软雅黑"/>
                  <a:sym typeface="Arial"/>
                </a:rPr>
                <a:t>供应商的管理与开发</a:t>
              </a:r>
            </a:p>
          </p:txBody>
        </p:sp>
        <p:sp>
          <p:nvSpPr>
            <p:cNvPr id="148" name="矩形 147">
              <a:extLst>
                <a:ext uri="{FF2B5EF4-FFF2-40B4-BE49-F238E27FC236}">
                  <a16:creationId xmlns:a16="http://schemas.microsoft.com/office/drawing/2014/main" xmlns="" id="{D321A421-1705-4F16-BB0B-24BFFCF76994}"/>
                </a:ext>
              </a:extLst>
            </p:cNvPr>
            <p:cNvSpPr/>
            <p:nvPr/>
          </p:nvSpPr>
          <p:spPr>
            <a:xfrm>
              <a:off x="164616" y="178180"/>
              <a:ext cx="47829" cy="284416"/>
            </a:xfrm>
            <a:prstGeom prst="rect">
              <a:avLst/>
            </a:prstGeom>
            <a:solidFill>
              <a:srgbClr val="314865"/>
            </a:solidFill>
            <a:ln>
              <a:solidFill>
                <a:srgbClr val="31486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49" name="矩形 148">
              <a:extLst>
                <a:ext uri="{FF2B5EF4-FFF2-40B4-BE49-F238E27FC236}">
                  <a16:creationId xmlns:a16="http://schemas.microsoft.com/office/drawing/2014/main" xmlns="" id="{0CE78418-F452-4651-8B41-BE47A6EE3341}"/>
                </a:ext>
              </a:extLst>
            </p:cNvPr>
            <p:cNvSpPr/>
            <p:nvPr/>
          </p:nvSpPr>
          <p:spPr>
            <a:xfrm>
              <a:off x="275779" y="252586"/>
              <a:ext cx="47828" cy="210010"/>
            </a:xfrm>
            <a:prstGeom prst="rect">
              <a:avLst/>
            </a:prstGeom>
            <a:solidFill>
              <a:srgbClr val="314865"/>
            </a:solidFill>
            <a:ln>
              <a:solidFill>
                <a:srgbClr val="31486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50" name="矩形 149">
              <a:extLst>
                <a:ext uri="{FF2B5EF4-FFF2-40B4-BE49-F238E27FC236}">
                  <a16:creationId xmlns:a16="http://schemas.microsoft.com/office/drawing/2014/main" xmlns="" id="{B489C3B7-E792-4F35-B42A-18BD9D76BCD0}"/>
                </a:ext>
              </a:extLst>
            </p:cNvPr>
            <p:cNvSpPr/>
            <p:nvPr/>
          </p:nvSpPr>
          <p:spPr>
            <a:xfrm flipH="1">
              <a:off x="377808" y="320388"/>
              <a:ext cx="47827" cy="142208"/>
            </a:xfrm>
            <a:prstGeom prst="rect">
              <a:avLst/>
            </a:prstGeom>
            <a:solidFill>
              <a:srgbClr val="314865"/>
            </a:solidFill>
            <a:ln>
              <a:solidFill>
                <a:srgbClr val="31486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068789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1" grpId="0" animBg="1"/>
      <p:bldP spid="132" grpId="0" animBg="1"/>
      <p:bldP spid="133" grpId="0" animBg="1"/>
      <p:bldP spid="141" grpId="0"/>
      <p:bldP spid="142" grpId="0"/>
      <p:bldP spid="143" grpId="0"/>
      <p:bldP spid="14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dkUpDiag">
          <a:fgClr>
            <a:schemeClr val="bg1">
              <a:lumMod val="9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等腰三角形 198">
            <a:extLst>
              <a:ext uri="{FF2B5EF4-FFF2-40B4-BE49-F238E27FC236}">
                <a16:creationId xmlns:a16="http://schemas.microsoft.com/office/drawing/2014/main" xmlns="" id="{E119EE2D-2DDC-4BDC-8023-53213D15A010}"/>
              </a:ext>
            </a:extLst>
          </p:cNvPr>
          <p:cNvSpPr/>
          <p:nvPr/>
        </p:nvSpPr>
        <p:spPr>
          <a:xfrm rot="18665383">
            <a:off x="10422453" y="4319379"/>
            <a:ext cx="1463240" cy="1261414"/>
          </a:xfrm>
          <a:prstGeom prst="triangle">
            <a:avLst/>
          </a:prstGeom>
          <a:noFill/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200" name="等腰三角形 199">
            <a:extLst>
              <a:ext uri="{FF2B5EF4-FFF2-40B4-BE49-F238E27FC236}">
                <a16:creationId xmlns:a16="http://schemas.microsoft.com/office/drawing/2014/main" xmlns="" id="{5C186AE1-013F-4ACB-9141-5EB620591E71}"/>
              </a:ext>
            </a:extLst>
          </p:cNvPr>
          <p:cNvSpPr/>
          <p:nvPr/>
        </p:nvSpPr>
        <p:spPr>
          <a:xfrm rot="961450">
            <a:off x="11233554" y="6038168"/>
            <a:ext cx="798333" cy="688218"/>
          </a:xfrm>
          <a:prstGeom prst="triangle">
            <a:avLst/>
          </a:prstGeom>
          <a:noFill/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1" name="TextBox 22">
            <a:extLst>
              <a:ext uri="{FF2B5EF4-FFF2-40B4-BE49-F238E27FC236}">
                <a16:creationId xmlns:a16="http://schemas.microsoft.com/office/drawing/2014/main" xmlns="" id="{ECCBB4D1-68C5-49B9-BE84-A8CA0AB85FB8}"/>
              </a:ext>
            </a:extLst>
          </p:cNvPr>
          <p:cNvSpPr txBox="1"/>
          <p:nvPr/>
        </p:nvSpPr>
        <p:spPr>
          <a:xfrm>
            <a:off x="3347381" y="1736497"/>
            <a:ext cx="620648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200000"/>
              </a:lnSpc>
              <a:buFont typeface="Wingdings" panose="05000000000000000000" pitchFamily="2" charset="2"/>
              <a:buNone/>
            </a:pPr>
            <a:r>
              <a:rPr lang="en-US" altLang="zh-CN" sz="1600" dirty="0">
                <a:solidFill>
                  <a:schemeClr val="bg2">
                    <a:lumMod val="50000"/>
                  </a:schemeClr>
                </a:solidFill>
                <a:latin typeface="Arial"/>
                <a:ea typeface="微软雅黑"/>
                <a:sym typeface="Arial"/>
              </a:rPr>
              <a:t>       2017</a:t>
            </a:r>
            <a:r>
              <a:rPr lang="zh-CN" altLang="en-US" sz="1600" dirty="0">
                <a:solidFill>
                  <a:schemeClr val="bg2">
                    <a:lumMod val="50000"/>
                  </a:schemeClr>
                </a:solidFill>
                <a:latin typeface="Arial"/>
                <a:ea typeface="微软雅黑"/>
                <a:sym typeface="Arial"/>
              </a:rPr>
              <a:t>年我部门在公司领导的支持下和各部门同事的配合下，</a:t>
            </a:r>
          </a:p>
          <a:p>
            <a:pPr algn="l">
              <a:lnSpc>
                <a:spcPct val="200000"/>
              </a:lnSpc>
              <a:buFont typeface="Wingdings" panose="05000000000000000000" pitchFamily="2" charset="2"/>
              <a:buNone/>
            </a:pPr>
            <a:r>
              <a:rPr lang="zh-CN" altLang="en-US" sz="1600" dirty="0">
                <a:solidFill>
                  <a:schemeClr val="bg2">
                    <a:lumMod val="50000"/>
                  </a:schemeClr>
                </a:solidFill>
                <a:latin typeface="Arial"/>
                <a:ea typeface="微软雅黑"/>
                <a:sym typeface="Arial"/>
              </a:rPr>
              <a:t>认真履行职责，遵守公司各项规章制度，积极发挥部门团队合作精神、齐心协力基本完成了</a:t>
            </a:r>
            <a:r>
              <a:rPr lang="en-US" altLang="zh-CN" sz="1600" dirty="0">
                <a:solidFill>
                  <a:schemeClr val="bg2">
                    <a:lumMod val="50000"/>
                  </a:schemeClr>
                </a:solidFill>
                <a:latin typeface="Arial"/>
                <a:ea typeface="微软雅黑"/>
                <a:sym typeface="Arial"/>
              </a:rPr>
              <a:t>2017</a:t>
            </a:r>
            <a:r>
              <a:rPr lang="zh-CN" altLang="en-US" sz="1600" dirty="0">
                <a:solidFill>
                  <a:schemeClr val="bg2">
                    <a:lumMod val="50000"/>
                  </a:schemeClr>
                </a:solidFill>
                <a:latin typeface="Arial"/>
                <a:ea typeface="微软雅黑"/>
                <a:sym typeface="Arial"/>
              </a:rPr>
              <a:t>年各项采购工作。</a:t>
            </a:r>
          </a:p>
          <a:p>
            <a:pPr algn="l">
              <a:lnSpc>
                <a:spcPct val="200000"/>
              </a:lnSpc>
              <a:buFont typeface="Wingdings" panose="05000000000000000000" pitchFamily="2" charset="2"/>
              <a:buNone/>
            </a:pPr>
            <a:endParaRPr lang="zh-CN" altLang="en-US" sz="1600" dirty="0">
              <a:solidFill>
                <a:schemeClr val="bg2">
                  <a:lumMod val="50000"/>
                </a:schemeClr>
              </a:solidFill>
              <a:latin typeface="Arial"/>
              <a:ea typeface="微软雅黑"/>
              <a:sym typeface="Arial"/>
            </a:endParaRPr>
          </a:p>
          <a:p>
            <a:pPr algn="l" fontAlgn="t">
              <a:lnSpc>
                <a:spcPct val="200000"/>
              </a:lnSpc>
              <a:buFont typeface="Wingdings" panose="05000000000000000000" pitchFamily="2" charset="2"/>
              <a:buNone/>
            </a:pPr>
            <a:r>
              <a:rPr lang="zh-CN" altLang="en-US" sz="1600" dirty="0">
                <a:solidFill>
                  <a:schemeClr val="bg2">
                    <a:lumMod val="50000"/>
                  </a:schemeClr>
                </a:solidFill>
                <a:latin typeface="Arial"/>
                <a:ea typeface="微软雅黑"/>
                <a:sym typeface="Arial"/>
              </a:rPr>
              <a:t>       作为公司的花钱部门，我部树立“为公司节约每一分钱”的观念。坚持“同等质量比价格，同等价格比质量，最大限度为公司节约成本”的工作原则。现将一年来的主要工作情况述职如下：  </a:t>
            </a:r>
          </a:p>
        </p:txBody>
      </p:sp>
      <p:sp>
        <p:nvSpPr>
          <p:cNvPr id="13" name="TextBox 22">
            <a:extLst>
              <a:ext uri="{FF2B5EF4-FFF2-40B4-BE49-F238E27FC236}">
                <a16:creationId xmlns:a16="http://schemas.microsoft.com/office/drawing/2014/main" xmlns="" id="{B4FEAA99-D303-4879-8764-04AE45FAB133}"/>
              </a:ext>
            </a:extLst>
          </p:cNvPr>
          <p:cNvSpPr txBox="1"/>
          <p:nvPr/>
        </p:nvSpPr>
        <p:spPr>
          <a:xfrm>
            <a:off x="1079854" y="859334"/>
            <a:ext cx="790043" cy="1754326"/>
          </a:xfrm>
          <a:prstGeom prst="rect">
            <a:avLst/>
          </a:prstGeom>
          <a:solidFill>
            <a:srgbClr val="314865"/>
          </a:solidFill>
        </p:spPr>
        <p:txBody>
          <a:bodyPr wrap="square" rtlCol="0"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zh-CN" altLang="en-US" sz="5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微软雅黑"/>
                <a:sym typeface="Arial"/>
              </a:rPr>
              <a:t>序言</a:t>
            </a:r>
          </a:p>
        </p:txBody>
      </p:sp>
    </p:spTree>
    <p:extLst>
      <p:ext uri="{BB962C8B-B14F-4D97-AF65-F5344CB8AC3E}">
        <p14:creationId xmlns:p14="http://schemas.microsoft.com/office/powerpoint/2010/main" val="34826483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200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3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9" grpId="0" animBg="1"/>
      <p:bldP spid="200" grpId="0" animBg="1"/>
      <p:bldP spid="11" grpId="0"/>
      <p:bldP spid="13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文本框 2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056625" y="2193837"/>
            <a:ext cx="2247543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/>
            <a:r>
              <a:rPr lang="en-US" altLang="zh-CN" sz="14600" b="1" dirty="0">
                <a:solidFill>
                  <a:srgbClr val="314865"/>
                </a:solidFill>
                <a:latin typeface="Arial"/>
                <a:ea typeface="微软雅黑"/>
                <a:cs typeface="Times New Roman" panose="02020603050405020304" pitchFamily="18" charset="0"/>
                <a:sym typeface="Arial"/>
              </a:rPr>
              <a:t>04</a:t>
            </a:r>
            <a:endParaRPr lang="zh-CN" altLang="en-US" sz="14600" b="1" dirty="0">
              <a:solidFill>
                <a:srgbClr val="314865"/>
              </a:solidFill>
              <a:latin typeface="Arial"/>
              <a:ea typeface="微软雅黑"/>
              <a:cs typeface="Times New Roman" panose="02020603050405020304" pitchFamily="18" charset="0"/>
              <a:sym typeface="Arial"/>
            </a:endParaRPr>
          </a:p>
        </p:txBody>
      </p:sp>
      <p:cxnSp>
        <p:nvCxnSpPr>
          <p:cNvPr id="30" name="直接连接符 29"/>
          <p:cNvCxnSpPr>
            <a:cxnSpLocks/>
          </p:cNvCxnSpPr>
          <p:nvPr>
            <p:custDataLst>
              <p:tags r:id="rId2"/>
            </p:custDataLst>
          </p:nvPr>
        </p:nvCxnSpPr>
        <p:spPr>
          <a:xfrm>
            <a:off x="4269095" y="3974767"/>
            <a:ext cx="7186590" cy="0"/>
          </a:xfrm>
          <a:prstGeom prst="line">
            <a:avLst/>
          </a:prstGeom>
          <a:ln w="12700">
            <a:solidFill>
              <a:schemeClr val="tx1">
                <a:lumMod val="20000"/>
                <a:lumOff val="80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矩形 31"/>
          <p:cNvSpPr/>
          <p:nvPr/>
        </p:nvSpPr>
        <p:spPr>
          <a:xfrm>
            <a:off x="4269095" y="2643919"/>
            <a:ext cx="7186590" cy="101566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dist">
              <a:spcBef>
                <a:spcPct val="20000"/>
              </a:spcBef>
              <a:buClr>
                <a:schemeClr val="hlink"/>
              </a:buClr>
              <a:buSzPct val="65000"/>
            </a:pPr>
            <a:r>
              <a:rPr lang="en-US" altLang="zh-CN" sz="6600" b="1" dirty="0">
                <a:solidFill>
                  <a:srgbClr val="314865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Arial"/>
                <a:ea typeface="微软雅黑"/>
                <a:sym typeface="Arial"/>
              </a:rPr>
              <a:t>2017</a:t>
            </a:r>
            <a:r>
              <a:rPr lang="zh-CN" altLang="en-US" sz="6600" b="1" dirty="0">
                <a:solidFill>
                  <a:srgbClr val="314865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Arial"/>
                <a:ea typeface="微软雅黑"/>
                <a:sym typeface="Arial"/>
              </a:rPr>
              <a:t>年不足反省</a:t>
            </a:r>
          </a:p>
        </p:txBody>
      </p:sp>
      <p:grpSp>
        <p:nvGrpSpPr>
          <p:cNvPr id="18" name="组合 17">
            <a:extLst>
              <a:ext uri="{FF2B5EF4-FFF2-40B4-BE49-F238E27FC236}">
                <a16:creationId xmlns:a16="http://schemas.microsoft.com/office/drawing/2014/main" xmlns="" id="{1C01247D-0162-49DD-86DF-3BC7B90EA4BC}"/>
              </a:ext>
            </a:extLst>
          </p:cNvPr>
          <p:cNvGrpSpPr/>
          <p:nvPr/>
        </p:nvGrpSpPr>
        <p:grpSpPr>
          <a:xfrm>
            <a:off x="7781759" y="937931"/>
            <a:ext cx="2758272" cy="837788"/>
            <a:chOff x="4602145" y="211015"/>
            <a:chExt cx="2758272" cy="837788"/>
          </a:xfrm>
        </p:grpSpPr>
        <p:sp>
          <p:nvSpPr>
            <p:cNvPr id="20" name="流程图: 终止 19">
              <a:extLst>
                <a:ext uri="{FF2B5EF4-FFF2-40B4-BE49-F238E27FC236}">
                  <a16:creationId xmlns:a16="http://schemas.microsoft.com/office/drawing/2014/main" xmlns="" id="{996E1BFB-125C-45F3-AEC3-86319D368C23}"/>
                </a:ext>
              </a:extLst>
            </p:cNvPr>
            <p:cNvSpPr/>
            <p:nvPr/>
          </p:nvSpPr>
          <p:spPr>
            <a:xfrm>
              <a:off x="5521569" y="566482"/>
              <a:ext cx="1838848" cy="482321"/>
            </a:xfrm>
            <a:prstGeom prst="flowChartTerminator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22" name="流程图: 终止 21">
              <a:extLst>
                <a:ext uri="{FF2B5EF4-FFF2-40B4-BE49-F238E27FC236}">
                  <a16:creationId xmlns:a16="http://schemas.microsoft.com/office/drawing/2014/main" xmlns="" id="{DEEDD79F-D6D2-4A19-A4F3-9B156BA42CB8}"/>
                </a:ext>
              </a:extLst>
            </p:cNvPr>
            <p:cNvSpPr/>
            <p:nvPr/>
          </p:nvSpPr>
          <p:spPr>
            <a:xfrm>
              <a:off x="4602145" y="211015"/>
              <a:ext cx="1838848" cy="482321"/>
            </a:xfrm>
            <a:prstGeom prst="flowChartTerminator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23" name="流程图: 终止 22">
              <a:extLst>
                <a:ext uri="{FF2B5EF4-FFF2-40B4-BE49-F238E27FC236}">
                  <a16:creationId xmlns:a16="http://schemas.microsoft.com/office/drawing/2014/main" xmlns="" id="{5C74AD11-2929-4A85-9085-AB225DDC1B5C}"/>
                </a:ext>
              </a:extLst>
            </p:cNvPr>
            <p:cNvSpPr/>
            <p:nvPr/>
          </p:nvSpPr>
          <p:spPr>
            <a:xfrm>
              <a:off x="5521569" y="526200"/>
              <a:ext cx="1838848" cy="482321"/>
            </a:xfrm>
            <a:prstGeom prst="flowChartTerminator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</p:grpSp>
      <p:sp>
        <p:nvSpPr>
          <p:cNvPr id="24" name="矩形 23">
            <a:extLst>
              <a:ext uri="{FF2B5EF4-FFF2-40B4-BE49-F238E27FC236}">
                <a16:creationId xmlns:a16="http://schemas.microsoft.com/office/drawing/2014/main" xmlns="" id="{C73ADF1F-38EF-435B-AFE8-407670BA2596}"/>
              </a:ext>
            </a:extLst>
          </p:cNvPr>
          <p:cNvSpPr/>
          <p:nvPr/>
        </p:nvSpPr>
        <p:spPr>
          <a:xfrm>
            <a:off x="1056625" y="-1"/>
            <a:ext cx="2247543" cy="1775719"/>
          </a:xfrm>
          <a:prstGeom prst="rect">
            <a:avLst/>
          </a:prstGeom>
          <a:solidFill>
            <a:srgbClr val="3148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25" name="矩形 24">
            <a:extLst>
              <a:ext uri="{FF2B5EF4-FFF2-40B4-BE49-F238E27FC236}">
                <a16:creationId xmlns:a16="http://schemas.microsoft.com/office/drawing/2014/main" xmlns="" id="{65033491-2A2E-4558-B98A-7C1EC7A94119}"/>
              </a:ext>
            </a:extLst>
          </p:cNvPr>
          <p:cNvSpPr/>
          <p:nvPr/>
        </p:nvSpPr>
        <p:spPr>
          <a:xfrm>
            <a:off x="1056625" y="4913832"/>
            <a:ext cx="2247543" cy="1944168"/>
          </a:xfrm>
          <a:prstGeom prst="rect">
            <a:avLst/>
          </a:prstGeom>
          <a:solidFill>
            <a:srgbClr val="3148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7" name="Rectangle 20">
            <a:extLst>
              <a:ext uri="{FF2B5EF4-FFF2-40B4-BE49-F238E27FC236}">
                <a16:creationId xmlns:a16="http://schemas.microsoft.com/office/drawing/2014/main" xmlns="" id="{6924EC46-5CC3-49A8-9206-C06D881F91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84080" y="4244899"/>
            <a:ext cx="5410351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en-US" altLang="zh-CN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ea typeface="微软雅黑"/>
                <a:cs typeface="Arial" pitchFamily="34" charset="0"/>
                <a:sym typeface="Arial"/>
              </a:rPr>
              <a:t>We have many PowerPoint </a:t>
            </a:r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ea typeface="微软雅黑"/>
                <a:cs typeface="Arial" pitchFamily="34" charset="0"/>
                <a:sym typeface="Arial"/>
              </a:rPr>
              <a:t>templates</a:t>
            </a:r>
            <a:r>
              <a:rPr lang="en-US" altLang="zh-CN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ea typeface="微软雅黑"/>
                <a:cs typeface="Arial" pitchFamily="34" charset="0"/>
                <a:sym typeface="Arial"/>
              </a:rPr>
              <a:t> that has been specifically designed to help anyone that is stepping into the world of PowerPoint for the very first time.</a:t>
            </a:r>
            <a:endParaRPr lang="zh-CN" altLang="en-US" sz="1050" dirty="0">
              <a:solidFill>
                <a:schemeClr val="tx1">
                  <a:lumMod val="65000"/>
                  <a:lumOff val="35000"/>
                </a:schemeClr>
              </a:solidFill>
              <a:latin typeface="Arial"/>
              <a:ea typeface="微软雅黑"/>
              <a:cs typeface="Arial" pitchFamily="34" charset="0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80665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4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8" presetID="2" presetClass="entr" presetSubtype="2" fill="hold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20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1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3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8" presetID="16" presetClass="entr" presetSubtype="2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30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2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10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6" grpId="0" animBg="1"/>
          <p:bldP spid="32" grpId="0"/>
          <p:bldP spid="24" grpId="0" animBg="1"/>
          <p:bldP spid="25" grpId="0" animBg="1"/>
          <p:bldP spid="17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4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8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3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8" presetID="16" presetClass="entr" presetSubtype="2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30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2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10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6" grpId="0" animBg="1"/>
          <p:bldP spid="32" grpId="0"/>
          <p:bldP spid="24" grpId="0" animBg="1"/>
          <p:bldP spid="25" grpId="0" animBg="1"/>
          <p:bldP spid="17" grpId="0"/>
        </p:bldLst>
      </p:timing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>
            <a:extLst>
              <a:ext uri="{FF2B5EF4-FFF2-40B4-BE49-F238E27FC236}">
                <a16:creationId xmlns:a16="http://schemas.microsoft.com/office/drawing/2014/main" xmlns="" id="{3FBDF21B-9D35-413C-A547-D20525ECEB8E}"/>
              </a:ext>
            </a:extLst>
          </p:cNvPr>
          <p:cNvGrpSpPr/>
          <p:nvPr/>
        </p:nvGrpSpPr>
        <p:grpSpPr>
          <a:xfrm>
            <a:off x="164616" y="178180"/>
            <a:ext cx="2804616" cy="368580"/>
            <a:chOff x="164616" y="178180"/>
            <a:chExt cx="2804616" cy="368580"/>
          </a:xfrm>
        </p:grpSpPr>
        <p:cxnSp>
          <p:nvCxnSpPr>
            <p:cNvPr id="20" name="直接连接符 19">
              <a:extLst>
                <a:ext uri="{FF2B5EF4-FFF2-40B4-BE49-F238E27FC236}">
                  <a16:creationId xmlns:a16="http://schemas.microsoft.com/office/drawing/2014/main" xmlns="" id="{BDC7C896-4DCE-4A8D-A24F-0F3EB6D013F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4616" y="535956"/>
              <a:ext cx="2804616" cy="10804"/>
            </a:xfrm>
            <a:prstGeom prst="line">
              <a:avLst/>
            </a:prstGeom>
            <a:ln>
              <a:solidFill>
                <a:srgbClr val="31486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文本框 20">
              <a:extLst>
                <a:ext uri="{FF2B5EF4-FFF2-40B4-BE49-F238E27FC236}">
                  <a16:creationId xmlns:a16="http://schemas.microsoft.com/office/drawing/2014/main" xmlns="" id="{91D5447C-8AFB-4D12-9F13-11D462FF9456}"/>
                </a:ext>
              </a:extLst>
            </p:cNvPr>
            <p:cNvSpPr txBox="1"/>
            <p:nvPr/>
          </p:nvSpPr>
          <p:spPr>
            <a:xfrm>
              <a:off x="534486" y="178180"/>
              <a:ext cx="243474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>
                <a:spcBef>
                  <a:spcPct val="20000"/>
                </a:spcBef>
                <a:buClr>
                  <a:schemeClr val="hlink"/>
                </a:buClr>
                <a:buSzPct val="65000"/>
              </a:pPr>
              <a:r>
                <a:rPr lang="en-US" altLang="zh-CN" sz="1600" b="1" dirty="0">
                  <a:solidFill>
                    <a:srgbClr val="314865"/>
                  </a:solidFill>
                  <a:effectLst>
                    <a:innerShdw blurRad="63500" dist="50800" dir="13500000">
                      <a:prstClr val="black">
                        <a:alpha val="50000"/>
                      </a:prstClr>
                    </a:innerShdw>
                  </a:effectLst>
                  <a:latin typeface="Arial"/>
                  <a:ea typeface="微软雅黑"/>
                  <a:sym typeface="Arial"/>
                </a:rPr>
                <a:t>2017</a:t>
              </a:r>
              <a:r>
                <a:rPr lang="zh-CN" altLang="en-US" sz="1600" b="1" dirty="0">
                  <a:solidFill>
                    <a:srgbClr val="314865"/>
                  </a:solidFill>
                  <a:effectLst>
                    <a:innerShdw blurRad="63500" dist="50800" dir="13500000">
                      <a:prstClr val="black">
                        <a:alpha val="50000"/>
                      </a:prstClr>
                    </a:innerShdw>
                  </a:effectLst>
                  <a:latin typeface="Arial"/>
                  <a:ea typeface="微软雅黑"/>
                  <a:sym typeface="Arial"/>
                </a:rPr>
                <a:t>年不足反省</a:t>
              </a:r>
            </a:p>
          </p:txBody>
        </p:sp>
        <p:sp>
          <p:nvSpPr>
            <p:cNvPr id="22" name="矩形 21">
              <a:extLst>
                <a:ext uri="{FF2B5EF4-FFF2-40B4-BE49-F238E27FC236}">
                  <a16:creationId xmlns:a16="http://schemas.microsoft.com/office/drawing/2014/main" xmlns="" id="{883A32E7-9670-4852-B784-0C9F67E6A79B}"/>
                </a:ext>
              </a:extLst>
            </p:cNvPr>
            <p:cNvSpPr/>
            <p:nvPr/>
          </p:nvSpPr>
          <p:spPr>
            <a:xfrm>
              <a:off x="164616" y="178180"/>
              <a:ext cx="47829" cy="284416"/>
            </a:xfrm>
            <a:prstGeom prst="rect">
              <a:avLst/>
            </a:prstGeom>
            <a:solidFill>
              <a:srgbClr val="314865"/>
            </a:solidFill>
            <a:ln>
              <a:solidFill>
                <a:srgbClr val="31486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24" name="矩形 23">
              <a:extLst>
                <a:ext uri="{FF2B5EF4-FFF2-40B4-BE49-F238E27FC236}">
                  <a16:creationId xmlns:a16="http://schemas.microsoft.com/office/drawing/2014/main" xmlns="" id="{4FD2230F-9F75-4326-A760-9310FC451E1A}"/>
                </a:ext>
              </a:extLst>
            </p:cNvPr>
            <p:cNvSpPr/>
            <p:nvPr/>
          </p:nvSpPr>
          <p:spPr>
            <a:xfrm>
              <a:off x="275779" y="252586"/>
              <a:ext cx="47828" cy="210010"/>
            </a:xfrm>
            <a:prstGeom prst="rect">
              <a:avLst/>
            </a:prstGeom>
            <a:solidFill>
              <a:srgbClr val="314865"/>
            </a:solidFill>
            <a:ln>
              <a:solidFill>
                <a:srgbClr val="31486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25" name="矩形 24">
              <a:extLst>
                <a:ext uri="{FF2B5EF4-FFF2-40B4-BE49-F238E27FC236}">
                  <a16:creationId xmlns:a16="http://schemas.microsoft.com/office/drawing/2014/main" xmlns="" id="{1F1CE37C-B900-44E3-B4D4-6858375DA006}"/>
                </a:ext>
              </a:extLst>
            </p:cNvPr>
            <p:cNvSpPr/>
            <p:nvPr/>
          </p:nvSpPr>
          <p:spPr>
            <a:xfrm flipH="1">
              <a:off x="377808" y="320388"/>
              <a:ext cx="47827" cy="142208"/>
            </a:xfrm>
            <a:prstGeom prst="rect">
              <a:avLst/>
            </a:prstGeom>
            <a:solidFill>
              <a:srgbClr val="314865"/>
            </a:solidFill>
            <a:ln>
              <a:solidFill>
                <a:srgbClr val="31486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</p:grpSp>
      <p:sp>
        <p:nvSpPr>
          <p:cNvPr id="26" name="Shape 539">
            <a:extLst>
              <a:ext uri="{FF2B5EF4-FFF2-40B4-BE49-F238E27FC236}">
                <a16:creationId xmlns:a16="http://schemas.microsoft.com/office/drawing/2014/main" xmlns="" id="{F25AE410-CA62-42B0-9B2A-666C95A2D122}"/>
              </a:ext>
            </a:extLst>
          </p:cNvPr>
          <p:cNvSpPr>
            <a:spLocks/>
          </p:cNvSpPr>
          <p:nvPr/>
        </p:nvSpPr>
        <p:spPr bwMode="auto">
          <a:xfrm>
            <a:off x="1459705" y="2258218"/>
            <a:ext cx="2527300" cy="1274763"/>
          </a:xfrm>
          <a:custGeom>
            <a:avLst/>
            <a:gdLst>
              <a:gd name="T0" fmla="*/ 5499 w 21600"/>
              <a:gd name="T1" fmla="*/ 0 h 21600"/>
              <a:gd name="T2" fmla="*/ 364703 w 21600"/>
              <a:gd name="T3" fmla="*/ 641336 h 21600"/>
              <a:gd name="T4" fmla="*/ 0 w 21600"/>
              <a:gd name="T5" fmla="*/ 1274763 h 21600"/>
              <a:gd name="T6" fmla="*/ 2169851 w 21600"/>
              <a:gd name="T7" fmla="*/ 1274763 h 21600"/>
              <a:gd name="T8" fmla="*/ 2527300 w 21600"/>
              <a:gd name="T9" fmla="*/ 647001 h 21600"/>
              <a:gd name="T10" fmla="*/ 2184593 w 21600"/>
              <a:gd name="T11" fmla="*/ 1062 h 21600"/>
              <a:gd name="T12" fmla="*/ 5499 w 21600"/>
              <a:gd name="T13" fmla="*/ 0 h 2160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21600" h="21600" extrusionOk="0">
                <a:moveTo>
                  <a:pt x="47" y="0"/>
                </a:moveTo>
                <a:lnTo>
                  <a:pt x="3117" y="10867"/>
                </a:lnTo>
                <a:lnTo>
                  <a:pt x="0" y="21600"/>
                </a:lnTo>
                <a:lnTo>
                  <a:pt x="18545" y="21600"/>
                </a:lnTo>
                <a:lnTo>
                  <a:pt x="21600" y="10963"/>
                </a:lnTo>
                <a:lnTo>
                  <a:pt x="18671" y="18"/>
                </a:lnTo>
                <a:lnTo>
                  <a:pt x="47" y="0"/>
                </a:lnTo>
                <a:close/>
              </a:path>
            </a:pathLst>
          </a:custGeom>
          <a:solidFill>
            <a:srgbClr val="314865"/>
          </a:solidFill>
          <a:ln>
            <a:noFill/>
          </a:ln>
          <a:extLst/>
        </p:spPr>
        <p:txBody>
          <a:bodyPr lIns="0" tIns="0" rIns="0" bIns="0" anchor="ctr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27" name="Shape 542">
            <a:extLst>
              <a:ext uri="{FF2B5EF4-FFF2-40B4-BE49-F238E27FC236}">
                <a16:creationId xmlns:a16="http://schemas.microsoft.com/office/drawing/2014/main" xmlns="" id="{B87F7B6B-3C7E-4DEE-9D10-CE86563F1B6F}"/>
              </a:ext>
            </a:extLst>
          </p:cNvPr>
          <p:cNvSpPr>
            <a:spLocks/>
          </p:cNvSpPr>
          <p:nvPr/>
        </p:nvSpPr>
        <p:spPr bwMode="auto">
          <a:xfrm>
            <a:off x="2424905" y="2658268"/>
            <a:ext cx="563563" cy="469900"/>
          </a:xfrm>
          <a:custGeom>
            <a:avLst/>
            <a:gdLst>
              <a:gd name="T0" fmla="*/ 556675 w 21600"/>
              <a:gd name="T1" fmla="*/ 311831 h 21600"/>
              <a:gd name="T2" fmla="*/ 563563 w 21600"/>
              <a:gd name="T3" fmla="*/ 446057 h 21600"/>
              <a:gd name="T4" fmla="*/ 540316 w 21600"/>
              <a:gd name="T5" fmla="*/ 469900 h 21600"/>
              <a:gd name="T6" fmla="*/ 406078 w 21600"/>
              <a:gd name="T7" fmla="*/ 463069 h 21600"/>
              <a:gd name="T8" fmla="*/ 399608 w 21600"/>
              <a:gd name="T9" fmla="*/ 328843 h 21600"/>
              <a:gd name="T10" fmla="*/ 422620 w 21600"/>
              <a:gd name="T11" fmla="*/ 305000 h 21600"/>
              <a:gd name="T12" fmla="*/ 464131 w 21600"/>
              <a:gd name="T13" fmla="*/ 258206 h 21600"/>
              <a:gd name="T14" fmla="*/ 299341 w 21600"/>
              <a:gd name="T15" fmla="*/ 252397 h 21600"/>
              <a:gd name="T16" fmla="*/ 340590 w 21600"/>
              <a:gd name="T17" fmla="*/ 305000 h 21600"/>
              <a:gd name="T18" fmla="*/ 363837 w 21600"/>
              <a:gd name="T19" fmla="*/ 328843 h 21600"/>
              <a:gd name="T20" fmla="*/ 356949 w 21600"/>
              <a:gd name="T21" fmla="*/ 463069 h 21600"/>
              <a:gd name="T22" fmla="*/ 222894 w 21600"/>
              <a:gd name="T23" fmla="*/ 469900 h 21600"/>
              <a:gd name="T24" fmla="*/ 199647 w 21600"/>
              <a:gd name="T25" fmla="*/ 446057 h 21600"/>
              <a:gd name="T26" fmla="*/ 206483 w 21600"/>
              <a:gd name="T27" fmla="*/ 311831 h 21600"/>
              <a:gd name="T28" fmla="*/ 264144 w 21600"/>
              <a:gd name="T29" fmla="*/ 305000 h 21600"/>
              <a:gd name="T30" fmla="*/ 105825 w 21600"/>
              <a:gd name="T31" fmla="*/ 252397 h 21600"/>
              <a:gd name="T32" fmla="*/ 99693 w 21600"/>
              <a:gd name="T33" fmla="*/ 305000 h 21600"/>
              <a:gd name="T34" fmla="*/ 157954 w 21600"/>
              <a:gd name="T35" fmla="*/ 311831 h 21600"/>
              <a:gd name="T36" fmla="*/ 164790 w 21600"/>
              <a:gd name="T37" fmla="*/ 446057 h 21600"/>
              <a:gd name="T38" fmla="*/ 140943 w 21600"/>
              <a:gd name="T39" fmla="*/ 469900 h 21600"/>
              <a:gd name="T40" fmla="*/ 6836 w 21600"/>
              <a:gd name="T41" fmla="*/ 463069 h 21600"/>
              <a:gd name="T42" fmla="*/ 0 w 21600"/>
              <a:gd name="T43" fmla="*/ 328843 h 21600"/>
              <a:gd name="T44" fmla="*/ 23821 w 21600"/>
              <a:gd name="T45" fmla="*/ 305000 h 21600"/>
              <a:gd name="T46" fmla="*/ 64497 w 21600"/>
              <a:gd name="T47" fmla="*/ 258206 h 21600"/>
              <a:gd name="T48" fmla="*/ 105772 w 21600"/>
              <a:gd name="T49" fmla="*/ 217503 h 21600"/>
              <a:gd name="T50" fmla="*/ 264092 w 21600"/>
              <a:gd name="T51" fmla="*/ 164269 h 21600"/>
              <a:gd name="T52" fmla="*/ 206431 w 21600"/>
              <a:gd name="T53" fmla="*/ 157678 h 21600"/>
              <a:gd name="T54" fmla="*/ 199595 w 21600"/>
              <a:gd name="T55" fmla="*/ 23190 h 21600"/>
              <a:gd name="T56" fmla="*/ 222842 w 21600"/>
              <a:gd name="T57" fmla="*/ 0 h 21600"/>
              <a:gd name="T58" fmla="*/ 356897 w 21600"/>
              <a:gd name="T59" fmla="*/ 6831 h 21600"/>
              <a:gd name="T60" fmla="*/ 363785 w 21600"/>
              <a:gd name="T61" fmla="*/ 141057 h 21600"/>
              <a:gd name="T62" fmla="*/ 340538 w 21600"/>
              <a:gd name="T63" fmla="*/ 164269 h 21600"/>
              <a:gd name="T64" fmla="*/ 299288 w 21600"/>
              <a:gd name="T65" fmla="*/ 217503 h 21600"/>
              <a:gd name="T66" fmla="*/ 486673 w 21600"/>
              <a:gd name="T67" fmla="*/ 229272 h 21600"/>
              <a:gd name="T68" fmla="*/ 498936 w 21600"/>
              <a:gd name="T69" fmla="*/ 305000 h 21600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21600" h="21600" extrusionOk="0">
                <a:moveTo>
                  <a:pt x="20709" y="14020"/>
                </a:moveTo>
                <a:cubicBezTo>
                  <a:pt x="20951" y="14020"/>
                  <a:pt x="21162" y="14126"/>
                  <a:pt x="21336" y="14334"/>
                </a:cubicBezTo>
                <a:cubicBezTo>
                  <a:pt x="21512" y="14549"/>
                  <a:pt x="21600" y="14810"/>
                  <a:pt x="21600" y="15116"/>
                </a:cubicBezTo>
                <a:lnTo>
                  <a:pt x="21600" y="20504"/>
                </a:lnTo>
                <a:cubicBezTo>
                  <a:pt x="21600" y="20816"/>
                  <a:pt x="21512" y="21071"/>
                  <a:pt x="21336" y="21286"/>
                </a:cubicBezTo>
                <a:cubicBezTo>
                  <a:pt x="21162" y="21494"/>
                  <a:pt x="20951" y="21600"/>
                  <a:pt x="20709" y="21600"/>
                </a:cubicBezTo>
                <a:lnTo>
                  <a:pt x="16198" y="21600"/>
                </a:lnTo>
                <a:cubicBezTo>
                  <a:pt x="15941" y="21600"/>
                  <a:pt x="15730" y="21494"/>
                  <a:pt x="15564" y="21286"/>
                </a:cubicBezTo>
                <a:cubicBezTo>
                  <a:pt x="15400" y="21071"/>
                  <a:pt x="15316" y="20816"/>
                  <a:pt x="15316" y="20504"/>
                </a:cubicBezTo>
                <a:lnTo>
                  <a:pt x="15316" y="15116"/>
                </a:lnTo>
                <a:cubicBezTo>
                  <a:pt x="15316" y="14810"/>
                  <a:pt x="15400" y="14549"/>
                  <a:pt x="15571" y="14334"/>
                </a:cubicBezTo>
                <a:cubicBezTo>
                  <a:pt x="15737" y="14126"/>
                  <a:pt x="15945" y="14020"/>
                  <a:pt x="16198" y="14020"/>
                </a:cubicBezTo>
                <a:lnTo>
                  <a:pt x="17789" y="14020"/>
                </a:lnTo>
                <a:lnTo>
                  <a:pt x="17789" y="11869"/>
                </a:lnTo>
                <a:cubicBezTo>
                  <a:pt x="17789" y="11699"/>
                  <a:pt x="17708" y="11611"/>
                  <a:pt x="17544" y="11602"/>
                </a:cubicBezTo>
                <a:lnTo>
                  <a:pt x="11473" y="11602"/>
                </a:lnTo>
                <a:lnTo>
                  <a:pt x="11473" y="14020"/>
                </a:lnTo>
                <a:lnTo>
                  <a:pt x="13054" y="14020"/>
                </a:lnTo>
                <a:cubicBezTo>
                  <a:pt x="13297" y="14020"/>
                  <a:pt x="13507" y="14126"/>
                  <a:pt x="13681" y="14334"/>
                </a:cubicBezTo>
                <a:cubicBezTo>
                  <a:pt x="13857" y="14549"/>
                  <a:pt x="13945" y="14810"/>
                  <a:pt x="13945" y="15116"/>
                </a:cubicBezTo>
                <a:lnTo>
                  <a:pt x="13945" y="20504"/>
                </a:lnTo>
                <a:cubicBezTo>
                  <a:pt x="13945" y="20816"/>
                  <a:pt x="13857" y="21071"/>
                  <a:pt x="13681" y="21286"/>
                </a:cubicBezTo>
                <a:cubicBezTo>
                  <a:pt x="13507" y="21494"/>
                  <a:pt x="13297" y="21600"/>
                  <a:pt x="13054" y="21600"/>
                </a:cubicBezTo>
                <a:lnTo>
                  <a:pt x="8543" y="21600"/>
                </a:lnTo>
                <a:cubicBezTo>
                  <a:pt x="8298" y="21600"/>
                  <a:pt x="8090" y="21494"/>
                  <a:pt x="7914" y="21286"/>
                </a:cubicBezTo>
                <a:cubicBezTo>
                  <a:pt x="7740" y="21071"/>
                  <a:pt x="7652" y="20816"/>
                  <a:pt x="7652" y="20504"/>
                </a:cubicBezTo>
                <a:lnTo>
                  <a:pt x="7652" y="15116"/>
                </a:lnTo>
                <a:cubicBezTo>
                  <a:pt x="7652" y="14810"/>
                  <a:pt x="7740" y="14549"/>
                  <a:pt x="7914" y="14334"/>
                </a:cubicBezTo>
                <a:cubicBezTo>
                  <a:pt x="8090" y="14126"/>
                  <a:pt x="8298" y="14020"/>
                  <a:pt x="8543" y="14020"/>
                </a:cubicBezTo>
                <a:lnTo>
                  <a:pt x="10124" y="14020"/>
                </a:lnTo>
                <a:lnTo>
                  <a:pt x="10124" y="11602"/>
                </a:lnTo>
                <a:lnTo>
                  <a:pt x="4056" y="11602"/>
                </a:lnTo>
                <a:cubicBezTo>
                  <a:pt x="3902" y="11602"/>
                  <a:pt x="3821" y="11690"/>
                  <a:pt x="3821" y="11869"/>
                </a:cubicBezTo>
                <a:lnTo>
                  <a:pt x="3821" y="14020"/>
                </a:lnTo>
                <a:lnTo>
                  <a:pt x="5402" y="14020"/>
                </a:lnTo>
                <a:cubicBezTo>
                  <a:pt x="5662" y="14020"/>
                  <a:pt x="5875" y="14126"/>
                  <a:pt x="6054" y="14334"/>
                </a:cubicBezTo>
                <a:cubicBezTo>
                  <a:pt x="6230" y="14549"/>
                  <a:pt x="6316" y="14810"/>
                  <a:pt x="6316" y="15116"/>
                </a:cubicBezTo>
                <a:lnTo>
                  <a:pt x="6316" y="20504"/>
                </a:lnTo>
                <a:cubicBezTo>
                  <a:pt x="6316" y="20816"/>
                  <a:pt x="6230" y="21071"/>
                  <a:pt x="6054" y="21286"/>
                </a:cubicBezTo>
                <a:cubicBezTo>
                  <a:pt x="5877" y="21494"/>
                  <a:pt x="5664" y="21600"/>
                  <a:pt x="5402" y="21600"/>
                </a:cubicBezTo>
                <a:lnTo>
                  <a:pt x="913" y="21600"/>
                </a:lnTo>
                <a:cubicBezTo>
                  <a:pt x="658" y="21600"/>
                  <a:pt x="441" y="21494"/>
                  <a:pt x="262" y="21286"/>
                </a:cubicBezTo>
                <a:cubicBezTo>
                  <a:pt x="88" y="21071"/>
                  <a:pt x="0" y="20816"/>
                  <a:pt x="0" y="20504"/>
                </a:cubicBezTo>
                <a:lnTo>
                  <a:pt x="0" y="15116"/>
                </a:lnTo>
                <a:cubicBezTo>
                  <a:pt x="0" y="14810"/>
                  <a:pt x="88" y="14549"/>
                  <a:pt x="262" y="14334"/>
                </a:cubicBezTo>
                <a:cubicBezTo>
                  <a:pt x="438" y="14126"/>
                  <a:pt x="656" y="14020"/>
                  <a:pt x="913" y="14020"/>
                </a:cubicBezTo>
                <a:lnTo>
                  <a:pt x="2472" y="14020"/>
                </a:lnTo>
                <a:lnTo>
                  <a:pt x="2472" y="11869"/>
                </a:lnTo>
                <a:cubicBezTo>
                  <a:pt x="2472" y="11352"/>
                  <a:pt x="2629" y="10912"/>
                  <a:pt x="2942" y="10544"/>
                </a:cubicBezTo>
                <a:cubicBezTo>
                  <a:pt x="3253" y="10180"/>
                  <a:pt x="3623" y="9998"/>
                  <a:pt x="4054" y="9998"/>
                </a:cubicBezTo>
                <a:lnTo>
                  <a:pt x="10122" y="9998"/>
                </a:lnTo>
                <a:lnTo>
                  <a:pt x="10122" y="7551"/>
                </a:lnTo>
                <a:lnTo>
                  <a:pt x="8541" y="7551"/>
                </a:lnTo>
                <a:cubicBezTo>
                  <a:pt x="8296" y="7551"/>
                  <a:pt x="8088" y="7451"/>
                  <a:pt x="7912" y="7248"/>
                </a:cubicBezTo>
                <a:cubicBezTo>
                  <a:pt x="7738" y="7045"/>
                  <a:pt x="7650" y="6790"/>
                  <a:pt x="7650" y="6484"/>
                </a:cubicBezTo>
                <a:lnTo>
                  <a:pt x="7650" y="1066"/>
                </a:lnTo>
                <a:cubicBezTo>
                  <a:pt x="7650" y="776"/>
                  <a:pt x="7738" y="523"/>
                  <a:pt x="7912" y="314"/>
                </a:cubicBezTo>
                <a:cubicBezTo>
                  <a:pt x="8088" y="103"/>
                  <a:pt x="8296" y="0"/>
                  <a:pt x="8541" y="0"/>
                </a:cubicBezTo>
                <a:lnTo>
                  <a:pt x="13052" y="0"/>
                </a:lnTo>
                <a:cubicBezTo>
                  <a:pt x="13294" y="0"/>
                  <a:pt x="13505" y="103"/>
                  <a:pt x="13679" y="314"/>
                </a:cubicBezTo>
                <a:cubicBezTo>
                  <a:pt x="13855" y="523"/>
                  <a:pt x="13943" y="776"/>
                  <a:pt x="13943" y="1066"/>
                </a:cubicBezTo>
                <a:lnTo>
                  <a:pt x="13943" y="6484"/>
                </a:lnTo>
                <a:cubicBezTo>
                  <a:pt x="13943" y="6790"/>
                  <a:pt x="13855" y="7045"/>
                  <a:pt x="13679" y="7248"/>
                </a:cubicBezTo>
                <a:cubicBezTo>
                  <a:pt x="13505" y="7451"/>
                  <a:pt x="13294" y="7551"/>
                  <a:pt x="13052" y="7551"/>
                </a:cubicBezTo>
                <a:lnTo>
                  <a:pt x="11471" y="7551"/>
                </a:lnTo>
                <a:lnTo>
                  <a:pt x="11471" y="9998"/>
                </a:lnTo>
                <a:lnTo>
                  <a:pt x="17541" y="9998"/>
                </a:lnTo>
                <a:cubicBezTo>
                  <a:pt x="17970" y="9998"/>
                  <a:pt x="18339" y="10177"/>
                  <a:pt x="18653" y="10539"/>
                </a:cubicBezTo>
                <a:cubicBezTo>
                  <a:pt x="18966" y="10900"/>
                  <a:pt x="19123" y="11344"/>
                  <a:pt x="19123" y="11869"/>
                </a:cubicBezTo>
                <a:lnTo>
                  <a:pt x="19123" y="14020"/>
                </a:lnTo>
                <a:lnTo>
                  <a:pt x="20709" y="1402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9050" tIns="19050" rIns="19050" bIns="19050" anchor="ctr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28" name="Shape 544">
            <a:extLst>
              <a:ext uri="{FF2B5EF4-FFF2-40B4-BE49-F238E27FC236}">
                <a16:creationId xmlns:a16="http://schemas.microsoft.com/office/drawing/2014/main" xmlns="" id="{816CAC8C-61B7-4738-8C29-DCE0E27E8AAD}"/>
              </a:ext>
            </a:extLst>
          </p:cNvPr>
          <p:cNvSpPr>
            <a:spLocks/>
          </p:cNvSpPr>
          <p:nvPr/>
        </p:nvSpPr>
        <p:spPr bwMode="auto">
          <a:xfrm>
            <a:off x="3685380" y="2256631"/>
            <a:ext cx="2528888" cy="1276350"/>
          </a:xfrm>
          <a:custGeom>
            <a:avLst/>
            <a:gdLst>
              <a:gd name="T0" fmla="*/ 5503 w 21600"/>
              <a:gd name="T1" fmla="*/ 0 h 21600"/>
              <a:gd name="T2" fmla="*/ 364933 w 21600"/>
              <a:gd name="T3" fmla="*/ 642134 h 21600"/>
              <a:gd name="T4" fmla="*/ 0 w 21600"/>
              <a:gd name="T5" fmla="*/ 1276350 h 21600"/>
              <a:gd name="T6" fmla="*/ 2171214 w 21600"/>
              <a:gd name="T7" fmla="*/ 1276350 h 21600"/>
              <a:gd name="T8" fmla="*/ 2528888 w 21600"/>
              <a:gd name="T9" fmla="*/ 647807 h 21600"/>
              <a:gd name="T10" fmla="*/ 2185966 w 21600"/>
              <a:gd name="T11" fmla="*/ 1064 h 21600"/>
              <a:gd name="T12" fmla="*/ 5503 w 21600"/>
              <a:gd name="T13" fmla="*/ 0 h 2160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21600" h="21600" extrusionOk="0">
                <a:moveTo>
                  <a:pt x="47" y="0"/>
                </a:moveTo>
                <a:lnTo>
                  <a:pt x="3117" y="10867"/>
                </a:lnTo>
                <a:lnTo>
                  <a:pt x="0" y="21600"/>
                </a:lnTo>
                <a:lnTo>
                  <a:pt x="18545" y="21600"/>
                </a:lnTo>
                <a:lnTo>
                  <a:pt x="21600" y="10963"/>
                </a:lnTo>
                <a:lnTo>
                  <a:pt x="18671" y="18"/>
                </a:lnTo>
                <a:lnTo>
                  <a:pt x="47" y="0"/>
                </a:lnTo>
                <a:close/>
              </a:path>
            </a:pathLst>
          </a:custGeom>
          <a:solidFill>
            <a:srgbClr val="314865"/>
          </a:solidFill>
          <a:ln>
            <a:noFill/>
          </a:ln>
          <a:extLst/>
        </p:spPr>
        <p:txBody>
          <a:bodyPr lIns="0" tIns="0" rIns="0" bIns="0" anchor="ctr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29" name="Shape 547">
            <a:extLst>
              <a:ext uri="{FF2B5EF4-FFF2-40B4-BE49-F238E27FC236}">
                <a16:creationId xmlns:a16="http://schemas.microsoft.com/office/drawing/2014/main" xmlns="" id="{9F5C83F1-0B69-4463-9CE1-9706D6E0D4B3}"/>
              </a:ext>
            </a:extLst>
          </p:cNvPr>
          <p:cNvSpPr>
            <a:spLocks/>
          </p:cNvSpPr>
          <p:nvPr/>
        </p:nvSpPr>
        <p:spPr bwMode="auto">
          <a:xfrm>
            <a:off x="4679155" y="2653506"/>
            <a:ext cx="585788" cy="487362"/>
          </a:xfrm>
          <a:custGeom>
            <a:avLst/>
            <a:gdLst>
              <a:gd name="T0" fmla="*/ 360395 w 21600"/>
              <a:gd name="T1" fmla="*/ 174435 h 21600"/>
              <a:gd name="T2" fmla="*/ 327526 w 21600"/>
              <a:gd name="T3" fmla="*/ 243681 h 21600"/>
              <a:gd name="T4" fmla="*/ 334279 w 21600"/>
              <a:gd name="T5" fmla="*/ 311077 h 21600"/>
              <a:gd name="T6" fmla="*/ 282778 w 21600"/>
              <a:gd name="T7" fmla="*/ 352119 h 21600"/>
              <a:gd name="T8" fmla="*/ 221813 w 21600"/>
              <a:gd name="T9" fmla="*/ 349186 h 21600"/>
              <a:gd name="T10" fmla="*/ 151735 w 21600"/>
              <a:gd name="T11" fmla="*/ 382308 h 21600"/>
              <a:gd name="T12" fmla="*/ 99448 w 21600"/>
              <a:gd name="T13" fmla="*/ 340838 h 21600"/>
              <a:gd name="T14" fmla="*/ 40788 w 21600"/>
              <a:gd name="T15" fmla="*/ 320260 h 21600"/>
              <a:gd name="T16" fmla="*/ 62620 w 21600"/>
              <a:gd name="T17" fmla="*/ 272359 h 21600"/>
              <a:gd name="T18" fmla="*/ 0 w 21600"/>
              <a:gd name="T19" fmla="*/ 232399 h 21600"/>
              <a:gd name="T20" fmla="*/ 51311 w 21600"/>
              <a:gd name="T21" fmla="*/ 166199 h 21600"/>
              <a:gd name="T22" fmla="*/ 39514 w 21600"/>
              <a:gd name="T23" fmla="*/ 90455 h 21600"/>
              <a:gd name="T24" fmla="*/ 97035 w 21600"/>
              <a:gd name="T25" fmla="*/ 67847 h 21600"/>
              <a:gd name="T26" fmla="*/ 148156 w 21600"/>
              <a:gd name="T27" fmla="*/ 44404 h 21600"/>
              <a:gd name="T28" fmla="*/ 219074 w 21600"/>
              <a:gd name="T29" fmla="*/ 44404 h 21600"/>
              <a:gd name="T30" fmla="*/ 286602 w 21600"/>
              <a:gd name="T31" fmla="*/ 55866 h 21600"/>
              <a:gd name="T32" fmla="*/ 333655 w 21600"/>
              <a:gd name="T33" fmla="*/ 99435 h 21600"/>
              <a:gd name="T34" fmla="*/ 183899 w 21600"/>
              <a:gd name="T35" fmla="*/ 260490 h 21600"/>
              <a:gd name="T36" fmla="*/ 234641 w 21600"/>
              <a:gd name="T37" fmla="*/ 184115 h 21600"/>
              <a:gd name="T38" fmla="*/ 128304 w 21600"/>
              <a:gd name="T39" fmla="*/ 205572 h 21600"/>
              <a:gd name="T40" fmla="*/ 555848 w 21600"/>
              <a:gd name="T41" fmla="*/ 382489 h 21600"/>
              <a:gd name="T42" fmla="*/ 564987 w 21600"/>
              <a:gd name="T43" fmla="*/ 431879 h 21600"/>
              <a:gd name="T44" fmla="*/ 520673 w 21600"/>
              <a:gd name="T45" fmla="*/ 473102 h 21600"/>
              <a:gd name="T46" fmla="*/ 471153 w 21600"/>
              <a:gd name="T47" fmla="*/ 459339 h 21600"/>
              <a:gd name="T48" fmla="*/ 443707 w 21600"/>
              <a:gd name="T49" fmla="*/ 485061 h 21600"/>
              <a:gd name="T50" fmla="*/ 402404 w 21600"/>
              <a:gd name="T51" fmla="*/ 436708 h 21600"/>
              <a:gd name="T52" fmla="*/ 354917 w 21600"/>
              <a:gd name="T53" fmla="*/ 420598 h 21600"/>
              <a:gd name="T54" fmla="*/ 340408 w 21600"/>
              <a:gd name="T55" fmla="*/ 362949 h 21600"/>
              <a:gd name="T56" fmla="*/ 373874 w 21600"/>
              <a:gd name="T57" fmla="*/ 336686 h 21600"/>
              <a:gd name="T58" fmla="*/ 361805 w 21600"/>
              <a:gd name="T59" fmla="*/ 298035 h 21600"/>
              <a:gd name="T60" fmla="*/ 406092 w 21600"/>
              <a:gd name="T61" fmla="*/ 257444 h 21600"/>
              <a:gd name="T62" fmla="*/ 454989 w 21600"/>
              <a:gd name="T63" fmla="*/ 271140 h 21600"/>
              <a:gd name="T64" fmla="*/ 482814 w 21600"/>
              <a:gd name="T65" fmla="*/ 245283 h 21600"/>
              <a:gd name="T66" fmla="*/ 524307 w 21600"/>
              <a:gd name="T67" fmla="*/ 293703 h 21600"/>
              <a:gd name="T68" fmla="*/ 575076 w 21600"/>
              <a:gd name="T69" fmla="*/ 317959 h 21600"/>
              <a:gd name="T70" fmla="*/ 572635 w 21600"/>
              <a:gd name="T71" fmla="*/ 376013 h 21600"/>
              <a:gd name="T72" fmla="*/ 549339 w 21600"/>
              <a:gd name="T73" fmla="*/ 161168 h 21600"/>
              <a:gd name="T74" fmla="*/ 536647 w 21600"/>
              <a:gd name="T75" fmla="*/ 199976 h 21600"/>
              <a:gd name="T76" fmla="*/ 495859 w 21600"/>
              <a:gd name="T77" fmla="*/ 197810 h 21600"/>
              <a:gd name="T78" fmla="*/ 466244 w 21600"/>
              <a:gd name="T79" fmla="*/ 199976 h 21600"/>
              <a:gd name="T80" fmla="*/ 425429 w 21600"/>
              <a:gd name="T81" fmla="*/ 206926 h 21600"/>
              <a:gd name="T82" fmla="*/ 408452 w 21600"/>
              <a:gd name="T83" fmla="*/ 171005 h 21600"/>
              <a:gd name="T84" fmla="*/ 365385 w 21600"/>
              <a:gd name="T85" fmla="*/ 124413 h 21600"/>
              <a:gd name="T86" fmla="*/ 394105 w 21600"/>
              <a:gd name="T87" fmla="*/ 81430 h 21600"/>
              <a:gd name="T88" fmla="*/ 392315 w 21600"/>
              <a:gd name="T89" fmla="*/ 35740 h 21600"/>
              <a:gd name="T90" fmla="*/ 442107 w 21600"/>
              <a:gd name="T91" fmla="*/ 6679 h 21600"/>
              <a:gd name="T92" fmla="*/ 476305 w 21600"/>
              <a:gd name="T93" fmla="*/ 23195 h 21600"/>
              <a:gd name="T94" fmla="*/ 498598 w 21600"/>
              <a:gd name="T95" fmla="*/ 0 h 21600"/>
              <a:gd name="T96" fmla="*/ 546844 w 21600"/>
              <a:gd name="T97" fmla="*/ 30957 h 21600"/>
              <a:gd name="T98" fmla="*/ 574425 w 21600"/>
              <a:gd name="T99" fmla="*/ 72946 h 21600"/>
              <a:gd name="T100" fmla="*/ 573204 w 21600"/>
              <a:gd name="T101" fmla="*/ 133912 h 21600"/>
              <a:gd name="T102" fmla="*/ 463234 w 21600"/>
              <a:gd name="T103" fmla="*/ 401668 h 21600"/>
              <a:gd name="T104" fmla="*/ 437578 w 21600"/>
              <a:gd name="T105" fmla="*/ 339303 h 21600"/>
              <a:gd name="T106" fmla="*/ 498977 w 21600"/>
              <a:gd name="T107" fmla="*/ 132829 h 21600"/>
              <a:gd name="T108" fmla="*/ 441836 w 21600"/>
              <a:gd name="T109" fmla="*/ 108867 h 21600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0" t="0" r="r" b="b"/>
            <a:pathLst>
              <a:path w="21600" h="21600" extrusionOk="0">
                <a:moveTo>
                  <a:pt x="11234" y="6152"/>
                </a:moveTo>
                <a:cubicBezTo>
                  <a:pt x="11406" y="6502"/>
                  <a:pt x="11552" y="6917"/>
                  <a:pt x="11672" y="7395"/>
                </a:cubicBezTo>
                <a:cubicBezTo>
                  <a:pt x="11747" y="7412"/>
                  <a:pt x="11886" y="7434"/>
                  <a:pt x="12089" y="7462"/>
                </a:cubicBezTo>
                <a:cubicBezTo>
                  <a:pt x="12291" y="7488"/>
                  <a:pt x="12501" y="7527"/>
                  <a:pt x="12715" y="7578"/>
                </a:cubicBezTo>
                <a:cubicBezTo>
                  <a:pt x="12929" y="7626"/>
                  <a:pt x="13120" y="7680"/>
                  <a:pt x="13289" y="7731"/>
                </a:cubicBezTo>
                <a:cubicBezTo>
                  <a:pt x="13459" y="7787"/>
                  <a:pt x="13543" y="7849"/>
                  <a:pt x="13543" y="7923"/>
                </a:cubicBezTo>
                <a:lnTo>
                  <a:pt x="13543" y="10328"/>
                </a:lnTo>
                <a:cubicBezTo>
                  <a:pt x="13543" y="10416"/>
                  <a:pt x="13459" y="10495"/>
                  <a:pt x="13289" y="10549"/>
                </a:cubicBezTo>
                <a:cubicBezTo>
                  <a:pt x="13120" y="10611"/>
                  <a:pt x="12929" y="10659"/>
                  <a:pt x="12715" y="10707"/>
                </a:cubicBezTo>
                <a:cubicBezTo>
                  <a:pt x="12501" y="10752"/>
                  <a:pt x="12289" y="10783"/>
                  <a:pt x="12077" y="10800"/>
                </a:cubicBezTo>
                <a:cubicBezTo>
                  <a:pt x="11867" y="10820"/>
                  <a:pt x="11731" y="10837"/>
                  <a:pt x="11672" y="10857"/>
                </a:cubicBezTo>
                <a:cubicBezTo>
                  <a:pt x="11566" y="11243"/>
                  <a:pt x="11430" y="11639"/>
                  <a:pt x="11255" y="12045"/>
                </a:cubicBezTo>
                <a:cubicBezTo>
                  <a:pt x="11430" y="12325"/>
                  <a:pt x="11594" y="12596"/>
                  <a:pt x="11757" y="12864"/>
                </a:cubicBezTo>
                <a:cubicBezTo>
                  <a:pt x="11919" y="13127"/>
                  <a:pt x="12100" y="13395"/>
                  <a:pt x="12303" y="13655"/>
                </a:cubicBezTo>
                <a:lnTo>
                  <a:pt x="12326" y="13787"/>
                </a:lnTo>
                <a:cubicBezTo>
                  <a:pt x="12326" y="13841"/>
                  <a:pt x="12249" y="13977"/>
                  <a:pt x="12096" y="14194"/>
                </a:cubicBezTo>
                <a:cubicBezTo>
                  <a:pt x="11940" y="14411"/>
                  <a:pt x="11762" y="14637"/>
                  <a:pt x="11559" y="14877"/>
                </a:cubicBezTo>
                <a:cubicBezTo>
                  <a:pt x="11357" y="15117"/>
                  <a:pt x="11166" y="15326"/>
                  <a:pt x="10992" y="15513"/>
                </a:cubicBezTo>
                <a:cubicBezTo>
                  <a:pt x="10813" y="15696"/>
                  <a:pt x="10702" y="15789"/>
                  <a:pt x="10658" y="15789"/>
                </a:cubicBezTo>
                <a:cubicBezTo>
                  <a:pt x="10643" y="15789"/>
                  <a:pt x="10566" y="15727"/>
                  <a:pt x="10427" y="15606"/>
                </a:cubicBezTo>
                <a:cubicBezTo>
                  <a:pt x="10288" y="15484"/>
                  <a:pt x="10135" y="15346"/>
                  <a:pt x="9966" y="15188"/>
                </a:cubicBezTo>
                <a:cubicBezTo>
                  <a:pt x="9796" y="15030"/>
                  <a:pt x="9638" y="14886"/>
                  <a:pt x="9493" y="14747"/>
                </a:cubicBezTo>
                <a:cubicBezTo>
                  <a:pt x="9344" y="14615"/>
                  <a:pt x="9250" y="14524"/>
                  <a:pt x="9205" y="14476"/>
                </a:cubicBezTo>
                <a:cubicBezTo>
                  <a:pt x="8866" y="14685"/>
                  <a:pt x="8537" y="14852"/>
                  <a:pt x="8212" y="14979"/>
                </a:cubicBezTo>
                <a:cubicBezTo>
                  <a:pt x="8212" y="15069"/>
                  <a:pt x="8200" y="15236"/>
                  <a:pt x="8179" y="15476"/>
                </a:cubicBezTo>
                <a:cubicBezTo>
                  <a:pt x="8156" y="15721"/>
                  <a:pt x="8127" y="15976"/>
                  <a:pt x="8090" y="16241"/>
                </a:cubicBezTo>
                <a:cubicBezTo>
                  <a:pt x="8052" y="16509"/>
                  <a:pt x="8005" y="16744"/>
                  <a:pt x="7948" y="16944"/>
                </a:cubicBezTo>
                <a:cubicBezTo>
                  <a:pt x="7892" y="17148"/>
                  <a:pt x="7833" y="17249"/>
                  <a:pt x="7774" y="17249"/>
                </a:cubicBezTo>
                <a:lnTo>
                  <a:pt x="5769" y="17249"/>
                </a:lnTo>
                <a:cubicBezTo>
                  <a:pt x="5708" y="17249"/>
                  <a:pt x="5651" y="17147"/>
                  <a:pt x="5595" y="16944"/>
                </a:cubicBezTo>
                <a:cubicBezTo>
                  <a:pt x="5538" y="16744"/>
                  <a:pt x="5494" y="16509"/>
                  <a:pt x="5463" y="16241"/>
                </a:cubicBezTo>
                <a:cubicBezTo>
                  <a:pt x="5435" y="15976"/>
                  <a:pt x="5406" y="15721"/>
                  <a:pt x="5385" y="15484"/>
                </a:cubicBezTo>
                <a:cubicBezTo>
                  <a:pt x="5362" y="15244"/>
                  <a:pt x="5352" y="15078"/>
                  <a:pt x="5352" y="14979"/>
                </a:cubicBezTo>
                <a:cubicBezTo>
                  <a:pt x="5013" y="14871"/>
                  <a:pt x="4682" y="14702"/>
                  <a:pt x="4359" y="14476"/>
                </a:cubicBezTo>
                <a:cubicBezTo>
                  <a:pt x="4126" y="14685"/>
                  <a:pt x="3895" y="14894"/>
                  <a:pt x="3667" y="15106"/>
                </a:cubicBezTo>
                <a:cubicBezTo>
                  <a:pt x="3439" y="15321"/>
                  <a:pt x="3213" y="15535"/>
                  <a:pt x="2996" y="15761"/>
                </a:cubicBezTo>
                <a:lnTo>
                  <a:pt x="2883" y="15789"/>
                </a:lnTo>
                <a:cubicBezTo>
                  <a:pt x="2855" y="15789"/>
                  <a:pt x="2751" y="15696"/>
                  <a:pt x="2573" y="15513"/>
                </a:cubicBezTo>
                <a:cubicBezTo>
                  <a:pt x="2396" y="15326"/>
                  <a:pt x="2212" y="15117"/>
                  <a:pt x="2022" y="14877"/>
                </a:cubicBezTo>
                <a:cubicBezTo>
                  <a:pt x="1829" y="14637"/>
                  <a:pt x="1657" y="14411"/>
                  <a:pt x="1504" y="14194"/>
                </a:cubicBezTo>
                <a:cubicBezTo>
                  <a:pt x="1349" y="13977"/>
                  <a:pt x="1273" y="13841"/>
                  <a:pt x="1273" y="13787"/>
                </a:cubicBezTo>
                <a:cubicBezTo>
                  <a:pt x="1273" y="13771"/>
                  <a:pt x="1320" y="13677"/>
                  <a:pt x="1419" y="13511"/>
                </a:cubicBezTo>
                <a:cubicBezTo>
                  <a:pt x="1516" y="13347"/>
                  <a:pt x="1629" y="13163"/>
                  <a:pt x="1751" y="12971"/>
                </a:cubicBezTo>
                <a:cubicBezTo>
                  <a:pt x="1876" y="12777"/>
                  <a:pt x="1991" y="12590"/>
                  <a:pt x="2100" y="12415"/>
                </a:cubicBezTo>
                <a:cubicBezTo>
                  <a:pt x="2210" y="12240"/>
                  <a:pt x="2278" y="12127"/>
                  <a:pt x="2309" y="12071"/>
                </a:cubicBezTo>
                <a:cubicBezTo>
                  <a:pt x="2135" y="11687"/>
                  <a:pt x="1989" y="11260"/>
                  <a:pt x="1869" y="10800"/>
                </a:cubicBezTo>
                <a:cubicBezTo>
                  <a:pt x="1794" y="10783"/>
                  <a:pt x="1655" y="10761"/>
                  <a:pt x="1452" y="10732"/>
                </a:cubicBezTo>
                <a:cubicBezTo>
                  <a:pt x="1250" y="10707"/>
                  <a:pt x="1043" y="10676"/>
                  <a:pt x="826" y="10639"/>
                </a:cubicBezTo>
                <a:cubicBezTo>
                  <a:pt x="612" y="10602"/>
                  <a:pt x="421" y="10554"/>
                  <a:pt x="252" y="10498"/>
                </a:cubicBezTo>
                <a:cubicBezTo>
                  <a:pt x="82" y="10439"/>
                  <a:pt x="0" y="10374"/>
                  <a:pt x="0" y="10300"/>
                </a:cubicBezTo>
                <a:lnTo>
                  <a:pt x="0" y="7869"/>
                </a:lnTo>
                <a:cubicBezTo>
                  <a:pt x="0" y="7798"/>
                  <a:pt x="82" y="7725"/>
                  <a:pt x="252" y="7660"/>
                </a:cubicBezTo>
                <a:cubicBezTo>
                  <a:pt x="421" y="7590"/>
                  <a:pt x="617" y="7539"/>
                  <a:pt x="838" y="7502"/>
                </a:cubicBezTo>
                <a:cubicBezTo>
                  <a:pt x="1059" y="7468"/>
                  <a:pt x="1273" y="7434"/>
                  <a:pt x="1476" y="7409"/>
                </a:cubicBezTo>
                <a:cubicBezTo>
                  <a:pt x="1678" y="7380"/>
                  <a:pt x="1817" y="7366"/>
                  <a:pt x="1892" y="7366"/>
                </a:cubicBezTo>
                <a:cubicBezTo>
                  <a:pt x="1982" y="6926"/>
                  <a:pt x="2121" y="6531"/>
                  <a:pt x="2309" y="6178"/>
                </a:cubicBezTo>
                <a:cubicBezTo>
                  <a:pt x="2135" y="5901"/>
                  <a:pt x="1965" y="5621"/>
                  <a:pt x="1796" y="5347"/>
                </a:cubicBezTo>
                <a:cubicBezTo>
                  <a:pt x="1629" y="5074"/>
                  <a:pt x="1452" y="4803"/>
                  <a:pt x="1273" y="4543"/>
                </a:cubicBezTo>
                <a:lnTo>
                  <a:pt x="1229" y="4407"/>
                </a:lnTo>
                <a:cubicBezTo>
                  <a:pt x="1229" y="4354"/>
                  <a:pt x="1304" y="4221"/>
                  <a:pt x="1457" y="4009"/>
                </a:cubicBezTo>
                <a:cubicBezTo>
                  <a:pt x="1612" y="3797"/>
                  <a:pt x="1789" y="3574"/>
                  <a:pt x="1987" y="3334"/>
                </a:cubicBezTo>
                <a:cubicBezTo>
                  <a:pt x="2187" y="3094"/>
                  <a:pt x="2375" y="2883"/>
                  <a:pt x="2551" y="2696"/>
                </a:cubicBezTo>
                <a:cubicBezTo>
                  <a:pt x="2728" y="2515"/>
                  <a:pt x="2839" y="2419"/>
                  <a:pt x="2883" y="2419"/>
                </a:cubicBezTo>
                <a:cubicBezTo>
                  <a:pt x="2900" y="2419"/>
                  <a:pt x="2975" y="2479"/>
                  <a:pt x="3114" y="2597"/>
                </a:cubicBezTo>
                <a:cubicBezTo>
                  <a:pt x="3253" y="2713"/>
                  <a:pt x="3408" y="2851"/>
                  <a:pt x="3578" y="3007"/>
                </a:cubicBezTo>
                <a:cubicBezTo>
                  <a:pt x="3745" y="3165"/>
                  <a:pt x="3907" y="3320"/>
                  <a:pt x="4060" y="3470"/>
                </a:cubicBezTo>
                <a:cubicBezTo>
                  <a:pt x="4215" y="3617"/>
                  <a:pt x="4307" y="3707"/>
                  <a:pt x="4336" y="3744"/>
                </a:cubicBezTo>
                <a:cubicBezTo>
                  <a:pt x="4660" y="3518"/>
                  <a:pt x="4999" y="3354"/>
                  <a:pt x="5352" y="3244"/>
                </a:cubicBezTo>
                <a:cubicBezTo>
                  <a:pt x="5352" y="3173"/>
                  <a:pt x="5362" y="3004"/>
                  <a:pt x="5385" y="2747"/>
                </a:cubicBezTo>
                <a:cubicBezTo>
                  <a:pt x="5406" y="2484"/>
                  <a:pt x="5435" y="2225"/>
                  <a:pt x="5463" y="1968"/>
                </a:cubicBezTo>
                <a:cubicBezTo>
                  <a:pt x="5494" y="1708"/>
                  <a:pt x="5534" y="1476"/>
                  <a:pt x="5583" y="1264"/>
                </a:cubicBezTo>
                <a:cubicBezTo>
                  <a:pt x="5630" y="1053"/>
                  <a:pt x="5694" y="948"/>
                  <a:pt x="5769" y="948"/>
                </a:cubicBezTo>
                <a:lnTo>
                  <a:pt x="7774" y="948"/>
                </a:lnTo>
                <a:cubicBezTo>
                  <a:pt x="7833" y="948"/>
                  <a:pt x="7892" y="1053"/>
                  <a:pt x="7948" y="1264"/>
                </a:cubicBezTo>
                <a:cubicBezTo>
                  <a:pt x="8005" y="1476"/>
                  <a:pt x="8047" y="1708"/>
                  <a:pt x="8078" y="1968"/>
                </a:cubicBezTo>
                <a:cubicBezTo>
                  <a:pt x="8109" y="2225"/>
                  <a:pt x="8134" y="2484"/>
                  <a:pt x="8156" y="2747"/>
                </a:cubicBezTo>
                <a:cubicBezTo>
                  <a:pt x="8179" y="3004"/>
                  <a:pt x="8198" y="3173"/>
                  <a:pt x="8212" y="3244"/>
                </a:cubicBezTo>
                <a:cubicBezTo>
                  <a:pt x="8551" y="3354"/>
                  <a:pt x="8873" y="3512"/>
                  <a:pt x="9182" y="3715"/>
                </a:cubicBezTo>
                <a:cubicBezTo>
                  <a:pt x="9415" y="3512"/>
                  <a:pt x="9650" y="3306"/>
                  <a:pt x="9886" y="3106"/>
                </a:cubicBezTo>
                <a:cubicBezTo>
                  <a:pt x="10123" y="2899"/>
                  <a:pt x="10352" y="2691"/>
                  <a:pt x="10568" y="2476"/>
                </a:cubicBezTo>
                <a:lnTo>
                  <a:pt x="10658" y="2419"/>
                </a:lnTo>
                <a:cubicBezTo>
                  <a:pt x="10688" y="2419"/>
                  <a:pt x="10792" y="2518"/>
                  <a:pt x="10968" y="2710"/>
                </a:cubicBezTo>
                <a:cubicBezTo>
                  <a:pt x="11145" y="2905"/>
                  <a:pt x="11331" y="3117"/>
                  <a:pt x="11526" y="3348"/>
                </a:cubicBezTo>
                <a:cubicBezTo>
                  <a:pt x="11721" y="3577"/>
                  <a:pt x="11900" y="3797"/>
                  <a:pt x="12060" y="4009"/>
                </a:cubicBezTo>
                <a:cubicBezTo>
                  <a:pt x="12223" y="4221"/>
                  <a:pt x="12303" y="4354"/>
                  <a:pt x="12303" y="4407"/>
                </a:cubicBezTo>
                <a:cubicBezTo>
                  <a:pt x="12303" y="4444"/>
                  <a:pt x="12253" y="4543"/>
                  <a:pt x="12152" y="4712"/>
                </a:cubicBezTo>
                <a:cubicBezTo>
                  <a:pt x="12049" y="4879"/>
                  <a:pt x="11936" y="5057"/>
                  <a:pt x="11813" y="5251"/>
                </a:cubicBezTo>
                <a:cubicBezTo>
                  <a:pt x="11689" y="5446"/>
                  <a:pt x="11568" y="5630"/>
                  <a:pt x="11453" y="5808"/>
                </a:cubicBezTo>
                <a:cubicBezTo>
                  <a:pt x="11335" y="5983"/>
                  <a:pt x="11260" y="6096"/>
                  <a:pt x="11234" y="6152"/>
                </a:cubicBezTo>
                <a:moveTo>
                  <a:pt x="6781" y="11545"/>
                </a:moveTo>
                <a:cubicBezTo>
                  <a:pt x="7061" y="11545"/>
                  <a:pt x="7322" y="11480"/>
                  <a:pt x="7570" y="11356"/>
                </a:cubicBezTo>
                <a:cubicBezTo>
                  <a:pt x="7819" y="11229"/>
                  <a:pt x="8036" y="11057"/>
                  <a:pt x="8219" y="10837"/>
                </a:cubicBezTo>
                <a:cubicBezTo>
                  <a:pt x="8403" y="10616"/>
                  <a:pt x="8546" y="10357"/>
                  <a:pt x="8652" y="10060"/>
                </a:cubicBezTo>
                <a:cubicBezTo>
                  <a:pt x="8758" y="9761"/>
                  <a:pt x="8810" y="9447"/>
                  <a:pt x="8810" y="9111"/>
                </a:cubicBezTo>
                <a:cubicBezTo>
                  <a:pt x="8810" y="8778"/>
                  <a:pt x="8758" y="8459"/>
                  <a:pt x="8652" y="8160"/>
                </a:cubicBezTo>
                <a:cubicBezTo>
                  <a:pt x="8546" y="7858"/>
                  <a:pt x="8403" y="7592"/>
                  <a:pt x="8219" y="7372"/>
                </a:cubicBezTo>
                <a:cubicBezTo>
                  <a:pt x="8036" y="7152"/>
                  <a:pt x="7819" y="6980"/>
                  <a:pt x="7570" y="6847"/>
                </a:cubicBezTo>
                <a:cubicBezTo>
                  <a:pt x="7322" y="6717"/>
                  <a:pt x="7061" y="6649"/>
                  <a:pt x="6781" y="6649"/>
                </a:cubicBezTo>
                <a:cubicBezTo>
                  <a:pt x="6211" y="6649"/>
                  <a:pt x="5727" y="6889"/>
                  <a:pt x="5329" y="7367"/>
                </a:cubicBezTo>
                <a:cubicBezTo>
                  <a:pt x="4931" y="7844"/>
                  <a:pt x="4731" y="8425"/>
                  <a:pt x="4731" y="9111"/>
                </a:cubicBezTo>
                <a:cubicBezTo>
                  <a:pt x="4731" y="9447"/>
                  <a:pt x="4785" y="9761"/>
                  <a:pt x="4896" y="10060"/>
                </a:cubicBezTo>
                <a:cubicBezTo>
                  <a:pt x="5004" y="10357"/>
                  <a:pt x="5150" y="10616"/>
                  <a:pt x="5334" y="10837"/>
                </a:cubicBezTo>
                <a:cubicBezTo>
                  <a:pt x="5517" y="11057"/>
                  <a:pt x="5736" y="11229"/>
                  <a:pt x="5988" y="11356"/>
                </a:cubicBezTo>
                <a:cubicBezTo>
                  <a:pt x="6240" y="11480"/>
                  <a:pt x="6501" y="11545"/>
                  <a:pt x="6781" y="11545"/>
                </a:cubicBezTo>
                <a:moveTo>
                  <a:pt x="20496" y="16952"/>
                </a:moveTo>
                <a:cubicBezTo>
                  <a:pt x="20428" y="17294"/>
                  <a:pt x="20341" y="17613"/>
                  <a:pt x="20235" y="17913"/>
                </a:cubicBezTo>
                <a:cubicBezTo>
                  <a:pt x="20251" y="17963"/>
                  <a:pt x="20294" y="18051"/>
                  <a:pt x="20364" y="18161"/>
                </a:cubicBezTo>
                <a:cubicBezTo>
                  <a:pt x="20437" y="18274"/>
                  <a:pt x="20508" y="18398"/>
                  <a:pt x="20574" y="18528"/>
                </a:cubicBezTo>
                <a:cubicBezTo>
                  <a:pt x="20642" y="18655"/>
                  <a:pt x="20701" y="18779"/>
                  <a:pt x="20755" y="18898"/>
                </a:cubicBezTo>
                <a:cubicBezTo>
                  <a:pt x="20807" y="19014"/>
                  <a:pt x="20833" y="19098"/>
                  <a:pt x="20833" y="19141"/>
                </a:cubicBezTo>
                <a:cubicBezTo>
                  <a:pt x="20833" y="19177"/>
                  <a:pt x="20762" y="19282"/>
                  <a:pt x="20626" y="19460"/>
                </a:cubicBezTo>
                <a:cubicBezTo>
                  <a:pt x="20487" y="19635"/>
                  <a:pt x="20324" y="19821"/>
                  <a:pt x="20141" y="20013"/>
                </a:cubicBezTo>
                <a:cubicBezTo>
                  <a:pt x="19957" y="20205"/>
                  <a:pt x="19778" y="20389"/>
                  <a:pt x="19611" y="20558"/>
                </a:cubicBezTo>
                <a:cubicBezTo>
                  <a:pt x="19442" y="20730"/>
                  <a:pt x="19333" y="20849"/>
                  <a:pt x="19289" y="20911"/>
                </a:cubicBezTo>
                <a:lnTo>
                  <a:pt x="19199" y="20968"/>
                </a:lnTo>
                <a:cubicBezTo>
                  <a:pt x="19169" y="20968"/>
                  <a:pt x="19107" y="20928"/>
                  <a:pt x="19013" y="20852"/>
                </a:cubicBezTo>
                <a:cubicBezTo>
                  <a:pt x="18919" y="20773"/>
                  <a:pt x="18823" y="20685"/>
                  <a:pt x="18726" y="20586"/>
                </a:cubicBezTo>
                <a:cubicBezTo>
                  <a:pt x="18630" y="20488"/>
                  <a:pt x="18533" y="20392"/>
                  <a:pt x="18439" y="20295"/>
                </a:cubicBezTo>
                <a:cubicBezTo>
                  <a:pt x="18345" y="20199"/>
                  <a:pt x="18284" y="20137"/>
                  <a:pt x="18253" y="20101"/>
                </a:cubicBezTo>
                <a:cubicBezTo>
                  <a:pt x="17975" y="20208"/>
                  <a:pt x="17681" y="20295"/>
                  <a:pt x="17373" y="20358"/>
                </a:cubicBezTo>
                <a:cubicBezTo>
                  <a:pt x="17359" y="20411"/>
                  <a:pt x="17323" y="20510"/>
                  <a:pt x="17274" y="20649"/>
                </a:cubicBezTo>
                <a:cubicBezTo>
                  <a:pt x="17220" y="20787"/>
                  <a:pt x="17161" y="20925"/>
                  <a:pt x="17097" y="21061"/>
                </a:cubicBezTo>
                <a:cubicBezTo>
                  <a:pt x="17034" y="21196"/>
                  <a:pt x="16973" y="21320"/>
                  <a:pt x="16911" y="21431"/>
                </a:cubicBezTo>
                <a:cubicBezTo>
                  <a:pt x="16853" y="21546"/>
                  <a:pt x="16798" y="21600"/>
                  <a:pt x="16754" y="21600"/>
                </a:cubicBezTo>
                <a:cubicBezTo>
                  <a:pt x="16709" y="21600"/>
                  <a:pt x="16577" y="21569"/>
                  <a:pt x="16361" y="21498"/>
                </a:cubicBezTo>
                <a:cubicBezTo>
                  <a:pt x="16142" y="21431"/>
                  <a:pt x="15906" y="21349"/>
                  <a:pt x="15655" y="21247"/>
                </a:cubicBezTo>
                <a:cubicBezTo>
                  <a:pt x="15405" y="21148"/>
                  <a:pt x="15179" y="21044"/>
                  <a:pt x="14979" y="20931"/>
                </a:cubicBezTo>
                <a:cubicBezTo>
                  <a:pt x="14779" y="20818"/>
                  <a:pt x="14680" y="20719"/>
                  <a:pt x="14680" y="20629"/>
                </a:cubicBezTo>
                <a:cubicBezTo>
                  <a:pt x="14680" y="20420"/>
                  <a:pt x="14699" y="20205"/>
                  <a:pt x="14737" y="19985"/>
                </a:cubicBezTo>
                <a:cubicBezTo>
                  <a:pt x="14774" y="19765"/>
                  <a:pt x="14810" y="19556"/>
                  <a:pt x="14838" y="19355"/>
                </a:cubicBezTo>
                <a:cubicBezTo>
                  <a:pt x="14718" y="19248"/>
                  <a:pt x="14612" y="19129"/>
                  <a:pt x="14518" y="18999"/>
                </a:cubicBezTo>
                <a:cubicBezTo>
                  <a:pt x="14424" y="18870"/>
                  <a:pt x="14339" y="18731"/>
                  <a:pt x="14264" y="18587"/>
                </a:cubicBezTo>
                <a:cubicBezTo>
                  <a:pt x="14092" y="18607"/>
                  <a:pt x="13920" y="18618"/>
                  <a:pt x="13750" y="18630"/>
                </a:cubicBezTo>
                <a:cubicBezTo>
                  <a:pt x="13583" y="18638"/>
                  <a:pt x="13414" y="18641"/>
                  <a:pt x="13251" y="18641"/>
                </a:cubicBezTo>
                <a:lnTo>
                  <a:pt x="13087" y="18641"/>
                </a:lnTo>
                <a:cubicBezTo>
                  <a:pt x="13037" y="18641"/>
                  <a:pt x="13007" y="18590"/>
                  <a:pt x="12990" y="18491"/>
                </a:cubicBezTo>
                <a:cubicBezTo>
                  <a:pt x="12976" y="18418"/>
                  <a:pt x="12945" y="18260"/>
                  <a:pt x="12901" y="18011"/>
                </a:cubicBezTo>
                <a:cubicBezTo>
                  <a:pt x="12856" y="17763"/>
                  <a:pt x="12804" y="17503"/>
                  <a:pt x="12748" y="17229"/>
                </a:cubicBezTo>
                <a:cubicBezTo>
                  <a:pt x="12691" y="16953"/>
                  <a:pt x="12644" y="16704"/>
                  <a:pt x="12609" y="16478"/>
                </a:cubicBezTo>
                <a:cubicBezTo>
                  <a:pt x="12569" y="16252"/>
                  <a:pt x="12552" y="16123"/>
                  <a:pt x="12552" y="16086"/>
                </a:cubicBezTo>
                <a:cubicBezTo>
                  <a:pt x="12552" y="16032"/>
                  <a:pt x="12602" y="15973"/>
                  <a:pt x="12703" y="15911"/>
                </a:cubicBezTo>
                <a:cubicBezTo>
                  <a:pt x="12804" y="15849"/>
                  <a:pt x="12922" y="15784"/>
                  <a:pt x="13054" y="15713"/>
                </a:cubicBezTo>
                <a:cubicBezTo>
                  <a:pt x="13183" y="15645"/>
                  <a:pt x="13310" y="15592"/>
                  <a:pt x="13430" y="15546"/>
                </a:cubicBezTo>
                <a:cubicBezTo>
                  <a:pt x="13550" y="15501"/>
                  <a:pt x="13633" y="15470"/>
                  <a:pt x="13677" y="15453"/>
                </a:cubicBezTo>
                <a:cubicBezTo>
                  <a:pt x="13708" y="15241"/>
                  <a:pt x="13743" y="15069"/>
                  <a:pt x="13786" y="14922"/>
                </a:cubicBezTo>
                <a:cubicBezTo>
                  <a:pt x="13826" y="14778"/>
                  <a:pt x="13885" y="14615"/>
                  <a:pt x="13960" y="14423"/>
                </a:cubicBezTo>
                <a:cubicBezTo>
                  <a:pt x="13929" y="14389"/>
                  <a:pt x="13882" y="14310"/>
                  <a:pt x="13814" y="14194"/>
                </a:cubicBezTo>
                <a:cubicBezTo>
                  <a:pt x="13746" y="14075"/>
                  <a:pt x="13677" y="13951"/>
                  <a:pt x="13604" y="13824"/>
                </a:cubicBezTo>
                <a:cubicBezTo>
                  <a:pt x="13534" y="13694"/>
                  <a:pt x="13470" y="13567"/>
                  <a:pt x="13419" y="13446"/>
                </a:cubicBezTo>
                <a:cubicBezTo>
                  <a:pt x="13367" y="13325"/>
                  <a:pt x="13341" y="13243"/>
                  <a:pt x="13341" y="13209"/>
                </a:cubicBezTo>
                <a:cubicBezTo>
                  <a:pt x="13341" y="13172"/>
                  <a:pt x="13409" y="13065"/>
                  <a:pt x="13548" y="12887"/>
                </a:cubicBezTo>
                <a:cubicBezTo>
                  <a:pt x="13687" y="12715"/>
                  <a:pt x="13849" y="12531"/>
                  <a:pt x="14033" y="12336"/>
                </a:cubicBezTo>
                <a:cubicBezTo>
                  <a:pt x="14216" y="12144"/>
                  <a:pt x="14393" y="11961"/>
                  <a:pt x="14562" y="11797"/>
                </a:cubicBezTo>
                <a:cubicBezTo>
                  <a:pt x="14732" y="11628"/>
                  <a:pt x="14838" y="11517"/>
                  <a:pt x="14883" y="11467"/>
                </a:cubicBezTo>
                <a:lnTo>
                  <a:pt x="14974" y="11410"/>
                </a:lnTo>
                <a:cubicBezTo>
                  <a:pt x="15005" y="11410"/>
                  <a:pt x="15066" y="11450"/>
                  <a:pt x="15160" y="11526"/>
                </a:cubicBezTo>
                <a:cubicBezTo>
                  <a:pt x="15254" y="11599"/>
                  <a:pt x="15349" y="11690"/>
                  <a:pt x="15447" y="11789"/>
                </a:cubicBezTo>
                <a:cubicBezTo>
                  <a:pt x="15544" y="11887"/>
                  <a:pt x="15640" y="11983"/>
                  <a:pt x="15735" y="12076"/>
                </a:cubicBezTo>
                <a:cubicBezTo>
                  <a:pt x="15829" y="12175"/>
                  <a:pt x="15890" y="12237"/>
                  <a:pt x="15920" y="12277"/>
                </a:cubicBezTo>
                <a:cubicBezTo>
                  <a:pt x="16184" y="12167"/>
                  <a:pt x="16469" y="12082"/>
                  <a:pt x="16777" y="12017"/>
                </a:cubicBezTo>
                <a:cubicBezTo>
                  <a:pt x="16791" y="11964"/>
                  <a:pt x="16827" y="11868"/>
                  <a:pt x="16878" y="11726"/>
                </a:cubicBezTo>
                <a:cubicBezTo>
                  <a:pt x="16930" y="11588"/>
                  <a:pt x="16991" y="11450"/>
                  <a:pt x="17064" y="11317"/>
                </a:cubicBezTo>
                <a:cubicBezTo>
                  <a:pt x="17135" y="11178"/>
                  <a:pt x="17201" y="11057"/>
                  <a:pt x="17262" y="10941"/>
                </a:cubicBezTo>
                <a:cubicBezTo>
                  <a:pt x="17321" y="10831"/>
                  <a:pt x="17373" y="10775"/>
                  <a:pt x="17420" y="10775"/>
                </a:cubicBezTo>
                <a:cubicBezTo>
                  <a:pt x="17448" y="10775"/>
                  <a:pt x="17575" y="10806"/>
                  <a:pt x="17803" y="10871"/>
                </a:cubicBezTo>
                <a:cubicBezTo>
                  <a:pt x="18027" y="10930"/>
                  <a:pt x="18265" y="11015"/>
                  <a:pt x="18517" y="11119"/>
                </a:cubicBezTo>
                <a:cubicBezTo>
                  <a:pt x="18768" y="11224"/>
                  <a:pt x="18997" y="11328"/>
                  <a:pt x="19199" y="11438"/>
                </a:cubicBezTo>
                <a:cubicBezTo>
                  <a:pt x="19402" y="11546"/>
                  <a:pt x="19503" y="11647"/>
                  <a:pt x="19503" y="11746"/>
                </a:cubicBezTo>
                <a:cubicBezTo>
                  <a:pt x="19503" y="11955"/>
                  <a:pt x="19482" y="12167"/>
                  <a:pt x="19442" y="12384"/>
                </a:cubicBezTo>
                <a:cubicBezTo>
                  <a:pt x="19399" y="12599"/>
                  <a:pt x="19364" y="12810"/>
                  <a:pt x="19333" y="13017"/>
                </a:cubicBezTo>
                <a:cubicBezTo>
                  <a:pt x="19453" y="13124"/>
                  <a:pt x="19562" y="13245"/>
                  <a:pt x="19656" y="13375"/>
                </a:cubicBezTo>
                <a:cubicBezTo>
                  <a:pt x="19750" y="13505"/>
                  <a:pt x="19835" y="13643"/>
                  <a:pt x="19910" y="13787"/>
                </a:cubicBezTo>
                <a:cubicBezTo>
                  <a:pt x="20096" y="13771"/>
                  <a:pt x="20282" y="13756"/>
                  <a:pt x="20466" y="13748"/>
                </a:cubicBezTo>
                <a:cubicBezTo>
                  <a:pt x="20651" y="13737"/>
                  <a:pt x="20830" y="13734"/>
                  <a:pt x="21002" y="13734"/>
                </a:cubicBezTo>
                <a:cubicBezTo>
                  <a:pt x="21061" y="13734"/>
                  <a:pt x="21129" y="13852"/>
                  <a:pt x="21205" y="14092"/>
                </a:cubicBezTo>
                <a:cubicBezTo>
                  <a:pt x="21280" y="14333"/>
                  <a:pt x="21346" y="14604"/>
                  <a:pt x="21402" y="14911"/>
                </a:cubicBezTo>
                <a:cubicBezTo>
                  <a:pt x="21459" y="15216"/>
                  <a:pt x="21506" y="15507"/>
                  <a:pt x="21544" y="15784"/>
                </a:cubicBezTo>
                <a:cubicBezTo>
                  <a:pt x="21581" y="16058"/>
                  <a:pt x="21600" y="16236"/>
                  <a:pt x="21600" y="16315"/>
                </a:cubicBezTo>
                <a:cubicBezTo>
                  <a:pt x="21600" y="16371"/>
                  <a:pt x="21548" y="16427"/>
                  <a:pt x="21447" y="16492"/>
                </a:cubicBezTo>
                <a:cubicBezTo>
                  <a:pt x="21346" y="16554"/>
                  <a:pt x="21235" y="16614"/>
                  <a:pt x="21115" y="16665"/>
                </a:cubicBezTo>
                <a:cubicBezTo>
                  <a:pt x="20995" y="16721"/>
                  <a:pt x="20873" y="16777"/>
                  <a:pt x="20748" y="16837"/>
                </a:cubicBezTo>
                <a:cubicBezTo>
                  <a:pt x="20623" y="16893"/>
                  <a:pt x="20541" y="16933"/>
                  <a:pt x="20496" y="16952"/>
                </a:cubicBezTo>
                <a:moveTo>
                  <a:pt x="20515" y="6070"/>
                </a:moveTo>
                <a:cubicBezTo>
                  <a:pt x="20416" y="6395"/>
                  <a:pt x="20301" y="6678"/>
                  <a:pt x="20164" y="6920"/>
                </a:cubicBezTo>
                <a:cubicBezTo>
                  <a:pt x="20181" y="6960"/>
                  <a:pt x="20211" y="7030"/>
                  <a:pt x="20256" y="7143"/>
                </a:cubicBezTo>
                <a:cubicBezTo>
                  <a:pt x="20301" y="7256"/>
                  <a:pt x="20353" y="7378"/>
                  <a:pt x="20409" y="7510"/>
                </a:cubicBezTo>
                <a:cubicBezTo>
                  <a:pt x="20463" y="7640"/>
                  <a:pt x="20510" y="7759"/>
                  <a:pt x="20550" y="7869"/>
                </a:cubicBezTo>
                <a:cubicBezTo>
                  <a:pt x="20586" y="7974"/>
                  <a:pt x="20604" y="8041"/>
                  <a:pt x="20604" y="8058"/>
                </a:cubicBezTo>
                <a:cubicBezTo>
                  <a:pt x="20604" y="8112"/>
                  <a:pt x="20520" y="8216"/>
                  <a:pt x="20353" y="8375"/>
                </a:cubicBezTo>
                <a:cubicBezTo>
                  <a:pt x="20183" y="8533"/>
                  <a:pt x="19995" y="8696"/>
                  <a:pt x="19788" y="8863"/>
                </a:cubicBezTo>
                <a:cubicBezTo>
                  <a:pt x="19581" y="9027"/>
                  <a:pt x="19388" y="9176"/>
                  <a:pt x="19209" y="9309"/>
                </a:cubicBezTo>
                <a:cubicBezTo>
                  <a:pt x="19027" y="9439"/>
                  <a:pt x="18931" y="9501"/>
                  <a:pt x="18914" y="9501"/>
                </a:cubicBezTo>
                <a:cubicBezTo>
                  <a:pt x="18886" y="9501"/>
                  <a:pt x="18832" y="9462"/>
                  <a:pt x="18757" y="9374"/>
                </a:cubicBezTo>
                <a:cubicBezTo>
                  <a:pt x="18684" y="9289"/>
                  <a:pt x="18601" y="9193"/>
                  <a:pt x="18514" y="9083"/>
                </a:cubicBezTo>
                <a:cubicBezTo>
                  <a:pt x="18430" y="8979"/>
                  <a:pt x="18352" y="8871"/>
                  <a:pt x="18284" y="8767"/>
                </a:cubicBezTo>
                <a:cubicBezTo>
                  <a:pt x="18215" y="8663"/>
                  <a:pt x="18168" y="8592"/>
                  <a:pt x="18138" y="8558"/>
                </a:cubicBezTo>
                <a:cubicBezTo>
                  <a:pt x="18032" y="8592"/>
                  <a:pt x="17926" y="8620"/>
                  <a:pt x="17815" y="8640"/>
                </a:cubicBezTo>
                <a:cubicBezTo>
                  <a:pt x="17707" y="8657"/>
                  <a:pt x="17596" y="8657"/>
                  <a:pt x="17483" y="8640"/>
                </a:cubicBezTo>
                <a:lnTo>
                  <a:pt x="17326" y="8640"/>
                </a:lnTo>
                <a:cubicBezTo>
                  <a:pt x="17297" y="8674"/>
                  <a:pt x="17250" y="8750"/>
                  <a:pt x="17192" y="8863"/>
                </a:cubicBezTo>
                <a:cubicBezTo>
                  <a:pt x="17130" y="8973"/>
                  <a:pt x="17067" y="9092"/>
                  <a:pt x="16994" y="9213"/>
                </a:cubicBezTo>
                <a:cubicBezTo>
                  <a:pt x="16923" y="9335"/>
                  <a:pt x="16853" y="9442"/>
                  <a:pt x="16784" y="9529"/>
                </a:cubicBezTo>
                <a:cubicBezTo>
                  <a:pt x="16718" y="9620"/>
                  <a:pt x="16669" y="9668"/>
                  <a:pt x="16638" y="9668"/>
                </a:cubicBezTo>
                <a:cubicBezTo>
                  <a:pt x="16610" y="9668"/>
                  <a:pt x="16495" y="9617"/>
                  <a:pt x="16302" y="9518"/>
                </a:cubicBezTo>
                <a:cubicBezTo>
                  <a:pt x="16106" y="9419"/>
                  <a:pt x="15902" y="9304"/>
                  <a:pt x="15687" y="9171"/>
                </a:cubicBezTo>
                <a:cubicBezTo>
                  <a:pt x="15473" y="9041"/>
                  <a:pt x="15278" y="8911"/>
                  <a:pt x="15101" y="8778"/>
                </a:cubicBezTo>
                <a:cubicBezTo>
                  <a:pt x="14925" y="8649"/>
                  <a:pt x="14835" y="8558"/>
                  <a:pt x="14835" y="8505"/>
                </a:cubicBezTo>
                <a:cubicBezTo>
                  <a:pt x="14835" y="8488"/>
                  <a:pt x="14847" y="8420"/>
                  <a:pt x="14868" y="8307"/>
                </a:cubicBezTo>
                <a:cubicBezTo>
                  <a:pt x="14892" y="8194"/>
                  <a:pt x="14923" y="8073"/>
                  <a:pt x="14960" y="7948"/>
                </a:cubicBezTo>
                <a:cubicBezTo>
                  <a:pt x="14998" y="7824"/>
                  <a:pt x="15031" y="7700"/>
                  <a:pt x="15061" y="7579"/>
                </a:cubicBezTo>
                <a:cubicBezTo>
                  <a:pt x="15092" y="7457"/>
                  <a:pt x="15113" y="7378"/>
                  <a:pt x="15130" y="7341"/>
                </a:cubicBezTo>
                <a:cubicBezTo>
                  <a:pt x="14958" y="7132"/>
                  <a:pt x="14814" y="6867"/>
                  <a:pt x="14701" y="6542"/>
                </a:cubicBezTo>
                <a:cubicBezTo>
                  <a:pt x="14303" y="6525"/>
                  <a:pt x="14021" y="6503"/>
                  <a:pt x="13856" y="6475"/>
                </a:cubicBezTo>
                <a:cubicBezTo>
                  <a:pt x="13692" y="6446"/>
                  <a:pt x="13581" y="6364"/>
                  <a:pt x="13529" y="6226"/>
                </a:cubicBezTo>
                <a:cubicBezTo>
                  <a:pt x="13477" y="6085"/>
                  <a:pt x="13459" y="5850"/>
                  <a:pt x="13473" y="5514"/>
                </a:cubicBezTo>
                <a:cubicBezTo>
                  <a:pt x="13489" y="5184"/>
                  <a:pt x="13473" y="4693"/>
                  <a:pt x="13428" y="4043"/>
                </a:cubicBezTo>
                <a:cubicBezTo>
                  <a:pt x="13428" y="3987"/>
                  <a:pt x="13475" y="3936"/>
                  <a:pt x="13569" y="3880"/>
                </a:cubicBezTo>
                <a:cubicBezTo>
                  <a:pt x="13663" y="3826"/>
                  <a:pt x="13774" y="3784"/>
                  <a:pt x="13901" y="3744"/>
                </a:cubicBezTo>
                <a:cubicBezTo>
                  <a:pt x="14028" y="3707"/>
                  <a:pt x="14155" y="3685"/>
                  <a:pt x="14280" y="3665"/>
                </a:cubicBezTo>
                <a:cubicBezTo>
                  <a:pt x="14402" y="3645"/>
                  <a:pt x="14487" y="3628"/>
                  <a:pt x="14532" y="3609"/>
                </a:cubicBezTo>
                <a:cubicBezTo>
                  <a:pt x="14607" y="3315"/>
                  <a:pt x="14722" y="3024"/>
                  <a:pt x="14880" y="2747"/>
                </a:cubicBezTo>
                <a:cubicBezTo>
                  <a:pt x="14866" y="2708"/>
                  <a:pt x="14835" y="2632"/>
                  <a:pt x="14791" y="2510"/>
                </a:cubicBezTo>
                <a:cubicBezTo>
                  <a:pt x="14746" y="2389"/>
                  <a:pt x="14699" y="2265"/>
                  <a:pt x="14650" y="2137"/>
                </a:cubicBezTo>
                <a:cubicBezTo>
                  <a:pt x="14602" y="2010"/>
                  <a:pt x="14558" y="1897"/>
                  <a:pt x="14522" y="1793"/>
                </a:cubicBezTo>
                <a:cubicBezTo>
                  <a:pt x="14482" y="1689"/>
                  <a:pt x="14466" y="1618"/>
                  <a:pt x="14466" y="1584"/>
                </a:cubicBezTo>
                <a:cubicBezTo>
                  <a:pt x="14466" y="1528"/>
                  <a:pt x="14546" y="1429"/>
                  <a:pt x="14706" y="1279"/>
                </a:cubicBezTo>
                <a:cubicBezTo>
                  <a:pt x="14868" y="1130"/>
                  <a:pt x="15052" y="971"/>
                  <a:pt x="15259" y="805"/>
                </a:cubicBezTo>
                <a:cubicBezTo>
                  <a:pt x="15464" y="641"/>
                  <a:pt x="15659" y="491"/>
                  <a:pt x="15840" y="367"/>
                </a:cubicBezTo>
                <a:cubicBezTo>
                  <a:pt x="16019" y="240"/>
                  <a:pt x="16125" y="178"/>
                  <a:pt x="16154" y="178"/>
                </a:cubicBezTo>
                <a:cubicBezTo>
                  <a:pt x="16184" y="178"/>
                  <a:pt x="16234" y="217"/>
                  <a:pt x="16302" y="296"/>
                </a:cubicBezTo>
                <a:cubicBezTo>
                  <a:pt x="16368" y="381"/>
                  <a:pt x="16445" y="477"/>
                  <a:pt x="16532" y="590"/>
                </a:cubicBezTo>
                <a:cubicBezTo>
                  <a:pt x="16620" y="700"/>
                  <a:pt x="16695" y="808"/>
                  <a:pt x="16763" y="906"/>
                </a:cubicBezTo>
                <a:cubicBezTo>
                  <a:pt x="16829" y="1005"/>
                  <a:pt x="16878" y="1073"/>
                  <a:pt x="16909" y="1110"/>
                </a:cubicBezTo>
                <a:cubicBezTo>
                  <a:pt x="17015" y="1073"/>
                  <a:pt x="17123" y="1048"/>
                  <a:pt x="17229" y="1028"/>
                </a:cubicBezTo>
                <a:cubicBezTo>
                  <a:pt x="17340" y="1008"/>
                  <a:pt x="17450" y="1008"/>
                  <a:pt x="17563" y="1028"/>
                </a:cubicBezTo>
                <a:lnTo>
                  <a:pt x="17721" y="1028"/>
                </a:lnTo>
                <a:cubicBezTo>
                  <a:pt x="17735" y="994"/>
                  <a:pt x="17778" y="918"/>
                  <a:pt x="17846" y="805"/>
                </a:cubicBezTo>
                <a:cubicBezTo>
                  <a:pt x="17912" y="692"/>
                  <a:pt x="17982" y="579"/>
                  <a:pt x="18053" y="460"/>
                </a:cubicBezTo>
                <a:cubicBezTo>
                  <a:pt x="18124" y="342"/>
                  <a:pt x="18189" y="237"/>
                  <a:pt x="18251" y="144"/>
                </a:cubicBezTo>
                <a:cubicBezTo>
                  <a:pt x="18310" y="51"/>
                  <a:pt x="18354" y="0"/>
                  <a:pt x="18385" y="0"/>
                </a:cubicBezTo>
                <a:cubicBezTo>
                  <a:pt x="18415" y="0"/>
                  <a:pt x="18528" y="54"/>
                  <a:pt x="18724" y="158"/>
                </a:cubicBezTo>
                <a:cubicBezTo>
                  <a:pt x="18919" y="260"/>
                  <a:pt x="19129" y="378"/>
                  <a:pt x="19350" y="508"/>
                </a:cubicBezTo>
                <a:cubicBezTo>
                  <a:pt x="19571" y="641"/>
                  <a:pt x="19771" y="765"/>
                  <a:pt x="19945" y="892"/>
                </a:cubicBezTo>
                <a:cubicBezTo>
                  <a:pt x="20122" y="1019"/>
                  <a:pt x="20211" y="1110"/>
                  <a:pt x="20211" y="1163"/>
                </a:cubicBezTo>
                <a:cubicBezTo>
                  <a:pt x="20211" y="1200"/>
                  <a:pt x="20197" y="1268"/>
                  <a:pt x="20164" y="1372"/>
                </a:cubicBezTo>
                <a:cubicBezTo>
                  <a:pt x="20136" y="1477"/>
                  <a:pt x="20105" y="1593"/>
                  <a:pt x="20075" y="1725"/>
                </a:cubicBezTo>
                <a:cubicBezTo>
                  <a:pt x="20047" y="1855"/>
                  <a:pt x="20014" y="1979"/>
                  <a:pt x="19981" y="2095"/>
                </a:cubicBezTo>
                <a:cubicBezTo>
                  <a:pt x="19945" y="2214"/>
                  <a:pt x="19922" y="2290"/>
                  <a:pt x="19908" y="2327"/>
                </a:cubicBezTo>
                <a:cubicBezTo>
                  <a:pt x="20058" y="2552"/>
                  <a:pt x="20204" y="2824"/>
                  <a:pt x="20345" y="3137"/>
                </a:cubicBezTo>
                <a:cubicBezTo>
                  <a:pt x="20729" y="3174"/>
                  <a:pt x="21007" y="3205"/>
                  <a:pt x="21181" y="3233"/>
                </a:cubicBezTo>
                <a:cubicBezTo>
                  <a:pt x="21353" y="3258"/>
                  <a:pt x="21461" y="3343"/>
                  <a:pt x="21506" y="3478"/>
                </a:cubicBezTo>
                <a:cubicBezTo>
                  <a:pt x="21551" y="3623"/>
                  <a:pt x="21572" y="3854"/>
                  <a:pt x="21562" y="4184"/>
                </a:cubicBezTo>
                <a:cubicBezTo>
                  <a:pt x="21555" y="4515"/>
                  <a:pt x="21567" y="4995"/>
                  <a:pt x="21598" y="5624"/>
                </a:cubicBezTo>
                <a:cubicBezTo>
                  <a:pt x="21598" y="5678"/>
                  <a:pt x="21551" y="5735"/>
                  <a:pt x="21456" y="5794"/>
                </a:cubicBezTo>
                <a:cubicBezTo>
                  <a:pt x="21362" y="5850"/>
                  <a:pt x="21254" y="5901"/>
                  <a:pt x="21136" y="5935"/>
                </a:cubicBezTo>
                <a:cubicBezTo>
                  <a:pt x="21014" y="5972"/>
                  <a:pt x="20894" y="6000"/>
                  <a:pt x="20769" y="6017"/>
                </a:cubicBezTo>
                <a:cubicBezTo>
                  <a:pt x="20647" y="6034"/>
                  <a:pt x="20560" y="6054"/>
                  <a:pt x="20515" y="6070"/>
                </a:cubicBezTo>
                <a:moveTo>
                  <a:pt x="15739" y="16167"/>
                </a:moveTo>
                <a:cubicBezTo>
                  <a:pt x="15739" y="16611"/>
                  <a:pt x="15869" y="16992"/>
                  <a:pt x="16130" y="17317"/>
                </a:cubicBezTo>
                <a:cubicBezTo>
                  <a:pt x="16389" y="17641"/>
                  <a:pt x="16704" y="17802"/>
                  <a:pt x="17081" y="17802"/>
                </a:cubicBezTo>
                <a:cubicBezTo>
                  <a:pt x="17448" y="17802"/>
                  <a:pt x="17766" y="17647"/>
                  <a:pt x="18034" y="17339"/>
                </a:cubicBezTo>
                <a:cubicBezTo>
                  <a:pt x="18300" y="17023"/>
                  <a:pt x="18434" y="16639"/>
                  <a:pt x="18434" y="16167"/>
                </a:cubicBezTo>
                <a:cubicBezTo>
                  <a:pt x="18434" y="15724"/>
                  <a:pt x="18302" y="15351"/>
                  <a:pt x="18044" y="15038"/>
                </a:cubicBezTo>
                <a:cubicBezTo>
                  <a:pt x="17785" y="14727"/>
                  <a:pt x="17465" y="14572"/>
                  <a:pt x="17081" y="14572"/>
                </a:cubicBezTo>
                <a:cubicBezTo>
                  <a:pt x="16714" y="14572"/>
                  <a:pt x="16396" y="14727"/>
                  <a:pt x="16135" y="15038"/>
                </a:cubicBezTo>
                <a:cubicBezTo>
                  <a:pt x="15869" y="15351"/>
                  <a:pt x="15739" y="15724"/>
                  <a:pt x="15739" y="16167"/>
                </a:cubicBezTo>
                <a:moveTo>
                  <a:pt x="16292" y="4825"/>
                </a:moveTo>
                <a:cubicBezTo>
                  <a:pt x="16292" y="5249"/>
                  <a:pt x="16410" y="5602"/>
                  <a:pt x="16648" y="5887"/>
                </a:cubicBezTo>
                <a:cubicBezTo>
                  <a:pt x="16883" y="6172"/>
                  <a:pt x="17173" y="6313"/>
                  <a:pt x="17509" y="6313"/>
                </a:cubicBezTo>
                <a:cubicBezTo>
                  <a:pt x="17862" y="6313"/>
                  <a:pt x="18159" y="6172"/>
                  <a:pt x="18399" y="5887"/>
                </a:cubicBezTo>
                <a:cubicBezTo>
                  <a:pt x="18639" y="5602"/>
                  <a:pt x="18759" y="5257"/>
                  <a:pt x="18759" y="4853"/>
                </a:cubicBezTo>
                <a:cubicBezTo>
                  <a:pt x="18759" y="4430"/>
                  <a:pt x="18641" y="4074"/>
                  <a:pt x="18404" y="3786"/>
                </a:cubicBezTo>
                <a:cubicBezTo>
                  <a:pt x="18168" y="3495"/>
                  <a:pt x="17876" y="3354"/>
                  <a:pt x="17530" y="3354"/>
                </a:cubicBezTo>
                <a:cubicBezTo>
                  <a:pt x="17177" y="3354"/>
                  <a:pt x="16883" y="3495"/>
                  <a:pt x="16648" y="3786"/>
                </a:cubicBezTo>
                <a:cubicBezTo>
                  <a:pt x="16408" y="4074"/>
                  <a:pt x="16292" y="4421"/>
                  <a:pt x="16292" y="4825"/>
                </a:cubicBez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9050" tIns="19050" rIns="19050" bIns="19050" anchor="ctr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30" name="Shape 549">
            <a:extLst>
              <a:ext uri="{FF2B5EF4-FFF2-40B4-BE49-F238E27FC236}">
                <a16:creationId xmlns:a16="http://schemas.microsoft.com/office/drawing/2014/main" xmlns="" id="{D2069CB9-5071-4FEE-B604-E3C12DF136E0}"/>
              </a:ext>
            </a:extLst>
          </p:cNvPr>
          <p:cNvSpPr>
            <a:spLocks/>
          </p:cNvSpPr>
          <p:nvPr/>
        </p:nvSpPr>
        <p:spPr bwMode="auto">
          <a:xfrm>
            <a:off x="5915818" y="2256631"/>
            <a:ext cx="2527300" cy="1276350"/>
          </a:xfrm>
          <a:custGeom>
            <a:avLst/>
            <a:gdLst>
              <a:gd name="T0" fmla="*/ 5499 w 21600"/>
              <a:gd name="T1" fmla="*/ 0 h 21600"/>
              <a:gd name="T2" fmla="*/ 364703 w 21600"/>
              <a:gd name="T3" fmla="*/ 642134 h 21600"/>
              <a:gd name="T4" fmla="*/ 0 w 21600"/>
              <a:gd name="T5" fmla="*/ 1276350 h 21600"/>
              <a:gd name="T6" fmla="*/ 2169851 w 21600"/>
              <a:gd name="T7" fmla="*/ 1276350 h 21600"/>
              <a:gd name="T8" fmla="*/ 2527300 w 21600"/>
              <a:gd name="T9" fmla="*/ 647807 h 21600"/>
              <a:gd name="T10" fmla="*/ 2184593 w 21600"/>
              <a:gd name="T11" fmla="*/ 1064 h 21600"/>
              <a:gd name="T12" fmla="*/ 5499 w 21600"/>
              <a:gd name="T13" fmla="*/ 0 h 2160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21600" h="21600" extrusionOk="0">
                <a:moveTo>
                  <a:pt x="47" y="0"/>
                </a:moveTo>
                <a:lnTo>
                  <a:pt x="3117" y="10867"/>
                </a:lnTo>
                <a:lnTo>
                  <a:pt x="0" y="21600"/>
                </a:lnTo>
                <a:lnTo>
                  <a:pt x="18545" y="21600"/>
                </a:lnTo>
                <a:lnTo>
                  <a:pt x="21600" y="10963"/>
                </a:lnTo>
                <a:lnTo>
                  <a:pt x="18671" y="18"/>
                </a:lnTo>
                <a:lnTo>
                  <a:pt x="47" y="0"/>
                </a:lnTo>
                <a:close/>
              </a:path>
            </a:pathLst>
          </a:custGeom>
          <a:solidFill>
            <a:srgbClr val="314865"/>
          </a:solidFill>
          <a:ln>
            <a:noFill/>
          </a:ln>
          <a:extLst/>
        </p:spPr>
        <p:txBody>
          <a:bodyPr lIns="0" tIns="0" rIns="0" bIns="0" anchor="ctr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31" name="Shape 553">
            <a:extLst>
              <a:ext uri="{FF2B5EF4-FFF2-40B4-BE49-F238E27FC236}">
                <a16:creationId xmlns:a16="http://schemas.microsoft.com/office/drawing/2014/main" xmlns="" id="{970BE2C9-602A-477E-A516-8163836F80BC}"/>
              </a:ext>
            </a:extLst>
          </p:cNvPr>
          <p:cNvSpPr>
            <a:spLocks/>
          </p:cNvSpPr>
          <p:nvPr/>
        </p:nvSpPr>
        <p:spPr bwMode="auto">
          <a:xfrm>
            <a:off x="6957218" y="2640806"/>
            <a:ext cx="584200" cy="488950"/>
          </a:xfrm>
          <a:custGeom>
            <a:avLst/>
            <a:gdLst>
              <a:gd name="T0" fmla="*/ 285501 w 21600"/>
              <a:gd name="T1" fmla="*/ 3509 h 21600"/>
              <a:gd name="T2" fmla="*/ 384571 w 21600"/>
              <a:gd name="T3" fmla="*/ 37645 h 21600"/>
              <a:gd name="T4" fmla="*/ 462167 w 21600"/>
              <a:gd name="T5" fmla="*/ 118367 h 21600"/>
              <a:gd name="T6" fmla="*/ 462167 w 21600"/>
              <a:gd name="T7" fmla="*/ 230033 h 21600"/>
              <a:gd name="T8" fmla="*/ 384571 w 21600"/>
              <a:gd name="T9" fmla="*/ 310551 h 21600"/>
              <a:gd name="T10" fmla="*/ 237061 w 21600"/>
              <a:gd name="T11" fmla="*/ 348535 h 21600"/>
              <a:gd name="T12" fmla="*/ 192894 w 21600"/>
              <a:gd name="T13" fmla="*/ 345389 h 21600"/>
              <a:gd name="T14" fmla="*/ 77407 w 21600"/>
              <a:gd name="T15" fmla="*/ 395755 h 21600"/>
              <a:gd name="T16" fmla="*/ 57095 w 21600"/>
              <a:gd name="T17" fmla="*/ 394601 h 21600"/>
              <a:gd name="T18" fmla="*/ 56527 w 21600"/>
              <a:gd name="T19" fmla="*/ 381947 h 21600"/>
              <a:gd name="T20" fmla="*/ 82762 w 21600"/>
              <a:gd name="T21" fmla="*/ 348535 h 21600"/>
              <a:gd name="T22" fmla="*/ 57419 w 21600"/>
              <a:gd name="T23" fmla="*/ 287620 h 21600"/>
              <a:gd name="T24" fmla="*/ 7438 w 21600"/>
              <a:gd name="T25" fmla="*/ 217832 h 21600"/>
              <a:gd name="T26" fmla="*/ 12171 w 21600"/>
              <a:gd name="T27" fmla="*/ 118570 h 21600"/>
              <a:gd name="T28" fmla="*/ 90524 w 21600"/>
              <a:gd name="T29" fmla="*/ 37645 h 21600"/>
              <a:gd name="T30" fmla="*/ 189378 w 21600"/>
              <a:gd name="T31" fmla="*/ 3395 h 21600"/>
              <a:gd name="T32" fmla="*/ 237061 w 21600"/>
              <a:gd name="T33" fmla="*/ 48895 h 21600"/>
              <a:gd name="T34" fmla="*/ 156598 w 21600"/>
              <a:gd name="T35" fmla="*/ 61549 h 21600"/>
              <a:gd name="T36" fmla="*/ 84222 w 21600"/>
              <a:gd name="T37" fmla="*/ 101887 h 21600"/>
              <a:gd name="T38" fmla="*/ 48764 w 21600"/>
              <a:gd name="T39" fmla="*/ 174370 h 21600"/>
              <a:gd name="T40" fmla="*/ 81599 w 21600"/>
              <a:gd name="T41" fmla="*/ 243524 h 21600"/>
              <a:gd name="T42" fmla="*/ 147808 w 21600"/>
              <a:gd name="T43" fmla="*/ 286986 h 21600"/>
              <a:gd name="T44" fmla="*/ 161061 w 21600"/>
              <a:gd name="T45" fmla="*/ 308084 h 21600"/>
              <a:gd name="T46" fmla="*/ 208094 w 21600"/>
              <a:gd name="T47" fmla="*/ 297716 h 21600"/>
              <a:gd name="T48" fmla="*/ 317524 w 21600"/>
              <a:gd name="T49" fmla="*/ 286986 h 21600"/>
              <a:gd name="T50" fmla="*/ 390035 w 21600"/>
              <a:gd name="T51" fmla="*/ 246286 h 21600"/>
              <a:gd name="T52" fmla="*/ 425682 w 21600"/>
              <a:gd name="T53" fmla="*/ 174370 h 21600"/>
              <a:gd name="T54" fmla="*/ 390035 w 21600"/>
              <a:gd name="T55" fmla="*/ 101887 h 21600"/>
              <a:gd name="T56" fmla="*/ 317524 w 21600"/>
              <a:gd name="T57" fmla="*/ 61571 h 21600"/>
              <a:gd name="T58" fmla="*/ 237061 w 21600"/>
              <a:gd name="T59" fmla="*/ 48895 h 21600"/>
              <a:gd name="T60" fmla="*/ 576681 w 21600"/>
              <a:gd name="T61" fmla="*/ 309487 h 21600"/>
              <a:gd name="T62" fmla="*/ 526727 w 21600"/>
              <a:gd name="T63" fmla="*/ 379095 h 21600"/>
              <a:gd name="T64" fmla="*/ 501438 w 21600"/>
              <a:gd name="T65" fmla="*/ 440055 h 21600"/>
              <a:gd name="T66" fmla="*/ 527673 w 21600"/>
              <a:gd name="T67" fmla="*/ 473806 h 21600"/>
              <a:gd name="T68" fmla="*/ 526727 w 21600"/>
              <a:gd name="T69" fmla="*/ 486641 h 21600"/>
              <a:gd name="T70" fmla="*/ 506144 w 21600"/>
              <a:gd name="T71" fmla="*/ 487298 h 21600"/>
              <a:gd name="T72" fmla="*/ 391306 w 21600"/>
              <a:gd name="T73" fmla="*/ 436931 h 21600"/>
              <a:gd name="T74" fmla="*/ 347058 w 21600"/>
              <a:gd name="T75" fmla="*/ 440055 h 21600"/>
              <a:gd name="T76" fmla="*/ 197790 w 21600"/>
              <a:gd name="T77" fmla="*/ 400486 h 21600"/>
              <a:gd name="T78" fmla="*/ 237061 w 21600"/>
              <a:gd name="T79" fmla="*/ 397476 h 21600"/>
              <a:gd name="T80" fmla="*/ 417487 w 21600"/>
              <a:gd name="T81" fmla="*/ 348015 h 21600"/>
              <a:gd name="T82" fmla="*/ 508903 w 21600"/>
              <a:gd name="T83" fmla="*/ 244792 h 21600"/>
              <a:gd name="T84" fmla="*/ 521101 w 21600"/>
              <a:gd name="T85" fmla="*/ 148677 h 21600"/>
              <a:gd name="T86" fmla="*/ 584200 w 21600"/>
              <a:gd name="T87" fmla="*/ 265889 h 21600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21600" h="21600" extrusionOk="0">
                <a:moveTo>
                  <a:pt x="8765" y="0"/>
                </a:moveTo>
                <a:cubicBezTo>
                  <a:pt x="9365" y="0"/>
                  <a:pt x="9963" y="51"/>
                  <a:pt x="10556" y="155"/>
                </a:cubicBezTo>
                <a:cubicBezTo>
                  <a:pt x="11152" y="260"/>
                  <a:pt x="11733" y="418"/>
                  <a:pt x="12303" y="632"/>
                </a:cubicBezTo>
                <a:cubicBezTo>
                  <a:pt x="12950" y="898"/>
                  <a:pt x="13588" y="1240"/>
                  <a:pt x="14219" y="1663"/>
                </a:cubicBezTo>
                <a:cubicBezTo>
                  <a:pt x="14850" y="2087"/>
                  <a:pt x="15412" y="2598"/>
                  <a:pt x="15904" y="3199"/>
                </a:cubicBezTo>
                <a:cubicBezTo>
                  <a:pt x="16396" y="3798"/>
                  <a:pt x="16791" y="4475"/>
                  <a:pt x="17088" y="5229"/>
                </a:cubicBezTo>
                <a:cubicBezTo>
                  <a:pt x="17382" y="5989"/>
                  <a:pt x="17530" y="6813"/>
                  <a:pt x="17530" y="7703"/>
                </a:cubicBezTo>
                <a:cubicBezTo>
                  <a:pt x="17530" y="8586"/>
                  <a:pt x="17382" y="9408"/>
                  <a:pt x="17088" y="10162"/>
                </a:cubicBezTo>
                <a:cubicBezTo>
                  <a:pt x="16791" y="10921"/>
                  <a:pt x="16396" y="11596"/>
                  <a:pt x="15904" y="12186"/>
                </a:cubicBezTo>
                <a:cubicBezTo>
                  <a:pt x="15412" y="12776"/>
                  <a:pt x="14850" y="13287"/>
                  <a:pt x="14219" y="13719"/>
                </a:cubicBezTo>
                <a:cubicBezTo>
                  <a:pt x="13588" y="14152"/>
                  <a:pt x="12950" y="14499"/>
                  <a:pt x="12303" y="14758"/>
                </a:cubicBezTo>
                <a:cubicBezTo>
                  <a:pt x="11147" y="15185"/>
                  <a:pt x="9968" y="15397"/>
                  <a:pt x="8765" y="15397"/>
                </a:cubicBezTo>
                <a:cubicBezTo>
                  <a:pt x="8487" y="15397"/>
                  <a:pt x="8214" y="15382"/>
                  <a:pt x="7948" y="15354"/>
                </a:cubicBezTo>
                <a:cubicBezTo>
                  <a:pt x="7683" y="15329"/>
                  <a:pt x="7409" y="15298"/>
                  <a:pt x="7132" y="15258"/>
                </a:cubicBezTo>
                <a:cubicBezTo>
                  <a:pt x="6007" y="16294"/>
                  <a:pt x="4743" y="16995"/>
                  <a:pt x="3347" y="17353"/>
                </a:cubicBezTo>
                <a:cubicBezTo>
                  <a:pt x="3196" y="17393"/>
                  <a:pt x="3034" y="17435"/>
                  <a:pt x="2862" y="17483"/>
                </a:cubicBezTo>
                <a:cubicBezTo>
                  <a:pt x="2688" y="17534"/>
                  <a:pt x="2521" y="17559"/>
                  <a:pt x="2354" y="17559"/>
                </a:cubicBezTo>
                <a:cubicBezTo>
                  <a:pt x="2264" y="17559"/>
                  <a:pt x="2182" y="17514"/>
                  <a:pt x="2111" y="17432"/>
                </a:cubicBezTo>
                <a:cubicBezTo>
                  <a:pt x="2041" y="17342"/>
                  <a:pt x="2005" y="17238"/>
                  <a:pt x="2005" y="17110"/>
                </a:cubicBezTo>
                <a:cubicBezTo>
                  <a:pt x="2005" y="17023"/>
                  <a:pt x="2034" y="16944"/>
                  <a:pt x="2090" y="16873"/>
                </a:cubicBezTo>
                <a:cubicBezTo>
                  <a:pt x="2147" y="16808"/>
                  <a:pt x="2196" y="16746"/>
                  <a:pt x="2241" y="16693"/>
                </a:cubicBezTo>
                <a:cubicBezTo>
                  <a:pt x="2624" y="16235"/>
                  <a:pt x="2897" y="15803"/>
                  <a:pt x="3060" y="15397"/>
                </a:cubicBezTo>
                <a:cubicBezTo>
                  <a:pt x="3220" y="14987"/>
                  <a:pt x="3354" y="14465"/>
                  <a:pt x="3458" y="13813"/>
                </a:cubicBezTo>
                <a:cubicBezTo>
                  <a:pt x="2985" y="13499"/>
                  <a:pt x="2540" y="13129"/>
                  <a:pt x="2123" y="12706"/>
                </a:cubicBezTo>
                <a:cubicBezTo>
                  <a:pt x="1706" y="12279"/>
                  <a:pt x="1342" y="11811"/>
                  <a:pt x="1024" y="11300"/>
                </a:cubicBezTo>
                <a:cubicBezTo>
                  <a:pt x="711" y="10786"/>
                  <a:pt x="459" y="10229"/>
                  <a:pt x="275" y="9623"/>
                </a:cubicBezTo>
                <a:cubicBezTo>
                  <a:pt x="92" y="9021"/>
                  <a:pt x="0" y="8383"/>
                  <a:pt x="0" y="7703"/>
                </a:cubicBezTo>
                <a:cubicBezTo>
                  <a:pt x="0" y="6822"/>
                  <a:pt x="151" y="6000"/>
                  <a:pt x="450" y="5238"/>
                </a:cubicBezTo>
                <a:cubicBezTo>
                  <a:pt x="751" y="4478"/>
                  <a:pt x="1151" y="3798"/>
                  <a:pt x="1650" y="3199"/>
                </a:cubicBezTo>
                <a:cubicBezTo>
                  <a:pt x="2149" y="2598"/>
                  <a:pt x="2716" y="2087"/>
                  <a:pt x="3347" y="1663"/>
                </a:cubicBezTo>
                <a:cubicBezTo>
                  <a:pt x="3978" y="1239"/>
                  <a:pt x="4616" y="898"/>
                  <a:pt x="5261" y="632"/>
                </a:cubicBezTo>
                <a:cubicBezTo>
                  <a:pt x="5832" y="409"/>
                  <a:pt x="6412" y="249"/>
                  <a:pt x="7002" y="150"/>
                </a:cubicBezTo>
                <a:cubicBezTo>
                  <a:pt x="7591" y="48"/>
                  <a:pt x="8179" y="0"/>
                  <a:pt x="8765" y="0"/>
                </a:cubicBezTo>
                <a:moveTo>
                  <a:pt x="8765" y="2160"/>
                </a:moveTo>
                <a:cubicBezTo>
                  <a:pt x="8269" y="2160"/>
                  <a:pt x="7774" y="2202"/>
                  <a:pt x="7278" y="2282"/>
                </a:cubicBezTo>
                <a:cubicBezTo>
                  <a:pt x="6783" y="2366"/>
                  <a:pt x="6287" y="2510"/>
                  <a:pt x="5790" y="2719"/>
                </a:cubicBezTo>
                <a:cubicBezTo>
                  <a:pt x="5348" y="2877"/>
                  <a:pt x="4886" y="3112"/>
                  <a:pt x="4411" y="3419"/>
                </a:cubicBezTo>
                <a:cubicBezTo>
                  <a:pt x="3933" y="3727"/>
                  <a:pt x="3502" y="4086"/>
                  <a:pt x="3114" y="4501"/>
                </a:cubicBezTo>
                <a:cubicBezTo>
                  <a:pt x="2728" y="4916"/>
                  <a:pt x="2413" y="5390"/>
                  <a:pt x="2168" y="5927"/>
                </a:cubicBezTo>
                <a:cubicBezTo>
                  <a:pt x="1925" y="6463"/>
                  <a:pt x="1803" y="7056"/>
                  <a:pt x="1803" y="7703"/>
                </a:cubicBezTo>
                <a:cubicBezTo>
                  <a:pt x="1803" y="8355"/>
                  <a:pt x="1916" y="8925"/>
                  <a:pt x="2147" y="9422"/>
                </a:cubicBezTo>
                <a:cubicBezTo>
                  <a:pt x="2375" y="9919"/>
                  <a:pt x="2667" y="10363"/>
                  <a:pt x="3017" y="10758"/>
                </a:cubicBezTo>
                <a:cubicBezTo>
                  <a:pt x="3373" y="11156"/>
                  <a:pt x="3764" y="11509"/>
                  <a:pt x="4197" y="11811"/>
                </a:cubicBezTo>
                <a:cubicBezTo>
                  <a:pt x="4630" y="12122"/>
                  <a:pt x="5051" y="12407"/>
                  <a:pt x="5465" y="12678"/>
                </a:cubicBezTo>
                <a:lnTo>
                  <a:pt x="5239" y="14177"/>
                </a:lnTo>
                <a:cubicBezTo>
                  <a:pt x="5486" y="14019"/>
                  <a:pt x="5724" y="13827"/>
                  <a:pt x="5955" y="13610"/>
                </a:cubicBezTo>
                <a:cubicBezTo>
                  <a:pt x="6183" y="13395"/>
                  <a:pt x="6407" y="13189"/>
                  <a:pt x="6626" y="12989"/>
                </a:cubicBezTo>
                <a:cubicBezTo>
                  <a:pt x="6979" y="13042"/>
                  <a:pt x="7334" y="13099"/>
                  <a:pt x="7694" y="13152"/>
                </a:cubicBezTo>
                <a:cubicBezTo>
                  <a:pt x="8057" y="13209"/>
                  <a:pt x="8412" y="13232"/>
                  <a:pt x="8765" y="13232"/>
                </a:cubicBezTo>
                <a:cubicBezTo>
                  <a:pt x="9780" y="13232"/>
                  <a:pt x="10771" y="13048"/>
                  <a:pt x="11740" y="12678"/>
                </a:cubicBezTo>
                <a:cubicBezTo>
                  <a:pt x="12197" y="12517"/>
                  <a:pt x="12665" y="12280"/>
                  <a:pt x="13138" y="11978"/>
                </a:cubicBezTo>
                <a:cubicBezTo>
                  <a:pt x="13609" y="11670"/>
                  <a:pt x="14040" y="11306"/>
                  <a:pt x="14421" y="10880"/>
                </a:cubicBezTo>
                <a:cubicBezTo>
                  <a:pt x="14805" y="10459"/>
                  <a:pt x="15120" y="9982"/>
                  <a:pt x="15370" y="9454"/>
                </a:cubicBezTo>
                <a:cubicBezTo>
                  <a:pt x="15617" y="8929"/>
                  <a:pt x="15739" y="8344"/>
                  <a:pt x="15739" y="7703"/>
                </a:cubicBezTo>
                <a:cubicBezTo>
                  <a:pt x="15739" y="7057"/>
                  <a:pt x="15617" y="6464"/>
                  <a:pt x="15370" y="5927"/>
                </a:cubicBezTo>
                <a:cubicBezTo>
                  <a:pt x="15120" y="5391"/>
                  <a:pt x="14805" y="4916"/>
                  <a:pt x="14421" y="4501"/>
                </a:cubicBezTo>
                <a:cubicBezTo>
                  <a:pt x="14040" y="4086"/>
                  <a:pt x="13611" y="3728"/>
                  <a:pt x="13143" y="3420"/>
                </a:cubicBezTo>
                <a:cubicBezTo>
                  <a:pt x="12675" y="3112"/>
                  <a:pt x="12206" y="2878"/>
                  <a:pt x="11740" y="2720"/>
                </a:cubicBezTo>
                <a:cubicBezTo>
                  <a:pt x="11267" y="2511"/>
                  <a:pt x="10780" y="2367"/>
                  <a:pt x="10281" y="2282"/>
                </a:cubicBezTo>
                <a:cubicBezTo>
                  <a:pt x="9782" y="2202"/>
                  <a:pt x="9278" y="2160"/>
                  <a:pt x="8765" y="2160"/>
                </a:cubicBezTo>
                <a:moveTo>
                  <a:pt x="21600" y="11746"/>
                </a:moveTo>
                <a:cubicBezTo>
                  <a:pt x="21600" y="12429"/>
                  <a:pt x="21506" y="13076"/>
                  <a:pt x="21322" y="13672"/>
                </a:cubicBezTo>
                <a:cubicBezTo>
                  <a:pt x="21139" y="14273"/>
                  <a:pt x="20889" y="14829"/>
                  <a:pt x="20574" y="15340"/>
                </a:cubicBezTo>
                <a:cubicBezTo>
                  <a:pt x="20258" y="15854"/>
                  <a:pt x="19891" y="16323"/>
                  <a:pt x="19475" y="16747"/>
                </a:cubicBezTo>
                <a:cubicBezTo>
                  <a:pt x="19058" y="17173"/>
                  <a:pt x="18613" y="17543"/>
                  <a:pt x="18140" y="17856"/>
                </a:cubicBezTo>
                <a:cubicBezTo>
                  <a:pt x="18246" y="18506"/>
                  <a:pt x="18378" y="19031"/>
                  <a:pt x="18540" y="19440"/>
                </a:cubicBezTo>
                <a:cubicBezTo>
                  <a:pt x="18703" y="19841"/>
                  <a:pt x="18973" y="20276"/>
                  <a:pt x="19357" y="20736"/>
                </a:cubicBezTo>
                <a:cubicBezTo>
                  <a:pt x="19402" y="20790"/>
                  <a:pt x="19453" y="20858"/>
                  <a:pt x="19510" y="20931"/>
                </a:cubicBezTo>
                <a:cubicBezTo>
                  <a:pt x="19566" y="21007"/>
                  <a:pt x="19592" y="21092"/>
                  <a:pt x="19592" y="21182"/>
                </a:cubicBezTo>
                <a:cubicBezTo>
                  <a:pt x="19592" y="21326"/>
                  <a:pt x="19555" y="21431"/>
                  <a:pt x="19475" y="21498"/>
                </a:cubicBezTo>
                <a:cubicBezTo>
                  <a:pt x="19397" y="21569"/>
                  <a:pt x="19305" y="21600"/>
                  <a:pt x="19199" y="21600"/>
                </a:cubicBezTo>
                <a:cubicBezTo>
                  <a:pt x="19049" y="21600"/>
                  <a:pt x="18889" y="21572"/>
                  <a:pt x="18714" y="21527"/>
                </a:cubicBezTo>
                <a:cubicBezTo>
                  <a:pt x="18543" y="21473"/>
                  <a:pt x="18387" y="21433"/>
                  <a:pt x="18253" y="21397"/>
                </a:cubicBezTo>
                <a:cubicBezTo>
                  <a:pt x="16855" y="21027"/>
                  <a:pt x="15593" y="20329"/>
                  <a:pt x="14468" y="19302"/>
                </a:cubicBezTo>
                <a:cubicBezTo>
                  <a:pt x="14191" y="19338"/>
                  <a:pt x="13917" y="19369"/>
                  <a:pt x="13652" y="19395"/>
                </a:cubicBezTo>
                <a:cubicBezTo>
                  <a:pt x="13383" y="19423"/>
                  <a:pt x="13113" y="19440"/>
                  <a:pt x="12832" y="19440"/>
                </a:cubicBezTo>
                <a:cubicBezTo>
                  <a:pt x="11865" y="19440"/>
                  <a:pt x="10909" y="19293"/>
                  <a:pt x="9973" y="19002"/>
                </a:cubicBezTo>
                <a:cubicBezTo>
                  <a:pt x="9031" y="18717"/>
                  <a:pt x="8146" y="18279"/>
                  <a:pt x="7313" y="17692"/>
                </a:cubicBezTo>
                <a:lnTo>
                  <a:pt x="7617" y="17475"/>
                </a:lnTo>
                <a:cubicBezTo>
                  <a:pt x="8000" y="17531"/>
                  <a:pt x="8382" y="17559"/>
                  <a:pt x="8765" y="17559"/>
                </a:cubicBezTo>
                <a:cubicBezTo>
                  <a:pt x="10246" y="17559"/>
                  <a:pt x="11677" y="17280"/>
                  <a:pt x="13058" y="16721"/>
                </a:cubicBezTo>
                <a:cubicBezTo>
                  <a:pt x="13892" y="16388"/>
                  <a:pt x="14685" y="15936"/>
                  <a:pt x="15436" y="15374"/>
                </a:cubicBezTo>
                <a:cubicBezTo>
                  <a:pt x="16186" y="14812"/>
                  <a:pt x="16853" y="14149"/>
                  <a:pt x="17432" y="13381"/>
                </a:cubicBezTo>
                <a:cubicBezTo>
                  <a:pt x="18008" y="12618"/>
                  <a:pt x="18470" y="11760"/>
                  <a:pt x="18816" y="10814"/>
                </a:cubicBezTo>
                <a:cubicBezTo>
                  <a:pt x="19162" y="9865"/>
                  <a:pt x="19336" y="8832"/>
                  <a:pt x="19336" y="7703"/>
                </a:cubicBezTo>
                <a:cubicBezTo>
                  <a:pt x="19336" y="7333"/>
                  <a:pt x="19312" y="6957"/>
                  <a:pt x="19267" y="6568"/>
                </a:cubicBezTo>
                <a:cubicBezTo>
                  <a:pt x="19943" y="7217"/>
                  <a:pt x="20501" y="7979"/>
                  <a:pt x="20941" y="8855"/>
                </a:cubicBezTo>
                <a:cubicBezTo>
                  <a:pt x="21379" y="9727"/>
                  <a:pt x="21600" y="10693"/>
                  <a:pt x="21600" y="11746"/>
                </a:cubicBez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9050" tIns="19050" rIns="19050" bIns="19050" anchor="ctr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48" name="Shape 555">
            <a:extLst>
              <a:ext uri="{FF2B5EF4-FFF2-40B4-BE49-F238E27FC236}">
                <a16:creationId xmlns:a16="http://schemas.microsoft.com/office/drawing/2014/main" xmlns="" id="{3DE4E267-021A-4E1C-99E1-F5ADC5525C45}"/>
              </a:ext>
            </a:extLst>
          </p:cNvPr>
          <p:cNvSpPr>
            <a:spLocks/>
          </p:cNvSpPr>
          <p:nvPr/>
        </p:nvSpPr>
        <p:spPr bwMode="auto">
          <a:xfrm>
            <a:off x="8144668" y="2256631"/>
            <a:ext cx="2528887" cy="1276350"/>
          </a:xfrm>
          <a:custGeom>
            <a:avLst/>
            <a:gdLst>
              <a:gd name="T0" fmla="*/ 5503 w 21600"/>
              <a:gd name="T1" fmla="*/ 0 h 21600"/>
              <a:gd name="T2" fmla="*/ 364932 w 21600"/>
              <a:gd name="T3" fmla="*/ 642134 h 21600"/>
              <a:gd name="T4" fmla="*/ 0 w 21600"/>
              <a:gd name="T5" fmla="*/ 1276350 h 21600"/>
              <a:gd name="T6" fmla="*/ 2171213 w 21600"/>
              <a:gd name="T7" fmla="*/ 1276350 h 21600"/>
              <a:gd name="T8" fmla="*/ 2528887 w 21600"/>
              <a:gd name="T9" fmla="*/ 647807 h 21600"/>
              <a:gd name="T10" fmla="*/ 2185965 w 21600"/>
              <a:gd name="T11" fmla="*/ 1064 h 21600"/>
              <a:gd name="T12" fmla="*/ 5503 w 21600"/>
              <a:gd name="T13" fmla="*/ 0 h 2160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21600" h="21600" extrusionOk="0">
                <a:moveTo>
                  <a:pt x="47" y="0"/>
                </a:moveTo>
                <a:lnTo>
                  <a:pt x="3117" y="10867"/>
                </a:lnTo>
                <a:lnTo>
                  <a:pt x="0" y="21600"/>
                </a:lnTo>
                <a:lnTo>
                  <a:pt x="18545" y="21600"/>
                </a:lnTo>
                <a:lnTo>
                  <a:pt x="21600" y="10963"/>
                </a:lnTo>
                <a:lnTo>
                  <a:pt x="18671" y="18"/>
                </a:lnTo>
                <a:lnTo>
                  <a:pt x="47" y="0"/>
                </a:lnTo>
                <a:close/>
              </a:path>
            </a:pathLst>
          </a:custGeom>
          <a:solidFill>
            <a:srgbClr val="314865"/>
          </a:solidFill>
          <a:ln>
            <a:noFill/>
          </a:ln>
          <a:extLst/>
        </p:spPr>
        <p:txBody>
          <a:bodyPr lIns="0" tIns="0" rIns="0" bIns="0" anchor="ctr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49" name="Shape 559">
            <a:extLst>
              <a:ext uri="{FF2B5EF4-FFF2-40B4-BE49-F238E27FC236}">
                <a16:creationId xmlns:a16="http://schemas.microsoft.com/office/drawing/2014/main" xmlns="" id="{8EF35E1F-D5B7-4947-B0E7-4AB333D5EC05}"/>
              </a:ext>
            </a:extLst>
          </p:cNvPr>
          <p:cNvSpPr>
            <a:spLocks/>
          </p:cNvSpPr>
          <p:nvPr/>
        </p:nvSpPr>
        <p:spPr bwMode="auto">
          <a:xfrm>
            <a:off x="9173368" y="2640806"/>
            <a:ext cx="573087" cy="479425"/>
          </a:xfrm>
          <a:custGeom>
            <a:avLst/>
            <a:gdLst>
              <a:gd name="T0" fmla="*/ 398110 w 21600"/>
              <a:gd name="T1" fmla="*/ 22617 h 21600"/>
              <a:gd name="T2" fmla="*/ 550668 w 21600"/>
              <a:gd name="T3" fmla="*/ 175878 h 21600"/>
              <a:gd name="T4" fmla="*/ 568683 w 21600"/>
              <a:gd name="T5" fmla="*/ 336219 h 21600"/>
              <a:gd name="T6" fmla="*/ 534934 w 21600"/>
              <a:gd name="T7" fmla="*/ 430661 h 21600"/>
              <a:gd name="T8" fmla="*/ 488981 w 21600"/>
              <a:gd name="T9" fmla="*/ 479425 h 21600"/>
              <a:gd name="T10" fmla="*/ 66170 w 21600"/>
              <a:gd name="T11" fmla="*/ 470547 h 21600"/>
              <a:gd name="T12" fmla="*/ 17246 w 21600"/>
              <a:gd name="T13" fmla="*/ 384850 h 21600"/>
              <a:gd name="T14" fmla="*/ 0 w 21600"/>
              <a:gd name="T15" fmla="*/ 287588 h 21600"/>
              <a:gd name="T16" fmla="*/ 83787 w 21600"/>
              <a:gd name="T17" fmla="*/ 84476 h 21600"/>
              <a:gd name="T18" fmla="*/ 286544 w 21600"/>
              <a:gd name="T19" fmla="*/ 0 h 21600"/>
              <a:gd name="T20" fmla="*/ 108833 w 21600"/>
              <a:gd name="T21" fmla="*/ 312958 h 21600"/>
              <a:gd name="T22" fmla="*/ 108701 w 21600"/>
              <a:gd name="T23" fmla="*/ 262396 h 21600"/>
              <a:gd name="T24" fmla="*/ 58397 w 21600"/>
              <a:gd name="T25" fmla="*/ 262396 h 21600"/>
              <a:gd name="T26" fmla="*/ 58397 w 21600"/>
              <a:gd name="T27" fmla="*/ 312958 h 21600"/>
              <a:gd name="T28" fmla="*/ 142953 w 21600"/>
              <a:gd name="T29" fmla="*/ 179895 h 21600"/>
              <a:gd name="T30" fmla="*/ 179249 w 21600"/>
              <a:gd name="T31" fmla="*/ 143539 h 21600"/>
              <a:gd name="T32" fmla="*/ 142953 w 21600"/>
              <a:gd name="T33" fmla="*/ 108004 h 21600"/>
              <a:gd name="T34" fmla="*/ 107295 w 21600"/>
              <a:gd name="T35" fmla="*/ 143539 h 21600"/>
              <a:gd name="T36" fmla="*/ 142953 w 21600"/>
              <a:gd name="T37" fmla="*/ 179895 h 21600"/>
              <a:gd name="T38" fmla="*/ 322972 w 21600"/>
              <a:gd name="T39" fmla="*/ 317242 h 21600"/>
              <a:gd name="T40" fmla="*/ 341252 w 21600"/>
              <a:gd name="T41" fmla="*/ 253141 h 21600"/>
              <a:gd name="T42" fmla="*/ 357410 w 21600"/>
              <a:gd name="T43" fmla="*/ 192436 h 21600"/>
              <a:gd name="T44" fmla="*/ 354996 w 21600"/>
              <a:gd name="T45" fmla="*/ 167066 h 21600"/>
              <a:gd name="T46" fmla="*/ 331807 w 21600"/>
              <a:gd name="T47" fmla="*/ 165535 h 21600"/>
              <a:gd name="T48" fmla="*/ 284050 w 21600"/>
              <a:gd name="T49" fmla="*/ 324011 h 21600"/>
              <a:gd name="T50" fmla="*/ 243111 w 21600"/>
              <a:gd name="T51" fmla="*/ 342234 h 21600"/>
              <a:gd name="T52" fmla="*/ 226502 w 21600"/>
              <a:gd name="T53" fmla="*/ 383629 h 21600"/>
              <a:gd name="T54" fmla="*/ 286544 w 21600"/>
              <a:gd name="T55" fmla="*/ 443646 h 21600"/>
              <a:gd name="T56" fmla="*/ 346585 w 21600"/>
              <a:gd name="T57" fmla="*/ 383629 h 21600"/>
              <a:gd name="T58" fmla="*/ 318249 w 21600"/>
              <a:gd name="T59" fmla="*/ 334110 h 21600"/>
              <a:gd name="T60" fmla="*/ 261259 w 21600"/>
              <a:gd name="T61" fmla="*/ 58730 h 21600"/>
              <a:gd name="T62" fmla="*/ 261259 w 21600"/>
              <a:gd name="T63" fmla="*/ 109358 h 21600"/>
              <a:gd name="T64" fmla="*/ 311828 w 21600"/>
              <a:gd name="T65" fmla="*/ 109358 h 21600"/>
              <a:gd name="T66" fmla="*/ 311828 w 21600"/>
              <a:gd name="T67" fmla="*/ 58730 h 21600"/>
              <a:gd name="T68" fmla="*/ 393838 w 21600"/>
              <a:gd name="T69" fmla="*/ 143539 h 21600"/>
              <a:gd name="T70" fmla="*/ 430134 w 21600"/>
              <a:gd name="T71" fmla="*/ 179252 h 21600"/>
              <a:gd name="T72" fmla="*/ 465792 w 21600"/>
              <a:gd name="T73" fmla="*/ 143539 h 21600"/>
              <a:gd name="T74" fmla="*/ 430134 w 21600"/>
              <a:gd name="T75" fmla="*/ 108004 h 21600"/>
              <a:gd name="T76" fmla="*/ 393838 w 21600"/>
              <a:gd name="T77" fmla="*/ 143539 h 21600"/>
              <a:gd name="T78" fmla="*/ 514690 w 21600"/>
              <a:gd name="T79" fmla="*/ 312958 h 21600"/>
              <a:gd name="T80" fmla="*/ 514690 w 21600"/>
              <a:gd name="T81" fmla="*/ 262396 h 21600"/>
              <a:gd name="T82" fmla="*/ 464254 w 21600"/>
              <a:gd name="T83" fmla="*/ 262396 h 21600"/>
              <a:gd name="T84" fmla="*/ 464254 w 21600"/>
              <a:gd name="T85" fmla="*/ 312958 h 21600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cubicBezTo>
                  <a:pt x="12293" y="0"/>
                  <a:pt x="13697" y="343"/>
                  <a:pt x="15005" y="1019"/>
                </a:cubicBezTo>
                <a:cubicBezTo>
                  <a:pt x="16315" y="1699"/>
                  <a:pt x="17460" y="2629"/>
                  <a:pt x="18442" y="3806"/>
                </a:cubicBezTo>
                <a:cubicBezTo>
                  <a:pt x="19421" y="4981"/>
                  <a:pt x="20194" y="6355"/>
                  <a:pt x="20755" y="7924"/>
                </a:cubicBezTo>
                <a:cubicBezTo>
                  <a:pt x="21319" y="9499"/>
                  <a:pt x="21600" y="11174"/>
                  <a:pt x="21600" y="12957"/>
                </a:cubicBezTo>
                <a:cubicBezTo>
                  <a:pt x="21600" y="13674"/>
                  <a:pt x="21545" y="14402"/>
                  <a:pt x="21434" y="15148"/>
                </a:cubicBezTo>
                <a:cubicBezTo>
                  <a:pt x="21322" y="15893"/>
                  <a:pt x="21161" y="16625"/>
                  <a:pt x="20952" y="17339"/>
                </a:cubicBezTo>
                <a:cubicBezTo>
                  <a:pt x="20741" y="18059"/>
                  <a:pt x="20477" y="18744"/>
                  <a:pt x="20162" y="19403"/>
                </a:cubicBezTo>
                <a:cubicBezTo>
                  <a:pt x="19850" y="20057"/>
                  <a:pt x="19498" y="20656"/>
                  <a:pt x="19106" y="21200"/>
                </a:cubicBezTo>
                <a:cubicBezTo>
                  <a:pt x="18931" y="21468"/>
                  <a:pt x="18703" y="21600"/>
                  <a:pt x="18430" y="21600"/>
                </a:cubicBezTo>
                <a:lnTo>
                  <a:pt x="3170" y="21600"/>
                </a:lnTo>
                <a:cubicBezTo>
                  <a:pt x="2887" y="21600"/>
                  <a:pt x="2662" y="21467"/>
                  <a:pt x="2494" y="21200"/>
                </a:cubicBezTo>
                <a:cubicBezTo>
                  <a:pt x="2088" y="20656"/>
                  <a:pt x="1730" y="20057"/>
                  <a:pt x="1426" y="19403"/>
                </a:cubicBezTo>
                <a:cubicBezTo>
                  <a:pt x="1118" y="18744"/>
                  <a:pt x="859" y="18059"/>
                  <a:pt x="650" y="17339"/>
                </a:cubicBezTo>
                <a:cubicBezTo>
                  <a:pt x="439" y="16625"/>
                  <a:pt x="278" y="15893"/>
                  <a:pt x="166" y="15148"/>
                </a:cubicBezTo>
                <a:cubicBezTo>
                  <a:pt x="55" y="14402"/>
                  <a:pt x="0" y="13673"/>
                  <a:pt x="0" y="12957"/>
                </a:cubicBezTo>
                <a:cubicBezTo>
                  <a:pt x="0" y="11163"/>
                  <a:pt x="281" y="9487"/>
                  <a:pt x="845" y="7918"/>
                </a:cubicBezTo>
                <a:cubicBezTo>
                  <a:pt x="1406" y="6354"/>
                  <a:pt x="2179" y="4981"/>
                  <a:pt x="3158" y="3806"/>
                </a:cubicBezTo>
                <a:cubicBezTo>
                  <a:pt x="4140" y="2629"/>
                  <a:pt x="5285" y="1699"/>
                  <a:pt x="6595" y="1019"/>
                </a:cubicBezTo>
                <a:cubicBezTo>
                  <a:pt x="7903" y="343"/>
                  <a:pt x="9305" y="0"/>
                  <a:pt x="10800" y="0"/>
                </a:cubicBezTo>
                <a:moveTo>
                  <a:pt x="3149" y="14572"/>
                </a:moveTo>
                <a:cubicBezTo>
                  <a:pt x="3523" y="14572"/>
                  <a:pt x="3842" y="14414"/>
                  <a:pt x="4102" y="14100"/>
                </a:cubicBezTo>
                <a:cubicBezTo>
                  <a:pt x="4361" y="13792"/>
                  <a:pt x="4493" y="13409"/>
                  <a:pt x="4493" y="12957"/>
                </a:cubicBezTo>
                <a:cubicBezTo>
                  <a:pt x="4493" y="12508"/>
                  <a:pt x="4361" y="12128"/>
                  <a:pt x="4097" y="11822"/>
                </a:cubicBezTo>
                <a:cubicBezTo>
                  <a:pt x="3833" y="11512"/>
                  <a:pt x="3516" y="11359"/>
                  <a:pt x="3149" y="11359"/>
                </a:cubicBezTo>
                <a:cubicBezTo>
                  <a:pt x="2772" y="11359"/>
                  <a:pt x="2455" y="11511"/>
                  <a:pt x="2201" y="11822"/>
                </a:cubicBezTo>
                <a:cubicBezTo>
                  <a:pt x="1944" y="12128"/>
                  <a:pt x="1814" y="12508"/>
                  <a:pt x="1814" y="12957"/>
                </a:cubicBezTo>
                <a:cubicBezTo>
                  <a:pt x="1814" y="13409"/>
                  <a:pt x="1944" y="13792"/>
                  <a:pt x="2201" y="14100"/>
                </a:cubicBezTo>
                <a:cubicBezTo>
                  <a:pt x="2455" y="14414"/>
                  <a:pt x="2772" y="14572"/>
                  <a:pt x="3149" y="14572"/>
                </a:cubicBezTo>
                <a:moveTo>
                  <a:pt x="5388" y="8105"/>
                </a:moveTo>
                <a:cubicBezTo>
                  <a:pt x="5762" y="8105"/>
                  <a:pt x="6086" y="7944"/>
                  <a:pt x="6353" y="7621"/>
                </a:cubicBezTo>
                <a:cubicBezTo>
                  <a:pt x="6622" y="7302"/>
                  <a:pt x="6756" y="6916"/>
                  <a:pt x="6756" y="6467"/>
                </a:cubicBezTo>
                <a:cubicBezTo>
                  <a:pt x="6756" y="6015"/>
                  <a:pt x="6622" y="5635"/>
                  <a:pt x="6353" y="5327"/>
                </a:cubicBezTo>
                <a:cubicBezTo>
                  <a:pt x="6086" y="5021"/>
                  <a:pt x="5762" y="4866"/>
                  <a:pt x="5388" y="4866"/>
                </a:cubicBezTo>
                <a:cubicBezTo>
                  <a:pt x="5028" y="4866"/>
                  <a:pt x="4714" y="5021"/>
                  <a:pt x="4447" y="5327"/>
                </a:cubicBezTo>
                <a:cubicBezTo>
                  <a:pt x="4178" y="5635"/>
                  <a:pt x="4044" y="6015"/>
                  <a:pt x="4044" y="6467"/>
                </a:cubicBezTo>
                <a:cubicBezTo>
                  <a:pt x="4044" y="6916"/>
                  <a:pt x="4178" y="7302"/>
                  <a:pt x="4447" y="7621"/>
                </a:cubicBezTo>
                <a:cubicBezTo>
                  <a:pt x="4714" y="7944"/>
                  <a:pt x="5028" y="8105"/>
                  <a:pt x="5388" y="8105"/>
                </a:cubicBezTo>
                <a:moveTo>
                  <a:pt x="11995" y="15053"/>
                </a:moveTo>
                <a:cubicBezTo>
                  <a:pt x="12026" y="14923"/>
                  <a:pt x="12084" y="14673"/>
                  <a:pt x="12173" y="14293"/>
                </a:cubicBezTo>
                <a:cubicBezTo>
                  <a:pt x="12262" y="13918"/>
                  <a:pt x="12365" y="13478"/>
                  <a:pt x="12482" y="12977"/>
                </a:cubicBezTo>
                <a:cubicBezTo>
                  <a:pt x="12600" y="12476"/>
                  <a:pt x="12727" y="11955"/>
                  <a:pt x="12862" y="11405"/>
                </a:cubicBezTo>
                <a:cubicBezTo>
                  <a:pt x="12996" y="10861"/>
                  <a:pt x="13114" y="10351"/>
                  <a:pt x="13212" y="9882"/>
                </a:cubicBezTo>
                <a:cubicBezTo>
                  <a:pt x="13313" y="9415"/>
                  <a:pt x="13399" y="9009"/>
                  <a:pt x="13471" y="8670"/>
                </a:cubicBezTo>
                <a:cubicBezTo>
                  <a:pt x="13543" y="8330"/>
                  <a:pt x="13579" y="8131"/>
                  <a:pt x="13579" y="8076"/>
                </a:cubicBezTo>
                <a:cubicBezTo>
                  <a:pt x="13579" y="7869"/>
                  <a:pt x="13512" y="7682"/>
                  <a:pt x="13380" y="7527"/>
                </a:cubicBezTo>
                <a:cubicBezTo>
                  <a:pt x="13246" y="7371"/>
                  <a:pt x="13090" y="7293"/>
                  <a:pt x="12914" y="7293"/>
                </a:cubicBezTo>
                <a:cubicBezTo>
                  <a:pt x="12761" y="7293"/>
                  <a:pt x="12624" y="7345"/>
                  <a:pt x="12506" y="7458"/>
                </a:cubicBezTo>
                <a:cubicBezTo>
                  <a:pt x="12386" y="7567"/>
                  <a:pt x="12305" y="7711"/>
                  <a:pt x="12259" y="7886"/>
                </a:cubicBezTo>
                <a:lnTo>
                  <a:pt x="10706" y="14598"/>
                </a:lnTo>
                <a:cubicBezTo>
                  <a:pt x="10409" y="14618"/>
                  <a:pt x="10126" y="14696"/>
                  <a:pt x="9857" y="14840"/>
                </a:cubicBezTo>
                <a:cubicBezTo>
                  <a:pt x="9590" y="14984"/>
                  <a:pt x="9358" y="15174"/>
                  <a:pt x="9163" y="15419"/>
                </a:cubicBezTo>
                <a:cubicBezTo>
                  <a:pt x="8966" y="15663"/>
                  <a:pt x="8813" y="15945"/>
                  <a:pt x="8702" y="16265"/>
                </a:cubicBezTo>
                <a:cubicBezTo>
                  <a:pt x="8592" y="16588"/>
                  <a:pt x="8537" y="16927"/>
                  <a:pt x="8537" y="17284"/>
                </a:cubicBezTo>
                <a:cubicBezTo>
                  <a:pt x="8537" y="18039"/>
                  <a:pt x="8755" y="18678"/>
                  <a:pt x="9197" y="19199"/>
                </a:cubicBezTo>
                <a:cubicBezTo>
                  <a:pt x="9638" y="19726"/>
                  <a:pt x="10171" y="19988"/>
                  <a:pt x="10800" y="19988"/>
                </a:cubicBezTo>
                <a:cubicBezTo>
                  <a:pt x="11429" y="19988"/>
                  <a:pt x="11962" y="19726"/>
                  <a:pt x="12403" y="19199"/>
                </a:cubicBezTo>
                <a:cubicBezTo>
                  <a:pt x="12842" y="18678"/>
                  <a:pt x="13063" y="18039"/>
                  <a:pt x="13063" y="17284"/>
                </a:cubicBezTo>
                <a:cubicBezTo>
                  <a:pt x="13063" y="16835"/>
                  <a:pt x="12962" y="16418"/>
                  <a:pt x="12763" y="16032"/>
                </a:cubicBezTo>
                <a:cubicBezTo>
                  <a:pt x="12564" y="15646"/>
                  <a:pt x="12307" y="15321"/>
                  <a:pt x="11995" y="15053"/>
                </a:cubicBezTo>
                <a:moveTo>
                  <a:pt x="10800" y="2177"/>
                </a:moveTo>
                <a:cubicBezTo>
                  <a:pt x="10426" y="2177"/>
                  <a:pt x="10106" y="2335"/>
                  <a:pt x="9847" y="2646"/>
                </a:cubicBezTo>
                <a:cubicBezTo>
                  <a:pt x="9586" y="2960"/>
                  <a:pt x="9456" y="3343"/>
                  <a:pt x="9456" y="3792"/>
                </a:cubicBezTo>
                <a:cubicBezTo>
                  <a:pt x="9456" y="4241"/>
                  <a:pt x="9586" y="4621"/>
                  <a:pt x="9847" y="4927"/>
                </a:cubicBezTo>
                <a:cubicBezTo>
                  <a:pt x="10106" y="5237"/>
                  <a:pt x="10426" y="5390"/>
                  <a:pt x="10800" y="5390"/>
                </a:cubicBezTo>
                <a:cubicBezTo>
                  <a:pt x="11174" y="5390"/>
                  <a:pt x="11494" y="5238"/>
                  <a:pt x="11753" y="4927"/>
                </a:cubicBezTo>
                <a:cubicBezTo>
                  <a:pt x="12014" y="4621"/>
                  <a:pt x="12144" y="4241"/>
                  <a:pt x="12144" y="3792"/>
                </a:cubicBezTo>
                <a:cubicBezTo>
                  <a:pt x="12144" y="3343"/>
                  <a:pt x="12014" y="2960"/>
                  <a:pt x="11753" y="2646"/>
                </a:cubicBezTo>
                <a:cubicBezTo>
                  <a:pt x="11494" y="2335"/>
                  <a:pt x="11174" y="2177"/>
                  <a:pt x="10800" y="2177"/>
                </a:cubicBezTo>
                <a:moveTo>
                  <a:pt x="14844" y="6467"/>
                </a:moveTo>
                <a:cubicBezTo>
                  <a:pt x="14844" y="6916"/>
                  <a:pt x="14978" y="7299"/>
                  <a:pt x="15247" y="7610"/>
                </a:cubicBezTo>
                <a:cubicBezTo>
                  <a:pt x="15514" y="7921"/>
                  <a:pt x="15835" y="8076"/>
                  <a:pt x="16212" y="8076"/>
                </a:cubicBezTo>
                <a:cubicBezTo>
                  <a:pt x="16586" y="8076"/>
                  <a:pt x="16903" y="7921"/>
                  <a:pt x="17165" y="7610"/>
                </a:cubicBezTo>
                <a:cubicBezTo>
                  <a:pt x="17426" y="7299"/>
                  <a:pt x="17556" y="6916"/>
                  <a:pt x="17556" y="6467"/>
                </a:cubicBezTo>
                <a:cubicBezTo>
                  <a:pt x="17556" y="6015"/>
                  <a:pt x="17426" y="5635"/>
                  <a:pt x="17165" y="5327"/>
                </a:cubicBezTo>
                <a:cubicBezTo>
                  <a:pt x="16903" y="5021"/>
                  <a:pt x="16586" y="4866"/>
                  <a:pt x="16212" y="4866"/>
                </a:cubicBezTo>
                <a:cubicBezTo>
                  <a:pt x="15835" y="4866"/>
                  <a:pt x="15514" y="5022"/>
                  <a:pt x="15247" y="5327"/>
                </a:cubicBezTo>
                <a:cubicBezTo>
                  <a:pt x="14978" y="5635"/>
                  <a:pt x="14844" y="6015"/>
                  <a:pt x="14844" y="6467"/>
                </a:cubicBezTo>
                <a:moveTo>
                  <a:pt x="18451" y="14572"/>
                </a:moveTo>
                <a:cubicBezTo>
                  <a:pt x="18828" y="14572"/>
                  <a:pt x="19142" y="14414"/>
                  <a:pt x="19399" y="14100"/>
                </a:cubicBezTo>
                <a:cubicBezTo>
                  <a:pt x="19656" y="13792"/>
                  <a:pt x="19786" y="13409"/>
                  <a:pt x="19786" y="12957"/>
                </a:cubicBezTo>
                <a:cubicBezTo>
                  <a:pt x="19786" y="12508"/>
                  <a:pt x="19656" y="12128"/>
                  <a:pt x="19399" y="11822"/>
                </a:cubicBezTo>
                <a:cubicBezTo>
                  <a:pt x="19142" y="11512"/>
                  <a:pt x="18828" y="11359"/>
                  <a:pt x="18451" y="11359"/>
                </a:cubicBezTo>
                <a:cubicBezTo>
                  <a:pt x="18077" y="11359"/>
                  <a:pt x="17758" y="11511"/>
                  <a:pt x="17498" y="11822"/>
                </a:cubicBezTo>
                <a:cubicBezTo>
                  <a:pt x="17237" y="12128"/>
                  <a:pt x="17107" y="12508"/>
                  <a:pt x="17107" y="12957"/>
                </a:cubicBezTo>
                <a:cubicBezTo>
                  <a:pt x="17107" y="13409"/>
                  <a:pt x="17237" y="13792"/>
                  <a:pt x="17498" y="14100"/>
                </a:cubicBezTo>
                <a:cubicBezTo>
                  <a:pt x="17758" y="14414"/>
                  <a:pt x="18077" y="14572"/>
                  <a:pt x="18451" y="14572"/>
                </a:cubicBez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9050" tIns="19050" rIns="19050" bIns="19050" anchor="ctr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50" name="Subtitle 2">
            <a:extLst>
              <a:ext uri="{FF2B5EF4-FFF2-40B4-BE49-F238E27FC236}">
                <a16:creationId xmlns:a16="http://schemas.microsoft.com/office/drawing/2014/main" xmlns="" id="{9D390C02-A3B2-4765-9A6F-70BDE16FC4EA}"/>
              </a:ext>
            </a:extLst>
          </p:cNvPr>
          <p:cNvSpPr txBox="1">
            <a:spLocks/>
          </p:cNvSpPr>
          <p:nvPr/>
        </p:nvSpPr>
        <p:spPr bwMode="auto">
          <a:xfrm>
            <a:off x="1331520" y="3917156"/>
            <a:ext cx="2750331" cy="1571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44993" tIns="72497" rIns="144993" bIns="72497">
            <a:spAutoFit/>
          </a:bodyPr>
          <a:lstStyle>
            <a:lvl1pPr defTabSz="1087438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1087438" indent="-285750" defTabSz="1087438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2174875" indent="-228600" defTabSz="1087438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3262313" indent="-228600" defTabSz="1087438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4349750" indent="-228600" defTabSz="1087438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48069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52641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57213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61785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>
              <a:spcBef>
                <a:spcPct val="50000"/>
              </a:spcBef>
              <a:buNone/>
            </a:pPr>
            <a:r>
              <a:rPr lang="zh-CN" altLang="en-US" sz="2000" b="1" dirty="0">
                <a:solidFill>
                  <a:srgbClr val="314865"/>
                </a:solidFill>
                <a:latin typeface="Arial"/>
                <a:ea typeface="微软雅黑"/>
                <a:sym typeface="Arial"/>
              </a:rPr>
              <a:t>新供方开发不足</a:t>
            </a:r>
            <a:r>
              <a:rPr lang="zh-CN" altLang="en-US" sz="2400" b="1" dirty="0">
                <a:solidFill>
                  <a:srgbClr val="314865"/>
                </a:solidFill>
                <a:latin typeface="Arial"/>
                <a:ea typeface="微软雅黑"/>
                <a:sym typeface="Arial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rgbClr val="314865"/>
                </a:solidFill>
                <a:latin typeface="Arial"/>
                <a:ea typeface="微软雅黑"/>
                <a:sym typeface="Arial"/>
              </a:rPr>
              <a:t>对新供方开发重视程度不够，人员分工不明确</a:t>
            </a:r>
          </a:p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rgbClr val="314865"/>
                </a:solidFill>
                <a:latin typeface="Arial"/>
                <a:ea typeface="微软雅黑"/>
                <a:sym typeface="Arial"/>
              </a:rPr>
              <a:t>供方管理水平欠缺 </a:t>
            </a:r>
          </a:p>
        </p:txBody>
      </p:sp>
      <p:sp>
        <p:nvSpPr>
          <p:cNvPr id="51" name="Subtitle 2">
            <a:extLst>
              <a:ext uri="{FF2B5EF4-FFF2-40B4-BE49-F238E27FC236}">
                <a16:creationId xmlns:a16="http://schemas.microsoft.com/office/drawing/2014/main" xmlns="" id="{5AED5706-FFD0-4FC9-A17B-D6459BA1978A}"/>
              </a:ext>
            </a:extLst>
          </p:cNvPr>
          <p:cNvSpPr txBox="1">
            <a:spLocks/>
          </p:cNvSpPr>
          <p:nvPr/>
        </p:nvSpPr>
        <p:spPr bwMode="auto">
          <a:xfrm>
            <a:off x="4839102" y="3917156"/>
            <a:ext cx="2750331" cy="1617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44993" tIns="72497" rIns="144993" bIns="72497">
            <a:spAutoFit/>
          </a:bodyPr>
          <a:lstStyle>
            <a:lvl1pPr defTabSz="1087438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1087438" indent="-285750" defTabSz="1087438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2174875" indent="-228600" defTabSz="1087438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3262313" indent="-228600" defTabSz="1087438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4349750" indent="-228600" defTabSz="1087438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48069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52641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57213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61785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eaLnBrk="1" hangingPunct="1">
              <a:spcBef>
                <a:spcPct val="50000"/>
              </a:spcBef>
              <a:buNone/>
            </a:pPr>
            <a:r>
              <a:rPr lang="zh-CN" altLang="en-US" sz="2000" b="1" dirty="0">
                <a:solidFill>
                  <a:srgbClr val="314865"/>
                </a:solidFill>
                <a:latin typeface="Arial"/>
                <a:ea typeface="微软雅黑"/>
                <a:sym typeface="Arial"/>
              </a:rPr>
              <a:t>供货不及时</a:t>
            </a:r>
            <a:endParaRPr lang="en-US" altLang="zh-CN" sz="2000" b="1" dirty="0">
              <a:solidFill>
                <a:srgbClr val="314865"/>
              </a:solidFill>
              <a:latin typeface="Arial"/>
              <a:ea typeface="微软雅黑"/>
              <a:sym typeface="Arial"/>
            </a:endParaRPr>
          </a:p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rgbClr val="314865"/>
                </a:solidFill>
                <a:latin typeface="Arial"/>
                <a:ea typeface="微软雅黑"/>
                <a:sym typeface="Arial"/>
              </a:rPr>
              <a:t>付款抱怨导致供货受影响</a:t>
            </a:r>
          </a:p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rgbClr val="314865"/>
                </a:solidFill>
                <a:latin typeface="Arial"/>
                <a:ea typeface="微软雅黑"/>
                <a:sym typeface="Arial"/>
              </a:rPr>
              <a:t>部分采购件采购周期较长</a:t>
            </a:r>
          </a:p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rgbClr val="314865"/>
                </a:solidFill>
                <a:latin typeface="Arial"/>
                <a:ea typeface="微软雅黑"/>
                <a:sym typeface="Arial"/>
              </a:rPr>
              <a:t>在技术、生产等部门之间未起到一个很好的沟通桥梁作用</a:t>
            </a:r>
          </a:p>
        </p:txBody>
      </p:sp>
      <p:sp>
        <p:nvSpPr>
          <p:cNvPr id="52" name="Subtitle 2">
            <a:extLst>
              <a:ext uri="{FF2B5EF4-FFF2-40B4-BE49-F238E27FC236}">
                <a16:creationId xmlns:a16="http://schemas.microsoft.com/office/drawing/2014/main" xmlns="" id="{F8A3A526-B2DB-4E5C-AF34-1B8B003BC8CB}"/>
              </a:ext>
            </a:extLst>
          </p:cNvPr>
          <p:cNvSpPr txBox="1">
            <a:spLocks/>
          </p:cNvSpPr>
          <p:nvPr/>
        </p:nvSpPr>
        <p:spPr bwMode="auto">
          <a:xfrm>
            <a:off x="8144668" y="3917156"/>
            <a:ext cx="2750331" cy="11866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44993" tIns="72497" rIns="144993" bIns="72497">
            <a:spAutoFit/>
          </a:bodyPr>
          <a:lstStyle>
            <a:lvl1pPr defTabSz="1087438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1087438" indent="-285750" defTabSz="1087438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2174875" indent="-228600" defTabSz="1087438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3262313" indent="-228600" defTabSz="1087438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4349750" indent="-228600" defTabSz="1087438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48069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52641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57213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61785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eaLnBrk="1" hangingPunct="1">
              <a:spcBef>
                <a:spcPct val="50000"/>
              </a:spcBef>
              <a:buNone/>
            </a:pPr>
            <a:r>
              <a:rPr lang="zh-CN" altLang="en-US" sz="2000" b="1" dirty="0">
                <a:solidFill>
                  <a:srgbClr val="314865"/>
                </a:solidFill>
                <a:latin typeface="Arial"/>
                <a:ea typeface="微软雅黑"/>
                <a:sym typeface="Arial"/>
              </a:rPr>
              <a:t>采购合格率不稳定</a:t>
            </a:r>
            <a:endParaRPr lang="en-US" altLang="zh-CN" sz="2000" b="1" dirty="0">
              <a:solidFill>
                <a:srgbClr val="314865"/>
              </a:solidFill>
              <a:latin typeface="Arial"/>
              <a:ea typeface="微软雅黑"/>
              <a:sym typeface="Arial"/>
            </a:endParaRPr>
          </a:p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rgbClr val="314865"/>
                </a:solidFill>
                <a:latin typeface="Arial"/>
                <a:ea typeface="微软雅黑"/>
                <a:sym typeface="Arial"/>
              </a:rPr>
              <a:t>与供应商沟通不足</a:t>
            </a:r>
          </a:p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rgbClr val="314865"/>
                </a:solidFill>
                <a:latin typeface="Arial"/>
                <a:ea typeface="微软雅黑"/>
                <a:sym typeface="Arial"/>
              </a:rPr>
              <a:t>供应商改善品质能力有限</a:t>
            </a:r>
          </a:p>
        </p:txBody>
      </p:sp>
    </p:spTree>
    <p:extLst>
      <p:ext uri="{BB962C8B-B14F-4D97-AF65-F5344CB8AC3E}">
        <p14:creationId xmlns:p14="http://schemas.microsoft.com/office/powerpoint/2010/main" val="20021977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8" grpId="0" animBg="1"/>
      <p:bldP spid="30" grpId="0" animBg="1"/>
      <p:bldP spid="48" grpId="0" animBg="1"/>
      <p:bldP spid="50" grpId="0"/>
      <p:bldP spid="51" grpId="0"/>
      <p:bldP spid="5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>
            <a:extLst>
              <a:ext uri="{FF2B5EF4-FFF2-40B4-BE49-F238E27FC236}">
                <a16:creationId xmlns:a16="http://schemas.microsoft.com/office/drawing/2014/main" xmlns="" id="{3FBDF21B-9D35-413C-A547-D20525ECEB8E}"/>
              </a:ext>
            </a:extLst>
          </p:cNvPr>
          <p:cNvGrpSpPr/>
          <p:nvPr/>
        </p:nvGrpSpPr>
        <p:grpSpPr>
          <a:xfrm>
            <a:off x="164616" y="178180"/>
            <a:ext cx="2804616" cy="368580"/>
            <a:chOff x="164616" y="178180"/>
            <a:chExt cx="2804616" cy="368580"/>
          </a:xfrm>
        </p:grpSpPr>
        <p:cxnSp>
          <p:nvCxnSpPr>
            <p:cNvPr id="20" name="直接连接符 19">
              <a:extLst>
                <a:ext uri="{FF2B5EF4-FFF2-40B4-BE49-F238E27FC236}">
                  <a16:creationId xmlns:a16="http://schemas.microsoft.com/office/drawing/2014/main" xmlns="" id="{BDC7C896-4DCE-4A8D-A24F-0F3EB6D013F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4616" y="535956"/>
              <a:ext cx="2804616" cy="10804"/>
            </a:xfrm>
            <a:prstGeom prst="line">
              <a:avLst/>
            </a:prstGeom>
            <a:ln>
              <a:solidFill>
                <a:srgbClr val="31486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文本框 20">
              <a:extLst>
                <a:ext uri="{FF2B5EF4-FFF2-40B4-BE49-F238E27FC236}">
                  <a16:creationId xmlns:a16="http://schemas.microsoft.com/office/drawing/2014/main" xmlns="" id="{91D5447C-8AFB-4D12-9F13-11D462FF9456}"/>
                </a:ext>
              </a:extLst>
            </p:cNvPr>
            <p:cNvSpPr txBox="1"/>
            <p:nvPr/>
          </p:nvSpPr>
          <p:spPr>
            <a:xfrm>
              <a:off x="534486" y="178180"/>
              <a:ext cx="243474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>
                <a:spcBef>
                  <a:spcPct val="20000"/>
                </a:spcBef>
                <a:buClr>
                  <a:schemeClr val="hlink"/>
                </a:buClr>
                <a:buSzPct val="65000"/>
              </a:pPr>
              <a:r>
                <a:rPr lang="en-US" altLang="zh-CN" sz="1600" b="1" dirty="0">
                  <a:solidFill>
                    <a:srgbClr val="314865"/>
                  </a:solidFill>
                  <a:effectLst>
                    <a:innerShdw blurRad="63500" dist="50800" dir="13500000">
                      <a:prstClr val="black">
                        <a:alpha val="50000"/>
                      </a:prstClr>
                    </a:innerShdw>
                  </a:effectLst>
                  <a:latin typeface="Arial"/>
                  <a:ea typeface="微软雅黑"/>
                  <a:sym typeface="Arial"/>
                </a:rPr>
                <a:t>2017</a:t>
              </a:r>
              <a:r>
                <a:rPr lang="zh-CN" altLang="en-US" sz="1600" b="1" dirty="0">
                  <a:solidFill>
                    <a:srgbClr val="314865"/>
                  </a:solidFill>
                  <a:effectLst>
                    <a:innerShdw blurRad="63500" dist="50800" dir="13500000">
                      <a:prstClr val="black">
                        <a:alpha val="50000"/>
                      </a:prstClr>
                    </a:innerShdw>
                  </a:effectLst>
                  <a:latin typeface="Arial"/>
                  <a:ea typeface="微软雅黑"/>
                  <a:sym typeface="Arial"/>
                </a:rPr>
                <a:t>年不足反省</a:t>
              </a:r>
            </a:p>
          </p:txBody>
        </p:sp>
        <p:sp>
          <p:nvSpPr>
            <p:cNvPr id="22" name="矩形 21">
              <a:extLst>
                <a:ext uri="{FF2B5EF4-FFF2-40B4-BE49-F238E27FC236}">
                  <a16:creationId xmlns:a16="http://schemas.microsoft.com/office/drawing/2014/main" xmlns="" id="{883A32E7-9670-4852-B784-0C9F67E6A79B}"/>
                </a:ext>
              </a:extLst>
            </p:cNvPr>
            <p:cNvSpPr/>
            <p:nvPr/>
          </p:nvSpPr>
          <p:spPr>
            <a:xfrm>
              <a:off x="164616" y="178180"/>
              <a:ext cx="47829" cy="284416"/>
            </a:xfrm>
            <a:prstGeom prst="rect">
              <a:avLst/>
            </a:prstGeom>
            <a:solidFill>
              <a:srgbClr val="314865"/>
            </a:solidFill>
            <a:ln>
              <a:solidFill>
                <a:srgbClr val="31486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24" name="矩形 23">
              <a:extLst>
                <a:ext uri="{FF2B5EF4-FFF2-40B4-BE49-F238E27FC236}">
                  <a16:creationId xmlns:a16="http://schemas.microsoft.com/office/drawing/2014/main" xmlns="" id="{4FD2230F-9F75-4326-A760-9310FC451E1A}"/>
                </a:ext>
              </a:extLst>
            </p:cNvPr>
            <p:cNvSpPr/>
            <p:nvPr/>
          </p:nvSpPr>
          <p:spPr>
            <a:xfrm>
              <a:off x="275779" y="252586"/>
              <a:ext cx="47828" cy="210010"/>
            </a:xfrm>
            <a:prstGeom prst="rect">
              <a:avLst/>
            </a:prstGeom>
            <a:solidFill>
              <a:srgbClr val="314865"/>
            </a:solidFill>
            <a:ln>
              <a:solidFill>
                <a:srgbClr val="31486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25" name="矩形 24">
              <a:extLst>
                <a:ext uri="{FF2B5EF4-FFF2-40B4-BE49-F238E27FC236}">
                  <a16:creationId xmlns:a16="http://schemas.microsoft.com/office/drawing/2014/main" xmlns="" id="{1F1CE37C-B900-44E3-B4D4-6858375DA006}"/>
                </a:ext>
              </a:extLst>
            </p:cNvPr>
            <p:cNvSpPr/>
            <p:nvPr/>
          </p:nvSpPr>
          <p:spPr>
            <a:xfrm flipH="1">
              <a:off x="377808" y="320388"/>
              <a:ext cx="47827" cy="142208"/>
            </a:xfrm>
            <a:prstGeom prst="rect">
              <a:avLst/>
            </a:prstGeom>
            <a:solidFill>
              <a:srgbClr val="314865"/>
            </a:solidFill>
            <a:ln>
              <a:solidFill>
                <a:srgbClr val="31486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</p:grpSp>
      <p:sp>
        <p:nvSpPr>
          <p:cNvPr id="26" name="任意多边形 1">
            <a:extLst>
              <a:ext uri="{FF2B5EF4-FFF2-40B4-BE49-F238E27FC236}">
                <a16:creationId xmlns:a16="http://schemas.microsoft.com/office/drawing/2014/main" xmlns="" id="{7D857E45-458D-4FC4-9296-32A6BE9D54A2}"/>
              </a:ext>
            </a:extLst>
          </p:cNvPr>
          <p:cNvSpPr/>
          <p:nvPr/>
        </p:nvSpPr>
        <p:spPr>
          <a:xfrm>
            <a:off x="7320136" y="2420401"/>
            <a:ext cx="1628580" cy="2017198"/>
          </a:xfrm>
          <a:custGeom>
            <a:avLst/>
            <a:gdLst>
              <a:gd name="connsiteX0" fmla="*/ 485776 w 1468603"/>
              <a:gd name="connsiteY0" fmla="*/ 0 h 1818385"/>
              <a:gd name="connsiteX1" fmla="*/ 611480 w 1468603"/>
              <a:gd name="connsiteY1" fmla="*/ 52068 h 1818385"/>
              <a:gd name="connsiteX2" fmla="*/ 1468603 w 1468603"/>
              <a:gd name="connsiteY2" fmla="*/ 909193 h 1818385"/>
              <a:gd name="connsiteX3" fmla="*/ 611480 w 1468603"/>
              <a:gd name="connsiteY3" fmla="*/ 1766317 h 1818385"/>
              <a:gd name="connsiteX4" fmla="*/ 360072 w 1468603"/>
              <a:gd name="connsiteY4" fmla="*/ 1766317 h 1818385"/>
              <a:gd name="connsiteX5" fmla="*/ 1 w 1468603"/>
              <a:gd name="connsiteY5" fmla="*/ 1406246 h 1818385"/>
              <a:gd name="connsiteX6" fmla="*/ 439313 w 1468603"/>
              <a:gd name="connsiteY6" fmla="*/ 966934 h 1818385"/>
              <a:gd name="connsiteX7" fmla="*/ 748365 w 1468603"/>
              <a:gd name="connsiteY7" fmla="*/ 966934 h 1818385"/>
              <a:gd name="connsiteX8" fmla="*/ 748365 w 1468603"/>
              <a:gd name="connsiteY8" fmla="*/ 1092686 h 1818385"/>
              <a:gd name="connsiteX9" fmla="*/ 923154 w 1468603"/>
              <a:gd name="connsiteY9" fmla="*/ 909193 h 1818385"/>
              <a:gd name="connsiteX10" fmla="*/ 748365 w 1468603"/>
              <a:gd name="connsiteY10" fmla="*/ 725699 h 1818385"/>
              <a:gd name="connsiteX11" fmla="*/ 748365 w 1468603"/>
              <a:gd name="connsiteY11" fmla="*/ 851451 h 1818385"/>
              <a:gd name="connsiteX12" fmla="*/ 439312 w 1468603"/>
              <a:gd name="connsiteY12" fmla="*/ 851451 h 1818385"/>
              <a:gd name="connsiteX13" fmla="*/ 0 w 1468603"/>
              <a:gd name="connsiteY13" fmla="*/ 412140 h 1818385"/>
              <a:gd name="connsiteX14" fmla="*/ 360072 w 1468603"/>
              <a:gd name="connsiteY14" fmla="*/ 52068 h 1818385"/>
              <a:gd name="connsiteX15" fmla="*/ 485776 w 1468603"/>
              <a:gd name="connsiteY15" fmla="*/ 0 h 18183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468603" h="1818385">
                <a:moveTo>
                  <a:pt x="485776" y="0"/>
                </a:moveTo>
                <a:cubicBezTo>
                  <a:pt x="531271" y="0"/>
                  <a:pt x="576768" y="17356"/>
                  <a:pt x="611480" y="52068"/>
                </a:cubicBezTo>
                <a:lnTo>
                  <a:pt x="1468603" y="909193"/>
                </a:lnTo>
                <a:lnTo>
                  <a:pt x="611480" y="1766317"/>
                </a:lnTo>
                <a:cubicBezTo>
                  <a:pt x="542054" y="1835742"/>
                  <a:pt x="429496" y="1835742"/>
                  <a:pt x="360072" y="1766317"/>
                </a:cubicBezTo>
                <a:lnTo>
                  <a:pt x="1" y="1406246"/>
                </a:lnTo>
                <a:lnTo>
                  <a:pt x="439313" y="966934"/>
                </a:lnTo>
                <a:lnTo>
                  <a:pt x="748365" y="966934"/>
                </a:lnTo>
                <a:lnTo>
                  <a:pt x="748365" y="1092686"/>
                </a:lnTo>
                <a:lnTo>
                  <a:pt x="923154" y="909193"/>
                </a:lnTo>
                <a:lnTo>
                  <a:pt x="748365" y="725699"/>
                </a:lnTo>
                <a:lnTo>
                  <a:pt x="748365" y="851451"/>
                </a:lnTo>
                <a:lnTo>
                  <a:pt x="439312" y="851451"/>
                </a:lnTo>
                <a:lnTo>
                  <a:pt x="0" y="412140"/>
                </a:lnTo>
                <a:lnTo>
                  <a:pt x="360072" y="52068"/>
                </a:lnTo>
                <a:cubicBezTo>
                  <a:pt x="394784" y="17356"/>
                  <a:pt x="440280" y="0"/>
                  <a:pt x="485776" y="0"/>
                </a:cubicBezTo>
                <a:close/>
              </a:path>
            </a:pathLst>
          </a:custGeom>
          <a:solidFill>
            <a:srgbClr val="314865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4" tIns="34277" rIns="68554" bIns="34277" rtlCol="0" anchor="ctr"/>
          <a:lstStyle/>
          <a:p>
            <a:pPr algn="ctr"/>
            <a:endParaRPr lang="zh-CN" altLang="en-US" sz="1900">
              <a:latin typeface="Arial"/>
              <a:ea typeface="微软雅黑"/>
              <a:sym typeface="Arial"/>
            </a:endParaRPr>
          </a:p>
        </p:txBody>
      </p:sp>
      <p:sp>
        <p:nvSpPr>
          <p:cNvPr id="27" name="任意多边形 2">
            <a:extLst>
              <a:ext uri="{FF2B5EF4-FFF2-40B4-BE49-F238E27FC236}">
                <a16:creationId xmlns:a16="http://schemas.microsoft.com/office/drawing/2014/main" xmlns="" id="{9A09A012-5DDB-410B-BE43-650B2D1E6A5F}"/>
              </a:ext>
            </a:extLst>
          </p:cNvPr>
          <p:cNvSpPr/>
          <p:nvPr/>
        </p:nvSpPr>
        <p:spPr>
          <a:xfrm>
            <a:off x="5902434" y="2420401"/>
            <a:ext cx="1628580" cy="2017198"/>
          </a:xfrm>
          <a:custGeom>
            <a:avLst/>
            <a:gdLst>
              <a:gd name="connsiteX0" fmla="*/ 485776 w 1468603"/>
              <a:gd name="connsiteY0" fmla="*/ 0 h 1818385"/>
              <a:gd name="connsiteX1" fmla="*/ 611480 w 1468603"/>
              <a:gd name="connsiteY1" fmla="*/ 52068 h 1818385"/>
              <a:gd name="connsiteX2" fmla="*/ 1468603 w 1468603"/>
              <a:gd name="connsiteY2" fmla="*/ 909193 h 1818385"/>
              <a:gd name="connsiteX3" fmla="*/ 611480 w 1468603"/>
              <a:gd name="connsiteY3" fmla="*/ 1766317 h 1818385"/>
              <a:gd name="connsiteX4" fmla="*/ 360072 w 1468603"/>
              <a:gd name="connsiteY4" fmla="*/ 1766317 h 1818385"/>
              <a:gd name="connsiteX5" fmla="*/ 1 w 1468603"/>
              <a:gd name="connsiteY5" fmla="*/ 1406246 h 1818385"/>
              <a:gd name="connsiteX6" fmla="*/ 439313 w 1468603"/>
              <a:gd name="connsiteY6" fmla="*/ 966934 h 1818385"/>
              <a:gd name="connsiteX7" fmla="*/ 748365 w 1468603"/>
              <a:gd name="connsiteY7" fmla="*/ 966934 h 1818385"/>
              <a:gd name="connsiteX8" fmla="*/ 748365 w 1468603"/>
              <a:gd name="connsiteY8" fmla="*/ 1092686 h 1818385"/>
              <a:gd name="connsiteX9" fmla="*/ 923154 w 1468603"/>
              <a:gd name="connsiteY9" fmla="*/ 909193 h 1818385"/>
              <a:gd name="connsiteX10" fmla="*/ 748365 w 1468603"/>
              <a:gd name="connsiteY10" fmla="*/ 725699 h 1818385"/>
              <a:gd name="connsiteX11" fmla="*/ 748365 w 1468603"/>
              <a:gd name="connsiteY11" fmla="*/ 851451 h 1818385"/>
              <a:gd name="connsiteX12" fmla="*/ 439312 w 1468603"/>
              <a:gd name="connsiteY12" fmla="*/ 851451 h 1818385"/>
              <a:gd name="connsiteX13" fmla="*/ 0 w 1468603"/>
              <a:gd name="connsiteY13" fmla="*/ 412140 h 1818385"/>
              <a:gd name="connsiteX14" fmla="*/ 360072 w 1468603"/>
              <a:gd name="connsiteY14" fmla="*/ 52068 h 1818385"/>
              <a:gd name="connsiteX15" fmla="*/ 485776 w 1468603"/>
              <a:gd name="connsiteY15" fmla="*/ 0 h 18183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468603" h="1818385">
                <a:moveTo>
                  <a:pt x="485776" y="0"/>
                </a:moveTo>
                <a:cubicBezTo>
                  <a:pt x="531271" y="0"/>
                  <a:pt x="576768" y="17356"/>
                  <a:pt x="611480" y="52068"/>
                </a:cubicBezTo>
                <a:lnTo>
                  <a:pt x="1468603" y="909193"/>
                </a:lnTo>
                <a:lnTo>
                  <a:pt x="611480" y="1766317"/>
                </a:lnTo>
                <a:cubicBezTo>
                  <a:pt x="542054" y="1835742"/>
                  <a:pt x="429496" y="1835742"/>
                  <a:pt x="360072" y="1766317"/>
                </a:cubicBezTo>
                <a:lnTo>
                  <a:pt x="1" y="1406246"/>
                </a:lnTo>
                <a:lnTo>
                  <a:pt x="439313" y="966934"/>
                </a:lnTo>
                <a:lnTo>
                  <a:pt x="748365" y="966934"/>
                </a:lnTo>
                <a:lnTo>
                  <a:pt x="748365" y="1092686"/>
                </a:lnTo>
                <a:lnTo>
                  <a:pt x="923154" y="909193"/>
                </a:lnTo>
                <a:lnTo>
                  <a:pt x="748365" y="725699"/>
                </a:lnTo>
                <a:lnTo>
                  <a:pt x="748365" y="851451"/>
                </a:lnTo>
                <a:lnTo>
                  <a:pt x="439312" y="851451"/>
                </a:lnTo>
                <a:lnTo>
                  <a:pt x="0" y="412140"/>
                </a:lnTo>
                <a:lnTo>
                  <a:pt x="360072" y="52068"/>
                </a:lnTo>
                <a:cubicBezTo>
                  <a:pt x="394784" y="17356"/>
                  <a:pt x="440280" y="0"/>
                  <a:pt x="485776" y="0"/>
                </a:cubicBezTo>
                <a:close/>
              </a:path>
            </a:pathLst>
          </a:custGeom>
          <a:solidFill>
            <a:srgbClr val="314865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4" tIns="34277" rIns="68554" bIns="34277" rtlCol="0" anchor="ctr"/>
          <a:lstStyle/>
          <a:p>
            <a:pPr algn="ctr"/>
            <a:endParaRPr lang="zh-CN" altLang="en-US" sz="1900">
              <a:latin typeface="Arial"/>
              <a:ea typeface="微软雅黑"/>
              <a:sym typeface="Arial"/>
            </a:endParaRPr>
          </a:p>
        </p:txBody>
      </p:sp>
      <p:sp>
        <p:nvSpPr>
          <p:cNvPr id="28" name="任意多边形 3">
            <a:extLst>
              <a:ext uri="{FF2B5EF4-FFF2-40B4-BE49-F238E27FC236}">
                <a16:creationId xmlns:a16="http://schemas.microsoft.com/office/drawing/2014/main" xmlns="" id="{67C13B3A-2D25-4F68-AF1D-339534FEA242}"/>
              </a:ext>
            </a:extLst>
          </p:cNvPr>
          <p:cNvSpPr/>
          <p:nvPr/>
        </p:nvSpPr>
        <p:spPr>
          <a:xfrm>
            <a:off x="4484732" y="2420401"/>
            <a:ext cx="1628580" cy="2017198"/>
          </a:xfrm>
          <a:custGeom>
            <a:avLst/>
            <a:gdLst>
              <a:gd name="connsiteX0" fmla="*/ 485776 w 1468603"/>
              <a:gd name="connsiteY0" fmla="*/ 0 h 1818385"/>
              <a:gd name="connsiteX1" fmla="*/ 611480 w 1468603"/>
              <a:gd name="connsiteY1" fmla="*/ 52068 h 1818385"/>
              <a:gd name="connsiteX2" fmla="*/ 1468603 w 1468603"/>
              <a:gd name="connsiteY2" fmla="*/ 909193 h 1818385"/>
              <a:gd name="connsiteX3" fmla="*/ 611480 w 1468603"/>
              <a:gd name="connsiteY3" fmla="*/ 1766317 h 1818385"/>
              <a:gd name="connsiteX4" fmla="*/ 360072 w 1468603"/>
              <a:gd name="connsiteY4" fmla="*/ 1766317 h 1818385"/>
              <a:gd name="connsiteX5" fmla="*/ 1 w 1468603"/>
              <a:gd name="connsiteY5" fmla="*/ 1406246 h 1818385"/>
              <a:gd name="connsiteX6" fmla="*/ 439313 w 1468603"/>
              <a:gd name="connsiteY6" fmla="*/ 966934 h 1818385"/>
              <a:gd name="connsiteX7" fmla="*/ 748365 w 1468603"/>
              <a:gd name="connsiteY7" fmla="*/ 966934 h 1818385"/>
              <a:gd name="connsiteX8" fmla="*/ 748365 w 1468603"/>
              <a:gd name="connsiteY8" fmla="*/ 1092686 h 1818385"/>
              <a:gd name="connsiteX9" fmla="*/ 923154 w 1468603"/>
              <a:gd name="connsiteY9" fmla="*/ 909193 h 1818385"/>
              <a:gd name="connsiteX10" fmla="*/ 748365 w 1468603"/>
              <a:gd name="connsiteY10" fmla="*/ 725699 h 1818385"/>
              <a:gd name="connsiteX11" fmla="*/ 748365 w 1468603"/>
              <a:gd name="connsiteY11" fmla="*/ 851451 h 1818385"/>
              <a:gd name="connsiteX12" fmla="*/ 439312 w 1468603"/>
              <a:gd name="connsiteY12" fmla="*/ 851451 h 1818385"/>
              <a:gd name="connsiteX13" fmla="*/ 0 w 1468603"/>
              <a:gd name="connsiteY13" fmla="*/ 412140 h 1818385"/>
              <a:gd name="connsiteX14" fmla="*/ 360072 w 1468603"/>
              <a:gd name="connsiteY14" fmla="*/ 52068 h 1818385"/>
              <a:gd name="connsiteX15" fmla="*/ 485776 w 1468603"/>
              <a:gd name="connsiteY15" fmla="*/ 0 h 18183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468603" h="1818385">
                <a:moveTo>
                  <a:pt x="485776" y="0"/>
                </a:moveTo>
                <a:cubicBezTo>
                  <a:pt x="531271" y="0"/>
                  <a:pt x="576768" y="17356"/>
                  <a:pt x="611480" y="52068"/>
                </a:cubicBezTo>
                <a:lnTo>
                  <a:pt x="1468603" y="909193"/>
                </a:lnTo>
                <a:lnTo>
                  <a:pt x="611480" y="1766317"/>
                </a:lnTo>
                <a:cubicBezTo>
                  <a:pt x="542054" y="1835742"/>
                  <a:pt x="429496" y="1835742"/>
                  <a:pt x="360072" y="1766317"/>
                </a:cubicBezTo>
                <a:lnTo>
                  <a:pt x="1" y="1406246"/>
                </a:lnTo>
                <a:lnTo>
                  <a:pt x="439313" y="966934"/>
                </a:lnTo>
                <a:lnTo>
                  <a:pt x="748365" y="966934"/>
                </a:lnTo>
                <a:lnTo>
                  <a:pt x="748365" y="1092686"/>
                </a:lnTo>
                <a:lnTo>
                  <a:pt x="923154" y="909193"/>
                </a:lnTo>
                <a:lnTo>
                  <a:pt x="748365" y="725699"/>
                </a:lnTo>
                <a:lnTo>
                  <a:pt x="748365" y="851451"/>
                </a:lnTo>
                <a:lnTo>
                  <a:pt x="439312" y="851451"/>
                </a:lnTo>
                <a:lnTo>
                  <a:pt x="0" y="412140"/>
                </a:lnTo>
                <a:lnTo>
                  <a:pt x="360072" y="52068"/>
                </a:lnTo>
                <a:cubicBezTo>
                  <a:pt x="394784" y="17356"/>
                  <a:pt x="440280" y="0"/>
                  <a:pt x="485776" y="0"/>
                </a:cubicBezTo>
                <a:close/>
              </a:path>
            </a:pathLst>
          </a:custGeom>
          <a:solidFill>
            <a:srgbClr val="314865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4" tIns="34277" rIns="68554" bIns="34277" rtlCol="0" anchor="ctr"/>
          <a:lstStyle/>
          <a:p>
            <a:pPr algn="ctr"/>
            <a:endParaRPr lang="zh-CN" altLang="en-US" sz="1900">
              <a:latin typeface="Arial"/>
              <a:ea typeface="微软雅黑"/>
              <a:sym typeface="Arial"/>
            </a:endParaRPr>
          </a:p>
        </p:txBody>
      </p:sp>
      <p:sp>
        <p:nvSpPr>
          <p:cNvPr id="29" name="任意多边形 4">
            <a:extLst>
              <a:ext uri="{FF2B5EF4-FFF2-40B4-BE49-F238E27FC236}">
                <a16:creationId xmlns:a16="http://schemas.microsoft.com/office/drawing/2014/main" xmlns="" id="{ED821FFA-F09D-410D-B753-E4E00D2C9D84}"/>
              </a:ext>
            </a:extLst>
          </p:cNvPr>
          <p:cNvSpPr/>
          <p:nvPr/>
        </p:nvSpPr>
        <p:spPr>
          <a:xfrm>
            <a:off x="3067030" y="2420401"/>
            <a:ext cx="1628580" cy="2017198"/>
          </a:xfrm>
          <a:custGeom>
            <a:avLst/>
            <a:gdLst>
              <a:gd name="connsiteX0" fmla="*/ 485776 w 1468603"/>
              <a:gd name="connsiteY0" fmla="*/ 0 h 1818385"/>
              <a:gd name="connsiteX1" fmla="*/ 611480 w 1468603"/>
              <a:gd name="connsiteY1" fmla="*/ 52068 h 1818385"/>
              <a:gd name="connsiteX2" fmla="*/ 1468603 w 1468603"/>
              <a:gd name="connsiteY2" fmla="*/ 909193 h 1818385"/>
              <a:gd name="connsiteX3" fmla="*/ 611480 w 1468603"/>
              <a:gd name="connsiteY3" fmla="*/ 1766317 h 1818385"/>
              <a:gd name="connsiteX4" fmla="*/ 360072 w 1468603"/>
              <a:gd name="connsiteY4" fmla="*/ 1766317 h 1818385"/>
              <a:gd name="connsiteX5" fmla="*/ 1 w 1468603"/>
              <a:gd name="connsiteY5" fmla="*/ 1406246 h 1818385"/>
              <a:gd name="connsiteX6" fmla="*/ 439313 w 1468603"/>
              <a:gd name="connsiteY6" fmla="*/ 966934 h 1818385"/>
              <a:gd name="connsiteX7" fmla="*/ 748365 w 1468603"/>
              <a:gd name="connsiteY7" fmla="*/ 966934 h 1818385"/>
              <a:gd name="connsiteX8" fmla="*/ 748365 w 1468603"/>
              <a:gd name="connsiteY8" fmla="*/ 1092686 h 1818385"/>
              <a:gd name="connsiteX9" fmla="*/ 923154 w 1468603"/>
              <a:gd name="connsiteY9" fmla="*/ 909193 h 1818385"/>
              <a:gd name="connsiteX10" fmla="*/ 748365 w 1468603"/>
              <a:gd name="connsiteY10" fmla="*/ 725699 h 1818385"/>
              <a:gd name="connsiteX11" fmla="*/ 748365 w 1468603"/>
              <a:gd name="connsiteY11" fmla="*/ 851451 h 1818385"/>
              <a:gd name="connsiteX12" fmla="*/ 439312 w 1468603"/>
              <a:gd name="connsiteY12" fmla="*/ 851451 h 1818385"/>
              <a:gd name="connsiteX13" fmla="*/ 0 w 1468603"/>
              <a:gd name="connsiteY13" fmla="*/ 412140 h 1818385"/>
              <a:gd name="connsiteX14" fmla="*/ 360072 w 1468603"/>
              <a:gd name="connsiteY14" fmla="*/ 52068 h 1818385"/>
              <a:gd name="connsiteX15" fmla="*/ 485776 w 1468603"/>
              <a:gd name="connsiteY15" fmla="*/ 0 h 18183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468603" h="1818385">
                <a:moveTo>
                  <a:pt x="485776" y="0"/>
                </a:moveTo>
                <a:cubicBezTo>
                  <a:pt x="531271" y="0"/>
                  <a:pt x="576768" y="17356"/>
                  <a:pt x="611480" y="52068"/>
                </a:cubicBezTo>
                <a:lnTo>
                  <a:pt x="1468603" y="909193"/>
                </a:lnTo>
                <a:lnTo>
                  <a:pt x="611480" y="1766317"/>
                </a:lnTo>
                <a:cubicBezTo>
                  <a:pt x="542054" y="1835742"/>
                  <a:pt x="429496" y="1835742"/>
                  <a:pt x="360072" y="1766317"/>
                </a:cubicBezTo>
                <a:lnTo>
                  <a:pt x="1" y="1406246"/>
                </a:lnTo>
                <a:lnTo>
                  <a:pt x="439313" y="966934"/>
                </a:lnTo>
                <a:lnTo>
                  <a:pt x="748365" y="966934"/>
                </a:lnTo>
                <a:lnTo>
                  <a:pt x="748365" y="1092686"/>
                </a:lnTo>
                <a:lnTo>
                  <a:pt x="923154" y="909193"/>
                </a:lnTo>
                <a:lnTo>
                  <a:pt x="748365" y="725699"/>
                </a:lnTo>
                <a:lnTo>
                  <a:pt x="748365" y="851451"/>
                </a:lnTo>
                <a:lnTo>
                  <a:pt x="439312" y="851451"/>
                </a:lnTo>
                <a:lnTo>
                  <a:pt x="0" y="412140"/>
                </a:lnTo>
                <a:lnTo>
                  <a:pt x="360072" y="52068"/>
                </a:lnTo>
                <a:cubicBezTo>
                  <a:pt x="394784" y="17356"/>
                  <a:pt x="440280" y="0"/>
                  <a:pt x="485776" y="0"/>
                </a:cubicBezTo>
                <a:close/>
              </a:path>
            </a:pathLst>
          </a:custGeom>
          <a:solidFill>
            <a:srgbClr val="314865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4" tIns="34277" rIns="68554" bIns="34277" rtlCol="0" anchor="ctr"/>
          <a:lstStyle/>
          <a:p>
            <a:pPr algn="ctr"/>
            <a:endParaRPr lang="zh-CN" altLang="en-US" sz="1900">
              <a:latin typeface="Arial"/>
              <a:ea typeface="微软雅黑"/>
              <a:sym typeface="Arial"/>
            </a:endParaRPr>
          </a:p>
        </p:txBody>
      </p:sp>
      <p:sp>
        <p:nvSpPr>
          <p:cNvPr id="30" name="矩形 29">
            <a:extLst>
              <a:ext uri="{FF2B5EF4-FFF2-40B4-BE49-F238E27FC236}">
                <a16:creationId xmlns:a16="http://schemas.microsoft.com/office/drawing/2014/main" xmlns="" id="{7A1B4BEA-131C-4D04-ADEA-9C4AF9196025}"/>
              </a:ext>
            </a:extLst>
          </p:cNvPr>
          <p:cNvSpPr/>
          <p:nvPr/>
        </p:nvSpPr>
        <p:spPr>
          <a:xfrm>
            <a:off x="1586074" y="5320447"/>
            <a:ext cx="2164411" cy="315439"/>
          </a:xfrm>
          <a:prstGeom prst="rect">
            <a:avLst/>
          </a:prstGeom>
        </p:spPr>
        <p:txBody>
          <a:bodyPr wrap="square" lIns="68547" tIns="34274" rIns="68547" bIns="34274">
            <a:spAutoFit/>
          </a:bodyPr>
          <a:lstStyle/>
          <a:p>
            <a:pPr algn="l"/>
            <a:r>
              <a:rPr lang="zh-CN" altLang="en-US" sz="1600" b="1" dirty="0">
                <a:solidFill>
                  <a:srgbClr val="314865"/>
                </a:solidFill>
                <a:latin typeface="Arial"/>
                <a:ea typeface="微软雅黑"/>
                <a:sym typeface="Arial"/>
              </a:rPr>
              <a:t>工作态度散漫</a:t>
            </a:r>
          </a:p>
        </p:txBody>
      </p:sp>
      <p:sp>
        <p:nvSpPr>
          <p:cNvPr id="31" name="矩形 47">
            <a:extLst>
              <a:ext uri="{FF2B5EF4-FFF2-40B4-BE49-F238E27FC236}">
                <a16:creationId xmlns:a16="http://schemas.microsoft.com/office/drawing/2014/main" xmlns="" id="{14479EC1-00A7-4813-88BA-81A64EBBA8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64409" y="5656814"/>
            <a:ext cx="2614095" cy="4077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47" tIns="34274" rIns="68547" bIns="34274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buNone/>
            </a:pPr>
            <a:r>
              <a:rPr lang="zh-CN" altLang="en-US" sz="1000" b="0" dirty="0">
                <a:solidFill>
                  <a:schemeClr val="bg2">
                    <a:lumMod val="50000"/>
                  </a:schemeClr>
                </a:solidFill>
                <a:latin typeface="Arial"/>
                <a:ea typeface="微软雅黑"/>
                <a:sym typeface="Arial"/>
              </a:rPr>
              <a:t>不大接受同事建议</a:t>
            </a:r>
          </a:p>
          <a:p>
            <a:pPr>
              <a:buNone/>
            </a:pPr>
            <a:r>
              <a:rPr lang="zh-CN" altLang="en-US" sz="1000" b="0" dirty="0">
                <a:solidFill>
                  <a:schemeClr val="bg2">
                    <a:lumMod val="50000"/>
                  </a:schemeClr>
                </a:solidFill>
                <a:latin typeface="Arial"/>
                <a:ea typeface="微软雅黑"/>
                <a:sym typeface="Arial"/>
              </a:rPr>
              <a:t>见面不主动打招呼</a:t>
            </a:r>
          </a:p>
        </p:txBody>
      </p:sp>
      <p:sp>
        <p:nvSpPr>
          <p:cNvPr id="48" name="矩形 47">
            <a:extLst>
              <a:ext uri="{FF2B5EF4-FFF2-40B4-BE49-F238E27FC236}">
                <a16:creationId xmlns:a16="http://schemas.microsoft.com/office/drawing/2014/main" xmlns="" id="{828A54EB-20FB-420F-9F1F-C24CC378D5B5}"/>
              </a:ext>
            </a:extLst>
          </p:cNvPr>
          <p:cNvSpPr/>
          <p:nvPr/>
        </p:nvSpPr>
        <p:spPr>
          <a:xfrm>
            <a:off x="3986794" y="1043466"/>
            <a:ext cx="1463317" cy="315439"/>
          </a:xfrm>
          <a:prstGeom prst="rect">
            <a:avLst/>
          </a:prstGeom>
        </p:spPr>
        <p:txBody>
          <a:bodyPr wrap="square" lIns="68547" tIns="34274" rIns="68547" bIns="34274">
            <a:spAutoFit/>
          </a:bodyPr>
          <a:lstStyle/>
          <a:p>
            <a:pPr algn="l"/>
            <a:r>
              <a:rPr lang="zh-CN" altLang="en-US" sz="1600" b="1" dirty="0">
                <a:solidFill>
                  <a:srgbClr val="314865"/>
                </a:solidFill>
                <a:latin typeface="Arial"/>
                <a:ea typeface="微软雅黑"/>
                <a:sym typeface="Arial"/>
              </a:rPr>
              <a:t>工作过于自我</a:t>
            </a:r>
          </a:p>
        </p:txBody>
      </p:sp>
      <p:sp>
        <p:nvSpPr>
          <p:cNvPr id="49" name="矩形 47">
            <a:extLst>
              <a:ext uri="{FF2B5EF4-FFF2-40B4-BE49-F238E27FC236}">
                <a16:creationId xmlns:a16="http://schemas.microsoft.com/office/drawing/2014/main" xmlns="" id="{610FBFAE-C857-44D9-92F8-AFE24EF230D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50477" y="1390107"/>
            <a:ext cx="2055031" cy="4077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47" tIns="34274" rIns="68547" bIns="34274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buNone/>
            </a:pPr>
            <a:r>
              <a:rPr lang="zh-CN" altLang="en-US" sz="1000" b="0" dirty="0">
                <a:solidFill>
                  <a:schemeClr val="bg2">
                    <a:lumMod val="50000"/>
                  </a:schemeClr>
                </a:solidFill>
                <a:latin typeface="Arial"/>
                <a:ea typeface="微软雅黑"/>
                <a:sym typeface="Arial"/>
              </a:rPr>
              <a:t>客户追踪不及时</a:t>
            </a:r>
          </a:p>
          <a:p>
            <a:pPr>
              <a:buNone/>
            </a:pPr>
            <a:r>
              <a:rPr lang="zh-CN" altLang="en-US" sz="1000" b="0" dirty="0">
                <a:solidFill>
                  <a:schemeClr val="bg2">
                    <a:lumMod val="50000"/>
                  </a:schemeClr>
                </a:solidFill>
                <a:latin typeface="Arial"/>
                <a:ea typeface="微软雅黑"/>
                <a:sym typeface="Arial"/>
              </a:rPr>
              <a:t>请假迟到比较多</a:t>
            </a:r>
          </a:p>
        </p:txBody>
      </p:sp>
      <p:cxnSp>
        <p:nvCxnSpPr>
          <p:cNvPr id="50" name="直接连接符 49">
            <a:extLst>
              <a:ext uri="{FF2B5EF4-FFF2-40B4-BE49-F238E27FC236}">
                <a16:creationId xmlns:a16="http://schemas.microsoft.com/office/drawing/2014/main" xmlns="" id="{8A3053A0-BFDD-4363-9830-CFE8AE14CC52}"/>
              </a:ext>
            </a:extLst>
          </p:cNvPr>
          <p:cNvCxnSpPr>
            <a:cxnSpLocks/>
          </p:cNvCxnSpPr>
          <p:nvPr/>
        </p:nvCxnSpPr>
        <p:spPr>
          <a:xfrm flipH="1">
            <a:off x="6762983" y="4415112"/>
            <a:ext cx="1" cy="368593"/>
          </a:xfrm>
          <a:prstGeom prst="line">
            <a:avLst/>
          </a:prstGeom>
          <a:ln w="12700">
            <a:solidFill>
              <a:schemeClr val="bg1">
                <a:lumMod val="75000"/>
                <a:alpha val="80000"/>
              </a:schemeClr>
            </a:solidFill>
            <a:prstDash val="solid"/>
            <a:headEnd type="oval" w="med" len="me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矩形 50">
            <a:extLst>
              <a:ext uri="{FF2B5EF4-FFF2-40B4-BE49-F238E27FC236}">
                <a16:creationId xmlns:a16="http://schemas.microsoft.com/office/drawing/2014/main" xmlns="" id="{4B6D6B45-5D75-4355-9121-4D27F91EED37}"/>
              </a:ext>
            </a:extLst>
          </p:cNvPr>
          <p:cNvSpPr/>
          <p:nvPr/>
        </p:nvSpPr>
        <p:spPr>
          <a:xfrm>
            <a:off x="6091496" y="4859073"/>
            <a:ext cx="2046320" cy="315439"/>
          </a:xfrm>
          <a:prstGeom prst="rect">
            <a:avLst/>
          </a:prstGeom>
        </p:spPr>
        <p:txBody>
          <a:bodyPr wrap="square" lIns="68547" tIns="34274" rIns="68547" bIns="34274">
            <a:spAutoFit/>
          </a:bodyPr>
          <a:lstStyle/>
          <a:p>
            <a:pPr algn="ctr"/>
            <a:r>
              <a:rPr lang="zh-CN" altLang="en-US" sz="1600" b="1" dirty="0">
                <a:solidFill>
                  <a:srgbClr val="314865"/>
                </a:solidFill>
                <a:latin typeface="Arial"/>
                <a:ea typeface="微软雅黑"/>
                <a:sym typeface="Arial"/>
              </a:rPr>
              <a:t>添加标题内容</a:t>
            </a:r>
          </a:p>
        </p:txBody>
      </p:sp>
      <p:sp>
        <p:nvSpPr>
          <p:cNvPr id="52" name="矩形 47">
            <a:extLst>
              <a:ext uri="{FF2B5EF4-FFF2-40B4-BE49-F238E27FC236}">
                <a16:creationId xmlns:a16="http://schemas.microsoft.com/office/drawing/2014/main" xmlns="" id="{ED4186D7-6456-49D8-B090-D7A026BC75B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17084" y="5174512"/>
            <a:ext cx="1728946" cy="6232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47" tIns="34274" rIns="68547" bIns="34274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buNone/>
            </a:pPr>
            <a:r>
              <a:rPr lang="zh-CN" altLang="en-US" sz="1000" b="0" dirty="0">
                <a:solidFill>
                  <a:schemeClr val="bg2">
                    <a:lumMod val="50000"/>
                  </a:schemeClr>
                </a:solidFill>
                <a:latin typeface="Arial"/>
                <a:ea typeface="微软雅黑"/>
                <a:sym typeface="Arial"/>
              </a:rPr>
              <a:t>请替换文字内容，修改文字内容，也可以直接复制你的内容到此。</a:t>
            </a:r>
          </a:p>
        </p:txBody>
      </p:sp>
      <p:sp>
        <p:nvSpPr>
          <p:cNvPr id="53" name="矩形 52">
            <a:extLst>
              <a:ext uri="{FF2B5EF4-FFF2-40B4-BE49-F238E27FC236}">
                <a16:creationId xmlns:a16="http://schemas.microsoft.com/office/drawing/2014/main" xmlns="" id="{A046F17E-41CE-4A43-BB4F-6313E9CB9973}"/>
              </a:ext>
            </a:extLst>
          </p:cNvPr>
          <p:cNvSpPr/>
          <p:nvPr/>
        </p:nvSpPr>
        <p:spPr>
          <a:xfrm>
            <a:off x="8456659" y="1148598"/>
            <a:ext cx="1649619" cy="315439"/>
          </a:xfrm>
          <a:prstGeom prst="rect">
            <a:avLst/>
          </a:prstGeom>
        </p:spPr>
        <p:txBody>
          <a:bodyPr wrap="square" lIns="68547" tIns="34274" rIns="68547" bIns="34274">
            <a:spAutoFit/>
          </a:bodyPr>
          <a:lstStyle/>
          <a:p>
            <a:pPr algn="l"/>
            <a:r>
              <a:rPr lang="zh-CN" altLang="en-US" sz="1600" b="1" dirty="0">
                <a:solidFill>
                  <a:srgbClr val="314865"/>
                </a:solidFill>
                <a:latin typeface="Arial"/>
                <a:ea typeface="微软雅黑"/>
                <a:sym typeface="Arial"/>
              </a:rPr>
              <a:t>管理职责不合格</a:t>
            </a:r>
          </a:p>
        </p:txBody>
      </p:sp>
      <p:sp>
        <p:nvSpPr>
          <p:cNvPr id="54" name="矩形 47">
            <a:extLst>
              <a:ext uri="{FF2B5EF4-FFF2-40B4-BE49-F238E27FC236}">
                <a16:creationId xmlns:a16="http://schemas.microsoft.com/office/drawing/2014/main" xmlns="" id="{2CD1C9D1-835E-43F9-83F1-9D0664C578A4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37291" y="1464037"/>
            <a:ext cx="1871528" cy="4077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47" tIns="34274" rIns="68547" bIns="34274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buNone/>
            </a:pPr>
            <a:r>
              <a:rPr lang="zh-CN" altLang="en-US" sz="1000" b="0" dirty="0">
                <a:solidFill>
                  <a:schemeClr val="bg2">
                    <a:lumMod val="50000"/>
                  </a:schemeClr>
                </a:solidFill>
                <a:latin typeface="Arial"/>
                <a:ea typeface="微软雅黑"/>
                <a:sym typeface="Arial"/>
              </a:rPr>
              <a:t>约客监督督促不及时</a:t>
            </a:r>
          </a:p>
          <a:p>
            <a:pPr>
              <a:buNone/>
            </a:pPr>
            <a:r>
              <a:rPr lang="zh-CN" altLang="en-US" sz="1000" b="0" dirty="0">
                <a:solidFill>
                  <a:schemeClr val="bg2">
                    <a:lumMod val="50000"/>
                  </a:schemeClr>
                </a:solidFill>
                <a:latin typeface="Arial"/>
                <a:ea typeface="微软雅黑"/>
                <a:sym typeface="Arial"/>
              </a:rPr>
              <a:t>工作计划安排不合理</a:t>
            </a:r>
          </a:p>
        </p:txBody>
      </p:sp>
      <p:sp>
        <p:nvSpPr>
          <p:cNvPr id="55" name="圆角矩形 6">
            <a:extLst>
              <a:ext uri="{FF2B5EF4-FFF2-40B4-BE49-F238E27FC236}">
                <a16:creationId xmlns:a16="http://schemas.microsoft.com/office/drawing/2014/main" xmlns="" id="{0810AC2E-F9B8-47CB-9F7B-C28DB379B2A4}"/>
              </a:ext>
            </a:extLst>
          </p:cNvPr>
          <p:cNvSpPr/>
          <p:nvPr/>
        </p:nvSpPr>
        <p:spPr>
          <a:xfrm>
            <a:off x="5251691" y="2000948"/>
            <a:ext cx="362369" cy="738224"/>
          </a:xfrm>
          <a:custGeom>
            <a:avLst/>
            <a:gdLst>
              <a:gd name="connsiteX0" fmla="*/ 0 w 670708"/>
              <a:gd name="connsiteY0" fmla="*/ 112518 h 1095765"/>
              <a:gd name="connsiteX1" fmla="*/ 112518 w 670708"/>
              <a:gd name="connsiteY1" fmla="*/ 0 h 1095765"/>
              <a:gd name="connsiteX2" fmla="*/ 558190 w 670708"/>
              <a:gd name="connsiteY2" fmla="*/ 0 h 1095765"/>
              <a:gd name="connsiteX3" fmla="*/ 670708 w 670708"/>
              <a:gd name="connsiteY3" fmla="*/ 112518 h 1095765"/>
              <a:gd name="connsiteX4" fmla="*/ 670708 w 670708"/>
              <a:gd name="connsiteY4" fmla="*/ 983247 h 1095765"/>
              <a:gd name="connsiteX5" fmla="*/ 558190 w 670708"/>
              <a:gd name="connsiteY5" fmla="*/ 1095765 h 1095765"/>
              <a:gd name="connsiteX6" fmla="*/ 112518 w 670708"/>
              <a:gd name="connsiteY6" fmla="*/ 1095765 h 1095765"/>
              <a:gd name="connsiteX7" fmla="*/ 0 w 670708"/>
              <a:gd name="connsiteY7" fmla="*/ 983247 h 1095765"/>
              <a:gd name="connsiteX8" fmla="*/ 0 w 670708"/>
              <a:gd name="connsiteY8" fmla="*/ 112518 h 1095765"/>
              <a:gd name="connsiteX0" fmla="*/ 0 w 670708"/>
              <a:gd name="connsiteY0" fmla="*/ 983247 h 1095765"/>
              <a:gd name="connsiteX1" fmla="*/ 0 w 670708"/>
              <a:gd name="connsiteY1" fmla="*/ 112518 h 1095765"/>
              <a:gd name="connsiteX2" fmla="*/ 112518 w 670708"/>
              <a:gd name="connsiteY2" fmla="*/ 0 h 1095765"/>
              <a:gd name="connsiteX3" fmla="*/ 558190 w 670708"/>
              <a:gd name="connsiteY3" fmla="*/ 0 h 1095765"/>
              <a:gd name="connsiteX4" fmla="*/ 670708 w 670708"/>
              <a:gd name="connsiteY4" fmla="*/ 112518 h 1095765"/>
              <a:gd name="connsiteX5" fmla="*/ 670708 w 670708"/>
              <a:gd name="connsiteY5" fmla="*/ 983247 h 1095765"/>
              <a:gd name="connsiteX6" fmla="*/ 558190 w 670708"/>
              <a:gd name="connsiteY6" fmla="*/ 1095765 h 1095765"/>
              <a:gd name="connsiteX7" fmla="*/ 112518 w 670708"/>
              <a:gd name="connsiteY7" fmla="*/ 1095765 h 1095765"/>
              <a:gd name="connsiteX8" fmla="*/ 91440 w 670708"/>
              <a:gd name="connsiteY8" fmla="*/ 1074687 h 1095765"/>
              <a:gd name="connsiteX0" fmla="*/ 0 w 670708"/>
              <a:gd name="connsiteY0" fmla="*/ 983247 h 1095765"/>
              <a:gd name="connsiteX1" fmla="*/ 0 w 670708"/>
              <a:gd name="connsiteY1" fmla="*/ 112518 h 1095765"/>
              <a:gd name="connsiteX2" fmla="*/ 112518 w 670708"/>
              <a:gd name="connsiteY2" fmla="*/ 0 h 1095765"/>
              <a:gd name="connsiteX3" fmla="*/ 558190 w 670708"/>
              <a:gd name="connsiteY3" fmla="*/ 0 h 1095765"/>
              <a:gd name="connsiteX4" fmla="*/ 670708 w 670708"/>
              <a:gd name="connsiteY4" fmla="*/ 112518 h 1095765"/>
              <a:gd name="connsiteX5" fmla="*/ 670708 w 670708"/>
              <a:gd name="connsiteY5" fmla="*/ 983247 h 1095765"/>
              <a:gd name="connsiteX6" fmla="*/ 558190 w 670708"/>
              <a:gd name="connsiteY6" fmla="*/ 1095765 h 1095765"/>
              <a:gd name="connsiteX7" fmla="*/ 112518 w 670708"/>
              <a:gd name="connsiteY7" fmla="*/ 1095765 h 1095765"/>
              <a:gd name="connsiteX0" fmla="*/ 0 w 670708"/>
              <a:gd name="connsiteY0" fmla="*/ 983247 h 1095765"/>
              <a:gd name="connsiteX1" fmla="*/ 0 w 670708"/>
              <a:gd name="connsiteY1" fmla="*/ 112518 h 1095765"/>
              <a:gd name="connsiteX2" fmla="*/ 112518 w 670708"/>
              <a:gd name="connsiteY2" fmla="*/ 0 h 1095765"/>
              <a:gd name="connsiteX3" fmla="*/ 558190 w 670708"/>
              <a:gd name="connsiteY3" fmla="*/ 0 h 1095765"/>
              <a:gd name="connsiteX4" fmla="*/ 670708 w 670708"/>
              <a:gd name="connsiteY4" fmla="*/ 112518 h 1095765"/>
              <a:gd name="connsiteX5" fmla="*/ 670708 w 670708"/>
              <a:gd name="connsiteY5" fmla="*/ 983247 h 1095765"/>
              <a:gd name="connsiteX6" fmla="*/ 558190 w 670708"/>
              <a:gd name="connsiteY6" fmla="*/ 1095765 h 1095765"/>
              <a:gd name="connsiteX0" fmla="*/ 0 w 670708"/>
              <a:gd name="connsiteY0" fmla="*/ 983247 h 983247"/>
              <a:gd name="connsiteX1" fmla="*/ 0 w 670708"/>
              <a:gd name="connsiteY1" fmla="*/ 112518 h 983247"/>
              <a:gd name="connsiteX2" fmla="*/ 112518 w 670708"/>
              <a:gd name="connsiteY2" fmla="*/ 0 h 983247"/>
              <a:gd name="connsiteX3" fmla="*/ 558190 w 670708"/>
              <a:gd name="connsiteY3" fmla="*/ 0 h 983247"/>
              <a:gd name="connsiteX4" fmla="*/ 670708 w 670708"/>
              <a:gd name="connsiteY4" fmla="*/ 112518 h 983247"/>
              <a:gd name="connsiteX5" fmla="*/ 670708 w 670708"/>
              <a:gd name="connsiteY5" fmla="*/ 983247 h 983247"/>
              <a:gd name="connsiteX0" fmla="*/ 0 w 670708"/>
              <a:gd name="connsiteY0" fmla="*/ 112518 h 983247"/>
              <a:gd name="connsiteX1" fmla="*/ 112518 w 670708"/>
              <a:gd name="connsiteY1" fmla="*/ 0 h 983247"/>
              <a:gd name="connsiteX2" fmla="*/ 558190 w 670708"/>
              <a:gd name="connsiteY2" fmla="*/ 0 h 983247"/>
              <a:gd name="connsiteX3" fmla="*/ 670708 w 670708"/>
              <a:gd name="connsiteY3" fmla="*/ 112518 h 983247"/>
              <a:gd name="connsiteX4" fmla="*/ 670708 w 670708"/>
              <a:gd name="connsiteY4" fmla="*/ 983247 h 983247"/>
              <a:gd name="connsiteX0" fmla="*/ 0 w 558190"/>
              <a:gd name="connsiteY0" fmla="*/ 0 h 983247"/>
              <a:gd name="connsiteX1" fmla="*/ 445672 w 558190"/>
              <a:gd name="connsiteY1" fmla="*/ 0 h 983247"/>
              <a:gd name="connsiteX2" fmla="*/ 558190 w 558190"/>
              <a:gd name="connsiteY2" fmla="*/ 112518 h 983247"/>
              <a:gd name="connsiteX3" fmla="*/ 558190 w 558190"/>
              <a:gd name="connsiteY3" fmla="*/ 983247 h 9832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8190" h="983247">
                <a:moveTo>
                  <a:pt x="0" y="0"/>
                </a:moveTo>
                <a:lnTo>
                  <a:pt x="445672" y="0"/>
                </a:lnTo>
                <a:cubicBezTo>
                  <a:pt x="507814" y="0"/>
                  <a:pt x="558190" y="50376"/>
                  <a:pt x="558190" y="112518"/>
                </a:cubicBezTo>
                <a:lnTo>
                  <a:pt x="558190" y="983247"/>
                </a:lnTo>
              </a:path>
            </a:pathLst>
          </a:custGeom>
          <a:ln w="12700">
            <a:solidFill>
              <a:schemeClr val="bg1">
                <a:lumMod val="75000"/>
                <a:alpha val="80000"/>
              </a:schemeClr>
            </a:solidFill>
            <a:prstDash val="solid"/>
            <a:headEnd type="oval" w="med" len="me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8554" tIns="34277" rIns="68554" bIns="34277" rtlCol="0" anchor="ctr"/>
          <a:lstStyle/>
          <a:p>
            <a:pPr algn="ctr"/>
            <a:endParaRPr lang="zh-CN" altLang="en-US" sz="1900" dirty="0">
              <a:latin typeface="Arial"/>
              <a:ea typeface="微软雅黑"/>
              <a:sym typeface="Arial"/>
            </a:endParaRPr>
          </a:p>
        </p:txBody>
      </p:sp>
      <p:sp>
        <p:nvSpPr>
          <p:cNvPr id="56" name="圆角矩形 6">
            <a:extLst>
              <a:ext uri="{FF2B5EF4-FFF2-40B4-BE49-F238E27FC236}">
                <a16:creationId xmlns:a16="http://schemas.microsoft.com/office/drawing/2014/main" xmlns="" id="{88F30324-76BD-4226-9B17-DB4311EF3A39}"/>
              </a:ext>
            </a:extLst>
          </p:cNvPr>
          <p:cNvSpPr/>
          <p:nvPr/>
        </p:nvSpPr>
        <p:spPr>
          <a:xfrm flipH="1">
            <a:off x="7674799" y="1428294"/>
            <a:ext cx="331342" cy="738224"/>
          </a:xfrm>
          <a:custGeom>
            <a:avLst/>
            <a:gdLst>
              <a:gd name="connsiteX0" fmla="*/ 0 w 670708"/>
              <a:gd name="connsiteY0" fmla="*/ 112518 h 1095765"/>
              <a:gd name="connsiteX1" fmla="*/ 112518 w 670708"/>
              <a:gd name="connsiteY1" fmla="*/ 0 h 1095765"/>
              <a:gd name="connsiteX2" fmla="*/ 558190 w 670708"/>
              <a:gd name="connsiteY2" fmla="*/ 0 h 1095765"/>
              <a:gd name="connsiteX3" fmla="*/ 670708 w 670708"/>
              <a:gd name="connsiteY3" fmla="*/ 112518 h 1095765"/>
              <a:gd name="connsiteX4" fmla="*/ 670708 w 670708"/>
              <a:gd name="connsiteY4" fmla="*/ 983247 h 1095765"/>
              <a:gd name="connsiteX5" fmla="*/ 558190 w 670708"/>
              <a:gd name="connsiteY5" fmla="*/ 1095765 h 1095765"/>
              <a:gd name="connsiteX6" fmla="*/ 112518 w 670708"/>
              <a:gd name="connsiteY6" fmla="*/ 1095765 h 1095765"/>
              <a:gd name="connsiteX7" fmla="*/ 0 w 670708"/>
              <a:gd name="connsiteY7" fmla="*/ 983247 h 1095765"/>
              <a:gd name="connsiteX8" fmla="*/ 0 w 670708"/>
              <a:gd name="connsiteY8" fmla="*/ 112518 h 1095765"/>
              <a:gd name="connsiteX0" fmla="*/ 0 w 670708"/>
              <a:gd name="connsiteY0" fmla="*/ 983247 h 1095765"/>
              <a:gd name="connsiteX1" fmla="*/ 0 w 670708"/>
              <a:gd name="connsiteY1" fmla="*/ 112518 h 1095765"/>
              <a:gd name="connsiteX2" fmla="*/ 112518 w 670708"/>
              <a:gd name="connsiteY2" fmla="*/ 0 h 1095765"/>
              <a:gd name="connsiteX3" fmla="*/ 558190 w 670708"/>
              <a:gd name="connsiteY3" fmla="*/ 0 h 1095765"/>
              <a:gd name="connsiteX4" fmla="*/ 670708 w 670708"/>
              <a:gd name="connsiteY4" fmla="*/ 112518 h 1095765"/>
              <a:gd name="connsiteX5" fmla="*/ 670708 w 670708"/>
              <a:gd name="connsiteY5" fmla="*/ 983247 h 1095765"/>
              <a:gd name="connsiteX6" fmla="*/ 558190 w 670708"/>
              <a:gd name="connsiteY6" fmla="*/ 1095765 h 1095765"/>
              <a:gd name="connsiteX7" fmla="*/ 112518 w 670708"/>
              <a:gd name="connsiteY7" fmla="*/ 1095765 h 1095765"/>
              <a:gd name="connsiteX8" fmla="*/ 91440 w 670708"/>
              <a:gd name="connsiteY8" fmla="*/ 1074687 h 1095765"/>
              <a:gd name="connsiteX0" fmla="*/ 0 w 670708"/>
              <a:gd name="connsiteY0" fmla="*/ 983247 h 1095765"/>
              <a:gd name="connsiteX1" fmla="*/ 0 w 670708"/>
              <a:gd name="connsiteY1" fmla="*/ 112518 h 1095765"/>
              <a:gd name="connsiteX2" fmla="*/ 112518 w 670708"/>
              <a:gd name="connsiteY2" fmla="*/ 0 h 1095765"/>
              <a:gd name="connsiteX3" fmla="*/ 558190 w 670708"/>
              <a:gd name="connsiteY3" fmla="*/ 0 h 1095765"/>
              <a:gd name="connsiteX4" fmla="*/ 670708 w 670708"/>
              <a:gd name="connsiteY4" fmla="*/ 112518 h 1095765"/>
              <a:gd name="connsiteX5" fmla="*/ 670708 w 670708"/>
              <a:gd name="connsiteY5" fmla="*/ 983247 h 1095765"/>
              <a:gd name="connsiteX6" fmla="*/ 558190 w 670708"/>
              <a:gd name="connsiteY6" fmla="*/ 1095765 h 1095765"/>
              <a:gd name="connsiteX7" fmla="*/ 112518 w 670708"/>
              <a:gd name="connsiteY7" fmla="*/ 1095765 h 1095765"/>
              <a:gd name="connsiteX0" fmla="*/ 0 w 670708"/>
              <a:gd name="connsiteY0" fmla="*/ 983247 h 1095765"/>
              <a:gd name="connsiteX1" fmla="*/ 0 w 670708"/>
              <a:gd name="connsiteY1" fmla="*/ 112518 h 1095765"/>
              <a:gd name="connsiteX2" fmla="*/ 112518 w 670708"/>
              <a:gd name="connsiteY2" fmla="*/ 0 h 1095765"/>
              <a:gd name="connsiteX3" fmla="*/ 558190 w 670708"/>
              <a:gd name="connsiteY3" fmla="*/ 0 h 1095765"/>
              <a:gd name="connsiteX4" fmla="*/ 670708 w 670708"/>
              <a:gd name="connsiteY4" fmla="*/ 112518 h 1095765"/>
              <a:gd name="connsiteX5" fmla="*/ 670708 w 670708"/>
              <a:gd name="connsiteY5" fmla="*/ 983247 h 1095765"/>
              <a:gd name="connsiteX6" fmla="*/ 558190 w 670708"/>
              <a:gd name="connsiteY6" fmla="*/ 1095765 h 1095765"/>
              <a:gd name="connsiteX0" fmla="*/ 0 w 670708"/>
              <a:gd name="connsiteY0" fmla="*/ 983247 h 983247"/>
              <a:gd name="connsiteX1" fmla="*/ 0 w 670708"/>
              <a:gd name="connsiteY1" fmla="*/ 112518 h 983247"/>
              <a:gd name="connsiteX2" fmla="*/ 112518 w 670708"/>
              <a:gd name="connsiteY2" fmla="*/ 0 h 983247"/>
              <a:gd name="connsiteX3" fmla="*/ 558190 w 670708"/>
              <a:gd name="connsiteY3" fmla="*/ 0 h 983247"/>
              <a:gd name="connsiteX4" fmla="*/ 670708 w 670708"/>
              <a:gd name="connsiteY4" fmla="*/ 112518 h 983247"/>
              <a:gd name="connsiteX5" fmla="*/ 670708 w 670708"/>
              <a:gd name="connsiteY5" fmla="*/ 983247 h 983247"/>
              <a:gd name="connsiteX0" fmla="*/ 0 w 670708"/>
              <a:gd name="connsiteY0" fmla="*/ 112518 h 983247"/>
              <a:gd name="connsiteX1" fmla="*/ 112518 w 670708"/>
              <a:gd name="connsiteY1" fmla="*/ 0 h 983247"/>
              <a:gd name="connsiteX2" fmla="*/ 558190 w 670708"/>
              <a:gd name="connsiteY2" fmla="*/ 0 h 983247"/>
              <a:gd name="connsiteX3" fmla="*/ 670708 w 670708"/>
              <a:gd name="connsiteY3" fmla="*/ 112518 h 983247"/>
              <a:gd name="connsiteX4" fmla="*/ 670708 w 670708"/>
              <a:gd name="connsiteY4" fmla="*/ 983247 h 983247"/>
              <a:gd name="connsiteX0" fmla="*/ 0 w 558190"/>
              <a:gd name="connsiteY0" fmla="*/ 0 h 983247"/>
              <a:gd name="connsiteX1" fmla="*/ 445672 w 558190"/>
              <a:gd name="connsiteY1" fmla="*/ 0 h 983247"/>
              <a:gd name="connsiteX2" fmla="*/ 558190 w 558190"/>
              <a:gd name="connsiteY2" fmla="*/ 112518 h 983247"/>
              <a:gd name="connsiteX3" fmla="*/ 558190 w 558190"/>
              <a:gd name="connsiteY3" fmla="*/ 983247 h 9832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8190" h="983247">
                <a:moveTo>
                  <a:pt x="0" y="0"/>
                </a:moveTo>
                <a:lnTo>
                  <a:pt x="445672" y="0"/>
                </a:lnTo>
                <a:cubicBezTo>
                  <a:pt x="507814" y="0"/>
                  <a:pt x="558190" y="50376"/>
                  <a:pt x="558190" y="112518"/>
                </a:cubicBezTo>
                <a:lnTo>
                  <a:pt x="558190" y="983247"/>
                </a:lnTo>
              </a:path>
            </a:pathLst>
          </a:custGeom>
          <a:ln w="12700">
            <a:solidFill>
              <a:schemeClr val="bg1">
                <a:lumMod val="75000"/>
                <a:alpha val="80000"/>
              </a:schemeClr>
            </a:solidFill>
            <a:prstDash val="solid"/>
            <a:headEnd type="oval" w="med" len="me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8554" tIns="34277" rIns="68554" bIns="34277" rtlCol="0" anchor="ctr"/>
          <a:lstStyle/>
          <a:p>
            <a:pPr algn="ctr"/>
            <a:endParaRPr lang="zh-CN" altLang="en-US" sz="1900" dirty="0">
              <a:latin typeface="Arial"/>
              <a:ea typeface="微软雅黑"/>
              <a:sym typeface="Arial"/>
            </a:endParaRPr>
          </a:p>
        </p:txBody>
      </p:sp>
      <p:sp>
        <p:nvSpPr>
          <p:cNvPr id="57" name="圆角矩形 6">
            <a:extLst>
              <a:ext uri="{FF2B5EF4-FFF2-40B4-BE49-F238E27FC236}">
                <a16:creationId xmlns:a16="http://schemas.microsoft.com/office/drawing/2014/main" xmlns="" id="{1FE9DAFB-ED55-4279-9249-530CFCE1410F}"/>
              </a:ext>
            </a:extLst>
          </p:cNvPr>
          <p:cNvSpPr/>
          <p:nvPr/>
        </p:nvSpPr>
        <p:spPr>
          <a:xfrm flipV="1">
            <a:off x="3194137" y="4542707"/>
            <a:ext cx="726488" cy="437021"/>
          </a:xfrm>
          <a:custGeom>
            <a:avLst/>
            <a:gdLst>
              <a:gd name="connsiteX0" fmla="*/ 0 w 670708"/>
              <a:gd name="connsiteY0" fmla="*/ 112518 h 1095765"/>
              <a:gd name="connsiteX1" fmla="*/ 112518 w 670708"/>
              <a:gd name="connsiteY1" fmla="*/ 0 h 1095765"/>
              <a:gd name="connsiteX2" fmla="*/ 558190 w 670708"/>
              <a:gd name="connsiteY2" fmla="*/ 0 h 1095765"/>
              <a:gd name="connsiteX3" fmla="*/ 670708 w 670708"/>
              <a:gd name="connsiteY3" fmla="*/ 112518 h 1095765"/>
              <a:gd name="connsiteX4" fmla="*/ 670708 w 670708"/>
              <a:gd name="connsiteY4" fmla="*/ 983247 h 1095765"/>
              <a:gd name="connsiteX5" fmla="*/ 558190 w 670708"/>
              <a:gd name="connsiteY5" fmla="*/ 1095765 h 1095765"/>
              <a:gd name="connsiteX6" fmla="*/ 112518 w 670708"/>
              <a:gd name="connsiteY6" fmla="*/ 1095765 h 1095765"/>
              <a:gd name="connsiteX7" fmla="*/ 0 w 670708"/>
              <a:gd name="connsiteY7" fmla="*/ 983247 h 1095765"/>
              <a:gd name="connsiteX8" fmla="*/ 0 w 670708"/>
              <a:gd name="connsiteY8" fmla="*/ 112518 h 1095765"/>
              <a:gd name="connsiteX0" fmla="*/ 0 w 670708"/>
              <a:gd name="connsiteY0" fmla="*/ 983247 h 1095765"/>
              <a:gd name="connsiteX1" fmla="*/ 0 w 670708"/>
              <a:gd name="connsiteY1" fmla="*/ 112518 h 1095765"/>
              <a:gd name="connsiteX2" fmla="*/ 112518 w 670708"/>
              <a:gd name="connsiteY2" fmla="*/ 0 h 1095765"/>
              <a:gd name="connsiteX3" fmla="*/ 558190 w 670708"/>
              <a:gd name="connsiteY3" fmla="*/ 0 h 1095765"/>
              <a:gd name="connsiteX4" fmla="*/ 670708 w 670708"/>
              <a:gd name="connsiteY4" fmla="*/ 112518 h 1095765"/>
              <a:gd name="connsiteX5" fmla="*/ 670708 w 670708"/>
              <a:gd name="connsiteY5" fmla="*/ 983247 h 1095765"/>
              <a:gd name="connsiteX6" fmla="*/ 558190 w 670708"/>
              <a:gd name="connsiteY6" fmla="*/ 1095765 h 1095765"/>
              <a:gd name="connsiteX7" fmla="*/ 112518 w 670708"/>
              <a:gd name="connsiteY7" fmla="*/ 1095765 h 1095765"/>
              <a:gd name="connsiteX8" fmla="*/ 91440 w 670708"/>
              <a:gd name="connsiteY8" fmla="*/ 1074687 h 1095765"/>
              <a:gd name="connsiteX0" fmla="*/ 0 w 670708"/>
              <a:gd name="connsiteY0" fmla="*/ 983247 h 1095765"/>
              <a:gd name="connsiteX1" fmla="*/ 0 w 670708"/>
              <a:gd name="connsiteY1" fmla="*/ 112518 h 1095765"/>
              <a:gd name="connsiteX2" fmla="*/ 112518 w 670708"/>
              <a:gd name="connsiteY2" fmla="*/ 0 h 1095765"/>
              <a:gd name="connsiteX3" fmla="*/ 558190 w 670708"/>
              <a:gd name="connsiteY3" fmla="*/ 0 h 1095765"/>
              <a:gd name="connsiteX4" fmla="*/ 670708 w 670708"/>
              <a:gd name="connsiteY4" fmla="*/ 112518 h 1095765"/>
              <a:gd name="connsiteX5" fmla="*/ 670708 w 670708"/>
              <a:gd name="connsiteY5" fmla="*/ 983247 h 1095765"/>
              <a:gd name="connsiteX6" fmla="*/ 558190 w 670708"/>
              <a:gd name="connsiteY6" fmla="*/ 1095765 h 1095765"/>
              <a:gd name="connsiteX7" fmla="*/ 112518 w 670708"/>
              <a:gd name="connsiteY7" fmla="*/ 1095765 h 1095765"/>
              <a:gd name="connsiteX0" fmla="*/ 0 w 670708"/>
              <a:gd name="connsiteY0" fmla="*/ 983247 h 1095765"/>
              <a:gd name="connsiteX1" fmla="*/ 0 w 670708"/>
              <a:gd name="connsiteY1" fmla="*/ 112518 h 1095765"/>
              <a:gd name="connsiteX2" fmla="*/ 112518 w 670708"/>
              <a:gd name="connsiteY2" fmla="*/ 0 h 1095765"/>
              <a:gd name="connsiteX3" fmla="*/ 558190 w 670708"/>
              <a:gd name="connsiteY3" fmla="*/ 0 h 1095765"/>
              <a:gd name="connsiteX4" fmla="*/ 670708 w 670708"/>
              <a:gd name="connsiteY4" fmla="*/ 112518 h 1095765"/>
              <a:gd name="connsiteX5" fmla="*/ 670708 w 670708"/>
              <a:gd name="connsiteY5" fmla="*/ 983247 h 1095765"/>
              <a:gd name="connsiteX6" fmla="*/ 558190 w 670708"/>
              <a:gd name="connsiteY6" fmla="*/ 1095765 h 1095765"/>
              <a:gd name="connsiteX0" fmla="*/ 0 w 670708"/>
              <a:gd name="connsiteY0" fmla="*/ 983247 h 983247"/>
              <a:gd name="connsiteX1" fmla="*/ 0 w 670708"/>
              <a:gd name="connsiteY1" fmla="*/ 112518 h 983247"/>
              <a:gd name="connsiteX2" fmla="*/ 112518 w 670708"/>
              <a:gd name="connsiteY2" fmla="*/ 0 h 983247"/>
              <a:gd name="connsiteX3" fmla="*/ 558190 w 670708"/>
              <a:gd name="connsiteY3" fmla="*/ 0 h 983247"/>
              <a:gd name="connsiteX4" fmla="*/ 670708 w 670708"/>
              <a:gd name="connsiteY4" fmla="*/ 112518 h 983247"/>
              <a:gd name="connsiteX5" fmla="*/ 670708 w 670708"/>
              <a:gd name="connsiteY5" fmla="*/ 983247 h 983247"/>
              <a:gd name="connsiteX0" fmla="*/ 0 w 670708"/>
              <a:gd name="connsiteY0" fmla="*/ 112518 h 983247"/>
              <a:gd name="connsiteX1" fmla="*/ 112518 w 670708"/>
              <a:gd name="connsiteY1" fmla="*/ 0 h 983247"/>
              <a:gd name="connsiteX2" fmla="*/ 558190 w 670708"/>
              <a:gd name="connsiteY2" fmla="*/ 0 h 983247"/>
              <a:gd name="connsiteX3" fmla="*/ 670708 w 670708"/>
              <a:gd name="connsiteY3" fmla="*/ 112518 h 983247"/>
              <a:gd name="connsiteX4" fmla="*/ 670708 w 670708"/>
              <a:gd name="connsiteY4" fmla="*/ 983247 h 983247"/>
              <a:gd name="connsiteX0" fmla="*/ 0 w 558190"/>
              <a:gd name="connsiteY0" fmla="*/ 0 h 983247"/>
              <a:gd name="connsiteX1" fmla="*/ 445672 w 558190"/>
              <a:gd name="connsiteY1" fmla="*/ 0 h 983247"/>
              <a:gd name="connsiteX2" fmla="*/ 558190 w 558190"/>
              <a:gd name="connsiteY2" fmla="*/ 112518 h 983247"/>
              <a:gd name="connsiteX3" fmla="*/ 558190 w 558190"/>
              <a:gd name="connsiteY3" fmla="*/ 983247 h 983247"/>
              <a:gd name="connsiteX0" fmla="*/ 0 w 558190"/>
              <a:gd name="connsiteY0" fmla="*/ 0 h 983247"/>
              <a:gd name="connsiteX1" fmla="*/ 445672 w 558190"/>
              <a:gd name="connsiteY1" fmla="*/ 0 h 983247"/>
              <a:gd name="connsiteX2" fmla="*/ 558190 w 558190"/>
              <a:gd name="connsiteY2" fmla="*/ 112518 h 983247"/>
              <a:gd name="connsiteX3" fmla="*/ 556463 w 558190"/>
              <a:gd name="connsiteY3" fmla="*/ 541893 h 983247"/>
              <a:gd name="connsiteX4" fmla="*/ 558190 w 558190"/>
              <a:gd name="connsiteY4" fmla="*/ 983247 h 983247"/>
              <a:gd name="connsiteX0" fmla="*/ 0 w 558190"/>
              <a:gd name="connsiteY0" fmla="*/ 0 h 541893"/>
              <a:gd name="connsiteX1" fmla="*/ 445672 w 558190"/>
              <a:gd name="connsiteY1" fmla="*/ 0 h 541893"/>
              <a:gd name="connsiteX2" fmla="*/ 558190 w 558190"/>
              <a:gd name="connsiteY2" fmla="*/ 112518 h 541893"/>
              <a:gd name="connsiteX3" fmla="*/ 556463 w 558190"/>
              <a:gd name="connsiteY3" fmla="*/ 541893 h 5418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8190" h="541893">
                <a:moveTo>
                  <a:pt x="0" y="0"/>
                </a:moveTo>
                <a:lnTo>
                  <a:pt x="445672" y="0"/>
                </a:lnTo>
                <a:cubicBezTo>
                  <a:pt x="507814" y="0"/>
                  <a:pt x="558190" y="50376"/>
                  <a:pt x="558190" y="112518"/>
                </a:cubicBezTo>
                <a:cubicBezTo>
                  <a:pt x="557614" y="255643"/>
                  <a:pt x="557039" y="398768"/>
                  <a:pt x="556463" y="541893"/>
                </a:cubicBezTo>
              </a:path>
            </a:pathLst>
          </a:custGeom>
          <a:ln w="12700">
            <a:solidFill>
              <a:schemeClr val="bg1">
                <a:lumMod val="75000"/>
                <a:alpha val="80000"/>
              </a:schemeClr>
            </a:solidFill>
            <a:prstDash val="solid"/>
            <a:headEnd type="oval" w="med" len="me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8554" tIns="34277" rIns="68554" bIns="34277" rtlCol="0" anchor="ctr"/>
          <a:lstStyle/>
          <a:p>
            <a:pPr algn="ctr"/>
            <a:endParaRPr lang="zh-CN" altLang="en-US" sz="1900" dirty="0">
              <a:latin typeface="Arial"/>
              <a:ea typeface="微软雅黑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079623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4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4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400"/>
                            </p:stCondLst>
                            <p:childTnLst>
                              <p:par>
                                <p:cTn id="1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35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3" dur="3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750"/>
                            </p:stCondLst>
                            <p:childTnLst>
                              <p:par>
                                <p:cTn id="1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35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8" dur="3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100"/>
                            </p:stCondLst>
                            <p:childTnLst>
                              <p:par>
                                <p:cTn id="2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35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3" dur="3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450"/>
                            </p:stCondLst>
                            <p:childTnLst>
                              <p:par>
                                <p:cTn id="25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95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4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4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4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4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4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4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350"/>
                            </p:stCondLst>
                            <p:childTnLst>
                              <p:par>
                                <p:cTn id="40" presetID="18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4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850"/>
                            </p:stCondLst>
                            <p:childTnLst>
                              <p:par>
                                <p:cTn id="4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4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4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4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4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4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4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250"/>
                            </p:stCondLst>
                            <p:childTnLst>
                              <p:par>
                                <p:cTn id="5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500"/>
                            </p:stCondLst>
                            <p:childTnLst>
                              <p:par>
                                <p:cTn id="5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4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4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4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4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4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4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3900"/>
                            </p:stCondLst>
                            <p:childTnLst>
                              <p:par>
                                <p:cTn id="70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4400"/>
                            </p:stCondLst>
                            <p:childTnLst>
                              <p:par>
                                <p:cTn id="7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4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4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4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4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4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4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7" grpId="0" animBg="1"/>
      <p:bldP spid="28" grpId="0" animBg="1"/>
      <p:bldP spid="29" grpId="0" animBg="1"/>
      <p:bldP spid="30" grpId="0"/>
      <p:bldP spid="31" grpId="0"/>
      <p:bldP spid="48" grpId="0"/>
      <p:bldP spid="49" grpId="0"/>
      <p:bldP spid="51" grpId="0"/>
      <p:bldP spid="52" grpId="0"/>
      <p:bldP spid="53" grpId="0"/>
      <p:bldP spid="54" grpId="0"/>
      <p:bldP spid="55" grpId="0" animBg="1"/>
      <p:bldP spid="56" grpId="0" animBg="1"/>
      <p:bldP spid="57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2396868" y="6329684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26" name="文本框 2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056625" y="2193837"/>
            <a:ext cx="2247543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/>
            <a:r>
              <a:rPr lang="en-US" altLang="zh-CN" sz="14600" b="1" dirty="0">
                <a:solidFill>
                  <a:srgbClr val="314865"/>
                </a:solidFill>
                <a:latin typeface="Arial"/>
                <a:ea typeface="微软雅黑"/>
                <a:cs typeface="Times New Roman" panose="02020603050405020304" pitchFamily="18" charset="0"/>
                <a:sym typeface="Arial"/>
              </a:rPr>
              <a:t>05</a:t>
            </a:r>
            <a:endParaRPr lang="zh-CN" altLang="en-US" sz="14600" b="1" dirty="0">
              <a:solidFill>
                <a:srgbClr val="314865"/>
              </a:solidFill>
              <a:latin typeface="Arial"/>
              <a:ea typeface="微软雅黑"/>
              <a:cs typeface="Times New Roman" panose="02020603050405020304" pitchFamily="18" charset="0"/>
              <a:sym typeface="Arial"/>
            </a:endParaRPr>
          </a:p>
        </p:txBody>
      </p:sp>
      <p:cxnSp>
        <p:nvCxnSpPr>
          <p:cNvPr id="30" name="直接连接符 29"/>
          <p:cNvCxnSpPr>
            <a:cxnSpLocks/>
          </p:cNvCxnSpPr>
          <p:nvPr>
            <p:custDataLst>
              <p:tags r:id="rId2"/>
            </p:custDataLst>
          </p:nvPr>
        </p:nvCxnSpPr>
        <p:spPr>
          <a:xfrm>
            <a:off x="4269095" y="3974767"/>
            <a:ext cx="7186590" cy="0"/>
          </a:xfrm>
          <a:prstGeom prst="line">
            <a:avLst/>
          </a:prstGeom>
          <a:ln w="12700">
            <a:solidFill>
              <a:schemeClr val="tx1">
                <a:lumMod val="20000"/>
                <a:lumOff val="80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矩形 31"/>
          <p:cNvSpPr/>
          <p:nvPr/>
        </p:nvSpPr>
        <p:spPr>
          <a:xfrm>
            <a:off x="4269095" y="2643919"/>
            <a:ext cx="7186590" cy="101566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dist">
              <a:spcBef>
                <a:spcPct val="20000"/>
              </a:spcBef>
              <a:buClr>
                <a:schemeClr val="hlink"/>
              </a:buClr>
              <a:buSzPct val="65000"/>
            </a:pPr>
            <a:r>
              <a:rPr lang="en-US" altLang="zh-CN" sz="6600" b="1" dirty="0">
                <a:solidFill>
                  <a:srgbClr val="314865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Arial"/>
                <a:ea typeface="微软雅黑"/>
                <a:sym typeface="Arial"/>
              </a:rPr>
              <a:t>2018</a:t>
            </a:r>
            <a:r>
              <a:rPr lang="zh-CN" altLang="en-US" sz="6600" b="1" dirty="0">
                <a:solidFill>
                  <a:srgbClr val="314865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Arial"/>
                <a:ea typeface="微软雅黑"/>
                <a:sym typeface="Arial"/>
              </a:rPr>
              <a:t>年工作规划</a:t>
            </a:r>
          </a:p>
        </p:txBody>
      </p:sp>
      <p:grpSp>
        <p:nvGrpSpPr>
          <p:cNvPr id="18" name="组合 17">
            <a:extLst>
              <a:ext uri="{FF2B5EF4-FFF2-40B4-BE49-F238E27FC236}">
                <a16:creationId xmlns:a16="http://schemas.microsoft.com/office/drawing/2014/main" xmlns="" id="{1C01247D-0162-49DD-86DF-3BC7B90EA4BC}"/>
              </a:ext>
            </a:extLst>
          </p:cNvPr>
          <p:cNvGrpSpPr/>
          <p:nvPr/>
        </p:nvGrpSpPr>
        <p:grpSpPr>
          <a:xfrm>
            <a:off x="7781759" y="937931"/>
            <a:ext cx="2758272" cy="837788"/>
            <a:chOff x="4602145" y="211015"/>
            <a:chExt cx="2758272" cy="837788"/>
          </a:xfrm>
        </p:grpSpPr>
        <p:sp>
          <p:nvSpPr>
            <p:cNvPr id="20" name="流程图: 终止 19">
              <a:extLst>
                <a:ext uri="{FF2B5EF4-FFF2-40B4-BE49-F238E27FC236}">
                  <a16:creationId xmlns:a16="http://schemas.microsoft.com/office/drawing/2014/main" xmlns="" id="{996E1BFB-125C-45F3-AEC3-86319D368C23}"/>
                </a:ext>
              </a:extLst>
            </p:cNvPr>
            <p:cNvSpPr/>
            <p:nvPr/>
          </p:nvSpPr>
          <p:spPr>
            <a:xfrm>
              <a:off x="5521569" y="566482"/>
              <a:ext cx="1838848" cy="482321"/>
            </a:xfrm>
            <a:prstGeom prst="flowChartTerminator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22" name="流程图: 终止 21">
              <a:extLst>
                <a:ext uri="{FF2B5EF4-FFF2-40B4-BE49-F238E27FC236}">
                  <a16:creationId xmlns:a16="http://schemas.microsoft.com/office/drawing/2014/main" xmlns="" id="{DEEDD79F-D6D2-4A19-A4F3-9B156BA42CB8}"/>
                </a:ext>
              </a:extLst>
            </p:cNvPr>
            <p:cNvSpPr/>
            <p:nvPr/>
          </p:nvSpPr>
          <p:spPr>
            <a:xfrm>
              <a:off x="4602145" y="211015"/>
              <a:ext cx="1838848" cy="482321"/>
            </a:xfrm>
            <a:prstGeom prst="flowChartTerminator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23" name="流程图: 终止 22">
              <a:extLst>
                <a:ext uri="{FF2B5EF4-FFF2-40B4-BE49-F238E27FC236}">
                  <a16:creationId xmlns:a16="http://schemas.microsoft.com/office/drawing/2014/main" xmlns="" id="{5C74AD11-2929-4A85-9085-AB225DDC1B5C}"/>
                </a:ext>
              </a:extLst>
            </p:cNvPr>
            <p:cNvSpPr/>
            <p:nvPr/>
          </p:nvSpPr>
          <p:spPr>
            <a:xfrm>
              <a:off x="5521569" y="526200"/>
              <a:ext cx="1838848" cy="482321"/>
            </a:xfrm>
            <a:prstGeom prst="flowChartTerminator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</p:grpSp>
      <p:sp>
        <p:nvSpPr>
          <p:cNvPr id="24" name="矩形 23">
            <a:extLst>
              <a:ext uri="{FF2B5EF4-FFF2-40B4-BE49-F238E27FC236}">
                <a16:creationId xmlns:a16="http://schemas.microsoft.com/office/drawing/2014/main" xmlns="" id="{C73ADF1F-38EF-435B-AFE8-407670BA2596}"/>
              </a:ext>
            </a:extLst>
          </p:cNvPr>
          <p:cNvSpPr/>
          <p:nvPr/>
        </p:nvSpPr>
        <p:spPr>
          <a:xfrm>
            <a:off x="1056625" y="-1"/>
            <a:ext cx="2247543" cy="1775719"/>
          </a:xfrm>
          <a:prstGeom prst="rect">
            <a:avLst/>
          </a:prstGeom>
          <a:solidFill>
            <a:srgbClr val="3148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25" name="矩形 24">
            <a:extLst>
              <a:ext uri="{FF2B5EF4-FFF2-40B4-BE49-F238E27FC236}">
                <a16:creationId xmlns:a16="http://schemas.microsoft.com/office/drawing/2014/main" xmlns="" id="{65033491-2A2E-4558-B98A-7C1EC7A94119}"/>
              </a:ext>
            </a:extLst>
          </p:cNvPr>
          <p:cNvSpPr/>
          <p:nvPr/>
        </p:nvSpPr>
        <p:spPr>
          <a:xfrm>
            <a:off x="1056625" y="4913832"/>
            <a:ext cx="2247543" cy="1944168"/>
          </a:xfrm>
          <a:prstGeom prst="rect">
            <a:avLst/>
          </a:prstGeom>
          <a:solidFill>
            <a:srgbClr val="3148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7" name="Rectangle 20">
            <a:extLst>
              <a:ext uri="{FF2B5EF4-FFF2-40B4-BE49-F238E27FC236}">
                <a16:creationId xmlns:a16="http://schemas.microsoft.com/office/drawing/2014/main" xmlns="" id="{6924EC46-5CC3-49A8-9206-C06D881F91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84080" y="4244899"/>
            <a:ext cx="5410351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en-US" altLang="zh-CN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ea typeface="微软雅黑"/>
                <a:cs typeface="Arial" pitchFamily="34" charset="0"/>
                <a:sym typeface="Arial"/>
              </a:rPr>
              <a:t>We have many PowerPoint </a:t>
            </a:r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ea typeface="微软雅黑"/>
                <a:cs typeface="Arial" pitchFamily="34" charset="0"/>
                <a:sym typeface="Arial"/>
              </a:rPr>
              <a:t>templates</a:t>
            </a:r>
            <a:r>
              <a:rPr lang="en-US" altLang="zh-CN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ea typeface="微软雅黑"/>
                <a:cs typeface="Arial" pitchFamily="34" charset="0"/>
                <a:sym typeface="Arial"/>
              </a:rPr>
              <a:t> that has been specifically designed to help anyone that is stepping into the world of PowerPoint for the very first time.</a:t>
            </a:r>
            <a:endParaRPr lang="zh-CN" altLang="en-US" sz="1050" dirty="0">
              <a:solidFill>
                <a:schemeClr val="tx1">
                  <a:lumMod val="65000"/>
                  <a:lumOff val="35000"/>
                </a:schemeClr>
              </a:solidFill>
              <a:latin typeface="Arial"/>
              <a:ea typeface="微软雅黑"/>
              <a:cs typeface="Arial" pitchFamily="34" charset="0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3292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4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8" presetID="2" presetClass="entr" presetSubtype="2" fill="hold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20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1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3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8" presetID="16" presetClass="entr" presetSubtype="2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30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2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10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6" grpId="0" animBg="1"/>
          <p:bldP spid="32" grpId="0"/>
          <p:bldP spid="24" grpId="0" animBg="1"/>
          <p:bldP spid="25" grpId="0" animBg="1"/>
          <p:bldP spid="17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4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8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3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8" presetID="16" presetClass="entr" presetSubtype="2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30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2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10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6" grpId="0" animBg="1"/>
          <p:bldP spid="32" grpId="0"/>
          <p:bldP spid="24" grpId="0" animBg="1"/>
          <p:bldP spid="25" grpId="0" animBg="1"/>
          <p:bldP spid="17" grpId="0"/>
        </p:bldLst>
      </p:timing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空心弧 36">
            <a:extLst>
              <a:ext uri="{FF2B5EF4-FFF2-40B4-BE49-F238E27FC236}">
                <a16:creationId xmlns:a16="http://schemas.microsoft.com/office/drawing/2014/main" xmlns="" id="{B3F43884-8474-4D1F-B844-6A57151614CE}"/>
              </a:ext>
            </a:extLst>
          </p:cNvPr>
          <p:cNvSpPr/>
          <p:nvPr/>
        </p:nvSpPr>
        <p:spPr>
          <a:xfrm rot="5400000">
            <a:off x="4202852" y="1871650"/>
            <a:ext cx="1781052" cy="1781052"/>
          </a:xfrm>
          <a:prstGeom prst="blockArc">
            <a:avLst>
              <a:gd name="adj1" fmla="val 10800000"/>
              <a:gd name="adj2" fmla="val 95469"/>
              <a:gd name="adj3" fmla="val 23519"/>
            </a:avLst>
          </a:prstGeom>
          <a:solidFill>
            <a:srgbClr val="3148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90">
              <a:solidFill>
                <a:schemeClr val="tx2">
                  <a:lumMod val="75000"/>
                </a:schemeClr>
              </a:solidFill>
              <a:latin typeface="Arial"/>
              <a:ea typeface="微软雅黑"/>
              <a:cs typeface="Arial" panose="020B0604020202020204" pitchFamily="34" charset="0"/>
              <a:sym typeface="Arial"/>
            </a:endParaRPr>
          </a:p>
        </p:txBody>
      </p:sp>
      <p:sp>
        <p:nvSpPr>
          <p:cNvPr id="38" name="空心弧 37">
            <a:extLst>
              <a:ext uri="{FF2B5EF4-FFF2-40B4-BE49-F238E27FC236}">
                <a16:creationId xmlns:a16="http://schemas.microsoft.com/office/drawing/2014/main" xmlns="" id="{98D99349-33D2-4D1E-982D-E190F530306D}"/>
              </a:ext>
            </a:extLst>
          </p:cNvPr>
          <p:cNvSpPr/>
          <p:nvPr/>
        </p:nvSpPr>
        <p:spPr>
          <a:xfrm rot="5400000">
            <a:off x="4217457" y="3666350"/>
            <a:ext cx="1781052" cy="1781052"/>
          </a:xfrm>
          <a:prstGeom prst="blockArc">
            <a:avLst>
              <a:gd name="adj1" fmla="val 10800000"/>
              <a:gd name="adj2" fmla="val 95469"/>
              <a:gd name="adj3" fmla="val 23519"/>
            </a:avLst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90">
              <a:solidFill>
                <a:schemeClr val="tx2">
                  <a:lumMod val="75000"/>
                </a:schemeClr>
              </a:solidFill>
              <a:latin typeface="Arial"/>
              <a:ea typeface="微软雅黑"/>
              <a:cs typeface="Arial" panose="020B0604020202020204" pitchFamily="34" charset="0"/>
              <a:sym typeface="Arial"/>
            </a:endParaRPr>
          </a:p>
        </p:txBody>
      </p:sp>
      <p:sp>
        <p:nvSpPr>
          <p:cNvPr id="39" name="空心弧 38">
            <a:extLst>
              <a:ext uri="{FF2B5EF4-FFF2-40B4-BE49-F238E27FC236}">
                <a16:creationId xmlns:a16="http://schemas.microsoft.com/office/drawing/2014/main" xmlns="" id="{6E58D754-F436-4D48-A7FB-FEC47E060368}"/>
              </a:ext>
            </a:extLst>
          </p:cNvPr>
          <p:cNvSpPr/>
          <p:nvPr/>
        </p:nvSpPr>
        <p:spPr>
          <a:xfrm rot="16200000" flipH="1">
            <a:off x="6090622" y="1871650"/>
            <a:ext cx="1781052" cy="1781052"/>
          </a:xfrm>
          <a:prstGeom prst="blockArc">
            <a:avLst>
              <a:gd name="adj1" fmla="val 10800000"/>
              <a:gd name="adj2" fmla="val 95469"/>
              <a:gd name="adj3" fmla="val 23519"/>
            </a:avLst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90">
              <a:solidFill>
                <a:schemeClr val="tx2">
                  <a:lumMod val="75000"/>
                </a:schemeClr>
              </a:solidFill>
              <a:latin typeface="Arial"/>
              <a:ea typeface="微软雅黑"/>
              <a:cs typeface="Arial" panose="020B0604020202020204" pitchFamily="34" charset="0"/>
              <a:sym typeface="Arial"/>
            </a:endParaRPr>
          </a:p>
        </p:txBody>
      </p:sp>
      <p:sp>
        <p:nvSpPr>
          <p:cNvPr id="40" name="空心弧 39">
            <a:extLst>
              <a:ext uri="{FF2B5EF4-FFF2-40B4-BE49-F238E27FC236}">
                <a16:creationId xmlns:a16="http://schemas.microsoft.com/office/drawing/2014/main" xmlns="" id="{D6746E9E-111B-4B88-8002-9358E110CC91}"/>
              </a:ext>
            </a:extLst>
          </p:cNvPr>
          <p:cNvSpPr/>
          <p:nvPr/>
        </p:nvSpPr>
        <p:spPr>
          <a:xfrm rot="16200000" flipH="1">
            <a:off x="6090622" y="3666350"/>
            <a:ext cx="1781052" cy="1781052"/>
          </a:xfrm>
          <a:prstGeom prst="blockArc">
            <a:avLst>
              <a:gd name="adj1" fmla="val 10800000"/>
              <a:gd name="adj2" fmla="val 95469"/>
              <a:gd name="adj3" fmla="val 23519"/>
            </a:avLst>
          </a:prstGeom>
          <a:solidFill>
            <a:srgbClr val="3148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90">
              <a:solidFill>
                <a:schemeClr val="tx2">
                  <a:lumMod val="75000"/>
                </a:schemeClr>
              </a:solidFill>
              <a:latin typeface="Arial"/>
              <a:ea typeface="微软雅黑"/>
              <a:cs typeface="Arial" panose="020B0604020202020204" pitchFamily="34" charset="0"/>
              <a:sym typeface="Arial"/>
            </a:endParaRPr>
          </a:p>
        </p:txBody>
      </p:sp>
      <p:sp>
        <p:nvSpPr>
          <p:cNvPr id="41" name="文本框 40">
            <a:extLst>
              <a:ext uri="{FF2B5EF4-FFF2-40B4-BE49-F238E27FC236}">
                <a16:creationId xmlns:a16="http://schemas.microsoft.com/office/drawing/2014/main" xmlns="" id="{FE5046C7-EBC9-4E60-ADC7-11F5095D245C}"/>
              </a:ext>
            </a:extLst>
          </p:cNvPr>
          <p:cNvSpPr txBox="1"/>
          <p:nvPr/>
        </p:nvSpPr>
        <p:spPr>
          <a:xfrm>
            <a:off x="7394352" y="2059423"/>
            <a:ext cx="2007477" cy="369324"/>
          </a:xfrm>
          <a:prstGeom prst="rect">
            <a:avLst/>
          </a:prstGeom>
          <a:noFill/>
        </p:spPr>
        <p:txBody>
          <a:bodyPr wrap="square" lIns="91435" tIns="45716" rIns="91435" bIns="45716" rtlCol="0">
            <a:spAutoFit/>
          </a:bodyPr>
          <a:lstStyle/>
          <a:p>
            <a:pPr eaLnBrk="0" hangingPunct="0">
              <a:defRPr/>
            </a:pPr>
            <a:r>
              <a:rPr lang="zh-CN" altLang="en-US" b="1" dirty="0">
                <a:solidFill>
                  <a:srgbClr val="314865"/>
                </a:solidFill>
                <a:latin typeface="Arial"/>
                <a:ea typeface="微软雅黑"/>
                <a:cs typeface="Arial" pitchFamily="34" charset="0"/>
                <a:sym typeface="Arial"/>
              </a:rPr>
              <a:t>巩固专业技能</a:t>
            </a:r>
          </a:p>
        </p:txBody>
      </p:sp>
      <p:sp>
        <p:nvSpPr>
          <p:cNvPr id="42" name="文本框 41">
            <a:extLst>
              <a:ext uri="{FF2B5EF4-FFF2-40B4-BE49-F238E27FC236}">
                <a16:creationId xmlns:a16="http://schemas.microsoft.com/office/drawing/2014/main" xmlns="" id="{E25BE7E5-FA83-4A91-8705-0C5EB5FA5670}"/>
              </a:ext>
            </a:extLst>
          </p:cNvPr>
          <p:cNvSpPr txBox="1"/>
          <p:nvPr/>
        </p:nvSpPr>
        <p:spPr>
          <a:xfrm>
            <a:off x="7394352" y="2511149"/>
            <a:ext cx="3704435" cy="738656"/>
          </a:xfrm>
          <a:prstGeom prst="rect">
            <a:avLst/>
          </a:prstGeom>
          <a:noFill/>
        </p:spPr>
        <p:txBody>
          <a:bodyPr wrap="square" lIns="91435" tIns="45716" rIns="91435" bIns="45716" rtlCol="0">
            <a:spAutoFit/>
          </a:bodyPr>
          <a:lstStyle/>
          <a:p>
            <a:r>
              <a:rPr lang="zh-CN" altLang="en-US" sz="1400" dirty="0">
                <a:solidFill>
                  <a:schemeClr val="bg2">
                    <a:lumMod val="50000"/>
                  </a:schemeClr>
                </a:solidFill>
                <a:latin typeface="Arial"/>
                <a:ea typeface="微软雅黑"/>
                <a:sym typeface="Arial"/>
              </a:rPr>
              <a:t>熟悉产品的质量要求；</a:t>
            </a:r>
          </a:p>
          <a:p>
            <a:r>
              <a:rPr lang="zh-CN" altLang="en-US" sz="1400" dirty="0">
                <a:solidFill>
                  <a:schemeClr val="bg2">
                    <a:lumMod val="50000"/>
                  </a:schemeClr>
                </a:solidFill>
                <a:latin typeface="Arial"/>
                <a:ea typeface="微软雅黑"/>
                <a:sym typeface="Arial"/>
              </a:rPr>
              <a:t>加强与供应商关于产品质量的交流  </a:t>
            </a:r>
            <a:endParaRPr lang="zh-CN" altLang="en-US" sz="1400" dirty="0">
              <a:solidFill>
                <a:schemeClr val="bg2">
                  <a:lumMod val="50000"/>
                </a:schemeClr>
              </a:solidFill>
              <a:latin typeface="Arial"/>
              <a:ea typeface="微软雅黑"/>
              <a:cs typeface="Arial" panose="020B0604020202020204" pitchFamily="34" charset="0"/>
              <a:sym typeface="Arial"/>
            </a:endParaRPr>
          </a:p>
          <a:p>
            <a:r>
              <a:rPr lang="zh-CN" altLang="en-US" sz="1400" dirty="0">
                <a:solidFill>
                  <a:schemeClr val="bg2">
                    <a:lumMod val="50000"/>
                  </a:schemeClr>
                </a:solidFill>
                <a:latin typeface="Arial"/>
                <a:ea typeface="微软雅黑"/>
                <a:sym typeface="Arial"/>
              </a:rPr>
              <a:t>定期比价，议价，降低采购成本</a:t>
            </a:r>
            <a:endParaRPr lang="zh-CN" altLang="en-US" sz="1400" dirty="0">
              <a:solidFill>
                <a:schemeClr val="bg2">
                  <a:lumMod val="50000"/>
                </a:schemeClr>
              </a:solidFill>
              <a:latin typeface="Arial"/>
              <a:ea typeface="微软雅黑"/>
              <a:cs typeface="Arial" panose="020B0604020202020204" pitchFamily="34" charset="0"/>
              <a:sym typeface="Arial"/>
            </a:endParaRPr>
          </a:p>
        </p:txBody>
      </p:sp>
      <p:sp>
        <p:nvSpPr>
          <p:cNvPr id="43" name="文本框 42">
            <a:extLst>
              <a:ext uri="{FF2B5EF4-FFF2-40B4-BE49-F238E27FC236}">
                <a16:creationId xmlns:a16="http://schemas.microsoft.com/office/drawing/2014/main" xmlns="" id="{B93AB9D5-2EEC-415E-98A3-BAFE825BA68B}"/>
              </a:ext>
            </a:extLst>
          </p:cNvPr>
          <p:cNvSpPr txBox="1"/>
          <p:nvPr/>
        </p:nvSpPr>
        <p:spPr>
          <a:xfrm>
            <a:off x="7394352" y="3942814"/>
            <a:ext cx="2007477" cy="369324"/>
          </a:xfrm>
          <a:prstGeom prst="rect">
            <a:avLst/>
          </a:prstGeom>
          <a:noFill/>
        </p:spPr>
        <p:txBody>
          <a:bodyPr wrap="square" lIns="91435" tIns="45716" rIns="91435" bIns="45716" rtlCol="0">
            <a:spAutoFit/>
          </a:bodyPr>
          <a:lstStyle/>
          <a:p>
            <a:r>
              <a:rPr lang="zh-CN" altLang="en-US" b="1" dirty="0">
                <a:solidFill>
                  <a:srgbClr val="314865"/>
                </a:solidFill>
                <a:latin typeface="Arial"/>
                <a:ea typeface="微软雅黑"/>
                <a:cs typeface="Arial" panose="020B0604020202020204" pitchFamily="34" charset="0"/>
                <a:sym typeface="Arial"/>
              </a:rPr>
              <a:t>开拓学习能力</a:t>
            </a:r>
          </a:p>
        </p:txBody>
      </p:sp>
      <p:sp>
        <p:nvSpPr>
          <p:cNvPr id="44" name="文本框 43">
            <a:extLst>
              <a:ext uri="{FF2B5EF4-FFF2-40B4-BE49-F238E27FC236}">
                <a16:creationId xmlns:a16="http://schemas.microsoft.com/office/drawing/2014/main" xmlns="" id="{C7CDFBED-549B-42A5-A595-5D6CCB0788E0}"/>
              </a:ext>
            </a:extLst>
          </p:cNvPr>
          <p:cNvSpPr txBox="1"/>
          <p:nvPr/>
        </p:nvSpPr>
        <p:spPr>
          <a:xfrm>
            <a:off x="7394352" y="4394540"/>
            <a:ext cx="3704435" cy="738656"/>
          </a:xfrm>
          <a:prstGeom prst="rect">
            <a:avLst/>
          </a:prstGeom>
          <a:noFill/>
        </p:spPr>
        <p:txBody>
          <a:bodyPr wrap="square" lIns="91435" tIns="45716" rIns="91435" bIns="45716" rtlCol="0">
            <a:spAutoFit/>
          </a:bodyPr>
          <a:lstStyle/>
          <a:p>
            <a:r>
              <a:rPr lang="zh-CN" altLang="en-US" sz="1400" dirty="0">
                <a:solidFill>
                  <a:schemeClr val="bg2">
                    <a:lumMod val="50000"/>
                  </a:schemeClr>
                </a:solidFill>
                <a:latin typeface="Arial"/>
                <a:ea typeface="微软雅黑"/>
                <a:cs typeface="Arial" panose="020B0604020202020204" pitchFamily="34" charset="0"/>
                <a:sym typeface="Arial"/>
              </a:rPr>
              <a:t>拓宽市场信息的收集渠道</a:t>
            </a:r>
          </a:p>
          <a:p>
            <a:r>
              <a:rPr lang="zh-CN" altLang="en-US" sz="1400" dirty="0">
                <a:solidFill>
                  <a:schemeClr val="bg2">
                    <a:lumMod val="50000"/>
                  </a:schemeClr>
                </a:solidFill>
                <a:latin typeface="Arial"/>
                <a:ea typeface="微软雅黑"/>
                <a:cs typeface="Arial" panose="020B0604020202020204" pitchFamily="34" charset="0"/>
                <a:sym typeface="Arial"/>
              </a:rPr>
              <a:t>提高的采购风险意识，有效避免出现采购事故</a:t>
            </a:r>
          </a:p>
        </p:txBody>
      </p:sp>
      <p:sp>
        <p:nvSpPr>
          <p:cNvPr id="45" name="文本框 44">
            <a:extLst>
              <a:ext uri="{FF2B5EF4-FFF2-40B4-BE49-F238E27FC236}">
                <a16:creationId xmlns:a16="http://schemas.microsoft.com/office/drawing/2014/main" xmlns="" id="{48F68D17-316F-40B0-8343-5C8FF5CB1AA5}"/>
              </a:ext>
            </a:extLst>
          </p:cNvPr>
          <p:cNvSpPr txBox="1"/>
          <p:nvPr/>
        </p:nvSpPr>
        <p:spPr>
          <a:xfrm>
            <a:off x="2607682" y="2059423"/>
            <a:ext cx="2007477" cy="369324"/>
          </a:xfrm>
          <a:prstGeom prst="rect">
            <a:avLst/>
          </a:prstGeom>
          <a:noFill/>
        </p:spPr>
        <p:txBody>
          <a:bodyPr wrap="square" lIns="91435" tIns="45716" rIns="91435" bIns="45716" rtlCol="0">
            <a:spAutoFit/>
          </a:bodyPr>
          <a:lstStyle/>
          <a:p>
            <a:pPr algn="r" eaLnBrk="0" hangingPunct="0">
              <a:defRPr/>
            </a:pPr>
            <a:r>
              <a:rPr lang="zh-CN" altLang="en-US" b="1" dirty="0">
                <a:solidFill>
                  <a:srgbClr val="314865"/>
                </a:solidFill>
                <a:latin typeface="Arial"/>
                <a:ea typeface="微软雅黑"/>
                <a:cs typeface="Arial" pitchFamily="34" charset="0"/>
                <a:sym typeface="Arial"/>
              </a:rPr>
              <a:t>提升沟通技巧</a:t>
            </a:r>
          </a:p>
        </p:txBody>
      </p:sp>
      <p:sp>
        <p:nvSpPr>
          <p:cNvPr id="46" name="文本框 45">
            <a:extLst>
              <a:ext uri="{FF2B5EF4-FFF2-40B4-BE49-F238E27FC236}">
                <a16:creationId xmlns:a16="http://schemas.microsoft.com/office/drawing/2014/main" xmlns="" id="{A2B27B23-E97C-44F3-936F-3D8E1E383912}"/>
              </a:ext>
            </a:extLst>
          </p:cNvPr>
          <p:cNvSpPr txBox="1"/>
          <p:nvPr/>
        </p:nvSpPr>
        <p:spPr>
          <a:xfrm>
            <a:off x="910724" y="2511149"/>
            <a:ext cx="3704435" cy="523212"/>
          </a:xfrm>
          <a:prstGeom prst="rect">
            <a:avLst/>
          </a:prstGeom>
          <a:noFill/>
        </p:spPr>
        <p:txBody>
          <a:bodyPr wrap="square" lIns="91435" tIns="45716" rIns="91435" bIns="45716" rtlCol="0">
            <a:spAutoFit/>
          </a:bodyPr>
          <a:lstStyle/>
          <a:p>
            <a:pPr algn="r"/>
            <a:r>
              <a:rPr lang="zh-CN" altLang="en-US" sz="1400" dirty="0">
                <a:solidFill>
                  <a:schemeClr val="bg2">
                    <a:lumMod val="50000"/>
                  </a:schemeClr>
                </a:solidFill>
                <a:latin typeface="Arial"/>
                <a:ea typeface="微软雅黑"/>
                <a:cs typeface="Arial" panose="020B0604020202020204" pitchFamily="34" charset="0"/>
                <a:sym typeface="Arial"/>
              </a:rPr>
              <a:t>加强与其他部门的沟通</a:t>
            </a:r>
            <a:endParaRPr lang="en-US" altLang="zh-CN" sz="1400" dirty="0">
              <a:solidFill>
                <a:schemeClr val="bg2">
                  <a:lumMod val="50000"/>
                </a:schemeClr>
              </a:solidFill>
              <a:latin typeface="Arial"/>
              <a:ea typeface="微软雅黑"/>
              <a:cs typeface="Arial" panose="020B0604020202020204" pitchFamily="34" charset="0"/>
              <a:sym typeface="Arial"/>
            </a:endParaRPr>
          </a:p>
          <a:p>
            <a:pPr algn="r"/>
            <a:r>
              <a:rPr lang="zh-CN" altLang="en-US" sz="1400" dirty="0">
                <a:solidFill>
                  <a:schemeClr val="bg2">
                    <a:lumMod val="50000"/>
                  </a:schemeClr>
                </a:solidFill>
                <a:latin typeface="Arial"/>
                <a:ea typeface="微软雅黑"/>
                <a:cs typeface="Arial" panose="020B0604020202020204" pitchFamily="34" charset="0"/>
                <a:sym typeface="Arial"/>
              </a:rPr>
              <a:t>加强与供应商的沟通</a:t>
            </a:r>
          </a:p>
        </p:txBody>
      </p:sp>
      <p:sp>
        <p:nvSpPr>
          <p:cNvPr id="47" name="文本框 46">
            <a:extLst>
              <a:ext uri="{FF2B5EF4-FFF2-40B4-BE49-F238E27FC236}">
                <a16:creationId xmlns:a16="http://schemas.microsoft.com/office/drawing/2014/main" xmlns="" id="{CDD710D5-EC0D-418D-ABF1-846DB7819F5D}"/>
              </a:ext>
            </a:extLst>
          </p:cNvPr>
          <p:cNvSpPr txBox="1"/>
          <p:nvPr/>
        </p:nvSpPr>
        <p:spPr>
          <a:xfrm>
            <a:off x="2607682" y="3942814"/>
            <a:ext cx="2007477" cy="369324"/>
          </a:xfrm>
          <a:prstGeom prst="rect">
            <a:avLst/>
          </a:prstGeom>
          <a:noFill/>
        </p:spPr>
        <p:txBody>
          <a:bodyPr wrap="square" lIns="91435" tIns="45716" rIns="91435" bIns="45716" rtlCol="0">
            <a:spAutoFit/>
          </a:bodyPr>
          <a:lstStyle/>
          <a:p>
            <a:pPr algn="r"/>
            <a:r>
              <a:rPr lang="zh-CN" altLang="en-US" b="1" dirty="0">
                <a:solidFill>
                  <a:srgbClr val="314865"/>
                </a:solidFill>
                <a:latin typeface="Arial"/>
                <a:ea typeface="微软雅黑"/>
                <a:cs typeface="Arial" panose="020B0604020202020204" pitchFamily="34" charset="0"/>
                <a:sym typeface="Arial"/>
              </a:rPr>
              <a:t>增强服务意识</a:t>
            </a:r>
          </a:p>
        </p:txBody>
      </p:sp>
      <p:sp>
        <p:nvSpPr>
          <p:cNvPr id="48" name="文本框 47">
            <a:extLst>
              <a:ext uri="{FF2B5EF4-FFF2-40B4-BE49-F238E27FC236}">
                <a16:creationId xmlns:a16="http://schemas.microsoft.com/office/drawing/2014/main" xmlns="" id="{ABA395AC-1E61-4D61-993F-3CEA2B5CB7B1}"/>
              </a:ext>
            </a:extLst>
          </p:cNvPr>
          <p:cNvSpPr txBox="1"/>
          <p:nvPr/>
        </p:nvSpPr>
        <p:spPr>
          <a:xfrm>
            <a:off x="910724" y="4394540"/>
            <a:ext cx="3704435" cy="738656"/>
          </a:xfrm>
          <a:prstGeom prst="rect">
            <a:avLst/>
          </a:prstGeom>
          <a:noFill/>
        </p:spPr>
        <p:txBody>
          <a:bodyPr wrap="square" lIns="91435" tIns="45716" rIns="91435" bIns="45716" rtlCol="0">
            <a:spAutoFit/>
          </a:bodyPr>
          <a:lstStyle/>
          <a:p>
            <a:r>
              <a:rPr lang="zh-CN" altLang="en-US" sz="1400" dirty="0">
                <a:solidFill>
                  <a:schemeClr val="bg2">
                    <a:lumMod val="50000"/>
                  </a:schemeClr>
                </a:solidFill>
                <a:latin typeface="Arial"/>
                <a:ea typeface="微软雅黑"/>
                <a:cs typeface="Arial" panose="020B0604020202020204" pitchFamily="34" charset="0"/>
                <a:sym typeface="Arial"/>
              </a:rPr>
              <a:t>日常工作服务于</a:t>
            </a:r>
            <a:r>
              <a:rPr lang="zh-CN" altLang="en-US" sz="1400" dirty="0">
                <a:solidFill>
                  <a:schemeClr val="bg2">
                    <a:lumMod val="50000"/>
                  </a:schemeClr>
                </a:solidFill>
                <a:latin typeface="Arial"/>
                <a:ea typeface="微软雅黑"/>
                <a:sym typeface="Arial"/>
              </a:rPr>
              <a:t>各个部门，提高服务对象满意度。</a:t>
            </a:r>
          </a:p>
          <a:p>
            <a:r>
              <a:rPr lang="zh-CN" altLang="en-US" sz="1400" dirty="0">
                <a:solidFill>
                  <a:schemeClr val="bg2">
                    <a:lumMod val="50000"/>
                  </a:schemeClr>
                </a:solidFill>
                <a:latin typeface="Arial"/>
                <a:ea typeface="微软雅黑"/>
                <a:sym typeface="Arial"/>
              </a:rPr>
              <a:t>需提高内部管理水平</a:t>
            </a:r>
            <a:r>
              <a:rPr lang="zh-CN" altLang="en-US" sz="1200" dirty="0">
                <a:solidFill>
                  <a:schemeClr val="bg2">
                    <a:lumMod val="50000"/>
                  </a:schemeClr>
                </a:solidFill>
                <a:latin typeface="Arial"/>
                <a:ea typeface="微软雅黑"/>
                <a:sym typeface="Arial"/>
              </a:rPr>
              <a:t> </a:t>
            </a:r>
            <a:endParaRPr lang="zh-CN" altLang="en-US" sz="1400" dirty="0">
              <a:solidFill>
                <a:schemeClr val="bg2">
                  <a:lumMod val="50000"/>
                </a:schemeClr>
              </a:solidFill>
              <a:latin typeface="Arial"/>
              <a:ea typeface="微软雅黑"/>
              <a:sym typeface="Arial"/>
            </a:endParaRPr>
          </a:p>
        </p:txBody>
      </p:sp>
      <p:grpSp>
        <p:nvGrpSpPr>
          <p:cNvPr id="64" name="组合 63">
            <a:extLst>
              <a:ext uri="{FF2B5EF4-FFF2-40B4-BE49-F238E27FC236}">
                <a16:creationId xmlns:a16="http://schemas.microsoft.com/office/drawing/2014/main" xmlns="" id="{7FA0D0DB-7621-4DFD-86D2-03900D500ACE}"/>
              </a:ext>
            </a:extLst>
          </p:cNvPr>
          <p:cNvGrpSpPr/>
          <p:nvPr/>
        </p:nvGrpSpPr>
        <p:grpSpPr>
          <a:xfrm>
            <a:off x="164616" y="178180"/>
            <a:ext cx="2804616" cy="368580"/>
            <a:chOff x="164616" y="178180"/>
            <a:chExt cx="2804616" cy="368580"/>
          </a:xfrm>
        </p:grpSpPr>
        <p:cxnSp>
          <p:nvCxnSpPr>
            <p:cNvPr id="65" name="直接连接符 64">
              <a:extLst>
                <a:ext uri="{FF2B5EF4-FFF2-40B4-BE49-F238E27FC236}">
                  <a16:creationId xmlns:a16="http://schemas.microsoft.com/office/drawing/2014/main" xmlns="" id="{D5AD3B36-21C9-4AFD-8CA2-76B2867A764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4616" y="535956"/>
              <a:ext cx="2804616" cy="10804"/>
            </a:xfrm>
            <a:prstGeom prst="line">
              <a:avLst/>
            </a:prstGeom>
            <a:ln>
              <a:solidFill>
                <a:srgbClr val="31486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6" name="文本框 65">
              <a:extLst>
                <a:ext uri="{FF2B5EF4-FFF2-40B4-BE49-F238E27FC236}">
                  <a16:creationId xmlns:a16="http://schemas.microsoft.com/office/drawing/2014/main" xmlns="" id="{755B5C75-6A9C-4E11-8BB3-830D72899E46}"/>
                </a:ext>
              </a:extLst>
            </p:cNvPr>
            <p:cNvSpPr txBox="1"/>
            <p:nvPr/>
          </p:nvSpPr>
          <p:spPr>
            <a:xfrm>
              <a:off x="534486" y="178180"/>
              <a:ext cx="243474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>
                <a:spcBef>
                  <a:spcPct val="20000"/>
                </a:spcBef>
                <a:buClr>
                  <a:schemeClr val="hlink"/>
                </a:buClr>
                <a:buSzPct val="65000"/>
              </a:pPr>
              <a:r>
                <a:rPr lang="en-US" altLang="zh-CN" sz="1600" b="1" dirty="0">
                  <a:solidFill>
                    <a:srgbClr val="314865"/>
                  </a:solidFill>
                  <a:effectLst>
                    <a:innerShdw blurRad="63500" dist="50800" dir="13500000">
                      <a:prstClr val="black">
                        <a:alpha val="50000"/>
                      </a:prstClr>
                    </a:innerShdw>
                  </a:effectLst>
                  <a:latin typeface="Arial"/>
                  <a:ea typeface="微软雅黑"/>
                  <a:sym typeface="Arial"/>
                </a:rPr>
                <a:t>2018</a:t>
              </a:r>
              <a:r>
                <a:rPr lang="zh-CN" altLang="en-US" sz="1600" b="1" dirty="0">
                  <a:solidFill>
                    <a:srgbClr val="314865"/>
                  </a:solidFill>
                  <a:effectLst>
                    <a:innerShdw blurRad="63500" dist="50800" dir="13500000">
                      <a:prstClr val="black">
                        <a:alpha val="50000"/>
                      </a:prstClr>
                    </a:innerShdw>
                  </a:effectLst>
                  <a:latin typeface="Arial"/>
                  <a:ea typeface="微软雅黑"/>
                  <a:sym typeface="Arial"/>
                </a:rPr>
                <a:t>年工作规划</a:t>
              </a:r>
            </a:p>
          </p:txBody>
        </p:sp>
        <p:sp>
          <p:nvSpPr>
            <p:cNvPr id="67" name="矩形 66">
              <a:extLst>
                <a:ext uri="{FF2B5EF4-FFF2-40B4-BE49-F238E27FC236}">
                  <a16:creationId xmlns:a16="http://schemas.microsoft.com/office/drawing/2014/main" xmlns="" id="{B87D3AC6-4458-4482-9BA5-C3537AAD4682}"/>
                </a:ext>
              </a:extLst>
            </p:cNvPr>
            <p:cNvSpPr/>
            <p:nvPr/>
          </p:nvSpPr>
          <p:spPr>
            <a:xfrm>
              <a:off x="164616" y="178180"/>
              <a:ext cx="47829" cy="284416"/>
            </a:xfrm>
            <a:prstGeom prst="rect">
              <a:avLst/>
            </a:prstGeom>
            <a:solidFill>
              <a:srgbClr val="314865"/>
            </a:solidFill>
            <a:ln>
              <a:solidFill>
                <a:srgbClr val="31486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8" name="矩形 67">
              <a:extLst>
                <a:ext uri="{FF2B5EF4-FFF2-40B4-BE49-F238E27FC236}">
                  <a16:creationId xmlns:a16="http://schemas.microsoft.com/office/drawing/2014/main" xmlns="" id="{2CE2F610-5C8D-41C7-B947-5A7606BE156E}"/>
                </a:ext>
              </a:extLst>
            </p:cNvPr>
            <p:cNvSpPr/>
            <p:nvPr/>
          </p:nvSpPr>
          <p:spPr>
            <a:xfrm>
              <a:off x="275779" y="252586"/>
              <a:ext cx="47828" cy="210010"/>
            </a:xfrm>
            <a:prstGeom prst="rect">
              <a:avLst/>
            </a:prstGeom>
            <a:solidFill>
              <a:srgbClr val="314865"/>
            </a:solidFill>
            <a:ln>
              <a:solidFill>
                <a:srgbClr val="31486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9" name="矩形 68">
              <a:extLst>
                <a:ext uri="{FF2B5EF4-FFF2-40B4-BE49-F238E27FC236}">
                  <a16:creationId xmlns:a16="http://schemas.microsoft.com/office/drawing/2014/main" xmlns="" id="{6C4BD9AE-7656-42D3-A7DD-2E36688C56EE}"/>
                </a:ext>
              </a:extLst>
            </p:cNvPr>
            <p:cNvSpPr/>
            <p:nvPr/>
          </p:nvSpPr>
          <p:spPr>
            <a:xfrm flipH="1">
              <a:off x="377808" y="320388"/>
              <a:ext cx="47827" cy="142208"/>
            </a:xfrm>
            <a:prstGeom prst="rect">
              <a:avLst/>
            </a:prstGeom>
            <a:solidFill>
              <a:srgbClr val="314865"/>
            </a:solidFill>
            <a:ln>
              <a:solidFill>
                <a:srgbClr val="31486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38544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750"/>
                            </p:stCondLst>
                            <p:childTnLst>
                              <p:par>
                                <p:cTn id="2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250"/>
                            </p:stCondLst>
                            <p:childTnLst>
                              <p:par>
                                <p:cTn id="2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2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2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2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2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2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2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250"/>
                            </p:stCondLst>
                            <p:childTnLst>
                              <p:par>
                                <p:cTn id="5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750"/>
                            </p:stCondLst>
                            <p:childTnLst>
                              <p:par>
                                <p:cTn id="5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2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2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2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2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bldLvl="0" animBg="1"/>
      <p:bldP spid="38" grpId="0" bldLvl="0" animBg="1"/>
      <p:bldP spid="39" grpId="0" bldLvl="0" animBg="1"/>
      <p:bldP spid="40" grpId="0" bldLvl="0" animBg="1"/>
      <p:bldP spid="41" grpId="0"/>
      <p:bldP spid="42" grpId="0"/>
      <p:bldP spid="43" grpId="0"/>
      <p:bldP spid="44" grpId="0"/>
      <p:bldP spid="45" grpId="0"/>
      <p:bldP spid="46" grpId="0"/>
      <p:bldP spid="47" grpId="0"/>
      <p:bldP spid="48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>
            <a:extLst>
              <a:ext uri="{FF2B5EF4-FFF2-40B4-BE49-F238E27FC236}">
                <a16:creationId xmlns:a16="http://schemas.microsoft.com/office/drawing/2014/main" xmlns="" id="{30178333-A5B9-4592-89C7-53777681E85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87198" y="1607989"/>
            <a:ext cx="11176000" cy="563562"/>
          </a:xfrm>
          <a:solidFill>
            <a:srgbClr val="218381"/>
          </a:solidFill>
        </p:spPr>
        <p:txBody>
          <a:bodyPr/>
          <a:lstStyle/>
          <a:p>
            <a:pPr algn="ctr"/>
            <a:r>
              <a:rPr lang="zh-CN" altLang="en-US" sz="3200" b="1" dirty="0">
                <a:solidFill>
                  <a:srgbClr val="314865"/>
                </a:solidFill>
                <a:latin typeface="Arial"/>
                <a:ea typeface="微软雅黑"/>
                <a:sym typeface="Arial"/>
              </a:rPr>
              <a:t>总结</a:t>
            </a:r>
          </a:p>
        </p:txBody>
      </p:sp>
      <p:sp>
        <p:nvSpPr>
          <p:cNvPr id="7" name="TextBox 22">
            <a:extLst>
              <a:ext uri="{FF2B5EF4-FFF2-40B4-BE49-F238E27FC236}">
                <a16:creationId xmlns:a16="http://schemas.microsoft.com/office/drawing/2014/main" xmlns="" id="{FE106E2F-9E03-4236-9F77-31E657C322FB}"/>
              </a:ext>
            </a:extLst>
          </p:cNvPr>
          <p:cNvSpPr txBox="1"/>
          <p:nvPr/>
        </p:nvSpPr>
        <p:spPr>
          <a:xfrm>
            <a:off x="1232899" y="3000219"/>
            <a:ext cx="10344971" cy="2172518"/>
          </a:xfrm>
          <a:prstGeom prst="rect">
            <a:avLst/>
          </a:prstGeom>
          <a:solidFill>
            <a:srgbClr val="314865"/>
          </a:solidFill>
        </p:spPr>
        <p:txBody>
          <a:bodyPr wrap="square" rtlCol="0" anchor="ctr">
            <a:spAutoFit/>
          </a:bodyPr>
          <a:lstStyle/>
          <a:p>
            <a:pPr algn="ctr">
              <a:lnSpc>
                <a:spcPct val="300000"/>
              </a:lnSpc>
            </a:pPr>
            <a:r>
              <a:rPr lang="zh-CN" altLang="en-US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微软雅黑"/>
                <a:sym typeface="Arial"/>
              </a:rPr>
              <a:t>以上是我部门</a:t>
            </a:r>
            <a:r>
              <a:rPr lang="en-US" altLang="zh-CN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微软雅黑"/>
                <a:sym typeface="Arial"/>
              </a:rPr>
              <a:t>2017</a:t>
            </a:r>
            <a:r>
              <a:rPr lang="zh-CN" altLang="en-US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微软雅黑"/>
                <a:sym typeface="Arial"/>
              </a:rPr>
              <a:t>年年度工作总结，俗话说：“点点滴滴，造就不凡”，在以后的工作中，不管工作是困难重重的还是多彩多姿的，我部门都要不断积累经验，与各位同事一起“勤奋严谨，协作创新”努力提高部门文化素质和各种工作技能，为公司的发展做出更大的贡献。</a:t>
            </a:r>
          </a:p>
        </p:txBody>
      </p:sp>
      <p:grpSp>
        <p:nvGrpSpPr>
          <p:cNvPr id="5" name="组合 4">
            <a:extLst>
              <a:ext uri="{FF2B5EF4-FFF2-40B4-BE49-F238E27FC236}">
                <a16:creationId xmlns:a16="http://schemas.microsoft.com/office/drawing/2014/main" xmlns="" id="{58467ECA-5F2E-41FD-86A6-73E41161DBFB}"/>
              </a:ext>
            </a:extLst>
          </p:cNvPr>
          <p:cNvGrpSpPr/>
          <p:nvPr/>
        </p:nvGrpSpPr>
        <p:grpSpPr>
          <a:xfrm>
            <a:off x="164616" y="178180"/>
            <a:ext cx="2804616" cy="368580"/>
            <a:chOff x="164616" y="178180"/>
            <a:chExt cx="2804616" cy="368580"/>
          </a:xfrm>
        </p:grpSpPr>
        <p:cxnSp>
          <p:nvCxnSpPr>
            <p:cNvPr id="6" name="直接连接符 5">
              <a:extLst>
                <a:ext uri="{FF2B5EF4-FFF2-40B4-BE49-F238E27FC236}">
                  <a16:creationId xmlns:a16="http://schemas.microsoft.com/office/drawing/2014/main" xmlns="" id="{980298EE-E7E4-46F6-8D77-5A3FC34BC94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4616" y="535956"/>
              <a:ext cx="2804616" cy="10804"/>
            </a:xfrm>
            <a:prstGeom prst="line">
              <a:avLst/>
            </a:prstGeom>
            <a:ln>
              <a:solidFill>
                <a:srgbClr val="31486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文本框 7">
              <a:extLst>
                <a:ext uri="{FF2B5EF4-FFF2-40B4-BE49-F238E27FC236}">
                  <a16:creationId xmlns:a16="http://schemas.microsoft.com/office/drawing/2014/main" xmlns="" id="{4857E0F1-0677-4147-9F18-57AA1ABF16F0}"/>
                </a:ext>
              </a:extLst>
            </p:cNvPr>
            <p:cNvSpPr txBox="1"/>
            <p:nvPr/>
          </p:nvSpPr>
          <p:spPr>
            <a:xfrm>
              <a:off x="534486" y="178180"/>
              <a:ext cx="243474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>
                <a:spcBef>
                  <a:spcPct val="20000"/>
                </a:spcBef>
                <a:buClr>
                  <a:schemeClr val="hlink"/>
                </a:buClr>
                <a:buSzPct val="65000"/>
              </a:pPr>
              <a:r>
                <a:rPr lang="en-US" altLang="zh-CN" sz="1600" b="1" dirty="0">
                  <a:solidFill>
                    <a:srgbClr val="314865"/>
                  </a:solidFill>
                  <a:effectLst>
                    <a:innerShdw blurRad="63500" dist="50800" dir="13500000">
                      <a:prstClr val="black">
                        <a:alpha val="50000"/>
                      </a:prstClr>
                    </a:innerShdw>
                  </a:effectLst>
                  <a:latin typeface="Arial"/>
                  <a:ea typeface="微软雅黑"/>
                  <a:sym typeface="Arial"/>
                </a:rPr>
                <a:t>2018</a:t>
              </a:r>
              <a:r>
                <a:rPr lang="zh-CN" altLang="en-US" sz="1600" b="1" dirty="0">
                  <a:solidFill>
                    <a:srgbClr val="314865"/>
                  </a:solidFill>
                  <a:effectLst>
                    <a:innerShdw blurRad="63500" dist="50800" dir="13500000">
                      <a:prstClr val="black">
                        <a:alpha val="50000"/>
                      </a:prstClr>
                    </a:innerShdw>
                  </a:effectLst>
                  <a:latin typeface="Arial"/>
                  <a:ea typeface="微软雅黑"/>
                  <a:sym typeface="Arial"/>
                </a:rPr>
                <a:t>年工作规划</a:t>
              </a:r>
            </a:p>
          </p:txBody>
        </p:sp>
        <p:sp>
          <p:nvSpPr>
            <p:cNvPr id="9" name="矩形 8">
              <a:extLst>
                <a:ext uri="{FF2B5EF4-FFF2-40B4-BE49-F238E27FC236}">
                  <a16:creationId xmlns:a16="http://schemas.microsoft.com/office/drawing/2014/main" xmlns="" id="{75A4257C-BCBC-4068-B473-D0A0DFF85CDE}"/>
                </a:ext>
              </a:extLst>
            </p:cNvPr>
            <p:cNvSpPr/>
            <p:nvPr/>
          </p:nvSpPr>
          <p:spPr>
            <a:xfrm>
              <a:off x="164616" y="178180"/>
              <a:ext cx="47829" cy="284416"/>
            </a:xfrm>
            <a:prstGeom prst="rect">
              <a:avLst/>
            </a:prstGeom>
            <a:solidFill>
              <a:srgbClr val="314865"/>
            </a:solidFill>
            <a:ln>
              <a:solidFill>
                <a:srgbClr val="31486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0" name="矩形 9">
              <a:extLst>
                <a:ext uri="{FF2B5EF4-FFF2-40B4-BE49-F238E27FC236}">
                  <a16:creationId xmlns:a16="http://schemas.microsoft.com/office/drawing/2014/main" xmlns="" id="{5EE862D8-DBE8-4EBB-BEB1-0BEAEDA2F655}"/>
                </a:ext>
              </a:extLst>
            </p:cNvPr>
            <p:cNvSpPr/>
            <p:nvPr/>
          </p:nvSpPr>
          <p:spPr>
            <a:xfrm>
              <a:off x="275779" y="252586"/>
              <a:ext cx="47828" cy="210010"/>
            </a:xfrm>
            <a:prstGeom prst="rect">
              <a:avLst/>
            </a:prstGeom>
            <a:solidFill>
              <a:srgbClr val="314865"/>
            </a:solidFill>
            <a:ln>
              <a:solidFill>
                <a:srgbClr val="31486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1" name="矩形 10">
              <a:extLst>
                <a:ext uri="{FF2B5EF4-FFF2-40B4-BE49-F238E27FC236}">
                  <a16:creationId xmlns:a16="http://schemas.microsoft.com/office/drawing/2014/main" xmlns="" id="{F1E97272-D9E3-4FE7-93DD-FAFEDD11FF72}"/>
                </a:ext>
              </a:extLst>
            </p:cNvPr>
            <p:cNvSpPr/>
            <p:nvPr/>
          </p:nvSpPr>
          <p:spPr>
            <a:xfrm flipH="1">
              <a:off x="377808" y="320388"/>
              <a:ext cx="47827" cy="142208"/>
            </a:xfrm>
            <a:prstGeom prst="rect">
              <a:avLst/>
            </a:prstGeom>
            <a:solidFill>
              <a:srgbClr val="314865"/>
            </a:solidFill>
            <a:ln>
              <a:solidFill>
                <a:srgbClr val="31486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24768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90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7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090" grpId="0" animBg="1"/>
      <p:bldP spid="7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>
            <a:extLst>
              <a:ext uri="{FF2B5EF4-FFF2-40B4-BE49-F238E27FC236}">
                <a16:creationId xmlns:a16="http://schemas.microsoft.com/office/drawing/2014/main" xmlns="" id="{F3ED1043-FFC5-49CC-9203-938CA2EB22E8}"/>
              </a:ext>
            </a:extLst>
          </p:cNvPr>
          <p:cNvSpPr/>
          <p:nvPr/>
        </p:nvSpPr>
        <p:spPr>
          <a:xfrm>
            <a:off x="1300292" y="1889864"/>
            <a:ext cx="9655728" cy="1107996"/>
          </a:xfrm>
          <a:prstGeom prst="rect">
            <a:avLst/>
          </a:prstGeom>
          <a:solidFill>
            <a:srgbClr val="314865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6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微软雅黑"/>
                <a:sym typeface="Arial"/>
              </a:rPr>
              <a:t>感</a:t>
            </a:r>
            <a:r>
              <a:rPr lang="zh-CN" altLang="en-US" sz="6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微软雅黑"/>
                <a:sym typeface="Arial"/>
              </a:rPr>
              <a:t>谢一路有你</a:t>
            </a:r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xmlns="" id="{3474F1DE-8D46-4CE8-96CF-DB4DAEFE27A4}"/>
              </a:ext>
            </a:extLst>
          </p:cNvPr>
          <p:cNvSpPr/>
          <p:nvPr/>
        </p:nvSpPr>
        <p:spPr>
          <a:xfrm>
            <a:off x="2726423" y="3576816"/>
            <a:ext cx="6400798" cy="581057"/>
          </a:xfrm>
          <a:prstGeom prst="rect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txBody>
          <a:bodyPr wrap="square">
            <a:spAutoFit/>
          </a:bodyPr>
          <a:lstStyle/>
          <a:p>
            <a:pPr algn="dist">
              <a:lnSpc>
                <a:spcPct val="150000"/>
              </a:lnSpc>
            </a:pPr>
            <a:r>
              <a:rPr lang="en-US" altLang="zh-CN" sz="2400" dirty="0">
                <a:solidFill>
                  <a:schemeClr val="bg1">
                    <a:lumMod val="50000"/>
                  </a:schemeClr>
                </a:solidFill>
                <a:latin typeface="Arial"/>
                <a:ea typeface="微软雅黑"/>
                <a:sym typeface="Arial"/>
              </a:rPr>
              <a:t>PLANNING FOR SIMPLE BUSINESS</a:t>
            </a:r>
            <a:endParaRPr lang="zh-CN" altLang="en-US" sz="2400" b="0" dirty="0">
              <a:solidFill>
                <a:schemeClr val="bg1">
                  <a:lumMod val="50000"/>
                </a:schemeClr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21" name="TextBox 7">
            <a:extLst>
              <a:ext uri="{FF2B5EF4-FFF2-40B4-BE49-F238E27FC236}">
                <a16:creationId xmlns:a16="http://schemas.microsoft.com/office/drawing/2014/main" xmlns="" id="{25A5A9FB-67A9-4116-8DD2-084065604DA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99256" y="4463525"/>
            <a:ext cx="2681652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微软雅黑"/>
                <a:sym typeface="Arial"/>
              </a:rPr>
              <a:t>汇</a:t>
            </a:r>
            <a:r>
              <a:rPr lang="zh-CN" alt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微软雅黑"/>
                <a:sym typeface="Arial"/>
              </a:rPr>
              <a:t>报人</a:t>
            </a:r>
            <a:r>
              <a:rPr lang="zh-CN" alt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微软雅黑"/>
                <a:sym typeface="Arial"/>
              </a:rPr>
              <a:t>：第一</a:t>
            </a:r>
            <a:r>
              <a:rPr lang="en-US" altLang="zh-CN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微软雅黑"/>
                <a:sym typeface="Arial"/>
              </a:rPr>
              <a:t>PPT</a:t>
            </a:r>
            <a:endParaRPr lang="zh-CN" altLang="en-US" dirty="0">
              <a:solidFill>
                <a:schemeClr val="tx1">
                  <a:lumMod val="50000"/>
                  <a:lumOff val="50000"/>
                </a:schemeClr>
              </a:solidFill>
              <a:latin typeface="Arial"/>
              <a:ea typeface="微软雅黑"/>
              <a:sym typeface="Arial"/>
            </a:endParaRPr>
          </a:p>
        </p:txBody>
      </p:sp>
      <p:cxnSp>
        <p:nvCxnSpPr>
          <p:cNvPr id="22" name="直接连接符 21">
            <a:extLst>
              <a:ext uri="{FF2B5EF4-FFF2-40B4-BE49-F238E27FC236}">
                <a16:creationId xmlns:a16="http://schemas.microsoft.com/office/drawing/2014/main" xmlns="" id="{7D0364DE-B9D6-4057-B178-80C7A0E51A16}"/>
              </a:ext>
            </a:extLst>
          </p:cNvPr>
          <p:cNvCxnSpPr/>
          <p:nvPr/>
        </p:nvCxnSpPr>
        <p:spPr>
          <a:xfrm flipH="1">
            <a:off x="3675005" y="4571246"/>
            <a:ext cx="610790" cy="0"/>
          </a:xfrm>
          <a:prstGeom prst="line">
            <a:avLst/>
          </a:prstGeom>
          <a:ln w="6350">
            <a:solidFill>
              <a:schemeClr val="tx1">
                <a:lumMod val="85000"/>
                <a:lumOff val="15000"/>
              </a:schemeClr>
            </a:solidFill>
            <a:prstDash val="dash"/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>
            <a:extLst>
              <a:ext uri="{FF2B5EF4-FFF2-40B4-BE49-F238E27FC236}">
                <a16:creationId xmlns:a16="http://schemas.microsoft.com/office/drawing/2014/main" xmlns="" id="{2DC210A7-5B32-4DBC-9293-C27F8DB83F20}"/>
              </a:ext>
            </a:extLst>
          </p:cNvPr>
          <p:cNvCxnSpPr/>
          <p:nvPr/>
        </p:nvCxnSpPr>
        <p:spPr>
          <a:xfrm>
            <a:off x="7203396" y="4571246"/>
            <a:ext cx="610790" cy="0"/>
          </a:xfrm>
          <a:prstGeom prst="line">
            <a:avLst/>
          </a:prstGeom>
          <a:ln w="6350">
            <a:solidFill>
              <a:schemeClr val="tx1">
                <a:lumMod val="85000"/>
                <a:lumOff val="15000"/>
              </a:schemeClr>
            </a:solidFill>
            <a:prstDash val="dash"/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12656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21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98917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ltUpDiag">
          <a:fgClr>
            <a:schemeClr val="bg1">
              <a:lumMod val="9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组合 28">
            <a:extLst>
              <a:ext uri="{FF2B5EF4-FFF2-40B4-BE49-F238E27FC236}">
                <a16:creationId xmlns:a16="http://schemas.microsoft.com/office/drawing/2014/main" xmlns="" id="{BC30D2CB-87AC-4C73-ABE3-7A9188B6EE04}"/>
              </a:ext>
            </a:extLst>
          </p:cNvPr>
          <p:cNvGrpSpPr/>
          <p:nvPr/>
        </p:nvGrpSpPr>
        <p:grpSpPr>
          <a:xfrm>
            <a:off x="799845" y="852473"/>
            <a:ext cx="2758272" cy="837788"/>
            <a:chOff x="4602145" y="211015"/>
            <a:chExt cx="2758272" cy="837788"/>
          </a:xfrm>
        </p:grpSpPr>
        <p:sp>
          <p:nvSpPr>
            <p:cNvPr id="30" name="流程图: 终止 29">
              <a:extLst>
                <a:ext uri="{FF2B5EF4-FFF2-40B4-BE49-F238E27FC236}">
                  <a16:creationId xmlns:a16="http://schemas.microsoft.com/office/drawing/2014/main" xmlns="" id="{1F50B518-101A-4D4B-BCC9-8CAD6D51AA42}"/>
                </a:ext>
              </a:extLst>
            </p:cNvPr>
            <p:cNvSpPr/>
            <p:nvPr/>
          </p:nvSpPr>
          <p:spPr>
            <a:xfrm>
              <a:off x="5521569" y="566482"/>
              <a:ext cx="1838848" cy="482321"/>
            </a:xfrm>
            <a:prstGeom prst="flowChartTerminator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31" name="流程图: 终止 30">
              <a:extLst>
                <a:ext uri="{FF2B5EF4-FFF2-40B4-BE49-F238E27FC236}">
                  <a16:creationId xmlns:a16="http://schemas.microsoft.com/office/drawing/2014/main" xmlns="" id="{D33146DD-C177-44DF-A10D-386B11E14434}"/>
                </a:ext>
              </a:extLst>
            </p:cNvPr>
            <p:cNvSpPr/>
            <p:nvPr/>
          </p:nvSpPr>
          <p:spPr>
            <a:xfrm>
              <a:off x="4602145" y="211015"/>
              <a:ext cx="1838848" cy="482321"/>
            </a:xfrm>
            <a:prstGeom prst="flowChartTerminator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32" name="流程图: 终止 31">
              <a:extLst>
                <a:ext uri="{FF2B5EF4-FFF2-40B4-BE49-F238E27FC236}">
                  <a16:creationId xmlns:a16="http://schemas.microsoft.com/office/drawing/2014/main" xmlns="" id="{40F766B3-FA08-4C7A-BC77-51C0708A3093}"/>
                </a:ext>
              </a:extLst>
            </p:cNvPr>
            <p:cNvSpPr/>
            <p:nvPr/>
          </p:nvSpPr>
          <p:spPr>
            <a:xfrm>
              <a:off x="5521569" y="526200"/>
              <a:ext cx="1838848" cy="482321"/>
            </a:xfrm>
            <a:prstGeom prst="flowChartTerminator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</p:grpSp>
      <p:sp>
        <p:nvSpPr>
          <p:cNvPr id="13" name="矩形 12"/>
          <p:cNvSpPr/>
          <p:nvPr/>
        </p:nvSpPr>
        <p:spPr>
          <a:xfrm>
            <a:off x="1434874" y="0"/>
            <a:ext cx="1343025" cy="2160396"/>
          </a:xfrm>
          <a:prstGeom prst="rect">
            <a:avLst/>
          </a:prstGeom>
          <a:solidFill>
            <a:srgbClr val="3148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22" name="MH_Others_1"/>
          <p:cNvSpPr txBox="1"/>
          <p:nvPr>
            <p:custDataLst>
              <p:tags r:id="rId1"/>
            </p:custDataLst>
          </p:nvPr>
        </p:nvSpPr>
        <p:spPr>
          <a:xfrm>
            <a:off x="1434874" y="0"/>
            <a:ext cx="1343025" cy="1661993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zh-CN" altLang="en-US" sz="5400" b="1" dirty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目 </a:t>
            </a:r>
            <a:endParaRPr lang="en-US" altLang="zh-CN" sz="5400" b="1" dirty="0">
              <a:solidFill>
                <a:schemeClr val="bg1"/>
              </a:solidFill>
              <a:latin typeface="Arial"/>
              <a:ea typeface="微软雅黑"/>
              <a:sym typeface="Arial"/>
            </a:endParaRPr>
          </a:p>
          <a:p>
            <a:pPr algn="ctr"/>
            <a:r>
              <a:rPr lang="zh-CN" altLang="en-US" sz="5400" b="1" dirty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录</a:t>
            </a:r>
          </a:p>
        </p:txBody>
      </p:sp>
      <p:sp>
        <p:nvSpPr>
          <p:cNvPr id="12" name="MH_Others_1">
            <a:extLst>
              <a:ext uri="{FF2B5EF4-FFF2-40B4-BE49-F238E27FC236}">
                <a16:creationId xmlns:a16="http://schemas.microsoft.com/office/drawing/2014/main" xmlns="" id="{953E86C6-52A6-4837-B1B4-CF0C4F6C78ED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1451418" y="1766523"/>
            <a:ext cx="1343025" cy="27699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altLang="zh-CN" dirty="0">
                <a:solidFill>
                  <a:schemeClr val="bg1">
                    <a:lumMod val="95000"/>
                  </a:schemeClr>
                </a:solidFill>
                <a:latin typeface="Arial"/>
                <a:ea typeface="微软雅黑"/>
                <a:sym typeface="Arial"/>
              </a:rPr>
              <a:t>CONTENTS</a:t>
            </a:r>
            <a:endParaRPr lang="zh-CN" altLang="en-US" dirty="0">
              <a:solidFill>
                <a:schemeClr val="bg1">
                  <a:lumMod val="95000"/>
                </a:schemeClr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66" name="矩形 65">
            <a:extLst>
              <a:ext uri="{FF2B5EF4-FFF2-40B4-BE49-F238E27FC236}">
                <a16:creationId xmlns:a16="http://schemas.microsoft.com/office/drawing/2014/main" xmlns="" id="{061EEED9-162E-49FD-9987-4E4FD65F699B}"/>
              </a:ext>
            </a:extLst>
          </p:cNvPr>
          <p:cNvSpPr/>
          <p:nvPr/>
        </p:nvSpPr>
        <p:spPr>
          <a:xfrm>
            <a:off x="6600056" y="1236156"/>
            <a:ext cx="3890506" cy="461665"/>
          </a:xfrm>
          <a:prstGeom prst="rect">
            <a:avLst/>
          </a:prstGeom>
          <a:ln w="19050">
            <a:solidFill>
              <a:schemeClr val="bg1">
                <a:lumMod val="65000"/>
              </a:schemeClr>
            </a:solidFill>
            <a:prstDash val="lgDashDot"/>
          </a:ln>
        </p:spPr>
        <p:txBody>
          <a:bodyPr wrap="square">
            <a:spAutoFit/>
          </a:bodyPr>
          <a:lstStyle/>
          <a:p>
            <a:pPr algn="dist"/>
            <a:r>
              <a:rPr lang="zh-CN" altLang="en-US" sz="24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ea typeface="微软雅黑"/>
                <a:sym typeface="Arial"/>
              </a:rPr>
              <a:t>年度重要物资采购</a:t>
            </a:r>
          </a:p>
        </p:txBody>
      </p:sp>
      <p:sp>
        <p:nvSpPr>
          <p:cNvPr id="67" name="矩形 66">
            <a:extLst>
              <a:ext uri="{FF2B5EF4-FFF2-40B4-BE49-F238E27FC236}">
                <a16:creationId xmlns:a16="http://schemas.microsoft.com/office/drawing/2014/main" xmlns="" id="{D49A541B-3A72-4249-92C0-186D8B630A37}"/>
              </a:ext>
            </a:extLst>
          </p:cNvPr>
          <p:cNvSpPr/>
          <p:nvPr/>
        </p:nvSpPr>
        <p:spPr>
          <a:xfrm>
            <a:off x="6600056" y="2325665"/>
            <a:ext cx="3890506" cy="461665"/>
          </a:xfrm>
          <a:prstGeom prst="rect">
            <a:avLst/>
          </a:prstGeom>
          <a:ln w="19050">
            <a:solidFill>
              <a:schemeClr val="bg1">
                <a:lumMod val="65000"/>
              </a:schemeClr>
            </a:solidFill>
            <a:prstDash val="lgDashDot"/>
          </a:ln>
        </p:spPr>
        <p:txBody>
          <a:bodyPr wrap="square">
            <a:spAutoFit/>
          </a:bodyPr>
          <a:lstStyle/>
          <a:p>
            <a:pPr algn="dist" eaLnBrk="1" hangingPunct="1">
              <a:spcBef>
                <a:spcPct val="20000"/>
              </a:spcBef>
              <a:buClr>
                <a:schemeClr val="hlink"/>
              </a:buClr>
              <a:buSzPct val="65000"/>
              <a:buFont typeface="Wingdings" panose="05000000000000000000" pitchFamily="2" charset="2"/>
              <a:buNone/>
            </a:pPr>
            <a:r>
              <a:rPr lang="zh-CN" altLang="en-US" sz="24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ea typeface="微软雅黑"/>
                <a:sym typeface="Arial"/>
              </a:rPr>
              <a:t>采购成本管理</a:t>
            </a:r>
          </a:p>
        </p:txBody>
      </p:sp>
      <p:sp>
        <p:nvSpPr>
          <p:cNvPr id="68" name="矩形 67">
            <a:extLst>
              <a:ext uri="{FF2B5EF4-FFF2-40B4-BE49-F238E27FC236}">
                <a16:creationId xmlns:a16="http://schemas.microsoft.com/office/drawing/2014/main" xmlns="" id="{8AD56D4C-4D0A-42B0-BDD5-369237F9F7C4}"/>
              </a:ext>
            </a:extLst>
          </p:cNvPr>
          <p:cNvSpPr/>
          <p:nvPr/>
        </p:nvSpPr>
        <p:spPr>
          <a:xfrm>
            <a:off x="6600056" y="3415175"/>
            <a:ext cx="3890506" cy="461665"/>
          </a:xfrm>
          <a:prstGeom prst="rect">
            <a:avLst/>
          </a:prstGeom>
          <a:ln w="19050">
            <a:solidFill>
              <a:schemeClr val="bg1">
                <a:lumMod val="65000"/>
              </a:schemeClr>
            </a:solidFill>
            <a:prstDash val="lgDashDot"/>
          </a:ln>
        </p:spPr>
        <p:txBody>
          <a:bodyPr wrap="square">
            <a:spAutoFit/>
          </a:bodyPr>
          <a:lstStyle/>
          <a:p>
            <a:pPr algn="dist" eaLnBrk="1" hangingPunct="1">
              <a:spcBef>
                <a:spcPct val="20000"/>
              </a:spcBef>
              <a:buClr>
                <a:schemeClr val="hlink"/>
              </a:buClr>
              <a:buSzPct val="65000"/>
              <a:buFont typeface="Wingdings" panose="05000000000000000000" pitchFamily="2" charset="2"/>
              <a:buNone/>
            </a:pPr>
            <a:r>
              <a:rPr lang="zh-CN" altLang="en-US" sz="24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ea typeface="微软雅黑"/>
                <a:sym typeface="Arial"/>
              </a:rPr>
              <a:t>供应商的管理与开发</a:t>
            </a:r>
          </a:p>
        </p:txBody>
      </p:sp>
      <p:sp>
        <p:nvSpPr>
          <p:cNvPr id="69" name="矩形 68">
            <a:extLst>
              <a:ext uri="{FF2B5EF4-FFF2-40B4-BE49-F238E27FC236}">
                <a16:creationId xmlns:a16="http://schemas.microsoft.com/office/drawing/2014/main" xmlns="" id="{848033EF-29FC-4D27-A1B8-860AB1793F00}"/>
              </a:ext>
            </a:extLst>
          </p:cNvPr>
          <p:cNvSpPr/>
          <p:nvPr/>
        </p:nvSpPr>
        <p:spPr>
          <a:xfrm>
            <a:off x="6600056" y="4504685"/>
            <a:ext cx="3890506" cy="461665"/>
          </a:xfrm>
          <a:prstGeom prst="rect">
            <a:avLst/>
          </a:prstGeom>
          <a:ln w="19050">
            <a:solidFill>
              <a:schemeClr val="bg1">
                <a:lumMod val="65000"/>
              </a:schemeClr>
            </a:solidFill>
            <a:prstDash val="lgDashDot"/>
          </a:ln>
        </p:spPr>
        <p:txBody>
          <a:bodyPr wrap="square">
            <a:spAutoFit/>
          </a:bodyPr>
          <a:lstStyle/>
          <a:p>
            <a:pPr algn="dist" eaLnBrk="1" hangingPunct="1">
              <a:spcBef>
                <a:spcPct val="20000"/>
              </a:spcBef>
              <a:buClr>
                <a:schemeClr val="hlink"/>
              </a:buClr>
              <a:buSzPct val="65000"/>
              <a:buFont typeface="Wingdings" panose="05000000000000000000" pitchFamily="2" charset="2"/>
              <a:buNone/>
            </a:pPr>
            <a:r>
              <a:rPr lang="en-US" altLang="zh-CN" sz="24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ea typeface="微软雅黑"/>
                <a:sym typeface="Arial"/>
              </a:rPr>
              <a:t>2017</a:t>
            </a:r>
            <a:r>
              <a:rPr lang="zh-CN" altLang="en-US" sz="24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ea typeface="微软雅黑"/>
                <a:sym typeface="Arial"/>
              </a:rPr>
              <a:t>年不足反省</a:t>
            </a:r>
          </a:p>
        </p:txBody>
      </p:sp>
      <p:sp>
        <p:nvSpPr>
          <p:cNvPr id="70" name="矩形 69">
            <a:extLst>
              <a:ext uri="{FF2B5EF4-FFF2-40B4-BE49-F238E27FC236}">
                <a16:creationId xmlns:a16="http://schemas.microsoft.com/office/drawing/2014/main" xmlns="" id="{776D4840-40B0-44D1-9EA7-320176B8D2CF}"/>
              </a:ext>
            </a:extLst>
          </p:cNvPr>
          <p:cNvSpPr/>
          <p:nvPr/>
        </p:nvSpPr>
        <p:spPr>
          <a:xfrm>
            <a:off x="6600056" y="5594194"/>
            <a:ext cx="3890506" cy="461665"/>
          </a:xfrm>
          <a:prstGeom prst="rect">
            <a:avLst/>
          </a:prstGeom>
          <a:ln w="19050">
            <a:solidFill>
              <a:schemeClr val="bg1">
                <a:lumMod val="65000"/>
              </a:schemeClr>
            </a:solidFill>
            <a:prstDash val="lgDashDot"/>
          </a:ln>
        </p:spPr>
        <p:txBody>
          <a:bodyPr wrap="square">
            <a:spAutoFit/>
          </a:bodyPr>
          <a:lstStyle/>
          <a:p>
            <a:pPr algn="dist" eaLnBrk="1" hangingPunct="1">
              <a:spcBef>
                <a:spcPct val="20000"/>
              </a:spcBef>
              <a:buClr>
                <a:schemeClr val="hlink"/>
              </a:buClr>
              <a:buSzPct val="65000"/>
              <a:buFont typeface="Wingdings" panose="05000000000000000000" pitchFamily="2" charset="2"/>
              <a:buNone/>
            </a:pPr>
            <a:r>
              <a:rPr lang="en-US" altLang="zh-CN" sz="24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ea typeface="微软雅黑"/>
                <a:sym typeface="Arial"/>
              </a:rPr>
              <a:t>2018</a:t>
            </a:r>
            <a:r>
              <a:rPr lang="zh-CN" altLang="en-US" sz="24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ea typeface="微软雅黑"/>
                <a:sym typeface="Arial"/>
              </a:rPr>
              <a:t>年工作规划</a:t>
            </a:r>
          </a:p>
        </p:txBody>
      </p:sp>
      <p:grpSp>
        <p:nvGrpSpPr>
          <p:cNvPr id="15" name="组合 14">
            <a:extLst>
              <a:ext uri="{FF2B5EF4-FFF2-40B4-BE49-F238E27FC236}">
                <a16:creationId xmlns:a16="http://schemas.microsoft.com/office/drawing/2014/main" xmlns="" id="{FDA92C32-63E7-4E24-8A92-4C415829099E}"/>
              </a:ext>
            </a:extLst>
          </p:cNvPr>
          <p:cNvGrpSpPr/>
          <p:nvPr/>
        </p:nvGrpSpPr>
        <p:grpSpPr>
          <a:xfrm>
            <a:off x="4343050" y="1160643"/>
            <a:ext cx="1752950" cy="605880"/>
            <a:chOff x="4343050" y="1160643"/>
            <a:chExt cx="1752950" cy="605880"/>
          </a:xfrm>
          <a:effectLst>
            <a:outerShdw blurRad="50800" dist="50800" dir="5400000" algn="t" rotWithShape="0">
              <a:prstClr val="black">
                <a:alpha val="15000"/>
              </a:prstClr>
            </a:outerShdw>
          </a:effectLst>
        </p:grpSpPr>
        <p:grpSp>
          <p:nvGrpSpPr>
            <p:cNvPr id="3" name="组合 2">
              <a:extLst>
                <a:ext uri="{FF2B5EF4-FFF2-40B4-BE49-F238E27FC236}">
                  <a16:creationId xmlns:a16="http://schemas.microsoft.com/office/drawing/2014/main" xmlns="" id="{E081EDAF-9224-4BBC-99B8-CA89797F8142}"/>
                </a:ext>
              </a:extLst>
            </p:cNvPr>
            <p:cNvGrpSpPr/>
            <p:nvPr/>
          </p:nvGrpSpPr>
          <p:grpSpPr>
            <a:xfrm>
              <a:off x="4343050" y="1160643"/>
              <a:ext cx="1752950" cy="605880"/>
              <a:chOff x="4602145" y="211015"/>
              <a:chExt cx="2298560" cy="794460"/>
            </a:xfrm>
          </p:grpSpPr>
          <p:sp>
            <p:nvSpPr>
              <p:cNvPr id="24" name="流程图: 终止 23">
                <a:extLst>
                  <a:ext uri="{FF2B5EF4-FFF2-40B4-BE49-F238E27FC236}">
                    <a16:creationId xmlns:a16="http://schemas.microsoft.com/office/drawing/2014/main" xmlns="" id="{E593CA49-1B4F-4102-9C0A-C5814E36A2E7}"/>
                  </a:ext>
                </a:extLst>
              </p:cNvPr>
              <p:cNvSpPr/>
              <p:nvPr/>
            </p:nvSpPr>
            <p:spPr>
              <a:xfrm>
                <a:off x="5061857" y="523152"/>
                <a:ext cx="1838848" cy="482323"/>
              </a:xfrm>
              <a:prstGeom prst="flowChartTerminator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Arial"/>
                  <a:ea typeface="微软雅黑"/>
                  <a:sym typeface="Arial"/>
                </a:endParaRPr>
              </a:p>
            </p:txBody>
          </p:sp>
          <p:sp>
            <p:nvSpPr>
              <p:cNvPr id="2" name="流程图: 终止 1">
                <a:extLst>
                  <a:ext uri="{FF2B5EF4-FFF2-40B4-BE49-F238E27FC236}">
                    <a16:creationId xmlns:a16="http://schemas.microsoft.com/office/drawing/2014/main" xmlns="" id="{85C17F0F-F8A1-4947-BD89-CA01697C3C21}"/>
                  </a:ext>
                </a:extLst>
              </p:cNvPr>
              <p:cNvSpPr/>
              <p:nvPr/>
            </p:nvSpPr>
            <p:spPr>
              <a:xfrm>
                <a:off x="4602145" y="211015"/>
                <a:ext cx="1838848" cy="482321"/>
              </a:xfrm>
              <a:prstGeom prst="flowChartTerminator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Arial"/>
                  <a:ea typeface="微软雅黑"/>
                  <a:sym typeface="Arial"/>
                </a:endParaRPr>
              </a:p>
            </p:txBody>
          </p:sp>
          <p:sp>
            <p:nvSpPr>
              <p:cNvPr id="23" name="流程图: 终止 22">
                <a:extLst>
                  <a:ext uri="{FF2B5EF4-FFF2-40B4-BE49-F238E27FC236}">
                    <a16:creationId xmlns:a16="http://schemas.microsoft.com/office/drawing/2014/main" xmlns="" id="{6601980E-509B-4019-A4F8-CA09B5FA2B1F}"/>
                  </a:ext>
                </a:extLst>
              </p:cNvPr>
              <p:cNvSpPr/>
              <p:nvPr/>
            </p:nvSpPr>
            <p:spPr>
              <a:xfrm>
                <a:off x="5061857" y="479326"/>
                <a:ext cx="1838848" cy="482321"/>
              </a:xfrm>
              <a:prstGeom prst="flowChartTerminator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Arial"/>
                  <a:ea typeface="微软雅黑"/>
                  <a:sym typeface="Arial"/>
                </a:endParaRPr>
              </a:p>
            </p:txBody>
          </p:sp>
        </p:grpSp>
        <p:sp>
          <p:nvSpPr>
            <p:cNvPr id="14" name="文本框 13">
              <a:extLst>
                <a:ext uri="{FF2B5EF4-FFF2-40B4-BE49-F238E27FC236}">
                  <a16:creationId xmlns:a16="http://schemas.microsoft.com/office/drawing/2014/main" xmlns="" id="{E9B6CAA7-DF84-484E-9C28-56061792A35A}"/>
                </a:ext>
              </a:extLst>
            </p:cNvPr>
            <p:cNvSpPr txBox="1"/>
            <p:nvPr/>
          </p:nvSpPr>
          <p:spPr>
            <a:xfrm>
              <a:off x="4872741" y="1179527"/>
              <a:ext cx="69864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b="1" dirty="0">
                  <a:solidFill>
                    <a:srgbClr val="314865"/>
                  </a:solidFill>
                  <a:latin typeface="Arial"/>
                  <a:ea typeface="微软雅黑"/>
                  <a:sym typeface="Arial"/>
                </a:rPr>
                <a:t>01</a:t>
              </a:r>
              <a:endParaRPr lang="zh-CN" altLang="en-US" sz="2800" b="1" dirty="0">
                <a:solidFill>
                  <a:srgbClr val="314865"/>
                </a:solidFill>
                <a:latin typeface="Arial"/>
                <a:ea typeface="微软雅黑"/>
                <a:sym typeface="Arial"/>
              </a:endParaRPr>
            </a:p>
          </p:txBody>
        </p:sp>
      </p:grpSp>
      <p:grpSp>
        <p:nvGrpSpPr>
          <p:cNvPr id="16" name="组合 15">
            <a:extLst>
              <a:ext uri="{FF2B5EF4-FFF2-40B4-BE49-F238E27FC236}">
                <a16:creationId xmlns:a16="http://schemas.microsoft.com/office/drawing/2014/main" xmlns="" id="{9D09F04C-D1E2-48A7-948D-10734D5B5B83}"/>
              </a:ext>
            </a:extLst>
          </p:cNvPr>
          <p:cNvGrpSpPr/>
          <p:nvPr/>
        </p:nvGrpSpPr>
        <p:grpSpPr>
          <a:xfrm>
            <a:off x="4343050" y="2250972"/>
            <a:ext cx="1752950" cy="605880"/>
            <a:chOff x="4343050" y="2250972"/>
            <a:chExt cx="1752950" cy="605880"/>
          </a:xfrm>
          <a:effectLst>
            <a:outerShdw blurRad="50800" dist="50800" dir="5400000" algn="t" rotWithShape="0">
              <a:prstClr val="black">
                <a:alpha val="15000"/>
              </a:prstClr>
            </a:outerShdw>
          </a:effectLst>
        </p:grpSpPr>
        <p:grpSp>
          <p:nvGrpSpPr>
            <p:cNvPr id="50" name="组合 49">
              <a:extLst>
                <a:ext uri="{FF2B5EF4-FFF2-40B4-BE49-F238E27FC236}">
                  <a16:creationId xmlns:a16="http://schemas.microsoft.com/office/drawing/2014/main" xmlns="" id="{452CD3E0-E59B-429A-9C9B-89DCBBE90DDA}"/>
                </a:ext>
              </a:extLst>
            </p:cNvPr>
            <p:cNvGrpSpPr/>
            <p:nvPr/>
          </p:nvGrpSpPr>
          <p:grpSpPr>
            <a:xfrm>
              <a:off x="4343050" y="2250972"/>
              <a:ext cx="1752950" cy="605880"/>
              <a:chOff x="4602145" y="211015"/>
              <a:chExt cx="2298560" cy="794460"/>
            </a:xfrm>
          </p:grpSpPr>
          <p:sp>
            <p:nvSpPr>
              <p:cNvPr id="51" name="流程图: 终止 50">
                <a:extLst>
                  <a:ext uri="{FF2B5EF4-FFF2-40B4-BE49-F238E27FC236}">
                    <a16:creationId xmlns:a16="http://schemas.microsoft.com/office/drawing/2014/main" xmlns="" id="{0ED95970-BEFA-46BA-88DE-16B99B3BFFDE}"/>
                  </a:ext>
                </a:extLst>
              </p:cNvPr>
              <p:cNvSpPr/>
              <p:nvPr/>
            </p:nvSpPr>
            <p:spPr>
              <a:xfrm>
                <a:off x="5061857" y="523152"/>
                <a:ext cx="1838848" cy="482323"/>
              </a:xfrm>
              <a:prstGeom prst="flowChartTerminator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Arial"/>
                  <a:ea typeface="微软雅黑"/>
                  <a:sym typeface="Arial"/>
                </a:endParaRPr>
              </a:p>
            </p:txBody>
          </p:sp>
          <p:sp>
            <p:nvSpPr>
              <p:cNvPr id="52" name="流程图: 终止 51">
                <a:extLst>
                  <a:ext uri="{FF2B5EF4-FFF2-40B4-BE49-F238E27FC236}">
                    <a16:creationId xmlns:a16="http://schemas.microsoft.com/office/drawing/2014/main" xmlns="" id="{E01DE3AB-3071-40DB-AB57-34B1917EE399}"/>
                  </a:ext>
                </a:extLst>
              </p:cNvPr>
              <p:cNvSpPr/>
              <p:nvPr/>
            </p:nvSpPr>
            <p:spPr>
              <a:xfrm>
                <a:off x="4602145" y="211015"/>
                <a:ext cx="1838848" cy="482321"/>
              </a:xfrm>
              <a:prstGeom prst="flowChartTerminator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Arial"/>
                  <a:ea typeface="微软雅黑"/>
                  <a:sym typeface="Arial"/>
                </a:endParaRPr>
              </a:p>
            </p:txBody>
          </p:sp>
          <p:sp>
            <p:nvSpPr>
              <p:cNvPr id="53" name="流程图: 终止 52">
                <a:extLst>
                  <a:ext uri="{FF2B5EF4-FFF2-40B4-BE49-F238E27FC236}">
                    <a16:creationId xmlns:a16="http://schemas.microsoft.com/office/drawing/2014/main" xmlns="" id="{B8B9DA37-53AA-412F-959E-17838283E9DF}"/>
                  </a:ext>
                </a:extLst>
              </p:cNvPr>
              <p:cNvSpPr/>
              <p:nvPr/>
            </p:nvSpPr>
            <p:spPr>
              <a:xfrm>
                <a:off x="5061857" y="479326"/>
                <a:ext cx="1838848" cy="482321"/>
              </a:xfrm>
              <a:prstGeom prst="flowChartTerminator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Arial"/>
                  <a:ea typeface="微软雅黑"/>
                  <a:sym typeface="Arial"/>
                </a:endParaRPr>
              </a:p>
            </p:txBody>
          </p:sp>
        </p:grpSp>
        <p:sp>
          <p:nvSpPr>
            <p:cNvPr id="71" name="文本框 70">
              <a:extLst>
                <a:ext uri="{FF2B5EF4-FFF2-40B4-BE49-F238E27FC236}">
                  <a16:creationId xmlns:a16="http://schemas.microsoft.com/office/drawing/2014/main" xmlns="" id="{84E060EF-CF74-4B6E-BAE1-3A7519A03AF0}"/>
                </a:ext>
              </a:extLst>
            </p:cNvPr>
            <p:cNvSpPr txBox="1"/>
            <p:nvPr/>
          </p:nvSpPr>
          <p:spPr>
            <a:xfrm>
              <a:off x="4872741" y="2291691"/>
              <a:ext cx="69864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b="1" dirty="0">
                  <a:solidFill>
                    <a:srgbClr val="314865"/>
                  </a:solidFill>
                  <a:latin typeface="Arial"/>
                  <a:ea typeface="微软雅黑"/>
                  <a:sym typeface="Arial"/>
                </a:rPr>
                <a:t>02</a:t>
              </a:r>
              <a:endParaRPr lang="zh-CN" altLang="en-US" sz="2800" b="1" dirty="0">
                <a:solidFill>
                  <a:srgbClr val="314865"/>
                </a:solidFill>
                <a:latin typeface="Arial"/>
                <a:ea typeface="微软雅黑"/>
                <a:sym typeface="Arial"/>
              </a:endParaRPr>
            </a:p>
          </p:txBody>
        </p:sp>
      </p:grpSp>
      <p:grpSp>
        <p:nvGrpSpPr>
          <p:cNvPr id="17" name="组合 16">
            <a:extLst>
              <a:ext uri="{FF2B5EF4-FFF2-40B4-BE49-F238E27FC236}">
                <a16:creationId xmlns:a16="http://schemas.microsoft.com/office/drawing/2014/main" xmlns="" id="{482C3D2D-4753-4361-A716-85DEDDA72901}"/>
              </a:ext>
            </a:extLst>
          </p:cNvPr>
          <p:cNvGrpSpPr/>
          <p:nvPr/>
        </p:nvGrpSpPr>
        <p:grpSpPr>
          <a:xfrm>
            <a:off x="4343050" y="3341301"/>
            <a:ext cx="1752950" cy="605880"/>
            <a:chOff x="4343050" y="3341301"/>
            <a:chExt cx="1752950" cy="605880"/>
          </a:xfrm>
          <a:effectLst>
            <a:outerShdw blurRad="50800" dist="50800" dir="5400000" algn="t" rotWithShape="0">
              <a:prstClr val="black">
                <a:alpha val="15000"/>
              </a:prstClr>
            </a:outerShdw>
          </a:effectLst>
        </p:grpSpPr>
        <p:grpSp>
          <p:nvGrpSpPr>
            <p:cNvPr id="54" name="组合 53">
              <a:extLst>
                <a:ext uri="{FF2B5EF4-FFF2-40B4-BE49-F238E27FC236}">
                  <a16:creationId xmlns:a16="http://schemas.microsoft.com/office/drawing/2014/main" xmlns="" id="{8CCAD882-888A-4D70-8C8E-C6D636F1B8D4}"/>
                </a:ext>
              </a:extLst>
            </p:cNvPr>
            <p:cNvGrpSpPr/>
            <p:nvPr/>
          </p:nvGrpSpPr>
          <p:grpSpPr>
            <a:xfrm>
              <a:off x="4343050" y="3341301"/>
              <a:ext cx="1752950" cy="605880"/>
              <a:chOff x="4602145" y="211015"/>
              <a:chExt cx="2298560" cy="794460"/>
            </a:xfrm>
          </p:grpSpPr>
          <p:sp>
            <p:nvSpPr>
              <p:cNvPr id="55" name="流程图: 终止 54">
                <a:extLst>
                  <a:ext uri="{FF2B5EF4-FFF2-40B4-BE49-F238E27FC236}">
                    <a16:creationId xmlns:a16="http://schemas.microsoft.com/office/drawing/2014/main" xmlns="" id="{49B8D226-DCF4-4FA6-89FC-0D0CEE67A1AC}"/>
                  </a:ext>
                </a:extLst>
              </p:cNvPr>
              <p:cNvSpPr/>
              <p:nvPr/>
            </p:nvSpPr>
            <p:spPr>
              <a:xfrm>
                <a:off x="5061857" y="523152"/>
                <a:ext cx="1838848" cy="482323"/>
              </a:xfrm>
              <a:prstGeom prst="flowChartTerminator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Arial"/>
                  <a:ea typeface="微软雅黑"/>
                  <a:sym typeface="Arial"/>
                </a:endParaRPr>
              </a:p>
            </p:txBody>
          </p:sp>
          <p:sp>
            <p:nvSpPr>
              <p:cNvPr id="56" name="流程图: 终止 55">
                <a:extLst>
                  <a:ext uri="{FF2B5EF4-FFF2-40B4-BE49-F238E27FC236}">
                    <a16:creationId xmlns:a16="http://schemas.microsoft.com/office/drawing/2014/main" xmlns="" id="{B1E1DF72-638B-4928-A36A-9216C161FB72}"/>
                  </a:ext>
                </a:extLst>
              </p:cNvPr>
              <p:cNvSpPr/>
              <p:nvPr/>
            </p:nvSpPr>
            <p:spPr>
              <a:xfrm>
                <a:off x="4602145" y="211015"/>
                <a:ext cx="1838848" cy="482321"/>
              </a:xfrm>
              <a:prstGeom prst="flowChartTerminator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Arial"/>
                  <a:ea typeface="微软雅黑"/>
                  <a:sym typeface="Arial"/>
                </a:endParaRPr>
              </a:p>
            </p:txBody>
          </p:sp>
          <p:sp>
            <p:nvSpPr>
              <p:cNvPr id="57" name="流程图: 终止 56">
                <a:extLst>
                  <a:ext uri="{FF2B5EF4-FFF2-40B4-BE49-F238E27FC236}">
                    <a16:creationId xmlns:a16="http://schemas.microsoft.com/office/drawing/2014/main" xmlns="" id="{D42FA9AC-B76A-4619-832B-7DD3F712616C}"/>
                  </a:ext>
                </a:extLst>
              </p:cNvPr>
              <p:cNvSpPr/>
              <p:nvPr/>
            </p:nvSpPr>
            <p:spPr>
              <a:xfrm>
                <a:off x="5061857" y="479326"/>
                <a:ext cx="1838848" cy="482321"/>
              </a:xfrm>
              <a:prstGeom prst="flowChartTerminator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Arial"/>
                  <a:ea typeface="微软雅黑"/>
                  <a:sym typeface="Arial"/>
                </a:endParaRPr>
              </a:p>
            </p:txBody>
          </p:sp>
        </p:grpSp>
        <p:sp>
          <p:nvSpPr>
            <p:cNvPr id="72" name="文本框 71">
              <a:extLst>
                <a:ext uri="{FF2B5EF4-FFF2-40B4-BE49-F238E27FC236}">
                  <a16:creationId xmlns:a16="http://schemas.microsoft.com/office/drawing/2014/main" xmlns="" id="{79DFB905-101D-47A2-8467-36821BCA9595}"/>
                </a:ext>
              </a:extLst>
            </p:cNvPr>
            <p:cNvSpPr txBox="1"/>
            <p:nvPr/>
          </p:nvSpPr>
          <p:spPr>
            <a:xfrm>
              <a:off x="4872741" y="3403855"/>
              <a:ext cx="69864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b="1" dirty="0">
                  <a:solidFill>
                    <a:srgbClr val="314865"/>
                  </a:solidFill>
                  <a:latin typeface="Arial"/>
                  <a:ea typeface="微软雅黑"/>
                  <a:sym typeface="Arial"/>
                </a:rPr>
                <a:t>03</a:t>
              </a:r>
              <a:endParaRPr lang="zh-CN" altLang="en-US" sz="2800" b="1" dirty="0">
                <a:solidFill>
                  <a:srgbClr val="314865"/>
                </a:solidFill>
                <a:latin typeface="Arial"/>
                <a:ea typeface="微软雅黑"/>
                <a:sym typeface="Arial"/>
              </a:endParaRPr>
            </a:p>
          </p:txBody>
        </p:sp>
      </p:grpSp>
      <p:grpSp>
        <p:nvGrpSpPr>
          <p:cNvPr id="18" name="组合 17">
            <a:extLst>
              <a:ext uri="{FF2B5EF4-FFF2-40B4-BE49-F238E27FC236}">
                <a16:creationId xmlns:a16="http://schemas.microsoft.com/office/drawing/2014/main" xmlns="" id="{C84B7D40-B194-4BBC-BC0B-D8B4A78F3F82}"/>
              </a:ext>
            </a:extLst>
          </p:cNvPr>
          <p:cNvGrpSpPr/>
          <p:nvPr/>
        </p:nvGrpSpPr>
        <p:grpSpPr>
          <a:xfrm>
            <a:off x="4343050" y="4431630"/>
            <a:ext cx="1752950" cy="607609"/>
            <a:chOff x="4343050" y="4431630"/>
            <a:chExt cx="1752950" cy="607609"/>
          </a:xfrm>
          <a:effectLst>
            <a:outerShdw blurRad="50800" dist="50800" dir="5400000" algn="t" rotWithShape="0">
              <a:prstClr val="black">
                <a:alpha val="15000"/>
              </a:prstClr>
            </a:outerShdw>
          </a:effectLst>
        </p:grpSpPr>
        <p:grpSp>
          <p:nvGrpSpPr>
            <p:cNvPr id="58" name="组合 57">
              <a:extLst>
                <a:ext uri="{FF2B5EF4-FFF2-40B4-BE49-F238E27FC236}">
                  <a16:creationId xmlns:a16="http://schemas.microsoft.com/office/drawing/2014/main" xmlns="" id="{36FC00AC-D677-4B98-9979-52B16F3B0C87}"/>
                </a:ext>
              </a:extLst>
            </p:cNvPr>
            <p:cNvGrpSpPr/>
            <p:nvPr/>
          </p:nvGrpSpPr>
          <p:grpSpPr>
            <a:xfrm>
              <a:off x="4343050" y="4431630"/>
              <a:ext cx="1752950" cy="605880"/>
              <a:chOff x="4602145" y="211015"/>
              <a:chExt cx="2298560" cy="794460"/>
            </a:xfrm>
          </p:grpSpPr>
          <p:sp>
            <p:nvSpPr>
              <p:cNvPr id="59" name="流程图: 终止 58">
                <a:extLst>
                  <a:ext uri="{FF2B5EF4-FFF2-40B4-BE49-F238E27FC236}">
                    <a16:creationId xmlns:a16="http://schemas.microsoft.com/office/drawing/2014/main" xmlns="" id="{1C29FF16-2D1B-4713-809F-F89C36F92A50}"/>
                  </a:ext>
                </a:extLst>
              </p:cNvPr>
              <p:cNvSpPr/>
              <p:nvPr/>
            </p:nvSpPr>
            <p:spPr>
              <a:xfrm>
                <a:off x="5061857" y="523152"/>
                <a:ext cx="1838848" cy="482323"/>
              </a:xfrm>
              <a:prstGeom prst="flowChartTerminator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Arial"/>
                  <a:ea typeface="微软雅黑"/>
                  <a:sym typeface="Arial"/>
                </a:endParaRPr>
              </a:p>
            </p:txBody>
          </p:sp>
          <p:sp>
            <p:nvSpPr>
              <p:cNvPr id="60" name="流程图: 终止 59">
                <a:extLst>
                  <a:ext uri="{FF2B5EF4-FFF2-40B4-BE49-F238E27FC236}">
                    <a16:creationId xmlns:a16="http://schemas.microsoft.com/office/drawing/2014/main" xmlns="" id="{DF0CAB27-66D6-4B64-9611-CDF203E5E718}"/>
                  </a:ext>
                </a:extLst>
              </p:cNvPr>
              <p:cNvSpPr/>
              <p:nvPr/>
            </p:nvSpPr>
            <p:spPr>
              <a:xfrm>
                <a:off x="4602145" y="211015"/>
                <a:ext cx="1838848" cy="482321"/>
              </a:xfrm>
              <a:prstGeom prst="flowChartTerminator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Arial"/>
                  <a:ea typeface="微软雅黑"/>
                  <a:sym typeface="Arial"/>
                </a:endParaRPr>
              </a:p>
            </p:txBody>
          </p:sp>
          <p:sp>
            <p:nvSpPr>
              <p:cNvPr id="61" name="流程图: 终止 60">
                <a:extLst>
                  <a:ext uri="{FF2B5EF4-FFF2-40B4-BE49-F238E27FC236}">
                    <a16:creationId xmlns:a16="http://schemas.microsoft.com/office/drawing/2014/main" xmlns="" id="{CEA0FFCE-71C9-437B-BC0F-B6FC4B7E05F6}"/>
                  </a:ext>
                </a:extLst>
              </p:cNvPr>
              <p:cNvSpPr/>
              <p:nvPr/>
            </p:nvSpPr>
            <p:spPr>
              <a:xfrm>
                <a:off x="5061857" y="479326"/>
                <a:ext cx="1838848" cy="482321"/>
              </a:xfrm>
              <a:prstGeom prst="flowChartTerminator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Arial"/>
                  <a:ea typeface="微软雅黑"/>
                  <a:sym typeface="Arial"/>
                </a:endParaRPr>
              </a:p>
            </p:txBody>
          </p:sp>
        </p:grpSp>
        <p:sp>
          <p:nvSpPr>
            <p:cNvPr id="73" name="文本框 72">
              <a:extLst>
                <a:ext uri="{FF2B5EF4-FFF2-40B4-BE49-F238E27FC236}">
                  <a16:creationId xmlns:a16="http://schemas.microsoft.com/office/drawing/2014/main" xmlns="" id="{7F0C4187-4782-40A5-A2A8-B08D281B08F9}"/>
                </a:ext>
              </a:extLst>
            </p:cNvPr>
            <p:cNvSpPr txBox="1"/>
            <p:nvPr/>
          </p:nvSpPr>
          <p:spPr>
            <a:xfrm>
              <a:off x="4872741" y="4516019"/>
              <a:ext cx="69864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b="1" dirty="0">
                  <a:solidFill>
                    <a:srgbClr val="314865"/>
                  </a:solidFill>
                  <a:latin typeface="Arial"/>
                  <a:ea typeface="微软雅黑"/>
                  <a:sym typeface="Arial"/>
                </a:rPr>
                <a:t>04</a:t>
              </a:r>
              <a:endParaRPr lang="zh-CN" altLang="en-US" sz="2800" b="1" dirty="0">
                <a:solidFill>
                  <a:srgbClr val="314865"/>
                </a:solidFill>
                <a:latin typeface="Arial"/>
                <a:ea typeface="微软雅黑"/>
                <a:sym typeface="Arial"/>
              </a:endParaRPr>
            </a:p>
          </p:txBody>
        </p:sp>
      </p:grpSp>
      <p:grpSp>
        <p:nvGrpSpPr>
          <p:cNvPr id="19" name="组合 18">
            <a:extLst>
              <a:ext uri="{FF2B5EF4-FFF2-40B4-BE49-F238E27FC236}">
                <a16:creationId xmlns:a16="http://schemas.microsoft.com/office/drawing/2014/main" xmlns="" id="{7FCE594C-3CB2-48F2-883F-9EE9FC3B2F34}"/>
              </a:ext>
            </a:extLst>
          </p:cNvPr>
          <p:cNvGrpSpPr/>
          <p:nvPr/>
        </p:nvGrpSpPr>
        <p:grpSpPr>
          <a:xfrm>
            <a:off x="4343050" y="5521958"/>
            <a:ext cx="1752950" cy="629443"/>
            <a:chOff x="4343050" y="5521958"/>
            <a:chExt cx="1752950" cy="629443"/>
          </a:xfrm>
          <a:effectLst>
            <a:outerShdw blurRad="50800" dist="50800" dir="5400000" algn="t" rotWithShape="0">
              <a:prstClr val="black">
                <a:alpha val="15000"/>
              </a:prstClr>
            </a:outerShdw>
          </a:effectLst>
        </p:grpSpPr>
        <p:grpSp>
          <p:nvGrpSpPr>
            <p:cNvPr id="62" name="组合 61">
              <a:extLst>
                <a:ext uri="{FF2B5EF4-FFF2-40B4-BE49-F238E27FC236}">
                  <a16:creationId xmlns:a16="http://schemas.microsoft.com/office/drawing/2014/main" xmlns="" id="{200E0CA7-6F52-4BEB-ABB0-AE0B5137F683}"/>
                </a:ext>
              </a:extLst>
            </p:cNvPr>
            <p:cNvGrpSpPr/>
            <p:nvPr/>
          </p:nvGrpSpPr>
          <p:grpSpPr>
            <a:xfrm>
              <a:off x="4343050" y="5521958"/>
              <a:ext cx="1752950" cy="605880"/>
              <a:chOff x="4602145" y="211015"/>
              <a:chExt cx="2298560" cy="794460"/>
            </a:xfrm>
          </p:grpSpPr>
          <p:sp>
            <p:nvSpPr>
              <p:cNvPr id="63" name="流程图: 终止 62">
                <a:extLst>
                  <a:ext uri="{FF2B5EF4-FFF2-40B4-BE49-F238E27FC236}">
                    <a16:creationId xmlns:a16="http://schemas.microsoft.com/office/drawing/2014/main" xmlns="" id="{8944F51F-289D-4131-A0E5-391D86878C86}"/>
                  </a:ext>
                </a:extLst>
              </p:cNvPr>
              <p:cNvSpPr/>
              <p:nvPr/>
            </p:nvSpPr>
            <p:spPr>
              <a:xfrm>
                <a:off x="5061857" y="523152"/>
                <a:ext cx="1838848" cy="482323"/>
              </a:xfrm>
              <a:prstGeom prst="flowChartTerminator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Arial"/>
                  <a:ea typeface="微软雅黑"/>
                  <a:sym typeface="Arial"/>
                </a:endParaRPr>
              </a:p>
            </p:txBody>
          </p:sp>
          <p:sp>
            <p:nvSpPr>
              <p:cNvPr id="64" name="流程图: 终止 63">
                <a:extLst>
                  <a:ext uri="{FF2B5EF4-FFF2-40B4-BE49-F238E27FC236}">
                    <a16:creationId xmlns:a16="http://schemas.microsoft.com/office/drawing/2014/main" xmlns="" id="{D5CA549A-29F5-4FA7-B82E-3198648BA7DF}"/>
                  </a:ext>
                </a:extLst>
              </p:cNvPr>
              <p:cNvSpPr/>
              <p:nvPr/>
            </p:nvSpPr>
            <p:spPr>
              <a:xfrm>
                <a:off x="4602145" y="211015"/>
                <a:ext cx="1838848" cy="482321"/>
              </a:xfrm>
              <a:prstGeom prst="flowChartTerminator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Arial"/>
                  <a:ea typeface="微软雅黑"/>
                  <a:sym typeface="Arial"/>
                </a:endParaRPr>
              </a:p>
            </p:txBody>
          </p:sp>
          <p:sp>
            <p:nvSpPr>
              <p:cNvPr id="65" name="流程图: 终止 64">
                <a:extLst>
                  <a:ext uri="{FF2B5EF4-FFF2-40B4-BE49-F238E27FC236}">
                    <a16:creationId xmlns:a16="http://schemas.microsoft.com/office/drawing/2014/main" xmlns="" id="{F5E954E0-2EED-467C-83D6-215D50669997}"/>
                  </a:ext>
                </a:extLst>
              </p:cNvPr>
              <p:cNvSpPr/>
              <p:nvPr/>
            </p:nvSpPr>
            <p:spPr>
              <a:xfrm>
                <a:off x="5061857" y="479326"/>
                <a:ext cx="1838848" cy="482321"/>
              </a:xfrm>
              <a:prstGeom prst="flowChartTerminator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Arial"/>
                  <a:ea typeface="微软雅黑"/>
                  <a:sym typeface="Arial"/>
                </a:endParaRPr>
              </a:p>
            </p:txBody>
          </p:sp>
        </p:grpSp>
        <p:sp>
          <p:nvSpPr>
            <p:cNvPr id="74" name="文本框 73">
              <a:extLst>
                <a:ext uri="{FF2B5EF4-FFF2-40B4-BE49-F238E27FC236}">
                  <a16:creationId xmlns:a16="http://schemas.microsoft.com/office/drawing/2014/main" xmlns="" id="{36CC9005-DD10-4822-BCF8-5B8AC61754F6}"/>
                </a:ext>
              </a:extLst>
            </p:cNvPr>
            <p:cNvSpPr txBox="1"/>
            <p:nvPr/>
          </p:nvSpPr>
          <p:spPr>
            <a:xfrm>
              <a:off x="4872741" y="5628181"/>
              <a:ext cx="69864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b="1" dirty="0">
                  <a:solidFill>
                    <a:srgbClr val="314865"/>
                  </a:solidFill>
                  <a:latin typeface="Arial"/>
                  <a:ea typeface="微软雅黑"/>
                  <a:sym typeface="Arial"/>
                </a:rPr>
                <a:t>05</a:t>
              </a:r>
              <a:endParaRPr lang="zh-CN" altLang="en-US" sz="2800" b="1" dirty="0">
                <a:solidFill>
                  <a:srgbClr val="314865"/>
                </a:solidFill>
                <a:latin typeface="Arial"/>
                <a:ea typeface="微软雅黑"/>
                <a:sym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50894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56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12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13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14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15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17" presetID="56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4286"/>
                                      </p:iterate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19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20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21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22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2900"/>
                                </p:stCondLst>
                                <p:childTnLst>
                                  <p:par>
                                    <p:cTn id="24" presetID="2" presetClass="entr" presetSubtype="4" fill="hold" nodeType="afterEffect" p14:presetBounceEnd="5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000">
                                          <p:cBhvr additive="base">
                                            <p:cTn id="26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000">
                                          <p:cBhvr additive="base">
                                            <p:cTn id="27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3400"/>
                                </p:stCondLst>
                                <p:childTnLst>
                                  <p:par>
                                    <p:cTn id="29" presetID="2" presetClass="entr" presetSubtype="4" fill="hold" nodeType="afterEffect" p14:presetBounceEnd="5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000">
                                          <p:cBhvr additive="base">
                                            <p:cTn id="31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000">
                                          <p:cBhvr additive="base">
                                            <p:cTn id="32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3900"/>
                                </p:stCondLst>
                                <p:childTnLst>
                                  <p:par>
                                    <p:cTn id="34" presetID="2" presetClass="entr" presetSubtype="4" fill="hold" nodeType="afterEffect" p14:presetBounceEnd="5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000">
                                          <p:cBhvr additive="base">
                                            <p:cTn id="36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000">
                                          <p:cBhvr additive="base">
                                            <p:cTn id="37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4400"/>
                                </p:stCondLst>
                                <p:childTnLst>
                                  <p:par>
                                    <p:cTn id="39" presetID="2" presetClass="entr" presetSubtype="4" fill="hold" nodeType="afterEffect" p14:presetBounceEnd="5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000">
                                          <p:cBhvr additive="base">
                                            <p:cTn id="41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000">
                                          <p:cBhvr additive="base">
                                            <p:cTn id="42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4900"/>
                                </p:stCondLst>
                                <p:childTnLst>
                                  <p:par>
                                    <p:cTn id="44" presetID="2" presetClass="entr" presetSubtype="4" fill="hold" nodeType="afterEffect" p14:presetBounceEnd="5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000">
                                          <p:cBhvr additive="base">
                                            <p:cTn id="46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000">
                                          <p:cBhvr additive="base">
                                            <p:cTn id="47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5400"/>
                                </p:stCondLst>
                                <p:childTnLst>
                                  <p:par>
                                    <p:cTn id="49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1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5900"/>
                                </p:stCondLst>
                                <p:childTnLst>
                                  <p:par>
                                    <p:cTn id="53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5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6" fill="hold">
                                <p:stCondLst>
                                  <p:cond delay="6400"/>
                                </p:stCondLst>
                                <p:childTnLst>
                                  <p:par>
                                    <p:cTn id="5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9" dur="5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0" fill="hold">
                                <p:stCondLst>
                                  <p:cond delay="6900"/>
                                </p:stCondLst>
                                <p:childTnLst>
                                  <p:par>
                                    <p:cTn id="6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3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4" fill="hold">
                                <p:stCondLst>
                                  <p:cond delay="7400"/>
                                </p:stCondLst>
                                <p:childTnLst>
                                  <p:par>
                                    <p:cTn id="6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7" dur="5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" grpId="0" animBg="1"/>
          <p:bldP spid="22" grpId="0"/>
          <p:bldP spid="12" grpId="0"/>
          <p:bldP spid="66" grpId="0" animBg="1"/>
          <p:bldP spid="67" grpId="0" animBg="1"/>
          <p:bldP spid="68" grpId="0" animBg="1"/>
          <p:bldP spid="69" grpId="0" animBg="1"/>
          <p:bldP spid="70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56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12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13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14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15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17" presetID="56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4286"/>
                                      </p:iterate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19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20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21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22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2900"/>
                                </p:stCondLst>
                                <p:childTnLst>
                                  <p:par>
                                    <p:cTn id="24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3400"/>
                                </p:stCondLst>
                                <p:childTnLst>
                                  <p:par>
                                    <p:cTn id="29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3900"/>
                                </p:stCondLst>
                                <p:childTnLst>
                                  <p:par>
                                    <p:cTn id="34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4400"/>
                                </p:stCondLst>
                                <p:childTnLst>
                                  <p:par>
                                    <p:cTn id="39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4900"/>
                                </p:stCondLst>
                                <p:childTnLst>
                                  <p:par>
                                    <p:cTn id="44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5400"/>
                                </p:stCondLst>
                                <p:childTnLst>
                                  <p:par>
                                    <p:cTn id="49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1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5900"/>
                                </p:stCondLst>
                                <p:childTnLst>
                                  <p:par>
                                    <p:cTn id="53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5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6" fill="hold">
                                <p:stCondLst>
                                  <p:cond delay="6400"/>
                                </p:stCondLst>
                                <p:childTnLst>
                                  <p:par>
                                    <p:cTn id="5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9" dur="5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0" fill="hold">
                                <p:stCondLst>
                                  <p:cond delay="6900"/>
                                </p:stCondLst>
                                <p:childTnLst>
                                  <p:par>
                                    <p:cTn id="6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3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4" fill="hold">
                                <p:stCondLst>
                                  <p:cond delay="7400"/>
                                </p:stCondLst>
                                <p:childTnLst>
                                  <p:par>
                                    <p:cTn id="6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7" dur="5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" grpId="0" animBg="1"/>
          <p:bldP spid="22" grpId="0"/>
          <p:bldP spid="12" grpId="0"/>
          <p:bldP spid="66" grpId="0" animBg="1"/>
          <p:bldP spid="67" grpId="0" animBg="1"/>
          <p:bldP spid="68" grpId="0" animBg="1"/>
          <p:bldP spid="69" grpId="0" animBg="1"/>
          <p:bldP spid="70" grpId="0" animBg="1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文本框 2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056625" y="2193837"/>
            <a:ext cx="2247543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/>
            <a:r>
              <a:rPr lang="en-US" altLang="zh-CN" sz="14600" b="1" dirty="0">
                <a:solidFill>
                  <a:srgbClr val="314865"/>
                </a:solidFill>
                <a:latin typeface="Arial"/>
                <a:ea typeface="微软雅黑"/>
                <a:cs typeface="Times New Roman" panose="02020603050405020304" pitchFamily="18" charset="0"/>
                <a:sym typeface="Arial"/>
              </a:rPr>
              <a:t>01</a:t>
            </a:r>
            <a:endParaRPr lang="zh-CN" altLang="en-US" sz="14600" b="1" dirty="0">
              <a:solidFill>
                <a:srgbClr val="314865"/>
              </a:solidFill>
              <a:latin typeface="Arial"/>
              <a:ea typeface="微软雅黑"/>
              <a:cs typeface="Times New Roman" panose="02020603050405020304" pitchFamily="18" charset="0"/>
              <a:sym typeface="Arial"/>
            </a:endParaRPr>
          </a:p>
        </p:txBody>
      </p:sp>
      <p:cxnSp>
        <p:nvCxnSpPr>
          <p:cNvPr id="30" name="直接连接符 29"/>
          <p:cNvCxnSpPr>
            <a:cxnSpLocks/>
          </p:cNvCxnSpPr>
          <p:nvPr>
            <p:custDataLst>
              <p:tags r:id="rId2"/>
            </p:custDataLst>
          </p:nvPr>
        </p:nvCxnSpPr>
        <p:spPr>
          <a:xfrm>
            <a:off x="4269095" y="3974767"/>
            <a:ext cx="7186590" cy="0"/>
          </a:xfrm>
          <a:prstGeom prst="line">
            <a:avLst/>
          </a:prstGeom>
          <a:ln w="12700">
            <a:solidFill>
              <a:schemeClr val="tx1">
                <a:lumMod val="20000"/>
                <a:lumOff val="80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矩形 31"/>
          <p:cNvSpPr/>
          <p:nvPr/>
        </p:nvSpPr>
        <p:spPr>
          <a:xfrm>
            <a:off x="4269095" y="2643919"/>
            <a:ext cx="7186590" cy="101566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dist"/>
            <a:r>
              <a:rPr lang="zh-CN" altLang="en-US" sz="6600" b="1" dirty="0">
                <a:solidFill>
                  <a:srgbClr val="314865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Arial"/>
                <a:ea typeface="微软雅黑"/>
                <a:sym typeface="Arial"/>
              </a:rPr>
              <a:t>年度重要物资采购</a:t>
            </a:r>
          </a:p>
        </p:txBody>
      </p:sp>
      <p:grpSp>
        <p:nvGrpSpPr>
          <p:cNvPr id="18" name="组合 17">
            <a:extLst>
              <a:ext uri="{FF2B5EF4-FFF2-40B4-BE49-F238E27FC236}">
                <a16:creationId xmlns:a16="http://schemas.microsoft.com/office/drawing/2014/main" xmlns="" id="{1C01247D-0162-49DD-86DF-3BC7B90EA4BC}"/>
              </a:ext>
            </a:extLst>
          </p:cNvPr>
          <p:cNvGrpSpPr/>
          <p:nvPr/>
        </p:nvGrpSpPr>
        <p:grpSpPr>
          <a:xfrm>
            <a:off x="7781759" y="937931"/>
            <a:ext cx="2758272" cy="837788"/>
            <a:chOff x="4602145" y="211015"/>
            <a:chExt cx="2758272" cy="837788"/>
          </a:xfrm>
        </p:grpSpPr>
        <p:sp>
          <p:nvSpPr>
            <p:cNvPr id="20" name="流程图: 终止 19">
              <a:extLst>
                <a:ext uri="{FF2B5EF4-FFF2-40B4-BE49-F238E27FC236}">
                  <a16:creationId xmlns:a16="http://schemas.microsoft.com/office/drawing/2014/main" xmlns="" id="{996E1BFB-125C-45F3-AEC3-86319D368C23}"/>
                </a:ext>
              </a:extLst>
            </p:cNvPr>
            <p:cNvSpPr/>
            <p:nvPr/>
          </p:nvSpPr>
          <p:spPr>
            <a:xfrm>
              <a:off x="5521569" y="566482"/>
              <a:ext cx="1838848" cy="482321"/>
            </a:xfrm>
            <a:prstGeom prst="flowChartTerminator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22" name="流程图: 终止 21">
              <a:extLst>
                <a:ext uri="{FF2B5EF4-FFF2-40B4-BE49-F238E27FC236}">
                  <a16:creationId xmlns:a16="http://schemas.microsoft.com/office/drawing/2014/main" xmlns="" id="{DEEDD79F-D6D2-4A19-A4F3-9B156BA42CB8}"/>
                </a:ext>
              </a:extLst>
            </p:cNvPr>
            <p:cNvSpPr/>
            <p:nvPr/>
          </p:nvSpPr>
          <p:spPr>
            <a:xfrm>
              <a:off x="4602145" y="211015"/>
              <a:ext cx="1838848" cy="482321"/>
            </a:xfrm>
            <a:prstGeom prst="flowChartTerminator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23" name="流程图: 终止 22">
              <a:extLst>
                <a:ext uri="{FF2B5EF4-FFF2-40B4-BE49-F238E27FC236}">
                  <a16:creationId xmlns:a16="http://schemas.microsoft.com/office/drawing/2014/main" xmlns="" id="{5C74AD11-2929-4A85-9085-AB225DDC1B5C}"/>
                </a:ext>
              </a:extLst>
            </p:cNvPr>
            <p:cNvSpPr/>
            <p:nvPr/>
          </p:nvSpPr>
          <p:spPr>
            <a:xfrm>
              <a:off x="5521569" y="526200"/>
              <a:ext cx="1838848" cy="482321"/>
            </a:xfrm>
            <a:prstGeom prst="flowChartTerminator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</p:grpSp>
      <p:sp>
        <p:nvSpPr>
          <p:cNvPr id="24" name="矩形 23">
            <a:extLst>
              <a:ext uri="{FF2B5EF4-FFF2-40B4-BE49-F238E27FC236}">
                <a16:creationId xmlns:a16="http://schemas.microsoft.com/office/drawing/2014/main" xmlns="" id="{C73ADF1F-38EF-435B-AFE8-407670BA2596}"/>
              </a:ext>
            </a:extLst>
          </p:cNvPr>
          <p:cNvSpPr/>
          <p:nvPr/>
        </p:nvSpPr>
        <p:spPr>
          <a:xfrm>
            <a:off x="1056625" y="-1"/>
            <a:ext cx="2247543" cy="1775719"/>
          </a:xfrm>
          <a:prstGeom prst="rect">
            <a:avLst/>
          </a:prstGeom>
          <a:solidFill>
            <a:srgbClr val="3148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25" name="矩形 24">
            <a:extLst>
              <a:ext uri="{FF2B5EF4-FFF2-40B4-BE49-F238E27FC236}">
                <a16:creationId xmlns:a16="http://schemas.microsoft.com/office/drawing/2014/main" xmlns="" id="{65033491-2A2E-4558-B98A-7C1EC7A94119}"/>
              </a:ext>
            </a:extLst>
          </p:cNvPr>
          <p:cNvSpPr/>
          <p:nvPr/>
        </p:nvSpPr>
        <p:spPr>
          <a:xfrm>
            <a:off x="1056625" y="4913832"/>
            <a:ext cx="2247543" cy="1944168"/>
          </a:xfrm>
          <a:prstGeom prst="rect">
            <a:avLst/>
          </a:prstGeom>
          <a:solidFill>
            <a:srgbClr val="3148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7" name="Rectangle 20">
            <a:extLst>
              <a:ext uri="{FF2B5EF4-FFF2-40B4-BE49-F238E27FC236}">
                <a16:creationId xmlns:a16="http://schemas.microsoft.com/office/drawing/2014/main" xmlns="" id="{6924EC46-5CC3-49A8-9206-C06D881F91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84080" y="4244899"/>
            <a:ext cx="5410351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en-US" altLang="zh-CN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ea typeface="微软雅黑"/>
                <a:cs typeface="Arial" pitchFamily="34" charset="0"/>
                <a:sym typeface="Arial"/>
              </a:rPr>
              <a:t>We have many PowerPoint </a:t>
            </a:r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ea typeface="微软雅黑"/>
                <a:cs typeface="Arial" pitchFamily="34" charset="0"/>
                <a:sym typeface="Arial"/>
              </a:rPr>
              <a:t>templates</a:t>
            </a:r>
            <a:r>
              <a:rPr lang="en-US" altLang="zh-CN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ea typeface="微软雅黑"/>
                <a:cs typeface="Arial" pitchFamily="34" charset="0"/>
                <a:sym typeface="Arial"/>
              </a:rPr>
              <a:t> that has been specifically designed to help anyone that is stepping into the world of PowerPoint for the very first time.</a:t>
            </a:r>
            <a:endParaRPr lang="zh-CN" altLang="en-US" sz="1050" dirty="0">
              <a:solidFill>
                <a:schemeClr val="tx1">
                  <a:lumMod val="65000"/>
                  <a:lumOff val="35000"/>
                </a:schemeClr>
              </a:solidFill>
              <a:latin typeface="Arial"/>
              <a:ea typeface="微软雅黑"/>
              <a:cs typeface="Arial" pitchFamily="34" charset="0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602952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4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8" presetID="2" presetClass="entr" presetSubtype="2" fill="hold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20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1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3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8" presetID="16" presetClass="entr" presetSubtype="2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30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2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10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6" grpId="0" animBg="1"/>
          <p:bldP spid="32" grpId="0"/>
          <p:bldP spid="24" grpId="0" animBg="1"/>
          <p:bldP spid="25" grpId="0" animBg="1"/>
          <p:bldP spid="17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4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8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3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8" presetID="16" presetClass="entr" presetSubtype="2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30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2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10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6" grpId="0" animBg="1"/>
          <p:bldP spid="32" grpId="0"/>
          <p:bldP spid="24" grpId="0" animBg="1"/>
          <p:bldP spid="25" grpId="0" animBg="1"/>
          <p:bldP spid="17" grpId="0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" name="图片占位符 69">
            <a:extLst>
              <a:ext uri="{FF2B5EF4-FFF2-40B4-BE49-F238E27FC236}">
                <a16:creationId xmlns:a16="http://schemas.microsoft.com/office/drawing/2014/main" xmlns="" id="{7CB0DD61-528B-4900-8226-1CD0F181761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5385" y="737667"/>
            <a:ext cx="11741229" cy="3715691"/>
          </a:xfrm>
          <a:prstGeom prst="rect">
            <a:avLst/>
          </a:prstGeom>
          <a:pattFill prst="pct30">
            <a:fgClr>
              <a:schemeClr val="bg1">
                <a:lumMod val="95000"/>
              </a:schemeClr>
            </a:fgClr>
            <a:bgClr>
              <a:schemeClr val="bg1"/>
            </a:bgClr>
          </a:pattFill>
        </p:spPr>
      </p:pic>
      <p:sp>
        <p:nvSpPr>
          <p:cNvPr id="53" name="Text Placeholder 1">
            <a:extLst>
              <a:ext uri="{FF2B5EF4-FFF2-40B4-BE49-F238E27FC236}">
                <a16:creationId xmlns:a16="http://schemas.microsoft.com/office/drawing/2014/main" xmlns="" id="{B6936467-3733-4DD6-BAFE-EE1E96D9669C}"/>
              </a:ext>
            </a:extLst>
          </p:cNvPr>
          <p:cNvSpPr txBox="1">
            <a:spLocks/>
          </p:cNvSpPr>
          <p:nvPr/>
        </p:nvSpPr>
        <p:spPr>
          <a:xfrm>
            <a:off x="450772" y="4748592"/>
            <a:ext cx="3655129" cy="359817"/>
          </a:xfrm>
          <a:prstGeom prst="rect">
            <a:avLst/>
          </a:prstGeom>
        </p:spPr>
        <p:txBody>
          <a:bodyPr anchor="ctr"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None/>
            </a:pPr>
            <a:r>
              <a:rPr lang="en-US" altLang="zh-CN" b="1" dirty="0">
                <a:solidFill>
                  <a:srgbClr val="314865"/>
                </a:solidFill>
                <a:latin typeface="Arial"/>
                <a:ea typeface="微软雅黑"/>
                <a:sym typeface="Arial"/>
              </a:rPr>
              <a:t>XXXXX</a:t>
            </a:r>
            <a:r>
              <a:rPr lang="zh-CN" altLang="en-US" b="1" dirty="0">
                <a:solidFill>
                  <a:srgbClr val="314865"/>
                </a:solidFill>
                <a:latin typeface="Arial"/>
                <a:ea typeface="微软雅黑"/>
                <a:sym typeface="Arial"/>
              </a:rPr>
              <a:t>采购汇总</a:t>
            </a:r>
          </a:p>
        </p:txBody>
      </p:sp>
      <p:cxnSp>
        <p:nvCxnSpPr>
          <p:cNvPr id="54" name="直接连接符 53">
            <a:extLst>
              <a:ext uri="{FF2B5EF4-FFF2-40B4-BE49-F238E27FC236}">
                <a16:creationId xmlns:a16="http://schemas.microsoft.com/office/drawing/2014/main" xmlns="" id="{77C55F3F-AAFB-4293-A334-6137C7E80236}"/>
              </a:ext>
            </a:extLst>
          </p:cNvPr>
          <p:cNvCxnSpPr>
            <a:cxnSpLocks/>
          </p:cNvCxnSpPr>
          <p:nvPr/>
        </p:nvCxnSpPr>
        <p:spPr>
          <a:xfrm>
            <a:off x="225385" y="5299316"/>
            <a:ext cx="11741229" cy="0"/>
          </a:xfrm>
          <a:prstGeom prst="line">
            <a:avLst/>
          </a:prstGeom>
          <a:noFill/>
          <a:ln w="9525" cap="flat" cmpd="sng" algn="ctr">
            <a:solidFill>
              <a:srgbClr val="46556A"/>
            </a:solidFill>
            <a:prstDash val="solid"/>
          </a:ln>
          <a:effectLst/>
        </p:spPr>
      </p:cxnSp>
      <p:sp>
        <p:nvSpPr>
          <p:cNvPr id="55" name="矩形 47">
            <a:extLst>
              <a:ext uri="{FF2B5EF4-FFF2-40B4-BE49-F238E27FC236}">
                <a16:creationId xmlns:a16="http://schemas.microsoft.com/office/drawing/2014/main" xmlns="" id="{25A603CF-AFF9-49F4-A7EE-21F5026BDF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3606" y="5545114"/>
            <a:ext cx="11643007" cy="7752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200000"/>
              </a:lnSpc>
              <a:buNone/>
            </a:pPr>
            <a:r>
              <a:rPr lang="en-US" altLang="zh-CN" sz="1200" dirty="0">
                <a:solidFill>
                  <a:srgbClr val="314865"/>
                </a:solidFill>
                <a:latin typeface="Arial"/>
                <a:ea typeface="微软雅黑"/>
                <a:sym typeface="Arial"/>
              </a:rPr>
              <a:t>2017</a:t>
            </a:r>
            <a:r>
              <a:rPr lang="zh-CN" altLang="en-US" sz="1200" dirty="0">
                <a:solidFill>
                  <a:srgbClr val="314865"/>
                </a:solidFill>
                <a:latin typeface="Arial"/>
                <a:ea typeface="微软雅黑"/>
                <a:sym typeface="Arial"/>
              </a:rPr>
              <a:t>年全年完成采购约</a:t>
            </a:r>
            <a:r>
              <a:rPr lang="en-US" altLang="zh-CN" sz="1200" dirty="0">
                <a:solidFill>
                  <a:srgbClr val="314865"/>
                </a:solidFill>
                <a:latin typeface="Arial"/>
                <a:ea typeface="微软雅黑"/>
                <a:sym typeface="Arial"/>
              </a:rPr>
              <a:t>XXXX</a:t>
            </a:r>
            <a:r>
              <a:rPr lang="zh-CN" altLang="en-US" sz="1200" dirty="0">
                <a:solidFill>
                  <a:srgbClr val="314865"/>
                </a:solidFill>
                <a:latin typeface="Arial"/>
                <a:ea typeface="微软雅黑"/>
                <a:sym typeface="Arial"/>
              </a:rPr>
              <a:t>，比</a:t>
            </a:r>
            <a:r>
              <a:rPr lang="en-US" altLang="zh-CN" sz="1200" dirty="0">
                <a:solidFill>
                  <a:srgbClr val="314865"/>
                </a:solidFill>
                <a:latin typeface="Arial"/>
                <a:ea typeface="微软雅黑"/>
                <a:sym typeface="Arial"/>
              </a:rPr>
              <a:t>2016</a:t>
            </a:r>
            <a:r>
              <a:rPr lang="zh-CN" altLang="en-US" sz="1200" dirty="0">
                <a:solidFill>
                  <a:srgbClr val="314865"/>
                </a:solidFill>
                <a:latin typeface="Arial"/>
                <a:ea typeface="微软雅黑"/>
                <a:sym typeface="Arial"/>
              </a:rPr>
              <a:t>年同比增加</a:t>
            </a:r>
            <a:r>
              <a:rPr lang="en-US" altLang="zh-CN" sz="1200" dirty="0">
                <a:solidFill>
                  <a:srgbClr val="314865"/>
                </a:solidFill>
                <a:latin typeface="Arial"/>
                <a:ea typeface="微软雅黑"/>
                <a:sym typeface="Arial"/>
              </a:rPr>
              <a:t>28%</a:t>
            </a:r>
            <a:r>
              <a:rPr lang="zh-CN" altLang="en-US" sz="1200" dirty="0">
                <a:solidFill>
                  <a:srgbClr val="314865"/>
                </a:solidFill>
                <a:latin typeface="Arial"/>
                <a:ea typeface="微软雅黑"/>
                <a:sym typeface="Arial"/>
              </a:rPr>
              <a:t>采购量，其中</a:t>
            </a:r>
            <a:r>
              <a:rPr lang="en-US" altLang="zh-CN" sz="1200" dirty="0">
                <a:solidFill>
                  <a:srgbClr val="314865"/>
                </a:solidFill>
                <a:latin typeface="Arial"/>
                <a:ea typeface="微软雅黑"/>
                <a:sym typeface="Arial"/>
              </a:rPr>
              <a:t>10</a:t>
            </a:r>
            <a:r>
              <a:rPr lang="zh-CN" altLang="en-US" sz="1200" dirty="0">
                <a:solidFill>
                  <a:srgbClr val="314865"/>
                </a:solidFill>
                <a:latin typeface="Arial"/>
                <a:ea typeface="微软雅黑"/>
                <a:sym typeface="Arial"/>
              </a:rPr>
              <a:t>月份采购量是同比增加最高的一个月份。</a:t>
            </a:r>
            <a:r>
              <a:rPr lang="en-US" altLang="zh-CN" sz="1200" dirty="0">
                <a:solidFill>
                  <a:srgbClr val="314865"/>
                </a:solidFill>
                <a:latin typeface="Arial"/>
                <a:ea typeface="微软雅黑"/>
                <a:sym typeface="Arial"/>
              </a:rPr>
              <a:t>XXXX</a:t>
            </a:r>
            <a:r>
              <a:rPr lang="zh-CN" altLang="en-US" sz="1200" dirty="0">
                <a:solidFill>
                  <a:srgbClr val="314865"/>
                </a:solidFill>
                <a:latin typeface="Arial"/>
                <a:ea typeface="微软雅黑"/>
                <a:sym typeface="Arial"/>
              </a:rPr>
              <a:t>主要供应商五家，分别为：整整、宣国、十佳、地点、某某，</a:t>
            </a:r>
            <a:r>
              <a:rPr lang="en-US" altLang="zh-CN" sz="1200" dirty="0">
                <a:solidFill>
                  <a:srgbClr val="314865"/>
                </a:solidFill>
                <a:latin typeface="Arial"/>
                <a:ea typeface="微软雅黑"/>
                <a:sym typeface="Arial"/>
              </a:rPr>
              <a:t>2017</a:t>
            </a:r>
            <a:r>
              <a:rPr lang="zh-CN" altLang="en-US" sz="1200" dirty="0">
                <a:solidFill>
                  <a:srgbClr val="314865"/>
                </a:solidFill>
                <a:latin typeface="Arial"/>
                <a:ea typeface="微软雅黑"/>
                <a:sym typeface="Arial"/>
              </a:rPr>
              <a:t>年五家供货商</a:t>
            </a:r>
            <a:r>
              <a:rPr lang="en-US" altLang="zh-CN" sz="1200" dirty="0">
                <a:solidFill>
                  <a:srgbClr val="314865"/>
                </a:solidFill>
                <a:latin typeface="Arial"/>
                <a:ea typeface="微软雅黑"/>
                <a:sym typeface="Arial"/>
              </a:rPr>
              <a:t>1-12</a:t>
            </a:r>
            <a:r>
              <a:rPr lang="zh-CN" altLang="en-US" sz="1200" dirty="0">
                <a:solidFill>
                  <a:srgbClr val="314865"/>
                </a:solidFill>
                <a:latin typeface="Arial"/>
                <a:ea typeface="微软雅黑"/>
                <a:sym typeface="Arial"/>
              </a:rPr>
              <a:t>月合计开票金额</a:t>
            </a:r>
            <a:r>
              <a:rPr lang="en-US" altLang="zh-CN" sz="1200" dirty="0">
                <a:solidFill>
                  <a:srgbClr val="314865"/>
                </a:solidFill>
                <a:latin typeface="Arial"/>
                <a:ea typeface="微软雅黑"/>
                <a:sym typeface="Arial"/>
              </a:rPr>
              <a:t>XXXXXX</a:t>
            </a:r>
            <a:r>
              <a:rPr lang="zh-CN" altLang="en-US" sz="1200" dirty="0">
                <a:solidFill>
                  <a:srgbClr val="314865"/>
                </a:solidFill>
                <a:latin typeface="Arial"/>
                <a:ea typeface="微软雅黑"/>
                <a:sym typeface="Arial"/>
              </a:rPr>
              <a:t>万元。</a:t>
            </a:r>
          </a:p>
        </p:txBody>
      </p:sp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0BA7B217-D3E3-4A48-9765-4785921F83A6}"/>
              </a:ext>
            </a:extLst>
          </p:cNvPr>
          <p:cNvGrpSpPr/>
          <p:nvPr/>
        </p:nvGrpSpPr>
        <p:grpSpPr>
          <a:xfrm>
            <a:off x="164616" y="178180"/>
            <a:ext cx="2804616" cy="368580"/>
            <a:chOff x="164616" y="178180"/>
            <a:chExt cx="2804616" cy="368580"/>
          </a:xfrm>
        </p:grpSpPr>
        <p:cxnSp>
          <p:nvCxnSpPr>
            <p:cNvPr id="56" name="直接连接符 55">
              <a:extLst>
                <a:ext uri="{FF2B5EF4-FFF2-40B4-BE49-F238E27FC236}">
                  <a16:creationId xmlns:a16="http://schemas.microsoft.com/office/drawing/2014/main" xmlns="" id="{16B3BA05-A024-4573-8E97-55C633AF03C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4616" y="535956"/>
              <a:ext cx="2804616" cy="10804"/>
            </a:xfrm>
            <a:prstGeom prst="line">
              <a:avLst/>
            </a:prstGeom>
            <a:ln>
              <a:solidFill>
                <a:srgbClr val="31486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文本框 56">
              <a:extLst>
                <a:ext uri="{FF2B5EF4-FFF2-40B4-BE49-F238E27FC236}">
                  <a16:creationId xmlns:a16="http://schemas.microsoft.com/office/drawing/2014/main" xmlns="" id="{ABD411C2-117A-4477-A141-79FA8B3A7227}"/>
                </a:ext>
              </a:extLst>
            </p:cNvPr>
            <p:cNvSpPr txBox="1"/>
            <p:nvPr/>
          </p:nvSpPr>
          <p:spPr>
            <a:xfrm>
              <a:off x="534486" y="178180"/>
              <a:ext cx="243474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1600" b="1" dirty="0">
                  <a:solidFill>
                    <a:srgbClr val="314865"/>
                  </a:solidFill>
                  <a:effectLst>
                    <a:innerShdw blurRad="63500" dist="50800" dir="13500000">
                      <a:prstClr val="black">
                        <a:alpha val="50000"/>
                      </a:prstClr>
                    </a:innerShdw>
                  </a:effectLst>
                  <a:latin typeface="Arial"/>
                  <a:ea typeface="微软雅黑"/>
                  <a:sym typeface="Arial"/>
                </a:rPr>
                <a:t>年度重要物资采购</a:t>
              </a:r>
            </a:p>
          </p:txBody>
        </p:sp>
        <p:sp>
          <p:nvSpPr>
            <p:cNvPr id="4" name="矩形 3">
              <a:extLst>
                <a:ext uri="{FF2B5EF4-FFF2-40B4-BE49-F238E27FC236}">
                  <a16:creationId xmlns:a16="http://schemas.microsoft.com/office/drawing/2014/main" xmlns="" id="{1CBD1EF4-397F-4BEE-9884-50E8FD7CCFB5}"/>
                </a:ext>
              </a:extLst>
            </p:cNvPr>
            <p:cNvSpPr/>
            <p:nvPr/>
          </p:nvSpPr>
          <p:spPr>
            <a:xfrm>
              <a:off x="164616" y="178180"/>
              <a:ext cx="47829" cy="284416"/>
            </a:xfrm>
            <a:prstGeom prst="rect">
              <a:avLst/>
            </a:prstGeom>
            <a:solidFill>
              <a:srgbClr val="314865"/>
            </a:solidFill>
            <a:ln>
              <a:solidFill>
                <a:srgbClr val="31486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9" name="矩形 58">
              <a:extLst>
                <a:ext uri="{FF2B5EF4-FFF2-40B4-BE49-F238E27FC236}">
                  <a16:creationId xmlns:a16="http://schemas.microsoft.com/office/drawing/2014/main" xmlns="" id="{01529494-2998-4BCD-AC7E-28BDEAE7956A}"/>
                </a:ext>
              </a:extLst>
            </p:cNvPr>
            <p:cNvSpPr/>
            <p:nvPr/>
          </p:nvSpPr>
          <p:spPr>
            <a:xfrm>
              <a:off x="275779" y="252586"/>
              <a:ext cx="47828" cy="210010"/>
            </a:xfrm>
            <a:prstGeom prst="rect">
              <a:avLst/>
            </a:prstGeom>
            <a:solidFill>
              <a:srgbClr val="314865"/>
            </a:solidFill>
            <a:ln>
              <a:solidFill>
                <a:srgbClr val="31486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0" name="矩形 59">
              <a:extLst>
                <a:ext uri="{FF2B5EF4-FFF2-40B4-BE49-F238E27FC236}">
                  <a16:creationId xmlns:a16="http://schemas.microsoft.com/office/drawing/2014/main" xmlns="" id="{D6FA5799-1259-4DAB-B0C6-F3A0FBB8122B}"/>
                </a:ext>
              </a:extLst>
            </p:cNvPr>
            <p:cNvSpPr/>
            <p:nvPr/>
          </p:nvSpPr>
          <p:spPr>
            <a:xfrm flipH="1">
              <a:off x="377808" y="320388"/>
              <a:ext cx="47827" cy="142208"/>
            </a:xfrm>
            <a:prstGeom prst="rect">
              <a:avLst/>
            </a:prstGeom>
            <a:solidFill>
              <a:srgbClr val="314865"/>
            </a:solidFill>
            <a:ln>
              <a:solidFill>
                <a:srgbClr val="31486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221543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 build="p"/>
      <p:bldP spid="5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矩形 77">
            <a:extLst>
              <a:ext uri="{FF2B5EF4-FFF2-40B4-BE49-F238E27FC236}">
                <a16:creationId xmlns:a16="http://schemas.microsoft.com/office/drawing/2014/main" xmlns="" id="{D3EBE285-FC96-4032-88A5-DC7B67E36D0F}"/>
              </a:ext>
            </a:extLst>
          </p:cNvPr>
          <p:cNvSpPr/>
          <p:nvPr/>
        </p:nvSpPr>
        <p:spPr>
          <a:xfrm>
            <a:off x="1689891" y="1377263"/>
            <a:ext cx="4077971" cy="2442211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solidFill>
              <a:srgbClr val="31486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1">
              <a:latin typeface="Arial"/>
              <a:ea typeface="微软雅黑"/>
              <a:sym typeface="Arial"/>
            </a:endParaRPr>
          </a:p>
        </p:txBody>
      </p:sp>
      <p:sp>
        <p:nvSpPr>
          <p:cNvPr id="79" name="矩形 78">
            <a:extLst>
              <a:ext uri="{FF2B5EF4-FFF2-40B4-BE49-F238E27FC236}">
                <a16:creationId xmlns:a16="http://schemas.microsoft.com/office/drawing/2014/main" xmlns="" id="{51A4DFE2-BBF2-46F3-9EC8-4D8F87459034}"/>
              </a:ext>
            </a:extLst>
          </p:cNvPr>
          <p:cNvSpPr/>
          <p:nvPr/>
        </p:nvSpPr>
        <p:spPr>
          <a:xfrm>
            <a:off x="8025193" y="1604185"/>
            <a:ext cx="3096617" cy="1969691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1">
              <a:latin typeface="Arial"/>
              <a:ea typeface="微软雅黑"/>
              <a:sym typeface="Arial"/>
            </a:endParaRPr>
          </a:p>
        </p:txBody>
      </p:sp>
      <p:sp>
        <p:nvSpPr>
          <p:cNvPr id="80" name="Rectangle 4">
            <a:extLst>
              <a:ext uri="{FF2B5EF4-FFF2-40B4-BE49-F238E27FC236}">
                <a16:creationId xmlns:a16="http://schemas.microsoft.com/office/drawing/2014/main" xmlns="" id="{F2591551-531A-4132-B133-5965EA5D4706}"/>
              </a:ext>
            </a:extLst>
          </p:cNvPr>
          <p:cNvSpPr/>
          <p:nvPr/>
        </p:nvSpPr>
        <p:spPr>
          <a:xfrm>
            <a:off x="5644863" y="3819473"/>
            <a:ext cx="3055428" cy="1678675"/>
          </a:xfrm>
          <a:prstGeom prst="rect">
            <a:avLst/>
          </a:prstGeom>
          <a:solidFill>
            <a:srgbClr val="3148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1">
              <a:latin typeface="Arial"/>
              <a:ea typeface="微软雅黑"/>
              <a:sym typeface="Arial"/>
            </a:endParaRPr>
          </a:p>
        </p:txBody>
      </p:sp>
      <p:sp>
        <p:nvSpPr>
          <p:cNvPr id="81" name="Rectangle 5">
            <a:extLst>
              <a:ext uri="{FF2B5EF4-FFF2-40B4-BE49-F238E27FC236}">
                <a16:creationId xmlns:a16="http://schemas.microsoft.com/office/drawing/2014/main" xmlns="" id="{9902FC10-49DA-48EE-A421-A438687697A7}"/>
              </a:ext>
            </a:extLst>
          </p:cNvPr>
          <p:cNvSpPr/>
          <p:nvPr/>
        </p:nvSpPr>
        <p:spPr>
          <a:xfrm>
            <a:off x="5981927" y="2964983"/>
            <a:ext cx="2927336" cy="2157213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1">
              <a:latin typeface="Arial"/>
              <a:ea typeface="微软雅黑"/>
              <a:sym typeface="Arial"/>
            </a:endParaRPr>
          </a:p>
        </p:txBody>
      </p:sp>
      <p:sp>
        <p:nvSpPr>
          <p:cNvPr id="82" name="TextBox 6">
            <a:extLst>
              <a:ext uri="{FF2B5EF4-FFF2-40B4-BE49-F238E27FC236}">
                <a16:creationId xmlns:a16="http://schemas.microsoft.com/office/drawing/2014/main" xmlns="" id="{9EE9BBA9-ABED-4DB5-AEAC-90540D149895}"/>
              </a:ext>
            </a:extLst>
          </p:cNvPr>
          <p:cNvSpPr txBox="1"/>
          <p:nvPr/>
        </p:nvSpPr>
        <p:spPr>
          <a:xfrm>
            <a:off x="6288969" y="4474144"/>
            <a:ext cx="23132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b="1" dirty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工作的及时性和时效性</a:t>
            </a:r>
          </a:p>
        </p:txBody>
      </p:sp>
      <p:grpSp>
        <p:nvGrpSpPr>
          <p:cNvPr id="83" name="Group 9">
            <a:extLst>
              <a:ext uri="{FF2B5EF4-FFF2-40B4-BE49-F238E27FC236}">
                <a16:creationId xmlns:a16="http://schemas.microsoft.com/office/drawing/2014/main" xmlns="" id="{38CF1386-E9B6-4AB1-8F5F-91DC248B2736}"/>
              </a:ext>
            </a:extLst>
          </p:cNvPr>
          <p:cNvGrpSpPr/>
          <p:nvPr/>
        </p:nvGrpSpPr>
        <p:grpSpPr>
          <a:xfrm>
            <a:off x="1602049" y="5335982"/>
            <a:ext cx="6511752" cy="1281411"/>
            <a:chOff x="6371772" y="1945338"/>
            <a:chExt cx="6511752" cy="1281410"/>
          </a:xfrm>
        </p:grpSpPr>
        <p:sp>
          <p:nvSpPr>
            <p:cNvPr id="85" name="Subtitle 2">
              <a:extLst>
                <a:ext uri="{FF2B5EF4-FFF2-40B4-BE49-F238E27FC236}">
                  <a16:creationId xmlns:a16="http://schemas.microsoft.com/office/drawing/2014/main" xmlns="" id="{49EDA9EE-325A-48C2-82D9-FA4A94462334}"/>
                </a:ext>
              </a:extLst>
            </p:cNvPr>
            <p:cNvSpPr txBox="1">
              <a:spLocks/>
            </p:cNvSpPr>
            <p:nvPr/>
          </p:nvSpPr>
          <p:spPr>
            <a:xfrm>
              <a:off x="6371772" y="2396743"/>
              <a:ext cx="6511752" cy="830005"/>
            </a:xfrm>
            <a:prstGeom prst="rect">
              <a:avLst/>
            </a:prstGeom>
          </p:spPr>
          <p:txBody>
            <a:bodyPr vert="horz" wrap="square" lIns="108745" tIns="54373" rIns="108745" bIns="54373" rtlCol="0">
              <a:spAutoFit/>
            </a:bodyPr>
            <a:lstStyle>
              <a:lvl1pPr marL="0" indent="0" algn="ctr" defTabSz="1087636" rtl="0" eaLnBrk="1" latinLnBrk="0" hangingPunct="1">
                <a:lnSpc>
                  <a:spcPct val="120000"/>
                </a:lnSpc>
                <a:spcBef>
                  <a:spcPct val="20000"/>
                </a:spcBef>
                <a:buFont typeface="Arial"/>
                <a:buNone/>
                <a:defRPr sz="2400" kern="1200">
                  <a:solidFill>
                    <a:schemeClr val="tx2"/>
                  </a:solidFill>
                  <a:latin typeface="Open Sans Light"/>
                  <a:ea typeface="+mn-ea"/>
                  <a:cs typeface="Open Sans Light"/>
                </a:defRPr>
              </a:lvl1pPr>
              <a:lvl2pPr marL="1087636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2pPr>
              <a:lvl3pPr marL="2175271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3pPr>
              <a:lvl4pPr marL="3262912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4pPr>
              <a:lvl5pPr marL="4350546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5pPr>
              <a:lvl6pPr marL="5438184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6525820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7613455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8701091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bg2">
                      <a:lumMod val="50000"/>
                    </a:schemeClr>
                  </a:solidFill>
                  <a:latin typeface="Arial"/>
                  <a:ea typeface="微软雅黑"/>
                  <a:sym typeface="Arial"/>
                </a:rPr>
                <a:t>采购工作比其它工作，更讲究一个轻重缓急，在轻重缓急的基础上，要迅速及时的处理掉重要及紧急的事务，如果这点做不好，将直接会导致客人的投诉，影响企业形象，从出国留学网经营角度来看，我们是服务性企业，及时快速的采购就是最好的服务。</a:t>
              </a:r>
            </a:p>
          </p:txBody>
        </p:sp>
        <p:sp>
          <p:nvSpPr>
            <p:cNvPr id="86" name="TextBox 12">
              <a:extLst>
                <a:ext uri="{FF2B5EF4-FFF2-40B4-BE49-F238E27FC236}">
                  <a16:creationId xmlns:a16="http://schemas.microsoft.com/office/drawing/2014/main" xmlns="" id="{4A19B37C-4340-48FE-BEB2-D48916C241B1}"/>
                </a:ext>
              </a:extLst>
            </p:cNvPr>
            <p:cNvSpPr txBox="1"/>
            <p:nvPr/>
          </p:nvSpPr>
          <p:spPr>
            <a:xfrm>
              <a:off x="6371772" y="1945338"/>
              <a:ext cx="2925801" cy="4205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133" b="1" dirty="0">
                  <a:solidFill>
                    <a:srgbClr val="314865"/>
                  </a:solidFill>
                  <a:latin typeface="Arial"/>
                  <a:ea typeface="微软雅黑"/>
                  <a:sym typeface="Arial"/>
                </a:rPr>
                <a:t>工作的及时性和时效性</a:t>
              </a:r>
            </a:p>
          </p:txBody>
        </p:sp>
      </p:grpSp>
      <p:grpSp>
        <p:nvGrpSpPr>
          <p:cNvPr id="10" name="组合 9">
            <a:extLst>
              <a:ext uri="{FF2B5EF4-FFF2-40B4-BE49-F238E27FC236}">
                <a16:creationId xmlns:a16="http://schemas.microsoft.com/office/drawing/2014/main" xmlns="" id="{AFB6928D-FADF-4AF9-B124-4C4E94A7D632}"/>
              </a:ext>
            </a:extLst>
          </p:cNvPr>
          <p:cNvGrpSpPr/>
          <p:nvPr/>
        </p:nvGrpSpPr>
        <p:grpSpPr>
          <a:xfrm>
            <a:off x="164616" y="178180"/>
            <a:ext cx="2804616" cy="368580"/>
            <a:chOff x="164616" y="178180"/>
            <a:chExt cx="2804616" cy="368580"/>
          </a:xfrm>
        </p:grpSpPr>
        <p:cxnSp>
          <p:nvCxnSpPr>
            <p:cNvPr id="11" name="直接连接符 10">
              <a:extLst>
                <a:ext uri="{FF2B5EF4-FFF2-40B4-BE49-F238E27FC236}">
                  <a16:creationId xmlns:a16="http://schemas.microsoft.com/office/drawing/2014/main" xmlns="" id="{74C781AD-222C-4F9F-96C0-3440883CB4E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4616" y="535956"/>
              <a:ext cx="2804616" cy="10804"/>
            </a:xfrm>
            <a:prstGeom prst="line">
              <a:avLst/>
            </a:prstGeom>
            <a:ln>
              <a:solidFill>
                <a:srgbClr val="31486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文本框 11">
              <a:extLst>
                <a:ext uri="{FF2B5EF4-FFF2-40B4-BE49-F238E27FC236}">
                  <a16:creationId xmlns:a16="http://schemas.microsoft.com/office/drawing/2014/main" xmlns="" id="{3C0B5790-2A73-4EF8-A226-8B181B6383AA}"/>
                </a:ext>
              </a:extLst>
            </p:cNvPr>
            <p:cNvSpPr txBox="1"/>
            <p:nvPr/>
          </p:nvSpPr>
          <p:spPr>
            <a:xfrm>
              <a:off x="534486" y="178180"/>
              <a:ext cx="243474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1600" b="1" dirty="0">
                  <a:solidFill>
                    <a:srgbClr val="314865"/>
                  </a:solidFill>
                  <a:effectLst>
                    <a:innerShdw blurRad="63500" dist="50800" dir="13500000">
                      <a:prstClr val="black">
                        <a:alpha val="50000"/>
                      </a:prstClr>
                    </a:innerShdw>
                  </a:effectLst>
                  <a:latin typeface="Arial"/>
                  <a:ea typeface="微软雅黑"/>
                  <a:sym typeface="Arial"/>
                </a:rPr>
                <a:t>年度重要物资采购</a:t>
              </a:r>
            </a:p>
          </p:txBody>
        </p:sp>
        <p:sp>
          <p:nvSpPr>
            <p:cNvPr id="13" name="矩形 12">
              <a:extLst>
                <a:ext uri="{FF2B5EF4-FFF2-40B4-BE49-F238E27FC236}">
                  <a16:creationId xmlns:a16="http://schemas.microsoft.com/office/drawing/2014/main" xmlns="" id="{D55B426F-8450-40B6-87C9-B1AC7566E04E}"/>
                </a:ext>
              </a:extLst>
            </p:cNvPr>
            <p:cNvSpPr/>
            <p:nvPr/>
          </p:nvSpPr>
          <p:spPr>
            <a:xfrm>
              <a:off x="164616" y="178180"/>
              <a:ext cx="47829" cy="284416"/>
            </a:xfrm>
            <a:prstGeom prst="rect">
              <a:avLst/>
            </a:prstGeom>
            <a:solidFill>
              <a:srgbClr val="314865"/>
            </a:solidFill>
            <a:ln>
              <a:solidFill>
                <a:srgbClr val="31486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4" name="矩形 13">
              <a:extLst>
                <a:ext uri="{FF2B5EF4-FFF2-40B4-BE49-F238E27FC236}">
                  <a16:creationId xmlns:a16="http://schemas.microsoft.com/office/drawing/2014/main" xmlns="" id="{B51DD6AF-C2CB-4CAD-B64A-F7897730127F}"/>
                </a:ext>
              </a:extLst>
            </p:cNvPr>
            <p:cNvSpPr/>
            <p:nvPr/>
          </p:nvSpPr>
          <p:spPr>
            <a:xfrm>
              <a:off x="275779" y="252586"/>
              <a:ext cx="47828" cy="210010"/>
            </a:xfrm>
            <a:prstGeom prst="rect">
              <a:avLst/>
            </a:prstGeom>
            <a:solidFill>
              <a:srgbClr val="314865"/>
            </a:solidFill>
            <a:ln>
              <a:solidFill>
                <a:srgbClr val="31486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5" name="矩形 14">
              <a:extLst>
                <a:ext uri="{FF2B5EF4-FFF2-40B4-BE49-F238E27FC236}">
                  <a16:creationId xmlns:a16="http://schemas.microsoft.com/office/drawing/2014/main" xmlns="" id="{8976B9A0-7F89-4F27-B986-0B3B67497E9F}"/>
                </a:ext>
              </a:extLst>
            </p:cNvPr>
            <p:cNvSpPr/>
            <p:nvPr/>
          </p:nvSpPr>
          <p:spPr>
            <a:xfrm flipH="1">
              <a:off x="377808" y="320388"/>
              <a:ext cx="47827" cy="142208"/>
            </a:xfrm>
            <a:prstGeom prst="rect">
              <a:avLst/>
            </a:prstGeom>
            <a:solidFill>
              <a:srgbClr val="314865"/>
            </a:solidFill>
            <a:ln>
              <a:solidFill>
                <a:srgbClr val="31486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88829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" grpId="0" animBg="1"/>
      <p:bldP spid="79" grpId="0" animBg="1"/>
      <p:bldP spid="80" grpId="0" animBg="1"/>
      <p:bldP spid="81" grpId="0" animBg="1"/>
      <p:bldP spid="8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文本框 194">
            <a:extLst>
              <a:ext uri="{FF2B5EF4-FFF2-40B4-BE49-F238E27FC236}">
                <a16:creationId xmlns:a16="http://schemas.microsoft.com/office/drawing/2014/main" xmlns="" id="{AFD50090-A2F5-4818-9619-9BDB4C7F944E}"/>
              </a:ext>
            </a:extLst>
          </p:cNvPr>
          <p:cNvSpPr txBox="1"/>
          <p:nvPr/>
        </p:nvSpPr>
        <p:spPr>
          <a:xfrm>
            <a:off x="5726037" y="1878224"/>
            <a:ext cx="234960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2000" b="1" dirty="0">
                <a:solidFill>
                  <a:srgbClr val="314865"/>
                </a:solidFill>
                <a:latin typeface="Arial"/>
                <a:ea typeface="微软雅黑"/>
                <a:sym typeface="Arial"/>
              </a:rPr>
              <a:t>程序的重要性</a:t>
            </a:r>
          </a:p>
        </p:txBody>
      </p:sp>
      <p:cxnSp>
        <p:nvCxnSpPr>
          <p:cNvPr id="45" name="直接连接符 44">
            <a:extLst>
              <a:ext uri="{FF2B5EF4-FFF2-40B4-BE49-F238E27FC236}">
                <a16:creationId xmlns:a16="http://schemas.microsoft.com/office/drawing/2014/main" xmlns="" id="{7173F4DB-65C3-4DC3-AB61-FBE6A94341A0}"/>
              </a:ext>
            </a:extLst>
          </p:cNvPr>
          <p:cNvCxnSpPr>
            <a:cxnSpLocks/>
          </p:cNvCxnSpPr>
          <p:nvPr/>
        </p:nvCxnSpPr>
        <p:spPr>
          <a:xfrm>
            <a:off x="5849178" y="2411898"/>
            <a:ext cx="3141289" cy="1"/>
          </a:xfrm>
          <a:prstGeom prst="line">
            <a:avLst/>
          </a:prstGeom>
          <a:ln w="19050">
            <a:solidFill>
              <a:srgbClr val="31486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文本框 107">
            <a:extLst>
              <a:ext uri="{FF2B5EF4-FFF2-40B4-BE49-F238E27FC236}">
                <a16:creationId xmlns:a16="http://schemas.microsoft.com/office/drawing/2014/main" xmlns="" id="{D466277C-A4C3-4295-8DE2-922B2241BD45}"/>
              </a:ext>
            </a:extLst>
          </p:cNvPr>
          <p:cNvSpPr txBox="1"/>
          <p:nvPr/>
        </p:nvSpPr>
        <p:spPr>
          <a:xfrm>
            <a:off x="5726037" y="2904580"/>
            <a:ext cx="4250169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200000"/>
              </a:lnSpc>
            </a:pPr>
            <a:r>
              <a:rPr lang="zh-CN" altLang="en-US" sz="1400" dirty="0">
                <a:solidFill>
                  <a:schemeClr val="bg2">
                    <a:lumMod val="50000"/>
                  </a:schemeClr>
                </a:solidFill>
                <a:latin typeface="Arial"/>
                <a:ea typeface="微软雅黑"/>
                <a:sym typeface="Arial"/>
              </a:rPr>
              <a:t>平时工作中为了更好的更快的完成工作，总想这跳过一些繁琐的程序，我想这可能是我们每个采购员都曾想过的问题，但恰恰就是这些程序，在规范这我们的工作，这些程序也是前辈们在自己工作多年的基础上总结建立的，有可行性，如果脱离了其中的某个环节，工作可能就会出问题。</a:t>
            </a:r>
          </a:p>
        </p:txBody>
      </p:sp>
      <p:sp>
        <p:nvSpPr>
          <p:cNvPr id="47" name="矩形 46">
            <a:extLst>
              <a:ext uri="{FF2B5EF4-FFF2-40B4-BE49-F238E27FC236}">
                <a16:creationId xmlns:a16="http://schemas.microsoft.com/office/drawing/2014/main" xmlns="" id="{DAE88FD6-4819-46EF-B41F-01719E598067}"/>
              </a:ext>
            </a:extLst>
          </p:cNvPr>
          <p:cNvSpPr/>
          <p:nvPr/>
        </p:nvSpPr>
        <p:spPr>
          <a:xfrm>
            <a:off x="-13312" y="1774181"/>
            <a:ext cx="5331846" cy="3743037"/>
          </a:xfrm>
          <a:prstGeom prst="rect">
            <a:avLst/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25400">
            <a:gradFill flip="none" rotWithShape="1">
              <a:gsLst>
                <a:gs pos="0">
                  <a:schemeClr val="bg1">
                    <a:lumMod val="71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1" dirty="0">
              <a:solidFill>
                <a:prstClr val="white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49" name="矩形 48">
            <a:extLst>
              <a:ext uri="{FF2B5EF4-FFF2-40B4-BE49-F238E27FC236}">
                <a16:creationId xmlns:a16="http://schemas.microsoft.com/office/drawing/2014/main" xmlns="" id="{0C1016EB-5C43-431C-9B31-94F63DF7C9AB}"/>
              </a:ext>
            </a:extLst>
          </p:cNvPr>
          <p:cNvSpPr/>
          <p:nvPr/>
        </p:nvSpPr>
        <p:spPr>
          <a:xfrm>
            <a:off x="11044718" y="1774182"/>
            <a:ext cx="1160595" cy="3743030"/>
          </a:xfrm>
          <a:prstGeom prst="rect">
            <a:avLst/>
          </a:prstGeom>
          <a:solidFill>
            <a:srgbClr val="314865"/>
          </a:solidFill>
          <a:ln w="25400">
            <a:solidFill>
              <a:srgbClr val="314865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1" dirty="0">
              <a:solidFill>
                <a:prstClr val="white"/>
              </a:solidFill>
              <a:latin typeface="Arial"/>
              <a:ea typeface="微软雅黑"/>
              <a:sym typeface="Arial"/>
            </a:endParaRPr>
          </a:p>
        </p:txBody>
      </p:sp>
      <p:grpSp>
        <p:nvGrpSpPr>
          <p:cNvPr id="50" name="组合 49">
            <a:extLst>
              <a:ext uri="{FF2B5EF4-FFF2-40B4-BE49-F238E27FC236}">
                <a16:creationId xmlns:a16="http://schemas.microsoft.com/office/drawing/2014/main" xmlns="" id="{3EEBDB97-836A-4B37-8F02-E72936CA8677}"/>
              </a:ext>
            </a:extLst>
          </p:cNvPr>
          <p:cNvGrpSpPr/>
          <p:nvPr/>
        </p:nvGrpSpPr>
        <p:grpSpPr>
          <a:xfrm>
            <a:off x="164616" y="178180"/>
            <a:ext cx="2804616" cy="368580"/>
            <a:chOff x="164616" y="178180"/>
            <a:chExt cx="2804616" cy="368580"/>
          </a:xfrm>
        </p:grpSpPr>
        <p:cxnSp>
          <p:nvCxnSpPr>
            <p:cNvPr id="51" name="直接连接符 50">
              <a:extLst>
                <a:ext uri="{FF2B5EF4-FFF2-40B4-BE49-F238E27FC236}">
                  <a16:creationId xmlns:a16="http://schemas.microsoft.com/office/drawing/2014/main" xmlns="" id="{DD5E424E-1073-4845-B7CF-B1AB2CF7A0C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4616" y="535956"/>
              <a:ext cx="2804616" cy="10804"/>
            </a:xfrm>
            <a:prstGeom prst="line">
              <a:avLst/>
            </a:prstGeom>
            <a:ln>
              <a:solidFill>
                <a:srgbClr val="31486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文本框 51">
              <a:extLst>
                <a:ext uri="{FF2B5EF4-FFF2-40B4-BE49-F238E27FC236}">
                  <a16:creationId xmlns:a16="http://schemas.microsoft.com/office/drawing/2014/main" xmlns="" id="{AB24EBBE-A32A-4EAF-BFB1-E646BD7F4538}"/>
                </a:ext>
              </a:extLst>
            </p:cNvPr>
            <p:cNvSpPr txBox="1"/>
            <p:nvPr/>
          </p:nvSpPr>
          <p:spPr>
            <a:xfrm>
              <a:off x="534486" y="178180"/>
              <a:ext cx="243474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1600" b="1" dirty="0">
                  <a:solidFill>
                    <a:srgbClr val="314865"/>
                  </a:solidFill>
                  <a:effectLst>
                    <a:innerShdw blurRad="63500" dist="50800" dir="13500000">
                      <a:prstClr val="black">
                        <a:alpha val="50000"/>
                      </a:prstClr>
                    </a:innerShdw>
                  </a:effectLst>
                  <a:latin typeface="Arial"/>
                  <a:ea typeface="微软雅黑"/>
                  <a:sym typeface="Arial"/>
                </a:rPr>
                <a:t>年度重要物资采购</a:t>
              </a:r>
            </a:p>
          </p:txBody>
        </p:sp>
        <p:sp>
          <p:nvSpPr>
            <p:cNvPr id="53" name="矩形 52">
              <a:extLst>
                <a:ext uri="{FF2B5EF4-FFF2-40B4-BE49-F238E27FC236}">
                  <a16:creationId xmlns:a16="http://schemas.microsoft.com/office/drawing/2014/main" xmlns="" id="{ABCCAAA6-7342-44A2-89BD-4B71288C3D54}"/>
                </a:ext>
              </a:extLst>
            </p:cNvPr>
            <p:cNvSpPr/>
            <p:nvPr/>
          </p:nvSpPr>
          <p:spPr>
            <a:xfrm>
              <a:off x="164616" y="178180"/>
              <a:ext cx="47829" cy="284416"/>
            </a:xfrm>
            <a:prstGeom prst="rect">
              <a:avLst/>
            </a:prstGeom>
            <a:solidFill>
              <a:srgbClr val="314865"/>
            </a:solidFill>
            <a:ln>
              <a:solidFill>
                <a:srgbClr val="31486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4" name="矩形 53">
              <a:extLst>
                <a:ext uri="{FF2B5EF4-FFF2-40B4-BE49-F238E27FC236}">
                  <a16:creationId xmlns:a16="http://schemas.microsoft.com/office/drawing/2014/main" xmlns="" id="{21D89178-BEC5-41E8-AEE1-748EE313FF8D}"/>
                </a:ext>
              </a:extLst>
            </p:cNvPr>
            <p:cNvSpPr/>
            <p:nvPr/>
          </p:nvSpPr>
          <p:spPr>
            <a:xfrm>
              <a:off x="275779" y="252586"/>
              <a:ext cx="47828" cy="210010"/>
            </a:xfrm>
            <a:prstGeom prst="rect">
              <a:avLst/>
            </a:prstGeom>
            <a:solidFill>
              <a:srgbClr val="314865"/>
            </a:solidFill>
            <a:ln>
              <a:solidFill>
                <a:srgbClr val="31486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5" name="矩形 54">
              <a:extLst>
                <a:ext uri="{FF2B5EF4-FFF2-40B4-BE49-F238E27FC236}">
                  <a16:creationId xmlns:a16="http://schemas.microsoft.com/office/drawing/2014/main" xmlns="" id="{1C4AA9AE-EDBE-4BD6-A521-B87368347378}"/>
                </a:ext>
              </a:extLst>
            </p:cNvPr>
            <p:cNvSpPr/>
            <p:nvPr/>
          </p:nvSpPr>
          <p:spPr>
            <a:xfrm flipH="1">
              <a:off x="377808" y="320388"/>
              <a:ext cx="47827" cy="142208"/>
            </a:xfrm>
            <a:prstGeom prst="rect">
              <a:avLst/>
            </a:prstGeom>
            <a:solidFill>
              <a:srgbClr val="314865"/>
            </a:solidFill>
            <a:ln>
              <a:solidFill>
                <a:srgbClr val="31486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651615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/>
      <p:bldP spid="46" grpId="0"/>
      <p:bldP spid="47" grpId="0" animBg="1"/>
      <p:bldP spid="4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Freeform 40">
            <a:extLst>
              <a:ext uri="{FF2B5EF4-FFF2-40B4-BE49-F238E27FC236}">
                <a16:creationId xmlns:a16="http://schemas.microsoft.com/office/drawing/2014/main" xmlns="" id="{DF1E45E8-DD8A-4748-965C-0A7706F3CFD5}"/>
              </a:ext>
            </a:extLst>
          </p:cNvPr>
          <p:cNvSpPr>
            <a:spLocks/>
          </p:cNvSpPr>
          <p:nvPr/>
        </p:nvSpPr>
        <p:spPr bwMode="auto">
          <a:xfrm>
            <a:off x="2640013" y="1368426"/>
            <a:ext cx="2346325" cy="1181100"/>
          </a:xfrm>
          <a:custGeom>
            <a:avLst/>
            <a:gdLst>
              <a:gd name="T0" fmla="*/ 1091 w 1091"/>
              <a:gd name="T1" fmla="*/ 491 h 550"/>
              <a:gd name="T2" fmla="*/ 1032 w 1091"/>
              <a:gd name="T3" fmla="*/ 550 h 550"/>
              <a:gd name="T4" fmla="*/ 973 w 1091"/>
              <a:gd name="T5" fmla="*/ 491 h 550"/>
              <a:gd name="T6" fmla="*/ 1008 w 1091"/>
              <a:gd name="T7" fmla="*/ 491 h 550"/>
              <a:gd name="T8" fmla="*/ 527 w 1091"/>
              <a:gd name="T9" fmla="*/ 44 h 550"/>
              <a:gd name="T10" fmla="*/ 44 w 1091"/>
              <a:gd name="T11" fmla="*/ 527 h 550"/>
              <a:gd name="T12" fmla="*/ 44 w 1091"/>
              <a:gd name="T13" fmla="*/ 527 h 550"/>
              <a:gd name="T14" fmla="*/ 0 w 1091"/>
              <a:gd name="T15" fmla="*/ 527 h 550"/>
              <a:gd name="T16" fmla="*/ 0 w 1091"/>
              <a:gd name="T17" fmla="*/ 527 h 550"/>
              <a:gd name="T18" fmla="*/ 527 w 1091"/>
              <a:gd name="T19" fmla="*/ 0 h 550"/>
              <a:gd name="T20" fmla="*/ 1052 w 1091"/>
              <a:gd name="T21" fmla="*/ 491 h 550"/>
              <a:gd name="T22" fmla="*/ 1091 w 1091"/>
              <a:gd name="T23" fmla="*/ 491 h 5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091" h="550">
                <a:moveTo>
                  <a:pt x="1091" y="491"/>
                </a:moveTo>
                <a:cubicBezTo>
                  <a:pt x="1032" y="550"/>
                  <a:pt x="1032" y="550"/>
                  <a:pt x="1032" y="550"/>
                </a:cubicBezTo>
                <a:cubicBezTo>
                  <a:pt x="973" y="491"/>
                  <a:pt x="973" y="491"/>
                  <a:pt x="973" y="491"/>
                </a:cubicBezTo>
                <a:cubicBezTo>
                  <a:pt x="1008" y="491"/>
                  <a:pt x="1008" y="491"/>
                  <a:pt x="1008" y="491"/>
                </a:cubicBezTo>
                <a:cubicBezTo>
                  <a:pt x="990" y="241"/>
                  <a:pt x="781" y="44"/>
                  <a:pt x="527" y="44"/>
                </a:cubicBezTo>
                <a:cubicBezTo>
                  <a:pt x="260" y="44"/>
                  <a:pt x="44" y="261"/>
                  <a:pt x="44" y="527"/>
                </a:cubicBezTo>
                <a:cubicBezTo>
                  <a:pt x="44" y="527"/>
                  <a:pt x="44" y="527"/>
                  <a:pt x="44" y="527"/>
                </a:cubicBezTo>
                <a:cubicBezTo>
                  <a:pt x="0" y="527"/>
                  <a:pt x="0" y="527"/>
                  <a:pt x="0" y="527"/>
                </a:cubicBezTo>
                <a:cubicBezTo>
                  <a:pt x="0" y="527"/>
                  <a:pt x="0" y="527"/>
                  <a:pt x="0" y="527"/>
                </a:cubicBezTo>
                <a:cubicBezTo>
                  <a:pt x="0" y="236"/>
                  <a:pt x="236" y="0"/>
                  <a:pt x="527" y="0"/>
                </a:cubicBezTo>
                <a:cubicBezTo>
                  <a:pt x="805" y="0"/>
                  <a:pt x="1034" y="217"/>
                  <a:pt x="1052" y="491"/>
                </a:cubicBezTo>
                <a:lnTo>
                  <a:pt x="1091" y="491"/>
                </a:lnTo>
                <a:close/>
              </a:path>
            </a:pathLst>
          </a:custGeom>
          <a:solidFill>
            <a:srgbClr val="31486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03" name="Freeform 41">
            <a:extLst>
              <a:ext uri="{FF2B5EF4-FFF2-40B4-BE49-F238E27FC236}">
                <a16:creationId xmlns:a16="http://schemas.microsoft.com/office/drawing/2014/main" xmlns="" id="{AC201BD7-8AD5-45F0-AA64-20AF3A79B942}"/>
              </a:ext>
            </a:extLst>
          </p:cNvPr>
          <p:cNvSpPr>
            <a:spLocks/>
          </p:cNvSpPr>
          <p:nvPr/>
        </p:nvSpPr>
        <p:spPr bwMode="auto">
          <a:xfrm>
            <a:off x="4919663" y="4703764"/>
            <a:ext cx="2346325" cy="1177925"/>
          </a:xfrm>
          <a:custGeom>
            <a:avLst/>
            <a:gdLst>
              <a:gd name="T0" fmla="*/ 1090 w 1090"/>
              <a:gd name="T1" fmla="*/ 59 h 549"/>
              <a:gd name="T2" fmla="*/ 1031 w 1090"/>
              <a:gd name="T3" fmla="*/ 0 h 549"/>
              <a:gd name="T4" fmla="*/ 972 w 1090"/>
              <a:gd name="T5" fmla="*/ 59 h 549"/>
              <a:gd name="T6" fmla="*/ 1008 w 1090"/>
              <a:gd name="T7" fmla="*/ 59 h 549"/>
              <a:gd name="T8" fmla="*/ 526 w 1090"/>
              <a:gd name="T9" fmla="*/ 506 h 549"/>
              <a:gd name="T10" fmla="*/ 43 w 1090"/>
              <a:gd name="T11" fmla="*/ 23 h 549"/>
              <a:gd name="T12" fmla="*/ 43 w 1090"/>
              <a:gd name="T13" fmla="*/ 23 h 549"/>
              <a:gd name="T14" fmla="*/ 0 w 1090"/>
              <a:gd name="T15" fmla="*/ 23 h 549"/>
              <a:gd name="T16" fmla="*/ 0 w 1090"/>
              <a:gd name="T17" fmla="*/ 23 h 549"/>
              <a:gd name="T18" fmla="*/ 526 w 1090"/>
              <a:gd name="T19" fmla="*/ 549 h 549"/>
              <a:gd name="T20" fmla="*/ 1052 w 1090"/>
              <a:gd name="T21" fmla="*/ 59 h 549"/>
              <a:gd name="T22" fmla="*/ 1090 w 1090"/>
              <a:gd name="T23" fmla="*/ 59 h 5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090" h="549">
                <a:moveTo>
                  <a:pt x="1090" y="59"/>
                </a:moveTo>
                <a:cubicBezTo>
                  <a:pt x="1031" y="0"/>
                  <a:pt x="1031" y="0"/>
                  <a:pt x="1031" y="0"/>
                </a:cubicBezTo>
                <a:cubicBezTo>
                  <a:pt x="972" y="59"/>
                  <a:pt x="972" y="59"/>
                  <a:pt x="972" y="59"/>
                </a:cubicBezTo>
                <a:cubicBezTo>
                  <a:pt x="1008" y="59"/>
                  <a:pt x="1008" y="59"/>
                  <a:pt x="1008" y="59"/>
                </a:cubicBezTo>
                <a:cubicBezTo>
                  <a:pt x="989" y="308"/>
                  <a:pt x="781" y="506"/>
                  <a:pt x="526" y="506"/>
                </a:cubicBezTo>
                <a:cubicBezTo>
                  <a:pt x="260" y="506"/>
                  <a:pt x="43" y="289"/>
                  <a:pt x="43" y="23"/>
                </a:cubicBezTo>
                <a:cubicBezTo>
                  <a:pt x="43" y="23"/>
                  <a:pt x="43" y="23"/>
                  <a:pt x="43" y="23"/>
                </a:cubicBezTo>
                <a:cubicBezTo>
                  <a:pt x="0" y="23"/>
                  <a:pt x="0" y="23"/>
                  <a:pt x="0" y="23"/>
                </a:cubicBezTo>
                <a:cubicBezTo>
                  <a:pt x="0" y="23"/>
                  <a:pt x="0" y="23"/>
                  <a:pt x="0" y="23"/>
                </a:cubicBezTo>
                <a:cubicBezTo>
                  <a:pt x="0" y="313"/>
                  <a:pt x="236" y="549"/>
                  <a:pt x="526" y="549"/>
                </a:cubicBezTo>
                <a:cubicBezTo>
                  <a:pt x="805" y="549"/>
                  <a:pt x="1033" y="332"/>
                  <a:pt x="1052" y="59"/>
                </a:cubicBezTo>
                <a:lnTo>
                  <a:pt x="1090" y="59"/>
                </a:lnTo>
                <a:close/>
              </a:path>
            </a:pathLst>
          </a:custGeom>
          <a:solidFill>
            <a:srgbClr val="31486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b="0">
              <a:solidFill>
                <a:schemeClr val="bg2">
                  <a:lumMod val="50000"/>
                </a:schemeClr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104" name="Freeform 42">
            <a:extLst>
              <a:ext uri="{FF2B5EF4-FFF2-40B4-BE49-F238E27FC236}">
                <a16:creationId xmlns:a16="http://schemas.microsoft.com/office/drawing/2014/main" xmlns="" id="{F7E48848-9174-4CEA-A521-9FC0A7169A12}"/>
              </a:ext>
            </a:extLst>
          </p:cNvPr>
          <p:cNvSpPr>
            <a:spLocks/>
          </p:cNvSpPr>
          <p:nvPr/>
        </p:nvSpPr>
        <p:spPr bwMode="auto">
          <a:xfrm>
            <a:off x="7265988" y="1368426"/>
            <a:ext cx="2346325" cy="1181100"/>
          </a:xfrm>
          <a:custGeom>
            <a:avLst/>
            <a:gdLst>
              <a:gd name="T0" fmla="*/ 1091 w 1091"/>
              <a:gd name="T1" fmla="*/ 491 h 550"/>
              <a:gd name="T2" fmla="*/ 1032 w 1091"/>
              <a:gd name="T3" fmla="*/ 550 h 550"/>
              <a:gd name="T4" fmla="*/ 973 w 1091"/>
              <a:gd name="T5" fmla="*/ 491 h 550"/>
              <a:gd name="T6" fmla="*/ 1009 w 1091"/>
              <a:gd name="T7" fmla="*/ 491 h 550"/>
              <a:gd name="T8" fmla="*/ 527 w 1091"/>
              <a:gd name="T9" fmla="*/ 44 h 550"/>
              <a:gd name="T10" fmla="*/ 44 w 1091"/>
              <a:gd name="T11" fmla="*/ 527 h 550"/>
              <a:gd name="T12" fmla="*/ 44 w 1091"/>
              <a:gd name="T13" fmla="*/ 527 h 550"/>
              <a:gd name="T14" fmla="*/ 0 w 1091"/>
              <a:gd name="T15" fmla="*/ 527 h 550"/>
              <a:gd name="T16" fmla="*/ 0 w 1091"/>
              <a:gd name="T17" fmla="*/ 527 h 550"/>
              <a:gd name="T18" fmla="*/ 527 w 1091"/>
              <a:gd name="T19" fmla="*/ 0 h 550"/>
              <a:gd name="T20" fmla="*/ 1053 w 1091"/>
              <a:gd name="T21" fmla="*/ 491 h 550"/>
              <a:gd name="T22" fmla="*/ 1091 w 1091"/>
              <a:gd name="T23" fmla="*/ 491 h 5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091" h="550">
                <a:moveTo>
                  <a:pt x="1091" y="491"/>
                </a:moveTo>
                <a:cubicBezTo>
                  <a:pt x="1032" y="550"/>
                  <a:pt x="1032" y="550"/>
                  <a:pt x="1032" y="550"/>
                </a:cubicBezTo>
                <a:cubicBezTo>
                  <a:pt x="973" y="491"/>
                  <a:pt x="973" y="491"/>
                  <a:pt x="973" y="491"/>
                </a:cubicBezTo>
                <a:cubicBezTo>
                  <a:pt x="1009" y="491"/>
                  <a:pt x="1009" y="491"/>
                  <a:pt x="1009" y="491"/>
                </a:cubicBezTo>
                <a:cubicBezTo>
                  <a:pt x="990" y="241"/>
                  <a:pt x="781" y="44"/>
                  <a:pt x="527" y="44"/>
                </a:cubicBezTo>
                <a:cubicBezTo>
                  <a:pt x="261" y="44"/>
                  <a:pt x="44" y="261"/>
                  <a:pt x="44" y="527"/>
                </a:cubicBezTo>
                <a:cubicBezTo>
                  <a:pt x="44" y="527"/>
                  <a:pt x="44" y="527"/>
                  <a:pt x="44" y="527"/>
                </a:cubicBezTo>
                <a:cubicBezTo>
                  <a:pt x="0" y="527"/>
                  <a:pt x="0" y="527"/>
                  <a:pt x="0" y="527"/>
                </a:cubicBezTo>
                <a:cubicBezTo>
                  <a:pt x="0" y="527"/>
                  <a:pt x="0" y="527"/>
                  <a:pt x="0" y="527"/>
                </a:cubicBezTo>
                <a:cubicBezTo>
                  <a:pt x="0" y="236"/>
                  <a:pt x="237" y="0"/>
                  <a:pt x="527" y="0"/>
                </a:cubicBezTo>
                <a:cubicBezTo>
                  <a:pt x="805" y="0"/>
                  <a:pt x="1034" y="217"/>
                  <a:pt x="1053" y="491"/>
                </a:cubicBezTo>
                <a:lnTo>
                  <a:pt x="1091" y="491"/>
                </a:lnTo>
                <a:close/>
              </a:path>
            </a:pathLst>
          </a:custGeom>
          <a:solidFill>
            <a:srgbClr val="31486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grpSp>
        <p:nvGrpSpPr>
          <p:cNvPr id="105" name="组合 104">
            <a:extLst>
              <a:ext uri="{FF2B5EF4-FFF2-40B4-BE49-F238E27FC236}">
                <a16:creationId xmlns:a16="http://schemas.microsoft.com/office/drawing/2014/main" xmlns="" id="{B4DB6811-E8E2-4A97-89D9-2C9F0BC23569}"/>
              </a:ext>
            </a:extLst>
          </p:cNvPr>
          <p:cNvGrpSpPr/>
          <p:nvPr/>
        </p:nvGrpSpPr>
        <p:grpSpPr>
          <a:xfrm>
            <a:off x="1581150" y="2481264"/>
            <a:ext cx="2058988" cy="2085975"/>
            <a:chOff x="1581150" y="2481264"/>
            <a:chExt cx="2058988" cy="2085975"/>
          </a:xfrm>
        </p:grpSpPr>
        <p:sp>
          <p:nvSpPr>
            <p:cNvPr id="106" name="Freeform 32">
              <a:extLst>
                <a:ext uri="{FF2B5EF4-FFF2-40B4-BE49-F238E27FC236}">
                  <a16:creationId xmlns:a16="http://schemas.microsoft.com/office/drawing/2014/main" xmlns="" id="{E33F5E4B-1708-461A-B368-522F5643C87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81150" y="2713039"/>
              <a:ext cx="1858963" cy="1854200"/>
            </a:xfrm>
            <a:custGeom>
              <a:avLst/>
              <a:gdLst>
                <a:gd name="T0" fmla="*/ 679 w 864"/>
                <a:gd name="T1" fmla="*/ 48 h 864"/>
                <a:gd name="T2" fmla="*/ 816 w 864"/>
                <a:gd name="T3" fmla="*/ 185 h 864"/>
                <a:gd name="T4" fmla="*/ 816 w 864"/>
                <a:gd name="T5" fmla="*/ 680 h 864"/>
                <a:gd name="T6" fmla="*/ 679 w 864"/>
                <a:gd name="T7" fmla="*/ 816 h 864"/>
                <a:gd name="T8" fmla="*/ 185 w 864"/>
                <a:gd name="T9" fmla="*/ 816 h 864"/>
                <a:gd name="T10" fmla="*/ 48 w 864"/>
                <a:gd name="T11" fmla="*/ 680 h 864"/>
                <a:gd name="T12" fmla="*/ 48 w 864"/>
                <a:gd name="T13" fmla="*/ 185 h 864"/>
                <a:gd name="T14" fmla="*/ 185 w 864"/>
                <a:gd name="T15" fmla="*/ 48 h 864"/>
                <a:gd name="T16" fmla="*/ 679 w 864"/>
                <a:gd name="T17" fmla="*/ 48 h 864"/>
                <a:gd name="T18" fmla="*/ 679 w 864"/>
                <a:gd name="T19" fmla="*/ 0 h 864"/>
                <a:gd name="T20" fmla="*/ 185 w 864"/>
                <a:gd name="T21" fmla="*/ 0 h 864"/>
                <a:gd name="T22" fmla="*/ 0 w 864"/>
                <a:gd name="T23" fmla="*/ 185 h 864"/>
                <a:gd name="T24" fmla="*/ 0 w 864"/>
                <a:gd name="T25" fmla="*/ 680 h 864"/>
                <a:gd name="T26" fmla="*/ 185 w 864"/>
                <a:gd name="T27" fmla="*/ 864 h 864"/>
                <a:gd name="T28" fmla="*/ 679 w 864"/>
                <a:gd name="T29" fmla="*/ 864 h 864"/>
                <a:gd name="T30" fmla="*/ 864 w 864"/>
                <a:gd name="T31" fmla="*/ 680 h 864"/>
                <a:gd name="T32" fmla="*/ 864 w 864"/>
                <a:gd name="T33" fmla="*/ 185 h 864"/>
                <a:gd name="T34" fmla="*/ 679 w 864"/>
                <a:gd name="T35" fmla="*/ 0 h 8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64" h="864">
                  <a:moveTo>
                    <a:pt x="679" y="48"/>
                  </a:moveTo>
                  <a:cubicBezTo>
                    <a:pt x="755" y="48"/>
                    <a:pt x="816" y="110"/>
                    <a:pt x="816" y="185"/>
                  </a:cubicBezTo>
                  <a:cubicBezTo>
                    <a:pt x="816" y="680"/>
                    <a:pt x="816" y="680"/>
                    <a:pt x="816" y="680"/>
                  </a:cubicBezTo>
                  <a:cubicBezTo>
                    <a:pt x="816" y="755"/>
                    <a:pt x="755" y="816"/>
                    <a:pt x="679" y="816"/>
                  </a:cubicBezTo>
                  <a:cubicBezTo>
                    <a:pt x="185" y="816"/>
                    <a:pt x="185" y="816"/>
                    <a:pt x="185" y="816"/>
                  </a:cubicBezTo>
                  <a:cubicBezTo>
                    <a:pt x="109" y="816"/>
                    <a:pt x="48" y="755"/>
                    <a:pt x="48" y="680"/>
                  </a:cubicBezTo>
                  <a:cubicBezTo>
                    <a:pt x="48" y="185"/>
                    <a:pt x="48" y="185"/>
                    <a:pt x="48" y="185"/>
                  </a:cubicBezTo>
                  <a:cubicBezTo>
                    <a:pt x="48" y="110"/>
                    <a:pt x="109" y="48"/>
                    <a:pt x="185" y="48"/>
                  </a:cubicBezTo>
                  <a:cubicBezTo>
                    <a:pt x="679" y="48"/>
                    <a:pt x="679" y="48"/>
                    <a:pt x="679" y="48"/>
                  </a:cubicBezTo>
                  <a:close/>
                  <a:moveTo>
                    <a:pt x="679" y="0"/>
                  </a:moveTo>
                  <a:cubicBezTo>
                    <a:pt x="185" y="0"/>
                    <a:pt x="185" y="0"/>
                    <a:pt x="185" y="0"/>
                  </a:cubicBezTo>
                  <a:cubicBezTo>
                    <a:pt x="83" y="0"/>
                    <a:pt x="0" y="84"/>
                    <a:pt x="0" y="185"/>
                  </a:cubicBezTo>
                  <a:cubicBezTo>
                    <a:pt x="0" y="680"/>
                    <a:pt x="0" y="680"/>
                    <a:pt x="0" y="680"/>
                  </a:cubicBezTo>
                  <a:cubicBezTo>
                    <a:pt x="0" y="781"/>
                    <a:pt x="83" y="864"/>
                    <a:pt x="185" y="864"/>
                  </a:cubicBezTo>
                  <a:cubicBezTo>
                    <a:pt x="679" y="864"/>
                    <a:pt x="679" y="864"/>
                    <a:pt x="679" y="864"/>
                  </a:cubicBezTo>
                  <a:cubicBezTo>
                    <a:pt x="781" y="864"/>
                    <a:pt x="864" y="781"/>
                    <a:pt x="864" y="680"/>
                  </a:cubicBezTo>
                  <a:cubicBezTo>
                    <a:pt x="864" y="185"/>
                    <a:pt x="864" y="185"/>
                    <a:pt x="864" y="185"/>
                  </a:cubicBezTo>
                  <a:cubicBezTo>
                    <a:pt x="864" y="84"/>
                    <a:pt x="781" y="0"/>
                    <a:pt x="679" y="0"/>
                  </a:cubicBezTo>
                  <a:close/>
                </a:path>
              </a:pathLst>
            </a:custGeom>
            <a:solidFill>
              <a:srgbClr val="314865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0">
                <a:solidFill>
                  <a:schemeClr val="bg2">
                    <a:lumMod val="50000"/>
                  </a:schemeClr>
                </a:solidFill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07" name="Freeform 33">
              <a:extLst>
                <a:ext uri="{FF2B5EF4-FFF2-40B4-BE49-F238E27FC236}">
                  <a16:creationId xmlns:a16="http://schemas.microsoft.com/office/drawing/2014/main" xmlns="" id="{2BBC6C4B-64BB-49AB-9366-6A3B372E989F}"/>
                </a:ext>
              </a:extLst>
            </p:cNvPr>
            <p:cNvSpPr>
              <a:spLocks/>
            </p:cNvSpPr>
            <p:nvPr/>
          </p:nvSpPr>
          <p:spPr bwMode="auto">
            <a:xfrm>
              <a:off x="1781175" y="2481264"/>
              <a:ext cx="1858963" cy="617538"/>
            </a:xfrm>
            <a:custGeom>
              <a:avLst/>
              <a:gdLst>
                <a:gd name="T0" fmla="*/ 787 w 864"/>
                <a:gd name="T1" fmla="*/ 288 h 288"/>
                <a:gd name="T2" fmla="*/ 77 w 864"/>
                <a:gd name="T3" fmla="*/ 288 h 288"/>
                <a:gd name="T4" fmla="*/ 0 w 864"/>
                <a:gd name="T5" fmla="*/ 211 h 288"/>
                <a:gd name="T6" fmla="*/ 0 w 864"/>
                <a:gd name="T7" fmla="*/ 77 h 288"/>
                <a:gd name="T8" fmla="*/ 77 w 864"/>
                <a:gd name="T9" fmla="*/ 0 h 288"/>
                <a:gd name="T10" fmla="*/ 787 w 864"/>
                <a:gd name="T11" fmla="*/ 0 h 288"/>
                <a:gd name="T12" fmla="*/ 864 w 864"/>
                <a:gd name="T13" fmla="*/ 77 h 288"/>
                <a:gd name="T14" fmla="*/ 864 w 864"/>
                <a:gd name="T15" fmla="*/ 211 h 288"/>
                <a:gd name="T16" fmla="*/ 787 w 864"/>
                <a:gd name="T17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64" h="288">
                  <a:moveTo>
                    <a:pt x="787" y="288"/>
                  </a:moveTo>
                  <a:cubicBezTo>
                    <a:pt x="77" y="288"/>
                    <a:pt x="77" y="288"/>
                    <a:pt x="77" y="288"/>
                  </a:cubicBezTo>
                  <a:cubicBezTo>
                    <a:pt x="35" y="288"/>
                    <a:pt x="0" y="253"/>
                    <a:pt x="0" y="211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35"/>
                    <a:pt x="35" y="0"/>
                    <a:pt x="77" y="0"/>
                  </a:cubicBezTo>
                  <a:cubicBezTo>
                    <a:pt x="787" y="0"/>
                    <a:pt x="787" y="0"/>
                    <a:pt x="787" y="0"/>
                  </a:cubicBezTo>
                  <a:cubicBezTo>
                    <a:pt x="830" y="0"/>
                    <a:pt x="864" y="35"/>
                    <a:pt x="864" y="77"/>
                  </a:cubicBezTo>
                  <a:cubicBezTo>
                    <a:pt x="864" y="211"/>
                    <a:pt x="864" y="211"/>
                    <a:pt x="864" y="211"/>
                  </a:cubicBezTo>
                  <a:cubicBezTo>
                    <a:pt x="864" y="253"/>
                    <a:pt x="830" y="288"/>
                    <a:pt x="787" y="288"/>
                  </a:cubicBezTo>
                  <a:close/>
                </a:path>
              </a:pathLst>
            </a:custGeom>
            <a:solidFill>
              <a:srgbClr val="314865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0">
                <a:solidFill>
                  <a:schemeClr val="bg2">
                    <a:lumMod val="50000"/>
                  </a:schemeClr>
                </a:solidFill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08" name="Title 20">
              <a:extLst>
                <a:ext uri="{FF2B5EF4-FFF2-40B4-BE49-F238E27FC236}">
                  <a16:creationId xmlns:a16="http://schemas.microsoft.com/office/drawing/2014/main" xmlns="" id="{804996F8-BED1-46B9-B4C2-6F092EEA9035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1802168" y="3245774"/>
              <a:ext cx="1374065" cy="10341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tIns="0" rIns="0" bIns="0" anchor="ctr">
              <a:spAutoFit/>
            </a:bodyPr>
            <a:lstStyle>
              <a:lvl1pPr defTabSz="457200">
                <a:defRPr sz="43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 defTabSz="457200">
                <a:defRPr sz="43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 defTabSz="457200">
                <a:defRPr sz="43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 defTabSz="457200">
                <a:defRPr sz="43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 defTabSz="457200">
                <a:defRPr sz="43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 sz="43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 sz="43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 sz="43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 sz="43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zh-CN" altLang="en-US" sz="1400" b="0" dirty="0">
                  <a:solidFill>
                    <a:schemeClr val="bg2">
                      <a:lumMod val="50000"/>
                    </a:schemeClr>
                  </a:solidFill>
                  <a:latin typeface="Arial"/>
                  <a:ea typeface="微软雅黑"/>
                  <a:sym typeface="Arial"/>
                </a:rPr>
                <a:t>请替换文字内容，修改文字内容，也可以直接复制你的内容到此。</a:t>
              </a:r>
            </a:p>
          </p:txBody>
        </p:sp>
        <p:sp>
          <p:nvSpPr>
            <p:cNvPr id="109" name="Title 20">
              <a:extLst>
                <a:ext uri="{FF2B5EF4-FFF2-40B4-BE49-F238E27FC236}">
                  <a16:creationId xmlns:a16="http://schemas.microsoft.com/office/drawing/2014/main" xmlns="" id="{7B8F93F2-45B5-4BE1-99F5-576F12B86005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1842294" y="2628450"/>
              <a:ext cx="1697831" cy="3231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tIns="0">
              <a:spAutoFit/>
            </a:bodyPr>
            <a:lstStyle>
              <a:lvl1pPr defTabSz="457200">
                <a:defRPr sz="43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 defTabSz="457200">
                <a:defRPr sz="43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 defTabSz="457200">
                <a:defRPr sz="43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 defTabSz="457200">
                <a:defRPr sz="43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 defTabSz="457200">
                <a:defRPr sz="43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 sz="43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 sz="43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 sz="43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 sz="43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r>
                <a:rPr lang="zh-CN" altLang="en-US" sz="1800" dirty="0">
                  <a:solidFill>
                    <a:schemeClr val="bg1"/>
                  </a:solidFill>
                  <a:latin typeface="Arial"/>
                  <a:ea typeface="微软雅黑"/>
                  <a:sym typeface="Arial"/>
                </a:rPr>
                <a:t>件采购汇总表</a:t>
              </a:r>
              <a:endParaRPr lang="en-US" altLang="zh-CN" sz="1800" dirty="0">
                <a:solidFill>
                  <a:schemeClr val="bg1"/>
                </a:solidFill>
                <a:latin typeface="Arial"/>
                <a:ea typeface="微软雅黑"/>
                <a:sym typeface="Arial"/>
              </a:endParaRPr>
            </a:p>
          </p:txBody>
        </p:sp>
      </p:grpSp>
      <p:grpSp>
        <p:nvGrpSpPr>
          <p:cNvPr id="110" name="组合 109">
            <a:extLst>
              <a:ext uri="{FF2B5EF4-FFF2-40B4-BE49-F238E27FC236}">
                <a16:creationId xmlns:a16="http://schemas.microsoft.com/office/drawing/2014/main" xmlns="" id="{C31D8C5F-868D-4936-96CE-EBBFFB355CCE}"/>
              </a:ext>
            </a:extLst>
          </p:cNvPr>
          <p:cNvGrpSpPr/>
          <p:nvPr/>
        </p:nvGrpSpPr>
        <p:grpSpPr>
          <a:xfrm>
            <a:off x="3883025" y="2713039"/>
            <a:ext cx="2082801" cy="2039937"/>
            <a:chOff x="3883025" y="2713039"/>
            <a:chExt cx="2082801" cy="2039937"/>
          </a:xfrm>
        </p:grpSpPr>
        <p:sp>
          <p:nvSpPr>
            <p:cNvPr id="111" name="Freeform 34">
              <a:extLst>
                <a:ext uri="{FF2B5EF4-FFF2-40B4-BE49-F238E27FC236}">
                  <a16:creationId xmlns:a16="http://schemas.microsoft.com/office/drawing/2014/main" xmlns="" id="{2AC0C95C-93A8-4C2B-B319-1640371C65A3}"/>
                </a:ext>
              </a:extLst>
            </p:cNvPr>
            <p:cNvSpPr>
              <a:spLocks/>
            </p:cNvSpPr>
            <p:nvPr/>
          </p:nvSpPr>
          <p:spPr bwMode="auto">
            <a:xfrm>
              <a:off x="4106863" y="4133851"/>
              <a:ext cx="1858963" cy="619125"/>
            </a:xfrm>
            <a:custGeom>
              <a:avLst/>
              <a:gdLst>
                <a:gd name="T0" fmla="*/ 787 w 864"/>
                <a:gd name="T1" fmla="*/ 288 h 288"/>
                <a:gd name="T2" fmla="*/ 77 w 864"/>
                <a:gd name="T3" fmla="*/ 288 h 288"/>
                <a:gd name="T4" fmla="*/ 0 w 864"/>
                <a:gd name="T5" fmla="*/ 211 h 288"/>
                <a:gd name="T6" fmla="*/ 0 w 864"/>
                <a:gd name="T7" fmla="*/ 76 h 288"/>
                <a:gd name="T8" fmla="*/ 77 w 864"/>
                <a:gd name="T9" fmla="*/ 0 h 288"/>
                <a:gd name="T10" fmla="*/ 787 w 864"/>
                <a:gd name="T11" fmla="*/ 0 h 288"/>
                <a:gd name="T12" fmla="*/ 864 w 864"/>
                <a:gd name="T13" fmla="*/ 76 h 288"/>
                <a:gd name="T14" fmla="*/ 864 w 864"/>
                <a:gd name="T15" fmla="*/ 211 h 288"/>
                <a:gd name="T16" fmla="*/ 787 w 864"/>
                <a:gd name="T17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64" h="288">
                  <a:moveTo>
                    <a:pt x="787" y="288"/>
                  </a:moveTo>
                  <a:cubicBezTo>
                    <a:pt x="77" y="288"/>
                    <a:pt x="77" y="288"/>
                    <a:pt x="77" y="288"/>
                  </a:cubicBezTo>
                  <a:cubicBezTo>
                    <a:pt x="35" y="288"/>
                    <a:pt x="0" y="253"/>
                    <a:pt x="0" y="211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5" y="0"/>
                    <a:pt x="77" y="0"/>
                  </a:cubicBezTo>
                  <a:cubicBezTo>
                    <a:pt x="787" y="0"/>
                    <a:pt x="787" y="0"/>
                    <a:pt x="787" y="0"/>
                  </a:cubicBezTo>
                  <a:cubicBezTo>
                    <a:pt x="830" y="0"/>
                    <a:pt x="864" y="34"/>
                    <a:pt x="864" y="76"/>
                  </a:cubicBezTo>
                  <a:cubicBezTo>
                    <a:pt x="864" y="211"/>
                    <a:pt x="864" y="211"/>
                    <a:pt x="864" y="211"/>
                  </a:cubicBezTo>
                  <a:cubicBezTo>
                    <a:pt x="864" y="253"/>
                    <a:pt x="830" y="288"/>
                    <a:pt x="787" y="288"/>
                  </a:cubicBezTo>
                  <a:close/>
                </a:path>
              </a:pathLst>
            </a:custGeom>
            <a:solidFill>
              <a:srgbClr val="314865"/>
            </a:solidFill>
            <a:ln>
              <a:noFill/>
            </a:ln>
            <a:effectLst>
              <a:outerShdw blurRad="50800" dist="38100" dir="16200000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0">
                <a:solidFill>
                  <a:schemeClr val="bg2">
                    <a:lumMod val="50000"/>
                  </a:schemeClr>
                </a:solidFill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12" name="Freeform 37">
              <a:extLst>
                <a:ext uri="{FF2B5EF4-FFF2-40B4-BE49-F238E27FC236}">
                  <a16:creationId xmlns:a16="http://schemas.microsoft.com/office/drawing/2014/main" xmlns="" id="{FD74AE13-F066-4DB5-9606-B2078B3BB2E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3025" y="2713039"/>
              <a:ext cx="1858963" cy="1854200"/>
            </a:xfrm>
            <a:custGeom>
              <a:avLst/>
              <a:gdLst>
                <a:gd name="T0" fmla="*/ 680 w 864"/>
                <a:gd name="T1" fmla="*/ 48 h 864"/>
                <a:gd name="T2" fmla="*/ 816 w 864"/>
                <a:gd name="T3" fmla="*/ 185 h 864"/>
                <a:gd name="T4" fmla="*/ 816 w 864"/>
                <a:gd name="T5" fmla="*/ 680 h 864"/>
                <a:gd name="T6" fmla="*/ 680 w 864"/>
                <a:gd name="T7" fmla="*/ 816 h 864"/>
                <a:gd name="T8" fmla="*/ 185 w 864"/>
                <a:gd name="T9" fmla="*/ 816 h 864"/>
                <a:gd name="T10" fmla="*/ 48 w 864"/>
                <a:gd name="T11" fmla="*/ 680 h 864"/>
                <a:gd name="T12" fmla="*/ 48 w 864"/>
                <a:gd name="T13" fmla="*/ 185 h 864"/>
                <a:gd name="T14" fmla="*/ 185 w 864"/>
                <a:gd name="T15" fmla="*/ 48 h 864"/>
                <a:gd name="T16" fmla="*/ 680 w 864"/>
                <a:gd name="T17" fmla="*/ 48 h 864"/>
                <a:gd name="T18" fmla="*/ 680 w 864"/>
                <a:gd name="T19" fmla="*/ 0 h 864"/>
                <a:gd name="T20" fmla="*/ 185 w 864"/>
                <a:gd name="T21" fmla="*/ 0 h 864"/>
                <a:gd name="T22" fmla="*/ 0 w 864"/>
                <a:gd name="T23" fmla="*/ 185 h 864"/>
                <a:gd name="T24" fmla="*/ 0 w 864"/>
                <a:gd name="T25" fmla="*/ 680 h 864"/>
                <a:gd name="T26" fmla="*/ 185 w 864"/>
                <a:gd name="T27" fmla="*/ 864 h 864"/>
                <a:gd name="T28" fmla="*/ 680 w 864"/>
                <a:gd name="T29" fmla="*/ 864 h 864"/>
                <a:gd name="T30" fmla="*/ 864 w 864"/>
                <a:gd name="T31" fmla="*/ 680 h 864"/>
                <a:gd name="T32" fmla="*/ 864 w 864"/>
                <a:gd name="T33" fmla="*/ 185 h 864"/>
                <a:gd name="T34" fmla="*/ 680 w 864"/>
                <a:gd name="T35" fmla="*/ 0 h 8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64" h="864">
                  <a:moveTo>
                    <a:pt x="680" y="48"/>
                  </a:moveTo>
                  <a:cubicBezTo>
                    <a:pt x="755" y="48"/>
                    <a:pt x="816" y="110"/>
                    <a:pt x="816" y="185"/>
                  </a:cubicBezTo>
                  <a:cubicBezTo>
                    <a:pt x="816" y="680"/>
                    <a:pt x="816" y="680"/>
                    <a:pt x="816" y="680"/>
                  </a:cubicBezTo>
                  <a:cubicBezTo>
                    <a:pt x="816" y="755"/>
                    <a:pt x="755" y="816"/>
                    <a:pt x="680" y="816"/>
                  </a:cubicBezTo>
                  <a:cubicBezTo>
                    <a:pt x="185" y="816"/>
                    <a:pt x="185" y="816"/>
                    <a:pt x="185" y="816"/>
                  </a:cubicBezTo>
                  <a:cubicBezTo>
                    <a:pt x="110" y="816"/>
                    <a:pt x="48" y="755"/>
                    <a:pt x="48" y="680"/>
                  </a:cubicBezTo>
                  <a:cubicBezTo>
                    <a:pt x="48" y="185"/>
                    <a:pt x="48" y="185"/>
                    <a:pt x="48" y="185"/>
                  </a:cubicBezTo>
                  <a:cubicBezTo>
                    <a:pt x="48" y="110"/>
                    <a:pt x="110" y="48"/>
                    <a:pt x="185" y="48"/>
                  </a:cubicBezTo>
                  <a:cubicBezTo>
                    <a:pt x="680" y="48"/>
                    <a:pt x="680" y="48"/>
                    <a:pt x="680" y="48"/>
                  </a:cubicBezTo>
                  <a:close/>
                  <a:moveTo>
                    <a:pt x="680" y="0"/>
                  </a:moveTo>
                  <a:cubicBezTo>
                    <a:pt x="185" y="0"/>
                    <a:pt x="185" y="0"/>
                    <a:pt x="185" y="0"/>
                  </a:cubicBezTo>
                  <a:cubicBezTo>
                    <a:pt x="84" y="0"/>
                    <a:pt x="0" y="84"/>
                    <a:pt x="0" y="185"/>
                  </a:cubicBezTo>
                  <a:cubicBezTo>
                    <a:pt x="0" y="680"/>
                    <a:pt x="0" y="680"/>
                    <a:pt x="0" y="680"/>
                  </a:cubicBezTo>
                  <a:cubicBezTo>
                    <a:pt x="0" y="781"/>
                    <a:pt x="84" y="864"/>
                    <a:pt x="185" y="864"/>
                  </a:cubicBezTo>
                  <a:cubicBezTo>
                    <a:pt x="680" y="864"/>
                    <a:pt x="680" y="864"/>
                    <a:pt x="680" y="864"/>
                  </a:cubicBezTo>
                  <a:cubicBezTo>
                    <a:pt x="781" y="864"/>
                    <a:pt x="864" y="781"/>
                    <a:pt x="864" y="680"/>
                  </a:cubicBezTo>
                  <a:cubicBezTo>
                    <a:pt x="864" y="185"/>
                    <a:pt x="864" y="185"/>
                    <a:pt x="864" y="185"/>
                  </a:cubicBezTo>
                  <a:cubicBezTo>
                    <a:pt x="864" y="84"/>
                    <a:pt x="781" y="0"/>
                    <a:pt x="680" y="0"/>
                  </a:cubicBezTo>
                  <a:close/>
                </a:path>
              </a:pathLst>
            </a:custGeom>
            <a:solidFill>
              <a:srgbClr val="314865"/>
            </a:solidFill>
            <a:ln>
              <a:noFill/>
            </a:ln>
            <a:effectLst>
              <a:outerShdw blurRad="50800" dist="38100" dir="16200000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0" dirty="0">
                <a:solidFill>
                  <a:schemeClr val="bg2">
                    <a:lumMod val="50000"/>
                  </a:schemeClr>
                </a:solidFill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13" name="Title 20">
              <a:extLst>
                <a:ext uri="{FF2B5EF4-FFF2-40B4-BE49-F238E27FC236}">
                  <a16:creationId xmlns:a16="http://schemas.microsoft.com/office/drawing/2014/main" xmlns="" id="{917BC53E-199F-4615-9D37-85A41FC01E16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4187428" y="4277571"/>
              <a:ext cx="1697831" cy="3231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tIns="0">
              <a:spAutoFit/>
            </a:bodyPr>
            <a:lstStyle>
              <a:lvl1pPr defTabSz="457200">
                <a:defRPr sz="43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 defTabSz="457200">
                <a:defRPr sz="43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 defTabSz="457200">
                <a:defRPr sz="43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 defTabSz="457200">
                <a:defRPr sz="43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 defTabSz="457200">
                <a:defRPr sz="43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 sz="43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 sz="43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 sz="43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 sz="43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r>
                <a:rPr lang="zh-CN" altLang="en-US" sz="1800" dirty="0">
                  <a:solidFill>
                    <a:schemeClr val="bg1"/>
                  </a:solidFill>
                  <a:latin typeface="Arial"/>
                  <a:ea typeface="微软雅黑"/>
                  <a:sym typeface="Arial"/>
                </a:rPr>
                <a:t>件采购汇总表</a:t>
              </a:r>
              <a:endParaRPr lang="en-US" altLang="zh-CN" sz="1800" dirty="0">
                <a:solidFill>
                  <a:schemeClr val="bg1"/>
                </a:solidFill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14" name="Title 20">
              <a:extLst>
                <a:ext uri="{FF2B5EF4-FFF2-40B4-BE49-F238E27FC236}">
                  <a16:creationId xmlns:a16="http://schemas.microsoft.com/office/drawing/2014/main" xmlns="" id="{C99D36A2-3817-4A9E-B8DF-1AD5ECC465A3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4123093" y="2881881"/>
              <a:ext cx="1374065" cy="12926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tIns="0" rIns="0" bIns="0" anchor="ctr">
              <a:spAutoFit/>
            </a:bodyPr>
            <a:lstStyle>
              <a:lvl1pPr defTabSz="457200">
                <a:defRPr sz="43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 defTabSz="457200">
                <a:defRPr sz="43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 defTabSz="457200">
                <a:defRPr sz="43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 defTabSz="457200">
                <a:defRPr sz="43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 defTabSz="457200">
                <a:defRPr sz="43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 sz="43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 sz="43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 sz="43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 sz="43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 algn="just">
                <a:lnSpc>
                  <a:spcPct val="120000"/>
                </a:lnSpc>
              </a:pPr>
              <a:r>
                <a:rPr lang="zh-CN" altLang="en-US" sz="1400" b="0" dirty="0">
                  <a:solidFill>
                    <a:schemeClr val="bg2">
                      <a:lumMod val="50000"/>
                    </a:schemeClr>
                  </a:solidFill>
                  <a:latin typeface="Arial"/>
                  <a:ea typeface="微软雅黑"/>
                  <a:sym typeface="Arial"/>
                </a:rPr>
                <a:t>请替换文字内容，修改文字内容，也可以直接复制你的内容到此。</a:t>
              </a:r>
            </a:p>
            <a:p>
              <a:pPr algn="just">
                <a:lnSpc>
                  <a:spcPct val="120000"/>
                </a:lnSpc>
              </a:pPr>
              <a:r>
                <a:rPr lang="zh-CN" altLang="en-US" sz="1400" b="0" dirty="0">
                  <a:solidFill>
                    <a:schemeClr val="bg2">
                      <a:lumMod val="50000"/>
                    </a:schemeClr>
                  </a:solidFill>
                  <a:latin typeface="Arial"/>
                  <a:ea typeface="微软雅黑"/>
                  <a:sym typeface="Arial"/>
                </a:rPr>
                <a:t>。</a:t>
              </a:r>
            </a:p>
          </p:txBody>
        </p:sp>
      </p:grpSp>
      <p:grpSp>
        <p:nvGrpSpPr>
          <p:cNvPr id="115" name="组合 114">
            <a:extLst>
              <a:ext uri="{FF2B5EF4-FFF2-40B4-BE49-F238E27FC236}">
                <a16:creationId xmlns:a16="http://schemas.microsoft.com/office/drawing/2014/main" xmlns="" id="{8B5BEB14-E453-413F-B9B2-864CFD5DB888}"/>
              </a:ext>
            </a:extLst>
          </p:cNvPr>
          <p:cNvGrpSpPr/>
          <p:nvPr/>
        </p:nvGrpSpPr>
        <p:grpSpPr>
          <a:xfrm>
            <a:off x="6188075" y="2481264"/>
            <a:ext cx="2066926" cy="2085975"/>
            <a:chOff x="6188075" y="2481264"/>
            <a:chExt cx="2066926" cy="2085975"/>
          </a:xfrm>
        </p:grpSpPr>
        <p:sp>
          <p:nvSpPr>
            <p:cNvPr id="116" name="Freeform 35">
              <a:extLst>
                <a:ext uri="{FF2B5EF4-FFF2-40B4-BE49-F238E27FC236}">
                  <a16:creationId xmlns:a16="http://schemas.microsoft.com/office/drawing/2014/main" xmlns="" id="{72FE73BD-CB97-4191-AE67-72CAB0081950}"/>
                </a:ext>
              </a:extLst>
            </p:cNvPr>
            <p:cNvSpPr>
              <a:spLocks/>
            </p:cNvSpPr>
            <p:nvPr/>
          </p:nvSpPr>
          <p:spPr bwMode="auto">
            <a:xfrm>
              <a:off x="6396038" y="2481264"/>
              <a:ext cx="1858963" cy="617538"/>
            </a:xfrm>
            <a:custGeom>
              <a:avLst/>
              <a:gdLst>
                <a:gd name="T0" fmla="*/ 787 w 864"/>
                <a:gd name="T1" fmla="*/ 288 h 288"/>
                <a:gd name="T2" fmla="*/ 76 w 864"/>
                <a:gd name="T3" fmla="*/ 288 h 288"/>
                <a:gd name="T4" fmla="*/ 0 w 864"/>
                <a:gd name="T5" fmla="*/ 211 h 288"/>
                <a:gd name="T6" fmla="*/ 0 w 864"/>
                <a:gd name="T7" fmla="*/ 77 h 288"/>
                <a:gd name="T8" fmla="*/ 76 w 864"/>
                <a:gd name="T9" fmla="*/ 0 h 288"/>
                <a:gd name="T10" fmla="*/ 787 w 864"/>
                <a:gd name="T11" fmla="*/ 0 h 288"/>
                <a:gd name="T12" fmla="*/ 864 w 864"/>
                <a:gd name="T13" fmla="*/ 77 h 288"/>
                <a:gd name="T14" fmla="*/ 864 w 864"/>
                <a:gd name="T15" fmla="*/ 211 h 288"/>
                <a:gd name="T16" fmla="*/ 787 w 864"/>
                <a:gd name="T17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64" h="288">
                  <a:moveTo>
                    <a:pt x="787" y="288"/>
                  </a:moveTo>
                  <a:cubicBezTo>
                    <a:pt x="76" y="288"/>
                    <a:pt x="76" y="288"/>
                    <a:pt x="76" y="288"/>
                  </a:cubicBezTo>
                  <a:cubicBezTo>
                    <a:pt x="34" y="288"/>
                    <a:pt x="0" y="253"/>
                    <a:pt x="0" y="211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35"/>
                    <a:pt x="34" y="0"/>
                    <a:pt x="76" y="0"/>
                  </a:cubicBezTo>
                  <a:cubicBezTo>
                    <a:pt x="787" y="0"/>
                    <a:pt x="787" y="0"/>
                    <a:pt x="787" y="0"/>
                  </a:cubicBezTo>
                  <a:cubicBezTo>
                    <a:pt x="829" y="0"/>
                    <a:pt x="864" y="35"/>
                    <a:pt x="864" y="77"/>
                  </a:cubicBezTo>
                  <a:cubicBezTo>
                    <a:pt x="864" y="211"/>
                    <a:pt x="864" y="211"/>
                    <a:pt x="864" y="211"/>
                  </a:cubicBezTo>
                  <a:cubicBezTo>
                    <a:pt x="864" y="253"/>
                    <a:pt x="829" y="288"/>
                    <a:pt x="787" y="288"/>
                  </a:cubicBezTo>
                  <a:close/>
                </a:path>
              </a:pathLst>
            </a:custGeom>
            <a:solidFill>
              <a:srgbClr val="314865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0" dirty="0">
                <a:solidFill>
                  <a:schemeClr val="bg2">
                    <a:lumMod val="50000"/>
                  </a:schemeClr>
                </a:solidFill>
                <a:latin typeface="Arial"/>
                <a:ea typeface="微软雅黑"/>
                <a:sym typeface="Arial"/>
              </a:endParaRPr>
            </a:p>
          </p:txBody>
        </p:sp>
        <p:grpSp>
          <p:nvGrpSpPr>
            <p:cNvPr id="117" name="组合 116">
              <a:extLst>
                <a:ext uri="{FF2B5EF4-FFF2-40B4-BE49-F238E27FC236}">
                  <a16:creationId xmlns:a16="http://schemas.microsoft.com/office/drawing/2014/main" xmlns="" id="{63F84252-39C5-4079-A1F4-BBA358B71391}"/>
                </a:ext>
              </a:extLst>
            </p:cNvPr>
            <p:cNvGrpSpPr/>
            <p:nvPr/>
          </p:nvGrpSpPr>
          <p:grpSpPr>
            <a:xfrm>
              <a:off x="6188075" y="2628450"/>
              <a:ext cx="1986359" cy="1938789"/>
              <a:chOff x="6188075" y="2628450"/>
              <a:chExt cx="1986359" cy="1938789"/>
            </a:xfrm>
          </p:grpSpPr>
          <p:sp>
            <p:nvSpPr>
              <p:cNvPr id="118" name="Freeform 38">
                <a:extLst>
                  <a:ext uri="{FF2B5EF4-FFF2-40B4-BE49-F238E27FC236}">
                    <a16:creationId xmlns:a16="http://schemas.microsoft.com/office/drawing/2014/main" xmlns="" id="{40E0AEEF-7B1D-4E98-8F47-741A2F551C0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188075" y="2713039"/>
                <a:ext cx="1858963" cy="1854200"/>
              </a:xfrm>
              <a:custGeom>
                <a:avLst/>
                <a:gdLst>
                  <a:gd name="T0" fmla="*/ 679 w 864"/>
                  <a:gd name="T1" fmla="*/ 48 h 864"/>
                  <a:gd name="T2" fmla="*/ 816 w 864"/>
                  <a:gd name="T3" fmla="*/ 185 h 864"/>
                  <a:gd name="T4" fmla="*/ 816 w 864"/>
                  <a:gd name="T5" fmla="*/ 680 h 864"/>
                  <a:gd name="T6" fmla="*/ 679 w 864"/>
                  <a:gd name="T7" fmla="*/ 816 h 864"/>
                  <a:gd name="T8" fmla="*/ 185 w 864"/>
                  <a:gd name="T9" fmla="*/ 816 h 864"/>
                  <a:gd name="T10" fmla="*/ 48 w 864"/>
                  <a:gd name="T11" fmla="*/ 680 h 864"/>
                  <a:gd name="T12" fmla="*/ 48 w 864"/>
                  <a:gd name="T13" fmla="*/ 185 h 864"/>
                  <a:gd name="T14" fmla="*/ 185 w 864"/>
                  <a:gd name="T15" fmla="*/ 48 h 864"/>
                  <a:gd name="T16" fmla="*/ 679 w 864"/>
                  <a:gd name="T17" fmla="*/ 48 h 864"/>
                  <a:gd name="T18" fmla="*/ 679 w 864"/>
                  <a:gd name="T19" fmla="*/ 0 h 864"/>
                  <a:gd name="T20" fmla="*/ 185 w 864"/>
                  <a:gd name="T21" fmla="*/ 0 h 864"/>
                  <a:gd name="T22" fmla="*/ 0 w 864"/>
                  <a:gd name="T23" fmla="*/ 185 h 864"/>
                  <a:gd name="T24" fmla="*/ 0 w 864"/>
                  <a:gd name="T25" fmla="*/ 680 h 864"/>
                  <a:gd name="T26" fmla="*/ 185 w 864"/>
                  <a:gd name="T27" fmla="*/ 864 h 864"/>
                  <a:gd name="T28" fmla="*/ 679 w 864"/>
                  <a:gd name="T29" fmla="*/ 864 h 864"/>
                  <a:gd name="T30" fmla="*/ 864 w 864"/>
                  <a:gd name="T31" fmla="*/ 680 h 864"/>
                  <a:gd name="T32" fmla="*/ 864 w 864"/>
                  <a:gd name="T33" fmla="*/ 185 h 864"/>
                  <a:gd name="T34" fmla="*/ 679 w 864"/>
                  <a:gd name="T35" fmla="*/ 0 h 8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864" h="864">
                    <a:moveTo>
                      <a:pt x="679" y="48"/>
                    </a:moveTo>
                    <a:cubicBezTo>
                      <a:pt x="754" y="48"/>
                      <a:pt x="816" y="110"/>
                      <a:pt x="816" y="185"/>
                    </a:cubicBezTo>
                    <a:cubicBezTo>
                      <a:pt x="816" y="680"/>
                      <a:pt x="816" y="680"/>
                      <a:pt x="816" y="680"/>
                    </a:cubicBezTo>
                    <a:cubicBezTo>
                      <a:pt x="816" y="755"/>
                      <a:pt x="754" y="816"/>
                      <a:pt x="679" y="816"/>
                    </a:cubicBezTo>
                    <a:cubicBezTo>
                      <a:pt x="185" y="816"/>
                      <a:pt x="185" y="816"/>
                      <a:pt x="185" y="816"/>
                    </a:cubicBezTo>
                    <a:cubicBezTo>
                      <a:pt x="109" y="816"/>
                      <a:pt x="48" y="755"/>
                      <a:pt x="48" y="680"/>
                    </a:cubicBezTo>
                    <a:cubicBezTo>
                      <a:pt x="48" y="185"/>
                      <a:pt x="48" y="185"/>
                      <a:pt x="48" y="185"/>
                    </a:cubicBezTo>
                    <a:cubicBezTo>
                      <a:pt x="48" y="110"/>
                      <a:pt x="109" y="48"/>
                      <a:pt x="185" y="48"/>
                    </a:cubicBezTo>
                    <a:cubicBezTo>
                      <a:pt x="679" y="48"/>
                      <a:pt x="679" y="48"/>
                      <a:pt x="679" y="48"/>
                    </a:cubicBezTo>
                    <a:close/>
                    <a:moveTo>
                      <a:pt x="679" y="0"/>
                    </a:moveTo>
                    <a:cubicBezTo>
                      <a:pt x="185" y="0"/>
                      <a:pt x="185" y="0"/>
                      <a:pt x="185" y="0"/>
                    </a:cubicBezTo>
                    <a:cubicBezTo>
                      <a:pt x="83" y="0"/>
                      <a:pt x="0" y="84"/>
                      <a:pt x="0" y="185"/>
                    </a:cubicBezTo>
                    <a:cubicBezTo>
                      <a:pt x="0" y="680"/>
                      <a:pt x="0" y="680"/>
                      <a:pt x="0" y="680"/>
                    </a:cubicBezTo>
                    <a:cubicBezTo>
                      <a:pt x="0" y="781"/>
                      <a:pt x="83" y="864"/>
                      <a:pt x="185" y="864"/>
                    </a:cubicBezTo>
                    <a:cubicBezTo>
                      <a:pt x="679" y="864"/>
                      <a:pt x="679" y="864"/>
                      <a:pt x="679" y="864"/>
                    </a:cubicBezTo>
                    <a:cubicBezTo>
                      <a:pt x="781" y="864"/>
                      <a:pt x="864" y="781"/>
                      <a:pt x="864" y="680"/>
                    </a:cubicBezTo>
                    <a:cubicBezTo>
                      <a:pt x="864" y="185"/>
                      <a:pt x="864" y="185"/>
                      <a:pt x="864" y="185"/>
                    </a:cubicBezTo>
                    <a:cubicBezTo>
                      <a:pt x="864" y="84"/>
                      <a:pt x="781" y="0"/>
                      <a:pt x="679" y="0"/>
                    </a:cubicBezTo>
                    <a:close/>
                  </a:path>
                </a:pathLst>
              </a:custGeom>
              <a:solidFill>
                <a:srgbClr val="314865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b="0">
                  <a:solidFill>
                    <a:schemeClr val="bg2">
                      <a:lumMod val="50000"/>
                    </a:schemeClr>
                  </a:solidFill>
                  <a:latin typeface="Arial"/>
                  <a:ea typeface="微软雅黑"/>
                  <a:sym typeface="Arial"/>
                </a:endParaRPr>
              </a:p>
            </p:txBody>
          </p:sp>
          <p:sp>
            <p:nvSpPr>
              <p:cNvPr id="119" name="Title 20">
                <a:extLst>
                  <a:ext uri="{FF2B5EF4-FFF2-40B4-BE49-F238E27FC236}">
                    <a16:creationId xmlns:a16="http://schemas.microsoft.com/office/drawing/2014/main" xmlns="" id="{F303D8BB-BE55-4E18-9E4B-F69891521BDA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6476603" y="2628450"/>
                <a:ext cx="1697831" cy="3231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tIns="0">
                <a:spAutoFit/>
              </a:bodyPr>
              <a:lstStyle>
                <a:lvl1pPr defTabSz="457200">
                  <a:defRPr sz="43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1pPr>
                <a:lvl2pPr marL="742950" indent="-285750" defTabSz="457200">
                  <a:defRPr sz="43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2pPr>
                <a:lvl3pPr marL="1143000" indent="-228600" defTabSz="457200">
                  <a:defRPr sz="43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3pPr>
                <a:lvl4pPr marL="1600200" indent="-228600" defTabSz="457200">
                  <a:defRPr sz="43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4pPr>
                <a:lvl5pPr marL="2057400" indent="-228600" defTabSz="457200">
                  <a:defRPr sz="43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5pPr>
                <a:lvl6pPr marL="25146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 sz="43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6pPr>
                <a:lvl7pPr marL="29718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 sz="43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7pPr>
                <a:lvl8pPr marL="34290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 sz="43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8pPr>
                <a:lvl9pPr marL="38862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 sz="43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9pPr>
              </a:lstStyle>
              <a:p>
                <a:r>
                  <a:rPr lang="zh-CN" altLang="en-US" sz="1800" dirty="0">
                    <a:solidFill>
                      <a:schemeClr val="bg1"/>
                    </a:solidFill>
                    <a:latin typeface="Arial"/>
                    <a:ea typeface="微软雅黑"/>
                    <a:sym typeface="Arial"/>
                  </a:rPr>
                  <a:t>件采购汇总表</a:t>
                </a:r>
                <a:endParaRPr lang="en-US" altLang="zh-CN" sz="1800" dirty="0">
                  <a:solidFill>
                    <a:schemeClr val="bg1"/>
                  </a:solidFill>
                  <a:latin typeface="Arial"/>
                  <a:ea typeface="微软雅黑"/>
                  <a:sym typeface="Arial"/>
                </a:endParaRPr>
              </a:p>
            </p:txBody>
          </p:sp>
          <p:sp>
            <p:nvSpPr>
              <p:cNvPr id="120" name="Title 20">
                <a:extLst>
                  <a:ext uri="{FF2B5EF4-FFF2-40B4-BE49-F238E27FC236}">
                    <a16:creationId xmlns:a16="http://schemas.microsoft.com/office/drawing/2014/main" xmlns="" id="{E72DEEAC-44EF-4B3B-B6E4-8C6CD115000D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6430523" y="3242134"/>
                <a:ext cx="1374065" cy="10341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tIns="0" rIns="0" bIns="0" anchor="ctr">
                <a:spAutoFit/>
              </a:bodyPr>
              <a:lstStyle>
                <a:lvl1pPr defTabSz="457200">
                  <a:defRPr sz="43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1pPr>
                <a:lvl2pPr marL="742950" indent="-285750" defTabSz="457200">
                  <a:defRPr sz="43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2pPr>
                <a:lvl3pPr marL="1143000" indent="-228600" defTabSz="457200">
                  <a:defRPr sz="43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3pPr>
                <a:lvl4pPr marL="1600200" indent="-228600" defTabSz="457200">
                  <a:defRPr sz="43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4pPr>
                <a:lvl5pPr marL="2057400" indent="-228600" defTabSz="457200">
                  <a:defRPr sz="43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5pPr>
                <a:lvl6pPr marL="25146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 sz="43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6pPr>
                <a:lvl7pPr marL="29718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 sz="43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7pPr>
                <a:lvl8pPr marL="34290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 sz="43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8pPr>
                <a:lvl9pPr marL="38862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 sz="43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9pPr>
              </a:lstStyle>
              <a:p>
                <a:pPr>
                  <a:lnSpc>
                    <a:spcPct val="120000"/>
                  </a:lnSpc>
                </a:pPr>
                <a:r>
                  <a:rPr lang="zh-CN" altLang="en-US" sz="1400" b="0" dirty="0">
                    <a:solidFill>
                      <a:schemeClr val="bg2">
                        <a:lumMod val="50000"/>
                      </a:schemeClr>
                    </a:solidFill>
                    <a:latin typeface="Arial"/>
                    <a:ea typeface="微软雅黑"/>
                    <a:sym typeface="Arial"/>
                  </a:rPr>
                  <a:t>请替换文字内容，修改文字内容，也可以直接复制你的内容到此。</a:t>
                </a:r>
              </a:p>
            </p:txBody>
          </p:sp>
        </p:grpSp>
      </p:grpSp>
      <p:grpSp>
        <p:nvGrpSpPr>
          <p:cNvPr id="121" name="组合 120">
            <a:extLst>
              <a:ext uri="{FF2B5EF4-FFF2-40B4-BE49-F238E27FC236}">
                <a16:creationId xmlns:a16="http://schemas.microsoft.com/office/drawing/2014/main" xmlns="" id="{716D4962-0869-4049-8C21-9120B35F0ACB}"/>
              </a:ext>
            </a:extLst>
          </p:cNvPr>
          <p:cNvGrpSpPr/>
          <p:nvPr/>
        </p:nvGrpSpPr>
        <p:grpSpPr>
          <a:xfrm>
            <a:off x="8489950" y="2713039"/>
            <a:ext cx="2122488" cy="2101850"/>
            <a:chOff x="8489950" y="2713039"/>
            <a:chExt cx="2122488" cy="2101850"/>
          </a:xfrm>
        </p:grpSpPr>
        <p:sp>
          <p:nvSpPr>
            <p:cNvPr id="122" name="Freeform 36">
              <a:extLst>
                <a:ext uri="{FF2B5EF4-FFF2-40B4-BE49-F238E27FC236}">
                  <a16:creationId xmlns:a16="http://schemas.microsoft.com/office/drawing/2014/main" xmlns="" id="{03F6FB5E-66E9-460C-8ED4-267CE0F83B3F}"/>
                </a:ext>
              </a:extLst>
            </p:cNvPr>
            <p:cNvSpPr>
              <a:spLocks/>
            </p:cNvSpPr>
            <p:nvPr/>
          </p:nvSpPr>
          <p:spPr bwMode="auto">
            <a:xfrm>
              <a:off x="8753475" y="4195764"/>
              <a:ext cx="1858963" cy="619125"/>
            </a:xfrm>
            <a:custGeom>
              <a:avLst/>
              <a:gdLst>
                <a:gd name="T0" fmla="*/ 787 w 864"/>
                <a:gd name="T1" fmla="*/ 288 h 288"/>
                <a:gd name="T2" fmla="*/ 76 w 864"/>
                <a:gd name="T3" fmla="*/ 288 h 288"/>
                <a:gd name="T4" fmla="*/ 0 w 864"/>
                <a:gd name="T5" fmla="*/ 211 h 288"/>
                <a:gd name="T6" fmla="*/ 0 w 864"/>
                <a:gd name="T7" fmla="*/ 77 h 288"/>
                <a:gd name="T8" fmla="*/ 76 w 864"/>
                <a:gd name="T9" fmla="*/ 0 h 288"/>
                <a:gd name="T10" fmla="*/ 787 w 864"/>
                <a:gd name="T11" fmla="*/ 0 h 288"/>
                <a:gd name="T12" fmla="*/ 864 w 864"/>
                <a:gd name="T13" fmla="*/ 77 h 288"/>
                <a:gd name="T14" fmla="*/ 864 w 864"/>
                <a:gd name="T15" fmla="*/ 211 h 288"/>
                <a:gd name="T16" fmla="*/ 787 w 864"/>
                <a:gd name="T17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64" h="288">
                  <a:moveTo>
                    <a:pt x="787" y="288"/>
                  </a:moveTo>
                  <a:cubicBezTo>
                    <a:pt x="76" y="288"/>
                    <a:pt x="76" y="288"/>
                    <a:pt x="76" y="288"/>
                  </a:cubicBezTo>
                  <a:cubicBezTo>
                    <a:pt x="34" y="288"/>
                    <a:pt x="0" y="254"/>
                    <a:pt x="0" y="211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35"/>
                    <a:pt x="34" y="0"/>
                    <a:pt x="76" y="0"/>
                  </a:cubicBezTo>
                  <a:cubicBezTo>
                    <a:pt x="787" y="0"/>
                    <a:pt x="787" y="0"/>
                    <a:pt x="787" y="0"/>
                  </a:cubicBezTo>
                  <a:cubicBezTo>
                    <a:pt x="829" y="0"/>
                    <a:pt x="864" y="35"/>
                    <a:pt x="864" y="77"/>
                  </a:cubicBezTo>
                  <a:cubicBezTo>
                    <a:pt x="864" y="211"/>
                    <a:pt x="864" y="211"/>
                    <a:pt x="864" y="211"/>
                  </a:cubicBezTo>
                  <a:cubicBezTo>
                    <a:pt x="864" y="254"/>
                    <a:pt x="829" y="288"/>
                    <a:pt x="787" y="288"/>
                  </a:cubicBezTo>
                  <a:close/>
                </a:path>
              </a:pathLst>
            </a:custGeom>
            <a:solidFill>
              <a:srgbClr val="314865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0">
                <a:solidFill>
                  <a:schemeClr val="bg2">
                    <a:lumMod val="50000"/>
                  </a:schemeClr>
                </a:solidFill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23" name="Freeform 39">
              <a:extLst>
                <a:ext uri="{FF2B5EF4-FFF2-40B4-BE49-F238E27FC236}">
                  <a16:creationId xmlns:a16="http://schemas.microsoft.com/office/drawing/2014/main" xmlns="" id="{3C7E2955-8C6A-436D-BF8F-DD588DC218C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489950" y="2713039"/>
              <a:ext cx="1858963" cy="1854200"/>
            </a:xfrm>
            <a:custGeom>
              <a:avLst/>
              <a:gdLst>
                <a:gd name="T0" fmla="*/ 679 w 864"/>
                <a:gd name="T1" fmla="*/ 48 h 864"/>
                <a:gd name="T2" fmla="*/ 816 w 864"/>
                <a:gd name="T3" fmla="*/ 185 h 864"/>
                <a:gd name="T4" fmla="*/ 816 w 864"/>
                <a:gd name="T5" fmla="*/ 680 h 864"/>
                <a:gd name="T6" fmla="*/ 679 w 864"/>
                <a:gd name="T7" fmla="*/ 816 h 864"/>
                <a:gd name="T8" fmla="*/ 185 w 864"/>
                <a:gd name="T9" fmla="*/ 816 h 864"/>
                <a:gd name="T10" fmla="*/ 48 w 864"/>
                <a:gd name="T11" fmla="*/ 680 h 864"/>
                <a:gd name="T12" fmla="*/ 48 w 864"/>
                <a:gd name="T13" fmla="*/ 185 h 864"/>
                <a:gd name="T14" fmla="*/ 185 w 864"/>
                <a:gd name="T15" fmla="*/ 48 h 864"/>
                <a:gd name="T16" fmla="*/ 679 w 864"/>
                <a:gd name="T17" fmla="*/ 48 h 864"/>
                <a:gd name="T18" fmla="*/ 679 w 864"/>
                <a:gd name="T19" fmla="*/ 0 h 864"/>
                <a:gd name="T20" fmla="*/ 185 w 864"/>
                <a:gd name="T21" fmla="*/ 0 h 864"/>
                <a:gd name="T22" fmla="*/ 0 w 864"/>
                <a:gd name="T23" fmla="*/ 185 h 864"/>
                <a:gd name="T24" fmla="*/ 0 w 864"/>
                <a:gd name="T25" fmla="*/ 680 h 864"/>
                <a:gd name="T26" fmla="*/ 185 w 864"/>
                <a:gd name="T27" fmla="*/ 864 h 864"/>
                <a:gd name="T28" fmla="*/ 679 w 864"/>
                <a:gd name="T29" fmla="*/ 864 h 864"/>
                <a:gd name="T30" fmla="*/ 864 w 864"/>
                <a:gd name="T31" fmla="*/ 680 h 864"/>
                <a:gd name="T32" fmla="*/ 864 w 864"/>
                <a:gd name="T33" fmla="*/ 185 h 864"/>
                <a:gd name="T34" fmla="*/ 679 w 864"/>
                <a:gd name="T35" fmla="*/ 0 h 8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64" h="864">
                  <a:moveTo>
                    <a:pt x="679" y="48"/>
                  </a:moveTo>
                  <a:cubicBezTo>
                    <a:pt x="755" y="48"/>
                    <a:pt x="816" y="110"/>
                    <a:pt x="816" y="185"/>
                  </a:cubicBezTo>
                  <a:cubicBezTo>
                    <a:pt x="816" y="680"/>
                    <a:pt x="816" y="680"/>
                    <a:pt x="816" y="680"/>
                  </a:cubicBezTo>
                  <a:cubicBezTo>
                    <a:pt x="816" y="755"/>
                    <a:pt x="755" y="816"/>
                    <a:pt x="679" y="816"/>
                  </a:cubicBezTo>
                  <a:cubicBezTo>
                    <a:pt x="185" y="816"/>
                    <a:pt x="185" y="816"/>
                    <a:pt x="185" y="816"/>
                  </a:cubicBezTo>
                  <a:cubicBezTo>
                    <a:pt x="110" y="816"/>
                    <a:pt x="48" y="755"/>
                    <a:pt x="48" y="680"/>
                  </a:cubicBezTo>
                  <a:cubicBezTo>
                    <a:pt x="48" y="185"/>
                    <a:pt x="48" y="185"/>
                    <a:pt x="48" y="185"/>
                  </a:cubicBezTo>
                  <a:cubicBezTo>
                    <a:pt x="48" y="110"/>
                    <a:pt x="110" y="48"/>
                    <a:pt x="185" y="48"/>
                  </a:cubicBezTo>
                  <a:cubicBezTo>
                    <a:pt x="679" y="48"/>
                    <a:pt x="679" y="48"/>
                    <a:pt x="679" y="48"/>
                  </a:cubicBezTo>
                  <a:close/>
                  <a:moveTo>
                    <a:pt x="679" y="0"/>
                  </a:moveTo>
                  <a:cubicBezTo>
                    <a:pt x="185" y="0"/>
                    <a:pt x="185" y="0"/>
                    <a:pt x="185" y="0"/>
                  </a:cubicBezTo>
                  <a:cubicBezTo>
                    <a:pt x="83" y="0"/>
                    <a:pt x="0" y="84"/>
                    <a:pt x="0" y="185"/>
                  </a:cubicBezTo>
                  <a:cubicBezTo>
                    <a:pt x="0" y="680"/>
                    <a:pt x="0" y="680"/>
                    <a:pt x="0" y="680"/>
                  </a:cubicBezTo>
                  <a:cubicBezTo>
                    <a:pt x="0" y="781"/>
                    <a:pt x="83" y="864"/>
                    <a:pt x="185" y="864"/>
                  </a:cubicBezTo>
                  <a:cubicBezTo>
                    <a:pt x="679" y="864"/>
                    <a:pt x="679" y="864"/>
                    <a:pt x="679" y="864"/>
                  </a:cubicBezTo>
                  <a:cubicBezTo>
                    <a:pt x="781" y="864"/>
                    <a:pt x="864" y="781"/>
                    <a:pt x="864" y="680"/>
                  </a:cubicBezTo>
                  <a:cubicBezTo>
                    <a:pt x="864" y="185"/>
                    <a:pt x="864" y="185"/>
                    <a:pt x="864" y="185"/>
                  </a:cubicBezTo>
                  <a:cubicBezTo>
                    <a:pt x="864" y="84"/>
                    <a:pt x="781" y="0"/>
                    <a:pt x="679" y="0"/>
                  </a:cubicBezTo>
                  <a:close/>
                </a:path>
              </a:pathLst>
            </a:custGeom>
            <a:solidFill>
              <a:srgbClr val="314865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0" dirty="0">
                <a:solidFill>
                  <a:schemeClr val="bg2">
                    <a:lumMod val="50000"/>
                  </a:schemeClr>
                </a:solidFill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24" name="Title 20">
              <a:extLst>
                <a:ext uri="{FF2B5EF4-FFF2-40B4-BE49-F238E27FC236}">
                  <a16:creationId xmlns:a16="http://schemas.microsoft.com/office/drawing/2014/main" xmlns="" id="{C5ABC0BE-0762-4449-B636-D4802EA1BD13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8765778" y="4343743"/>
              <a:ext cx="1697831" cy="3231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tIns="0">
              <a:spAutoFit/>
            </a:bodyPr>
            <a:lstStyle>
              <a:lvl1pPr defTabSz="457200">
                <a:defRPr sz="43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 defTabSz="457200">
                <a:defRPr sz="43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 defTabSz="457200">
                <a:defRPr sz="43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 defTabSz="457200">
                <a:defRPr sz="43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 defTabSz="457200">
                <a:defRPr sz="43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 sz="43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 sz="43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 sz="43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 sz="43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r>
                <a:rPr lang="zh-CN" altLang="en-US" sz="1800" dirty="0">
                  <a:solidFill>
                    <a:schemeClr val="bg1"/>
                  </a:solidFill>
                  <a:latin typeface="Arial"/>
                  <a:ea typeface="微软雅黑"/>
                  <a:sym typeface="Arial"/>
                </a:rPr>
                <a:t>件采购汇总表</a:t>
              </a:r>
              <a:endParaRPr lang="en-US" altLang="zh-CN" sz="1800" dirty="0">
                <a:solidFill>
                  <a:schemeClr val="bg1"/>
                </a:solidFill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25" name="Title 20">
              <a:extLst>
                <a:ext uri="{FF2B5EF4-FFF2-40B4-BE49-F238E27FC236}">
                  <a16:creationId xmlns:a16="http://schemas.microsoft.com/office/drawing/2014/main" xmlns="" id="{661737B9-8859-490B-849E-49B262EDE5FB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8753475" y="2940814"/>
              <a:ext cx="1374065" cy="10341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tIns="0" rIns="0" bIns="0" anchor="ctr">
              <a:spAutoFit/>
            </a:bodyPr>
            <a:lstStyle>
              <a:lvl1pPr defTabSz="457200">
                <a:defRPr sz="43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 defTabSz="457200">
                <a:defRPr sz="43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 defTabSz="457200">
                <a:defRPr sz="43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 defTabSz="457200">
                <a:defRPr sz="43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 defTabSz="457200">
                <a:defRPr sz="43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 sz="43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 sz="43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 sz="43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 sz="43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zh-CN" altLang="en-US" sz="1400" b="0" dirty="0">
                  <a:solidFill>
                    <a:schemeClr val="bg2">
                      <a:lumMod val="50000"/>
                    </a:schemeClr>
                  </a:solidFill>
                  <a:latin typeface="Arial"/>
                  <a:ea typeface="微软雅黑"/>
                  <a:sym typeface="Arial"/>
                </a:rPr>
                <a:t>请替换文字内容，修改文字内容，也可以直接复制你的内容到此。</a:t>
              </a:r>
            </a:p>
          </p:txBody>
        </p:sp>
      </p:grpSp>
      <p:grpSp>
        <p:nvGrpSpPr>
          <p:cNvPr id="126" name="组合 125">
            <a:extLst>
              <a:ext uri="{FF2B5EF4-FFF2-40B4-BE49-F238E27FC236}">
                <a16:creationId xmlns:a16="http://schemas.microsoft.com/office/drawing/2014/main" xmlns="" id="{60B36EB2-A0AB-4D64-99ED-0A9E065BB946}"/>
              </a:ext>
            </a:extLst>
          </p:cNvPr>
          <p:cNvGrpSpPr/>
          <p:nvPr/>
        </p:nvGrpSpPr>
        <p:grpSpPr>
          <a:xfrm>
            <a:off x="164616" y="178180"/>
            <a:ext cx="2804616" cy="368580"/>
            <a:chOff x="164616" y="178180"/>
            <a:chExt cx="2804616" cy="368580"/>
          </a:xfrm>
        </p:grpSpPr>
        <p:cxnSp>
          <p:nvCxnSpPr>
            <p:cNvPr id="127" name="直接连接符 126">
              <a:extLst>
                <a:ext uri="{FF2B5EF4-FFF2-40B4-BE49-F238E27FC236}">
                  <a16:creationId xmlns:a16="http://schemas.microsoft.com/office/drawing/2014/main" xmlns="" id="{0559F9A0-2CD5-41BC-9CB8-FFDDF7FA0DF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4616" y="535956"/>
              <a:ext cx="2804616" cy="10804"/>
            </a:xfrm>
            <a:prstGeom prst="line">
              <a:avLst/>
            </a:prstGeom>
            <a:ln>
              <a:solidFill>
                <a:srgbClr val="31486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8" name="文本框 127">
              <a:extLst>
                <a:ext uri="{FF2B5EF4-FFF2-40B4-BE49-F238E27FC236}">
                  <a16:creationId xmlns:a16="http://schemas.microsoft.com/office/drawing/2014/main" xmlns="" id="{D424E495-A91B-42B6-A9D3-FBD3E540A993}"/>
                </a:ext>
              </a:extLst>
            </p:cNvPr>
            <p:cNvSpPr txBox="1"/>
            <p:nvPr/>
          </p:nvSpPr>
          <p:spPr>
            <a:xfrm>
              <a:off x="534486" y="178180"/>
              <a:ext cx="243474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1600" b="1" dirty="0">
                  <a:solidFill>
                    <a:srgbClr val="314865"/>
                  </a:solidFill>
                  <a:effectLst>
                    <a:innerShdw blurRad="63500" dist="50800" dir="13500000">
                      <a:prstClr val="black">
                        <a:alpha val="50000"/>
                      </a:prstClr>
                    </a:innerShdw>
                  </a:effectLst>
                  <a:latin typeface="Arial"/>
                  <a:ea typeface="微软雅黑"/>
                  <a:sym typeface="Arial"/>
                </a:rPr>
                <a:t>年度重要物资采购</a:t>
              </a:r>
            </a:p>
          </p:txBody>
        </p:sp>
        <p:sp>
          <p:nvSpPr>
            <p:cNvPr id="129" name="矩形 128">
              <a:extLst>
                <a:ext uri="{FF2B5EF4-FFF2-40B4-BE49-F238E27FC236}">
                  <a16:creationId xmlns:a16="http://schemas.microsoft.com/office/drawing/2014/main" xmlns="" id="{E7401106-3FBD-48F5-B1A8-691380D1D4D9}"/>
                </a:ext>
              </a:extLst>
            </p:cNvPr>
            <p:cNvSpPr/>
            <p:nvPr/>
          </p:nvSpPr>
          <p:spPr>
            <a:xfrm>
              <a:off x="164616" y="178180"/>
              <a:ext cx="47829" cy="284416"/>
            </a:xfrm>
            <a:prstGeom prst="rect">
              <a:avLst/>
            </a:prstGeom>
            <a:solidFill>
              <a:srgbClr val="314865"/>
            </a:solidFill>
            <a:ln>
              <a:solidFill>
                <a:srgbClr val="31486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30" name="矩形 129">
              <a:extLst>
                <a:ext uri="{FF2B5EF4-FFF2-40B4-BE49-F238E27FC236}">
                  <a16:creationId xmlns:a16="http://schemas.microsoft.com/office/drawing/2014/main" xmlns="" id="{85011ABE-2F31-4167-A1BD-761B696DFA97}"/>
                </a:ext>
              </a:extLst>
            </p:cNvPr>
            <p:cNvSpPr/>
            <p:nvPr/>
          </p:nvSpPr>
          <p:spPr>
            <a:xfrm>
              <a:off x="275779" y="252586"/>
              <a:ext cx="47828" cy="210010"/>
            </a:xfrm>
            <a:prstGeom prst="rect">
              <a:avLst/>
            </a:prstGeom>
            <a:solidFill>
              <a:srgbClr val="314865"/>
            </a:solidFill>
            <a:ln>
              <a:solidFill>
                <a:srgbClr val="31486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31" name="矩形 130">
              <a:extLst>
                <a:ext uri="{FF2B5EF4-FFF2-40B4-BE49-F238E27FC236}">
                  <a16:creationId xmlns:a16="http://schemas.microsoft.com/office/drawing/2014/main" xmlns="" id="{05123318-F587-4F4A-8E89-FC852C393D4C}"/>
                </a:ext>
              </a:extLst>
            </p:cNvPr>
            <p:cNvSpPr/>
            <p:nvPr/>
          </p:nvSpPr>
          <p:spPr>
            <a:xfrm flipH="1">
              <a:off x="377808" y="320388"/>
              <a:ext cx="47827" cy="142208"/>
            </a:xfrm>
            <a:prstGeom prst="rect">
              <a:avLst/>
            </a:prstGeom>
            <a:solidFill>
              <a:srgbClr val="314865"/>
            </a:solidFill>
            <a:ln>
              <a:solidFill>
                <a:srgbClr val="31486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651615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" grpId="0" animBg="1"/>
      <p:bldP spid="103" grpId="0" animBg="1"/>
      <p:bldP spid="10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文本框 2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056625" y="2193837"/>
            <a:ext cx="2247543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/>
            <a:r>
              <a:rPr lang="en-US" altLang="zh-CN" sz="14600" b="1" dirty="0">
                <a:solidFill>
                  <a:srgbClr val="314865"/>
                </a:solidFill>
                <a:latin typeface="Arial"/>
                <a:ea typeface="微软雅黑"/>
                <a:cs typeface="Times New Roman" panose="02020603050405020304" pitchFamily="18" charset="0"/>
                <a:sym typeface="Arial"/>
              </a:rPr>
              <a:t>02</a:t>
            </a:r>
            <a:endParaRPr lang="zh-CN" altLang="en-US" sz="14600" b="1" dirty="0">
              <a:solidFill>
                <a:srgbClr val="314865"/>
              </a:solidFill>
              <a:latin typeface="Arial"/>
              <a:ea typeface="微软雅黑"/>
              <a:cs typeface="Times New Roman" panose="02020603050405020304" pitchFamily="18" charset="0"/>
              <a:sym typeface="Arial"/>
            </a:endParaRPr>
          </a:p>
        </p:txBody>
      </p:sp>
      <p:cxnSp>
        <p:nvCxnSpPr>
          <p:cNvPr id="30" name="直接连接符 29"/>
          <p:cNvCxnSpPr>
            <a:cxnSpLocks/>
          </p:cNvCxnSpPr>
          <p:nvPr>
            <p:custDataLst>
              <p:tags r:id="rId2"/>
            </p:custDataLst>
          </p:nvPr>
        </p:nvCxnSpPr>
        <p:spPr>
          <a:xfrm>
            <a:off x="4269095" y="3974767"/>
            <a:ext cx="7186590" cy="0"/>
          </a:xfrm>
          <a:prstGeom prst="line">
            <a:avLst/>
          </a:prstGeom>
          <a:ln w="12700">
            <a:solidFill>
              <a:schemeClr val="tx1">
                <a:lumMod val="20000"/>
                <a:lumOff val="80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矩形 31"/>
          <p:cNvSpPr/>
          <p:nvPr/>
        </p:nvSpPr>
        <p:spPr>
          <a:xfrm>
            <a:off x="4269095" y="2643919"/>
            <a:ext cx="7186590" cy="101566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dist">
              <a:spcBef>
                <a:spcPct val="20000"/>
              </a:spcBef>
              <a:buClr>
                <a:schemeClr val="hlink"/>
              </a:buClr>
              <a:buSzPct val="65000"/>
            </a:pPr>
            <a:r>
              <a:rPr lang="zh-CN" altLang="en-US" sz="6600" b="1" dirty="0">
                <a:solidFill>
                  <a:srgbClr val="314865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Arial"/>
                <a:ea typeface="微软雅黑"/>
                <a:sym typeface="Arial"/>
              </a:rPr>
              <a:t>采购成本管理</a:t>
            </a:r>
          </a:p>
        </p:txBody>
      </p:sp>
      <p:grpSp>
        <p:nvGrpSpPr>
          <p:cNvPr id="18" name="组合 17">
            <a:extLst>
              <a:ext uri="{FF2B5EF4-FFF2-40B4-BE49-F238E27FC236}">
                <a16:creationId xmlns:a16="http://schemas.microsoft.com/office/drawing/2014/main" xmlns="" id="{1C01247D-0162-49DD-86DF-3BC7B90EA4BC}"/>
              </a:ext>
            </a:extLst>
          </p:cNvPr>
          <p:cNvGrpSpPr/>
          <p:nvPr/>
        </p:nvGrpSpPr>
        <p:grpSpPr>
          <a:xfrm>
            <a:off x="7781759" y="937931"/>
            <a:ext cx="2758272" cy="837788"/>
            <a:chOff x="4602145" y="211015"/>
            <a:chExt cx="2758272" cy="837788"/>
          </a:xfrm>
        </p:grpSpPr>
        <p:sp>
          <p:nvSpPr>
            <p:cNvPr id="20" name="流程图: 终止 19">
              <a:extLst>
                <a:ext uri="{FF2B5EF4-FFF2-40B4-BE49-F238E27FC236}">
                  <a16:creationId xmlns:a16="http://schemas.microsoft.com/office/drawing/2014/main" xmlns="" id="{996E1BFB-125C-45F3-AEC3-86319D368C23}"/>
                </a:ext>
              </a:extLst>
            </p:cNvPr>
            <p:cNvSpPr/>
            <p:nvPr/>
          </p:nvSpPr>
          <p:spPr>
            <a:xfrm>
              <a:off x="5521569" y="566482"/>
              <a:ext cx="1838848" cy="482321"/>
            </a:xfrm>
            <a:prstGeom prst="flowChartTerminator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22" name="流程图: 终止 21">
              <a:extLst>
                <a:ext uri="{FF2B5EF4-FFF2-40B4-BE49-F238E27FC236}">
                  <a16:creationId xmlns:a16="http://schemas.microsoft.com/office/drawing/2014/main" xmlns="" id="{DEEDD79F-D6D2-4A19-A4F3-9B156BA42CB8}"/>
                </a:ext>
              </a:extLst>
            </p:cNvPr>
            <p:cNvSpPr/>
            <p:nvPr/>
          </p:nvSpPr>
          <p:spPr>
            <a:xfrm>
              <a:off x="4602145" y="211015"/>
              <a:ext cx="1838848" cy="482321"/>
            </a:xfrm>
            <a:prstGeom prst="flowChartTerminator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23" name="流程图: 终止 22">
              <a:extLst>
                <a:ext uri="{FF2B5EF4-FFF2-40B4-BE49-F238E27FC236}">
                  <a16:creationId xmlns:a16="http://schemas.microsoft.com/office/drawing/2014/main" xmlns="" id="{5C74AD11-2929-4A85-9085-AB225DDC1B5C}"/>
                </a:ext>
              </a:extLst>
            </p:cNvPr>
            <p:cNvSpPr/>
            <p:nvPr/>
          </p:nvSpPr>
          <p:spPr>
            <a:xfrm>
              <a:off x="5521569" y="526200"/>
              <a:ext cx="1838848" cy="482321"/>
            </a:xfrm>
            <a:prstGeom prst="flowChartTerminator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</p:grpSp>
      <p:sp>
        <p:nvSpPr>
          <p:cNvPr id="24" name="矩形 23">
            <a:extLst>
              <a:ext uri="{FF2B5EF4-FFF2-40B4-BE49-F238E27FC236}">
                <a16:creationId xmlns:a16="http://schemas.microsoft.com/office/drawing/2014/main" xmlns="" id="{C73ADF1F-38EF-435B-AFE8-407670BA2596}"/>
              </a:ext>
            </a:extLst>
          </p:cNvPr>
          <p:cNvSpPr/>
          <p:nvPr/>
        </p:nvSpPr>
        <p:spPr>
          <a:xfrm>
            <a:off x="1056625" y="-1"/>
            <a:ext cx="2247543" cy="1775719"/>
          </a:xfrm>
          <a:prstGeom prst="rect">
            <a:avLst/>
          </a:prstGeom>
          <a:solidFill>
            <a:srgbClr val="3148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25" name="矩形 24">
            <a:extLst>
              <a:ext uri="{FF2B5EF4-FFF2-40B4-BE49-F238E27FC236}">
                <a16:creationId xmlns:a16="http://schemas.microsoft.com/office/drawing/2014/main" xmlns="" id="{65033491-2A2E-4558-B98A-7C1EC7A94119}"/>
              </a:ext>
            </a:extLst>
          </p:cNvPr>
          <p:cNvSpPr/>
          <p:nvPr/>
        </p:nvSpPr>
        <p:spPr>
          <a:xfrm>
            <a:off x="1056625" y="4913832"/>
            <a:ext cx="2247543" cy="1944168"/>
          </a:xfrm>
          <a:prstGeom prst="rect">
            <a:avLst/>
          </a:prstGeom>
          <a:solidFill>
            <a:srgbClr val="3148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7" name="Rectangle 20">
            <a:extLst>
              <a:ext uri="{FF2B5EF4-FFF2-40B4-BE49-F238E27FC236}">
                <a16:creationId xmlns:a16="http://schemas.microsoft.com/office/drawing/2014/main" xmlns="" id="{6924EC46-5CC3-49A8-9206-C06D881F91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84080" y="4244899"/>
            <a:ext cx="5410351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en-US" altLang="zh-CN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ea typeface="微软雅黑"/>
                <a:cs typeface="Arial" pitchFamily="34" charset="0"/>
                <a:sym typeface="Arial"/>
              </a:rPr>
              <a:t>We have many PowerPoint </a:t>
            </a:r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ea typeface="微软雅黑"/>
                <a:cs typeface="Arial" pitchFamily="34" charset="0"/>
                <a:sym typeface="Arial"/>
              </a:rPr>
              <a:t>templates</a:t>
            </a:r>
            <a:r>
              <a:rPr lang="en-US" altLang="zh-CN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ea typeface="微软雅黑"/>
                <a:cs typeface="Arial" pitchFamily="34" charset="0"/>
                <a:sym typeface="Arial"/>
              </a:rPr>
              <a:t> that has been specifically designed to help anyone that is stepping into the world of PowerPoint for the very first time.</a:t>
            </a:r>
            <a:endParaRPr lang="zh-CN" altLang="en-US" sz="1050" dirty="0">
              <a:solidFill>
                <a:schemeClr val="tx1">
                  <a:lumMod val="65000"/>
                  <a:lumOff val="35000"/>
                </a:schemeClr>
              </a:solidFill>
              <a:latin typeface="Arial"/>
              <a:ea typeface="微软雅黑"/>
              <a:cs typeface="Arial" pitchFamily="34" charset="0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94739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4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8" presetID="2" presetClass="entr" presetSubtype="2" fill="hold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20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1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3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8" presetID="16" presetClass="entr" presetSubtype="2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30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2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10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6" grpId="0" animBg="1"/>
          <p:bldP spid="32" grpId="0"/>
          <p:bldP spid="24" grpId="0" animBg="1"/>
          <p:bldP spid="25" grpId="0" animBg="1"/>
          <p:bldP spid="17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4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8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3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8" presetID="16" presetClass="entr" presetSubtype="2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30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2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10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6" grpId="0" animBg="1"/>
          <p:bldP spid="32" grpId="0"/>
          <p:bldP spid="24" grpId="0" animBg="1"/>
          <p:bldP spid="25" grpId="0" animBg="1"/>
          <p:bldP spid="17" grpId="0"/>
        </p:bldLst>
      </p:timing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2017工作总结与2018工作规划PPT模板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文本框 2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Straight Connector 6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文本框 2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Straight Connector 6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文本框 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Straight Connector 6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文本框 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Straight Connector 6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文本框 2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Straight Connector 6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1">
      <a:majorFont>
        <a:latin typeface="Franklin Gothic Medium"/>
        <a:ea typeface="微软雅黑"/>
        <a:cs typeface=""/>
      </a:majorFont>
      <a:minorFont>
        <a:latin typeface="Franklin Gothic Book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501</TotalTime>
  <Words>3450</Words>
  <Application>Microsoft Office PowerPoint</Application>
  <PresentationFormat>自定义</PresentationFormat>
  <Paragraphs>235</Paragraphs>
  <Slides>27</Slides>
  <Notes>26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27</vt:i4>
      </vt:variant>
    </vt:vector>
  </HeadingPairs>
  <TitlesOfParts>
    <vt:vector size="29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总结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简洁工作计划</dc:title>
  <dc:creator>第一PPT</dc:creator>
  <cp:keywords>www.1ppt.com</cp:keywords>
  <cp:lastModifiedBy>Windows User</cp:lastModifiedBy>
  <cp:revision>92</cp:revision>
  <dcterms:created xsi:type="dcterms:W3CDTF">2013-07-01T03:05:36Z</dcterms:created>
  <dcterms:modified xsi:type="dcterms:W3CDTF">2018-03-26T04:20:13Z</dcterms:modified>
</cp:coreProperties>
</file>