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5" r:id="rId2"/>
  </p:sldMasterIdLst>
  <p:notesMasterIdLst>
    <p:notesMasterId r:id="rId26"/>
  </p:notesMasterIdLst>
  <p:handoutMasterIdLst>
    <p:handoutMasterId r:id="rId27"/>
  </p:handoutMasterIdLst>
  <p:sldIdLst>
    <p:sldId id="3167" r:id="rId3"/>
    <p:sldId id="3169" r:id="rId4"/>
    <p:sldId id="3168" r:id="rId5"/>
    <p:sldId id="3128" r:id="rId6"/>
    <p:sldId id="3146" r:id="rId7"/>
    <p:sldId id="3122" r:id="rId8"/>
    <p:sldId id="3125" r:id="rId9"/>
    <p:sldId id="3170" r:id="rId10"/>
    <p:sldId id="3150" r:id="rId11"/>
    <p:sldId id="3127" r:id="rId12"/>
    <p:sldId id="3149" r:id="rId13"/>
    <p:sldId id="3130" r:id="rId14"/>
    <p:sldId id="3171" r:id="rId15"/>
    <p:sldId id="3147" r:id="rId16"/>
    <p:sldId id="3124" r:id="rId17"/>
    <p:sldId id="3123" r:id="rId18"/>
    <p:sldId id="3148" r:id="rId19"/>
    <p:sldId id="3172" r:id="rId20"/>
    <p:sldId id="3126" r:id="rId21"/>
    <p:sldId id="3133" r:id="rId22"/>
    <p:sldId id="3129" r:id="rId23"/>
    <p:sldId id="3173" r:id="rId24"/>
    <p:sldId id="317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37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8" y="-148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2189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009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0148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298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129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8001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123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410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6358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4271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860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544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0838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492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61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5352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212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2018/1/26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102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145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5528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646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055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910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63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207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2" r:id="rId2"/>
    <p:sldLayoutId id="2147483963" r:id="rId3"/>
    <p:sldLayoutId id="21474839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56470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1492236" y="3480508"/>
            <a:ext cx="5079383" cy="450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FINANCIAL DATA ANALYSIS REPORT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236687" y="2608213"/>
            <a:ext cx="7590481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66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财务数据分析报告</a:t>
            </a:r>
            <a:endParaRPr lang="zh-CN" altLang="en-US" sz="66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TextBox 18"/>
          <p:cNvSpPr txBox="1"/>
          <p:nvPr/>
        </p:nvSpPr>
        <p:spPr>
          <a:xfrm>
            <a:off x="1373002" y="3832349"/>
            <a:ext cx="5317851" cy="452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适用与财务分析</a:t>
            </a:r>
            <a:r>
              <a:rPr lang="en-US" altLang="zh-CN" sz="20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财务报告</a:t>
            </a:r>
            <a:r>
              <a:rPr lang="en-US" altLang="zh-CN" sz="20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工作汇报</a:t>
            </a:r>
            <a:endParaRPr lang="en-US" altLang="zh-CN" sz="20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4192" y="2176165"/>
            <a:ext cx="8178458" cy="462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04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椭圆 2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35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319154" y="4687829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959054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63382" y="5225256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14097" y="5496480"/>
            <a:ext cx="1898571" cy="98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05936" y="5451275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456651" y="5722500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23830" y="5236974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74545" y="5508199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694526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965751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5" name="Flowchart: Merge 24"/>
          <p:cNvSpPr>
            <a:spLocks noChangeAspect="1"/>
          </p:cNvSpPr>
          <p:nvPr/>
        </p:nvSpPr>
        <p:spPr>
          <a:xfrm>
            <a:off x="1128780" y="2412558"/>
            <a:ext cx="2379074" cy="2201605"/>
          </a:xfrm>
          <a:prstGeom prst="flowChartMerg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lowchart: Merge 25"/>
          <p:cNvSpPr>
            <a:spLocks noChangeAspect="1"/>
          </p:cNvSpPr>
          <p:nvPr/>
        </p:nvSpPr>
        <p:spPr>
          <a:xfrm>
            <a:off x="3188076" y="2951658"/>
            <a:ext cx="2379074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lowchart: Merge 27"/>
          <p:cNvSpPr>
            <a:spLocks noChangeAspect="1"/>
          </p:cNvSpPr>
          <p:nvPr/>
        </p:nvSpPr>
        <p:spPr>
          <a:xfrm>
            <a:off x="7335131" y="2955007"/>
            <a:ext cx="2379073" cy="2201605"/>
          </a:xfrm>
          <a:prstGeom prst="flowChartMerg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lowchart: Merge 28"/>
          <p:cNvSpPr>
            <a:spLocks noChangeAspect="1"/>
          </p:cNvSpPr>
          <p:nvPr/>
        </p:nvSpPr>
        <p:spPr>
          <a:xfrm>
            <a:off x="9424564" y="2405861"/>
            <a:ext cx="2379073" cy="2201605"/>
          </a:xfrm>
          <a:prstGeom prst="flowChartMerg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lowchart: Merge 29"/>
          <p:cNvSpPr>
            <a:spLocks noChangeAspect="1"/>
          </p:cNvSpPr>
          <p:nvPr/>
        </p:nvSpPr>
        <p:spPr>
          <a:xfrm>
            <a:off x="4567637" y="1968888"/>
            <a:ext cx="3691666" cy="3417093"/>
          </a:xfrm>
          <a:prstGeom prst="flowChartMerg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8244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椭圆 18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78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20" grpId="0"/>
      <p:bldP spid="24" grpId="0"/>
      <p:bldP spid="25" grpId="0" animBg="1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76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03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794632" y="508364"/>
            <a:ext cx="5250625" cy="2957851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785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1641197"/>
            <a:ext cx="2569730" cy="2089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572255" y="1641197"/>
            <a:ext cx="2569730" cy="208943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144510" y="1641197"/>
            <a:ext cx="2569730" cy="2089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716765" y="164119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0289020" y="1641197"/>
            <a:ext cx="2569730" cy="20894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0" y="3727172"/>
            <a:ext cx="2569730" cy="20894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57225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144510" y="3727172"/>
            <a:ext cx="2569730" cy="208943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716765" y="3727172"/>
            <a:ext cx="2569730" cy="2089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289020" y="3727172"/>
            <a:ext cx="2569730" cy="208943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15"/>
          <p:cNvSpPr txBox="1"/>
          <p:nvPr/>
        </p:nvSpPr>
        <p:spPr>
          <a:xfrm>
            <a:off x="236687" y="2650743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236687" y="2330012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2886581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2886581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0491" y="2594760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80491" y="227402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7999756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7999756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481699" y="2585429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481699" y="226469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89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3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69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椭圆 18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37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04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794632" y="508364"/>
            <a:ext cx="5250625" cy="2957851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08091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443300" y="4487689"/>
            <a:ext cx="1184516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70151" y="3065276"/>
            <a:ext cx="911564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73778" y="4241095"/>
            <a:ext cx="1184516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594491" y="3100852"/>
            <a:ext cx="1678063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6" name="矩形 35"/>
          <p:cNvSpPr/>
          <p:nvPr/>
        </p:nvSpPr>
        <p:spPr>
          <a:xfrm>
            <a:off x="8834095" y="4990685"/>
            <a:ext cx="2916435" cy="799050"/>
          </a:xfrm>
          <a:prstGeom prst="rect">
            <a:avLst/>
          </a:prstGeom>
        </p:spPr>
        <p:txBody>
          <a:bodyPr wrap="square" lIns="96377" tIns="48189" rIns="96377" bIns="48189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点击添加小标题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4"/>
          <p:cNvSpPr>
            <a:spLocks/>
          </p:cNvSpPr>
          <p:nvPr/>
        </p:nvSpPr>
        <p:spPr bwMode="auto">
          <a:xfrm>
            <a:off x="2585947" y="2155888"/>
            <a:ext cx="2456175" cy="2456975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chemeClr val="accent2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6"/>
          <p:cNvSpPr>
            <a:spLocks/>
          </p:cNvSpPr>
          <p:nvPr/>
        </p:nvSpPr>
        <p:spPr bwMode="auto">
          <a:xfrm>
            <a:off x="4683435" y="3495041"/>
            <a:ext cx="1941401" cy="1942037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3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8"/>
          <p:cNvSpPr>
            <a:spLocks/>
          </p:cNvSpPr>
          <p:nvPr/>
        </p:nvSpPr>
        <p:spPr bwMode="auto">
          <a:xfrm>
            <a:off x="964715" y="3682767"/>
            <a:ext cx="2142760" cy="2142187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6"/>
          <p:cNvSpPr>
            <a:spLocks/>
          </p:cNvSpPr>
          <p:nvPr/>
        </p:nvSpPr>
        <p:spPr bwMode="auto">
          <a:xfrm>
            <a:off x="6249070" y="2233263"/>
            <a:ext cx="2345106" cy="2345875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4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939597" y="2146430"/>
            <a:ext cx="2792216" cy="250653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56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9" dur="8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19" dur="7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29" dur="7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39" dur="7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4" grpId="0"/>
      <p:bldP spid="35" grpId="0"/>
      <p:bldP spid="36" grpId="0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9007" y="447"/>
            <a:ext cx="3244175" cy="7231756"/>
          </a:xfrm>
          <a:prstGeom prst="rect">
            <a:avLst/>
          </a:prstGeom>
          <a:solidFill>
            <a:srgbClr val="F0A12C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7121580" y="1917245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657757" y="1942447"/>
            <a:ext cx="2698175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717577" y="1862631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4" name="圆角矩形 5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6" name="圆角矩形 55"/>
          <p:cNvSpPr/>
          <p:nvPr/>
        </p:nvSpPr>
        <p:spPr bwMode="auto">
          <a:xfrm>
            <a:off x="6272166" y="1930802"/>
            <a:ext cx="714192" cy="588823"/>
          </a:xfrm>
          <a:prstGeom prst="roundRect">
            <a:avLst/>
          </a:prstGeom>
          <a:solidFill>
            <a:schemeClr val="accent4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7121580" y="2901181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657757" y="2926383"/>
            <a:ext cx="2698175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717577" y="2846567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0" name="圆角矩形 59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75" name="圆角矩形 74"/>
          <p:cNvSpPr/>
          <p:nvPr/>
        </p:nvSpPr>
        <p:spPr bwMode="auto">
          <a:xfrm>
            <a:off x="6272166" y="2914739"/>
            <a:ext cx="714192" cy="588823"/>
          </a:xfrm>
          <a:prstGeom prst="roundRect">
            <a:avLst/>
          </a:prstGeom>
          <a:solidFill>
            <a:schemeClr val="accent3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圆角矩形 75"/>
          <p:cNvSpPr/>
          <p:nvPr/>
        </p:nvSpPr>
        <p:spPr>
          <a:xfrm>
            <a:off x="7121580" y="3886937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657757" y="3912138"/>
            <a:ext cx="2698175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5717577" y="3832323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9" name="圆角矩形 9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0" name="圆角矩形 9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1" name="圆角矩形 100"/>
          <p:cNvSpPr/>
          <p:nvPr/>
        </p:nvSpPr>
        <p:spPr bwMode="auto">
          <a:xfrm>
            <a:off x="6272166" y="3900494"/>
            <a:ext cx="714192" cy="588823"/>
          </a:xfrm>
          <a:prstGeom prst="roundRect">
            <a:avLst/>
          </a:prstGeom>
          <a:solidFill>
            <a:schemeClr val="accent4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7121580" y="4889751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7657757" y="4914953"/>
            <a:ext cx="2698175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5717577" y="4835137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5" name="圆角矩形 10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6" name="圆角矩形 10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7" name="圆角矩形 106"/>
          <p:cNvSpPr/>
          <p:nvPr/>
        </p:nvSpPr>
        <p:spPr bwMode="auto">
          <a:xfrm>
            <a:off x="6272166" y="4903308"/>
            <a:ext cx="714192" cy="588823"/>
          </a:xfrm>
          <a:prstGeom prst="roundRect">
            <a:avLst/>
          </a:prstGeom>
          <a:solidFill>
            <a:schemeClr val="accent3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387001" y="2472233"/>
            <a:ext cx="2288187" cy="2288185"/>
            <a:chOff x="3962648" y="2819400"/>
            <a:chExt cx="1218704" cy="1218704"/>
          </a:xfrm>
        </p:grpSpPr>
        <p:grpSp>
          <p:nvGrpSpPr>
            <p:cNvPr id="44" name="组合 43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6" name="同心圆 4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solidFill>
                    <a:schemeClr val="tx1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5" name="TextBox 5"/>
            <p:cNvSpPr txBox="1"/>
            <p:nvPr/>
          </p:nvSpPr>
          <p:spPr>
            <a:xfrm>
              <a:off x="4146363" y="3165339"/>
              <a:ext cx="852982" cy="475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目录</a:t>
              </a:r>
              <a:endParaRPr lang="en-US" altLang="zh-CN" sz="2800" b="1" spc="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/>
              <a:r>
                <a:rPr lang="en-US" altLang="zh-CN" sz="2400" b="1" cap="all" dirty="0">
                  <a:solidFill>
                    <a:schemeClr val="accent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contents</a:t>
              </a:r>
              <a:endParaRPr lang="zh-CN" altLang="en-US" sz="2400" b="1" cap="all" dirty="0">
                <a:solidFill>
                  <a:schemeClr val="accent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70186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/>
          <p:nvPr/>
        </p:nvGrpSpPr>
        <p:grpSpPr>
          <a:xfrm>
            <a:off x="8143780" y="3616325"/>
            <a:ext cx="544517" cy="1398909"/>
            <a:chOff x="1371598" y="1962150"/>
            <a:chExt cx="915449" cy="2351874"/>
          </a:xfrm>
          <a:solidFill>
            <a:schemeClr val="accent3"/>
          </a:solidFill>
        </p:grpSpPr>
        <p:sp>
          <p:nvSpPr>
            <p:cNvPr id="31" name="Isosceles Triangle 30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Can 31"/>
            <p:cNvSpPr/>
            <p:nvPr/>
          </p:nvSpPr>
          <p:spPr>
            <a:xfrm>
              <a:off x="1371598" y="1962150"/>
              <a:ext cx="108083" cy="2351874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33"/>
          <p:cNvGrpSpPr/>
          <p:nvPr/>
        </p:nvGrpSpPr>
        <p:grpSpPr>
          <a:xfrm>
            <a:off x="1063092" y="4152077"/>
            <a:ext cx="544517" cy="1500105"/>
            <a:chOff x="1371598" y="1962150"/>
            <a:chExt cx="915449" cy="2522008"/>
          </a:xfrm>
          <a:solidFill>
            <a:schemeClr val="accent1"/>
          </a:solidFill>
        </p:grpSpPr>
        <p:sp>
          <p:nvSpPr>
            <p:cNvPr id="35" name="Isosceles Triangle 34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Can 35"/>
            <p:cNvSpPr/>
            <p:nvPr/>
          </p:nvSpPr>
          <p:spPr>
            <a:xfrm>
              <a:off x="1371598" y="1962150"/>
              <a:ext cx="108083" cy="2522008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5"/>
          <p:cNvGrpSpPr/>
          <p:nvPr/>
        </p:nvGrpSpPr>
        <p:grpSpPr>
          <a:xfrm>
            <a:off x="5227981" y="3041932"/>
            <a:ext cx="544517" cy="1324446"/>
            <a:chOff x="1371598" y="1962150"/>
            <a:chExt cx="915449" cy="2226686"/>
          </a:xfrm>
          <a:solidFill>
            <a:schemeClr val="accent2"/>
          </a:solidFill>
        </p:grpSpPr>
        <p:sp>
          <p:nvSpPr>
            <p:cNvPr id="27" name="Isosceles Triangle 26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Can 27"/>
            <p:cNvSpPr/>
            <p:nvPr/>
          </p:nvSpPr>
          <p:spPr>
            <a:xfrm>
              <a:off x="1371598" y="1962150"/>
              <a:ext cx="108083" cy="2226686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4"/>
          <p:cNvGrpSpPr/>
          <p:nvPr/>
        </p:nvGrpSpPr>
        <p:grpSpPr>
          <a:xfrm>
            <a:off x="353" y="4173992"/>
            <a:ext cx="12858044" cy="3058657"/>
            <a:chOff x="0" y="1885950"/>
            <a:chExt cx="9144000" cy="3257550"/>
          </a:xfrm>
        </p:grpSpPr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23100" y="1885950"/>
              <a:ext cx="9120900" cy="3257550"/>
            </a:xfrm>
            <a:custGeom>
              <a:avLst/>
              <a:gdLst/>
              <a:ahLst/>
              <a:cxnLst>
                <a:cxn ang="0">
                  <a:pos x="2288" y="198"/>
                </a:cxn>
                <a:cxn ang="0">
                  <a:pos x="1798" y="1186"/>
                </a:cxn>
                <a:cxn ang="0">
                  <a:pos x="1757" y="518"/>
                </a:cxn>
                <a:cxn ang="0">
                  <a:pos x="1220" y="1249"/>
                </a:cxn>
                <a:cxn ang="0">
                  <a:pos x="1124" y="0"/>
                </a:cxn>
                <a:cxn ang="0">
                  <a:pos x="643" y="966"/>
                </a:cxn>
                <a:cxn ang="0">
                  <a:pos x="533" y="672"/>
                </a:cxn>
                <a:cxn ang="0">
                  <a:pos x="87" y="1058"/>
                </a:cxn>
                <a:cxn ang="0">
                  <a:pos x="0" y="2087"/>
                </a:cxn>
                <a:cxn ang="0">
                  <a:pos x="2764" y="2087"/>
                </a:cxn>
                <a:cxn ang="0">
                  <a:pos x="2764" y="950"/>
                </a:cxn>
                <a:cxn ang="0">
                  <a:pos x="2288" y="198"/>
                </a:cxn>
              </a:cxnLst>
              <a:rect l="0" t="0" r="r" b="b"/>
              <a:pathLst>
                <a:path w="2764" h="2087">
                  <a:moveTo>
                    <a:pt x="2288" y="198"/>
                  </a:moveTo>
                  <a:lnTo>
                    <a:pt x="1798" y="1186"/>
                  </a:lnTo>
                  <a:lnTo>
                    <a:pt x="1757" y="518"/>
                  </a:lnTo>
                  <a:lnTo>
                    <a:pt x="1220" y="1249"/>
                  </a:lnTo>
                  <a:lnTo>
                    <a:pt x="1124" y="0"/>
                  </a:lnTo>
                  <a:lnTo>
                    <a:pt x="643" y="966"/>
                  </a:lnTo>
                  <a:lnTo>
                    <a:pt x="533" y="672"/>
                  </a:lnTo>
                  <a:lnTo>
                    <a:pt x="87" y="1058"/>
                  </a:lnTo>
                  <a:lnTo>
                    <a:pt x="0" y="2087"/>
                  </a:lnTo>
                  <a:lnTo>
                    <a:pt x="2764" y="2087"/>
                  </a:lnTo>
                  <a:lnTo>
                    <a:pt x="2764" y="950"/>
                  </a:lnTo>
                  <a:lnTo>
                    <a:pt x="2288" y="19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0" y="1885950"/>
              <a:ext cx="9144000" cy="3257550"/>
            </a:xfrm>
            <a:custGeom>
              <a:avLst/>
              <a:gdLst/>
              <a:ahLst/>
              <a:cxnLst>
                <a:cxn ang="0">
                  <a:pos x="2771" y="950"/>
                </a:cxn>
                <a:cxn ang="0">
                  <a:pos x="2771" y="2087"/>
                </a:cxn>
                <a:cxn ang="0">
                  <a:pos x="0" y="2087"/>
                </a:cxn>
                <a:cxn ang="0">
                  <a:pos x="0" y="700"/>
                </a:cxn>
                <a:cxn ang="0">
                  <a:pos x="410" y="1144"/>
                </a:cxn>
                <a:cxn ang="0">
                  <a:pos x="540" y="672"/>
                </a:cxn>
                <a:cxn ang="0">
                  <a:pos x="852" y="1030"/>
                </a:cxn>
                <a:cxn ang="0">
                  <a:pos x="1131" y="0"/>
                </a:cxn>
                <a:cxn ang="0">
                  <a:pos x="1665" y="850"/>
                </a:cxn>
                <a:cxn ang="0">
                  <a:pos x="1764" y="518"/>
                </a:cxn>
                <a:cxn ang="0">
                  <a:pos x="2166" y="865"/>
                </a:cxn>
                <a:cxn ang="0">
                  <a:pos x="2295" y="198"/>
                </a:cxn>
                <a:cxn ang="0">
                  <a:pos x="2771" y="950"/>
                </a:cxn>
              </a:cxnLst>
              <a:rect l="0" t="0" r="r" b="b"/>
              <a:pathLst>
                <a:path w="2771" h="2087">
                  <a:moveTo>
                    <a:pt x="2771" y="950"/>
                  </a:moveTo>
                  <a:lnTo>
                    <a:pt x="2771" y="2087"/>
                  </a:lnTo>
                  <a:lnTo>
                    <a:pt x="0" y="2087"/>
                  </a:lnTo>
                  <a:lnTo>
                    <a:pt x="0" y="700"/>
                  </a:lnTo>
                  <a:lnTo>
                    <a:pt x="410" y="1144"/>
                  </a:lnTo>
                  <a:lnTo>
                    <a:pt x="540" y="672"/>
                  </a:lnTo>
                  <a:lnTo>
                    <a:pt x="852" y="1030"/>
                  </a:lnTo>
                  <a:lnTo>
                    <a:pt x="1131" y="0"/>
                  </a:lnTo>
                  <a:lnTo>
                    <a:pt x="1665" y="850"/>
                  </a:lnTo>
                  <a:lnTo>
                    <a:pt x="1764" y="518"/>
                  </a:lnTo>
                  <a:lnTo>
                    <a:pt x="2166" y="865"/>
                  </a:lnTo>
                  <a:lnTo>
                    <a:pt x="2295" y="198"/>
                  </a:lnTo>
                  <a:lnTo>
                    <a:pt x="2771" y="95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7061768" y="2195004"/>
              <a:ext cx="940470" cy="586890"/>
            </a:xfrm>
            <a:custGeom>
              <a:avLst/>
              <a:gdLst/>
              <a:ahLst/>
              <a:cxnLst>
                <a:cxn ang="0">
                  <a:pos x="285" y="205"/>
                </a:cxn>
                <a:cxn ang="0">
                  <a:pos x="232" y="295"/>
                </a:cxn>
                <a:cxn ang="0">
                  <a:pos x="176" y="240"/>
                </a:cxn>
                <a:cxn ang="0">
                  <a:pos x="82" y="376"/>
                </a:cxn>
                <a:cxn ang="0">
                  <a:pos x="69" y="266"/>
                </a:cxn>
                <a:cxn ang="0">
                  <a:pos x="0" y="311"/>
                </a:cxn>
                <a:cxn ang="0">
                  <a:pos x="155" y="0"/>
                </a:cxn>
                <a:cxn ang="0">
                  <a:pos x="285" y="205"/>
                </a:cxn>
              </a:cxnLst>
              <a:rect l="0" t="0" r="r" b="b"/>
              <a:pathLst>
                <a:path w="285" h="376">
                  <a:moveTo>
                    <a:pt x="285" y="205"/>
                  </a:moveTo>
                  <a:lnTo>
                    <a:pt x="232" y="295"/>
                  </a:lnTo>
                  <a:lnTo>
                    <a:pt x="176" y="240"/>
                  </a:lnTo>
                  <a:lnTo>
                    <a:pt x="82" y="376"/>
                  </a:lnTo>
                  <a:lnTo>
                    <a:pt x="69" y="266"/>
                  </a:lnTo>
                  <a:lnTo>
                    <a:pt x="0" y="311"/>
                  </a:lnTo>
                  <a:lnTo>
                    <a:pt x="155" y="0"/>
                  </a:lnTo>
                  <a:lnTo>
                    <a:pt x="285" y="205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auto">
            <a:xfrm>
              <a:off x="3204196" y="1885950"/>
              <a:ext cx="963568" cy="602498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292" y="208"/>
                </a:cxn>
                <a:cxn ang="0">
                  <a:pos x="274" y="386"/>
                </a:cxn>
                <a:cxn ang="0">
                  <a:pos x="181" y="264"/>
                </a:cxn>
                <a:cxn ang="0">
                  <a:pos x="145" y="347"/>
                </a:cxn>
                <a:cxn ang="0">
                  <a:pos x="98" y="269"/>
                </a:cxn>
                <a:cxn ang="0">
                  <a:pos x="0" y="322"/>
                </a:cxn>
                <a:cxn ang="0">
                  <a:pos x="160" y="0"/>
                </a:cxn>
              </a:cxnLst>
              <a:rect l="0" t="0" r="r" b="b"/>
              <a:pathLst>
                <a:path w="292" h="386">
                  <a:moveTo>
                    <a:pt x="160" y="0"/>
                  </a:moveTo>
                  <a:lnTo>
                    <a:pt x="292" y="208"/>
                  </a:lnTo>
                  <a:lnTo>
                    <a:pt x="274" y="386"/>
                  </a:lnTo>
                  <a:lnTo>
                    <a:pt x="181" y="264"/>
                  </a:lnTo>
                  <a:lnTo>
                    <a:pt x="145" y="347"/>
                  </a:lnTo>
                  <a:lnTo>
                    <a:pt x="98" y="269"/>
                  </a:lnTo>
                  <a:lnTo>
                    <a:pt x="0" y="32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527585" y="1885950"/>
              <a:ext cx="640179" cy="602498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62" y="0"/>
                </a:cxn>
                <a:cxn ang="0">
                  <a:pos x="194" y="208"/>
                </a:cxn>
                <a:cxn ang="0">
                  <a:pos x="176" y="386"/>
                </a:cxn>
                <a:cxn ang="0">
                  <a:pos x="83" y="264"/>
                </a:cxn>
                <a:cxn ang="0">
                  <a:pos x="47" y="347"/>
                </a:cxn>
                <a:cxn ang="0">
                  <a:pos x="0" y="269"/>
                </a:cxn>
              </a:cxnLst>
              <a:rect l="0" t="0" r="r" b="b"/>
              <a:pathLst>
                <a:path w="194" h="386">
                  <a:moveTo>
                    <a:pt x="0" y="269"/>
                  </a:moveTo>
                  <a:lnTo>
                    <a:pt x="62" y="0"/>
                  </a:lnTo>
                  <a:lnTo>
                    <a:pt x="194" y="208"/>
                  </a:lnTo>
                  <a:lnTo>
                    <a:pt x="176" y="386"/>
                  </a:lnTo>
                  <a:lnTo>
                    <a:pt x="83" y="264"/>
                  </a:lnTo>
                  <a:lnTo>
                    <a:pt x="47" y="347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7299360" y="2195004"/>
              <a:ext cx="702878" cy="608742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12" y="434"/>
                </a:cxn>
                <a:cxn ang="0">
                  <a:pos x="121" y="277"/>
                </a:cxn>
                <a:cxn ang="0">
                  <a:pos x="185" y="341"/>
                </a:cxn>
                <a:cxn ang="0">
                  <a:pos x="246" y="237"/>
                </a:cxn>
                <a:cxn ang="0">
                  <a:pos x="96" y="0"/>
                </a:cxn>
              </a:cxnLst>
              <a:rect l="0" t="0" r="r" b="b"/>
              <a:pathLst>
                <a:path w="246" h="451">
                  <a:moveTo>
                    <a:pt x="96" y="0"/>
                  </a:moveTo>
                  <a:cubicBezTo>
                    <a:pt x="96" y="0"/>
                    <a:pt x="0" y="451"/>
                    <a:pt x="12" y="434"/>
                  </a:cubicBezTo>
                  <a:cubicBezTo>
                    <a:pt x="24" y="416"/>
                    <a:pt x="121" y="277"/>
                    <a:pt x="121" y="277"/>
                  </a:cubicBezTo>
                  <a:cubicBezTo>
                    <a:pt x="185" y="341"/>
                    <a:pt x="185" y="341"/>
                    <a:pt x="185" y="341"/>
                  </a:cubicBezTo>
                  <a:cubicBezTo>
                    <a:pt x="246" y="237"/>
                    <a:pt x="246" y="237"/>
                    <a:pt x="246" y="237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1"/>
          <p:cNvGrpSpPr/>
          <p:nvPr/>
        </p:nvGrpSpPr>
        <p:grpSpPr>
          <a:xfrm>
            <a:off x="353" y="5414187"/>
            <a:ext cx="12858044" cy="1818463"/>
            <a:chOff x="0" y="3378148"/>
            <a:chExt cx="9144000" cy="1765352"/>
          </a:xfrm>
        </p:grpSpPr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319" y="230"/>
                </a:cxn>
                <a:cxn ang="0">
                  <a:pos x="1686" y="584"/>
                </a:cxn>
                <a:cxn ang="0">
                  <a:pos x="1538" y="0"/>
                </a:cxn>
                <a:cxn ang="0">
                  <a:pos x="1066" y="739"/>
                </a:cxn>
                <a:cxn ang="0">
                  <a:pos x="949" y="386"/>
                </a:cxn>
                <a:cxn ang="0">
                  <a:pos x="453" y="680"/>
                </a:cxn>
                <a:cxn ang="0">
                  <a:pos x="404" y="433"/>
                </a:cxn>
                <a:cxn ang="0">
                  <a:pos x="0" y="581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767"/>
                </a:cxn>
                <a:cxn ang="0">
                  <a:pos x="2319" y="230"/>
                </a:cxn>
              </a:cxnLst>
              <a:rect l="0" t="0" r="r" b="b"/>
              <a:pathLst>
                <a:path w="2771" h="1131">
                  <a:moveTo>
                    <a:pt x="2319" y="230"/>
                  </a:moveTo>
                  <a:lnTo>
                    <a:pt x="1686" y="584"/>
                  </a:lnTo>
                  <a:lnTo>
                    <a:pt x="1538" y="0"/>
                  </a:lnTo>
                  <a:lnTo>
                    <a:pt x="1066" y="739"/>
                  </a:lnTo>
                  <a:lnTo>
                    <a:pt x="949" y="386"/>
                  </a:lnTo>
                  <a:lnTo>
                    <a:pt x="453" y="680"/>
                  </a:lnTo>
                  <a:lnTo>
                    <a:pt x="404" y="433"/>
                  </a:lnTo>
                  <a:lnTo>
                    <a:pt x="0" y="581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767"/>
                  </a:lnTo>
                  <a:lnTo>
                    <a:pt x="2319" y="23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771" y="605"/>
                </a:cxn>
                <a:cxn ang="0">
                  <a:pos x="2319" y="230"/>
                </a:cxn>
                <a:cxn ang="0">
                  <a:pos x="2171" y="617"/>
                </a:cxn>
                <a:cxn ang="0">
                  <a:pos x="1538" y="0"/>
                </a:cxn>
                <a:cxn ang="0">
                  <a:pos x="1390" y="690"/>
                </a:cxn>
                <a:cxn ang="0">
                  <a:pos x="949" y="386"/>
                </a:cxn>
                <a:cxn ang="0">
                  <a:pos x="761" y="770"/>
                </a:cxn>
                <a:cxn ang="0">
                  <a:pos x="404" y="433"/>
                </a:cxn>
                <a:cxn ang="0">
                  <a:pos x="0" y="785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605"/>
                </a:cxn>
              </a:cxnLst>
              <a:rect l="0" t="0" r="r" b="b"/>
              <a:pathLst>
                <a:path w="2771" h="1131">
                  <a:moveTo>
                    <a:pt x="2771" y="605"/>
                  </a:moveTo>
                  <a:lnTo>
                    <a:pt x="2319" y="230"/>
                  </a:lnTo>
                  <a:lnTo>
                    <a:pt x="2171" y="617"/>
                  </a:lnTo>
                  <a:lnTo>
                    <a:pt x="1538" y="0"/>
                  </a:lnTo>
                  <a:lnTo>
                    <a:pt x="1390" y="690"/>
                  </a:lnTo>
                  <a:lnTo>
                    <a:pt x="949" y="386"/>
                  </a:lnTo>
                  <a:lnTo>
                    <a:pt x="761" y="770"/>
                  </a:lnTo>
                  <a:lnTo>
                    <a:pt x="404" y="433"/>
                  </a:lnTo>
                  <a:lnTo>
                    <a:pt x="0" y="785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60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4534051" y="3378148"/>
              <a:ext cx="1085665" cy="536942"/>
            </a:xfrm>
            <a:custGeom>
              <a:avLst/>
              <a:gdLst/>
              <a:ahLst/>
              <a:cxnLst>
                <a:cxn ang="0">
                  <a:pos x="329" y="160"/>
                </a:cxn>
                <a:cxn ang="0">
                  <a:pos x="164" y="0"/>
                </a:cxn>
                <a:cxn ang="0">
                  <a:pos x="0" y="256"/>
                </a:cxn>
                <a:cxn ang="0">
                  <a:pos x="76" y="184"/>
                </a:cxn>
                <a:cxn ang="0">
                  <a:pos x="90" y="344"/>
                </a:cxn>
                <a:cxn ang="0">
                  <a:pos x="168" y="195"/>
                </a:cxn>
                <a:cxn ang="0">
                  <a:pos x="256" y="253"/>
                </a:cxn>
                <a:cxn ang="0">
                  <a:pos x="329" y="160"/>
                </a:cxn>
              </a:cxnLst>
              <a:rect l="0" t="0" r="r" b="b"/>
              <a:pathLst>
                <a:path w="329" h="344">
                  <a:moveTo>
                    <a:pt x="329" y="160"/>
                  </a:moveTo>
                  <a:lnTo>
                    <a:pt x="164" y="0"/>
                  </a:lnTo>
                  <a:lnTo>
                    <a:pt x="0" y="256"/>
                  </a:lnTo>
                  <a:lnTo>
                    <a:pt x="76" y="184"/>
                  </a:lnTo>
                  <a:lnTo>
                    <a:pt x="90" y="344"/>
                  </a:lnTo>
                  <a:lnTo>
                    <a:pt x="168" y="195"/>
                  </a:lnTo>
                  <a:lnTo>
                    <a:pt x="256" y="253"/>
                  </a:lnTo>
                  <a:lnTo>
                    <a:pt x="329" y="1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4831041" y="3378148"/>
              <a:ext cx="788675" cy="536942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344"/>
                </a:cxn>
                <a:cxn ang="0">
                  <a:pos x="78" y="195"/>
                </a:cxn>
                <a:cxn ang="0">
                  <a:pos x="166" y="253"/>
                </a:cxn>
                <a:cxn ang="0">
                  <a:pos x="239" y="160"/>
                </a:cxn>
                <a:cxn ang="0">
                  <a:pos x="74" y="0"/>
                </a:cxn>
              </a:cxnLst>
              <a:rect l="0" t="0" r="r" b="b"/>
              <a:pathLst>
                <a:path w="239" h="344">
                  <a:moveTo>
                    <a:pt x="74" y="0"/>
                  </a:moveTo>
                  <a:lnTo>
                    <a:pt x="0" y="344"/>
                  </a:lnTo>
                  <a:lnTo>
                    <a:pt x="78" y="195"/>
                  </a:lnTo>
                  <a:lnTo>
                    <a:pt x="166" y="253"/>
                  </a:lnTo>
                  <a:lnTo>
                    <a:pt x="239" y="16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 Placeholder 3"/>
          <p:cNvSpPr txBox="1">
            <a:spLocks/>
          </p:cNvSpPr>
          <p:nvPr/>
        </p:nvSpPr>
        <p:spPr>
          <a:xfrm>
            <a:off x="5950815" y="3086158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8860853" y="3647508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797975" y="4183260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ooter Text"/>
          <p:cNvSpPr txBox="1"/>
          <p:nvPr/>
        </p:nvSpPr>
        <p:spPr>
          <a:xfrm>
            <a:off x="973504" y="1832583"/>
            <a:ext cx="10911745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4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3" grpId="0"/>
      <p:bldP spid="43" grpId="0"/>
      <p:bldP spid="4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88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648257" y="5848573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1492236" y="3480508"/>
            <a:ext cx="5079383" cy="450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FINANCIAL DATA ANALYSIS REPORT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236687" y="2608213"/>
            <a:ext cx="7590481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66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6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TextBox 18"/>
          <p:cNvSpPr txBox="1"/>
          <p:nvPr/>
        </p:nvSpPr>
        <p:spPr>
          <a:xfrm>
            <a:off x="1373002" y="3832349"/>
            <a:ext cx="5317851" cy="452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适用与财务分析</a:t>
            </a:r>
            <a:r>
              <a:rPr lang="en-US" altLang="zh-CN" sz="20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财务报告</a:t>
            </a:r>
            <a:r>
              <a:rPr lang="en-US" altLang="zh-CN" sz="20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工作汇报</a:t>
            </a:r>
            <a:endParaRPr lang="en-US" altLang="zh-CN" sz="20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4192" y="2176165"/>
            <a:ext cx="8178458" cy="462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84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030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01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794632" y="508364"/>
            <a:ext cx="5250625" cy="2957851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2603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6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9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883"/>
          <p:cNvSpPr/>
          <p:nvPr/>
        </p:nvSpPr>
        <p:spPr>
          <a:xfrm>
            <a:off x="1499957" y="1591323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3885"/>
          <p:cNvSpPr/>
          <p:nvPr/>
        </p:nvSpPr>
        <p:spPr>
          <a:xfrm>
            <a:off x="2510301" y="2399169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3886"/>
          <p:cNvSpPr/>
          <p:nvPr/>
        </p:nvSpPr>
        <p:spPr>
          <a:xfrm>
            <a:off x="1499957" y="3322002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3888"/>
          <p:cNvSpPr/>
          <p:nvPr/>
        </p:nvSpPr>
        <p:spPr>
          <a:xfrm>
            <a:off x="2510301" y="4129847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3889"/>
          <p:cNvSpPr/>
          <p:nvPr/>
        </p:nvSpPr>
        <p:spPr>
          <a:xfrm>
            <a:off x="1499957" y="5007066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3891"/>
          <p:cNvSpPr/>
          <p:nvPr/>
        </p:nvSpPr>
        <p:spPr>
          <a:xfrm>
            <a:off x="2510301" y="5814911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4308489" y="1693507"/>
            <a:ext cx="4255168" cy="431051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Q1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4308489" y="5109249"/>
            <a:ext cx="425516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Q3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4308489" y="3424186"/>
            <a:ext cx="425516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Q2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2" name="椭圆 1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17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/>
      <p:bldP spid="6" grpId="0" animBg="1"/>
      <p:bldP spid="7" grpId="0"/>
      <p:bldP spid="8" grpId="0" build="p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21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02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794632" y="508364"/>
            <a:ext cx="5250625" cy="2957851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0891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85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40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B365D"/>
      </a:accent1>
      <a:accent2>
        <a:srgbClr val="FEC000"/>
      </a:accent2>
      <a:accent3>
        <a:srgbClr val="1B365D"/>
      </a:accent3>
      <a:accent4>
        <a:srgbClr val="FEC000"/>
      </a:accent4>
      <a:accent5>
        <a:srgbClr val="1B365D"/>
      </a:accent5>
      <a:accent6>
        <a:srgbClr val="FEC000"/>
      </a:accent6>
      <a:hlink>
        <a:srgbClr val="1B365D"/>
      </a:hlink>
      <a:folHlink>
        <a:srgbClr val="FEC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3352</Words>
  <Application>Microsoft Office PowerPoint</Application>
  <PresentationFormat>自定义</PresentationFormat>
  <Paragraphs>207</Paragraphs>
  <Slides>23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财务数据分析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2018-01-26T08:13:47Z</dcterms:modified>
</cp:coreProperties>
</file>