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6" r:id="rId2"/>
  </p:sldMasterIdLst>
  <p:notesMasterIdLst>
    <p:notesMasterId r:id="rId26"/>
  </p:notesMasterIdLst>
  <p:handoutMasterIdLst>
    <p:handoutMasterId r:id="rId27"/>
  </p:handoutMasterIdLst>
  <p:sldIdLst>
    <p:sldId id="3162" r:id="rId3"/>
    <p:sldId id="3163" r:id="rId4"/>
    <p:sldId id="3164" r:id="rId5"/>
    <p:sldId id="3133" r:id="rId6"/>
    <p:sldId id="3129" r:id="rId7"/>
    <p:sldId id="3135" r:id="rId8"/>
    <p:sldId id="3138" r:id="rId9"/>
    <p:sldId id="3165" r:id="rId10"/>
    <p:sldId id="3149" r:id="rId11"/>
    <p:sldId id="3136" r:id="rId12"/>
    <p:sldId id="3131" r:id="rId13"/>
    <p:sldId id="3150" r:id="rId14"/>
    <p:sldId id="3166" r:id="rId15"/>
    <p:sldId id="3130" r:id="rId16"/>
    <p:sldId id="3142" r:id="rId17"/>
    <p:sldId id="3132" r:id="rId18"/>
    <p:sldId id="3148" r:id="rId19"/>
    <p:sldId id="3167" r:id="rId20"/>
    <p:sldId id="3134" r:id="rId21"/>
    <p:sldId id="3143" r:id="rId22"/>
    <p:sldId id="3141" r:id="rId23"/>
    <p:sldId id="3168" r:id="rId24"/>
    <p:sldId id="3169"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600"/>
    <a:srgbClr val="CB10D7"/>
    <a:srgbClr val="259FE5"/>
    <a:srgbClr val="72B027"/>
    <a:srgbClr val="FEA702"/>
    <a:srgbClr val="A6A6A6"/>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2" d="100"/>
          <a:sy n="52" d="100"/>
        </p:scale>
        <p:origin x="-114" y="-1644"/>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0" d="100"/>
        <a:sy n="8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75859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1803674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17</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12567475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197950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136108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4040133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4</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1787982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9</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2880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3256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6843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688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053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086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9874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89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7236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0226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2972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66933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2017/12/14</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54" r:id="rId2"/>
    <p:sldLayoutId id="214748395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05353274"/>
      </p:ext>
    </p:extLst>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176165"/>
            <a:ext cx="12858750" cy="3024336"/>
          </a:xfrm>
          <a:prstGeom prst="rect">
            <a:avLst/>
          </a:prstGeom>
          <a:solidFill>
            <a:srgbClr val="FEA6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4022630" y="3474755"/>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2632872" y="2383455"/>
            <a:ext cx="7591418" cy="13365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600" kern="2000" dirty="0" smtClean="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金融行业工作会议</a:t>
            </a:r>
            <a:endParaRPr lang="zh-CN" altLang="en-US" sz="6600"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17" name="TextBox 18"/>
          <p:cNvSpPr txBox="1"/>
          <p:nvPr/>
        </p:nvSpPr>
        <p:spPr>
          <a:xfrm>
            <a:off x="4288251" y="4408413"/>
            <a:ext cx="4280661" cy="472630"/>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：策划部</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2875950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611410"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03</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44442692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t="1254" b="125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40878"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04</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53038040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94" y="448"/>
            <a:ext cx="12857163" cy="7231757"/>
          </a:xfrm>
          <a:prstGeom prst="rect">
            <a:avLst/>
          </a:prstGeom>
          <a:solidFill>
            <a:srgbClr val="FBB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795" y="448"/>
            <a:ext cx="9301115" cy="7231757"/>
          </a:xfrm>
          <a:prstGeom prst="rtTriangle">
            <a:avLst/>
          </a:prstGeom>
          <a:blipFill dpi="0" rotWithShape="1">
            <a:blip r:embed="rId3" cstate="screen">
              <a:extLst>
                <a:ext uri="{28A0092B-C50C-407E-A947-70E740481C1C}">
                  <a14:useLocalDpi xmlns:a14="http://schemas.microsoft.com/office/drawing/2010/main"/>
                </a:ext>
              </a:extLst>
            </a:blip>
            <a:srcRect/>
            <a:stretch>
              <a:fillRect r="210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117615" y="2168612"/>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2787231" y="2096765"/>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01</a:t>
            </a:r>
            <a:endParaRPr lang="zh-CN" altLang="en-US" sz="4000" dirty="0">
              <a:solidFill>
                <a:srgbClr val="FBB600"/>
              </a:solidFill>
              <a:latin typeface="Impact" panose="020B0806030902050204" pitchFamily="34" charset="0"/>
              <a:cs typeface="+mn-ea"/>
              <a:sym typeface="+mn-lt"/>
            </a:endParaRPr>
          </a:p>
        </p:txBody>
      </p:sp>
      <p:sp>
        <p:nvSpPr>
          <p:cNvPr id="46" name="矩形 45"/>
          <p:cNvSpPr/>
          <p:nvPr/>
        </p:nvSpPr>
        <p:spPr>
          <a:xfrm>
            <a:off x="5336664" y="3082899"/>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圆角矩形 46"/>
          <p:cNvSpPr/>
          <p:nvPr/>
        </p:nvSpPr>
        <p:spPr bwMode="auto">
          <a:xfrm>
            <a:off x="4006280" y="3011052"/>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02</a:t>
            </a:r>
            <a:endParaRPr lang="zh-CN" altLang="en-US" sz="4000" dirty="0">
              <a:solidFill>
                <a:srgbClr val="FBB600"/>
              </a:solidFill>
              <a:latin typeface="Impact" panose="020B0806030902050204" pitchFamily="34" charset="0"/>
              <a:cs typeface="+mn-ea"/>
              <a:sym typeface="+mn-lt"/>
            </a:endParaRPr>
          </a:p>
        </p:txBody>
      </p:sp>
      <p:sp>
        <p:nvSpPr>
          <p:cNvPr id="48" name="矩形 47"/>
          <p:cNvSpPr/>
          <p:nvPr/>
        </p:nvSpPr>
        <p:spPr>
          <a:xfrm>
            <a:off x="6464285" y="405813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圆角矩形 48"/>
          <p:cNvSpPr/>
          <p:nvPr/>
        </p:nvSpPr>
        <p:spPr bwMode="auto">
          <a:xfrm>
            <a:off x="5133901" y="3986292"/>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03</a:t>
            </a:r>
            <a:endParaRPr lang="zh-CN" altLang="en-US" sz="4000" dirty="0">
              <a:solidFill>
                <a:srgbClr val="FBB600"/>
              </a:solidFill>
              <a:latin typeface="Impact" panose="020B0806030902050204" pitchFamily="34" charset="0"/>
              <a:cs typeface="+mn-ea"/>
              <a:sym typeface="+mn-lt"/>
            </a:endParaRPr>
          </a:p>
        </p:txBody>
      </p:sp>
      <p:sp>
        <p:nvSpPr>
          <p:cNvPr id="50" name="矩形 49"/>
          <p:cNvSpPr/>
          <p:nvPr/>
        </p:nvSpPr>
        <p:spPr>
          <a:xfrm>
            <a:off x="7881430" y="503337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圆角矩形 50"/>
          <p:cNvSpPr/>
          <p:nvPr/>
        </p:nvSpPr>
        <p:spPr bwMode="auto">
          <a:xfrm>
            <a:off x="6551046" y="4961531"/>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FBB600"/>
                </a:solidFill>
                <a:latin typeface="Impact" panose="020B0806030902050204" pitchFamily="34" charset="0"/>
                <a:cs typeface="+mn-ea"/>
                <a:sym typeface="+mn-lt"/>
              </a:rPr>
              <a:t>04</a:t>
            </a:r>
            <a:endParaRPr lang="zh-CN" altLang="en-US" sz="4000" dirty="0">
              <a:solidFill>
                <a:srgbClr val="FBB600"/>
              </a:solidFill>
              <a:latin typeface="Impact" panose="020B0806030902050204" pitchFamily="34" charset="0"/>
              <a:cs typeface="+mn-ea"/>
              <a:sym typeface="+mn-lt"/>
            </a:endParaRPr>
          </a:p>
        </p:txBody>
      </p:sp>
      <p:sp>
        <p:nvSpPr>
          <p:cNvPr id="52" name="文本框 51"/>
          <p:cNvSpPr txBox="1"/>
          <p:nvPr/>
        </p:nvSpPr>
        <p:spPr>
          <a:xfrm>
            <a:off x="1395760" y="371273"/>
            <a:ext cx="2850081" cy="830894"/>
          </a:xfrm>
          <a:prstGeom prst="rect">
            <a:avLst/>
          </a:prstGeom>
          <a:noFill/>
        </p:spPr>
        <p:txBody>
          <a:bodyPr wrap="square" rtlCol="0">
            <a:spAutoFit/>
          </a:bodyPr>
          <a:lstStyle/>
          <a:p>
            <a:pPr algn="ctr">
              <a:lnSpc>
                <a:spcPct val="120000"/>
              </a:lnSpc>
            </a:pPr>
            <a:r>
              <a:rPr lang="zh-CN" altLang="en-US" sz="4000" b="1" cap="all" spc="3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000" b="1" cap="all" spc="300" dirty="0">
                <a:solidFill>
                  <a:schemeClr val="bg1"/>
                </a:solidFill>
                <a:latin typeface="微软雅黑" panose="020B0503020204020204" pitchFamily="34" charset="-122"/>
                <a:ea typeface="微软雅黑" panose="020B0503020204020204" pitchFamily="34" charset="-122"/>
                <a:cs typeface="+mn-ea"/>
                <a:sym typeface="+mn-lt"/>
              </a:rPr>
              <a:t>/</a:t>
            </a:r>
            <a:r>
              <a:rPr lang="en-US" altLang="zh-CN" sz="2000"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000" b="1" cap="all" dirty="0">
              <a:solidFill>
                <a:schemeClr val="bg1"/>
              </a:solidFill>
              <a:latin typeface="Franklin Gothic Book" panose="020B0503020102020204" pitchFamily="34" charset="0"/>
              <a:cs typeface="+mn-ea"/>
              <a:sym typeface="+mn-lt"/>
            </a:endParaRPr>
          </a:p>
        </p:txBody>
      </p:sp>
    </p:spTree>
    <p:extLst>
      <p:ext uri="{BB962C8B-B14F-4D97-AF65-F5344CB8AC3E}">
        <p14:creationId xmlns:p14="http://schemas.microsoft.com/office/powerpoint/2010/main" val="309352632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anim calcmode="lin" valueType="num">
                                      <p:cBhvr>
                                        <p:cTn id="8" dur="250" fill="hold"/>
                                        <p:tgtEl>
                                          <p:spTgt spid="41"/>
                                        </p:tgtEl>
                                        <p:attrNameLst>
                                          <p:attrName>ppt_x</p:attrName>
                                        </p:attrNameLst>
                                      </p:cBhvr>
                                      <p:tavLst>
                                        <p:tav tm="0">
                                          <p:val>
                                            <p:strVal val="#ppt_x"/>
                                          </p:val>
                                        </p:tav>
                                        <p:tav tm="100000">
                                          <p:val>
                                            <p:strVal val="#ppt_x"/>
                                          </p:val>
                                        </p:tav>
                                      </p:tavLst>
                                    </p:anim>
                                    <p:anim calcmode="lin" valueType="num">
                                      <p:cBhvr>
                                        <p:cTn id="9" dur="25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250"/>
                            </p:stCondLst>
                            <p:childTnLst>
                              <p:par>
                                <p:cTn id="19" presetID="26" presetClass="emph" presetSubtype="0" fill="hold" grpId="1" nodeType="after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childTnLst>
                          </p:cTn>
                        </p:par>
                        <p:par>
                          <p:cTn id="22" fill="hold">
                            <p:stCondLst>
                              <p:cond delay="1750"/>
                            </p:stCondLst>
                            <p:childTnLst>
                              <p:par>
                                <p:cTn id="23" presetID="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750"/>
                            </p:stCondLst>
                            <p:childTnLst>
                              <p:par>
                                <p:cTn id="32" presetID="2" presetClass="entr" presetSubtype="1"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ppt_x"/>
                                          </p:val>
                                        </p:tav>
                                        <p:tav tm="100000">
                                          <p:val>
                                            <p:strVal val="#ppt_x"/>
                                          </p:val>
                                        </p:tav>
                                      </p:tavLst>
                                    </p:anim>
                                    <p:anim calcmode="lin" valueType="num">
                                      <p:cBhvr additive="base">
                                        <p:cTn id="35" dur="500" fill="hold"/>
                                        <p:tgtEl>
                                          <p:spTgt spid="47"/>
                                        </p:tgtEl>
                                        <p:attrNameLst>
                                          <p:attrName>ppt_y</p:attrName>
                                        </p:attrNameLst>
                                      </p:cBhvr>
                                      <p:tavLst>
                                        <p:tav tm="0">
                                          <p:val>
                                            <p:strVal val="0-#ppt_h/2"/>
                                          </p:val>
                                        </p:tav>
                                        <p:tav tm="100000">
                                          <p:val>
                                            <p:strVal val="#ppt_y"/>
                                          </p:val>
                                        </p:tav>
                                      </p:tavLst>
                                    </p:anim>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5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4750"/>
                            </p:stCondLst>
                            <p:childTnLst>
                              <p:par>
                                <p:cTn id="50" presetID="2" presetClass="entr" presetSubtype="1"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0-#ppt_h/2"/>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animBg="1"/>
      <p:bldP spid="44" grpId="0"/>
      <p:bldP spid="45" grpId="0" animBg="1"/>
      <p:bldP spid="46" grpId="0"/>
      <p:bldP spid="47" grpId="0" animBg="1"/>
      <p:bldP spid="48" grpId="0"/>
      <p:bldP spid="49" grpId="0" animBg="1"/>
      <p:bldP spid="50" grpId="0"/>
      <p:bldP spid="51" grpId="0" animBg="1"/>
      <p:bldP spid="52" grpId="0"/>
      <p:bldP spid="5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2176165"/>
            <a:ext cx="12858750" cy="3024336"/>
          </a:xfrm>
          <a:prstGeom prst="rect">
            <a:avLst/>
          </a:prstGeom>
          <a:solidFill>
            <a:srgbClr val="FEA6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4022630" y="3719759"/>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2632872" y="2554922"/>
            <a:ext cx="7591418" cy="122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000" kern="2000" dirty="0" smtClean="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6000"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17" name="TextBox 18"/>
          <p:cNvSpPr txBox="1"/>
          <p:nvPr/>
        </p:nvSpPr>
        <p:spPr>
          <a:xfrm>
            <a:off x="4288251" y="4408413"/>
            <a:ext cx="4280661" cy="472630"/>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：策划部</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0458487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3900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213866" cy="2230840"/>
          </a:xfrm>
          <a:prstGeom prst="rect">
            <a:avLst/>
          </a:prstGeom>
          <a:noFill/>
        </p:spPr>
        <p:txBody>
          <a:bodyPr wrap="none" lIns="45311" tIns="22656" rIns="45311" bIns="22656" rtlCol="0">
            <a:spAutoFit/>
          </a:bodyPr>
          <a:lstStyle/>
          <a:p>
            <a:r>
              <a:rPr lang="en-US" altLang="zh-CN" sz="14199" spc="-149" dirty="0">
                <a:solidFill>
                  <a:schemeClr val="bg1"/>
                </a:solidFill>
                <a:latin typeface="Agency FB" panose="020B0503020202020204" pitchFamily="34" charset="0"/>
                <a:ea typeface="微软雅黑" panose="020B0503020204020204" pitchFamily="34" charset="-122"/>
                <a:cs typeface="Raavi" pitchFamily="34" charset="0"/>
              </a:rPr>
              <a:t>01</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190721301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7"/>
            <a:ext cx="12857163" cy="72324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11"/>
          <p:cNvSpPr>
            <a:spLocks/>
          </p:cNvSpPr>
          <p:nvPr/>
        </p:nvSpPr>
        <p:spPr bwMode="auto">
          <a:xfrm>
            <a:off x="6976149" y="449"/>
            <a:ext cx="5881809" cy="7232466"/>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alpha val="60000"/>
            </a:schemeClr>
          </a:solidFill>
          <a:ln>
            <a:noFill/>
          </a:ln>
          <a:effectLst/>
          <a:extLst/>
        </p:spPr>
        <p:txBody>
          <a:bodyPr vert="horz" wrap="square" lIns="45311" tIns="22656" rIns="45311" bIns="22656" numCol="1" anchor="t" anchorCtr="0" compatLnSpc="1">
            <a:prstTxWarp prst="textNoShape">
              <a:avLst/>
            </a:prstTxWarp>
          </a:bodyPr>
          <a:lstStyle/>
          <a:p>
            <a:endParaRPr lang="zh-CN" altLang="en-US">
              <a:ea typeface="微软雅黑" panose="020B0503020204020204" pitchFamily="34" charset="-122"/>
            </a:endParaRPr>
          </a:p>
        </p:txBody>
      </p:sp>
      <p:sp>
        <p:nvSpPr>
          <p:cNvPr id="45" name="TextBox 44"/>
          <p:cNvSpPr txBox="1"/>
          <p:nvPr/>
        </p:nvSpPr>
        <p:spPr>
          <a:xfrm>
            <a:off x="9179592" y="2180318"/>
            <a:ext cx="2506612" cy="353493"/>
          </a:xfrm>
          <a:prstGeom prst="rect">
            <a:avLst/>
          </a:prstGeom>
          <a:noFill/>
        </p:spPr>
        <p:txBody>
          <a:bodyPr wrap="square" lIns="45311" tIns="22656" rIns="45311" bIns="22656" rtlCol="0">
            <a:spAutoFit/>
          </a:bodyPr>
          <a:lstStyle/>
          <a:p>
            <a:pPr>
              <a:tabLst>
                <a:tab pos="990501" algn="l"/>
              </a:tabLst>
            </a:pPr>
            <a:r>
              <a:rPr lang="zh-CN" altLang="en-US"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rPr>
              <a:t>添加相关标题文字</a:t>
            </a:r>
            <a:endParaRPr lang="en-SG" altLang="zh-CN" sz="2000" dirty="0">
              <a:ln w="12700" cmpd="sng">
                <a:noFill/>
                <a:prstDash val="solid"/>
              </a:ln>
              <a:solidFill>
                <a:schemeClr val="bg1"/>
              </a:solidFill>
              <a:latin typeface="微软雅黑" panose="020B0503020204020204" pitchFamily="34" charset="-122"/>
              <a:ea typeface="微软雅黑" panose="020B0503020204020204" pitchFamily="34" charset="-122"/>
              <a:cs typeface="华文黑体"/>
            </a:endParaRPr>
          </a:p>
        </p:txBody>
      </p:sp>
      <p:sp>
        <p:nvSpPr>
          <p:cNvPr id="46" name="TextBox 45"/>
          <p:cNvSpPr txBox="1"/>
          <p:nvPr/>
        </p:nvSpPr>
        <p:spPr>
          <a:xfrm>
            <a:off x="9179592" y="1905558"/>
            <a:ext cx="2647861" cy="261172"/>
          </a:xfrm>
          <a:prstGeom prst="rect">
            <a:avLst/>
          </a:prstGeom>
          <a:noFill/>
        </p:spPr>
        <p:txBody>
          <a:bodyPr wrap="square" lIns="45311" tIns="22656" rIns="45311" bIns="22656" rtlCol="0">
            <a:spAutoFit/>
          </a:bodyPr>
          <a:lstStyle/>
          <a:p>
            <a:r>
              <a:rPr lang="en-US" altLang="zh-CN" sz="1400" dirty="0">
                <a:solidFill>
                  <a:schemeClr val="bg1"/>
                </a:solidFill>
                <a:latin typeface="+mj-lt"/>
                <a:ea typeface="微软雅黑" panose="020B0503020204020204" pitchFamily="34" charset="-122"/>
                <a:cs typeface="Microsoft Himalaya" panose="01010100010101010101" pitchFamily="2" charset="0"/>
              </a:rPr>
              <a:t>ADD RELATED TITLE WORDS</a:t>
            </a:r>
            <a:endParaRPr lang="zh-CN" altLang="en-US" sz="1400" dirty="0">
              <a:solidFill>
                <a:schemeClr val="bg1"/>
              </a:solidFill>
              <a:latin typeface="+mj-lt"/>
              <a:ea typeface="微软雅黑" panose="020B0503020204020204" pitchFamily="34" charset="-122"/>
              <a:cs typeface="Microsoft Himalaya" panose="01010100010101010101" pitchFamily="2" charset="0"/>
            </a:endParaRPr>
          </a:p>
        </p:txBody>
      </p:sp>
      <p:sp>
        <p:nvSpPr>
          <p:cNvPr id="70" name="TextBox 69"/>
          <p:cNvSpPr txBox="1"/>
          <p:nvPr/>
        </p:nvSpPr>
        <p:spPr>
          <a:xfrm>
            <a:off x="8193632" y="3600657"/>
            <a:ext cx="1553702" cy="2230840"/>
          </a:xfrm>
          <a:prstGeom prst="rect">
            <a:avLst/>
          </a:prstGeom>
          <a:noFill/>
        </p:spPr>
        <p:txBody>
          <a:bodyPr wrap="none" lIns="45311" tIns="22656" rIns="45311" bIns="22656" rtlCol="0">
            <a:spAutoFit/>
          </a:bodyPr>
          <a:lstStyle/>
          <a:p>
            <a:r>
              <a:rPr lang="en-US" altLang="zh-CN" sz="14199" spc="-149" dirty="0" smtClean="0">
                <a:solidFill>
                  <a:schemeClr val="bg1"/>
                </a:solidFill>
                <a:latin typeface="Agency FB" panose="020B0503020202020204" pitchFamily="34" charset="0"/>
                <a:ea typeface="微软雅黑" panose="020B0503020204020204" pitchFamily="34" charset="-122"/>
                <a:cs typeface="Raavi" pitchFamily="34" charset="0"/>
              </a:rPr>
              <a:t>02</a:t>
            </a:r>
            <a:endParaRPr lang="zh-CN" altLang="en-US" sz="14199" spc="-149" dirty="0">
              <a:solidFill>
                <a:schemeClr val="bg1"/>
              </a:solidFill>
              <a:latin typeface="Agency FB" panose="020B0503020202020204" pitchFamily="34" charset="0"/>
              <a:ea typeface="微软雅黑" panose="020B0503020204020204" pitchFamily="34" charset="-122"/>
              <a:cs typeface="Raavi" pitchFamily="34" charset="0"/>
            </a:endParaRPr>
          </a:p>
        </p:txBody>
      </p:sp>
    </p:spTree>
    <p:extLst>
      <p:ext uri="{BB962C8B-B14F-4D97-AF65-F5344CB8AC3E}">
        <p14:creationId xmlns:p14="http://schemas.microsoft.com/office/powerpoint/2010/main" val="257469741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 calcmode="lin" valueType="num">
                                      <p:cBhvr>
                                        <p:cTn id="9" dur="7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7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750"/>
                                        <p:tgtEl>
                                          <p:spTgt spid="7"/>
                                        </p:tgtEl>
                                      </p:cBhvr>
                                    </p:animEffect>
                                    <p:anim calcmode="lin" valueType="num">
                                      <p:cBhvr>
                                        <p:cTn id="15" dur="750" fill="hold"/>
                                        <p:tgtEl>
                                          <p:spTgt spid="7"/>
                                        </p:tgtEl>
                                        <p:attrNameLst>
                                          <p:attrName>ppt_x</p:attrName>
                                        </p:attrNameLst>
                                      </p:cBhvr>
                                      <p:tavLst>
                                        <p:tav tm="0">
                                          <p:val>
                                            <p:strVal val="#ppt_x"/>
                                          </p:val>
                                        </p:tav>
                                        <p:tav tm="100000">
                                          <p:val>
                                            <p:strVal val="#ppt_x"/>
                                          </p:val>
                                        </p:tav>
                                      </p:tavLst>
                                    </p:anim>
                                    <p:anim calcmode="lin" valueType="num">
                                      <p:cBhvr>
                                        <p:cTn id="16" dur="750" fill="hold"/>
                                        <p:tgtEl>
                                          <p:spTgt spid="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randombar(horizontal)">
                                      <p:cBhvr>
                                        <p:cTn id="20" dur="500"/>
                                        <p:tgtEl>
                                          <p:spTgt spid="4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randombar(horizontal)">
                                      <p:cBhvr>
                                        <p:cTn id="23" dur="500"/>
                                        <p:tgtEl>
                                          <p:spTgt spid="4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45" grpId="0"/>
      <p:bldP spid="4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40">
      <a:dk1>
        <a:sysClr val="windowText" lastClr="000000"/>
      </a:dk1>
      <a:lt1>
        <a:sysClr val="window" lastClr="FFFFFF"/>
      </a:lt1>
      <a:dk2>
        <a:srgbClr val="44546A"/>
      </a:dk2>
      <a:lt2>
        <a:srgbClr val="E7E6E6"/>
      </a:lt2>
      <a:accent1>
        <a:srgbClr val="FEA600"/>
      </a:accent1>
      <a:accent2>
        <a:srgbClr val="A6A6A6"/>
      </a:accent2>
      <a:accent3>
        <a:srgbClr val="FEA600"/>
      </a:accent3>
      <a:accent4>
        <a:srgbClr val="A6A6A6"/>
      </a:accent4>
      <a:accent5>
        <a:srgbClr val="FEA600"/>
      </a:accent5>
      <a:accent6>
        <a:srgbClr val="A6A6A6"/>
      </a:accent6>
      <a:hlink>
        <a:srgbClr val="FEA600"/>
      </a:hlink>
      <a:folHlink>
        <a:srgbClr val="A6A6A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5062</Words>
  <Application>Microsoft Office PowerPoint</Application>
  <PresentationFormat>自定义</PresentationFormat>
  <Paragraphs>222</Paragraphs>
  <Slides>23</Slides>
  <Notes>18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金融理财模板</dc:title>
  <dc:creator/>
  <cp:keywords>第一PPT模板网：www.1ppt.com</cp:keywords>
  <cp:lastModifiedBy/>
  <cp:revision>1</cp:revision>
  <dcterms:created xsi:type="dcterms:W3CDTF">2016-10-17T14:00:15Z</dcterms:created>
  <dcterms:modified xsi:type="dcterms:W3CDTF">2017-12-14T05:19:57Z</dcterms:modified>
</cp:coreProperties>
</file>