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  <p:sldMasterId id="2147483716" r:id="rId3"/>
  </p:sldMasterIdLst>
  <p:notesMasterIdLst>
    <p:notesMasterId r:id="rId42"/>
  </p:notesMasterIdLst>
  <p:sldIdLst>
    <p:sldId id="455" r:id="rId4"/>
    <p:sldId id="327" r:id="rId5"/>
    <p:sldId id="408" r:id="rId6"/>
    <p:sldId id="414" r:id="rId7"/>
    <p:sldId id="399" r:id="rId8"/>
    <p:sldId id="418" r:id="rId9"/>
    <p:sldId id="419" r:id="rId10"/>
    <p:sldId id="366" r:id="rId11"/>
    <p:sldId id="415" r:id="rId12"/>
    <p:sldId id="461" r:id="rId13"/>
    <p:sldId id="421" r:id="rId14"/>
    <p:sldId id="422" r:id="rId15"/>
    <p:sldId id="423" r:id="rId16"/>
    <p:sldId id="430" r:id="rId17"/>
    <p:sldId id="425" r:id="rId18"/>
    <p:sldId id="431" r:id="rId19"/>
    <p:sldId id="427" r:id="rId20"/>
    <p:sldId id="432" r:id="rId21"/>
    <p:sldId id="429" r:id="rId22"/>
    <p:sldId id="433" r:id="rId23"/>
    <p:sldId id="434" r:id="rId24"/>
    <p:sldId id="435" r:id="rId25"/>
    <p:sldId id="436" r:id="rId26"/>
    <p:sldId id="416" r:id="rId27"/>
    <p:sldId id="449" r:id="rId28"/>
    <p:sldId id="462" r:id="rId29"/>
    <p:sldId id="456" r:id="rId30"/>
    <p:sldId id="450" r:id="rId31"/>
    <p:sldId id="457" r:id="rId32"/>
    <p:sldId id="451" r:id="rId33"/>
    <p:sldId id="458" r:id="rId34"/>
    <p:sldId id="452" r:id="rId35"/>
    <p:sldId id="459" r:id="rId36"/>
    <p:sldId id="453" r:id="rId37"/>
    <p:sldId id="460" r:id="rId38"/>
    <p:sldId id="454" r:id="rId39"/>
    <p:sldId id="329" r:id="rId40"/>
    <p:sldId id="463" r:id="rId4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00"/>
    <a:srgbClr val="600000"/>
    <a:srgbClr val="F27900"/>
    <a:srgbClr val="DE0000"/>
    <a:srgbClr val="F80808"/>
    <a:srgbClr val="D06800"/>
    <a:srgbClr val="FF3300"/>
    <a:srgbClr val="FF5001"/>
    <a:srgbClr val="339DCD"/>
    <a:srgbClr val="07A1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5" autoAdjust="0"/>
    <p:restoredTop sz="94660"/>
  </p:normalViewPr>
  <p:slideViewPr>
    <p:cSldViewPr>
      <p:cViewPr>
        <p:scale>
          <a:sx n="75" d="100"/>
          <a:sy n="75" d="100"/>
        </p:scale>
        <p:origin x="-414" y="-14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109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50A1E-EFA9-4748-889F-4C43062E0A28}" type="datetimeFigureOut">
              <a:rPr lang="zh-CN" altLang="en-US" smtClean="0"/>
              <a:t>2017/6/20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36DC3-DF46-4C9C-8BD4-2C052E4267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449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8EACC-3148-4639-B8F8-DA7D85113A1E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289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325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33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112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4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4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4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25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36DC3-DF46-4C9C-8BD4-2C052E4267C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885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91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1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9739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088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3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6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4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37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91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9B4BF91-9679-4BFE-9776-0FD5B274C757}" type="datetimeFigureOut">
              <a:rPr lang="zh-CN" altLang="en-US" smtClean="0">
                <a:solidFill>
                  <a:prstClr val="black"/>
                </a:solidFill>
              </a:rPr>
              <a:pPr/>
              <a:t>2017/6/20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1CA7021-156E-49F2-BD2F-DA01B3279E73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39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08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27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5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4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23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133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1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6512" y="-116458"/>
            <a:ext cx="9217024" cy="525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矩形 23"/>
          <p:cNvSpPr>
            <a:spLocks noChangeArrowheads="1"/>
          </p:cNvSpPr>
          <p:nvPr/>
        </p:nvSpPr>
        <p:spPr bwMode="auto">
          <a:xfrm>
            <a:off x="1403648" y="1707654"/>
            <a:ext cx="6233632" cy="175432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回首</a:t>
            </a:r>
            <a:r>
              <a:rPr lang="en-US" altLang="zh-CN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2017</a:t>
            </a:r>
            <a:endParaRPr lang="en-US" altLang="zh-CN" sz="5400" b="1" dirty="0" smtClean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78000"/>
                  </a:prst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一</a:t>
            </a:r>
            <a:r>
              <a:rPr lang="zh-CN" altLang="en-US" sz="5400" b="1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个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成长的年度</a:t>
            </a:r>
            <a:endParaRPr lang="zh-CN" altLang="en-US" sz="5400" b="1" dirty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78000"/>
                  </a:prst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91" name="矩形 90"/>
          <p:cNvSpPr>
            <a:spLocks noChangeArrowheads="1"/>
          </p:cNvSpPr>
          <p:nvPr/>
        </p:nvSpPr>
        <p:spPr bwMode="auto">
          <a:xfrm>
            <a:off x="467544" y="1779662"/>
            <a:ext cx="7841671" cy="1754326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 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展望</a:t>
            </a:r>
            <a:r>
              <a:rPr lang="en-US" altLang="zh-CN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2018</a:t>
            </a:r>
            <a:endParaRPr lang="en-US" altLang="zh-CN" sz="5400" b="1" dirty="0" smtClean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78000"/>
                  </a:prst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  我们会更加辉煌</a:t>
            </a:r>
            <a:endParaRPr lang="zh-CN" altLang="en-US" sz="5400" b="1" dirty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78000"/>
                  </a:prst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0780" y="1888838"/>
            <a:ext cx="7841671" cy="923330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成就属于我们大家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71244" y="1888838"/>
            <a:ext cx="6480720" cy="923330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2017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年 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感谢</a:t>
            </a:r>
            <a:r>
              <a:rPr lang="zh-CN" altLang="en-US" sz="5400" b="1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有你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98685" y="1707654"/>
            <a:ext cx="8625838" cy="1477328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携手</a:t>
            </a:r>
            <a:r>
              <a:rPr lang="zh-CN" altLang="en-US" sz="6600" b="1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并肩</a:t>
            </a:r>
            <a:r>
              <a:rPr lang="zh-CN" altLang="en-US" sz="6600" b="1" dirty="0" smtClean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  再创辉煌</a:t>
            </a:r>
            <a:endParaRPr lang="en-US" altLang="zh-CN" sz="6600" b="1" dirty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78000"/>
                  </a:prstClr>
                </a:outerShdw>
              </a:effectLst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在此输入您公司的名称</a:t>
            </a:r>
          </a:p>
        </p:txBody>
      </p:sp>
    </p:spTree>
    <p:extLst>
      <p:ext uri="{BB962C8B-B14F-4D97-AF65-F5344CB8AC3E}">
        <p14:creationId xmlns:p14="http://schemas.microsoft.com/office/powerpoint/2010/main" val="400447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9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3000" fill="hold"/>
                                        <p:tgtEl>
                                          <p:spTgt spid="9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250"/>
                            </p:stCondLst>
                            <p:childTnLst>
                              <p:par>
                                <p:cTn id="27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750"/>
                            </p:stCondLst>
                            <p:childTnLst>
                              <p:par>
                                <p:cTn id="3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250"/>
                            </p:stCondLst>
                            <p:childTnLst>
                              <p:par>
                                <p:cTn id="5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250"/>
                            </p:stCondLst>
                            <p:childTnLst>
                              <p:par>
                                <p:cTn id="55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6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4750"/>
                            </p:stCondLst>
                            <p:childTnLst>
                              <p:par>
                                <p:cTn id="6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7" dur="6000" fill="hold"/>
                                        <p:tgtEl>
                                          <p:spTgt spid="1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750"/>
                            </p:stCondLst>
                            <p:childTnLst>
                              <p:par>
                                <p:cTn id="69" presetID="53" presetClass="exit" presetSubtype="32" fill="hold" grpId="2" nodeType="afterEffect">
                                  <p:stCondLst>
                                    <p:cond delay="5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0" grpId="1"/>
      <p:bldP spid="90" grpId="2"/>
      <p:bldP spid="91" grpId="0"/>
      <p:bldP spid="91" grpId="1"/>
      <p:bldP spid="91" grpId="2"/>
      <p:bldP spid="8" grpId="0"/>
      <p:bldP spid="8" grpId="1"/>
      <p:bldP spid="8" grpId="2"/>
      <p:bldP spid="9" grpId="0"/>
      <p:bldP spid="9" grpId="1"/>
      <p:bldP spid="9" grpId="2"/>
      <p:bldP spid="11" grpId="0"/>
      <p:bldP spid="11" grpId="1"/>
      <p:bldP spid="11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第一组奖项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3162" y="1400574"/>
            <a:ext cx="7763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200" dirty="0" smtClean="0">
                <a:latin typeface="+mn-lt"/>
                <a:ea typeface="+mn-ea"/>
                <a:cs typeface="+mn-ea"/>
                <a:sym typeface="+mn-lt"/>
              </a:rPr>
              <a:t>《最佳敬业奖》</a:t>
            </a:r>
            <a:r>
              <a:rPr lang="en-US" altLang="zh-CN" sz="3200" dirty="0" smtClean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3200" dirty="0" smtClean="0">
                <a:latin typeface="+mn-lt"/>
                <a:ea typeface="+mn-ea"/>
                <a:cs typeface="+mn-ea"/>
                <a:sym typeface="+mn-lt"/>
              </a:rPr>
              <a:t>《最佳奉献奖》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737449" y="21743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181976" y="21743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82387" y="4062561"/>
            <a:ext cx="1535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181976" y="4115856"/>
            <a:ext cx="2044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0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0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722" y="4043511"/>
            <a:ext cx="1235420" cy="60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7" descr="光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948600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67249" y="4863415"/>
            <a:ext cx="66095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右击图标“设置图片格式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—— 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填充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—— 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图片或纹理填充 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—— 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文件</a:t>
            </a:r>
            <a:r>
              <a:rPr lang="en-US" altLang="zh-CN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 </a:t>
            </a:r>
            <a:r>
              <a:rPr lang="zh-CN" altLang="en-US" sz="1100" dirty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”</a:t>
            </a:r>
            <a:r>
              <a:rPr lang="zh-CN" altLang="en-US" sz="1100" dirty="0" smtClean="0">
                <a:solidFill>
                  <a:prstClr val="white">
                    <a:lumMod val="95000"/>
                  </a:prstClr>
                </a:solidFill>
                <a:cs typeface="+mn-ea"/>
                <a:sym typeface="+mn-lt"/>
              </a:rPr>
              <a:t>，更换人物照片，动画效果不变</a:t>
            </a:r>
            <a:endParaRPr lang="zh-CN" altLang="en-US" sz="1100" dirty="0">
              <a:solidFill>
                <a:prstClr val="white">
                  <a:lumMod val="95000"/>
                </a:prst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73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38889E-6 -1.7284E-6 L 0.05643 -1.7284E-6 " pathEditMode="relative" rAng="0" ptsTypes="AA">
                                      <p:cBhvr>
                                        <p:cTn id="39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" presetClass="emph" presetSubtype="0" accel="19000" decel="54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1.7284E-6 L -0.08958 -1.7284E-6 " pathEditMode="relative" rAng="0" ptsTypes="AA">
                                      <p:cBhvr>
                                        <p:cTn id="4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79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" presetClass="emph" presetSubtype="0" accel="19000" decel="54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9" grpId="0" animBg="1"/>
      <p:bldP spid="40" grpId="0" animBg="1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475656" y="2134369"/>
            <a:ext cx="6552728" cy="1631216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zh-CN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他们没有豪情壮语，他们没有丰功伟绩。但他们用行动告诉我们什么是主人翁的精神。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</a:t>
            </a:r>
            <a:r>
              <a:rPr lang="zh-CN" altLang="zh-CN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在工作岗位上兢兢业业，锐意进取，服从整体安排，任劳任怨。工作态度诚恳，有上进心，能坚持原则。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设计师原创作品，请勿盗卖！否则将被追究法律责任！</a:t>
            </a:r>
            <a:endParaRPr lang="en-US" altLang="zh-CN" sz="1600" dirty="0" smtClean="0">
              <a:effectLst>
                <a:outerShdw blurRad="101600" algn="ctr" rotWithShape="0">
                  <a:prstClr val="black">
                    <a:alpha val="87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23272" y="1044724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2800" dirty="0" smtClean="0">
                <a:latin typeface="+mn-lt"/>
                <a:ea typeface="+mn-ea"/>
                <a:cs typeface="+mn-ea"/>
                <a:sym typeface="+mn-lt"/>
              </a:rPr>
              <a:t>《最佳敬业奖》《最佳奉献奖》</a:t>
            </a:r>
            <a:endParaRPr lang="zh-CN" altLang="en-US" sz="2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59632" y="1678037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9545" y="4179115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11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二</a:t>
            </a:r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3590" y="1236198"/>
            <a:ext cx="530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进步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521891" y="21997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12639" y="4144433"/>
            <a:ext cx="2044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254" y="4216066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61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1" animBg="1"/>
      <p:bldP spid="4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50107" y="2134371"/>
            <a:ext cx="6552728" cy="1723549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他们用表率，闪耀着作为一颗平凡螺丝钉的光辉，任劳任怨，不辞劳苦，不计得失，他们以实际行动证实了，是金子到哪里都会发光的哲理。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他们虽然初出茅庐，但是不断学习，在职业技能、综合素质、所承担工作的难易度或工作效率，范围等方面都有突出的进步与显著的提高，表现出色。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1556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进步</a:t>
            </a:r>
            <a:r>
              <a:rPr lang="zh-CN" altLang="zh-CN" sz="3600" dirty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66585" y="1547747"/>
            <a:ext cx="1257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5864" y="4000675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</a:t>
            </a:r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9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4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第三组奖项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3590" y="1236198"/>
            <a:ext cx="530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销售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521891" y="21997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12639" y="4144433"/>
            <a:ext cx="2044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254" y="4216066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16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 animBg="1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88211" y="2211712"/>
            <a:ext cx="6418237" cy="1131079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lnSpc>
                <a:spcPct val="125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8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他们是众多员工中的佼佼者、是公司发展壮大的生力军，自身顽强、勤奋、百折不挠。把优质服务融化在销售环节。扎根一线，无怨无悔的奋斗。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6852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sz="3600" dirty="0" smtClean="0">
                <a:latin typeface="+mn-lt"/>
                <a:ea typeface="+mn-ea"/>
                <a:cs typeface="+mn-ea"/>
                <a:sym typeface="+mn-lt"/>
              </a:rPr>
              <a:t>销售</a:t>
            </a:r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1746871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3867894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768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第四组奖项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3590" y="1236198"/>
            <a:ext cx="530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经理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521891" y="21997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12639" y="4144433"/>
            <a:ext cx="2044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254" y="4216066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35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 animBg="1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50111" y="2202187"/>
            <a:ext cx="6418237" cy="1432443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8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他是</a:t>
            </a:r>
            <a:r>
              <a:rPr lang="zh-CN" altLang="en-US" sz="18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团队中当之无愧的大哥。生活中他诙谐幽默，乐观豁达，宽以待人，是良师，更是益友</a:t>
            </a:r>
            <a:r>
              <a:rPr lang="zh-CN" altLang="en-US" sz="18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800" dirty="0" smtClean="0">
              <a:effectLst>
                <a:outerShdw blurRad="101600" algn="ctr" rotWithShape="0">
                  <a:prstClr val="black">
                    <a:alpha val="87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marL="285750" indent="-285750" algn="l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8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8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8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8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6852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en-US" sz="3600" dirty="0" smtClean="0">
                <a:latin typeface="+mn-lt"/>
                <a:ea typeface="+mn-ea"/>
                <a:cs typeface="+mn-ea"/>
                <a:sym typeface="+mn-lt"/>
              </a:rPr>
              <a:t>经理</a:t>
            </a:r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1746871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3723878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552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8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第五组奖项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64048" y="1176992"/>
            <a:ext cx="6415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>
                <a:latin typeface="+mn-lt"/>
                <a:ea typeface="+mn-ea"/>
                <a:cs typeface="+mn-ea"/>
                <a:sym typeface="+mn-lt"/>
              </a:rPr>
              <a:t>《最佳优秀团队奖》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2065329" y="2143126"/>
            <a:ext cx="4738920" cy="1883032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23448" y="4116786"/>
            <a:ext cx="309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团队</a:t>
            </a:r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成员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336" y="4216066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83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 animBg="1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88211" y="2377255"/>
            <a:ext cx="6418237" cy="861774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lnSpc>
                <a:spcPct val="125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20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他们互相鼓励，一路挥汗如雨，一路过关斩将。他们有无私奉献的后勤人员，激情洋溢的工作团体。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6852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《最佳</a:t>
            </a:r>
            <a:r>
              <a:rPr lang="zh-CN" altLang="zh-CN" sz="3600" dirty="0">
                <a:latin typeface="+mn-lt"/>
                <a:ea typeface="+mn-ea"/>
                <a:cs typeface="+mn-ea"/>
                <a:sym typeface="+mn-lt"/>
              </a:rPr>
              <a:t>优秀团队</a:t>
            </a:r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82290" y="1822053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7045" y="3507854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92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60576" y="508063"/>
            <a:ext cx="3855324" cy="3644394"/>
          </a:xfrm>
          <a:prstGeom prst="rect">
            <a:avLst/>
          </a:prstGeom>
          <a:noFill/>
          <a:effectLst>
            <a:reflection blurRad="6350" stA="23000" endPos="1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7" descr="光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731" y="4312498"/>
            <a:ext cx="3204361" cy="115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2721414" y="731765"/>
            <a:ext cx="3792613" cy="4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dirty="0" smtClean="0">
                <a:latin typeface="+mn-lt"/>
                <a:ea typeface="+mn-ea"/>
                <a:cs typeface="+mn-ea"/>
                <a:sym typeface="+mn-lt"/>
              </a:rPr>
              <a:t>PPT2017—2018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1613466" y="1129847"/>
            <a:ext cx="6108038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年终总结大会暨优秀员工表彰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7098" y="1294415"/>
            <a:ext cx="7383705" cy="2938603"/>
          </a:xfrm>
          <a:prstGeom prst="rect">
            <a:avLst/>
          </a:prstGeom>
          <a:noFill/>
          <a:effectLst>
            <a:outerShdw blurRad="533400" dist="279400" dir="5400000" algn="t" rotWithShape="0">
              <a:prstClr val="black">
                <a:alpha val="8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Group 550"/>
          <p:cNvGrpSpPr>
            <a:grpSpLocks/>
          </p:cNvGrpSpPr>
          <p:nvPr/>
        </p:nvGrpSpPr>
        <p:grpSpPr bwMode="auto">
          <a:xfrm>
            <a:off x="3566786" y="2496347"/>
            <a:ext cx="2068442" cy="2066972"/>
            <a:chOff x="295" y="3475"/>
            <a:chExt cx="1407" cy="1407"/>
          </a:xfrm>
        </p:grpSpPr>
        <p:sp>
          <p:nvSpPr>
            <p:cNvPr id="57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8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59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1pPr>
                <a:lvl2pPr marL="742950" indent="-28575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2pPr>
                <a:lvl3pPr marL="11430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3pPr>
                <a:lvl4pPr marL="16002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4pPr>
                <a:lvl5pPr marL="20574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0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61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77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85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9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90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86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7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8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78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9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3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4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80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81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82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2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63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71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5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6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72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73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4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64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65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9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70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66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67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68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9386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6" presetClass="emph" presetSubtype="0" decel="21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-6.17284E-7 L 2.77778E-7 0.1873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5.55556E-7 4.07407E-6 L 0.19826 4.07407E-6 " pathEditMode="relative" rAng="0" ptsTypes="AA">
                                      <p:cBhvr>
                                        <p:cTn id="33" dur="1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991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" presetClass="emph" presetSubtype="0" accel="19000" decel="5400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91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autoRev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Scale>
                                      <p:cBhvr>
                                        <p:cTn id="45" dur="1750" fill="hold"/>
                                        <p:tgtEl>
                                          <p:spTgt spid="5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Scale>
                                      <p:cBhvr>
                                        <p:cTn id="47" dur="1500" fill="hold"/>
                                        <p:tgtEl>
                                          <p:spTgt spid="5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第六组奖项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3590" y="1236198"/>
            <a:ext cx="530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《最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美天使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521891" y="21997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12639" y="4106333"/>
            <a:ext cx="2044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254" y="4216066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14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 animBg="1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50111" y="2067694"/>
            <a:ext cx="6418237" cy="1246495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lnSpc>
                <a:spcPct val="125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5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她是个天使，出身名门，会讲</a:t>
            </a:r>
            <a:r>
              <a:rPr lang="en-US" altLang="zh-CN" sz="15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5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国语言，举止优雅得体，气度非凡。她高贵善良，与世无争，柔媚娇羞得像个不谙世事的孩子。她的性格矜持内敛却又平易近人。她有着姣美的容颜和如花般的笑靥</a:t>
            </a:r>
            <a:r>
              <a:rPr lang="zh-CN" altLang="en-US" sz="15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，第一</a:t>
            </a:r>
            <a:r>
              <a:rPr lang="en-US" altLang="zh-CN" sz="15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5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5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6852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《最</a:t>
            </a:r>
            <a:r>
              <a:rPr lang="zh-CN" altLang="en-US" sz="3600" dirty="0" smtClean="0">
                <a:latin typeface="+mn-lt"/>
                <a:ea typeface="+mn-ea"/>
                <a:cs typeface="+mn-ea"/>
                <a:sym typeface="+mn-lt"/>
              </a:rPr>
              <a:t>美天使</a:t>
            </a:r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1563638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6864" y="4494758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56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4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038194" y="622847"/>
            <a:ext cx="2993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第七组奖项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83590" y="1236198"/>
            <a:ext cx="5302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《最</a:t>
            </a:r>
            <a:r>
              <a:rPr lang="zh-CN" altLang="en-US" dirty="0" smtClean="0">
                <a:latin typeface="+mn-lt"/>
                <a:ea typeface="+mn-ea"/>
                <a:cs typeface="+mn-ea"/>
                <a:sym typeface="+mn-lt"/>
              </a:rPr>
              <a:t>佳某某</a:t>
            </a:r>
            <a:r>
              <a:rPr lang="zh-CN" altLang="zh-CN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521891" y="2199734"/>
            <a:ext cx="1825803" cy="1826425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3500" ty="-12700" sx="60000" sy="6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12639" y="4106333"/>
            <a:ext cx="2044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0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2400" b="0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24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254" y="4187491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26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22222E-6 3.33333E-6 L -0.07569 3.33333E-6 " pathEditMode="relative" rAng="0" ptsTypes="AA">
                                      <p:cBhvr>
                                        <p:cTn id="31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ccel="19000" decel="54000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40" grpId="0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1274494" y="2211711"/>
            <a:ext cx="6418237" cy="1631216"/>
          </a:xfrm>
          <a:prstGeom prst="rect">
            <a:avLst/>
          </a:prstGeom>
          <a:noFill/>
          <a:ln>
            <a:solidFill>
              <a:srgbClr val="FFFF00"/>
            </a:solidFill>
          </a:ln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 algn="l">
              <a:lnSpc>
                <a:spcPct val="125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他起早贪黑，每天至少工作十二个小时</a:t>
            </a:r>
            <a:r>
              <a:rPr lang="en-US" altLang="zh-CN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他用心与客户沟通，永远把客户的需求放在第一位</a:t>
            </a:r>
            <a:r>
              <a:rPr lang="en-US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;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600" dirty="0" smtClean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600" dirty="0">
                <a:effectLst>
                  <a:outerShdw blurRad="1016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48523" y="968526"/>
            <a:ext cx="438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《最</a:t>
            </a:r>
            <a:r>
              <a:rPr lang="zh-CN" altLang="en-US" sz="3600" dirty="0" smtClean="0">
                <a:latin typeface="+mn-lt"/>
                <a:ea typeface="+mn-ea"/>
                <a:cs typeface="+mn-ea"/>
                <a:sym typeface="+mn-lt"/>
              </a:rPr>
              <a:t>佳某某</a:t>
            </a:r>
            <a:r>
              <a:rPr lang="zh-CN" altLang="zh-CN" sz="3600" dirty="0" smtClean="0">
                <a:latin typeface="+mn-lt"/>
                <a:ea typeface="+mn-ea"/>
                <a:cs typeface="+mn-ea"/>
                <a:sym typeface="+mn-lt"/>
              </a:rPr>
              <a:t>奖》</a:t>
            </a:r>
            <a:endParaRPr lang="zh-CN" altLang="en-US" sz="3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43608" y="1746871"/>
            <a:ext cx="16895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颁奖词：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3867894"/>
            <a:ext cx="529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 smtClean="0">
                <a:latin typeface="+mn-lt"/>
                <a:ea typeface="+mn-ea"/>
                <a:cs typeface="+mn-ea"/>
                <a:sym typeface="+mn-lt"/>
              </a:rPr>
              <a:t>有请颁奖嘉宾 某某 为获奖者颁奖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399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42751" y="845299"/>
            <a:ext cx="339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0" dirty="0">
                <a:latin typeface="+mn-lt"/>
                <a:ea typeface="+mn-ea"/>
                <a:cs typeface="+mn-ea"/>
                <a:sym typeface="+mn-lt"/>
              </a:rPr>
              <a:t>第三</a:t>
            </a:r>
            <a:r>
              <a:rPr lang="zh-CN" altLang="en-US" sz="3600" b="0" dirty="0" smtClean="0">
                <a:latin typeface="+mn-lt"/>
                <a:ea typeface="+mn-ea"/>
                <a:cs typeface="+mn-ea"/>
                <a:sym typeface="+mn-lt"/>
              </a:rPr>
              <a:t>篇章</a:t>
            </a:r>
            <a:endParaRPr lang="zh-CN" altLang="en-US" sz="3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2291507"/>
            <a:ext cx="6745218" cy="70788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9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  </a:t>
            </a:r>
            <a:r>
              <a:rPr lang="zh-CN" altLang="en-US" sz="400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9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节目表演 </a:t>
            </a:r>
            <a:r>
              <a:rPr lang="en-US" altLang="zh-CN" sz="240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9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&amp; </a:t>
            </a:r>
            <a:r>
              <a:rPr lang="zh-CN" altLang="en-US" sz="400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9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幸运抽奖 </a:t>
            </a:r>
            <a:r>
              <a:rPr lang="zh-CN" altLang="en-US" sz="28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9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</a:t>
            </a:r>
            <a:endParaRPr lang="zh-CN" altLang="en-US" sz="4000" dirty="0">
              <a:gradFill>
                <a:gsLst>
                  <a:gs pos="16000">
                    <a:srgbClr val="FFFF00">
                      <a:lumMod val="37000"/>
                      <a:lumOff val="63000"/>
                    </a:srgbClr>
                  </a:gs>
                  <a:gs pos="65000">
                    <a:srgbClr val="FFFF00"/>
                  </a:gs>
                </a:gsLst>
                <a:lin ang="5400000" scaled="0"/>
              </a:gradFill>
              <a:effectLst>
                <a:outerShdw blurRad="101600" algn="ctr" rotWithShape="0">
                  <a:prstClr val="black">
                    <a:alpha val="89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764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4" grpId="1" animBg="1"/>
      <p:bldP spid="14" grpId="2" animBg="1"/>
      <p:bldP spid="14" grpId="3" animBg="1"/>
      <p:bldP spid="14" grpId="4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节目一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37432" y="1381522"/>
            <a:ext cx="5031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7200" spc="-150" dirty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孔雀</a:t>
            </a:r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72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prstClr val="white"/>
                </a:solidFill>
                <a:cs typeface="+mn-ea"/>
                <a:sym typeface="+mn-lt"/>
              </a:rPr>
              <a:t>（舞蹈）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835696" y="2499742"/>
            <a:ext cx="5208006" cy="36933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1800" b="0" dirty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表演者 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： 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设计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部</a:t>
            </a:r>
            <a:endParaRPr lang="zh-CN" altLang="en-US" sz="1800" b="0" dirty="0">
              <a:gradFill>
                <a:gsLst>
                  <a:gs pos="18000">
                    <a:srgbClr val="FFFF00">
                      <a:lumMod val="54000"/>
                      <a:lumOff val="46000"/>
                    </a:srgbClr>
                  </a:gs>
                  <a:gs pos="100000">
                    <a:srgbClr val="FFC000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30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1655676" y="3585104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6000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幸运大抽奖</a:t>
            </a: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29107" y="682563"/>
            <a:ext cx="3685787" cy="296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-4174027" y="-407636"/>
            <a:ext cx="6735984" cy="6433488"/>
            <a:chOff x="0" y="0"/>
            <a:chExt cx="2208" cy="2208"/>
          </a:xfrm>
        </p:grpSpPr>
        <p:sp>
          <p:nvSpPr>
            <p:cNvPr id="5" name="Oval 8"/>
            <p:cNvSpPr>
              <a:spLocks noChangeArrowheads="1"/>
            </p:cNvSpPr>
            <p:nvPr/>
          </p:nvSpPr>
          <p:spPr bwMode="auto">
            <a:xfrm>
              <a:off x="0" y="76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Group 9"/>
            <p:cNvGrpSpPr>
              <a:grpSpLocks noChangeAspect="1"/>
            </p:cNvGrpSpPr>
            <p:nvPr/>
          </p:nvGrpSpPr>
          <p:grpSpPr bwMode="auto">
            <a:xfrm>
              <a:off x="0" y="0"/>
              <a:ext cx="2208" cy="2208"/>
              <a:chOff x="0" y="0"/>
              <a:chExt cx="2208" cy="2208"/>
            </a:xfrm>
          </p:grpSpPr>
          <p:grpSp>
            <p:nvGrpSpPr>
              <p:cNvPr id="7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23" name="Group 11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31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5" name="AutoShape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6" name="AutoShape 1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32" name="Group 15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33" name="AutoShape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4" name="AutoShape 1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24" name="Group 18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25" name="Group 1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9" name="AutoShape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0" name="AutoShape 2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26" name="Group 2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7" name="AutoShape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8" name="AutoShape 2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  <p:grpSp>
            <p:nvGrpSpPr>
              <p:cNvPr id="8" name="Group 25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9" name="Group 26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7" name="Group 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21" name="AutoShape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2" name="AutoShape 2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8" name="Group 30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9" name="AutoShape 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0" name="AutoShape 3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10" name="Group 33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1" name="Group 3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5" name="AutoShape 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6" name="AutoShape 3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2" name="Group 3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3" name="AutoShape 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4" name="AutoShape 3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999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zh-CN" altLang="en-US">
                        <a:solidFill>
                          <a:prstClr val="black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54840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0" presetClass="path" presetSubtype="0" accel="50000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8.33333E-7 4.44444E-6 L 1.08802 0.00583 " pathEditMode="relative" rAng="0" ptsTypes="AA">
                                          <p:cBhvr>
                                            <p:cTn id="2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54392" y="2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" presetID="8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3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2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0" presetClass="path" presetSubtype="0" accel="50000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8.33333E-7 4.44444E-6 L 1.08802 0.00583 " pathEditMode="relative" rAng="0" ptsTypes="AA">
                                          <p:cBhvr>
                                            <p:cTn id="21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ppt_x,ppt_y</p:attrName>
                                            </p:attrNameLst>
                                          </p:cBhvr>
                                          <p:rCtr x="54392" y="27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" presetID="8" presetClass="emph" presetSubtype="0" repeatCount="2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3" dur="6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4" presetID="10" presetClass="exit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9968" y="3552353"/>
            <a:ext cx="45960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奖品：</a:t>
            </a:r>
            <a:endParaRPr lang="en-US" altLang="zh-CN" sz="4400" dirty="0" smtClean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价值</a:t>
            </a:r>
            <a:r>
              <a:rPr lang="en-US" altLang="zh-CN" sz="3200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万钻戒一对</a:t>
            </a:r>
            <a:endParaRPr lang="zh-CN" altLang="en-US" sz="3200" dirty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7544" y="374401"/>
            <a:ext cx="3983777" cy="1981325"/>
            <a:chOff x="2349012" y="195485"/>
            <a:chExt cx="3983777" cy="1981325"/>
          </a:xfrm>
        </p:grpSpPr>
        <p:sp>
          <p:nvSpPr>
            <p:cNvPr id="42" name="TextBox 41"/>
            <p:cNvSpPr txBox="1"/>
            <p:nvPr/>
          </p:nvSpPr>
          <p:spPr>
            <a:xfrm>
              <a:off x="2349012" y="923646"/>
              <a:ext cx="3983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>
                  <a:gradFill flip="none" rotWithShape="1">
                    <a:gsLst>
                      <a:gs pos="0">
                        <a:srgbClr val="F79646">
                          <a:lumMod val="87000"/>
                          <a:lumOff val="13000"/>
                        </a:srgb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第     轮抽奖</a:t>
              </a:r>
              <a:endParaRPr lang="zh-CN" altLang="en-US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027" name="Picture 3" descr="C:\Users\PC\Desktop\zqq\--------_0011_-----15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1494" y="195485"/>
              <a:ext cx="1306436" cy="1981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4917765" y="482745"/>
            <a:ext cx="4622787" cy="4969035"/>
            <a:chOff x="4917765" y="482745"/>
            <a:chExt cx="4622787" cy="4969035"/>
          </a:xfrm>
        </p:grpSpPr>
        <p:pic>
          <p:nvPicPr>
            <p:cNvPr id="1031" name="Picture 7" descr="C:\Users\PC\Desktop\zqq\renettry_0000_meda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65" y="482745"/>
              <a:ext cx="4622787" cy="496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43495" y="1745573"/>
              <a:ext cx="3978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72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五等奖</a:t>
              </a:r>
              <a:endParaRPr lang="en-US" altLang="zh-CN" sz="7200" dirty="0" smtClean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altLang="zh-CN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   (50</a:t>
              </a:r>
              <a:r>
                <a:rPr lang="zh-CN" altLang="en-US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名）</a:t>
              </a:r>
              <a:endParaRPr lang="zh-CN" altLang="en-US" sz="4000" dirty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2555776" y="2355726"/>
            <a:ext cx="1825803" cy="1826425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139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节目二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37432" y="1381522"/>
            <a:ext cx="5031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吹气球</a:t>
            </a:r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72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prstClr val="white"/>
                </a:solidFill>
                <a:cs typeface="+mn-ea"/>
                <a:sym typeface="+mn-lt"/>
              </a:rPr>
              <a:t>（游戏）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793431" y="2427734"/>
            <a:ext cx="3557138" cy="461665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24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大家踊跃参加</a:t>
            </a:r>
            <a:endParaRPr lang="zh-CN" altLang="en-US" sz="2400" b="0" dirty="0">
              <a:gradFill>
                <a:gsLst>
                  <a:gs pos="18000">
                    <a:srgbClr val="FFFF00">
                      <a:lumMod val="54000"/>
                      <a:lumOff val="46000"/>
                    </a:srgbClr>
                  </a:gs>
                  <a:gs pos="100000">
                    <a:srgbClr val="FFC000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82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9968" y="3552353"/>
            <a:ext cx="54982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奖品：</a:t>
            </a:r>
            <a:endParaRPr lang="en-US" altLang="zh-CN" sz="4400" dirty="0" smtClean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价值</a:t>
            </a:r>
            <a:r>
              <a:rPr lang="en-US" altLang="zh-CN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zh-CN" altLang="en-US" sz="3200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万</a:t>
            </a:r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en-US" sz="3200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宝马</a:t>
            </a:r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一台</a:t>
            </a:r>
            <a:endParaRPr lang="zh-CN" altLang="en-US" sz="3200" dirty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8785" y="310474"/>
            <a:ext cx="3983777" cy="1971058"/>
            <a:chOff x="467544" y="339502"/>
            <a:chExt cx="3983777" cy="1971058"/>
          </a:xfrm>
        </p:grpSpPr>
        <p:sp>
          <p:nvSpPr>
            <p:cNvPr id="42" name="TextBox 41"/>
            <p:cNvSpPr txBox="1"/>
            <p:nvPr/>
          </p:nvSpPr>
          <p:spPr>
            <a:xfrm>
              <a:off x="467544" y="1102562"/>
              <a:ext cx="3983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>
                  <a:gradFill flip="none" rotWithShape="1">
                    <a:gsLst>
                      <a:gs pos="0">
                        <a:srgbClr val="F79646">
                          <a:lumMod val="87000"/>
                          <a:lumOff val="13000"/>
                        </a:srgb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第       轮抽奖</a:t>
              </a:r>
              <a:endParaRPr lang="zh-CN" altLang="en-US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028" name="Picture 4" descr="C:\Users\PC\Desktop\zqq\--------_0012_-----16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3054" y="339502"/>
              <a:ext cx="1431266" cy="19710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4917765" y="482745"/>
            <a:ext cx="4622787" cy="4969035"/>
            <a:chOff x="4917765" y="482745"/>
            <a:chExt cx="4622787" cy="4969035"/>
          </a:xfrm>
        </p:grpSpPr>
        <p:pic>
          <p:nvPicPr>
            <p:cNvPr id="1031" name="Picture 7" descr="C:\Users\PC\Desktop\zqq\renettry_0000_meda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65" y="482745"/>
              <a:ext cx="4622787" cy="496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43495" y="1745573"/>
              <a:ext cx="3978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72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四等奖</a:t>
              </a:r>
              <a:endParaRPr lang="en-US" altLang="zh-CN" sz="7200" dirty="0" smtClean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altLang="zh-CN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   (20</a:t>
              </a:r>
              <a:r>
                <a:rPr lang="zh-CN" altLang="en-US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名）</a:t>
              </a:r>
              <a:endParaRPr lang="zh-CN" altLang="en-US" sz="4000" dirty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513009" y="2355726"/>
            <a:ext cx="1825803" cy="1826425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5400" ty="-38100" sx="100000" sy="10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904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6512" y="-92546"/>
            <a:ext cx="921702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69112" y="627535"/>
            <a:ext cx="3087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晚会流程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71800" y="1707654"/>
            <a:ext cx="3744416" cy="5847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0" dirty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zh-CN" altLang="en-US" sz="20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项 ★ </a:t>
            </a:r>
            <a:r>
              <a:rPr lang="zh-CN" altLang="en-US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  <a:endParaRPr lang="zh-CN" altLang="en-US" dirty="0">
              <a:gradFill>
                <a:gsLst>
                  <a:gs pos="16000">
                    <a:srgbClr val="FFFF00">
                      <a:lumMod val="37000"/>
                      <a:lumOff val="63000"/>
                    </a:srgbClr>
                  </a:gs>
                  <a:gs pos="65000">
                    <a:srgbClr val="FFFF00"/>
                  </a:gs>
                </a:gsLst>
                <a:lin ang="5400000" scaled="0"/>
              </a:gradFill>
              <a:effectLst>
                <a:outerShdw blurRad="114300" algn="ctr" rotWithShape="0">
                  <a:prstClr val="black">
                    <a:alpha val="87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71800" y="2419023"/>
            <a:ext cx="3744416" cy="5847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0" dirty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第二</a:t>
            </a:r>
            <a:r>
              <a:rPr lang="zh-CN" altLang="en-US" sz="20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项 ★</a:t>
            </a:r>
            <a:r>
              <a:rPr lang="zh-CN" altLang="en-US" sz="24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颁奖</a:t>
            </a:r>
            <a:r>
              <a:rPr lang="zh-CN" altLang="en-US" dirty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典礼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71800" y="3139103"/>
            <a:ext cx="3744416" cy="58477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gradFill flip="none" rotWithShape="1">
                  <a:gsLst>
                    <a:gs pos="0">
                      <a:srgbClr val="C00000"/>
                    </a:gs>
                    <a:gs pos="100000">
                      <a:srgbClr val="FF00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000" b="0" dirty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第三</a:t>
            </a:r>
            <a:r>
              <a:rPr lang="zh-CN" altLang="en-US" sz="2000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项 ★ </a:t>
            </a:r>
            <a:r>
              <a:rPr lang="zh-CN" altLang="en-US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14300" algn="ctr" rotWithShape="0">
                    <a:prstClr val="black">
                      <a:alpha val="87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节目表演</a:t>
            </a:r>
            <a:endParaRPr lang="zh-CN" altLang="en-US" dirty="0">
              <a:gradFill>
                <a:gsLst>
                  <a:gs pos="16000">
                    <a:srgbClr val="FFFF00">
                      <a:lumMod val="37000"/>
                      <a:lumOff val="63000"/>
                    </a:srgbClr>
                  </a:gs>
                  <a:gs pos="65000">
                    <a:srgbClr val="FFFF00"/>
                  </a:gs>
                </a:gsLst>
                <a:lin ang="5400000" scaled="0"/>
              </a:gradFill>
              <a:effectLst>
                <a:outerShdw blurRad="114300" algn="ctr" rotWithShape="0">
                  <a:prstClr val="black">
                    <a:alpha val="87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738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00"/>
                            </p:stCondLst>
                            <p:childTnLst>
                              <p:par>
                                <p:cTn id="38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4" grpId="1" animBg="1"/>
      <p:bldP spid="14" grpId="2" animBg="1"/>
      <p:bldP spid="14" grpId="3" animBg="1"/>
      <p:bldP spid="14" grpId="4" animBg="1"/>
      <p:bldP spid="15" grpId="0" animBg="1"/>
      <p:bldP spid="15" grpId="1" animBg="1"/>
      <p:bldP spid="15" grpId="2" animBg="1"/>
      <p:bldP spid="15" grpId="3" animBg="1"/>
      <p:bldP spid="15" grpId="4" animBg="1"/>
      <p:bldP spid="16" grpId="0" animBg="1"/>
      <p:bldP spid="16" grpId="1" animBg="1"/>
      <p:bldP spid="16" grpId="2" animBg="1"/>
      <p:bldP spid="16" grpId="3" animBg="1"/>
      <p:bldP spid="16" grpId="4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节目三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1683" y="1414289"/>
            <a:ext cx="8102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海阔天空</a:t>
            </a:r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72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（歌曲）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392710" y="2643758"/>
            <a:ext cx="4253481" cy="36933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1800" b="0" dirty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表演者 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：第一</a:t>
            </a:r>
            <a:r>
              <a:rPr lang="en-US" altLang="zh-CN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1800" b="0" dirty="0">
              <a:gradFill>
                <a:gsLst>
                  <a:gs pos="18000">
                    <a:srgbClr val="FFFF00">
                      <a:lumMod val="54000"/>
                      <a:lumOff val="46000"/>
                    </a:srgbClr>
                  </a:gs>
                  <a:gs pos="100000">
                    <a:srgbClr val="FFC000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48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9968" y="3552353"/>
            <a:ext cx="549821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奖品：</a:t>
            </a:r>
            <a:endParaRPr lang="en-US" altLang="zh-CN" sz="4400" dirty="0" smtClean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价值</a:t>
            </a:r>
            <a:r>
              <a:rPr lang="en-US" altLang="zh-CN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32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万奔驰一台</a:t>
            </a:r>
            <a:endParaRPr lang="zh-CN" altLang="en-US" sz="3200" dirty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8785" y="474581"/>
            <a:ext cx="3983777" cy="1794891"/>
            <a:chOff x="588785" y="474581"/>
            <a:chExt cx="3983777" cy="1794891"/>
          </a:xfrm>
        </p:grpSpPr>
        <p:sp>
          <p:nvSpPr>
            <p:cNvPr id="42" name="TextBox 41"/>
            <p:cNvSpPr txBox="1"/>
            <p:nvPr/>
          </p:nvSpPr>
          <p:spPr>
            <a:xfrm>
              <a:off x="588785" y="1073534"/>
              <a:ext cx="3983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>
                  <a:gradFill flip="none" rotWithShape="1">
                    <a:gsLst>
                      <a:gs pos="0">
                        <a:srgbClr val="F79646">
                          <a:lumMod val="87000"/>
                          <a:lumOff val="13000"/>
                        </a:srgb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第       轮抽奖</a:t>
              </a:r>
              <a:endParaRPr lang="zh-CN" altLang="en-US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029" name="Picture 5" descr="C:\Users\PC\Desktop\zqq\--------_0013_-----17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055" y="474581"/>
              <a:ext cx="1340136" cy="1794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4917765" y="482745"/>
            <a:ext cx="4622787" cy="4969035"/>
            <a:chOff x="4917765" y="482745"/>
            <a:chExt cx="4622787" cy="4969035"/>
          </a:xfrm>
        </p:grpSpPr>
        <p:pic>
          <p:nvPicPr>
            <p:cNvPr id="1031" name="Picture 7" descr="C:\Users\PC\Desktop\zqq\renettry_0000_meda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65" y="482745"/>
              <a:ext cx="4622787" cy="496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43495" y="1745573"/>
              <a:ext cx="3978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72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三等奖</a:t>
              </a:r>
              <a:endParaRPr lang="en-US" altLang="zh-CN" sz="7200" dirty="0" smtClean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altLang="zh-CN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   (10</a:t>
              </a:r>
              <a:r>
                <a:rPr lang="zh-CN" altLang="en-US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名）</a:t>
              </a:r>
              <a:endParaRPr lang="zh-CN" altLang="en-US" sz="4000" dirty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513009" y="2355726"/>
            <a:ext cx="1825803" cy="1826425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5400" ty="-38100" sx="50000" sy="5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66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四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204796" y="1376189"/>
            <a:ext cx="6696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7200" dirty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小苹果</a:t>
            </a:r>
            <a:r>
              <a:rPr lang="en-US" altLang="zh-CN" sz="72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72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prstClr val="white"/>
                </a:solidFill>
                <a:cs typeface="+mn-ea"/>
                <a:sym typeface="+mn-lt"/>
              </a:rPr>
              <a:t>（舞蹈）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392710" y="2584638"/>
            <a:ext cx="4253481" cy="36933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1800" b="0" dirty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表演者 ：工程部全体员工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32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1912" y="3552353"/>
            <a:ext cx="6708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奖品：</a:t>
            </a:r>
            <a:endParaRPr lang="en-US" altLang="zh-CN" sz="4400" dirty="0" smtClean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sz="2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2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万银行卡一张</a:t>
            </a:r>
            <a:endParaRPr lang="zh-CN" altLang="en-US" sz="2400" dirty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8785" y="475010"/>
            <a:ext cx="3983777" cy="1805879"/>
            <a:chOff x="588785" y="475010"/>
            <a:chExt cx="3983777" cy="1805879"/>
          </a:xfrm>
        </p:grpSpPr>
        <p:sp>
          <p:nvSpPr>
            <p:cNvPr id="42" name="TextBox 41"/>
            <p:cNvSpPr txBox="1"/>
            <p:nvPr/>
          </p:nvSpPr>
          <p:spPr>
            <a:xfrm>
              <a:off x="588785" y="1073534"/>
              <a:ext cx="3983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>
                  <a:gradFill flip="none" rotWithShape="1">
                    <a:gsLst>
                      <a:gs pos="0">
                        <a:srgbClr val="F79646">
                          <a:lumMod val="87000"/>
                          <a:lumOff val="13000"/>
                        </a:srgb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第       轮抽奖</a:t>
              </a:r>
              <a:endParaRPr lang="zh-CN" altLang="en-US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030" name="Picture 6" descr="C:\Users\PC\Desktop\zqq\--------_0014_-----18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8140" y="475010"/>
              <a:ext cx="1411427" cy="1805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4917765" y="482745"/>
            <a:ext cx="4622787" cy="4969035"/>
            <a:chOff x="4917765" y="482745"/>
            <a:chExt cx="4622787" cy="4969035"/>
          </a:xfrm>
        </p:grpSpPr>
        <p:pic>
          <p:nvPicPr>
            <p:cNvPr id="1031" name="Picture 7" descr="C:\Users\PC\Desktop\zqq\renettry_0000_meda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65" y="482745"/>
              <a:ext cx="4622787" cy="496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43495" y="1745573"/>
              <a:ext cx="3978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72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二等奖</a:t>
              </a:r>
              <a:endParaRPr lang="en-US" altLang="zh-CN" sz="7200" dirty="0" smtClean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altLang="zh-CN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   (5</a:t>
              </a:r>
              <a:r>
                <a:rPr lang="zh-CN" altLang="en-US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名）</a:t>
              </a:r>
              <a:endParaRPr lang="zh-CN" altLang="en-US" sz="4000" dirty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513009" y="2355726"/>
            <a:ext cx="1825803" cy="1826425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25400" ty="-38100" sx="50000" sy="50000" flip="none" algn="ctr"/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184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</a:t>
            </a:r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五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501683" y="1395239"/>
            <a:ext cx="81025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最炫民族风</a:t>
            </a:r>
            <a:r>
              <a:rPr lang="en-US" altLang="zh-CN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66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（歌曲）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763688" y="2584638"/>
            <a:ext cx="5544616" cy="36933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1800" b="0" dirty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表演者 </a:t>
            </a:r>
            <a:r>
              <a:rPr lang="zh-CN" altLang="en-US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：第一</a:t>
            </a:r>
            <a:r>
              <a:rPr lang="en-US" altLang="zh-CN" sz="1800" b="0" dirty="0" smtClean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1800" b="0" dirty="0">
              <a:gradFill>
                <a:gsLst>
                  <a:gs pos="18000">
                    <a:srgbClr val="FFFF00">
                      <a:lumMod val="54000"/>
                      <a:lumOff val="46000"/>
                    </a:srgbClr>
                  </a:gs>
                  <a:gs pos="100000">
                    <a:srgbClr val="FFC000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265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9904" y="3253730"/>
            <a:ext cx="670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800" b="1">
                <a:gradFill flip="none" rotWithShape="1">
                  <a:gsLst>
                    <a:gs pos="0">
                      <a:schemeClr val="accent6">
                        <a:lumMod val="87000"/>
                        <a:lumOff val="13000"/>
                      </a:scheme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奖品：</a:t>
            </a:r>
          </a:p>
          <a:p>
            <a:r>
              <a:rPr lang="zh-CN" altLang="en-US" sz="28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价值</a:t>
            </a:r>
            <a:r>
              <a:rPr lang="en-US" altLang="zh-CN" sz="28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 dirty="0" smtClean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rPr>
              <a:t>亿私人飞机</a:t>
            </a:r>
            <a:endParaRPr lang="en-US" altLang="zh-CN" sz="2800" dirty="0" smtClean="0">
              <a:gradFill flip="none" rotWithShape="1">
                <a:gsLst>
                  <a:gs pos="0">
                    <a:srgbClr val="F79646">
                      <a:lumMod val="87000"/>
                      <a:lumOff val="13000"/>
                    </a:srgbClr>
                  </a:gs>
                  <a:gs pos="51000">
                    <a:srgbClr val="FFFF00"/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8785" y="391146"/>
            <a:ext cx="3983777" cy="1939962"/>
            <a:chOff x="588785" y="391146"/>
            <a:chExt cx="3983777" cy="1939962"/>
          </a:xfrm>
        </p:grpSpPr>
        <p:pic>
          <p:nvPicPr>
            <p:cNvPr id="1026" name="Picture 2" descr="C:\Users\PC\Desktop\zqq\--------_0015_-----19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1554" y="391146"/>
              <a:ext cx="1430952" cy="19399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588785" y="1073534"/>
              <a:ext cx="3983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dirty="0" smtClean="0">
                  <a:gradFill flip="none" rotWithShape="1">
                    <a:gsLst>
                      <a:gs pos="0">
                        <a:srgbClr val="F79646">
                          <a:lumMod val="87000"/>
                          <a:lumOff val="13000"/>
                        </a:srgb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第       轮抽奖</a:t>
              </a:r>
              <a:endParaRPr lang="zh-CN" altLang="en-US" dirty="0">
                <a:gradFill flip="none" rotWithShape="1">
                  <a:gsLst>
                    <a:gs pos="0">
                      <a:srgbClr val="F79646">
                        <a:lumMod val="87000"/>
                        <a:lumOff val="13000"/>
                      </a:srgbClr>
                    </a:gs>
                    <a:gs pos="51000">
                      <a:srgbClr val="FFFF00"/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05395" y="482745"/>
            <a:ext cx="4635157" cy="4969035"/>
            <a:chOff x="4905395" y="482745"/>
            <a:chExt cx="4635157" cy="4969035"/>
          </a:xfrm>
        </p:grpSpPr>
        <p:pic>
          <p:nvPicPr>
            <p:cNvPr id="1031" name="Picture 7" descr="C:\Users\PC\Desktop\zqq\renettry_0000_medal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65" y="482745"/>
              <a:ext cx="4622787" cy="496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905395" y="1745573"/>
              <a:ext cx="3978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 b="1">
                  <a:gradFill flip="none" rotWithShape="1">
                    <a:gsLst>
                      <a:gs pos="0">
                        <a:schemeClr val="accent6">
                          <a:lumMod val="87000"/>
                          <a:lumOff val="13000"/>
                        </a:schemeClr>
                      </a:gs>
                      <a:gs pos="51000">
                        <a:srgbClr val="FFFF00"/>
                      </a:gs>
                      <a:gs pos="100000">
                        <a:srgbClr val="FFFF66"/>
                      </a:gs>
                    </a:gsLst>
                    <a:lin ang="27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72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一等奖</a:t>
              </a:r>
              <a:endParaRPr lang="en-US" altLang="zh-CN" sz="7200" dirty="0" smtClean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en-US" altLang="zh-CN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   (1</a:t>
              </a:r>
              <a:r>
                <a:rPr lang="zh-CN" altLang="en-US" sz="4000" dirty="0" smtClean="0">
                  <a:gradFill flip="none" rotWithShape="1">
                    <a:gsLst>
                      <a:gs pos="0">
                        <a:srgbClr val="C00000">
                          <a:lumMod val="84000"/>
                        </a:srgbClr>
                      </a:gs>
                      <a:gs pos="76000">
                        <a:srgbClr val="FF0000"/>
                      </a:gs>
                    </a:gsLst>
                    <a:lin ang="2700000" scaled="1"/>
                    <a:tileRect/>
                  </a:gradFill>
                  <a:latin typeface="+mn-lt"/>
                  <a:ea typeface="+mn-ea"/>
                  <a:cs typeface="+mn-ea"/>
                  <a:sym typeface="+mn-lt"/>
                </a:rPr>
                <a:t>名）</a:t>
              </a:r>
              <a:endParaRPr lang="zh-CN" altLang="en-US" sz="4000" dirty="0">
                <a:gradFill flip="none" rotWithShape="1">
                  <a:gsLst>
                    <a:gs pos="0">
                      <a:srgbClr val="C00000">
                        <a:lumMod val="84000"/>
                      </a:srgbClr>
                    </a:gs>
                    <a:gs pos="76000">
                      <a:srgbClr val="FF0000"/>
                    </a:gs>
                  </a:gsLst>
                  <a:lin ang="2700000" scaled="1"/>
                  <a:tileRect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610293" y="2355726"/>
            <a:ext cx="1825803" cy="1826425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F2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808" tIns="41403" rIns="82808" bIns="41403"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81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00751" y="771550"/>
            <a:ext cx="2551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3200" dirty="0" smtClean="0">
                <a:latin typeface="+mn-lt"/>
                <a:ea typeface="+mn-ea"/>
                <a:cs typeface="+mn-ea"/>
                <a:sym typeface="+mn-lt"/>
              </a:rPr>
              <a:t>节目六</a:t>
            </a: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01683" y="1395239"/>
            <a:ext cx="81025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《</a:t>
            </a:r>
            <a:r>
              <a:rPr lang="zh-CN" altLang="en-US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自由</a:t>
            </a:r>
            <a:r>
              <a:rPr lang="en-US" altLang="zh-CN" sz="6600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》</a:t>
            </a:r>
            <a:endParaRPr lang="zh-CN" altLang="en-US" sz="6600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515324" y="8900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cs typeface="+mn-ea"/>
                <a:sym typeface="+mn-lt"/>
              </a:rPr>
              <a:t>（歌曲）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763688" y="2584638"/>
            <a:ext cx="5544616" cy="36933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4800" b="1" kern="1000">
                <a:ln w="18415" cmpd="sng">
                  <a:noFill/>
                  <a:prstDash val="solid"/>
                </a:ln>
                <a:gradFill>
                  <a:gsLst>
                    <a:gs pos="36000">
                      <a:srgbClr val="C00000"/>
                    </a:gs>
                    <a:gs pos="100000">
                      <a:srgbClr val="FF0000">
                        <a:lumMod val="41000"/>
                      </a:srgbClr>
                    </a:gs>
                  </a:gsLst>
                  <a:lin ang="5400000" scaled="0"/>
                </a:gradFill>
                <a:latin typeface="微软雅黑" pitchFamily="34" charset="-122"/>
                <a:ea typeface="微软雅黑" pitchFamily="34" charset="-122"/>
                <a:cs typeface="经典特黑简" pitchFamily="49" charset="-122"/>
              </a:defRPr>
            </a:lvl1pPr>
          </a:lstStyle>
          <a:p>
            <a:r>
              <a:rPr lang="zh-CN" altLang="en-US" sz="1800" b="0" dirty="0">
                <a:gradFill>
                  <a:gsLst>
                    <a:gs pos="18000">
                      <a:srgbClr val="FFFF00">
                        <a:lumMod val="54000"/>
                        <a:lumOff val="46000"/>
                      </a:srgbClr>
                    </a:gs>
                    <a:gs pos="100000">
                      <a:srgbClr val="FFC000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表演者 ：公司全体员工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5861" y="2912056"/>
            <a:ext cx="1728192" cy="218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09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79" grpId="0"/>
          <p:bldP spid="80" grpId="0"/>
          <p:bldP spid="81" grpId="0"/>
        </p:bldLst>
      </p:timing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/>
          <p:cNvSpPr txBox="1"/>
          <p:nvPr/>
        </p:nvSpPr>
        <p:spPr>
          <a:xfrm>
            <a:off x="869980" y="1648420"/>
            <a:ext cx="7365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-150" dirty="0" smtClean="0">
                <a:gradFill flip="none" rotWithShape="1">
                  <a:gsLst>
                    <a:gs pos="0">
                      <a:srgbClr val="FFFF00">
                        <a:tint val="66000"/>
                        <a:satMod val="160000"/>
                      </a:srgbClr>
                    </a:gs>
                    <a:gs pos="50000">
                      <a:srgbClr val="FFFF00">
                        <a:tint val="44500"/>
                        <a:satMod val="160000"/>
                      </a:srgbClr>
                    </a:gs>
                    <a:gs pos="100000">
                      <a:srgbClr val="FFFF0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+mn-ea"/>
                <a:sym typeface="+mn-lt"/>
              </a:rPr>
              <a:t>携手共创美好明天</a:t>
            </a:r>
            <a:endParaRPr lang="zh-CN" altLang="en-US" sz="5400" b="1" spc="-150" dirty="0">
              <a:gradFill flip="none" rotWithShape="1">
                <a:gsLst>
                  <a:gs pos="0">
                    <a:srgbClr val="FFFF00">
                      <a:tint val="66000"/>
                      <a:satMod val="160000"/>
                    </a:srgbClr>
                  </a:gs>
                  <a:gs pos="50000">
                    <a:srgbClr val="FFFF00">
                      <a:tint val="44500"/>
                      <a:satMod val="160000"/>
                    </a:srgbClr>
                  </a:gs>
                  <a:gs pos="100000">
                    <a:srgbClr val="FFFF00"/>
                  </a:gs>
                </a:gsLst>
                <a:path path="circle">
                  <a:fillToRect l="100000" b="100000"/>
                </a:path>
                <a:tileRect t="-100000" r="-100000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54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66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42751" y="845299"/>
            <a:ext cx="339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0" dirty="0" smtClean="0">
                <a:latin typeface="+mn-lt"/>
                <a:ea typeface="+mn-ea"/>
                <a:cs typeface="+mn-ea"/>
                <a:sym typeface="+mn-lt"/>
              </a:rPr>
              <a:t>第一篇章</a:t>
            </a:r>
            <a:endParaRPr lang="zh-CN" altLang="en-US" sz="3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2199012"/>
            <a:ext cx="4069037" cy="76944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8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  </a:t>
            </a:r>
            <a:r>
              <a:rPr lang="zh-CN" altLang="en-US" sz="440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8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 </a:t>
            </a:r>
            <a:r>
              <a:rPr lang="zh-CN" altLang="en-US" b="0" dirty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88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</a:t>
            </a:r>
            <a:endParaRPr lang="zh-CN" altLang="en-US" sz="4400" dirty="0">
              <a:gradFill>
                <a:gsLst>
                  <a:gs pos="16000">
                    <a:srgbClr val="FFFF00">
                      <a:lumMod val="37000"/>
                      <a:lumOff val="63000"/>
                    </a:srgbClr>
                  </a:gs>
                  <a:gs pos="65000">
                    <a:srgbClr val="FFFF00"/>
                  </a:gs>
                </a:gsLst>
                <a:lin ang="5400000" scaled="0"/>
              </a:gradFill>
              <a:effectLst>
                <a:outerShdw blurRad="101600" algn="ctr" rotWithShape="0">
                  <a:prstClr val="black">
                    <a:alpha val="88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758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4" grpId="1" animBg="1"/>
      <p:bldP spid="14" grpId="2" animBg="1"/>
      <p:bldP spid="14" grpId="3" animBg="1"/>
      <p:bldP spid="14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8326554" y="2139704"/>
            <a:ext cx="763941" cy="300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3266" y="1491630"/>
            <a:ext cx="1554478" cy="2084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395536" y="3613770"/>
            <a:ext cx="2354914" cy="36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53000"/>
                        <a:lumOff val="47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董事长：</a:t>
            </a:r>
            <a:r>
              <a:rPr lang="zh-CN" altLang="en-US" b="1" dirty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53000"/>
                        <a:lumOff val="47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比尔盖茨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627784" y="1465500"/>
            <a:ext cx="5180696" cy="230832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indent="39600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srgbClr val="FFFF00"/>
                </a:solidFill>
                <a:cs typeface="+mn-ea"/>
                <a:sym typeface="+mn-lt"/>
              </a:rPr>
              <a:t>光阴荏苒，在忙忙碌碌中送走</a:t>
            </a:r>
            <a:r>
              <a:rPr lang="zh-CN" altLang="en-US" sz="1500" dirty="0" smtClean="0">
                <a:solidFill>
                  <a:srgbClr val="FFFF00"/>
                </a:solidFill>
                <a:cs typeface="+mn-ea"/>
                <a:sym typeface="+mn-lt"/>
              </a:rPr>
              <a:t>了</a:t>
            </a:r>
            <a:r>
              <a:rPr lang="en-US" altLang="zh-CN" sz="1500" dirty="0" smtClean="0">
                <a:solidFill>
                  <a:srgbClr val="FFFF00"/>
                </a:solidFill>
                <a:cs typeface="+mn-ea"/>
                <a:sym typeface="+mn-lt"/>
              </a:rPr>
              <a:t>2017</a:t>
            </a:r>
            <a:r>
              <a:rPr lang="zh-CN" altLang="en-US" sz="1500" dirty="0" smtClean="0">
                <a:solidFill>
                  <a:srgbClr val="FFFF00"/>
                </a:solidFill>
                <a:cs typeface="+mn-ea"/>
                <a:sym typeface="+mn-lt"/>
              </a:rPr>
              <a:t>年</a:t>
            </a:r>
            <a:r>
              <a:rPr lang="zh-CN" altLang="en-US" sz="1500" dirty="0">
                <a:solidFill>
                  <a:srgbClr val="FFFF00"/>
                </a:solidFill>
                <a:cs typeface="+mn-ea"/>
                <a:sym typeface="+mn-lt"/>
              </a:rPr>
              <a:t>，这一年对本人来说还是收获颇多，首先是自身业务的提高，其次是与部门之间的沟通比以前相对顺畅。当然这些进步与公司领导的帮助和关心是分不开的</a:t>
            </a:r>
            <a:r>
              <a:rPr lang="zh-CN" altLang="en-US" sz="1500" dirty="0" smtClean="0">
                <a:solidFill>
                  <a:srgbClr val="FFFF00"/>
                </a:solidFill>
                <a:cs typeface="+mn-ea"/>
                <a:sym typeface="+mn-lt"/>
              </a:rPr>
              <a:t>。</a:t>
            </a:r>
            <a:endParaRPr lang="zh-CN" altLang="en-US" sz="1500" dirty="0">
              <a:solidFill>
                <a:srgbClr val="FFFF00"/>
              </a:solidFill>
              <a:cs typeface="+mn-ea"/>
              <a:sym typeface="+mn-lt"/>
            </a:endParaRPr>
          </a:p>
          <a:p>
            <a:pPr indent="39600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srgbClr val="FFFF00"/>
                </a:solidFill>
                <a:cs typeface="+mn-ea"/>
                <a:sym typeface="+mn-lt"/>
              </a:rPr>
              <a:t>优秀的企业需要优秀的团队，做为这个团队的一份子，为这个团队的成长贡献自己微薄力量是自己义不容辞的责任</a:t>
            </a:r>
            <a:r>
              <a:rPr lang="zh-CN" altLang="en-US" sz="1500" dirty="0" smtClean="0">
                <a:solidFill>
                  <a:srgbClr val="FFFF00"/>
                </a:solidFill>
                <a:cs typeface="+mn-ea"/>
                <a:sym typeface="+mn-lt"/>
              </a:rPr>
              <a:t>。第一</a:t>
            </a:r>
            <a:r>
              <a:rPr lang="en-US" altLang="zh-CN" sz="1500" dirty="0" smtClean="0">
                <a:solidFill>
                  <a:srgbClr val="FFFF00"/>
                </a:solidFill>
                <a:cs typeface="+mn-ea"/>
                <a:sym typeface="+mn-lt"/>
              </a:rPr>
              <a:t>PPT</a:t>
            </a:r>
            <a:r>
              <a:rPr lang="zh-CN" altLang="en-US" sz="1500" dirty="0" smtClean="0">
                <a:solidFill>
                  <a:srgbClr val="FFFF00"/>
                </a:solidFill>
                <a:cs typeface="+mn-ea"/>
                <a:sym typeface="+mn-lt"/>
              </a:rPr>
              <a:t>签约</a:t>
            </a:r>
            <a:r>
              <a:rPr lang="zh-CN" altLang="en-US" sz="1500" dirty="0">
                <a:solidFill>
                  <a:srgbClr val="FFFF00"/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sp>
        <p:nvSpPr>
          <p:cNvPr id="55" name="Text Box 13"/>
          <p:cNvSpPr txBox="1">
            <a:spLocks noChangeArrowheads="1"/>
          </p:cNvSpPr>
          <p:nvPr/>
        </p:nvSpPr>
        <p:spPr bwMode="auto">
          <a:xfrm>
            <a:off x="4153272" y="654747"/>
            <a:ext cx="2354914" cy="52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sz="28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53000"/>
                        <a:lumOff val="47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董事长致辞</a:t>
            </a:r>
            <a:endParaRPr lang="zh-CN" altLang="en-US" sz="28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53000"/>
                      <a:lumOff val="47000"/>
                    </a:srgbClr>
                  </a:gs>
                </a:gsLst>
                <a:lin ang="5400000" scaled="1"/>
                <a:tileRect/>
              </a:gradFill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555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3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475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7" descr="光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392" y="1663320"/>
            <a:ext cx="1235420" cy="60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27" descr="光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75025"/>
            <a:ext cx="1494858" cy="54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184602" y="4173511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2018.03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任意多边形 1"/>
          <p:cNvSpPr/>
          <p:nvPr/>
        </p:nvSpPr>
        <p:spPr>
          <a:xfrm rot="274850">
            <a:off x="400045" y="777931"/>
            <a:ext cx="7280969" cy="3534793"/>
          </a:xfrm>
          <a:custGeom>
            <a:avLst/>
            <a:gdLst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7315200 w 8391525"/>
              <a:gd name="connsiteY2" fmla="*/ 571500 h 2790825"/>
              <a:gd name="connsiteX3" fmla="*/ 8391525 w 8391525"/>
              <a:gd name="connsiteY3" fmla="*/ 0 h 2790825"/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7286625 w 8391525"/>
              <a:gd name="connsiteY2" fmla="*/ 733425 h 2790825"/>
              <a:gd name="connsiteX3" fmla="*/ 8391525 w 8391525"/>
              <a:gd name="connsiteY3" fmla="*/ 0 h 2790825"/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8391525 w 8391525"/>
              <a:gd name="connsiteY2" fmla="*/ 0 h 2790825"/>
              <a:gd name="connsiteX0" fmla="*/ 0 w 8391525"/>
              <a:gd name="connsiteY0" fmla="*/ 2790825 h 2790825"/>
              <a:gd name="connsiteX1" fmla="*/ 4133850 w 8391525"/>
              <a:gd name="connsiteY1" fmla="*/ 2124075 h 2790825"/>
              <a:gd name="connsiteX2" fmla="*/ 8391525 w 8391525"/>
              <a:gd name="connsiteY2" fmla="*/ 0 h 2790825"/>
              <a:gd name="connsiteX0" fmla="*/ 0 w 8391525"/>
              <a:gd name="connsiteY0" fmla="*/ 2790825 h 2790825"/>
              <a:gd name="connsiteX1" fmla="*/ 4133850 w 8391525"/>
              <a:gd name="connsiteY1" fmla="*/ 2124075 h 2790825"/>
              <a:gd name="connsiteX2" fmla="*/ 8391525 w 8391525"/>
              <a:gd name="connsiteY2" fmla="*/ 0 h 2790825"/>
              <a:gd name="connsiteX0" fmla="*/ 0 w 8172450"/>
              <a:gd name="connsiteY0" fmla="*/ 2905125 h 2905125"/>
              <a:gd name="connsiteX1" fmla="*/ 4133850 w 8172450"/>
              <a:gd name="connsiteY1" fmla="*/ 2238375 h 2905125"/>
              <a:gd name="connsiteX2" fmla="*/ 8172450 w 8172450"/>
              <a:gd name="connsiteY2" fmla="*/ 0 h 2905125"/>
              <a:gd name="connsiteX0" fmla="*/ 0 w 8172450"/>
              <a:gd name="connsiteY0" fmla="*/ 2905125 h 2905125"/>
              <a:gd name="connsiteX1" fmla="*/ 4133850 w 8172450"/>
              <a:gd name="connsiteY1" fmla="*/ 2238375 h 2905125"/>
              <a:gd name="connsiteX2" fmla="*/ 8172450 w 8172450"/>
              <a:gd name="connsiteY2" fmla="*/ 0 h 2905125"/>
              <a:gd name="connsiteX0" fmla="*/ 0 w 8158489"/>
              <a:gd name="connsiteY0" fmla="*/ 2995867 h 2995867"/>
              <a:gd name="connsiteX1" fmla="*/ 4133850 w 8158489"/>
              <a:gd name="connsiteY1" fmla="*/ 2329117 h 2995867"/>
              <a:gd name="connsiteX2" fmla="*/ 8158489 w 8158489"/>
              <a:gd name="connsiteY2" fmla="*/ 0 h 2995867"/>
              <a:gd name="connsiteX0" fmla="*/ 0 w 8158489"/>
              <a:gd name="connsiteY0" fmla="*/ 2995867 h 2995867"/>
              <a:gd name="connsiteX1" fmla="*/ 4245532 w 8158489"/>
              <a:gd name="connsiteY1" fmla="*/ 2329117 h 2995867"/>
              <a:gd name="connsiteX2" fmla="*/ 8158489 w 8158489"/>
              <a:gd name="connsiteY2" fmla="*/ 0 h 2995867"/>
              <a:gd name="connsiteX0" fmla="*/ 0 w 8158489"/>
              <a:gd name="connsiteY0" fmla="*/ 2995867 h 2995867"/>
              <a:gd name="connsiteX1" fmla="*/ 4245532 w 8158489"/>
              <a:gd name="connsiteY1" fmla="*/ 2329117 h 2995867"/>
              <a:gd name="connsiteX2" fmla="*/ 8158489 w 8158489"/>
              <a:gd name="connsiteY2" fmla="*/ 0 h 2995867"/>
              <a:gd name="connsiteX0" fmla="*/ 0 w 8305072"/>
              <a:gd name="connsiteY0" fmla="*/ 3198292 h 3198292"/>
              <a:gd name="connsiteX1" fmla="*/ 4392115 w 8305072"/>
              <a:gd name="connsiteY1" fmla="*/ 2329117 h 3198292"/>
              <a:gd name="connsiteX2" fmla="*/ 8305072 w 8305072"/>
              <a:gd name="connsiteY2" fmla="*/ 0 h 3198292"/>
              <a:gd name="connsiteX0" fmla="*/ 0 w 8381854"/>
              <a:gd name="connsiteY0" fmla="*/ 3261113 h 3261113"/>
              <a:gd name="connsiteX1" fmla="*/ 4468897 w 8381854"/>
              <a:gd name="connsiteY1" fmla="*/ 2329117 h 3261113"/>
              <a:gd name="connsiteX2" fmla="*/ 8381854 w 8381854"/>
              <a:gd name="connsiteY2" fmla="*/ 0 h 3261113"/>
              <a:gd name="connsiteX0" fmla="*/ 0 w 8381854"/>
              <a:gd name="connsiteY0" fmla="*/ 3261113 h 3261113"/>
              <a:gd name="connsiteX1" fmla="*/ 4468897 w 8381854"/>
              <a:gd name="connsiteY1" fmla="*/ 2329117 h 3261113"/>
              <a:gd name="connsiteX2" fmla="*/ 8381854 w 8381854"/>
              <a:gd name="connsiteY2" fmla="*/ 0 h 3261113"/>
              <a:gd name="connsiteX0" fmla="*/ 0 w 8381854"/>
              <a:gd name="connsiteY0" fmla="*/ 3261113 h 3261113"/>
              <a:gd name="connsiteX1" fmla="*/ 4524738 w 8381854"/>
              <a:gd name="connsiteY1" fmla="*/ 2350057 h 3261113"/>
              <a:gd name="connsiteX2" fmla="*/ 8381854 w 8381854"/>
              <a:gd name="connsiteY2" fmla="*/ 0 h 3261113"/>
              <a:gd name="connsiteX0" fmla="*/ 0 w 8242250"/>
              <a:gd name="connsiteY0" fmla="*/ 3268093 h 3268093"/>
              <a:gd name="connsiteX1" fmla="*/ 4524738 w 8242250"/>
              <a:gd name="connsiteY1" fmla="*/ 235703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88457 h 3268093"/>
              <a:gd name="connsiteX2" fmla="*/ 8242250 w 8242250"/>
              <a:gd name="connsiteY2" fmla="*/ 0 h 32680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5530" h="3534793">
                <a:moveTo>
                  <a:pt x="0" y="3534793"/>
                </a:moveTo>
                <a:cubicBezTo>
                  <a:pt x="1304925" y="3438749"/>
                  <a:pt x="3283110" y="3243349"/>
                  <a:pt x="4776198" y="2555157"/>
                </a:cubicBezTo>
                <a:cubicBezTo>
                  <a:pt x="6269286" y="1866965"/>
                  <a:pt x="7279578" y="793749"/>
                  <a:pt x="7815530" y="0"/>
                </a:cubicBezTo>
              </a:path>
            </a:pathLst>
          </a:custGeom>
          <a:ln>
            <a:headEnd type="none" w="med" len="med"/>
            <a:tailEnd type="triangl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607309" y="664610"/>
            <a:ext cx="1821274" cy="518464"/>
            <a:chOff x="1403648" y="1705372"/>
            <a:chExt cx="6120680" cy="2721843"/>
          </a:xfrm>
        </p:grpSpPr>
        <p:sp>
          <p:nvSpPr>
            <p:cNvPr id="45" name="KSO_Shape"/>
            <p:cNvSpPr/>
            <p:nvPr/>
          </p:nvSpPr>
          <p:spPr>
            <a:xfrm>
              <a:off x="1403648" y="1705372"/>
              <a:ext cx="6120680" cy="2721843"/>
            </a:xfrm>
            <a:prstGeom prst="roundRect">
              <a:avLst>
                <a:gd name="adj" fmla="val 16141"/>
              </a:avLst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alpha val="18000"/>
                    <a:lumMod val="4000"/>
                    <a:lumOff val="96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/>
                  </a:gs>
                  <a:gs pos="42000">
                    <a:srgbClr val="FFFF00"/>
                  </a:gs>
                  <a:gs pos="83000">
                    <a:srgbClr val="FFFF00">
                      <a:lumMod val="0"/>
                      <a:lumOff val="100000"/>
                      <a:alpha val="51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KSO_Shape"/>
            <p:cNvSpPr/>
            <p:nvPr/>
          </p:nvSpPr>
          <p:spPr>
            <a:xfrm>
              <a:off x="1416919" y="1713573"/>
              <a:ext cx="5733081" cy="2336981"/>
            </a:xfrm>
            <a:custGeom>
              <a:avLst/>
              <a:gdLst>
                <a:gd name="connsiteX0" fmla="*/ 453650 w 6149198"/>
                <a:gd name="connsiteY0" fmla="*/ 38356 h 2579322"/>
                <a:gd name="connsiteX1" fmla="*/ 3570397 w 6149198"/>
                <a:gd name="connsiteY1" fmla="*/ 38356 h 2579322"/>
                <a:gd name="connsiteX2" fmla="*/ 5100567 w 6149198"/>
                <a:gd name="connsiteY2" fmla="*/ 38356 h 2579322"/>
                <a:gd name="connsiteX3" fmla="*/ 5667030 w 6149198"/>
                <a:gd name="connsiteY3" fmla="*/ 38356 h 2579322"/>
                <a:gd name="connsiteX4" fmla="*/ 6149198 w 6149198"/>
                <a:gd name="connsiteY4" fmla="*/ 56083 h 2579322"/>
                <a:gd name="connsiteX5" fmla="*/ 93262 w 6149198"/>
                <a:gd name="connsiteY5" fmla="*/ 2579322 h 2579322"/>
                <a:gd name="connsiteX6" fmla="*/ 0 w 6149198"/>
                <a:gd name="connsiteY6" fmla="*/ 2306549 h 2579322"/>
                <a:gd name="connsiteX7" fmla="*/ 0 w 6149198"/>
                <a:gd name="connsiteY7" fmla="*/ 1626098 h 2579322"/>
                <a:gd name="connsiteX8" fmla="*/ 0 w 6149198"/>
                <a:gd name="connsiteY8" fmla="*/ 492006 h 2579322"/>
                <a:gd name="connsiteX9" fmla="*/ 453650 w 6149198"/>
                <a:gd name="connsiteY9" fmla="*/ 38356 h 2579322"/>
                <a:gd name="connsiteX0" fmla="*/ 453650 w 6149198"/>
                <a:gd name="connsiteY0" fmla="*/ 0 h 2540966"/>
                <a:gd name="connsiteX1" fmla="*/ 3570397 w 6149198"/>
                <a:gd name="connsiteY1" fmla="*/ 0 h 2540966"/>
                <a:gd name="connsiteX2" fmla="*/ 5100567 w 6149198"/>
                <a:gd name="connsiteY2" fmla="*/ 0 h 2540966"/>
                <a:gd name="connsiteX3" fmla="*/ 6149198 w 6149198"/>
                <a:gd name="connsiteY3" fmla="*/ 17727 h 2540966"/>
                <a:gd name="connsiteX4" fmla="*/ 93262 w 6149198"/>
                <a:gd name="connsiteY4" fmla="*/ 2540966 h 2540966"/>
                <a:gd name="connsiteX5" fmla="*/ 0 w 6149198"/>
                <a:gd name="connsiteY5" fmla="*/ 2268193 h 2540966"/>
                <a:gd name="connsiteX6" fmla="*/ 0 w 6149198"/>
                <a:gd name="connsiteY6" fmla="*/ 1587742 h 2540966"/>
                <a:gd name="connsiteX7" fmla="*/ 0 w 6149198"/>
                <a:gd name="connsiteY7" fmla="*/ 453650 h 2540966"/>
                <a:gd name="connsiteX8" fmla="*/ 453650 w 6149198"/>
                <a:gd name="connsiteY8" fmla="*/ 0 h 2540966"/>
                <a:gd name="connsiteX0" fmla="*/ 453650 w 6126212"/>
                <a:gd name="connsiteY0" fmla="*/ 5133 h 2546099"/>
                <a:gd name="connsiteX1" fmla="*/ 3570397 w 6126212"/>
                <a:gd name="connsiteY1" fmla="*/ 5133 h 2546099"/>
                <a:gd name="connsiteX2" fmla="*/ 5100567 w 6126212"/>
                <a:gd name="connsiteY2" fmla="*/ 5133 h 2546099"/>
                <a:gd name="connsiteX3" fmla="*/ 6126212 w 6126212"/>
                <a:gd name="connsiteY3" fmla="*/ 0 h 2546099"/>
                <a:gd name="connsiteX4" fmla="*/ 93262 w 6126212"/>
                <a:gd name="connsiteY4" fmla="*/ 2546099 h 2546099"/>
                <a:gd name="connsiteX5" fmla="*/ 0 w 6126212"/>
                <a:gd name="connsiteY5" fmla="*/ 2273326 h 2546099"/>
                <a:gd name="connsiteX6" fmla="*/ 0 w 6126212"/>
                <a:gd name="connsiteY6" fmla="*/ 1592875 h 2546099"/>
                <a:gd name="connsiteX7" fmla="*/ 0 w 6126212"/>
                <a:gd name="connsiteY7" fmla="*/ 458783 h 2546099"/>
                <a:gd name="connsiteX8" fmla="*/ 453650 w 6126212"/>
                <a:gd name="connsiteY8" fmla="*/ 5133 h 2546099"/>
                <a:gd name="connsiteX0" fmla="*/ 478917 w 6151479"/>
                <a:gd name="connsiteY0" fmla="*/ 5133 h 2675639"/>
                <a:gd name="connsiteX1" fmla="*/ 3595664 w 6151479"/>
                <a:gd name="connsiteY1" fmla="*/ 5133 h 2675639"/>
                <a:gd name="connsiteX2" fmla="*/ 5125834 w 6151479"/>
                <a:gd name="connsiteY2" fmla="*/ 5133 h 2675639"/>
                <a:gd name="connsiteX3" fmla="*/ 6151479 w 6151479"/>
                <a:gd name="connsiteY3" fmla="*/ 0 h 2675639"/>
                <a:gd name="connsiteX4" fmla="*/ 26583 w 6151479"/>
                <a:gd name="connsiteY4" fmla="*/ 2675639 h 2675639"/>
                <a:gd name="connsiteX5" fmla="*/ 25267 w 6151479"/>
                <a:gd name="connsiteY5" fmla="*/ 2273326 h 2675639"/>
                <a:gd name="connsiteX6" fmla="*/ 25267 w 6151479"/>
                <a:gd name="connsiteY6" fmla="*/ 1592875 h 2675639"/>
                <a:gd name="connsiteX7" fmla="*/ 25267 w 6151479"/>
                <a:gd name="connsiteY7" fmla="*/ 458783 h 2675639"/>
                <a:gd name="connsiteX8" fmla="*/ 478917 w 6151479"/>
                <a:gd name="connsiteY8" fmla="*/ 5133 h 2675639"/>
                <a:gd name="connsiteX0" fmla="*/ 458503 w 6131065"/>
                <a:gd name="connsiteY0" fmla="*/ 5133 h 2675639"/>
                <a:gd name="connsiteX1" fmla="*/ 3575250 w 6131065"/>
                <a:gd name="connsiteY1" fmla="*/ 5133 h 2675639"/>
                <a:gd name="connsiteX2" fmla="*/ 5105420 w 6131065"/>
                <a:gd name="connsiteY2" fmla="*/ 5133 h 2675639"/>
                <a:gd name="connsiteX3" fmla="*/ 6131065 w 6131065"/>
                <a:gd name="connsiteY3" fmla="*/ 0 h 2675639"/>
                <a:gd name="connsiteX4" fmla="*/ 6169 w 6131065"/>
                <a:gd name="connsiteY4" fmla="*/ 2675639 h 2675639"/>
                <a:gd name="connsiteX5" fmla="*/ 4853 w 6131065"/>
                <a:gd name="connsiteY5" fmla="*/ 2273326 h 2675639"/>
                <a:gd name="connsiteX6" fmla="*/ 4853 w 6131065"/>
                <a:gd name="connsiteY6" fmla="*/ 1592875 h 2675639"/>
                <a:gd name="connsiteX7" fmla="*/ 4853 w 6131065"/>
                <a:gd name="connsiteY7" fmla="*/ 458783 h 2675639"/>
                <a:gd name="connsiteX8" fmla="*/ 458503 w 6131065"/>
                <a:gd name="connsiteY8" fmla="*/ 5133 h 267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31065" h="2675639">
                  <a:moveTo>
                    <a:pt x="458503" y="5133"/>
                  </a:moveTo>
                  <a:lnTo>
                    <a:pt x="3575250" y="5133"/>
                  </a:lnTo>
                  <a:lnTo>
                    <a:pt x="5105420" y="5133"/>
                  </a:lnTo>
                  <a:lnTo>
                    <a:pt x="6131065" y="0"/>
                  </a:lnTo>
                  <a:cubicBezTo>
                    <a:pt x="4150730" y="783930"/>
                    <a:pt x="1986504" y="1891709"/>
                    <a:pt x="6169" y="2675639"/>
                  </a:cubicBezTo>
                  <a:cubicBezTo>
                    <a:pt x="-6895" y="2577711"/>
                    <a:pt x="4853" y="2376176"/>
                    <a:pt x="4853" y="2273326"/>
                  </a:cubicBezTo>
                  <a:lnTo>
                    <a:pt x="4853" y="1592875"/>
                  </a:lnTo>
                  <a:lnTo>
                    <a:pt x="4853" y="458783"/>
                  </a:lnTo>
                  <a:cubicBezTo>
                    <a:pt x="4853" y="208239"/>
                    <a:pt x="207959" y="5133"/>
                    <a:pt x="458503" y="5133"/>
                  </a:cubicBezTo>
                  <a:close/>
                </a:path>
              </a:pathLst>
            </a:custGeom>
            <a:gradFill flip="none" rotWithShape="1">
              <a:gsLst>
                <a:gs pos="27000">
                  <a:srgbClr val="FFC000">
                    <a:lumMod val="0"/>
                    <a:lumOff val="100000"/>
                    <a:alpha val="0"/>
                  </a:srgbClr>
                </a:gs>
                <a:gs pos="57000">
                  <a:schemeClr val="bg1">
                    <a:alpha val="15000"/>
                  </a:schemeClr>
                </a:gs>
              </a:gsLst>
              <a:lin ang="4020000" scaled="0"/>
              <a:tileRect/>
            </a:gradFill>
            <a:ln>
              <a:noFill/>
            </a:ln>
            <a:scene3d>
              <a:camera prst="orthographicFront"/>
              <a:lightRig rig="soft" dir="t"/>
            </a:scene3d>
            <a:sp3d prstMaterial="metal"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3368510" y="699584"/>
            <a:ext cx="2289984" cy="461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4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2018</a:t>
            </a:r>
            <a:r>
              <a:rPr lang="zh-CN" altLang="en-US" sz="24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大事记</a:t>
            </a:r>
            <a:endParaRPr lang="zh-CN" altLang="en-US" sz="24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039621" y="3919521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2018.07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</a:p>
        </p:txBody>
      </p:sp>
      <p:sp>
        <p:nvSpPr>
          <p:cNvPr id="48" name="矩形 47"/>
          <p:cNvSpPr/>
          <p:nvPr/>
        </p:nvSpPr>
        <p:spPr>
          <a:xfrm>
            <a:off x="1597004" y="3147158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2018.05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5796140" y="2854771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2018.10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</a:p>
        </p:txBody>
      </p:sp>
      <p:sp>
        <p:nvSpPr>
          <p:cNvPr id="55" name="矩形 54"/>
          <p:cNvSpPr/>
          <p:nvPr/>
        </p:nvSpPr>
        <p:spPr>
          <a:xfrm>
            <a:off x="5561448" y="1183074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2018.12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</a:p>
        </p:txBody>
      </p:sp>
      <p:sp>
        <p:nvSpPr>
          <p:cNvPr id="56" name="矩形 55"/>
          <p:cNvSpPr/>
          <p:nvPr/>
        </p:nvSpPr>
        <p:spPr>
          <a:xfrm>
            <a:off x="3946792" y="2306580"/>
            <a:ext cx="17484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cs typeface="+mn-ea"/>
                <a:sym typeface="+mn-lt"/>
              </a:rPr>
              <a:t>2018.08</a:t>
            </a:r>
            <a:endParaRPr lang="en-US" altLang="zh-CN" sz="16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添加事件内容</a:t>
            </a:r>
          </a:p>
        </p:txBody>
      </p:sp>
      <p:sp>
        <p:nvSpPr>
          <p:cNvPr id="3" name="五角星 2"/>
          <p:cNvSpPr/>
          <p:nvPr/>
        </p:nvSpPr>
        <p:spPr>
          <a:xfrm>
            <a:off x="891996" y="3810787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五角星 56"/>
          <p:cNvSpPr/>
          <p:nvPr/>
        </p:nvSpPr>
        <p:spPr>
          <a:xfrm>
            <a:off x="2295096" y="3760332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五角星 57"/>
          <p:cNvSpPr/>
          <p:nvPr/>
        </p:nvSpPr>
        <p:spPr>
          <a:xfrm>
            <a:off x="3699292" y="3500032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五角星 58"/>
          <p:cNvSpPr/>
          <p:nvPr/>
        </p:nvSpPr>
        <p:spPr>
          <a:xfrm>
            <a:off x="4996432" y="3045463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五角星 59"/>
          <p:cNvSpPr/>
          <p:nvPr/>
        </p:nvSpPr>
        <p:spPr>
          <a:xfrm>
            <a:off x="6074131" y="2432158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五角星 60"/>
          <p:cNvSpPr/>
          <p:nvPr/>
        </p:nvSpPr>
        <p:spPr>
          <a:xfrm>
            <a:off x="6965166" y="1645171"/>
            <a:ext cx="333617" cy="333617"/>
          </a:xfrm>
          <a:prstGeom prst="star5">
            <a:avLst>
              <a:gd name="adj" fmla="val 29428"/>
              <a:gd name="hf" fmla="val 105146"/>
              <a:gd name="vf" fmla="val 110557"/>
            </a:avLst>
          </a:prstGeom>
          <a:solidFill>
            <a:srgbClr val="FFC000"/>
          </a:solidFill>
          <a:ln>
            <a:noFill/>
          </a:ln>
          <a:effectLst>
            <a:outerShdw blurRad="1016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28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11111E-6 4.07407E-6 L 0.12969 4.07407E-6 " pathEditMode="relative" rAng="0" ptsTypes="AA">
                                      <p:cBhvr>
                                        <p:cTn id="16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6476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accel="19000" decel="54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3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5E-6 3.7037E-6 L -0.13681 3.7037E-6 " pathEditMode="relative" rAng="0" ptsTypes="AA">
                                      <p:cBhvr>
                                        <p:cTn id="26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684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accel="19000" decel="5400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7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2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7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2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7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2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700"/>
                            </p:stCondLst>
                            <p:childTnLst>
                              <p:par>
                                <p:cTn id="10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51" grpId="0"/>
      <p:bldP spid="47" grpId="0"/>
      <p:bldP spid="48" grpId="0"/>
      <p:bldP spid="50" grpId="0"/>
      <p:bldP spid="55" grpId="0"/>
      <p:bldP spid="56" grpId="0"/>
      <p:bldP spid="3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641336" y="3852487"/>
            <a:ext cx="1085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gradFill flip="none" rotWithShape="1">
                  <a:gsLst>
                    <a:gs pos="0">
                      <a:srgbClr val="C00000"/>
                    </a:gs>
                    <a:gs pos="51000">
                      <a:srgbClr val="FFC000"/>
                    </a:gs>
                    <a:gs pos="96000">
                      <a:srgbClr val="FF0000"/>
                    </a:gs>
                  </a:gsLst>
                  <a:lin ang="2700000" scaled="1"/>
                  <a:tileRect/>
                </a:gra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一季度</a:t>
            </a:r>
            <a:endParaRPr lang="zh-CN" altLang="en-US" sz="1600" b="1" dirty="0">
              <a:gradFill flip="none" rotWithShape="1">
                <a:gsLst>
                  <a:gs pos="0">
                    <a:srgbClr val="C00000"/>
                  </a:gs>
                  <a:gs pos="51000">
                    <a:srgbClr val="FFC000"/>
                  </a:gs>
                  <a:gs pos="96000">
                    <a:srgbClr val="FF0000"/>
                  </a:gs>
                </a:gsLst>
                <a:lin ang="2700000" scaled="1"/>
                <a:tileRect/>
              </a:gra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任意多边形 1"/>
          <p:cNvSpPr/>
          <p:nvPr/>
        </p:nvSpPr>
        <p:spPr>
          <a:xfrm rot="167525">
            <a:off x="3097019" y="1126390"/>
            <a:ext cx="2594898" cy="1259780"/>
          </a:xfrm>
          <a:custGeom>
            <a:avLst/>
            <a:gdLst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7315200 w 8391525"/>
              <a:gd name="connsiteY2" fmla="*/ 571500 h 2790825"/>
              <a:gd name="connsiteX3" fmla="*/ 8391525 w 8391525"/>
              <a:gd name="connsiteY3" fmla="*/ 0 h 2790825"/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7286625 w 8391525"/>
              <a:gd name="connsiteY2" fmla="*/ 733425 h 2790825"/>
              <a:gd name="connsiteX3" fmla="*/ 8391525 w 8391525"/>
              <a:gd name="connsiteY3" fmla="*/ 0 h 2790825"/>
              <a:gd name="connsiteX0" fmla="*/ 0 w 8391525"/>
              <a:gd name="connsiteY0" fmla="*/ 2790825 h 2790825"/>
              <a:gd name="connsiteX1" fmla="*/ 3829050 w 8391525"/>
              <a:gd name="connsiteY1" fmla="*/ 2228850 h 2790825"/>
              <a:gd name="connsiteX2" fmla="*/ 8391525 w 8391525"/>
              <a:gd name="connsiteY2" fmla="*/ 0 h 2790825"/>
              <a:gd name="connsiteX0" fmla="*/ 0 w 8391525"/>
              <a:gd name="connsiteY0" fmla="*/ 2790825 h 2790825"/>
              <a:gd name="connsiteX1" fmla="*/ 4133850 w 8391525"/>
              <a:gd name="connsiteY1" fmla="*/ 2124075 h 2790825"/>
              <a:gd name="connsiteX2" fmla="*/ 8391525 w 8391525"/>
              <a:gd name="connsiteY2" fmla="*/ 0 h 2790825"/>
              <a:gd name="connsiteX0" fmla="*/ 0 w 8391525"/>
              <a:gd name="connsiteY0" fmla="*/ 2790825 h 2790825"/>
              <a:gd name="connsiteX1" fmla="*/ 4133850 w 8391525"/>
              <a:gd name="connsiteY1" fmla="*/ 2124075 h 2790825"/>
              <a:gd name="connsiteX2" fmla="*/ 8391525 w 8391525"/>
              <a:gd name="connsiteY2" fmla="*/ 0 h 2790825"/>
              <a:gd name="connsiteX0" fmla="*/ 0 w 8172450"/>
              <a:gd name="connsiteY0" fmla="*/ 2905125 h 2905125"/>
              <a:gd name="connsiteX1" fmla="*/ 4133850 w 8172450"/>
              <a:gd name="connsiteY1" fmla="*/ 2238375 h 2905125"/>
              <a:gd name="connsiteX2" fmla="*/ 8172450 w 8172450"/>
              <a:gd name="connsiteY2" fmla="*/ 0 h 2905125"/>
              <a:gd name="connsiteX0" fmla="*/ 0 w 8172450"/>
              <a:gd name="connsiteY0" fmla="*/ 2905125 h 2905125"/>
              <a:gd name="connsiteX1" fmla="*/ 4133850 w 8172450"/>
              <a:gd name="connsiteY1" fmla="*/ 2238375 h 2905125"/>
              <a:gd name="connsiteX2" fmla="*/ 8172450 w 8172450"/>
              <a:gd name="connsiteY2" fmla="*/ 0 h 2905125"/>
              <a:gd name="connsiteX0" fmla="*/ 0 w 8158489"/>
              <a:gd name="connsiteY0" fmla="*/ 2995867 h 2995867"/>
              <a:gd name="connsiteX1" fmla="*/ 4133850 w 8158489"/>
              <a:gd name="connsiteY1" fmla="*/ 2329117 h 2995867"/>
              <a:gd name="connsiteX2" fmla="*/ 8158489 w 8158489"/>
              <a:gd name="connsiteY2" fmla="*/ 0 h 2995867"/>
              <a:gd name="connsiteX0" fmla="*/ 0 w 8158489"/>
              <a:gd name="connsiteY0" fmla="*/ 2995867 h 2995867"/>
              <a:gd name="connsiteX1" fmla="*/ 4245532 w 8158489"/>
              <a:gd name="connsiteY1" fmla="*/ 2329117 h 2995867"/>
              <a:gd name="connsiteX2" fmla="*/ 8158489 w 8158489"/>
              <a:gd name="connsiteY2" fmla="*/ 0 h 2995867"/>
              <a:gd name="connsiteX0" fmla="*/ 0 w 8158489"/>
              <a:gd name="connsiteY0" fmla="*/ 2995867 h 2995867"/>
              <a:gd name="connsiteX1" fmla="*/ 4245532 w 8158489"/>
              <a:gd name="connsiteY1" fmla="*/ 2329117 h 2995867"/>
              <a:gd name="connsiteX2" fmla="*/ 8158489 w 8158489"/>
              <a:gd name="connsiteY2" fmla="*/ 0 h 2995867"/>
              <a:gd name="connsiteX0" fmla="*/ 0 w 8305072"/>
              <a:gd name="connsiteY0" fmla="*/ 3198292 h 3198292"/>
              <a:gd name="connsiteX1" fmla="*/ 4392115 w 8305072"/>
              <a:gd name="connsiteY1" fmla="*/ 2329117 h 3198292"/>
              <a:gd name="connsiteX2" fmla="*/ 8305072 w 8305072"/>
              <a:gd name="connsiteY2" fmla="*/ 0 h 3198292"/>
              <a:gd name="connsiteX0" fmla="*/ 0 w 8381854"/>
              <a:gd name="connsiteY0" fmla="*/ 3261113 h 3261113"/>
              <a:gd name="connsiteX1" fmla="*/ 4468897 w 8381854"/>
              <a:gd name="connsiteY1" fmla="*/ 2329117 h 3261113"/>
              <a:gd name="connsiteX2" fmla="*/ 8381854 w 8381854"/>
              <a:gd name="connsiteY2" fmla="*/ 0 h 3261113"/>
              <a:gd name="connsiteX0" fmla="*/ 0 w 8381854"/>
              <a:gd name="connsiteY0" fmla="*/ 3261113 h 3261113"/>
              <a:gd name="connsiteX1" fmla="*/ 4468897 w 8381854"/>
              <a:gd name="connsiteY1" fmla="*/ 2329117 h 3261113"/>
              <a:gd name="connsiteX2" fmla="*/ 8381854 w 8381854"/>
              <a:gd name="connsiteY2" fmla="*/ 0 h 3261113"/>
              <a:gd name="connsiteX0" fmla="*/ 0 w 8381854"/>
              <a:gd name="connsiteY0" fmla="*/ 3261113 h 3261113"/>
              <a:gd name="connsiteX1" fmla="*/ 4524738 w 8381854"/>
              <a:gd name="connsiteY1" fmla="*/ 2350057 h 3261113"/>
              <a:gd name="connsiteX2" fmla="*/ 8381854 w 8381854"/>
              <a:gd name="connsiteY2" fmla="*/ 0 h 3261113"/>
              <a:gd name="connsiteX0" fmla="*/ 0 w 8242250"/>
              <a:gd name="connsiteY0" fmla="*/ 3268093 h 3268093"/>
              <a:gd name="connsiteX1" fmla="*/ 4524738 w 8242250"/>
              <a:gd name="connsiteY1" fmla="*/ 235703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19877 h 3268093"/>
              <a:gd name="connsiteX2" fmla="*/ 8242250 w 8242250"/>
              <a:gd name="connsiteY2" fmla="*/ 0 h 3268093"/>
              <a:gd name="connsiteX0" fmla="*/ 0 w 8242250"/>
              <a:gd name="connsiteY0" fmla="*/ 3268093 h 3268093"/>
              <a:gd name="connsiteX1" fmla="*/ 4768578 w 8242250"/>
              <a:gd name="connsiteY1" fmla="*/ 2288457 h 3268093"/>
              <a:gd name="connsiteX2" fmla="*/ 8242250 w 8242250"/>
              <a:gd name="connsiteY2" fmla="*/ 0 h 32680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6857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  <a:gd name="connsiteX0" fmla="*/ 0 w 7815530"/>
              <a:gd name="connsiteY0" fmla="*/ 3534793 h 3534793"/>
              <a:gd name="connsiteX1" fmla="*/ 4776198 w 7815530"/>
              <a:gd name="connsiteY1" fmla="*/ 2555157 h 3534793"/>
              <a:gd name="connsiteX2" fmla="*/ 7815530 w 7815530"/>
              <a:gd name="connsiteY2" fmla="*/ 0 h 3534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5530" h="3534793">
                <a:moveTo>
                  <a:pt x="0" y="3534793"/>
                </a:moveTo>
                <a:cubicBezTo>
                  <a:pt x="1304925" y="3438749"/>
                  <a:pt x="3283110" y="3243349"/>
                  <a:pt x="4776198" y="2555157"/>
                </a:cubicBezTo>
                <a:cubicBezTo>
                  <a:pt x="6269286" y="1866965"/>
                  <a:pt x="7279578" y="793749"/>
                  <a:pt x="7815530" y="0"/>
                </a:cubicBezTo>
              </a:path>
            </a:pathLst>
          </a:custGeom>
          <a:noFill/>
          <a:ln w="76200">
            <a:gradFill flip="none" rotWithShape="1">
              <a:gsLst>
                <a:gs pos="0">
                  <a:srgbClr val="C00000">
                    <a:lumMod val="64000"/>
                    <a:alpha val="0"/>
                  </a:srgbClr>
                </a:gs>
                <a:gs pos="84000">
                  <a:srgbClr val="FFFF00"/>
                </a:gs>
                <a:gs pos="35000">
                  <a:srgbClr val="FF0000"/>
                </a:gs>
              </a:gsLst>
              <a:lin ang="18900000" scaled="1"/>
              <a:tileRect/>
            </a:gradFill>
            <a:headEnd type="none" w="med" len="med"/>
            <a:tailEnd type="triangle" w="lg" len="lg"/>
          </a:ln>
          <a:effectLst>
            <a:outerShdw blurRad="203200" dist="76200" dir="3000000" sx="96000" sy="96000" kx="-1200000" algn="bl" rotWithShape="0">
              <a:prstClr val="black">
                <a:alpha val="7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Text Box 13"/>
          <p:cNvSpPr txBox="1">
            <a:spLocks noChangeArrowheads="1"/>
          </p:cNvSpPr>
          <p:nvPr/>
        </p:nvSpPr>
        <p:spPr bwMode="auto">
          <a:xfrm>
            <a:off x="1395665" y="1350188"/>
            <a:ext cx="1736175" cy="46167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zh-CN" altLang="en-US" sz="24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销售额增长</a:t>
            </a:r>
            <a:endParaRPr lang="zh-CN" altLang="en-US" sz="24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687135" y="3852487"/>
            <a:ext cx="1085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gradFill flip="none" rotWithShape="1">
                  <a:gsLst>
                    <a:gs pos="0">
                      <a:srgbClr val="C00000"/>
                    </a:gs>
                    <a:gs pos="51000">
                      <a:srgbClr val="FFC000"/>
                    </a:gs>
                    <a:gs pos="96000">
                      <a:srgbClr val="FF0000"/>
                    </a:gs>
                  </a:gsLst>
                  <a:lin ang="2700000" scaled="1"/>
                  <a:tileRect/>
                </a:gra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三季度</a:t>
            </a:r>
            <a:endParaRPr lang="zh-CN" altLang="en-US" sz="1600" b="1" dirty="0">
              <a:gradFill flip="none" rotWithShape="1">
                <a:gsLst>
                  <a:gs pos="0">
                    <a:srgbClr val="C00000"/>
                  </a:gs>
                  <a:gs pos="51000">
                    <a:srgbClr val="FFC000"/>
                  </a:gs>
                  <a:gs pos="96000">
                    <a:srgbClr val="FF0000"/>
                  </a:gs>
                </a:gsLst>
                <a:lin ang="2700000" scaled="1"/>
                <a:tileRect/>
              </a:gra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210989" y="3852487"/>
            <a:ext cx="1085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gradFill flip="none" rotWithShape="1">
                  <a:gsLst>
                    <a:gs pos="0">
                      <a:srgbClr val="C00000"/>
                    </a:gs>
                    <a:gs pos="51000">
                      <a:srgbClr val="FFC000"/>
                    </a:gs>
                    <a:gs pos="96000">
                      <a:srgbClr val="FF0000"/>
                    </a:gs>
                  </a:gsLst>
                  <a:lin ang="2700000" scaled="1"/>
                  <a:tileRect/>
                </a:gra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二季度</a:t>
            </a:r>
            <a:endParaRPr lang="zh-CN" altLang="en-US" sz="1600" b="1" dirty="0">
              <a:gradFill flip="none" rotWithShape="1">
                <a:gsLst>
                  <a:gs pos="0">
                    <a:srgbClr val="C00000"/>
                  </a:gs>
                  <a:gs pos="51000">
                    <a:srgbClr val="FFC000"/>
                  </a:gs>
                  <a:gs pos="96000">
                    <a:srgbClr val="FF0000"/>
                  </a:gs>
                </a:gsLst>
                <a:lin ang="2700000" scaled="1"/>
                <a:tileRect/>
              </a:gra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217563" y="3852487"/>
            <a:ext cx="10856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gradFill flip="none" rotWithShape="1">
                  <a:gsLst>
                    <a:gs pos="0">
                      <a:srgbClr val="C00000"/>
                    </a:gs>
                    <a:gs pos="51000">
                      <a:srgbClr val="FFC000"/>
                    </a:gs>
                    <a:gs pos="96000">
                      <a:srgbClr val="FF0000"/>
                    </a:gs>
                  </a:gsLst>
                  <a:lin ang="2700000" scaled="1"/>
                  <a:tileRect/>
                </a:gradFill>
                <a:effectLst>
                  <a:outerShdw blurRad="76200" dist="381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四季度</a:t>
            </a:r>
            <a:endParaRPr lang="zh-CN" altLang="en-US" sz="1600" b="1" dirty="0">
              <a:gradFill flip="none" rotWithShape="1">
                <a:gsLst>
                  <a:gs pos="0">
                    <a:srgbClr val="C00000"/>
                  </a:gs>
                  <a:gs pos="51000">
                    <a:srgbClr val="FFC000"/>
                  </a:gs>
                  <a:gs pos="96000">
                    <a:srgbClr val="FF0000"/>
                  </a:gs>
                </a:gsLst>
                <a:lin ang="2700000" scaled="1"/>
                <a:tileRect/>
              </a:gradFill>
              <a:effectLst>
                <a:outerShdw blurRad="76200" dist="381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587059" y="3740575"/>
            <a:ext cx="6297313" cy="0"/>
          </a:xfrm>
          <a:prstGeom prst="line">
            <a:avLst/>
          </a:prstGeom>
          <a:noFill/>
          <a:ln w="76200">
            <a:gradFill flip="none" rotWithShape="1">
              <a:gsLst>
                <a:gs pos="0">
                  <a:srgbClr val="C00000">
                    <a:lumMod val="64000"/>
                    <a:alpha val="0"/>
                  </a:srgbClr>
                </a:gs>
                <a:gs pos="84000">
                  <a:srgbClr val="FFFF00"/>
                </a:gs>
                <a:gs pos="35000">
                  <a:srgbClr val="FF0000"/>
                </a:gs>
              </a:gsLst>
              <a:lin ang="18900000" scaled="1"/>
              <a:tileRect/>
            </a:gradFill>
            <a:headEnd type="none" w="med" len="med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1723434" y="2746729"/>
            <a:ext cx="1068295" cy="6463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600" b="1" dirty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5</a:t>
            </a:r>
            <a:endParaRPr lang="zh-CN" altLang="en-US" sz="36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3198742" y="2746729"/>
            <a:ext cx="1068295" cy="6463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600" b="1" dirty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8</a:t>
            </a:r>
            <a:endParaRPr lang="zh-CN" altLang="en-US" sz="36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4695803" y="2746729"/>
            <a:ext cx="1068295" cy="6463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6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10</a:t>
            </a:r>
            <a:endParaRPr lang="zh-CN" altLang="en-US" sz="36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6226232" y="2746729"/>
            <a:ext cx="1068295" cy="6463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3600" b="1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15</a:t>
            </a:r>
            <a:endParaRPr lang="zh-CN" altLang="en-US" sz="3600" b="1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3109063" y="1502657"/>
            <a:ext cx="1175124" cy="277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8" tIns="45724" rIns="91448" bIns="45724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z="1200" dirty="0" smtClean="0">
                <a:ln w="19050">
                  <a:noFill/>
                </a:ln>
                <a:gradFill flip="none" rotWithShape="1">
                  <a:gsLst>
                    <a:gs pos="28000">
                      <a:srgbClr val="FFC000"/>
                    </a:gs>
                    <a:gs pos="90000">
                      <a:srgbClr val="FFC000">
                        <a:lumMod val="0"/>
                        <a:lumOff val="10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101600" algn="ctr" rotWithShape="0">
                    <a:schemeClr val="tx1">
                      <a:alpha val="96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单位：亿元</a:t>
            </a:r>
            <a:endParaRPr lang="zh-CN" altLang="en-US" sz="1200" dirty="0">
              <a:ln w="19050">
                <a:noFill/>
              </a:ln>
              <a:gradFill flip="none" rotWithShape="1">
                <a:gsLst>
                  <a:gs pos="28000">
                    <a:srgbClr val="FFC000"/>
                  </a:gs>
                  <a:gs pos="90000">
                    <a:srgbClr val="FFC000">
                      <a:lumMod val="0"/>
                      <a:lumOff val="100000"/>
                    </a:srgbClr>
                  </a:gs>
                </a:gsLst>
                <a:lin ang="16200000" scaled="1"/>
                <a:tileRect/>
              </a:gradFill>
              <a:effectLst>
                <a:outerShdw blurRad="101600" algn="ctr" rotWithShape="0">
                  <a:schemeClr val="tx1">
                    <a:alpha val="96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732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5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1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6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4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9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6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1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75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1575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51" grpId="0" animBg="1"/>
      <p:bldP spid="47" grpId="0"/>
      <p:bldP spid="48" grpId="0"/>
      <p:bldP spid="50" grpId="0"/>
      <p:bldP spid="39" grpId="0" animBg="1"/>
      <p:bldP spid="41" grpId="0" animBg="1"/>
      <p:bldP spid="42" grpId="0" animBg="1"/>
      <p:bldP spid="43" grpId="0" animBg="1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4607935" y="1045249"/>
            <a:ext cx="0" cy="3326703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32998" y="2219378"/>
            <a:ext cx="749883" cy="750139"/>
            <a:chOff x="4157954" y="1779662"/>
            <a:chExt cx="828092" cy="828092"/>
          </a:xfrm>
        </p:grpSpPr>
        <p:sp>
          <p:nvSpPr>
            <p:cNvPr id="4" name="椭圆 3"/>
            <p:cNvSpPr/>
            <p:nvPr/>
          </p:nvSpPr>
          <p:spPr>
            <a:xfrm>
              <a:off x="4157954" y="1779662"/>
              <a:ext cx="828092" cy="828092"/>
            </a:xfrm>
            <a:prstGeom prst="ellipse">
              <a:avLst/>
            </a:prstGeom>
            <a:solidFill>
              <a:srgbClr val="FAB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33168" y="1948231"/>
              <a:ext cx="674796" cy="526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500" b="1" dirty="0">
                  <a:solidFill>
                    <a:srgbClr val="C00000"/>
                  </a:solidFill>
                  <a:cs typeface="+mn-ea"/>
                  <a:sym typeface="+mn-lt"/>
                </a:rPr>
                <a:t>VS</a:t>
              </a:r>
              <a:endParaRPr lang="zh-CN" altLang="en-US" sz="25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670014" y="1181180"/>
            <a:ext cx="213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en-US" altLang="zh-CN" sz="2000" b="1" dirty="0" smtClean="0">
                <a:latin typeface="+mn-lt"/>
                <a:ea typeface="+mn-ea"/>
                <a:cs typeface="+mn-ea"/>
                <a:sym typeface="+mn-lt"/>
              </a:rPr>
              <a:t>2017</a:t>
            </a:r>
            <a:r>
              <a:rPr lang="zh-CN" altLang="en-US" sz="2000" b="1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情况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5441" y="1550145"/>
            <a:ext cx="2553108" cy="452947"/>
          </a:xfrm>
          <a:prstGeom prst="rect">
            <a:avLst/>
          </a:prstGeom>
          <a:noFill/>
        </p:spPr>
        <p:txBody>
          <a:bodyPr wrap="square" lIns="82808" tIns="41403" rIns="82808" bIns="41403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256825" y="2610045"/>
            <a:ext cx="1447484" cy="293500"/>
            <a:chOff x="1884751" y="2471451"/>
            <a:chExt cx="1598449" cy="324000"/>
          </a:xfrm>
        </p:grpSpPr>
        <p:sp>
          <p:nvSpPr>
            <p:cNvPr id="9" name="矩形 8"/>
            <p:cNvSpPr/>
            <p:nvPr/>
          </p:nvSpPr>
          <p:spPr>
            <a:xfrm>
              <a:off x="1884751" y="2471451"/>
              <a:ext cx="1598449" cy="324000"/>
            </a:xfrm>
            <a:prstGeom prst="rect">
              <a:avLst/>
            </a:prstGeom>
            <a:solidFill>
              <a:srgbClr val="F27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42423" y="2482396"/>
              <a:ext cx="1391722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计划完成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70%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35167" y="2977337"/>
            <a:ext cx="1969142" cy="293500"/>
            <a:chOff x="1308687" y="2471448"/>
            <a:chExt cx="2174513" cy="324000"/>
          </a:xfrm>
        </p:grpSpPr>
        <p:sp>
          <p:nvSpPr>
            <p:cNvPr id="12" name="矩形 11"/>
            <p:cNvSpPr/>
            <p:nvPr/>
          </p:nvSpPr>
          <p:spPr>
            <a:xfrm>
              <a:off x="1308687" y="2471448"/>
              <a:ext cx="2174513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6350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70716" y="2482396"/>
              <a:ext cx="1563429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您的文字您的文字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77021" y="3344634"/>
            <a:ext cx="1727288" cy="293500"/>
            <a:chOff x="1575765" y="2471451"/>
            <a:chExt cx="1907435" cy="324000"/>
          </a:xfrm>
        </p:grpSpPr>
        <p:sp>
          <p:nvSpPr>
            <p:cNvPr id="15" name="矩形 14"/>
            <p:cNvSpPr/>
            <p:nvPr/>
          </p:nvSpPr>
          <p:spPr>
            <a:xfrm>
              <a:off x="1575765" y="2471451"/>
              <a:ext cx="1907435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70715" y="2482396"/>
              <a:ext cx="1563430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您的文字您的文字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11692" y="3711926"/>
            <a:ext cx="992621" cy="293500"/>
            <a:chOff x="2387054" y="2471451"/>
            <a:chExt cx="1096146" cy="324000"/>
          </a:xfrm>
        </p:grpSpPr>
        <p:sp>
          <p:nvSpPr>
            <p:cNvPr id="18" name="矩形 17"/>
            <p:cNvSpPr/>
            <p:nvPr/>
          </p:nvSpPr>
          <p:spPr>
            <a:xfrm>
              <a:off x="2387054" y="2471451"/>
              <a:ext cx="1096146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50468" y="2482396"/>
              <a:ext cx="883678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265110" y="1181180"/>
            <a:ext cx="2158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en-US" altLang="zh-CN" b="1" dirty="0" smtClean="0">
                <a:latin typeface="+mn-lt"/>
                <a:ea typeface="+mn-ea"/>
                <a:cs typeface="+mn-ea"/>
                <a:sym typeface="+mn-lt"/>
              </a:rPr>
              <a:t>2018</a:t>
            </a:r>
            <a:r>
              <a:rPr lang="zh-CN" altLang="en-US" b="1" dirty="0" smtClean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情况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76231" y="1550145"/>
            <a:ext cx="2511747" cy="452947"/>
          </a:xfrm>
          <a:prstGeom prst="rect">
            <a:avLst/>
          </a:prstGeom>
          <a:noFill/>
        </p:spPr>
        <p:txBody>
          <a:bodyPr wrap="square" lIns="82808" tIns="41403" rIns="82808" bIns="41403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签约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设计师原创作品，请勿盗卖！否则将被追究法律责任！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5407325" y="2610045"/>
            <a:ext cx="1447484" cy="293500"/>
            <a:chOff x="1884751" y="2471451"/>
            <a:chExt cx="1598449" cy="324000"/>
          </a:xfrm>
        </p:grpSpPr>
        <p:sp>
          <p:nvSpPr>
            <p:cNvPr id="23" name="矩形 22"/>
            <p:cNvSpPr/>
            <p:nvPr/>
          </p:nvSpPr>
          <p:spPr>
            <a:xfrm>
              <a:off x="1884751" y="2471451"/>
              <a:ext cx="1598449" cy="324000"/>
            </a:xfrm>
            <a:prstGeom prst="rect">
              <a:avLst/>
            </a:prstGeom>
            <a:solidFill>
              <a:srgbClr val="F27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53523" y="2482396"/>
              <a:ext cx="1391722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计划完成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80%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07325" y="2977342"/>
            <a:ext cx="1969142" cy="293500"/>
            <a:chOff x="1308687" y="2471452"/>
            <a:chExt cx="2174513" cy="324000"/>
          </a:xfrm>
        </p:grpSpPr>
        <p:sp>
          <p:nvSpPr>
            <p:cNvPr id="26" name="矩形 25"/>
            <p:cNvSpPr/>
            <p:nvPr/>
          </p:nvSpPr>
          <p:spPr>
            <a:xfrm>
              <a:off x="1308687" y="2471452"/>
              <a:ext cx="2174513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324214" y="2482396"/>
              <a:ext cx="1563429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您的文字您的文字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407325" y="3344634"/>
            <a:ext cx="1727288" cy="293500"/>
            <a:chOff x="1575765" y="2471451"/>
            <a:chExt cx="1907435" cy="324000"/>
          </a:xfrm>
        </p:grpSpPr>
        <p:sp>
          <p:nvSpPr>
            <p:cNvPr id="29" name="矩形 28"/>
            <p:cNvSpPr/>
            <p:nvPr/>
          </p:nvSpPr>
          <p:spPr>
            <a:xfrm>
              <a:off x="1575765" y="2471451"/>
              <a:ext cx="1907435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609988" y="2482396"/>
              <a:ext cx="1563430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您的文字您的文字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07330" y="3711926"/>
            <a:ext cx="992621" cy="293500"/>
            <a:chOff x="2387054" y="2471451"/>
            <a:chExt cx="1096146" cy="324000"/>
          </a:xfrm>
        </p:grpSpPr>
        <p:sp>
          <p:nvSpPr>
            <p:cNvPr id="32" name="矩形 31"/>
            <p:cNvSpPr/>
            <p:nvPr/>
          </p:nvSpPr>
          <p:spPr>
            <a:xfrm>
              <a:off x="2387054" y="2471451"/>
              <a:ext cx="1096146" cy="324000"/>
            </a:xfrm>
            <a:prstGeom prst="rect">
              <a:avLst/>
            </a:prstGeom>
            <a:gradFill>
              <a:gsLst>
                <a:gs pos="0">
                  <a:srgbClr val="FFC000">
                    <a:lumMod val="9000"/>
                    <a:lumOff val="91000"/>
                    <a:alpha val="4000"/>
                  </a:srgbClr>
                </a:gs>
                <a:gs pos="50000">
                  <a:srgbClr val="FFFF00">
                    <a:lumMod val="4000"/>
                    <a:lumOff val="96000"/>
                    <a:alpha val="24000"/>
                  </a:srgbClr>
                </a:gs>
                <a:gs pos="100000">
                  <a:srgbClr val="FFCC00">
                    <a:lumMod val="0"/>
                    <a:lumOff val="100000"/>
                    <a:alpha val="0"/>
                  </a:srgbClr>
                </a:gs>
              </a:gsLst>
              <a:lin ang="5400000" scaled="0"/>
            </a:gradFill>
            <a:ln w="9525">
              <a:gradFill flip="none" rotWithShape="1">
                <a:gsLst>
                  <a:gs pos="0">
                    <a:schemeClr val="bg1">
                      <a:alpha val="59000"/>
                    </a:schemeClr>
                  </a:gs>
                  <a:gs pos="43000">
                    <a:srgbClr val="C00000">
                      <a:alpha val="12000"/>
                    </a:srgbClr>
                  </a:gs>
                  <a:gs pos="83000">
                    <a:srgbClr val="FFFF00">
                      <a:lumMod val="26000"/>
                      <a:lumOff val="74000"/>
                      <a:alpha val="23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  <a:scene3d>
              <a:camera prst="orthographicFront"/>
              <a:lightRig rig="soft" dir="t"/>
            </a:scene3d>
            <a:sp3d prstMaterial="metal">
              <a:bevelT w="44450" h="44450" prst="angle"/>
              <a:contourClr>
                <a:schemeClr val="accent6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04334" y="2482396"/>
              <a:ext cx="883678" cy="305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10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997104" y="845299"/>
            <a:ext cx="308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78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0" dirty="0">
                <a:latin typeface="+mn-lt"/>
                <a:ea typeface="+mn-ea"/>
                <a:cs typeface="+mn-ea"/>
                <a:sym typeface="+mn-lt"/>
              </a:rPr>
              <a:t>第二</a:t>
            </a:r>
            <a:r>
              <a:rPr lang="zh-CN" altLang="en-US" sz="3600" b="0" dirty="0" smtClean="0">
                <a:latin typeface="+mn-lt"/>
                <a:ea typeface="+mn-ea"/>
                <a:cs typeface="+mn-ea"/>
                <a:sym typeface="+mn-lt"/>
              </a:rPr>
              <a:t>篇章</a:t>
            </a:r>
            <a:endParaRPr lang="zh-CN" altLang="en-US" sz="360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2199012"/>
            <a:ext cx="3672409" cy="76944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91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  </a:t>
            </a:r>
            <a:r>
              <a:rPr lang="zh-CN" altLang="en-US" sz="440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91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颁奖典礼 </a:t>
            </a:r>
            <a:r>
              <a:rPr lang="zh-CN" altLang="en-US" b="0" dirty="0" smtClean="0">
                <a:gradFill>
                  <a:gsLst>
                    <a:gs pos="16000">
                      <a:srgbClr val="FFFF00">
                        <a:lumMod val="37000"/>
                        <a:lumOff val="63000"/>
                      </a:srgbClr>
                    </a:gs>
                    <a:gs pos="65000">
                      <a:srgbClr val="FFFF00"/>
                    </a:gs>
                  </a:gsLst>
                  <a:lin ang="5400000" scaled="0"/>
                </a:gradFill>
                <a:effectLst>
                  <a:outerShdw blurRad="101600" algn="ctr" rotWithShape="0">
                    <a:prstClr val="black">
                      <a:alpha val="91000"/>
                    </a:prst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★</a:t>
            </a:r>
            <a:endParaRPr lang="zh-CN" altLang="en-US" sz="4400" dirty="0">
              <a:gradFill>
                <a:gsLst>
                  <a:gs pos="16000">
                    <a:srgbClr val="FFFF00">
                      <a:lumMod val="37000"/>
                      <a:lumOff val="63000"/>
                    </a:srgbClr>
                  </a:gs>
                  <a:gs pos="65000">
                    <a:srgbClr val="FFFF00"/>
                  </a:gs>
                </a:gsLst>
                <a:lin ang="5400000" scaled="0"/>
              </a:gradFill>
              <a:effectLst>
                <a:outerShdw blurRad="101600" algn="ctr" rotWithShape="0">
                  <a:prstClr val="black">
                    <a:alpha val="91000"/>
                  </a:prst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" name="Picture 2" descr="C:\Users\PC\Desktop\zqq\renet_0002_-----9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8249" y="2210548"/>
            <a:ext cx="2350255" cy="2449434"/>
          </a:xfrm>
          <a:prstGeom prst="rect">
            <a:avLst/>
          </a:prstGeom>
          <a:noFill/>
          <a:effectLst>
            <a:reflection blurRad="6350" stA="23000" endPos="18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550"/>
          <p:cNvGrpSpPr>
            <a:grpSpLocks/>
          </p:cNvGrpSpPr>
          <p:nvPr/>
        </p:nvGrpSpPr>
        <p:grpSpPr bwMode="auto">
          <a:xfrm>
            <a:off x="6660087" y="1419845"/>
            <a:ext cx="2233613" cy="2232025"/>
            <a:chOff x="295" y="3475"/>
            <a:chExt cx="1407" cy="1407"/>
          </a:xfrm>
        </p:grpSpPr>
        <p:sp>
          <p:nvSpPr>
            <p:cNvPr id="12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gamma/>
                    <a:shade val="81961"/>
                    <a:invGamma/>
                    <a:alpha val="1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Group 552"/>
            <p:cNvGrpSpPr>
              <a:grpSpLocks/>
            </p:cNvGrpSpPr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15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1pPr>
                <a:lvl2pPr marL="742950" indent="-28575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2pPr>
                <a:lvl3pPr marL="11430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3pPr>
                <a:lvl4pPr marL="16002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4pPr>
                <a:lvl5pPr marL="2057400" indent="-228600" eaLnBrk="0" hangingPunct="0"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6000">
                    <a:solidFill>
                      <a:schemeClr val="tx1"/>
                    </a:solidFill>
                    <a:latin typeface="Arial" charset="0"/>
                    <a:ea typeface="华文彩云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16" name="Group 554"/>
              <p:cNvGrpSpPr>
                <a:grpSpLocks/>
              </p:cNvGrpSpPr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17" name="Group 555"/>
                <p:cNvGrpSpPr>
                  <a:grpSpLocks/>
                </p:cNvGrpSpPr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35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43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7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8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44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5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6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36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37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41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2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38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9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40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0" name="Group 570"/>
                <p:cNvGrpSpPr>
                  <a:grpSpLocks/>
                </p:cNvGrpSpPr>
                <p:nvPr/>
              </p:nvGrpSpPr>
              <p:grpSpPr bwMode="auto">
                <a:xfrm rot="1320000">
                  <a:off x="-3742" y="-520"/>
                  <a:ext cx="1546" cy="1546"/>
                  <a:chOff x="-3924" y="-788"/>
                  <a:chExt cx="2208" cy="2208"/>
                </a:xfrm>
              </p:grpSpPr>
              <p:grpSp>
                <p:nvGrpSpPr>
                  <p:cNvPr id="21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9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3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4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30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31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32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22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23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7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8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24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25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26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3"/>
                        </a:scheme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1pPr>
                        <a:lvl2pPr marL="742950" indent="-28575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2pPr>
                        <a:lvl3pPr marL="11430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3pPr>
                        <a:lvl4pPr marL="16002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4pPr>
                        <a:lvl5pPr marL="2057400" indent="-228600" eaLnBrk="0" hangingPunct="0"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sz="6000">
                            <a:solidFill>
                              <a:schemeClr val="tx1"/>
                            </a:solidFill>
                            <a:latin typeface="Arial" charset="0"/>
                            <a:ea typeface="华文彩云" pitchFamily="2" charset="-122"/>
                          </a:defRPr>
                        </a:lvl9pPr>
                      </a:lstStyle>
                      <a:p>
                        <a:pPr eaLnBrk="1" hangingPunct="1"/>
                        <a:endParaRPr lang="zh-CN" altLang="en-US">
                          <a:latin typeface="+mn-lt"/>
                          <a:ea typeface="+mn-ea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87869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>
        <p:fade thruBlk="1"/>
      </p:transition>
    </mc:Choice>
    <mc:Fallback xmlns="">
      <p:transition advClick="0" advTm="0">
        <p:fade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Scale>
                                      <p:cBhvr>
                                        <p:cTn id="37" dur="175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Scale>
                                      <p:cBhvr>
                                        <p:cTn id="39" dur="15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  <p:bldP spid="14" grpId="1" animBg="1"/>
      <p:bldP spid="14" grpId="2" animBg="1"/>
      <p:bldP spid="14" grpId="3" animBg="1"/>
      <p:bldP spid="14" grpId="4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7227</TotalTime>
  <Words>1206</Words>
  <Application>Microsoft Office PowerPoint</Application>
  <PresentationFormat>全屏显示(16:9)</PresentationFormat>
  <Paragraphs>217</Paragraphs>
  <Slides>38</Slides>
  <Notes>37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第一PPT，www.1ppt.com</vt:lpstr>
      <vt:lpstr>1_Office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年会颁奖典礼</dc:title>
  <dc:creator>第一PPT模板网：www.1ppt.com</dc:creator>
  <cp:keywords>第一PPT www.1ppt.com</cp:keywords>
  <cp:lastModifiedBy>Windows User</cp:lastModifiedBy>
  <cp:revision>430</cp:revision>
  <dcterms:created xsi:type="dcterms:W3CDTF">2014-06-09T14:56:48Z</dcterms:created>
  <dcterms:modified xsi:type="dcterms:W3CDTF">2017-06-20T06:45:34Z</dcterms:modified>
</cp:coreProperties>
</file>