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8" r:id="rId4"/>
    <p:sldId id="271" r:id="rId5"/>
    <p:sldId id="272" r:id="rId6"/>
    <p:sldId id="273" r:id="rId7"/>
    <p:sldId id="274" r:id="rId8"/>
    <p:sldId id="268" r:id="rId9"/>
    <p:sldId id="279" r:id="rId10"/>
    <p:sldId id="257" r:id="rId11"/>
    <p:sldId id="260" r:id="rId12"/>
    <p:sldId id="259" r:id="rId13"/>
    <p:sldId id="261" r:id="rId14"/>
    <p:sldId id="275" r:id="rId15"/>
    <p:sldId id="267" r:id="rId16"/>
    <p:sldId id="262" r:id="rId17"/>
    <p:sldId id="263" r:id="rId18"/>
    <p:sldId id="264" r:id="rId19"/>
    <p:sldId id="276" r:id="rId20"/>
    <p:sldId id="277" r:id="rId21"/>
    <p:sldId id="278" r:id="rId22"/>
    <p:sldId id="280" r:id="rId23"/>
    <p:sldId id="281" r:id="rId24"/>
    <p:sldId id="269" r:id="rId25"/>
    <p:sldId id="28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87" userDrawn="1">
          <p15:clr>
            <a:srgbClr val="A4A3A4"/>
          </p15:clr>
        </p15:guide>
        <p15:guide id="2" pos="3840" userDrawn="1">
          <p15:clr>
            <a:srgbClr val="A4A3A4"/>
          </p15:clr>
        </p15:guide>
        <p15:guide id="3" pos="688" userDrawn="1">
          <p15:clr>
            <a:srgbClr val="A4A3A4"/>
          </p15:clr>
        </p15:guide>
        <p15:guide id="4" pos="6992" userDrawn="1">
          <p15:clr>
            <a:srgbClr val="A4A3A4"/>
          </p15:clr>
        </p15:guide>
        <p15:guide id="5" orient="horz" pos="799" userDrawn="1">
          <p15:clr>
            <a:srgbClr val="A4A3A4"/>
          </p15:clr>
        </p15:guide>
        <p15:guide id="6" orient="horz" pos="39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195"/>
    <a:srgbClr val="FFC04E"/>
    <a:srgbClr val="8AA5B6"/>
    <a:srgbClr val="4C4E4D"/>
    <a:srgbClr val="E0E0E0"/>
    <a:srgbClr val="E2E2E2"/>
    <a:srgbClr val="FFA709"/>
    <a:srgbClr val="FFB125"/>
    <a:srgbClr val="FDFDFD"/>
    <a:srgbClr val="B7B7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396" y="-1140"/>
      </p:cViewPr>
      <p:guideLst>
        <p:guide orient="horz" pos="2387"/>
        <p:guide orient="horz" pos="799"/>
        <p:guide orient="horz" pos="3952"/>
        <p:guide pos="3840"/>
        <p:guide pos="688"/>
        <p:guide pos="699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B053A8-C9B1-40A4-83ED-FBC44A4FDED1}" type="datetimeFigureOut">
              <a:rPr lang="zh-CN" altLang="en-US" smtClean="0"/>
              <a:t>2017/5/26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4DE6B-EAF6-4B2C-B1F1-5943506849C2}" type="slidenum">
              <a:rPr lang="zh-CN" altLang="en-US" smtClean="0"/>
              <a:t>‹#›</a:t>
            </a:fld>
            <a:endParaRPr lang="zh-CN" altLang="en-US"/>
          </a:p>
        </p:txBody>
      </p:sp>
    </p:spTree>
    <p:extLst>
      <p:ext uri="{BB962C8B-B14F-4D97-AF65-F5344CB8AC3E}">
        <p14:creationId xmlns:p14="http://schemas.microsoft.com/office/powerpoint/2010/main" val="2519762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a:t>
            </a:fld>
            <a:endParaRPr lang="zh-CN" altLang="en-US"/>
          </a:p>
        </p:txBody>
      </p:sp>
    </p:spTree>
    <p:extLst>
      <p:ext uri="{BB962C8B-B14F-4D97-AF65-F5344CB8AC3E}">
        <p14:creationId xmlns:p14="http://schemas.microsoft.com/office/powerpoint/2010/main" val="2529056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10</a:t>
            </a:fld>
            <a:endParaRPr lang="zh-CN" altLang="en-US"/>
          </a:p>
        </p:txBody>
      </p:sp>
    </p:spTree>
    <p:extLst>
      <p:ext uri="{BB962C8B-B14F-4D97-AF65-F5344CB8AC3E}">
        <p14:creationId xmlns:p14="http://schemas.microsoft.com/office/powerpoint/2010/main" val="3168777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11</a:t>
            </a:fld>
            <a:endParaRPr lang="zh-CN" altLang="en-US"/>
          </a:p>
        </p:txBody>
      </p:sp>
    </p:spTree>
    <p:extLst>
      <p:ext uri="{BB962C8B-B14F-4D97-AF65-F5344CB8AC3E}">
        <p14:creationId xmlns:p14="http://schemas.microsoft.com/office/powerpoint/2010/main" val="1438068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12</a:t>
            </a:fld>
            <a:endParaRPr lang="zh-CN" altLang="en-US"/>
          </a:p>
        </p:txBody>
      </p:sp>
    </p:spTree>
    <p:extLst>
      <p:ext uri="{BB962C8B-B14F-4D97-AF65-F5344CB8AC3E}">
        <p14:creationId xmlns:p14="http://schemas.microsoft.com/office/powerpoint/2010/main" val="1652329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13</a:t>
            </a:fld>
            <a:endParaRPr lang="zh-CN" altLang="en-US"/>
          </a:p>
        </p:txBody>
      </p:sp>
    </p:spTree>
    <p:extLst>
      <p:ext uri="{BB962C8B-B14F-4D97-AF65-F5344CB8AC3E}">
        <p14:creationId xmlns:p14="http://schemas.microsoft.com/office/powerpoint/2010/main" val="1843363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14</a:t>
            </a:fld>
            <a:endParaRPr lang="zh-CN" altLang="en-US"/>
          </a:p>
        </p:txBody>
      </p:sp>
    </p:spTree>
    <p:extLst>
      <p:ext uri="{BB962C8B-B14F-4D97-AF65-F5344CB8AC3E}">
        <p14:creationId xmlns:p14="http://schemas.microsoft.com/office/powerpoint/2010/main" val="115568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15</a:t>
            </a:fld>
            <a:endParaRPr lang="zh-CN" altLang="en-US"/>
          </a:p>
        </p:txBody>
      </p:sp>
    </p:spTree>
    <p:extLst>
      <p:ext uri="{BB962C8B-B14F-4D97-AF65-F5344CB8AC3E}">
        <p14:creationId xmlns:p14="http://schemas.microsoft.com/office/powerpoint/2010/main" val="3501793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16</a:t>
            </a:fld>
            <a:endParaRPr lang="zh-CN" altLang="en-US"/>
          </a:p>
        </p:txBody>
      </p:sp>
    </p:spTree>
    <p:extLst>
      <p:ext uri="{BB962C8B-B14F-4D97-AF65-F5344CB8AC3E}">
        <p14:creationId xmlns:p14="http://schemas.microsoft.com/office/powerpoint/2010/main" val="2059546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17</a:t>
            </a:fld>
            <a:endParaRPr lang="zh-CN" altLang="en-US"/>
          </a:p>
        </p:txBody>
      </p:sp>
    </p:spTree>
    <p:extLst>
      <p:ext uri="{BB962C8B-B14F-4D97-AF65-F5344CB8AC3E}">
        <p14:creationId xmlns:p14="http://schemas.microsoft.com/office/powerpoint/2010/main" val="2346324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18</a:t>
            </a:fld>
            <a:endParaRPr lang="zh-CN" altLang="en-US"/>
          </a:p>
        </p:txBody>
      </p:sp>
    </p:spTree>
    <p:extLst>
      <p:ext uri="{BB962C8B-B14F-4D97-AF65-F5344CB8AC3E}">
        <p14:creationId xmlns:p14="http://schemas.microsoft.com/office/powerpoint/2010/main" val="1264410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19</a:t>
            </a:fld>
            <a:endParaRPr lang="zh-CN" altLang="en-US"/>
          </a:p>
        </p:txBody>
      </p:sp>
    </p:spTree>
    <p:extLst>
      <p:ext uri="{BB962C8B-B14F-4D97-AF65-F5344CB8AC3E}">
        <p14:creationId xmlns:p14="http://schemas.microsoft.com/office/powerpoint/2010/main" val="1983381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2</a:t>
            </a:fld>
            <a:endParaRPr lang="zh-CN" altLang="en-US"/>
          </a:p>
        </p:txBody>
      </p:sp>
    </p:spTree>
    <p:extLst>
      <p:ext uri="{BB962C8B-B14F-4D97-AF65-F5344CB8AC3E}">
        <p14:creationId xmlns:p14="http://schemas.microsoft.com/office/powerpoint/2010/main" val="6467128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20</a:t>
            </a:fld>
            <a:endParaRPr lang="zh-CN" altLang="en-US"/>
          </a:p>
        </p:txBody>
      </p:sp>
    </p:spTree>
    <p:extLst>
      <p:ext uri="{BB962C8B-B14F-4D97-AF65-F5344CB8AC3E}">
        <p14:creationId xmlns:p14="http://schemas.microsoft.com/office/powerpoint/2010/main" val="2663896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21</a:t>
            </a:fld>
            <a:endParaRPr lang="zh-CN" altLang="en-US"/>
          </a:p>
        </p:txBody>
      </p:sp>
    </p:spTree>
    <p:extLst>
      <p:ext uri="{BB962C8B-B14F-4D97-AF65-F5344CB8AC3E}">
        <p14:creationId xmlns:p14="http://schemas.microsoft.com/office/powerpoint/2010/main" val="13971744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22</a:t>
            </a:fld>
            <a:endParaRPr lang="zh-CN" altLang="en-US"/>
          </a:p>
        </p:txBody>
      </p:sp>
    </p:spTree>
    <p:extLst>
      <p:ext uri="{BB962C8B-B14F-4D97-AF65-F5344CB8AC3E}">
        <p14:creationId xmlns:p14="http://schemas.microsoft.com/office/powerpoint/2010/main" val="4964615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23</a:t>
            </a:fld>
            <a:endParaRPr lang="zh-CN" altLang="en-US"/>
          </a:p>
        </p:txBody>
      </p:sp>
    </p:spTree>
    <p:extLst>
      <p:ext uri="{BB962C8B-B14F-4D97-AF65-F5344CB8AC3E}">
        <p14:creationId xmlns:p14="http://schemas.microsoft.com/office/powerpoint/2010/main" val="597078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3</a:t>
            </a:fld>
            <a:endParaRPr lang="zh-CN" altLang="en-US"/>
          </a:p>
        </p:txBody>
      </p:sp>
    </p:spTree>
    <p:extLst>
      <p:ext uri="{BB962C8B-B14F-4D97-AF65-F5344CB8AC3E}">
        <p14:creationId xmlns:p14="http://schemas.microsoft.com/office/powerpoint/2010/main" val="1221754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4</a:t>
            </a:fld>
            <a:endParaRPr lang="zh-CN" altLang="en-US"/>
          </a:p>
        </p:txBody>
      </p:sp>
    </p:spTree>
    <p:extLst>
      <p:ext uri="{BB962C8B-B14F-4D97-AF65-F5344CB8AC3E}">
        <p14:creationId xmlns:p14="http://schemas.microsoft.com/office/powerpoint/2010/main" val="1990820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5</a:t>
            </a:fld>
            <a:endParaRPr lang="zh-CN" altLang="en-US"/>
          </a:p>
        </p:txBody>
      </p:sp>
    </p:spTree>
    <p:extLst>
      <p:ext uri="{BB962C8B-B14F-4D97-AF65-F5344CB8AC3E}">
        <p14:creationId xmlns:p14="http://schemas.microsoft.com/office/powerpoint/2010/main" val="2203486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6</a:t>
            </a:fld>
            <a:endParaRPr lang="zh-CN" altLang="en-US"/>
          </a:p>
        </p:txBody>
      </p:sp>
    </p:spTree>
    <p:extLst>
      <p:ext uri="{BB962C8B-B14F-4D97-AF65-F5344CB8AC3E}">
        <p14:creationId xmlns:p14="http://schemas.microsoft.com/office/powerpoint/2010/main" val="574879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7</a:t>
            </a:fld>
            <a:endParaRPr lang="zh-CN" altLang="en-US"/>
          </a:p>
        </p:txBody>
      </p:sp>
    </p:spTree>
    <p:extLst>
      <p:ext uri="{BB962C8B-B14F-4D97-AF65-F5344CB8AC3E}">
        <p14:creationId xmlns:p14="http://schemas.microsoft.com/office/powerpoint/2010/main" val="192313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8</a:t>
            </a:fld>
            <a:endParaRPr lang="zh-CN" altLang="en-US"/>
          </a:p>
        </p:txBody>
      </p:sp>
    </p:spTree>
    <p:extLst>
      <p:ext uri="{BB962C8B-B14F-4D97-AF65-F5344CB8AC3E}">
        <p14:creationId xmlns:p14="http://schemas.microsoft.com/office/powerpoint/2010/main" val="735753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94DE6B-EAF6-4B2C-B1F1-5943506849C2}" type="slidenum">
              <a:rPr lang="zh-CN" altLang="en-US" smtClean="0"/>
              <a:t>9</a:t>
            </a:fld>
            <a:endParaRPr lang="zh-CN" altLang="en-US"/>
          </a:p>
        </p:txBody>
      </p:sp>
    </p:spTree>
    <p:extLst>
      <p:ext uri="{BB962C8B-B14F-4D97-AF65-F5344CB8AC3E}">
        <p14:creationId xmlns:p14="http://schemas.microsoft.com/office/powerpoint/2010/main" val="3786178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1170905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20642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30667986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960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2165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898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300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1207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3709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783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6456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42205920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6468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4606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279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1750967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691815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251336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1152624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2923238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323628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798E8EF-374C-4543-A1E4-F4EC03E3F11A}" type="datetimeFigureOut">
              <a:rPr lang="zh-CN" altLang="en-US" smtClean="0"/>
              <a:t>2017/5/26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1369296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accent1">
                <a:lumMod val="5000"/>
                <a:lumOff val="95000"/>
              </a:schemeClr>
            </a:gs>
            <a:gs pos="48000">
              <a:srgbClr val="ECEEF0"/>
            </a:gs>
            <a:gs pos="0">
              <a:schemeClr val="bg1">
                <a:lumMod val="85000"/>
              </a:schemeClr>
            </a:gs>
            <a:gs pos="100000">
              <a:schemeClr val="bg1">
                <a:lumMod val="85000"/>
              </a:schemeClr>
            </a:gs>
          </a:gsLst>
          <a:lin ang="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98E8EF-374C-4543-A1E4-F4EC03E3F11A}" type="datetimeFigureOut">
              <a:rPr lang="zh-CN" altLang="en-US" smtClean="0"/>
              <a:t>2017/5/26</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73E5AC-85F2-49B3-8B91-1EDA887583A5}" type="slidenum">
              <a:rPr lang="zh-CN" altLang="en-US" smtClean="0"/>
              <a:t>‹#›</a:t>
            </a:fld>
            <a:endParaRPr lang="zh-CN" altLang="en-US"/>
          </a:p>
        </p:txBody>
      </p:sp>
    </p:spTree>
    <p:extLst>
      <p:ext uri="{BB962C8B-B14F-4D97-AF65-F5344CB8AC3E}">
        <p14:creationId xmlns:p14="http://schemas.microsoft.com/office/powerpoint/2010/main" val="765905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20870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3.jpe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5814997"/>
            <a:ext cx="12192000" cy="26930"/>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pic>
        <p:nvPicPr>
          <p:cNvPr id="48" name="图片 4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282941" y="3105606"/>
            <a:ext cx="3909060" cy="2705099"/>
          </a:xfrm>
          <a:custGeom>
            <a:avLst/>
            <a:gdLst>
              <a:gd name="connsiteX0" fmla="*/ 0 w 3909060"/>
              <a:gd name="connsiteY0" fmla="*/ 0 h 2705099"/>
              <a:gd name="connsiteX1" fmla="*/ 3909060 w 3909060"/>
              <a:gd name="connsiteY1" fmla="*/ 0 h 2705099"/>
              <a:gd name="connsiteX2" fmla="*/ 3909060 w 3909060"/>
              <a:gd name="connsiteY2" fmla="*/ 2705099 h 2705099"/>
              <a:gd name="connsiteX3" fmla="*/ 666750 w 3909060"/>
              <a:gd name="connsiteY3" fmla="*/ 2705099 h 2705099"/>
            </a:gdLst>
            <a:ahLst/>
            <a:cxnLst>
              <a:cxn ang="0">
                <a:pos x="connsiteX0" y="connsiteY0"/>
              </a:cxn>
              <a:cxn ang="0">
                <a:pos x="connsiteX1" y="connsiteY1"/>
              </a:cxn>
              <a:cxn ang="0">
                <a:pos x="connsiteX2" y="connsiteY2"/>
              </a:cxn>
              <a:cxn ang="0">
                <a:pos x="connsiteX3" y="connsiteY3"/>
              </a:cxn>
            </a:cxnLst>
            <a:rect l="l" t="t" r="r" b="b"/>
            <a:pathLst>
              <a:path w="3909060" h="2705099">
                <a:moveTo>
                  <a:pt x="0" y="0"/>
                </a:moveTo>
                <a:lnTo>
                  <a:pt x="3909060" y="0"/>
                </a:lnTo>
                <a:lnTo>
                  <a:pt x="3909060" y="2705099"/>
                </a:lnTo>
                <a:lnTo>
                  <a:pt x="666750" y="2705099"/>
                </a:lnTo>
                <a:close/>
              </a:path>
            </a:pathLst>
          </a:custGeom>
        </p:spPr>
      </p:pic>
      <p:pic>
        <p:nvPicPr>
          <p:cNvPr id="52" name="图片 5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524500" y="3105605"/>
            <a:ext cx="3333751" cy="2705099"/>
          </a:xfrm>
          <a:custGeom>
            <a:avLst/>
            <a:gdLst>
              <a:gd name="connsiteX0" fmla="*/ 0 w 3333750"/>
              <a:gd name="connsiteY0" fmla="*/ 0 h 2705099"/>
              <a:gd name="connsiteX1" fmla="*/ 2667000 w 3333750"/>
              <a:gd name="connsiteY1" fmla="*/ 0 h 2705099"/>
              <a:gd name="connsiteX2" fmla="*/ 3333750 w 3333750"/>
              <a:gd name="connsiteY2" fmla="*/ 2705099 h 2705099"/>
              <a:gd name="connsiteX3" fmla="*/ 666750 w 3333750"/>
              <a:gd name="connsiteY3" fmla="*/ 2705099 h 2705099"/>
            </a:gdLst>
            <a:ahLst/>
            <a:cxnLst>
              <a:cxn ang="0">
                <a:pos x="connsiteX0" y="connsiteY0"/>
              </a:cxn>
              <a:cxn ang="0">
                <a:pos x="connsiteX1" y="connsiteY1"/>
              </a:cxn>
              <a:cxn ang="0">
                <a:pos x="connsiteX2" y="connsiteY2"/>
              </a:cxn>
              <a:cxn ang="0">
                <a:pos x="connsiteX3" y="connsiteY3"/>
              </a:cxn>
            </a:cxnLst>
            <a:rect l="l" t="t" r="r" b="b"/>
            <a:pathLst>
              <a:path w="3333750" h="2705099">
                <a:moveTo>
                  <a:pt x="0" y="0"/>
                </a:moveTo>
                <a:lnTo>
                  <a:pt x="2667000" y="0"/>
                </a:lnTo>
                <a:lnTo>
                  <a:pt x="3333750" y="2705099"/>
                </a:lnTo>
                <a:lnTo>
                  <a:pt x="666750" y="2705099"/>
                </a:lnTo>
                <a:close/>
              </a:path>
            </a:pathLst>
          </a:custGeom>
        </p:spPr>
      </p:pic>
      <p:pic>
        <p:nvPicPr>
          <p:cNvPr id="46" name="图片 4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827655" y="3136830"/>
            <a:ext cx="3333751" cy="2705099"/>
          </a:xfrm>
          <a:custGeom>
            <a:avLst/>
            <a:gdLst>
              <a:gd name="connsiteX0" fmla="*/ 0 w 3333750"/>
              <a:gd name="connsiteY0" fmla="*/ 0 h 2705099"/>
              <a:gd name="connsiteX1" fmla="*/ 2667000 w 3333750"/>
              <a:gd name="connsiteY1" fmla="*/ 0 h 2705099"/>
              <a:gd name="connsiteX2" fmla="*/ 3333750 w 3333750"/>
              <a:gd name="connsiteY2" fmla="*/ 2705099 h 2705099"/>
              <a:gd name="connsiteX3" fmla="*/ 666750 w 3333750"/>
              <a:gd name="connsiteY3" fmla="*/ 2705099 h 2705099"/>
            </a:gdLst>
            <a:ahLst/>
            <a:cxnLst>
              <a:cxn ang="0">
                <a:pos x="connsiteX0" y="connsiteY0"/>
              </a:cxn>
              <a:cxn ang="0">
                <a:pos x="connsiteX1" y="connsiteY1"/>
              </a:cxn>
              <a:cxn ang="0">
                <a:pos x="connsiteX2" y="connsiteY2"/>
              </a:cxn>
              <a:cxn ang="0">
                <a:pos x="connsiteX3" y="connsiteY3"/>
              </a:cxn>
            </a:cxnLst>
            <a:rect l="l" t="t" r="r" b="b"/>
            <a:pathLst>
              <a:path w="3333750" h="2705099">
                <a:moveTo>
                  <a:pt x="0" y="0"/>
                </a:moveTo>
                <a:lnTo>
                  <a:pt x="2667000" y="0"/>
                </a:lnTo>
                <a:lnTo>
                  <a:pt x="3333750" y="2705099"/>
                </a:lnTo>
                <a:lnTo>
                  <a:pt x="666750" y="2705099"/>
                </a:lnTo>
                <a:close/>
              </a:path>
            </a:pathLst>
          </a:custGeom>
        </p:spPr>
      </p:pic>
      <p:sp>
        <p:nvSpPr>
          <p:cNvPr id="14" name="文本框 13"/>
          <p:cNvSpPr txBox="1"/>
          <p:nvPr/>
        </p:nvSpPr>
        <p:spPr>
          <a:xfrm>
            <a:off x="5159654" y="1658069"/>
            <a:ext cx="6340197" cy="1015663"/>
          </a:xfrm>
          <a:prstGeom prst="rect">
            <a:avLst/>
          </a:prstGeom>
          <a:noFill/>
        </p:spPr>
        <p:txBody>
          <a:bodyPr wrap="none" rtlCol="0">
            <a:spAutoFit/>
          </a:bodyPr>
          <a:lstStyle/>
          <a:p>
            <a:r>
              <a:rPr lang="zh-CN" altLang="en-US" sz="6000" dirty="0" smtClean="0">
                <a:solidFill>
                  <a:srgbClr val="014195"/>
                </a:solidFill>
                <a:latin typeface="微软雅黑" pitchFamily="34" charset="-122"/>
                <a:ea typeface="微软雅黑" pitchFamily="34" charset="-122"/>
              </a:rPr>
              <a:t>金融</a:t>
            </a:r>
            <a:r>
              <a:rPr lang="zh-CN" altLang="en-US" sz="6000" dirty="0" smtClean="0">
                <a:solidFill>
                  <a:srgbClr val="4C4E4D"/>
                </a:solidFill>
                <a:latin typeface="微软雅黑" pitchFamily="34" charset="-122"/>
                <a:ea typeface="微软雅黑" pitchFamily="34" charset="-122"/>
              </a:rPr>
              <a:t>行业商务模板</a:t>
            </a:r>
            <a:endParaRPr lang="zh-CN" altLang="en-US" sz="6000" dirty="0">
              <a:solidFill>
                <a:srgbClr val="4C4E4D"/>
              </a:solidFill>
              <a:latin typeface="微软雅黑" pitchFamily="34" charset="-122"/>
              <a:ea typeface="微软雅黑" pitchFamily="34" charset="-122"/>
            </a:endParaRPr>
          </a:p>
        </p:txBody>
      </p:sp>
      <p:sp>
        <p:nvSpPr>
          <p:cNvPr id="11" name="文本框 10"/>
          <p:cNvSpPr txBox="1"/>
          <p:nvPr/>
        </p:nvSpPr>
        <p:spPr>
          <a:xfrm>
            <a:off x="-30435" y="5812137"/>
            <a:ext cx="4928016" cy="461665"/>
          </a:xfrm>
          <a:prstGeom prst="rect">
            <a:avLst/>
          </a:prstGeom>
          <a:noFill/>
        </p:spPr>
        <p:txBody>
          <a:bodyPr wrap="none" rtlCol="0">
            <a:spAutoFit/>
          </a:bodyPr>
          <a:lstStyle/>
          <a:p>
            <a:r>
              <a:rPr lang="zh-CN" altLang="en-US" sz="2400" dirty="0" smtClean="0">
                <a:solidFill>
                  <a:schemeClr val="bg1">
                    <a:lumMod val="65000"/>
                  </a:schemeClr>
                </a:solidFill>
                <a:latin typeface="微软雅黑" panose="020B0503020204020204" pitchFamily="34" charset="-122"/>
                <a:ea typeface="微软雅黑" panose="020B0503020204020204" pitchFamily="34" charset="-122"/>
              </a:rPr>
              <a:t>第一</a:t>
            </a:r>
            <a:r>
              <a:rPr lang="en-US" altLang="zh-CN" sz="2400" dirty="0" smtClean="0">
                <a:solidFill>
                  <a:schemeClr val="bg1">
                    <a:lumMod val="65000"/>
                  </a:schemeClr>
                </a:solidFill>
                <a:latin typeface="微软雅黑" panose="020B0503020204020204" pitchFamily="34" charset="-122"/>
                <a:ea typeface="微软雅黑" panose="020B0503020204020204" pitchFamily="34" charset="-122"/>
              </a:rPr>
              <a:t>PPT</a:t>
            </a:r>
            <a:r>
              <a:rPr lang="zh-CN" altLang="en-US" sz="2400" dirty="0" smtClean="0">
                <a:solidFill>
                  <a:schemeClr val="bg1">
                    <a:lumMod val="65000"/>
                  </a:schemeClr>
                </a:solidFill>
                <a:latin typeface="微软雅黑" panose="020B0503020204020204" pitchFamily="34" charset="-122"/>
                <a:ea typeface="微软雅黑" panose="020B0503020204020204" pitchFamily="34" charset="-122"/>
              </a:rPr>
              <a:t>模板网</a:t>
            </a:r>
            <a:r>
              <a:rPr lang="en-US" altLang="zh-CN" sz="2400" dirty="0" smtClean="0">
                <a:solidFill>
                  <a:schemeClr val="bg1">
                    <a:lumMod val="65000"/>
                  </a:schemeClr>
                </a:solidFill>
                <a:latin typeface="微软雅黑" panose="020B0503020204020204" pitchFamily="34" charset="-122"/>
                <a:ea typeface="微软雅黑" panose="020B0503020204020204" pitchFamily="34" charset="-122"/>
              </a:rPr>
              <a:t>-WWW.1PPT.COM</a:t>
            </a:r>
            <a:endParaRPr lang="zh-CN" altLang="en-US" sz="2400"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flipH="1">
            <a:off x="11559358" y="1861201"/>
            <a:ext cx="655686" cy="578566"/>
            <a:chOff x="0" y="197973"/>
            <a:chExt cx="979536" cy="648903"/>
          </a:xfrm>
          <a:solidFill>
            <a:srgbClr val="014195"/>
          </a:solidFill>
        </p:grpSpPr>
        <p:sp>
          <p:nvSpPr>
            <p:cNvPr id="44" name="任意多边形 43"/>
            <p:cNvSpPr/>
            <p:nvPr/>
          </p:nvSpPr>
          <p:spPr>
            <a:xfrm>
              <a:off x="0" y="197973"/>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sp>
          <p:nvSpPr>
            <p:cNvPr id="45" name="文本框 44"/>
            <p:cNvSpPr txBox="1"/>
            <p:nvPr/>
          </p:nvSpPr>
          <p:spPr>
            <a:xfrm>
              <a:off x="82576" y="260047"/>
              <a:ext cx="275971" cy="586829"/>
            </a:xfrm>
            <a:prstGeom prst="rect">
              <a:avLst/>
            </a:prstGeom>
            <a:grpFill/>
          </p:spPr>
          <p:txBody>
            <a:bodyPr wrap="none" rtlCol="0">
              <a:spAutoFit/>
            </a:bodyPr>
            <a:lstStyle/>
            <a:p>
              <a:endParaRPr lang="zh-CN" altLang="en-US" sz="2800" dirty="0">
                <a:solidFill>
                  <a:schemeClr val="bg1"/>
                </a:solidFill>
                <a:latin typeface="微软雅黑" pitchFamily="34" charset="-122"/>
                <a:ea typeface="微软雅黑" pitchFamily="34" charset="-122"/>
              </a:endParaRPr>
            </a:p>
          </p:txBody>
        </p:sp>
      </p:grpSp>
      <p:sp>
        <p:nvSpPr>
          <p:cNvPr id="13" name="AutoShape 7"/>
          <p:cNvSpPr>
            <a:spLocks noChangeAspect="1" noChangeArrowheads="1" noTextEdit="1"/>
          </p:cNvSpPr>
          <p:nvPr/>
        </p:nvSpPr>
        <p:spPr bwMode="auto">
          <a:xfrm>
            <a:off x="1539876" y="2"/>
            <a:ext cx="2193925" cy="658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itchFamily="34" charset="-122"/>
              <a:ea typeface="微软雅黑" pitchFamily="34" charset="-122"/>
            </a:endParaRPr>
          </a:p>
        </p:txBody>
      </p:sp>
      <p:sp>
        <p:nvSpPr>
          <p:cNvPr id="15" name="Freeform 9"/>
          <p:cNvSpPr>
            <a:spLocks/>
          </p:cNvSpPr>
          <p:nvPr/>
        </p:nvSpPr>
        <p:spPr bwMode="auto">
          <a:xfrm>
            <a:off x="3303589" y="2246315"/>
            <a:ext cx="71439" cy="301625"/>
          </a:xfrm>
          <a:custGeom>
            <a:avLst/>
            <a:gdLst>
              <a:gd name="T0" fmla="*/ 3 w 19"/>
              <a:gd name="T1" fmla="*/ 0 h 80"/>
              <a:gd name="T2" fmla="*/ 6 w 19"/>
              <a:gd name="T3" fmla="*/ 15 h 80"/>
              <a:gd name="T4" fmla="*/ 18 w 19"/>
              <a:gd name="T5" fmla="*/ 56 h 80"/>
              <a:gd name="T6" fmla="*/ 16 w 19"/>
              <a:gd name="T7" fmla="*/ 74 h 80"/>
              <a:gd name="T8" fmla="*/ 0 w 19"/>
              <a:gd name="T9" fmla="*/ 80 h 80"/>
              <a:gd name="T10" fmla="*/ 3 w 19"/>
              <a:gd name="T11" fmla="*/ 0 h 80"/>
            </a:gdLst>
            <a:ahLst/>
            <a:cxnLst>
              <a:cxn ang="0">
                <a:pos x="T0" y="T1"/>
              </a:cxn>
              <a:cxn ang="0">
                <a:pos x="T2" y="T3"/>
              </a:cxn>
              <a:cxn ang="0">
                <a:pos x="T4" y="T5"/>
              </a:cxn>
              <a:cxn ang="0">
                <a:pos x="T6" y="T7"/>
              </a:cxn>
              <a:cxn ang="0">
                <a:pos x="T8" y="T9"/>
              </a:cxn>
              <a:cxn ang="0">
                <a:pos x="T10" y="T11"/>
              </a:cxn>
            </a:cxnLst>
            <a:rect l="0" t="0" r="r" b="b"/>
            <a:pathLst>
              <a:path w="19" h="80">
                <a:moveTo>
                  <a:pt x="3" y="0"/>
                </a:moveTo>
                <a:cubicBezTo>
                  <a:pt x="6" y="5"/>
                  <a:pt x="4" y="10"/>
                  <a:pt x="6" y="15"/>
                </a:cubicBezTo>
                <a:cubicBezTo>
                  <a:pt x="9" y="29"/>
                  <a:pt x="19" y="42"/>
                  <a:pt x="18" y="56"/>
                </a:cubicBezTo>
                <a:cubicBezTo>
                  <a:pt x="17" y="62"/>
                  <a:pt x="14" y="67"/>
                  <a:pt x="16" y="74"/>
                </a:cubicBezTo>
                <a:cubicBezTo>
                  <a:pt x="10" y="76"/>
                  <a:pt x="6" y="79"/>
                  <a:pt x="0" y="80"/>
                </a:cubicBezTo>
                <a:cubicBezTo>
                  <a:pt x="2" y="58"/>
                  <a:pt x="0" y="24"/>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itchFamily="34" charset="-122"/>
              <a:ea typeface="微软雅黑" pitchFamily="34" charset="-122"/>
            </a:endParaRPr>
          </a:p>
        </p:txBody>
      </p:sp>
      <p:sp>
        <p:nvSpPr>
          <p:cNvPr id="16" name="Freeform 10"/>
          <p:cNvSpPr>
            <a:spLocks/>
          </p:cNvSpPr>
          <p:nvPr/>
        </p:nvSpPr>
        <p:spPr bwMode="auto">
          <a:xfrm>
            <a:off x="2247900" y="3914775"/>
            <a:ext cx="185739" cy="857250"/>
          </a:xfrm>
          <a:custGeom>
            <a:avLst/>
            <a:gdLst>
              <a:gd name="T0" fmla="*/ 46 w 49"/>
              <a:gd name="T1" fmla="*/ 0 h 228"/>
              <a:gd name="T2" fmla="*/ 46 w 49"/>
              <a:gd name="T3" fmla="*/ 68 h 228"/>
              <a:gd name="T4" fmla="*/ 46 w 49"/>
              <a:gd name="T5" fmla="*/ 133 h 228"/>
              <a:gd name="T6" fmla="*/ 21 w 49"/>
              <a:gd name="T7" fmla="*/ 174 h 228"/>
              <a:gd name="T8" fmla="*/ 14 w 49"/>
              <a:gd name="T9" fmla="*/ 217 h 228"/>
              <a:gd name="T10" fmla="*/ 8 w 49"/>
              <a:gd name="T11" fmla="*/ 228 h 228"/>
              <a:gd name="T12" fmla="*/ 0 w 49"/>
              <a:gd name="T13" fmla="*/ 213 h 228"/>
              <a:gd name="T14" fmla="*/ 11 w 49"/>
              <a:gd name="T15" fmla="*/ 174 h 228"/>
              <a:gd name="T16" fmla="*/ 19 w 49"/>
              <a:gd name="T17" fmla="*/ 132 h 228"/>
              <a:gd name="T18" fmla="*/ 32 w 49"/>
              <a:gd name="T19" fmla="*/ 99 h 228"/>
              <a:gd name="T20" fmla="*/ 36 w 49"/>
              <a:gd name="T21" fmla="*/ 28 h 228"/>
              <a:gd name="T22" fmla="*/ 46 w 49"/>
              <a:gd name="T23"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28">
                <a:moveTo>
                  <a:pt x="46" y="0"/>
                </a:moveTo>
                <a:cubicBezTo>
                  <a:pt x="47" y="17"/>
                  <a:pt x="46" y="44"/>
                  <a:pt x="46" y="68"/>
                </a:cubicBezTo>
                <a:cubicBezTo>
                  <a:pt x="46" y="90"/>
                  <a:pt x="49" y="114"/>
                  <a:pt x="46" y="133"/>
                </a:cubicBezTo>
                <a:cubicBezTo>
                  <a:pt x="43" y="149"/>
                  <a:pt x="26" y="160"/>
                  <a:pt x="21" y="174"/>
                </a:cubicBezTo>
                <a:cubicBezTo>
                  <a:pt x="16" y="189"/>
                  <a:pt x="20" y="205"/>
                  <a:pt x="14" y="217"/>
                </a:cubicBezTo>
                <a:cubicBezTo>
                  <a:pt x="13" y="221"/>
                  <a:pt x="8" y="223"/>
                  <a:pt x="8" y="228"/>
                </a:cubicBezTo>
                <a:cubicBezTo>
                  <a:pt x="5" y="222"/>
                  <a:pt x="1" y="219"/>
                  <a:pt x="0" y="213"/>
                </a:cubicBezTo>
                <a:cubicBezTo>
                  <a:pt x="0" y="203"/>
                  <a:pt x="8" y="186"/>
                  <a:pt x="11" y="174"/>
                </a:cubicBezTo>
                <a:cubicBezTo>
                  <a:pt x="15" y="160"/>
                  <a:pt x="16" y="145"/>
                  <a:pt x="19" y="132"/>
                </a:cubicBezTo>
                <a:cubicBezTo>
                  <a:pt x="22" y="121"/>
                  <a:pt x="28" y="111"/>
                  <a:pt x="32" y="99"/>
                </a:cubicBezTo>
                <a:cubicBezTo>
                  <a:pt x="38" y="76"/>
                  <a:pt x="34" y="50"/>
                  <a:pt x="36" y="28"/>
                </a:cubicBezTo>
                <a:cubicBezTo>
                  <a:pt x="38" y="17"/>
                  <a:pt x="43" y="11"/>
                  <a:pt x="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itchFamily="34" charset="-122"/>
              <a:ea typeface="微软雅黑" pitchFamily="34" charset="-122"/>
            </a:endParaRPr>
          </a:p>
        </p:txBody>
      </p:sp>
      <p:grpSp>
        <p:nvGrpSpPr>
          <p:cNvPr id="19" name="组合 18"/>
          <p:cNvGrpSpPr/>
          <p:nvPr/>
        </p:nvGrpSpPr>
        <p:grpSpPr>
          <a:xfrm>
            <a:off x="1562543" y="926683"/>
            <a:ext cx="1463532" cy="4365399"/>
            <a:chOff x="1531938" y="-11113"/>
            <a:chExt cx="2212975" cy="6600826"/>
          </a:xfrm>
          <a:solidFill>
            <a:srgbClr val="000000">
              <a:alpha val="10000"/>
            </a:srgbClr>
          </a:solidFill>
        </p:grpSpPr>
        <p:sp>
          <p:nvSpPr>
            <p:cNvPr id="17" name="Freeform 11"/>
            <p:cNvSpPr>
              <a:spLocks/>
            </p:cNvSpPr>
            <p:nvPr/>
          </p:nvSpPr>
          <p:spPr bwMode="auto">
            <a:xfrm>
              <a:off x="2422525" y="-11113"/>
              <a:ext cx="855663" cy="1066800"/>
            </a:xfrm>
            <a:custGeom>
              <a:avLst/>
              <a:gdLst>
                <a:gd name="T0" fmla="*/ 160 w 227"/>
                <a:gd name="T1" fmla="*/ 231 h 284"/>
                <a:gd name="T2" fmla="*/ 127 w 227"/>
                <a:gd name="T3" fmla="*/ 264 h 284"/>
                <a:gd name="T4" fmla="*/ 97 w 227"/>
                <a:gd name="T5" fmla="*/ 283 h 284"/>
                <a:gd name="T6" fmla="*/ 81 w 227"/>
                <a:gd name="T7" fmla="*/ 274 h 284"/>
                <a:gd name="T8" fmla="*/ 73 w 227"/>
                <a:gd name="T9" fmla="*/ 270 h 284"/>
                <a:gd name="T10" fmla="*/ 55 w 227"/>
                <a:gd name="T11" fmla="*/ 252 h 284"/>
                <a:gd name="T12" fmla="*/ 37 w 227"/>
                <a:gd name="T13" fmla="*/ 240 h 284"/>
                <a:gd name="T14" fmla="*/ 34 w 227"/>
                <a:gd name="T15" fmla="*/ 243 h 284"/>
                <a:gd name="T16" fmla="*/ 35 w 227"/>
                <a:gd name="T17" fmla="*/ 235 h 284"/>
                <a:gd name="T18" fmla="*/ 22 w 227"/>
                <a:gd name="T19" fmla="*/ 213 h 284"/>
                <a:gd name="T20" fmla="*/ 19 w 227"/>
                <a:gd name="T21" fmla="*/ 195 h 284"/>
                <a:gd name="T22" fmla="*/ 25 w 227"/>
                <a:gd name="T23" fmla="*/ 183 h 284"/>
                <a:gd name="T24" fmla="*/ 6 w 227"/>
                <a:gd name="T25" fmla="*/ 165 h 284"/>
                <a:gd name="T26" fmla="*/ 10 w 227"/>
                <a:gd name="T27" fmla="*/ 147 h 284"/>
                <a:gd name="T28" fmla="*/ 2 w 227"/>
                <a:gd name="T29" fmla="*/ 133 h 284"/>
                <a:gd name="T30" fmla="*/ 10 w 227"/>
                <a:gd name="T31" fmla="*/ 86 h 284"/>
                <a:gd name="T32" fmla="*/ 27 w 227"/>
                <a:gd name="T33" fmla="*/ 54 h 284"/>
                <a:gd name="T34" fmla="*/ 70 w 227"/>
                <a:gd name="T35" fmla="*/ 17 h 284"/>
                <a:gd name="T36" fmla="*/ 97 w 227"/>
                <a:gd name="T37" fmla="*/ 7 h 284"/>
                <a:gd name="T38" fmla="*/ 126 w 227"/>
                <a:gd name="T39" fmla="*/ 3 h 284"/>
                <a:gd name="T40" fmla="*/ 145 w 227"/>
                <a:gd name="T41" fmla="*/ 13 h 284"/>
                <a:gd name="T42" fmla="*/ 146 w 227"/>
                <a:gd name="T43" fmla="*/ 13 h 284"/>
                <a:gd name="T44" fmla="*/ 177 w 227"/>
                <a:gd name="T45" fmla="*/ 45 h 284"/>
                <a:gd name="T46" fmla="*/ 209 w 227"/>
                <a:gd name="T47" fmla="*/ 86 h 284"/>
                <a:gd name="T48" fmla="*/ 209 w 227"/>
                <a:gd name="T49" fmla="*/ 120 h 284"/>
                <a:gd name="T50" fmla="*/ 210 w 227"/>
                <a:gd name="T51" fmla="*/ 149 h 284"/>
                <a:gd name="T52" fmla="*/ 207 w 227"/>
                <a:gd name="T53" fmla="*/ 165 h 284"/>
                <a:gd name="T54" fmla="*/ 185 w 227"/>
                <a:gd name="T55" fmla="*/ 173 h 284"/>
                <a:gd name="T56" fmla="*/ 180 w 227"/>
                <a:gd name="T57" fmla="*/ 186 h 284"/>
                <a:gd name="T58" fmla="*/ 188 w 227"/>
                <a:gd name="T59" fmla="*/ 223 h 284"/>
                <a:gd name="T60" fmla="*/ 162 w 227"/>
                <a:gd name="T61" fmla="*/ 227 h 284"/>
                <a:gd name="T62" fmla="*/ 165 w 227"/>
                <a:gd name="T63" fmla="*/ 235 h 284"/>
                <a:gd name="T64" fmla="*/ 160 w 227"/>
                <a:gd name="T65" fmla="*/ 23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7" h="284">
                  <a:moveTo>
                    <a:pt x="160" y="231"/>
                  </a:moveTo>
                  <a:cubicBezTo>
                    <a:pt x="152" y="243"/>
                    <a:pt x="140" y="252"/>
                    <a:pt x="127" y="264"/>
                  </a:cubicBezTo>
                  <a:cubicBezTo>
                    <a:pt x="119" y="272"/>
                    <a:pt x="107" y="282"/>
                    <a:pt x="97" y="283"/>
                  </a:cubicBezTo>
                  <a:cubicBezTo>
                    <a:pt x="88" y="284"/>
                    <a:pt x="87" y="278"/>
                    <a:pt x="81" y="274"/>
                  </a:cubicBezTo>
                  <a:cubicBezTo>
                    <a:pt x="78" y="272"/>
                    <a:pt x="75" y="272"/>
                    <a:pt x="73" y="270"/>
                  </a:cubicBezTo>
                  <a:cubicBezTo>
                    <a:pt x="66" y="265"/>
                    <a:pt x="61" y="257"/>
                    <a:pt x="55" y="252"/>
                  </a:cubicBezTo>
                  <a:cubicBezTo>
                    <a:pt x="49" y="247"/>
                    <a:pt x="42" y="246"/>
                    <a:pt x="37" y="240"/>
                  </a:cubicBezTo>
                  <a:cubicBezTo>
                    <a:pt x="35" y="240"/>
                    <a:pt x="34" y="241"/>
                    <a:pt x="34" y="243"/>
                  </a:cubicBezTo>
                  <a:cubicBezTo>
                    <a:pt x="32" y="241"/>
                    <a:pt x="36" y="238"/>
                    <a:pt x="35" y="235"/>
                  </a:cubicBezTo>
                  <a:cubicBezTo>
                    <a:pt x="23" y="241"/>
                    <a:pt x="17" y="226"/>
                    <a:pt x="22" y="213"/>
                  </a:cubicBezTo>
                  <a:cubicBezTo>
                    <a:pt x="16" y="210"/>
                    <a:pt x="8" y="198"/>
                    <a:pt x="19" y="195"/>
                  </a:cubicBezTo>
                  <a:cubicBezTo>
                    <a:pt x="19" y="189"/>
                    <a:pt x="21" y="185"/>
                    <a:pt x="25" y="183"/>
                  </a:cubicBezTo>
                  <a:cubicBezTo>
                    <a:pt x="24" y="172"/>
                    <a:pt x="8" y="175"/>
                    <a:pt x="6" y="165"/>
                  </a:cubicBezTo>
                  <a:cubicBezTo>
                    <a:pt x="4" y="158"/>
                    <a:pt x="11" y="154"/>
                    <a:pt x="10" y="147"/>
                  </a:cubicBezTo>
                  <a:cubicBezTo>
                    <a:pt x="10" y="142"/>
                    <a:pt x="3" y="138"/>
                    <a:pt x="2" y="133"/>
                  </a:cubicBezTo>
                  <a:cubicBezTo>
                    <a:pt x="0" y="118"/>
                    <a:pt x="6" y="97"/>
                    <a:pt x="10" y="86"/>
                  </a:cubicBezTo>
                  <a:cubicBezTo>
                    <a:pt x="14" y="71"/>
                    <a:pt x="17" y="64"/>
                    <a:pt x="27" y="54"/>
                  </a:cubicBezTo>
                  <a:cubicBezTo>
                    <a:pt x="41" y="39"/>
                    <a:pt x="54" y="30"/>
                    <a:pt x="70" y="17"/>
                  </a:cubicBezTo>
                  <a:cubicBezTo>
                    <a:pt x="78" y="11"/>
                    <a:pt x="86" y="3"/>
                    <a:pt x="97" y="7"/>
                  </a:cubicBezTo>
                  <a:cubicBezTo>
                    <a:pt x="103" y="4"/>
                    <a:pt x="115" y="0"/>
                    <a:pt x="126" y="3"/>
                  </a:cubicBezTo>
                  <a:cubicBezTo>
                    <a:pt x="130" y="5"/>
                    <a:pt x="138" y="10"/>
                    <a:pt x="145" y="13"/>
                  </a:cubicBezTo>
                  <a:cubicBezTo>
                    <a:pt x="145" y="13"/>
                    <a:pt x="146" y="13"/>
                    <a:pt x="146" y="13"/>
                  </a:cubicBezTo>
                  <a:cubicBezTo>
                    <a:pt x="157" y="19"/>
                    <a:pt x="166" y="34"/>
                    <a:pt x="177" y="45"/>
                  </a:cubicBezTo>
                  <a:cubicBezTo>
                    <a:pt x="191" y="59"/>
                    <a:pt x="203" y="67"/>
                    <a:pt x="209" y="86"/>
                  </a:cubicBezTo>
                  <a:cubicBezTo>
                    <a:pt x="201" y="98"/>
                    <a:pt x="213" y="108"/>
                    <a:pt x="209" y="120"/>
                  </a:cubicBezTo>
                  <a:cubicBezTo>
                    <a:pt x="214" y="127"/>
                    <a:pt x="227" y="146"/>
                    <a:pt x="210" y="149"/>
                  </a:cubicBezTo>
                  <a:cubicBezTo>
                    <a:pt x="210" y="156"/>
                    <a:pt x="208" y="160"/>
                    <a:pt x="207" y="165"/>
                  </a:cubicBezTo>
                  <a:cubicBezTo>
                    <a:pt x="200" y="168"/>
                    <a:pt x="195" y="173"/>
                    <a:pt x="185" y="173"/>
                  </a:cubicBezTo>
                  <a:cubicBezTo>
                    <a:pt x="184" y="176"/>
                    <a:pt x="180" y="182"/>
                    <a:pt x="180" y="186"/>
                  </a:cubicBezTo>
                  <a:cubicBezTo>
                    <a:pt x="180" y="195"/>
                    <a:pt x="198" y="208"/>
                    <a:pt x="188" y="223"/>
                  </a:cubicBezTo>
                  <a:cubicBezTo>
                    <a:pt x="184" y="230"/>
                    <a:pt x="174" y="227"/>
                    <a:pt x="162" y="227"/>
                  </a:cubicBezTo>
                  <a:cubicBezTo>
                    <a:pt x="160" y="228"/>
                    <a:pt x="167" y="236"/>
                    <a:pt x="165" y="235"/>
                  </a:cubicBezTo>
                  <a:cubicBezTo>
                    <a:pt x="163" y="234"/>
                    <a:pt x="163" y="231"/>
                    <a:pt x="160" y="2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itchFamily="34" charset="-122"/>
                <a:ea typeface="微软雅黑" pitchFamily="34" charset="-122"/>
              </a:endParaRPr>
            </a:p>
          </p:txBody>
        </p:sp>
        <p:sp>
          <p:nvSpPr>
            <p:cNvPr id="18" name="Freeform 12"/>
            <p:cNvSpPr>
              <a:spLocks noEditPoints="1"/>
            </p:cNvSpPr>
            <p:nvPr/>
          </p:nvSpPr>
          <p:spPr bwMode="auto">
            <a:xfrm>
              <a:off x="1531938" y="890588"/>
              <a:ext cx="2212975" cy="5699125"/>
            </a:xfrm>
            <a:custGeom>
              <a:avLst/>
              <a:gdLst>
                <a:gd name="T0" fmla="*/ 265 w 587"/>
                <a:gd name="T1" fmla="*/ 10 h 1517"/>
                <a:gd name="T2" fmla="*/ 274 w 587"/>
                <a:gd name="T3" fmla="*/ 237 h 1517"/>
                <a:gd name="T4" fmla="*/ 298 w 587"/>
                <a:gd name="T5" fmla="*/ 129 h 1517"/>
                <a:gd name="T6" fmla="*/ 314 w 587"/>
                <a:gd name="T7" fmla="*/ 73 h 1517"/>
                <a:gd name="T8" fmla="*/ 330 w 587"/>
                <a:gd name="T9" fmla="*/ 49 h 1517"/>
                <a:gd name="T10" fmla="*/ 328 w 587"/>
                <a:gd name="T11" fmla="*/ 84 h 1517"/>
                <a:gd name="T12" fmla="*/ 335 w 587"/>
                <a:gd name="T13" fmla="*/ 165 h 1517"/>
                <a:gd name="T14" fmla="*/ 346 w 587"/>
                <a:gd name="T15" fmla="*/ 191 h 1517"/>
                <a:gd name="T16" fmla="*/ 374 w 587"/>
                <a:gd name="T17" fmla="*/ 113 h 1517"/>
                <a:gd name="T18" fmla="*/ 401 w 587"/>
                <a:gd name="T19" fmla="*/ 15 h 1517"/>
                <a:gd name="T20" fmla="*/ 423 w 587"/>
                <a:gd name="T21" fmla="*/ 28 h 1517"/>
                <a:gd name="T22" fmla="*/ 481 w 587"/>
                <a:gd name="T23" fmla="*/ 49 h 1517"/>
                <a:gd name="T24" fmla="*/ 544 w 587"/>
                <a:gd name="T25" fmla="*/ 103 h 1517"/>
                <a:gd name="T26" fmla="*/ 563 w 587"/>
                <a:gd name="T27" fmla="*/ 195 h 1517"/>
                <a:gd name="T28" fmla="*/ 580 w 587"/>
                <a:gd name="T29" fmla="*/ 329 h 1517"/>
                <a:gd name="T30" fmla="*/ 583 w 587"/>
                <a:gd name="T31" fmla="*/ 438 h 1517"/>
                <a:gd name="T32" fmla="*/ 534 w 587"/>
                <a:gd name="T33" fmla="*/ 551 h 1517"/>
                <a:gd name="T34" fmla="*/ 499 w 587"/>
                <a:gd name="T35" fmla="*/ 613 h 1517"/>
                <a:gd name="T36" fmla="*/ 460 w 587"/>
                <a:gd name="T37" fmla="*/ 636 h 1517"/>
                <a:gd name="T38" fmla="*/ 426 w 587"/>
                <a:gd name="T39" fmla="*/ 701 h 1517"/>
                <a:gd name="T40" fmla="*/ 414 w 587"/>
                <a:gd name="T41" fmla="*/ 796 h 1517"/>
                <a:gd name="T42" fmla="*/ 393 w 587"/>
                <a:gd name="T43" fmla="*/ 967 h 1517"/>
                <a:gd name="T44" fmla="*/ 375 w 587"/>
                <a:gd name="T45" fmla="*/ 1018 h 1517"/>
                <a:gd name="T46" fmla="*/ 353 w 587"/>
                <a:gd name="T47" fmla="*/ 1055 h 1517"/>
                <a:gd name="T48" fmla="*/ 341 w 587"/>
                <a:gd name="T49" fmla="*/ 1093 h 1517"/>
                <a:gd name="T50" fmla="*/ 293 w 587"/>
                <a:gd name="T51" fmla="*/ 1198 h 1517"/>
                <a:gd name="T52" fmla="*/ 262 w 587"/>
                <a:gd name="T53" fmla="*/ 1253 h 1517"/>
                <a:gd name="T54" fmla="*/ 242 w 587"/>
                <a:gd name="T55" fmla="*/ 1289 h 1517"/>
                <a:gd name="T56" fmla="*/ 202 w 587"/>
                <a:gd name="T57" fmla="*/ 1322 h 1517"/>
                <a:gd name="T58" fmla="*/ 216 w 587"/>
                <a:gd name="T59" fmla="*/ 1358 h 1517"/>
                <a:gd name="T60" fmla="*/ 213 w 587"/>
                <a:gd name="T61" fmla="*/ 1433 h 1517"/>
                <a:gd name="T62" fmla="*/ 180 w 587"/>
                <a:gd name="T63" fmla="*/ 1480 h 1517"/>
                <a:gd name="T64" fmla="*/ 90 w 587"/>
                <a:gd name="T65" fmla="*/ 1501 h 1517"/>
                <a:gd name="T66" fmla="*/ 103 w 587"/>
                <a:gd name="T67" fmla="*/ 1439 h 1517"/>
                <a:gd name="T68" fmla="*/ 87 w 587"/>
                <a:gd name="T69" fmla="*/ 1414 h 1517"/>
                <a:gd name="T70" fmla="*/ 67 w 587"/>
                <a:gd name="T71" fmla="*/ 1425 h 1517"/>
                <a:gd name="T72" fmla="*/ 18 w 587"/>
                <a:gd name="T73" fmla="*/ 1409 h 1517"/>
                <a:gd name="T74" fmla="*/ 38 w 587"/>
                <a:gd name="T75" fmla="*/ 1343 h 1517"/>
                <a:gd name="T76" fmla="*/ 75 w 587"/>
                <a:gd name="T77" fmla="*/ 1309 h 1517"/>
                <a:gd name="T78" fmla="*/ 47 w 587"/>
                <a:gd name="T79" fmla="*/ 763 h 1517"/>
                <a:gd name="T80" fmla="*/ 16 w 587"/>
                <a:gd name="T81" fmla="*/ 740 h 1517"/>
                <a:gd name="T82" fmla="*/ 4 w 587"/>
                <a:gd name="T83" fmla="*/ 702 h 1517"/>
                <a:gd name="T84" fmla="*/ 11 w 587"/>
                <a:gd name="T85" fmla="*/ 614 h 1517"/>
                <a:gd name="T86" fmla="*/ 23 w 587"/>
                <a:gd name="T87" fmla="*/ 529 h 1517"/>
                <a:gd name="T88" fmla="*/ 61 w 587"/>
                <a:gd name="T89" fmla="*/ 428 h 1517"/>
                <a:gd name="T90" fmla="*/ 77 w 587"/>
                <a:gd name="T91" fmla="*/ 386 h 1517"/>
                <a:gd name="T92" fmla="*/ 93 w 587"/>
                <a:gd name="T93" fmla="*/ 290 h 1517"/>
                <a:gd name="T94" fmla="*/ 105 w 587"/>
                <a:gd name="T95" fmla="*/ 195 h 1517"/>
                <a:gd name="T96" fmla="*/ 113 w 587"/>
                <a:gd name="T97" fmla="*/ 92 h 1517"/>
                <a:gd name="T98" fmla="*/ 147 w 587"/>
                <a:gd name="T99" fmla="*/ 56 h 1517"/>
                <a:gd name="T100" fmla="*/ 214 w 587"/>
                <a:gd name="T101" fmla="*/ 34 h 1517"/>
                <a:gd name="T102" fmla="*/ 265 w 587"/>
                <a:gd name="T103" fmla="*/ 10 h 1517"/>
                <a:gd name="T104" fmla="*/ 486 w 587"/>
                <a:gd name="T105" fmla="*/ 435 h 1517"/>
                <a:gd name="T106" fmla="*/ 476 w 587"/>
                <a:gd name="T107" fmla="*/ 376 h 1517"/>
                <a:gd name="T108" fmla="*/ 470 w 587"/>
                <a:gd name="T109" fmla="*/ 441 h 1517"/>
                <a:gd name="T110" fmla="*/ 222 w 587"/>
                <a:gd name="T111" fmla="*/ 904 h 1517"/>
                <a:gd name="T112" fmla="*/ 201 w 587"/>
                <a:gd name="T113" fmla="*/ 979 h 1517"/>
                <a:gd name="T114" fmla="*/ 198 w 587"/>
                <a:gd name="T115" fmla="*/ 1033 h 1517"/>
                <a:gd name="T116" fmla="*/ 211 w 587"/>
                <a:gd name="T117" fmla="*/ 979 h 1517"/>
                <a:gd name="T118" fmla="*/ 236 w 587"/>
                <a:gd name="T119" fmla="*/ 873 h 1517"/>
                <a:gd name="T120" fmla="*/ 226 w 587"/>
                <a:gd name="T121" fmla="*/ 833 h 1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7" h="1517">
                  <a:moveTo>
                    <a:pt x="265" y="10"/>
                  </a:moveTo>
                  <a:cubicBezTo>
                    <a:pt x="265" y="10"/>
                    <a:pt x="265" y="10"/>
                    <a:pt x="265" y="10"/>
                  </a:cubicBezTo>
                  <a:cubicBezTo>
                    <a:pt x="271" y="28"/>
                    <a:pt x="261" y="48"/>
                    <a:pt x="259" y="68"/>
                  </a:cubicBezTo>
                  <a:cubicBezTo>
                    <a:pt x="254" y="127"/>
                    <a:pt x="264" y="189"/>
                    <a:pt x="274" y="237"/>
                  </a:cubicBezTo>
                  <a:cubicBezTo>
                    <a:pt x="282" y="223"/>
                    <a:pt x="284" y="204"/>
                    <a:pt x="287" y="184"/>
                  </a:cubicBezTo>
                  <a:cubicBezTo>
                    <a:pt x="289" y="165"/>
                    <a:pt x="296" y="147"/>
                    <a:pt x="298" y="129"/>
                  </a:cubicBezTo>
                  <a:cubicBezTo>
                    <a:pt x="299" y="123"/>
                    <a:pt x="298" y="116"/>
                    <a:pt x="300" y="111"/>
                  </a:cubicBezTo>
                  <a:cubicBezTo>
                    <a:pt x="304" y="97"/>
                    <a:pt x="316" y="92"/>
                    <a:pt x="314" y="73"/>
                  </a:cubicBezTo>
                  <a:cubicBezTo>
                    <a:pt x="313" y="66"/>
                    <a:pt x="308" y="62"/>
                    <a:pt x="305" y="57"/>
                  </a:cubicBezTo>
                  <a:cubicBezTo>
                    <a:pt x="315" y="57"/>
                    <a:pt x="321" y="48"/>
                    <a:pt x="330" y="49"/>
                  </a:cubicBezTo>
                  <a:cubicBezTo>
                    <a:pt x="336" y="49"/>
                    <a:pt x="345" y="59"/>
                    <a:pt x="353" y="60"/>
                  </a:cubicBezTo>
                  <a:cubicBezTo>
                    <a:pt x="349" y="68"/>
                    <a:pt x="330" y="74"/>
                    <a:pt x="328" y="84"/>
                  </a:cubicBezTo>
                  <a:cubicBezTo>
                    <a:pt x="326" y="95"/>
                    <a:pt x="335" y="107"/>
                    <a:pt x="336" y="118"/>
                  </a:cubicBezTo>
                  <a:cubicBezTo>
                    <a:pt x="338" y="132"/>
                    <a:pt x="335" y="149"/>
                    <a:pt x="335" y="165"/>
                  </a:cubicBezTo>
                  <a:cubicBezTo>
                    <a:pt x="335" y="182"/>
                    <a:pt x="333" y="199"/>
                    <a:pt x="337" y="212"/>
                  </a:cubicBezTo>
                  <a:cubicBezTo>
                    <a:pt x="346" y="209"/>
                    <a:pt x="345" y="198"/>
                    <a:pt x="346" y="191"/>
                  </a:cubicBezTo>
                  <a:cubicBezTo>
                    <a:pt x="351" y="173"/>
                    <a:pt x="360" y="158"/>
                    <a:pt x="366" y="142"/>
                  </a:cubicBezTo>
                  <a:cubicBezTo>
                    <a:pt x="369" y="133"/>
                    <a:pt x="371" y="122"/>
                    <a:pt x="374" y="113"/>
                  </a:cubicBezTo>
                  <a:cubicBezTo>
                    <a:pt x="381" y="90"/>
                    <a:pt x="386" y="64"/>
                    <a:pt x="393" y="40"/>
                  </a:cubicBezTo>
                  <a:cubicBezTo>
                    <a:pt x="395" y="32"/>
                    <a:pt x="397" y="24"/>
                    <a:pt x="401" y="15"/>
                  </a:cubicBezTo>
                  <a:cubicBezTo>
                    <a:pt x="402" y="10"/>
                    <a:pt x="407" y="7"/>
                    <a:pt x="403" y="0"/>
                  </a:cubicBezTo>
                  <a:cubicBezTo>
                    <a:pt x="410" y="9"/>
                    <a:pt x="415" y="19"/>
                    <a:pt x="423" y="28"/>
                  </a:cubicBezTo>
                  <a:cubicBezTo>
                    <a:pt x="438" y="32"/>
                    <a:pt x="452" y="42"/>
                    <a:pt x="466" y="46"/>
                  </a:cubicBezTo>
                  <a:cubicBezTo>
                    <a:pt x="471" y="48"/>
                    <a:pt x="476" y="48"/>
                    <a:pt x="481" y="49"/>
                  </a:cubicBezTo>
                  <a:cubicBezTo>
                    <a:pt x="495" y="54"/>
                    <a:pt x="508" y="67"/>
                    <a:pt x="525" y="71"/>
                  </a:cubicBezTo>
                  <a:cubicBezTo>
                    <a:pt x="528" y="81"/>
                    <a:pt x="540" y="90"/>
                    <a:pt x="544" y="103"/>
                  </a:cubicBezTo>
                  <a:cubicBezTo>
                    <a:pt x="547" y="111"/>
                    <a:pt x="548" y="123"/>
                    <a:pt x="550" y="134"/>
                  </a:cubicBezTo>
                  <a:cubicBezTo>
                    <a:pt x="554" y="154"/>
                    <a:pt x="560" y="173"/>
                    <a:pt x="563" y="195"/>
                  </a:cubicBezTo>
                  <a:cubicBezTo>
                    <a:pt x="565" y="211"/>
                    <a:pt x="572" y="225"/>
                    <a:pt x="564" y="237"/>
                  </a:cubicBezTo>
                  <a:cubicBezTo>
                    <a:pt x="570" y="265"/>
                    <a:pt x="576" y="296"/>
                    <a:pt x="580" y="329"/>
                  </a:cubicBezTo>
                  <a:cubicBezTo>
                    <a:pt x="583" y="362"/>
                    <a:pt x="587" y="399"/>
                    <a:pt x="583" y="433"/>
                  </a:cubicBezTo>
                  <a:cubicBezTo>
                    <a:pt x="583" y="434"/>
                    <a:pt x="583" y="436"/>
                    <a:pt x="583" y="438"/>
                  </a:cubicBezTo>
                  <a:cubicBezTo>
                    <a:pt x="579" y="458"/>
                    <a:pt x="569" y="476"/>
                    <a:pt x="560" y="493"/>
                  </a:cubicBezTo>
                  <a:cubicBezTo>
                    <a:pt x="549" y="511"/>
                    <a:pt x="543" y="532"/>
                    <a:pt x="534" y="551"/>
                  </a:cubicBezTo>
                  <a:cubicBezTo>
                    <a:pt x="529" y="560"/>
                    <a:pt x="522" y="568"/>
                    <a:pt x="517" y="576"/>
                  </a:cubicBezTo>
                  <a:cubicBezTo>
                    <a:pt x="510" y="587"/>
                    <a:pt x="507" y="600"/>
                    <a:pt x="499" y="613"/>
                  </a:cubicBezTo>
                  <a:cubicBezTo>
                    <a:pt x="494" y="621"/>
                    <a:pt x="483" y="642"/>
                    <a:pt x="476" y="643"/>
                  </a:cubicBezTo>
                  <a:cubicBezTo>
                    <a:pt x="467" y="645"/>
                    <a:pt x="466" y="639"/>
                    <a:pt x="460" y="636"/>
                  </a:cubicBezTo>
                  <a:cubicBezTo>
                    <a:pt x="456" y="657"/>
                    <a:pt x="444" y="670"/>
                    <a:pt x="435" y="686"/>
                  </a:cubicBezTo>
                  <a:cubicBezTo>
                    <a:pt x="432" y="691"/>
                    <a:pt x="427" y="697"/>
                    <a:pt x="426" y="701"/>
                  </a:cubicBezTo>
                  <a:cubicBezTo>
                    <a:pt x="423" y="709"/>
                    <a:pt x="425" y="719"/>
                    <a:pt x="424" y="727"/>
                  </a:cubicBezTo>
                  <a:cubicBezTo>
                    <a:pt x="421" y="750"/>
                    <a:pt x="415" y="773"/>
                    <a:pt x="414" y="796"/>
                  </a:cubicBezTo>
                  <a:cubicBezTo>
                    <a:pt x="413" y="845"/>
                    <a:pt x="412" y="891"/>
                    <a:pt x="400" y="935"/>
                  </a:cubicBezTo>
                  <a:cubicBezTo>
                    <a:pt x="397" y="946"/>
                    <a:pt x="395" y="957"/>
                    <a:pt x="393" y="967"/>
                  </a:cubicBezTo>
                  <a:cubicBezTo>
                    <a:pt x="391" y="978"/>
                    <a:pt x="390" y="990"/>
                    <a:pt x="387" y="999"/>
                  </a:cubicBezTo>
                  <a:cubicBezTo>
                    <a:pt x="385" y="1005"/>
                    <a:pt x="379" y="1012"/>
                    <a:pt x="375" y="1018"/>
                  </a:cubicBezTo>
                  <a:cubicBezTo>
                    <a:pt x="371" y="1024"/>
                    <a:pt x="366" y="1028"/>
                    <a:pt x="362" y="1035"/>
                  </a:cubicBezTo>
                  <a:cubicBezTo>
                    <a:pt x="359" y="1040"/>
                    <a:pt x="356" y="1048"/>
                    <a:pt x="353" y="1055"/>
                  </a:cubicBezTo>
                  <a:cubicBezTo>
                    <a:pt x="350" y="1062"/>
                    <a:pt x="346" y="1070"/>
                    <a:pt x="344" y="1076"/>
                  </a:cubicBezTo>
                  <a:cubicBezTo>
                    <a:pt x="342" y="1082"/>
                    <a:pt x="343" y="1088"/>
                    <a:pt x="341" y="1093"/>
                  </a:cubicBezTo>
                  <a:cubicBezTo>
                    <a:pt x="337" y="1106"/>
                    <a:pt x="331" y="1118"/>
                    <a:pt x="327" y="1130"/>
                  </a:cubicBezTo>
                  <a:cubicBezTo>
                    <a:pt x="318" y="1154"/>
                    <a:pt x="306" y="1176"/>
                    <a:pt x="293" y="1198"/>
                  </a:cubicBezTo>
                  <a:cubicBezTo>
                    <a:pt x="287" y="1208"/>
                    <a:pt x="279" y="1218"/>
                    <a:pt x="273" y="1229"/>
                  </a:cubicBezTo>
                  <a:cubicBezTo>
                    <a:pt x="269" y="1237"/>
                    <a:pt x="266" y="1245"/>
                    <a:pt x="262" y="1253"/>
                  </a:cubicBezTo>
                  <a:cubicBezTo>
                    <a:pt x="257" y="1261"/>
                    <a:pt x="252" y="1268"/>
                    <a:pt x="248" y="1275"/>
                  </a:cubicBezTo>
                  <a:cubicBezTo>
                    <a:pt x="245" y="1280"/>
                    <a:pt x="245" y="1285"/>
                    <a:pt x="242" y="1289"/>
                  </a:cubicBezTo>
                  <a:cubicBezTo>
                    <a:pt x="237" y="1294"/>
                    <a:pt x="227" y="1300"/>
                    <a:pt x="221" y="1305"/>
                  </a:cubicBezTo>
                  <a:cubicBezTo>
                    <a:pt x="215" y="1310"/>
                    <a:pt x="207" y="1316"/>
                    <a:pt x="202" y="1322"/>
                  </a:cubicBezTo>
                  <a:cubicBezTo>
                    <a:pt x="199" y="1326"/>
                    <a:pt x="199" y="1331"/>
                    <a:pt x="194" y="1333"/>
                  </a:cubicBezTo>
                  <a:cubicBezTo>
                    <a:pt x="196" y="1345"/>
                    <a:pt x="212" y="1345"/>
                    <a:pt x="216" y="1358"/>
                  </a:cubicBezTo>
                  <a:cubicBezTo>
                    <a:pt x="221" y="1372"/>
                    <a:pt x="213" y="1392"/>
                    <a:pt x="212" y="1410"/>
                  </a:cubicBezTo>
                  <a:cubicBezTo>
                    <a:pt x="211" y="1417"/>
                    <a:pt x="214" y="1427"/>
                    <a:pt x="213" y="1433"/>
                  </a:cubicBezTo>
                  <a:cubicBezTo>
                    <a:pt x="210" y="1445"/>
                    <a:pt x="197" y="1447"/>
                    <a:pt x="187" y="1449"/>
                  </a:cubicBezTo>
                  <a:cubicBezTo>
                    <a:pt x="179" y="1454"/>
                    <a:pt x="181" y="1469"/>
                    <a:pt x="180" y="1480"/>
                  </a:cubicBezTo>
                  <a:cubicBezTo>
                    <a:pt x="170" y="1494"/>
                    <a:pt x="148" y="1511"/>
                    <a:pt x="127" y="1515"/>
                  </a:cubicBezTo>
                  <a:cubicBezTo>
                    <a:pt x="111" y="1517"/>
                    <a:pt x="95" y="1511"/>
                    <a:pt x="90" y="1501"/>
                  </a:cubicBezTo>
                  <a:cubicBezTo>
                    <a:pt x="86" y="1490"/>
                    <a:pt x="88" y="1473"/>
                    <a:pt x="90" y="1463"/>
                  </a:cubicBezTo>
                  <a:cubicBezTo>
                    <a:pt x="93" y="1456"/>
                    <a:pt x="99" y="1447"/>
                    <a:pt x="103" y="1439"/>
                  </a:cubicBezTo>
                  <a:cubicBezTo>
                    <a:pt x="111" y="1425"/>
                    <a:pt x="123" y="1413"/>
                    <a:pt x="110" y="1395"/>
                  </a:cubicBezTo>
                  <a:cubicBezTo>
                    <a:pt x="104" y="1401"/>
                    <a:pt x="94" y="1406"/>
                    <a:pt x="87" y="1414"/>
                  </a:cubicBezTo>
                  <a:cubicBezTo>
                    <a:pt x="85" y="1416"/>
                    <a:pt x="84" y="1419"/>
                    <a:pt x="81" y="1421"/>
                  </a:cubicBezTo>
                  <a:cubicBezTo>
                    <a:pt x="78" y="1423"/>
                    <a:pt x="72" y="1424"/>
                    <a:pt x="67" y="1425"/>
                  </a:cubicBezTo>
                  <a:cubicBezTo>
                    <a:pt x="61" y="1427"/>
                    <a:pt x="56" y="1432"/>
                    <a:pt x="51" y="1433"/>
                  </a:cubicBezTo>
                  <a:cubicBezTo>
                    <a:pt x="35" y="1435"/>
                    <a:pt x="20" y="1423"/>
                    <a:pt x="18" y="1409"/>
                  </a:cubicBezTo>
                  <a:cubicBezTo>
                    <a:pt x="17" y="1402"/>
                    <a:pt x="19" y="1391"/>
                    <a:pt x="20" y="1382"/>
                  </a:cubicBezTo>
                  <a:cubicBezTo>
                    <a:pt x="23" y="1366"/>
                    <a:pt x="30" y="1355"/>
                    <a:pt x="38" y="1343"/>
                  </a:cubicBezTo>
                  <a:cubicBezTo>
                    <a:pt x="41" y="1338"/>
                    <a:pt x="43" y="1332"/>
                    <a:pt x="45" y="1330"/>
                  </a:cubicBezTo>
                  <a:cubicBezTo>
                    <a:pt x="53" y="1321"/>
                    <a:pt x="67" y="1318"/>
                    <a:pt x="75" y="1309"/>
                  </a:cubicBezTo>
                  <a:cubicBezTo>
                    <a:pt x="77" y="1125"/>
                    <a:pt x="69" y="941"/>
                    <a:pt x="77" y="762"/>
                  </a:cubicBezTo>
                  <a:cubicBezTo>
                    <a:pt x="71" y="767"/>
                    <a:pt x="56" y="766"/>
                    <a:pt x="47" y="763"/>
                  </a:cubicBezTo>
                  <a:cubicBezTo>
                    <a:pt x="42" y="762"/>
                    <a:pt x="36" y="756"/>
                    <a:pt x="31" y="753"/>
                  </a:cubicBezTo>
                  <a:cubicBezTo>
                    <a:pt x="26" y="749"/>
                    <a:pt x="18" y="744"/>
                    <a:pt x="16" y="740"/>
                  </a:cubicBezTo>
                  <a:cubicBezTo>
                    <a:pt x="15" y="738"/>
                    <a:pt x="15" y="733"/>
                    <a:pt x="15" y="730"/>
                  </a:cubicBezTo>
                  <a:cubicBezTo>
                    <a:pt x="12" y="721"/>
                    <a:pt x="5" y="710"/>
                    <a:pt x="4" y="702"/>
                  </a:cubicBezTo>
                  <a:cubicBezTo>
                    <a:pt x="0" y="673"/>
                    <a:pt x="9" y="647"/>
                    <a:pt x="16" y="624"/>
                  </a:cubicBezTo>
                  <a:cubicBezTo>
                    <a:pt x="15" y="620"/>
                    <a:pt x="11" y="619"/>
                    <a:pt x="11" y="614"/>
                  </a:cubicBezTo>
                  <a:cubicBezTo>
                    <a:pt x="10" y="608"/>
                    <a:pt x="18" y="592"/>
                    <a:pt x="20" y="585"/>
                  </a:cubicBezTo>
                  <a:cubicBezTo>
                    <a:pt x="23" y="569"/>
                    <a:pt x="22" y="548"/>
                    <a:pt x="23" y="529"/>
                  </a:cubicBezTo>
                  <a:cubicBezTo>
                    <a:pt x="26" y="499"/>
                    <a:pt x="37" y="471"/>
                    <a:pt x="48" y="449"/>
                  </a:cubicBezTo>
                  <a:cubicBezTo>
                    <a:pt x="52" y="442"/>
                    <a:pt x="58" y="435"/>
                    <a:pt x="61" y="428"/>
                  </a:cubicBezTo>
                  <a:cubicBezTo>
                    <a:pt x="65" y="421"/>
                    <a:pt x="67" y="413"/>
                    <a:pt x="69" y="406"/>
                  </a:cubicBezTo>
                  <a:cubicBezTo>
                    <a:pt x="71" y="399"/>
                    <a:pt x="76" y="392"/>
                    <a:pt x="77" y="386"/>
                  </a:cubicBezTo>
                  <a:cubicBezTo>
                    <a:pt x="80" y="377"/>
                    <a:pt x="81" y="366"/>
                    <a:pt x="83" y="356"/>
                  </a:cubicBezTo>
                  <a:cubicBezTo>
                    <a:pt x="88" y="336"/>
                    <a:pt x="91" y="315"/>
                    <a:pt x="93" y="290"/>
                  </a:cubicBezTo>
                  <a:cubicBezTo>
                    <a:pt x="94" y="268"/>
                    <a:pt x="96" y="246"/>
                    <a:pt x="99" y="223"/>
                  </a:cubicBezTo>
                  <a:cubicBezTo>
                    <a:pt x="100" y="213"/>
                    <a:pt x="104" y="204"/>
                    <a:pt x="105" y="195"/>
                  </a:cubicBezTo>
                  <a:cubicBezTo>
                    <a:pt x="107" y="177"/>
                    <a:pt x="106" y="159"/>
                    <a:pt x="106" y="141"/>
                  </a:cubicBezTo>
                  <a:cubicBezTo>
                    <a:pt x="107" y="124"/>
                    <a:pt x="112" y="107"/>
                    <a:pt x="113" y="92"/>
                  </a:cubicBezTo>
                  <a:cubicBezTo>
                    <a:pt x="113" y="84"/>
                    <a:pt x="111" y="74"/>
                    <a:pt x="116" y="68"/>
                  </a:cubicBezTo>
                  <a:cubicBezTo>
                    <a:pt x="121" y="61"/>
                    <a:pt x="134" y="59"/>
                    <a:pt x="147" y="56"/>
                  </a:cubicBezTo>
                  <a:cubicBezTo>
                    <a:pt x="161" y="53"/>
                    <a:pt x="176" y="46"/>
                    <a:pt x="191" y="41"/>
                  </a:cubicBezTo>
                  <a:cubicBezTo>
                    <a:pt x="199" y="38"/>
                    <a:pt x="207" y="36"/>
                    <a:pt x="214" y="34"/>
                  </a:cubicBezTo>
                  <a:cubicBezTo>
                    <a:pt x="222" y="32"/>
                    <a:pt x="231" y="31"/>
                    <a:pt x="239" y="29"/>
                  </a:cubicBezTo>
                  <a:cubicBezTo>
                    <a:pt x="250" y="25"/>
                    <a:pt x="258" y="16"/>
                    <a:pt x="265" y="10"/>
                  </a:cubicBezTo>
                  <a:close/>
                  <a:moveTo>
                    <a:pt x="470" y="441"/>
                  </a:moveTo>
                  <a:cubicBezTo>
                    <a:pt x="476" y="440"/>
                    <a:pt x="480" y="437"/>
                    <a:pt x="486" y="435"/>
                  </a:cubicBezTo>
                  <a:cubicBezTo>
                    <a:pt x="484" y="428"/>
                    <a:pt x="487" y="423"/>
                    <a:pt x="488" y="417"/>
                  </a:cubicBezTo>
                  <a:cubicBezTo>
                    <a:pt x="489" y="403"/>
                    <a:pt x="479" y="390"/>
                    <a:pt x="476" y="376"/>
                  </a:cubicBezTo>
                  <a:cubicBezTo>
                    <a:pt x="474" y="371"/>
                    <a:pt x="476" y="366"/>
                    <a:pt x="473" y="361"/>
                  </a:cubicBezTo>
                  <a:cubicBezTo>
                    <a:pt x="470" y="385"/>
                    <a:pt x="472" y="419"/>
                    <a:pt x="470" y="441"/>
                  </a:cubicBezTo>
                  <a:close/>
                  <a:moveTo>
                    <a:pt x="226" y="833"/>
                  </a:moveTo>
                  <a:cubicBezTo>
                    <a:pt x="224" y="855"/>
                    <a:pt x="228" y="881"/>
                    <a:pt x="222" y="904"/>
                  </a:cubicBezTo>
                  <a:cubicBezTo>
                    <a:pt x="218" y="916"/>
                    <a:pt x="212" y="926"/>
                    <a:pt x="209" y="937"/>
                  </a:cubicBezTo>
                  <a:cubicBezTo>
                    <a:pt x="206" y="950"/>
                    <a:pt x="205" y="965"/>
                    <a:pt x="201" y="979"/>
                  </a:cubicBezTo>
                  <a:cubicBezTo>
                    <a:pt x="198" y="991"/>
                    <a:pt x="190" y="1008"/>
                    <a:pt x="190" y="1018"/>
                  </a:cubicBezTo>
                  <a:cubicBezTo>
                    <a:pt x="191" y="1024"/>
                    <a:pt x="195" y="1027"/>
                    <a:pt x="198" y="1033"/>
                  </a:cubicBezTo>
                  <a:cubicBezTo>
                    <a:pt x="198" y="1028"/>
                    <a:pt x="203" y="1026"/>
                    <a:pt x="204" y="1022"/>
                  </a:cubicBezTo>
                  <a:cubicBezTo>
                    <a:pt x="210" y="1010"/>
                    <a:pt x="206" y="994"/>
                    <a:pt x="211" y="979"/>
                  </a:cubicBezTo>
                  <a:cubicBezTo>
                    <a:pt x="216" y="965"/>
                    <a:pt x="233" y="954"/>
                    <a:pt x="236" y="938"/>
                  </a:cubicBezTo>
                  <a:cubicBezTo>
                    <a:pt x="239" y="919"/>
                    <a:pt x="236" y="895"/>
                    <a:pt x="236" y="873"/>
                  </a:cubicBezTo>
                  <a:cubicBezTo>
                    <a:pt x="236" y="849"/>
                    <a:pt x="237" y="822"/>
                    <a:pt x="236" y="805"/>
                  </a:cubicBezTo>
                  <a:cubicBezTo>
                    <a:pt x="233" y="816"/>
                    <a:pt x="228" y="822"/>
                    <a:pt x="226" y="83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itchFamily="34" charset="-122"/>
                <a:ea typeface="微软雅黑" pitchFamily="34" charset="-122"/>
              </a:endParaRPr>
            </a:p>
          </p:txBody>
        </p:sp>
      </p:grpSp>
      <p:sp>
        <p:nvSpPr>
          <p:cNvPr id="3" name="矩形 2"/>
          <p:cNvSpPr/>
          <p:nvPr/>
        </p:nvSpPr>
        <p:spPr>
          <a:xfrm>
            <a:off x="0" y="445008"/>
            <a:ext cx="2048256" cy="557950"/>
          </a:xfrm>
          <a:prstGeom prst="rect">
            <a:avLst/>
          </a:prstGeom>
          <a:solidFill>
            <a:srgbClr val="01419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sp>
        <p:nvSpPr>
          <p:cNvPr id="2" name="文本框 1"/>
          <p:cNvSpPr txBox="1"/>
          <p:nvPr/>
        </p:nvSpPr>
        <p:spPr>
          <a:xfrm>
            <a:off x="0" y="451106"/>
            <a:ext cx="2048256" cy="461665"/>
          </a:xfrm>
          <a:prstGeom prst="rect">
            <a:avLst/>
          </a:prstGeom>
          <a:noFill/>
        </p:spPr>
        <p:txBody>
          <a:bodyPr wrap="square" rtlCol="0">
            <a:spAutoFit/>
          </a:bodyPr>
          <a:lstStyle/>
          <a:p>
            <a:pPr algn="ctr"/>
            <a:r>
              <a:rPr lang="en-US" altLang="zh-CN" sz="2400" dirty="0" smtClean="0">
                <a:solidFill>
                  <a:schemeClr val="bg1"/>
                </a:solidFill>
                <a:latin typeface="微软雅黑" pitchFamily="34" charset="-122"/>
                <a:ea typeface="微软雅黑" pitchFamily="34" charset="-122"/>
              </a:rPr>
              <a:t>LOGO</a:t>
            </a:r>
            <a:endParaRPr lang="zh-CN" altLang="en-US" sz="2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9341394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circle(in)">
                                      <p:cBhvr>
                                        <p:cTn id="24" dur="2000"/>
                                        <p:tgtEl>
                                          <p:spTgt spid="46"/>
                                        </p:tgtEl>
                                      </p:cBhvr>
                                    </p:animEffect>
                                  </p:childTnLst>
                                </p:cTn>
                              </p:par>
                              <p:par>
                                <p:cTn id="25" presetID="6" presetClass="entr" presetSubtype="16"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circle(in)">
                                      <p:cBhvr>
                                        <p:cTn id="27" dur="2000"/>
                                        <p:tgtEl>
                                          <p:spTgt spid="52"/>
                                        </p:tgtEl>
                                      </p:cBhvr>
                                    </p:animEffect>
                                  </p:childTnLst>
                                </p:cTn>
                              </p:par>
                              <p:par>
                                <p:cTn id="28" presetID="6" presetClass="entr" presetSubtype="16" fill="hold"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circle(in)">
                                      <p:cBhvr>
                                        <p:cTn id="30" dur="2000"/>
                                        <p:tgtEl>
                                          <p:spTgt spid="48"/>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1+#ppt_w/2"/>
                                          </p:val>
                                        </p:tav>
                                        <p:tav tm="100000">
                                          <p:val>
                                            <p:strVal val="#ppt_x"/>
                                          </p:val>
                                        </p:tav>
                                      </p:tavLst>
                                    </p:anim>
                                    <p:anim calcmode="lin" valueType="num">
                                      <p:cBhvr additive="base">
                                        <p:cTn id="43"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barn(inVertical)">
                                      <p:cBhvr>
                                        <p:cTn id="48" dur="500"/>
                                        <p:tgtEl>
                                          <p:spTgt spid="5"/>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3" grpId="0"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grpSp>
        <p:nvGrpSpPr>
          <p:cNvPr id="6" name="组合 5"/>
          <p:cNvGrpSpPr/>
          <p:nvPr/>
        </p:nvGrpSpPr>
        <p:grpSpPr>
          <a:xfrm>
            <a:off x="0" y="197975"/>
            <a:ext cx="979536" cy="647371"/>
            <a:chOff x="0" y="197973"/>
            <a:chExt cx="979536" cy="647371"/>
          </a:xfrm>
          <a:solidFill>
            <a:srgbClr val="014195"/>
          </a:solidFill>
        </p:grpSpPr>
        <p:sp>
          <p:nvSpPr>
            <p:cNvPr id="7" name="任意多边形 6"/>
            <p:cNvSpPr/>
            <p:nvPr/>
          </p:nvSpPr>
          <p:spPr>
            <a:xfrm>
              <a:off x="0" y="197973"/>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73816" y="260048"/>
              <a:ext cx="631904" cy="523220"/>
            </a:xfrm>
            <a:prstGeom prst="rect">
              <a:avLst/>
            </a:prstGeom>
            <a:noFill/>
          </p:spPr>
          <p:txBody>
            <a:bodyPr wrap="none" rtlCol="0">
              <a:spAutoFit/>
            </a:bodyPr>
            <a:lstStyle/>
            <a:p>
              <a:r>
                <a:rPr lang="en-US" altLang="zh-CN" sz="2800" dirty="0" smtClean="0">
                  <a:solidFill>
                    <a:schemeClr val="bg1"/>
                  </a:solidFill>
                  <a:latin typeface="Broadway" panose="04040905080B02020502" pitchFamily="82" charset="0"/>
                </a:rPr>
                <a:t>o5</a:t>
              </a:r>
              <a:endParaRPr lang="zh-CN" altLang="en-US" sz="2800" dirty="0">
                <a:solidFill>
                  <a:schemeClr val="bg1"/>
                </a:solidFill>
                <a:latin typeface="Broadway" panose="04040905080B02020502" pitchFamily="82" charset="0"/>
              </a:endParaRPr>
            </a:p>
          </p:txBody>
        </p:sp>
      </p:grpSp>
      <p:sp>
        <p:nvSpPr>
          <p:cNvPr id="1712" name="Rectangle 5"/>
          <p:cNvSpPr>
            <a:spLocks noChangeArrowheads="1"/>
          </p:cNvSpPr>
          <p:nvPr/>
        </p:nvSpPr>
        <p:spPr bwMode="auto">
          <a:xfrm>
            <a:off x="1481412" y="3082830"/>
            <a:ext cx="1733928" cy="33723"/>
          </a:xfrm>
          <a:prstGeom prst="rect">
            <a:avLst/>
          </a:pr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49" name="Rectangle 142"/>
          <p:cNvSpPr>
            <a:spLocks noChangeArrowheads="1"/>
          </p:cNvSpPr>
          <p:nvPr/>
        </p:nvSpPr>
        <p:spPr bwMode="auto">
          <a:xfrm>
            <a:off x="1480005" y="4983690"/>
            <a:ext cx="1733928" cy="33723"/>
          </a:xfrm>
          <a:prstGeom prst="rect">
            <a:avLst/>
          </a:pr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2" name="Rectangle 226"/>
          <p:cNvSpPr>
            <a:spLocks noChangeArrowheads="1"/>
          </p:cNvSpPr>
          <p:nvPr/>
        </p:nvSpPr>
        <p:spPr bwMode="auto">
          <a:xfrm>
            <a:off x="9095997" y="2255927"/>
            <a:ext cx="1735675" cy="33723"/>
          </a:xfrm>
          <a:prstGeom prst="rect">
            <a:avLst/>
          </a:pr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93" name="Rectangle 387"/>
          <p:cNvSpPr>
            <a:spLocks noChangeArrowheads="1"/>
          </p:cNvSpPr>
          <p:nvPr/>
        </p:nvSpPr>
        <p:spPr bwMode="auto">
          <a:xfrm>
            <a:off x="9090215" y="4344745"/>
            <a:ext cx="1735675" cy="33723"/>
          </a:xfrm>
          <a:prstGeom prst="rect">
            <a:avLst/>
          </a:pr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475"/>
          <p:cNvSpPr>
            <a:spLocks/>
          </p:cNvSpPr>
          <p:nvPr/>
        </p:nvSpPr>
        <p:spPr bwMode="auto">
          <a:xfrm>
            <a:off x="4444765" y="2557474"/>
            <a:ext cx="1657097" cy="1686104"/>
          </a:xfrm>
          <a:custGeom>
            <a:avLst/>
            <a:gdLst>
              <a:gd name="T0" fmla="*/ 279 w 401"/>
              <a:gd name="T1" fmla="*/ 53 h 401"/>
              <a:gd name="T2" fmla="*/ 269 w 401"/>
              <a:gd name="T3" fmla="*/ 68 h 401"/>
              <a:gd name="T4" fmla="*/ 200 w 401"/>
              <a:gd name="T5" fmla="*/ 0 h 401"/>
              <a:gd name="T6" fmla="*/ 126 w 401"/>
              <a:gd name="T7" fmla="*/ 74 h 401"/>
              <a:gd name="T8" fmla="*/ 152 w 401"/>
              <a:gd name="T9" fmla="*/ 87 h 401"/>
              <a:gd name="T10" fmla="*/ 152 w 401"/>
              <a:gd name="T11" fmla="*/ 155 h 401"/>
              <a:gd name="T12" fmla="*/ 84 w 401"/>
              <a:gd name="T13" fmla="*/ 155 h 401"/>
              <a:gd name="T14" fmla="*/ 71 w 401"/>
              <a:gd name="T15" fmla="*/ 129 h 401"/>
              <a:gd name="T16" fmla="*/ 0 w 401"/>
              <a:gd name="T17" fmla="*/ 200 h 401"/>
              <a:gd name="T18" fmla="*/ 69 w 401"/>
              <a:gd name="T19" fmla="*/ 269 h 401"/>
              <a:gd name="T20" fmla="*/ 54 w 401"/>
              <a:gd name="T21" fmla="*/ 279 h 401"/>
              <a:gd name="T22" fmla="*/ 54 w 401"/>
              <a:gd name="T23" fmla="*/ 347 h 401"/>
              <a:gd name="T24" fmla="*/ 122 w 401"/>
              <a:gd name="T25" fmla="*/ 347 h 401"/>
              <a:gd name="T26" fmla="*/ 132 w 401"/>
              <a:gd name="T27" fmla="*/ 332 h 401"/>
              <a:gd name="T28" fmla="*/ 200 w 401"/>
              <a:gd name="T29" fmla="*/ 401 h 401"/>
              <a:gd name="T30" fmla="*/ 269 w 401"/>
              <a:gd name="T31" fmla="*/ 332 h 401"/>
              <a:gd name="T32" fmla="*/ 249 w 401"/>
              <a:gd name="T33" fmla="*/ 320 h 401"/>
              <a:gd name="T34" fmla="*/ 249 w 401"/>
              <a:gd name="T35" fmla="*/ 252 h 401"/>
              <a:gd name="T36" fmla="*/ 317 w 401"/>
              <a:gd name="T37" fmla="*/ 252 h 401"/>
              <a:gd name="T38" fmla="*/ 329 w 401"/>
              <a:gd name="T39" fmla="*/ 272 h 401"/>
              <a:gd name="T40" fmla="*/ 401 w 401"/>
              <a:gd name="T41" fmla="*/ 200 h 401"/>
              <a:gd name="T42" fmla="*/ 332 w 401"/>
              <a:gd name="T43" fmla="*/ 132 h 401"/>
              <a:gd name="T44" fmla="*/ 347 w 401"/>
              <a:gd name="T45" fmla="*/ 121 h 401"/>
              <a:gd name="T46" fmla="*/ 347 w 401"/>
              <a:gd name="T47" fmla="*/ 53 h 401"/>
              <a:gd name="T48" fmla="*/ 279 w 401"/>
              <a:gd name="T49" fmla="*/ 53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1" h="401">
                <a:moveTo>
                  <a:pt x="279" y="53"/>
                </a:moveTo>
                <a:cubicBezTo>
                  <a:pt x="275" y="58"/>
                  <a:pt x="271" y="63"/>
                  <a:pt x="269" y="68"/>
                </a:cubicBezTo>
                <a:cubicBezTo>
                  <a:pt x="200" y="0"/>
                  <a:pt x="200" y="0"/>
                  <a:pt x="200" y="0"/>
                </a:cubicBezTo>
                <a:cubicBezTo>
                  <a:pt x="126" y="74"/>
                  <a:pt x="126" y="74"/>
                  <a:pt x="126" y="74"/>
                </a:cubicBezTo>
                <a:cubicBezTo>
                  <a:pt x="136" y="76"/>
                  <a:pt x="145" y="80"/>
                  <a:pt x="152" y="87"/>
                </a:cubicBezTo>
                <a:cubicBezTo>
                  <a:pt x="171" y="106"/>
                  <a:pt x="171" y="137"/>
                  <a:pt x="152" y="155"/>
                </a:cubicBezTo>
                <a:cubicBezTo>
                  <a:pt x="133" y="174"/>
                  <a:pt x="103" y="174"/>
                  <a:pt x="84" y="155"/>
                </a:cubicBezTo>
                <a:cubicBezTo>
                  <a:pt x="77" y="148"/>
                  <a:pt x="72" y="139"/>
                  <a:pt x="71" y="129"/>
                </a:cubicBezTo>
                <a:cubicBezTo>
                  <a:pt x="0" y="200"/>
                  <a:pt x="0" y="200"/>
                  <a:pt x="0" y="200"/>
                </a:cubicBezTo>
                <a:cubicBezTo>
                  <a:pt x="69" y="269"/>
                  <a:pt x="69" y="269"/>
                  <a:pt x="69" y="269"/>
                </a:cubicBezTo>
                <a:cubicBezTo>
                  <a:pt x="63" y="271"/>
                  <a:pt x="58" y="274"/>
                  <a:pt x="54" y="279"/>
                </a:cubicBezTo>
                <a:cubicBezTo>
                  <a:pt x="35" y="298"/>
                  <a:pt x="35" y="328"/>
                  <a:pt x="54" y="347"/>
                </a:cubicBezTo>
                <a:cubicBezTo>
                  <a:pt x="72" y="366"/>
                  <a:pt x="103" y="366"/>
                  <a:pt x="122" y="347"/>
                </a:cubicBezTo>
                <a:cubicBezTo>
                  <a:pt x="126" y="342"/>
                  <a:pt x="129" y="337"/>
                  <a:pt x="132" y="332"/>
                </a:cubicBezTo>
                <a:cubicBezTo>
                  <a:pt x="200" y="401"/>
                  <a:pt x="200" y="401"/>
                  <a:pt x="200" y="401"/>
                </a:cubicBezTo>
                <a:cubicBezTo>
                  <a:pt x="269" y="332"/>
                  <a:pt x="269" y="332"/>
                  <a:pt x="269" y="332"/>
                </a:cubicBezTo>
                <a:cubicBezTo>
                  <a:pt x="261" y="330"/>
                  <a:pt x="254" y="326"/>
                  <a:pt x="249" y="320"/>
                </a:cubicBezTo>
                <a:cubicBezTo>
                  <a:pt x="230" y="301"/>
                  <a:pt x="230" y="271"/>
                  <a:pt x="249" y="252"/>
                </a:cubicBezTo>
                <a:cubicBezTo>
                  <a:pt x="267" y="233"/>
                  <a:pt x="298" y="233"/>
                  <a:pt x="317" y="252"/>
                </a:cubicBezTo>
                <a:cubicBezTo>
                  <a:pt x="322" y="258"/>
                  <a:pt x="327" y="265"/>
                  <a:pt x="329" y="272"/>
                </a:cubicBezTo>
                <a:cubicBezTo>
                  <a:pt x="401" y="200"/>
                  <a:pt x="401" y="200"/>
                  <a:pt x="401" y="200"/>
                </a:cubicBezTo>
                <a:cubicBezTo>
                  <a:pt x="332" y="132"/>
                  <a:pt x="332" y="132"/>
                  <a:pt x="332" y="132"/>
                </a:cubicBezTo>
                <a:cubicBezTo>
                  <a:pt x="338" y="129"/>
                  <a:pt x="343" y="126"/>
                  <a:pt x="347" y="121"/>
                </a:cubicBezTo>
                <a:cubicBezTo>
                  <a:pt x="366" y="103"/>
                  <a:pt x="366" y="72"/>
                  <a:pt x="347" y="53"/>
                </a:cubicBezTo>
                <a:cubicBezTo>
                  <a:pt x="328" y="35"/>
                  <a:pt x="298" y="35"/>
                  <a:pt x="279" y="53"/>
                </a:cubicBez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476"/>
          <p:cNvSpPr>
            <a:spLocks noEditPoints="1"/>
          </p:cNvSpPr>
          <p:nvPr/>
        </p:nvSpPr>
        <p:spPr bwMode="auto">
          <a:xfrm>
            <a:off x="4423811" y="2536176"/>
            <a:ext cx="1699005" cy="1728700"/>
          </a:xfrm>
          <a:custGeom>
            <a:avLst/>
            <a:gdLst>
              <a:gd name="T0" fmla="*/ 138 w 411"/>
              <a:gd name="T1" fmla="*/ 343 h 411"/>
              <a:gd name="T2" fmla="*/ 93 w 411"/>
              <a:gd name="T3" fmla="*/ 370 h 411"/>
              <a:gd name="T4" fmla="*/ 56 w 411"/>
              <a:gd name="T5" fmla="*/ 281 h 411"/>
              <a:gd name="T6" fmla="*/ 0 w 411"/>
              <a:gd name="T7" fmla="*/ 205 h 411"/>
              <a:gd name="T8" fmla="*/ 79 w 411"/>
              <a:gd name="T9" fmla="*/ 134 h 411"/>
              <a:gd name="T10" fmla="*/ 123 w 411"/>
              <a:gd name="T11" fmla="*/ 171 h 411"/>
              <a:gd name="T12" fmla="*/ 155 w 411"/>
              <a:gd name="T13" fmla="*/ 95 h 411"/>
              <a:gd name="T14" fmla="*/ 124 w 411"/>
              <a:gd name="T15" fmla="*/ 81 h 411"/>
              <a:gd name="T16" fmla="*/ 273 w 411"/>
              <a:gd name="T17" fmla="*/ 67 h 411"/>
              <a:gd name="T18" fmla="*/ 318 w 411"/>
              <a:gd name="T19" fmla="*/ 41 h 411"/>
              <a:gd name="T20" fmla="*/ 355 w 411"/>
              <a:gd name="T21" fmla="*/ 129 h 411"/>
              <a:gd name="T22" fmla="*/ 411 w 411"/>
              <a:gd name="T23" fmla="*/ 205 h 411"/>
              <a:gd name="T24" fmla="*/ 330 w 411"/>
              <a:gd name="T25" fmla="*/ 278 h 411"/>
              <a:gd name="T26" fmla="*/ 288 w 411"/>
              <a:gd name="T27" fmla="*/ 247 h 411"/>
              <a:gd name="T28" fmla="*/ 256 w 411"/>
              <a:gd name="T29" fmla="*/ 323 h 411"/>
              <a:gd name="T30" fmla="*/ 281 w 411"/>
              <a:gd name="T31" fmla="*/ 335 h 411"/>
              <a:gd name="T32" fmla="*/ 136 w 411"/>
              <a:gd name="T33" fmla="*/ 331 h 411"/>
              <a:gd name="T34" fmla="*/ 267 w 411"/>
              <a:gd name="T35" fmla="*/ 339 h 411"/>
              <a:gd name="T36" fmla="*/ 251 w 411"/>
              <a:gd name="T37" fmla="*/ 255 h 411"/>
              <a:gd name="T38" fmla="*/ 324 w 411"/>
              <a:gd name="T39" fmla="*/ 255 h 411"/>
              <a:gd name="T40" fmla="*/ 401 w 411"/>
              <a:gd name="T41" fmla="*/ 205 h 411"/>
              <a:gd name="T42" fmla="*/ 336 w 411"/>
              <a:gd name="T43" fmla="*/ 133 h 411"/>
              <a:gd name="T44" fmla="*/ 350 w 411"/>
              <a:gd name="T45" fmla="*/ 61 h 411"/>
              <a:gd name="T46" fmla="*/ 287 w 411"/>
              <a:gd name="T47" fmla="*/ 61 h 411"/>
              <a:gd name="T48" fmla="*/ 275 w 411"/>
              <a:gd name="T49" fmla="*/ 80 h 411"/>
              <a:gd name="T50" fmla="*/ 138 w 411"/>
              <a:gd name="T51" fmla="*/ 77 h 411"/>
              <a:gd name="T52" fmla="*/ 160 w 411"/>
              <a:gd name="T53" fmla="*/ 163 h 411"/>
              <a:gd name="T54" fmla="*/ 87 w 411"/>
              <a:gd name="T55" fmla="*/ 163 h 411"/>
              <a:gd name="T56" fmla="*/ 10 w 411"/>
              <a:gd name="T57" fmla="*/ 205 h 411"/>
              <a:gd name="T58" fmla="*/ 75 w 411"/>
              <a:gd name="T59" fmla="*/ 277 h 411"/>
              <a:gd name="T60" fmla="*/ 61 w 411"/>
              <a:gd name="T61" fmla="*/ 349 h 411"/>
              <a:gd name="T62" fmla="*/ 124 w 411"/>
              <a:gd name="T63" fmla="*/ 349 h 411"/>
              <a:gd name="T64" fmla="*/ 136 w 411"/>
              <a:gd name="T65" fmla="*/ 331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1" h="411">
                <a:moveTo>
                  <a:pt x="205" y="411"/>
                </a:moveTo>
                <a:cubicBezTo>
                  <a:pt x="138" y="343"/>
                  <a:pt x="138" y="343"/>
                  <a:pt x="138" y="343"/>
                </a:cubicBezTo>
                <a:cubicBezTo>
                  <a:pt x="135" y="347"/>
                  <a:pt x="133" y="351"/>
                  <a:pt x="129" y="354"/>
                </a:cubicBezTo>
                <a:cubicBezTo>
                  <a:pt x="119" y="364"/>
                  <a:pt x="106" y="370"/>
                  <a:pt x="93" y="370"/>
                </a:cubicBezTo>
                <a:cubicBezTo>
                  <a:pt x="79" y="370"/>
                  <a:pt x="66" y="364"/>
                  <a:pt x="56" y="354"/>
                </a:cubicBezTo>
                <a:cubicBezTo>
                  <a:pt x="36" y="334"/>
                  <a:pt x="36" y="302"/>
                  <a:pt x="56" y="281"/>
                </a:cubicBezTo>
                <a:cubicBezTo>
                  <a:pt x="59" y="278"/>
                  <a:pt x="63" y="275"/>
                  <a:pt x="68" y="273"/>
                </a:cubicBezTo>
                <a:cubicBezTo>
                  <a:pt x="0" y="205"/>
                  <a:pt x="0" y="205"/>
                  <a:pt x="0" y="205"/>
                </a:cubicBezTo>
                <a:cubicBezTo>
                  <a:pt x="78" y="127"/>
                  <a:pt x="78" y="127"/>
                  <a:pt x="78" y="127"/>
                </a:cubicBezTo>
                <a:cubicBezTo>
                  <a:pt x="79" y="134"/>
                  <a:pt x="79" y="134"/>
                  <a:pt x="79" y="134"/>
                </a:cubicBezTo>
                <a:cubicBezTo>
                  <a:pt x="81" y="143"/>
                  <a:pt x="85" y="151"/>
                  <a:pt x="92" y="158"/>
                </a:cubicBezTo>
                <a:cubicBezTo>
                  <a:pt x="100" y="166"/>
                  <a:pt x="111" y="171"/>
                  <a:pt x="123" y="171"/>
                </a:cubicBezTo>
                <a:cubicBezTo>
                  <a:pt x="135" y="171"/>
                  <a:pt x="146" y="166"/>
                  <a:pt x="155" y="158"/>
                </a:cubicBezTo>
                <a:cubicBezTo>
                  <a:pt x="172" y="141"/>
                  <a:pt x="172" y="112"/>
                  <a:pt x="155" y="95"/>
                </a:cubicBezTo>
                <a:cubicBezTo>
                  <a:pt x="148" y="88"/>
                  <a:pt x="140" y="84"/>
                  <a:pt x="130" y="83"/>
                </a:cubicBezTo>
                <a:cubicBezTo>
                  <a:pt x="124" y="81"/>
                  <a:pt x="124" y="81"/>
                  <a:pt x="124" y="81"/>
                </a:cubicBezTo>
                <a:cubicBezTo>
                  <a:pt x="205" y="0"/>
                  <a:pt x="205" y="0"/>
                  <a:pt x="205" y="0"/>
                </a:cubicBezTo>
                <a:cubicBezTo>
                  <a:pt x="273" y="67"/>
                  <a:pt x="273" y="67"/>
                  <a:pt x="273" y="67"/>
                </a:cubicBezTo>
                <a:cubicBezTo>
                  <a:pt x="275" y="63"/>
                  <a:pt x="278" y="59"/>
                  <a:pt x="282" y="56"/>
                </a:cubicBezTo>
                <a:cubicBezTo>
                  <a:pt x="291" y="46"/>
                  <a:pt x="304" y="41"/>
                  <a:pt x="318" y="41"/>
                </a:cubicBezTo>
                <a:cubicBezTo>
                  <a:pt x="332" y="41"/>
                  <a:pt x="345" y="46"/>
                  <a:pt x="355" y="56"/>
                </a:cubicBezTo>
                <a:cubicBezTo>
                  <a:pt x="375" y="76"/>
                  <a:pt x="375" y="109"/>
                  <a:pt x="355" y="129"/>
                </a:cubicBezTo>
                <a:cubicBezTo>
                  <a:pt x="351" y="132"/>
                  <a:pt x="347" y="135"/>
                  <a:pt x="343" y="138"/>
                </a:cubicBezTo>
                <a:cubicBezTo>
                  <a:pt x="411" y="205"/>
                  <a:pt x="411" y="205"/>
                  <a:pt x="411" y="205"/>
                </a:cubicBezTo>
                <a:cubicBezTo>
                  <a:pt x="332" y="284"/>
                  <a:pt x="332" y="284"/>
                  <a:pt x="332" y="284"/>
                </a:cubicBezTo>
                <a:cubicBezTo>
                  <a:pt x="330" y="278"/>
                  <a:pt x="330" y="278"/>
                  <a:pt x="330" y="278"/>
                </a:cubicBezTo>
                <a:cubicBezTo>
                  <a:pt x="328" y="271"/>
                  <a:pt x="324" y="265"/>
                  <a:pt x="319" y="260"/>
                </a:cubicBezTo>
                <a:cubicBezTo>
                  <a:pt x="311" y="251"/>
                  <a:pt x="300" y="247"/>
                  <a:pt x="288" y="247"/>
                </a:cubicBezTo>
                <a:cubicBezTo>
                  <a:pt x="276" y="247"/>
                  <a:pt x="265" y="251"/>
                  <a:pt x="256" y="260"/>
                </a:cubicBezTo>
                <a:cubicBezTo>
                  <a:pt x="239" y="277"/>
                  <a:pt x="239" y="305"/>
                  <a:pt x="256" y="323"/>
                </a:cubicBezTo>
                <a:cubicBezTo>
                  <a:pt x="261" y="328"/>
                  <a:pt x="268" y="332"/>
                  <a:pt x="275" y="334"/>
                </a:cubicBezTo>
                <a:cubicBezTo>
                  <a:pt x="281" y="335"/>
                  <a:pt x="281" y="335"/>
                  <a:pt x="281" y="335"/>
                </a:cubicBezTo>
                <a:lnTo>
                  <a:pt x="205" y="411"/>
                </a:lnTo>
                <a:close/>
                <a:moveTo>
                  <a:pt x="136" y="331"/>
                </a:moveTo>
                <a:cubicBezTo>
                  <a:pt x="205" y="401"/>
                  <a:pt x="205" y="401"/>
                  <a:pt x="205" y="401"/>
                </a:cubicBezTo>
                <a:cubicBezTo>
                  <a:pt x="267" y="339"/>
                  <a:pt x="267" y="339"/>
                  <a:pt x="267" y="339"/>
                </a:cubicBezTo>
                <a:cubicBezTo>
                  <a:pt x="261" y="336"/>
                  <a:pt x="256" y="332"/>
                  <a:pt x="251" y="328"/>
                </a:cubicBezTo>
                <a:cubicBezTo>
                  <a:pt x="231" y="307"/>
                  <a:pt x="231" y="275"/>
                  <a:pt x="251" y="255"/>
                </a:cubicBezTo>
                <a:cubicBezTo>
                  <a:pt x="261" y="245"/>
                  <a:pt x="274" y="239"/>
                  <a:pt x="288" y="239"/>
                </a:cubicBezTo>
                <a:cubicBezTo>
                  <a:pt x="301" y="239"/>
                  <a:pt x="314" y="245"/>
                  <a:pt x="324" y="255"/>
                </a:cubicBezTo>
                <a:cubicBezTo>
                  <a:pt x="329" y="259"/>
                  <a:pt x="333" y="265"/>
                  <a:pt x="335" y="271"/>
                </a:cubicBezTo>
                <a:cubicBezTo>
                  <a:pt x="401" y="205"/>
                  <a:pt x="401" y="205"/>
                  <a:pt x="401" y="205"/>
                </a:cubicBezTo>
                <a:cubicBezTo>
                  <a:pt x="331" y="135"/>
                  <a:pt x="331" y="135"/>
                  <a:pt x="331" y="135"/>
                </a:cubicBezTo>
                <a:cubicBezTo>
                  <a:pt x="336" y="133"/>
                  <a:pt x="336" y="133"/>
                  <a:pt x="336" y="133"/>
                </a:cubicBezTo>
                <a:cubicBezTo>
                  <a:pt x="341" y="131"/>
                  <a:pt x="346" y="128"/>
                  <a:pt x="350" y="124"/>
                </a:cubicBezTo>
                <a:cubicBezTo>
                  <a:pt x="367" y="107"/>
                  <a:pt x="367" y="78"/>
                  <a:pt x="350" y="61"/>
                </a:cubicBezTo>
                <a:cubicBezTo>
                  <a:pt x="341" y="53"/>
                  <a:pt x="330" y="48"/>
                  <a:pt x="318" y="48"/>
                </a:cubicBezTo>
                <a:cubicBezTo>
                  <a:pt x="306" y="48"/>
                  <a:pt x="295" y="53"/>
                  <a:pt x="287" y="61"/>
                </a:cubicBezTo>
                <a:cubicBezTo>
                  <a:pt x="283" y="65"/>
                  <a:pt x="280" y="70"/>
                  <a:pt x="277" y="75"/>
                </a:cubicBezTo>
                <a:cubicBezTo>
                  <a:pt x="275" y="80"/>
                  <a:pt x="275" y="80"/>
                  <a:pt x="275" y="80"/>
                </a:cubicBezTo>
                <a:cubicBezTo>
                  <a:pt x="205" y="10"/>
                  <a:pt x="205" y="10"/>
                  <a:pt x="205" y="10"/>
                </a:cubicBezTo>
                <a:cubicBezTo>
                  <a:pt x="138" y="77"/>
                  <a:pt x="138" y="77"/>
                  <a:pt x="138" y="77"/>
                </a:cubicBezTo>
                <a:cubicBezTo>
                  <a:pt x="146" y="80"/>
                  <a:pt x="154" y="84"/>
                  <a:pt x="160" y="90"/>
                </a:cubicBezTo>
                <a:cubicBezTo>
                  <a:pt x="180" y="110"/>
                  <a:pt x="180" y="143"/>
                  <a:pt x="160" y="163"/>
                </a:cubicBezTo>
                <a:cubicBezTo>
                  <a:pt x="150" y="173"/>
                  <a:pt x="137" y="178"/>
                  <a:pt x="123" y="178"/>
                </a:cubicBezTo>
                <a:cubicBezTo>
                  <a:pt x="109" y="178"/>
                  <a:pt x="96" y="173"/>
                  <a:pt x="87" y="163"/>
                </a:cubicBezTo>
                <a:cubicBezTo>
                  <a:pt x="80" y="157"/>
                  <a:pt x="76" y="150"/>
                  <a:pt x="74" y="142"/>
                </a:cubicBezTo>
                <a:cubicBezTo>
                  <a:pt x="10" y="205"/>
                  <a:pt x="10" y="205"/>
                  <a:pt x="10" y="205"/>
                </a:cubicBezTo>
                <a:cubicBezTo>
                  <a:pt x="80" y="275"/>
                  <a:pt x="80" y="275"/>
                  <a:pt x="80" y="275"/>
                </a:cubicBezTo>
                <a:cubicBezTo>
                  <a:pt x="75" y="277"/>
                  <a:pt x="75" y="277"/>
                  <a:pt x="75" y="277"/>
                </a:cubicBezTo>
                <a:cubicBezTo>
                  <a:pt x="70" y="279"/>
                  <a:pt x="65" y="282"/>
                  <a:pt x="61" y="286"/>
                </a:cubicBezTo>
                <a:cubicBezTo>
                  <a:pt x="44" y="304"/>
                  <a:pt x="44" y="332"/>
                  <a:pt x="61" y="349"/>
                </a:cubicBezTo>
                <a:cubicBezTo>
                  <a:pt x="70" y="358"/>
                  <a:pt x="81" y="362"/>
                  <a:pt x="93" y="362"/>
                </a:cubicBezTo>
                <a:cubicBezTo>
                  <a:pt x="105" y="362"/>
                  <a:pt x="116" y="358"/>
                  <a:pt x="124" y="349"/>
                </a:cubicBezTo>
                <a:cubicBezTo>
                  <a:pt x="128" y="345"/>
                  <a:pt x="131" y="341"/>
                  <a:pt x="133" y="336"/>
                </a:cubicBezTo>
                <a:lnTo>
                  <a:pt x="136" y="3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477"/>
          <p:cNvSpPr>
            <a:spLocks/>
          </p:cNvSpPr>
          <p:nvPr/>
        </p:nvSpPr>
        <p:spPr bwMode="auto">
          <a:xfrm>
            <a:off x="5251488" y="3398751"/>
            <a:ext cx="1657097" cy="1686104"/>
          </a:xfrm>
          <a:custGeom>
            <a:avLst/>
            <a:gdLst>
              <a:gd name="T0" fmla="*/ 347 w 401"/>
              <a:gd name="T1" fmla="*/ 279 h 401"/>
              <a:gd name="T2" fmla="*/ 332 w 401"/>
              <a:gd name="T3" fmla="*/ 269 h 401"/>
              <a:gd name="T4" fmla="*/ 401 w 401"/>
              <a:gd name="T5" fmla="*/ 201 h 401"/>
              <a:gd name="T6" fmla="*/ 326 w 401"/>
              <a:gd name="T7" fmla="*/ 126 h 401"/>
              <a:gd name="T8" fmla="*/ 313 w 401"/>
              <a:gd name="T9" fmla="*/ 152 h 401"/>
              <a:gd name="T10" fmla="*/ 245 w 401"/>
              <a:gd name="T11" fmla="*/ 152 h 401"/>
              <a:gd name="T12" fmla="*/ 245 w 401"/>
              <a:gd name="T13" fmla="*/ 84 h 401"/>
              <a:gd name="T14" fmla="*/ 271 w 401"/>
              <a:gd name="T15" fmla="*/ 71 h 401"/>
              <a:gd name="T16" fmla="*/ 200 w 401"/>
              <a:gd name="T17" fmla="*/ 0 h 401"/>
              <a:gd name="T18" fmla="*/ 132 w 401"/>
              <a:gd name="T19" fmla="*/ 69 h 401"/>
              <a:gd name="T20" fmla="*/ 122 w 401"/>
              <a:gd name="T21" fmla="*/ 54 h 401"/>
              <a:gd name="T22" fmla="*/ 54 w 401"/>
              <a:gd name="T23" fmla="*/ 54 h 401"/>
              <a:gd name="T24" fmla="*/ 54 w 401"/>
              <a:gd name="T25" fmla="*/ 122 h 401"/>
              <a:gd name="T26" fmla="*/ 69 w 401"/>
              <a:gd name="T27" fmla="*/ 132 h 401"/>
              <a:gd name="T28" fmla="*/ 0 w 401"/>
              <a:gd name="T29" fmla="*/ 201 h 401"/>
              <a:gd name="T30" fmla="*/ 68 w 401"/>
              <a:gd name="T31" fmla="*/ 269 h 401"/>
              <a:gd name="T32" fmla="*/ 80 w 401"/>
              <a:gd name="T33" fmla="*/ 249 h 401"/>
              <a:gd name="T34" fmla="*/ 148 w 401"/>
              <a:gd name="T35" fmla="*/ 249 h 401"/>
              <a:gd name="T36" fmla="*/ 148 w 401"/>
              <a:gd name="T37" fmla="*/ 317 h 401"/>
              <a:gd name="T38" fmla="*/ 128 w 401"/>
              <a:gd name="T39" fmla="*/ 329 h 401"/>
              <a:gd name="T40" fmla="*/ 200 w 401"/>
              <a:gd name="T41" fmla="*/ 401 h 401"/>
              <a:gd name="T42" fmla="*/ 269 w 401"/>
              <a:gd name="T43" fmla="*/ 332 h 401"/>
              <a:gd name="T44" fmla="*/ 279 w 401"/>
              <a:gd name="T45" fmla="*/ 347 h 401"/>
              <a:gd name="T46" fmla="*/ 347 w 401"/>
              <a:gd name="T47" fmla="*/ 347 h 401"/>
              <a:gd name="T48" fmla="*/ 347 w 401"/>
              <a:gd name="T49" fmla="*/ 27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1" h="401">
                <a:moveTo>
                  <a:pt x="347" y="279"/>
                </a:moveTo>
                <a:cubicBezTo>
                  <a:pt x="343" y="275"/>
                  <a:pt x="338" y="272"/>
                  <a:pt x="332" y="269"/>
                </a:cubicBezTo>
                <a:cubicBezTo>
                  <a:pt x="401" y="201"/>
                  <a:pt x="401" y="201"/>
                  <a:pt x="401" y="201"/>
                </a:cubicBezTo>
                <a:cubicBezTo>
                  <a:pt x="326" y="126"/>
                  <a:pt x="326" y="126"/>
                  <a:pt x="326" y="126"/>
                </a:cubicBezTo>
                <a:cubicBezTo>
                  <a:pt x="325" y="136"/>
                  <a:pt x="320" y="145"/>
                  <a:pt x="313" y="152"/>
                </a:cubicBezTo>
                <a:cubicBezTo>
                  <a:pt x="294" y="171"/>
                  <a:pt x="264" y="171"/>
                  <a:pt x="245" y="152"/>
                </a:cubicBezTo>
                <a:cubicBezTo>
                  <a:pt x="226" y="133"/>
                  <a:pt x="226" y="103"/>
                  <a:pt x="245" y="84"/>
                </a:cubicBezTo>
                <a:cubicBezTo>
                  <a:pt x="252" y="77"/>
                  <a:pt x="262" y="72"/>
                  <a:pt x="271" y="71"/>
                </a:cubicBezTo>
                <a:cubicBezTo>
                  <a:pt x="200" y="0"/>
                  <a:pt x="200" y="0"/>
                  <a:pt x="200" y="0"/>
                </a:cubicBezTo>
                <a:cubicBezTo>
                  <a:pt x="132" y="69"/>
                  <a:pt x="132" y="69"/>
                  <a:pt x="132" y="69"/>
                </a:cubicBezTo>
                <a:cubicBezTo>
                  <a:pt x="129" y="63"/>
                  <a:pt x="126" y="58"/>
                  <a:pt x="122" y="54"/>
                </a:cubicBezTo>
                <a:cubicBezTo>
                  <a:pt x="103" y="35"/>
                  <a:pt x="72" y="35"/>
                  <a:pt x="54" y="54"/>
                </a:cubicBezTo>
                <a:cubicBezTo>
                  <a:pt x="35" y="73"/>
                  <a:pt x="35" y="103"/>
                  <a:pt x="54" y="122"/>
                </a:cubicBezTo>
                <a:cubicBezTo>
                  <a:pt x="58" y="126"/>
                  <a:pt x="63" y="130"/>
                  <a:pt x="69" y="132"/>
                </a:cubicBezTo>
                <a:cubicBezTo>
                  <a:pt x="0" y="201"/>
                  <a:pt x="0" y="201"/>
                  <a:pt x="0" y="201"/>
                </a:cubicBezTo>
                <a:cubicBezTo>
                  <a:pt x="68" y="269"/>
                  <a:pt x="68" y="269"/>
                  <a:pt x="68" y="269"/>
                </a:cubicBezTo>
                <a:cubicBezTo>
                  <a:pt x="71" y="262"/>
                  <a:pt x="75" y="255"/>
                  <a:pt x="80" y="249"/>
                </a:cubicBezTo>
                <a:cubicBezTo>
                  <a:pt x="99" y="230"/>
                  <a:pt x="130" y="230"/>
                  <a:pt x="148" y="249"/>
                </a:cubicBezTo>
                <a:cubicBezTo>
                  <a:pt x="167" y="268"/>
                  <a:pt x="167" y="298"/>
                  <a:pt x="148" y="317"/>
                </a:cubicBezTo>
                <a:cubicBezTo>
                  <a:pt x="143" y="323"/>
                  <a:pt x="136" y="327"/>
                  <a:pt x="128" y="329"/>
                </a:cubicBezTo>
                <a:cubicBezTo>
                  <a:pt x="200" y="401"/>
                  <a:pt x="200" y="401"/>
                  <a:pt x="200" y="401"/>
                </a:cubicBezTo>
                <a:cubicBezTo>
                  <a:pt x="269" y="332"/>
                  <a:pt x="269" y="332"/>
                  <a:pt x="269" y="332"/>
                </a:cubicBezTo>
                <a:cubicBezTo>
                  <a:pt x="271" y="338"/>
                  <a:pt x="275" y="343"/>
                  <a:pt x="279" y="347"/>
                </a:cubicBezTo>
                <a:cubicBezTo>
                  <a:pt x="298" y="366"/>
                  <a:pt x="328" y="366"/>
                  <a:pt x="347" y="347"/>
                </a:cubicBezTo>
                <a:cubicBezTo>
                  <a:pt x="366" y="329"/>
                  <a:pt x="366" y="298"/>
                  <a:pt x="347" y="279"/>
                </a:cubicBezTo>
                <a:close/>
              </a:path>
            </a:pathLst>
          </a:cu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478"/>
          <p:cNvSpPr>
            <a:spLocks noEditPoints="1"/>
          </p:cNvSpPr>
          <p:nvPr/>
        </p:nvSpPr>
        <p:spPr bwMode="auto">
          <a:xfrm>
            <a:off x="5230532" y="3377453"/>
            <a:ext cx="1699005" cy="1726926"/>
          </a:xfrm>
          <a:custGeom>
            <a:avLst/>
            <a:gdLst>
              <a:gd name="T0" fmla="*/ 127 w 411"/>
              <a:gd name="T1" fmla="*/ 332 h 411"/>
              <a:gd name="T2" fmla="*/ 151 w 411"/>
              <a:gd name="T3" fmla="*/ 319 h 411"/>
              <a:gd name="T4" fmla="*/ 119 w 411"/>
              <a:gd name="T5" fmla="*/ 243 h 411"/>
              <a:gd name="T6" fmla="*/ 77 w 411"/>
              <a:gd name="T7" fmla="*/ 275 h 411"/>
              <a:gd name="T8" fmla="*/ 0 w 411"/>
              <a:gd name="T9" fmla="*/ 206 h 411"/>
              <a:gd name="T10" fmla="*/ 56 w 411"/>
              <a:gd name="T11" fmla="*/ 129 h 411"/>
              <a:gd name="T12" fmla="*/ 56 w 411"/>
              <a:gd name="T13" fmla="*/ 56 h 411"/>
              <a:gd name="T14" fmla="*/ 129 w 411"/>
              <a:gd name="T15" fmla="*/ 56 h 411"/>
              <a:gd name="T16" fmla="*/ 205 w 411"/>
              <a:gd name="T17" fmla="*/ 0 h 411"/>
              <a:gd name="T18" fmla="*/ 277 w 411"/>
              <a:gd name="T19" fmla="*/ 79 h 411"/>
              <a:gd name="T20" fmla="*/ 253 w 411"/>
              <a:gd name="T21" fmla="*/ 155 h 411"/>
              <a:gd name="T22" fmla="*/ 316 w 411"/>
              <a:gd name="T23" fmla="*/ 155 h 411"/>
              <a:gd name="T24" fmla="*/ 329 w 411"/>
              <a:gd name="T25" fmla="*/ 124 h 411"/>
              <a:gd name="T26" fmla="*/ 343 w 411"/>
              <a:gd name="T27" fmla="*/ 273 h 411"/>
              <a:gd name="T28" fmla="*/ 370 w 411"/>
              <a:gd name="T29" fmla="*/ 318 h 411"/>
              <a:gd name="T30" fmla="*/ 318 w 411"/>
              <a:gd name="T31" fmla="*/ 370 h 411"/>
              <a:gd name="T32" fmla="*/ 273 w 411"/>
              <a:gd name="T33" fmla="*/ 343 h 411"/>
              <a:gd name="T34" fmla="*/ 140 w 411"/>
              <a:gd name="T35" fmla="*/ 335 h 411"/>
              <a:gd name="T36" fmla="*/ 275 w 411"/>
              <a:gd name="T37" fmla="*/ 331 h 411"/>
              <a:gd name="T38" fmla="*/ 287 w 411"/>
              <a:gd name="T39" fmla="*/ 350 h 411"/>
              <a:gd name="T40" fmla="*/ 350 w 411"/>
              <a:gd name="T41" fmla="*/ 350 h 411"/>
              <a:gd name="T42" fmla="*/ 350 w 411"/>
              <a:gd name="T43" fmla="*/ 287 h 411"/>
              <a:gd name="T44" fmla="*/ 331 w 411"/>
              <a:gd name="T45" fmla="*/ 275 h 411"/>
              <a:gd name="T46" fmla="*/ 334 w 411"/>
              <a:gd name="T47" fmla="*/ 138 h 411"/>
              <a:gd name="T48" fmla="*/ 284 w 411"/>
              <a:gd name="T49" fmla="*/ 175 h 411"/>
              <a:gd name="T50" fmla="*/ 248 w 411"/>
              <a:gd name="T51" fmla="*/ 87 h 411"/>
              <a:gd name="T52" fmla="*/ 205 w 411"/>
              <a:gd name="T53" fmla="*/ 10 h 411"/>
              <a:gd name="T54" fmla="*/ 133 w 411"/>
              <a:gd name="T55" fmla="*/ 75 h 411"/>
              <a:gd name="T56" fmla="*/ 93 w 411"/>
              <a:gd name="T57" fmla="*/ 48 h 411"/>
              <a:gd name="T58" fmla="*/ 48 w 411"/>
              <a:gd name="T59" fmla="*/ 93 h 411"/>
              <a:gd name="T60" fmla="*/ 75 w 411"/>
              <a:gd name="T61" fmla="*/ 134 h 411"/>
              <a:gd name="T62" fmla="*/ 10 w 411"/>
              <a:gd name="T63" fmla="*/ 206 h 411"/>
              <a:gd name="T64" fmla="*/ 83 w 411"/>
              <a:gd name="T65" fmla="*/ 251 h 411"/>
              <a:gd name="T66" fmla="*/ 156 w 411"/>
              <a:gd name="T67" fmla="*/ 251 h 411"/>
              <a:gd name="T68" fmla="*/ 140 w 411"/>
              <a:gd name="T69" fmla="*/ 335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1" h="411">
                <a:moveTo>
                  <a:pt x="205" y="411"/>
                </a:moveTo>
                <a:cubicBezTo>
                  <a:pt x="127" y="332"/>
                  <a:pt x="127" y="332"/>
                  <a:pt x="127" y="332"/>
                </a:cubicBezTo>
                <a:cubicBezTo>
                  <a:pt x="132" y="331"/>
                  <a:pt x="132" y="331"/>
                  <a:pt x="132" y="331"/>
                </a:cubicBezTo>
                <a:cubicBezTo>
                  <a:pt x="139" y="328"/>
                  <a:pt x="146" y="325"/>
                  <a:pt x="151" y="319"/>
                </a:cubicBezTo>
                <a:cubicBezTo>
                  <a:pt x="168" y="302"/>
                  <a:pt x="168" y="274"/>
                  <a:pt x="151" y="256"/>
                </a:cubicBezTo>
                <a:cubicBezTo>
                  <a:pt x="143" y="248"/>
                  <a:pt x="131" y="243"/>
                  <a:pt x="119" y="243"/>
                </a:cubicBezTo>
                <a:cubicBezTo>
                  <a:pt x="108" y="243"/>
                  <a:pt x="96" y="248"/>
                  <a:pt x="88" y="256"/>
                </a:cubicBezTo>
                <a:cubicBezTo>
                  <a:pt x="83" y="262"/>
                  <a:pt x="79" y="268"/>
                  <a:pt x="77" y="275"/>
                </a:cubicBezTo>
                <a:cubicBezTo>
                  <a:pt x="75" y="281"/>
                  <a:pt x="75" y="281"/>
                  <a:pt x="75" y="281"/>
                </a:cubicBezTo>
                <a:cubicBezTo>
                  <a:pt x="0" y="206"/>
                  <a:pt x="0" y="206"/>
                  <a:pt x="0" y="206"/>
                </a:cubicBezTo>
                <a:cubicBezTo>
                  <a:pt x="68" y="138"/>
                  <a:pt x="68" y="138"/>
                  <a:pt x="68" y="138"/>
                </a:cubicBezTo>
                <a:cubicBezTo>
                  <a:pt x="63" y="136"/>
                  <a:pt x="60" y="133"/>
                  <a:pt x="56" y="129"/>
                </a:cubicBezTo>
                <a:cubicBezTo>
                  <a:pt x="46" y="120"/>
                  <a:pt x="41" y="107"/>
                  <a:pt x="41" y="93"/>
                </a:cubicBezTo>
                <a:cubicBezTo>
                  <a:pt x="41" y="79"/>
                  <a:pt x="46" y="66"/>
                  <a:pt x="56" y="56"/>
                </a:cubicBezTo>
                <a:cubicBezTo>
                  <a:pt x="66" y="47"/>
                  <a:pt x="79" y="41"/>
                  <a:pt x="93" y="41"/>
                </a:cubicBezTo>
                <a:cubicBezTo>
                  <a:pt x="106" y="41"/>
                  <a:pt x="119" y="47"/>
                  <a:pt x="129" y="56"/>
                </a:cubicBezTo>
                <a:cubicBezTo>
                  <a:pt x="133" y="60"/>
                  <a:pt x="135" y="64"/>
                  <a:pt x="138" y="68"/>
                </a:cubicBezTo>
                <a:cubicBezTo>
                  <a:pt x="205" y="0"/>
                  <a:pt x="205" y="0"/>
                  <a:pt x="205" y="0"/>
                </a:cubicBezTo>
                <a:cubicBezTo>
                  <a:pt x="284" y="78"/>
                  <a:pt x="284" y="78"/>
                  <a:pt x="284" y="78"/>
                </a:cubicBezTo>
                <a:cubicBezTo>
                  <a:pt x="277" y="79"/>
                  <a:pt x="277" y="79"/>
                  <a:pt x="277" y="79"/>
                </a:cubicBezTo>
                <a:cubicBezTo>
                  <a:pt x="268" y="81"/>
                  <a:pt x="259" y="85"/>
                  <a:pt x="253" y="92"/>
                </a:cubicBezTo>
                <a:cubicBezTo>
                  <a:pt x="235" y="109"/>
                  <a:pt x="235" y="137"/>
                  <a:pt x="253" y="155"/>
                </a:cubicBezTo>
                <a:cubicBezTo>
                  <a:pt x="261" y="163"/>
                  <a:pt x="272" y="168"/>
                  <a:pt x="284" y="168"/>
                </a:cubicBezTo>
                <a:cubicBezTo>
                  <a:pt x="296" y="168"/>
                  <a:pt x="307" y="163"/>
                  <a:pt x="316" y="155"/>
                </a:cubicBezTo>
                <a:cubicBezTo>
                  <a:pt x="322" y="148"/>
                  <a:pt x="326" y="140"/>
                  <a:pt x="328" y="131"/>
                </a:cubicBezTo>
                <a:cubicBezTo>
                  <a:pt x="329" y="124"/>
                  <a:pt x="329" y="124"/>
                  <a:pt x="329" y="124"/>
                </a:cubicBezTo>
                <a:cubicBezTo>
                  <a:pt x="411" y="206"/>
                  <a:pt x="411" y="206"/>
                  <a:pt x="411" y="206"/>
                </a:cubicBezTo>
                <a:cubicBezTo>
                  <a:pt x="343" y="273"/>
                  <a:pt x="343" y="273"/>
                  <a:pt x="343" y="273"/>
                </a:cubicBezTo>
                <a:cubicBezTo>
                  <a:pt x="347" y="276"/>
                  <a:pt x="351" y="278"/>
                  <a:pt x="355" y="282"/>
                </a:cubicBezTo>
                <a:cubicBezTo>
                  <a:pt x="364" y="292"/>
                  <a:pt x="370" y="305"/>
                  <a:pt x="370" y="318"/>
                </a:cubicBezTo>
                <a:cubicBezTo>
                  <a:pt x="370" y="332"/>
                  <a:pt x="364" y="345"/>
                  <a:pt x="355" y="355"/>
                </a:cubicBezTo>
                <a:cubicBezTo>
                  <a:pt x="345" y="365"/>
                  <a:pt x="332" y="370"/>
                  <a:pt x="318" y="370"/>
                </a:cubicBezTo>
                <a:cubicBezTo>
                  <a:pt x="304" y="370"/>
                  <a:pt x="291" y="365"/>
                  <a:pt x="282" y="355"/>
                </a:cubicBezTo>
                <a:cubicBezTo>
                  <a:pt x="278" y="351"/>
                  <a:pt x="275" y="348"/>
                  <a:pt x="273" y="343"/>
                </a:cubicBezTo>
                <a:lnTo>
                  <a:pt x="205" y="411"/>
                </a:lnTo>
                <a:close/>
                <a:moveTo>
                  <a:pt x="140" y="335"/>
                </a:moveTo>
                <a:cubicBezTo>
                  <a:pt x="205" y="401"/>
                  <a:pt x="205" y="401"/>
                  <a:pt x="205" y="401"/>
                </a:cubicBezTo>
                <a:cubicBezTo>
                  <a:pt x="275" y="331"/>
                  <a:pt x="275" y="331"/>
                  <a:pt x="275" y="331"/>
                </a:cubicBezTo>
                <a:cubicBezTo>
                  <a:pt x="277" y="336"/>
                  <a:pt x="277" y="336"/>
                  <a:pt x="277" y="336"/>
                </a:cubicBezTo>
                <a:cubicBezTo>
                  <a:pt x="280" y="341"/>
                  <a:pt x="283" y="346"/>
                  <a:pt x="287" y="350"/>
                </a:cubicBezTo>
                <a:cubicBezTo>
                  <a:pt x="295" y="358"/>
                  <a:pt x="306" y="363"/>
                  <a:pt x="318" y="363"/>
                </a:cubicBezTo>
                <a:cubicBezTo>
                  <a:pt x="330" y="363"/>
                  <a:pt x="341" y="358"/>
                  <a:pt x="350" y="350"/>
                </a:cubicBezTo>
                <a:cubicBezTo>
                  <a:pt x="358" y="341"/>
                  <a:pt x="363" y="330"/>
                  <a:pt x="363" y="318"/>
                </a:cubicBezTo>
                <a:cubicBezTo>
                  <a:pt x="363" y="306"/>
                  <a:pt x="358" y="295"/>
                  <a:pt x="350" y="287"/>
                </a:cubicBezTo>
                <a:cubicBezTo>
                  <a:pt x="346" y="283"/>
                  <a:pt x="341" y="280"/>
                  <a:pt x="336" y="277"/>
                </a:cubicBezTo>
                <a:cubicBezTo>
                  <a:pt x="331" y="275"/>
                  <a:pt x="331" y="275"/>
                  <a:pt x="331" y="275"/>
                </a:cubicBezTo>
                <a:cubicBezTo>
                  <a:pt x="401" y="206"/>
                  <a:pt x="401" y="206"/>
                  <a:pt x="401" y="206"/>
                </a:cubicBezTo>
                <a:cubicBezTo>
                  <a:pt x="334" y="138"/>
                  <a:pt x="334" y="138"/>
                  <a:pt x="334" y="138"/>
                </a:cubicBezTo>
                <a:cubicBezTo>
                  <a:pt x="331" y="146"/>
                  <a:pt x="327" y="154"/>
                  <a:pt x="321" y="160"/>
                </a:cubicBezTo>
                <a:cubicBezTo>
                  <a:pt x="311" y="170"/>
                  <a:pt x="298" y="175"/>
                  <a:pt x="284" y="175"/>
                </a:cubicBezTo>
                <a:cubicBezTo>
                  <a:pt x="270" y="175"/>
                  <a:pt x="257" y="170"/>
                  <a:pt x="248" y="160"/>
                </a:cubicBezTo>
                <a:cubicBezTo>
                  <a:pt x="227" y="140"/>
                  <a:pt x="227" y="107"/>
                  <a:pt x="248" y="87"/>
                </a:cubicBezTo>
                <a:cubicBezTo>
                  <a:pt x="254" y="81"/>
                  <a:pt x="261" y="76"/>
                  <a:pt x="269" y="74"/>
                </a:cubicBezTo>
                <a:cubicBezTo>
                  <a:pt x="205" y="10"/>
                  <a:pt x="205" y="10"/>
                  <a:pt x="205" y="10"/>
                </a:cubicBezTo>
                <a:cubicBezTo>
                  <a:pt x="136" y="80"/>
                  <a:pt x="136" y="80"/>
                  <a:pt x="136" y="80"/>
                </a:cubicBezTo>
                <a:cubicBezTo>
                  <a:pt x="133" y="75"/>
                  <a:pt x="133" y="75"/>
                  <a:pt x="133" y="75"/>
                </a:cubicBezTo>
                <a:cubicBezTo>
                  <a:pt x="131" y="70"/>
                  <a:pt x="128" y="65"/>
                  <a:pt x="124" y="61"/>
                </a:cubicBezTo>
                <a:cubicBezTo>
                  <a:pt x="116" y="53"/>
                  <a:pt x="105" y="48"/>
                  <a:pt x="93" y="48"/>
                </a:cubicBezTo>
                <a:cubicBezTo>
                  <a:pt x="81" y="48"/>
                  <a:pt x="70" y="53"/>
                  <a:pt x="61" y="61"/>
                </a:cubicBezTo>
                <a:cubicBezTo>
                  <a:pt x="53" y="70"/>
                  <a:pt x="48" y="81"/>
                  <a:pt x="48" y="93"/>
                </a:cubicBezTo>
                <a:cubicBezTo>
                  <a:pt x="48" y="105"/>
                  <a:pt x="53" y="116"/>
                  <a:pt x="61" y="124"/>
                </a:cubicBezTo>
                <a:cubicBezTo>
                  <a:pt x="65" y="128"/>
                  <a:pt x="70" y="131"/>
                  <a:pt x="75" y="134"/>
                </a:cubicBezTo>
                <a:cubicBezTo>
                  <a:pt x="80" y="136"/>
                  <a:pt x="80" y="136"/>
                  <a:pt x="80" y="136"/>
                </a:cubicBezTo>
                <a:cubicBezTo>
                  <a:pt x="10" y="206"/>
                  <a:pt x="10" y="206"/>
                  <a:pt x="10" y="206"/>
                </a:cubicBezTo>
                <a:cubicBezTo>
                  <a:pt x="72" y="268"/>
                  <a:pt x="72" y="268"/>
                  <a:pt x="72" y="268"/>
                </a:cubicBezTo>
                <a:cubicBezTo>
                  <a:pt x="75" y="262"/>
                  <a:pt x="78" y="256"/>
                  <a:pt x="83" y="251"/>
                </a:cubicBezTo>
                <a:cubicBezTo>
                  <a:pt x="93" y="242"/>
                  <a:pt x="106" y="236"/>
                  <a:pt x="119" y="236"/>
                </a:cubicBezTo>
                <a:cubicBezTo>
                  <a:pt x="133" y="236"/>
                  <a:pt x="146" y="242"/>
                  <a:pt x="156" y="251"/>
                </a:cubicBezTo>
                <a:cubicBezTo>
                  <a:pt x="176" y="272"/>
                  <a:pt x="176" y="304"/>
                  <a:pt x="156" y="324"/>
                </a:cubicBezTo>
                <a:cubicBezTo>
                  <a:pt x="151" y="329"/>
                  <a:pt x="146" y="333"/>
                  <a:pt x="140" y="3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479"/>
          <p:cNvSpPr>
            <a:spLocks/>
          </p:cNvSpPr>
          <p:nvPr/>
        </p:nvSpPr>
        <p:spPr bwMode="auto">
          <a:xfrm>
            <a:off x="6049478" y="2582322"/>
            <a:ext cx="1655351" cy="1686104"/>
          </a:xfrm>
          <a:custGeom>
            <a:avLst/>
            <a:gdLst>
              <a:gd name="T0" fmla="*/ 122 w 401"/>
              <a:gd name="T1" fmla="*/ 347 h 401"/>
              <a:gd name="T2" fmla="*/ 132 w 401"/>
              <a:gd name="T3" fmla="*/ 332 h 401"/>
              <a:gd name="T4" fmla="*/ 201 w 401"/>
              <a:gd name="T5" fmla="*/ 401 h 401"/>
              <a:gd name="T6" fmla="*/ 275 w 401"/>
              <a:gd name="T7" fmla="*/ 327 h 401"/>
              <a:gd name="T8" fmla="*/ 249 w 401"/>
              <a:gd name="T9" fmla="*/ 313 h 401"/>
              <a:gd name="T10" fmla="*/ 249 w 401"/>
              <a:gd name="T11" fmla="*/ 245 h 401"/>
              <a:gd name="T12" fmla="*/ 317 w 401"/>
              <a:gd name="T13" fmla="*/ 245 h 401"/>
              <a:gd name="T14" fmla="*/ 330 w 401"/>
              <a:gd name="T15" fmla="*/ 271 h 401"/>
              <a:gd name="T16" fmla="*/ 401 w 401"/>
              <a:gd name="T17" fmla="*/ 201 h 401"/>
              <a:gd name="T18" fmla="*/ 332 w 401"/>
              <a:gd name="T19" fmla="*/ 132 h 401"/>
              <a:gd name="T20" fmla="*/ 347 w 401"/>
              <a:gd name="T21" fmla="*/ 122 h 401"/>
              <a:gd name="T22" fmla="*/ 347 w 401"/>
              <a:gd name="T23" fmla="*/ 54 h 401"/>
              <a:gd name="T24" fmla="*/ 279 w 401"/>
              <a:gd name="T25" fmla="*/ 54 h 401"/>
              <a:gd name="T26" fmla="*/ 269 w 401"/>
              <a:gd name="T27" fmla="*/ 69 h 401"/>
              <a:gd name="T28" fmla="*/ 201 w 401"/>
              <a:gd name="T29" fmla="*/ 0 h 401"/>
              <a:gd name="T30" fmla="*/ 132 w 401"/>
              <a:gd name="T31" fmla="*/ 69 h 401"/>
              <a:gd name="T32" fmla="*/ 152 w 401"/>
              <a:gd name="T33" fmla="*/ 81 h 401"/>
              <a:gd name="T34" fmla="*/ 152 w 401"/>
              <a:gd name="T35" fmla="*/ 149 h 401"/>
              <a:gd name="T36" fmla="*/ 84 w 401"/>
              <a:gd name="T37" fmla="*/ 149 h 401"/>
              <a:gd name="T38" fmla="*/ 72 w 401"/>
              <a:gd name="T39" fmla="*/ 129 h 401"/>
              <a:gd name="T40" fmla="*/ 0 w 401"/>
              <a:gd name="T41" fmla="*/ 201 h 401"/>
              <a:gd name="T42" fmla="*/ 69 w 401"/>
              <a:gd name="T43" fmla="*/ 269 h 401"/>
              <a:gd name="T44" fmla="*/ 54 w 401"/>
              <a:gd name="T45" fmla="*/ 279 h 401"/>
              <a:gd name="T46" fmla="*/ 54 w 401"/>
              <a:gd name="T47" fmla="*/ 347 h 401"/>
              <a:gd name="T48" fmla="*/ 122 w 401"/>
              <a:gd name="T49" fmla="*/ 34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1" h="401">
                <a:moveTo>
                  <a:pt x="122" y="347"/>
                </a:moveTo>
                <a:cubicBezTo>
                  <a:pt x="126" y="343"/>
                  <a:pt x="130" y="338"/>
                  <a:pt x="132" y="332"/>
                </a:cubicBezTo>
                <a:cubicBezTo>
                  <a:pt x="201" y="401"/>
                  <a:pt x="201" y="401"/>
                  <a:pt x="201" y="401"/>
                </a:cubicBezTo>
                <a:cubicBezTo>
                  <a:pt x="275" y="327"/>
                  <a:pt x="275" y="327"/>
                  <a:pt x="275" y="327"/>
                </a:cubicBezTo>
                <a:cubicBezTo>
                  <a:pt x="265" y="325"/>
                  <a:pt x="256" y="321"/>
                  <a:pt x="249" y="313"/>
                </a:cubicBezTo>
                <a:cubicBezTo>
                  <a:pt x="230" y="295"/>
                  <a:pt x="230" y="264"/>
                  <a:pt x="249" y="245"/>
                </a:cubicBezTo>
                <a:cubicBezTo>
                  <a:pt x="268" y="227"/>
                  <a:pt x="298" y="227"/>
                  <a:pt x="317" y="245"/>
                </a:cubicBezTo>
                <a:cubicBezTo>
                  <a:pt x="324" y="253"/>
                  <a:pt x="329" y="262"/>
                  <a:pt x="330" y="271"/>
                </a:cubicBezTo>
                <a:cubicBezTo>
                  <a:pt x="401" y="201"/>
                  <a:pt x="401" y="201"/>
                  <a:pt x="401" y="201"/>
                </a:cubicBezTo>
                <a:cubicBezTo>
                  <a:pt x="332" y="132"/>
                  <a:pt x="332" y="132"/>
                  <a:pt x="332" y="132"/>
                </a:cubicBezTo>
                <a:cubicBezTo>
                  <a:pt x="338" y="130"/>
                  <a:pt x="343" y="126"/>
                  <a:pt x="347" y="122"/>
                </a:cubicBezTo>
                <a:cubicBezTo>
                  <a:pt x="366" y="103"/>
                  <a:pt x="366" y="73"/>
                  <a:pt x="347" y="54"/>
                </a:cubicBezTo>
                <a:cubicBezTo>
                  <a:pt x="329" y="35"/>
                  <a:pt x="298" y="35"/>
                  <a:pt x="279" y="54"/>
                </a:cubicBezTo>
                <a:cubicBezTo>
                  <a:pt x="275" y="58"/>
                  <a:pt x="272" y="63"/>
                  <a:pt x="269" y="69"/>
                </a:cubicBezTo>
                <a:cubicBezTo>
                  <a:pt x="201" y="0"/>
                  <a:pt x="201" y="0"/>
                  <a:pt x="201" y="0"/>
                </a:cubicBezTo>
                <a:cubicBezTo>
                  <a:pt x="132" y="69"/>
                  <a:pt x="132" y="69"/>
                  <a:pt x="132" y="69"/>
                </a:cubicBezTo>
                <a:cubicBezTo>
                  <a:pt x="140" y="71"/>
                  <a:pt x="146" y="75"/>
                  <a:pt x="152" y="81"/>
                </a:cubicBezTo>
                <a:cubicBezTo>
                  <a:pt x="171" y="99"/>
                  <a:pt x="171" y="130"/>
                  <a:pt x="152" y="149"/>
                </a:cubicBezTo>
                <a:cubicBezTo>
                  <a:pt x="134" y="167"/>
                  <a:pt x="103" y="167"/>
                  <a:pt x="84" y="149"/>
                </a:cubicBezTo>
                <a:cubicBezTo>
                  <a:pt x="79" y="143"/>
                  <a:pt x="74" y="136"/>
                  <a:pt x="72" y="129"/>
                </a:cubicBezTo>
                <a:cubicBezTo>
                  <a:pt x="0" y="201"/>
                  <a:pt x="0" y="201"/>
                  <a:pt x="0" y="201"/>
                </a:cubicBezTo>
                <a:cubicBezTo>
                  <a:pt x="69" y="269"/>
                  <a:pt x="69" y="269"/>
                  <a:pt x="69" y="269"/>
                </a:cubicBezTo>
                <a:cubicBezTo>
                  <a:pt x="63" y="272"/>
                  <a:pt x="58" y="275"/>
                  <a:pt x="54" y="279"/>
                </a:cubicBezTo>
                <a:cubicBezTo>
                  <a:pt x="35" y="298"/>
                  <a:pt x="35" y="329"/>
                  <a:pt x="54" y="347"/>
                </a:cubicBezTo>
                <a:cubicBezTo>
                  <a:pt x="73" y="366"/>
                  <a:pt x="103" y="366"/>
                  <a:pt x="122" y="347"/>
                </a:cubicBez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480"/>
          <p:cNvSpPr>
            <a:spLocks noEditPoints="1"/>
          </p:cNvSpPr>
          <p:nvPr/>
        </p:nvSpPr>
        <p:spPr bwMode="auto">
          <a:xfrm>
            <a:off x="6028521" y="2561023"/>
            <a:ext cx="1697259" cy="1728700"/>
          </a:xfrm>
          <a:custGeom>
            <a:avLst/>
            <a:gdLst>
              <a:gd name="T0" fmla="*/ 138 w 411"/>
              <a:gd name="T1" fmla="*/ 343 h 411"/>
              <a:gd name="T2" fmla="*/ 93 w 411"/>
              <a:gd name="T3" fmla="*/ 370 h 411"/>
              <a:gd name="T4" fmla="*/ 56 w 411"/>
              <a:gd name="T5" fmla="*/ 282 h 411"/>
              <a:gd name="T6" fmla="*/ 0 w 411"/>
              <a:gd name="T7" fmla="*/ 206 h 411"/>
              <a:gd name="T8" fmla="*/ 81 w 411"/>
              <a:gd name="T9" fmla="*/ 133 h 411"/>
              <a:gd name="T10" fmla="*/ 123 w 411"/>
              <a:gd name="T11" fmla="*/ 164 h 411"/>
              <a:gd name="T12" fmla="*/ 155 w 411"/>
              <a:gd name="T13" fmla="*/ 88 h 411"/>
              <a:gd name="T14" fmla="*/ 130 w 411"/>
              <a:gd name="T15" fmla="*/ 75 h 411"/>
              <a:gd name="T16" fmla="*/ 273 w 411"/>
              <a:gd name="T17" fmla="*/ 68 h 411"/>
              <a:gd name="T18" fmla="*/ 318 w 411"/>
              <a:gd name="T19" fmla="*/ 41 h 411"/>
              <a:gd name="T20" fmla="*/ 355 w 411"/>
              <a:gd name="T21" fmla="*/ 129 h 411"/>
              <a:gd name="T22" fmla="*/ 411 w 411"/>
              <a:gd name="T23" fmla="*/ 206 h 411"/>
              <a:gd name="T24" fmla="*/ 332 w 411"/>
              <a:gd name="T25" fmla="*/ 277 h 411"/>
              <a:gd name="T26" fmla="*/ 288 w 411"/>
              <a:gd name="T27" fmla="*/ 240 h 411"/>
              <a:gd name="T28" fmla="*/ 256 w 411"/>
              <a:gd name="T29" fmla="*/ 316 h 411"/>
              <a:gd name="T30" fmla="*/ 287 w 411"/>
              <a:gd name="T31" fmla="*/ 329 h 411"/>
              <a:gd name="T32" fmla="*/ 136 w 411"/>
              <a:gd name="T33" fmla="*/ 331 h 411"/>
              <a:gd name="T34" fmla="*/ 273 w 411"/>
              <a:gd name="T35" fmla="*/ 334 h 411"/>
              <a:gd name="T36" fmla="*/ 251 w 411"/>
              <a:gd name="T37" fmla="*/ 248 h 411"/>
              <a:gd name="T38" fmla="*/ 324 w 411"/>
              <a:gd name="T39" fmla="*/ 248 h 411"/>
              <a:gd name="T40" fmla="*/ 401 w 411"/>
              <a:gd name="T41" fmla="*/ 206 h 411"/>
              <a:gd name="T42" fmla="*/ 336 w 411"/>
              <a:gd name="T43" fmla="*/ 134 h 411"/>
              <a:gd name="T44" fmla="*/ 350 w 411"/>
              <a:gd name="T45" fmla="*/ 61 h 411"/>
              <a:gd name="T46" fmla="*/ 287 w 411"/>
              <a:gd name="T47" fmla="*/ 61 h 411"/>
              <a:gd name="T48" fmla="*/ 275 w 411"/>
              <a:gd name="T49" fmla="*/ 80 h 411"/>
              <a:gd name="T50" fmla="*/ 144 w 411"/>
              <a:gd name="T51" fmla="*/ 72 h 411"/>
              <a:gd name="T52" fmla="*/ 160 w 411"/>
              <a:gd name="T53" fmla="*/ 156 h 411"/>
              <a:gd name="T54" fmla="*/ 87 w 411"/>
              <a:gd name="T55" fmla="*/ 156 h 411"/>
              <a:gd name="T56" fmla="*/ 10 w 411"/>
              <a:gd name="T57" fmla="*/ 206 h 411"/>
              <a:gd name="T58" fmla="*/ 75 w 411"/>
              <a:gd name="T59" fmla="*/ 278 h 411"/>
              <a:gd name="T60" fmla="*/ 61 w 411"/>
              <a:gd name="T61" fmla="*/ 350 h 411"/>
              <a:gd name="T62" fmla="*/ 124 w 411"/>
              <a:gd name="T63" fmla="*/ 350 h 411"/>
              <a:gd name="T64" fmla="*/ 136 w 411"/>
              <a:gd name="T65" fmla="*/ 331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1" h="411">
                <a:moveTo>
                  <a:pt x="206" y="411"/>
                </a:moveTo>
                <a:cubicBezTo>
                  <a:pt x="138" y="343"/>
                  <a:pt x="138" y="343"/>
                  <a:pt x="138" y="343"/>
                </a:cubicBezTo>
                <a:cubicBezTo>
                  <a:pt x="136" y="348"/>
                  <a:pt x="133" y="352"/>
                  <a:pt x="129" y="355"/>
                </a:cubicBezTo>
                <a:cubicBezTo>
                  <a:pt x="120" y="365"/>
                  <a:pt x="107" y="370"/>
                  <a:pt x="93" y="370"/>
                </a:cubicBezTo>
                <a:cubicBezTo>
                  <a:pt x="79" y="370"/>
                  <a:pt x="66" y="365"/>
                  <a:pt x="56" y="355"/>
                </a:cubicBezTo>
                <a:cubicBezTo>
                  <a:pt x="36" y="335"/>
                  <a:pt x="36" y="302"/>
                  <a:pt x="56" y="282"/>
                </a:cubicBezTo>
                <a:cubicBezTo>
                  <a:pt x="60" y="278"/>
                  <a:pt x="64" y="276"/>
                  <a:pt x="68" y="273"/>
                </a:cubicBezTo>
                <a:cubicBezTo>
                  <a:pt x="0" y="206"/>
                  <a:pt x="0" y="206"/>
                  <a:pt x="0" y="206"/>
                </a:cubicBezTo>
                <a:cubicBezTo>
                  <a:pt x="79" y="127"/>
                  <a:pt x="79" y="127"/>
                  <a:pt x="79" y="127"/>
                </a:cubicBezTo>
                <a:cubicBezTo>
                  <a:pt x="81" y="133"/>
                  <a:pt x="81" y="133"/>
                  <a:pt x="81" y="133"/>
                </a:cubicBezTo>
                <a:cubicBezTo>
                  <a:pt x="83" y="140"/>
                  <a:pt x="87" y="146"/>
                  <a:pt x="92" y="151"/>
                </a:cubicBezTo>
                <a:cubicBezTo>
                  <a:pt x="100" y="160"/>
                  <a:pt x="111" y="164"/>
                  <a:pt x="123" y="164"/>
                </a:cubicBezTo>
                <a:cubicBezTo>
                  <a:pt x="135" y="164"/>
                  <a:pt x="146" y="160"/>
                  <a:pt x="155" y="151"/>
                </a:cubicBezTo>
                <a:cubicBezTo>
                  <a:pt x="172" y="134"/>
                  <a:pt x="172" y="106"/>
                  <a:pt x="155" y="88"/>
                </a:cubicBezTo>
                <a:cubicBezTo>
                  <a:pt x="150" y="83"/>
                  <a:pt x="143" y="79"/>
                  <a:pt x="136" y="77"/>
                </a:cubicBezTo>
                <a:cubicBezTo>
                  <a:pt x="130" y="75"/>
                  <a:pt x="130" y="75"/>
                  <a:pt x="130" y="75"/>
                </a:cubicBezTo>
                <a:cubicBezTo>
                  <a:pt x="206" y="0"/>
                  <a:pt x="206" y="0"/>
                  <a:pt x="206" y="0"/>
                </a:cubicBezTo>
                <a:cubicBezTo>
                  <a:pt x="273" y="68"/>
                  <a:pt x="273" y="68"/>
                  <a:pt x="273" y="68"/>
                </a:cubicBezTo>
                <a:cubicBezTo>
                  <a:pt x="276" y="64"/>
                  <a:pt x="278" y="60"/>
                  <a:pt x="282" y="56"/>
                </a:cubicBezTo>
                <a:cubicBezTo>
                  <a:pt x="292" y="47"/>
                  <a:pt x="305" y="41"/>
                  <a:pt x="318" y="41"/>
                </a:cubicBezTo>
                <a:cubicBezTo>
                  <a:pt x="332" y="41"/>
                  <a:pt x="345" y="47"/>
                  <a:pt x="355" y="56"/>
                </a:cubicBezTo>
                <a:cubicBezTo>
                  <a:pt x="375" y="76"/>
                  <a:pt x="375" y="109"/>
                  <a:pt x="355" y="129"/>
                </a:cubicBezTo>
                <a:cubicBezTo>
                  <a:pt x="352" y="133"/>
                  <a:pt x="348" y="136"/>
                  <a:pt x="343" y="138"/>
                </a:cubicBezTo>
                <a:cubicBezTo>
                  <a:pt x="411" y="206"/>
                  <a:pt x="411" y="206"/>
                  <a:pt x="411" y="206"/>
                </a:cubicBezTo>
                <a:cubicBezTo>
                  <a:pt x="333" y="284"/>
                  <a:pt x="333" y="284"/>
                  <a:pt x="333" y="284"/>
                </a:cubicBezTo>
                <a:cubicBezTo>
                  <a:pt x="332" y="277"/>
                  <a:pt x="332" y="277"/>
                  <a:pt x="332" y="277"/>
                </a:cubicBezTo>
                <a:cubicBezTo>
                  <a:pt x="330" y="268"/>
                  <a:pt x="326" y="259"/>
                  <a:pt x="319" y="253"/>
                </a:cubicBezTo>
                <a:cubicBezTo>
                  <a:pt x="311" y="244"/>
                  <a:pt x="300" y="240"/>
                  <a:pt x="288" y="240"/>
                </a:cubicBezTo>
                <a:cubicBezTo>
                  <a:pt x="276" y="240"/>
                  <a:pt x="265" y="244"/>
                  <a:pt x="256" y="253"/>
                </a:cubicBezTo>
                <a:cubicBezTo>
                  <a:pt x="239" y="270"/>
                  <a:pt x="239" y="298"/>
                  <a:pt x="256" y="316"/>
                </a:cubicBezTo>
                <a:cubicBezTo>
                  <a:pt x="263" y="322"/>
                  <a:pt x="271" y="327"/>
                  <a:pt x="281" y="328"/>
                </a:cubicBezTo>
                <a:cubicBezTo>
                  <a:pt x="287" y="329"/>
                  <a:pt x="287" y="329"/>
                  <a:pt x="287" y="329"/>
                </a:cubicBezTo>
                <a:lnTo>
                  <a:pt x="206" y="411"/>
                </a:lnTo>
                <a:close/>
                <a:moveTo>
                  <a:pt x="136" y="331"/>
                </a:moveTo>
                <a:cubicBezTo>
                  <a:pt x="206" y="401"/>
                  <a:pt x="206" y="401"/>
                  <a:pt x="206" y="401"/>
                </a:cubicBezTo>
                <a:cubicBezTo>
                  <a:pt x="273" y="334"/>
                  <a:pt x="273" y="334"/>
                  <a:pt x="273" y="334"/>
                </a:cubicBezTo>
                <a:cubicBezTo>
                  <a:pt x="265" y="331"/>
                  <a:pt x="257" y="327"/>
                  <a:pt x="251" y="321"/>
                </a:cubicBezTo>
                <a:cubicBezTo>
                  <a:pt x="231" y="301"/>
                  <a:pt x="231" y="268"/>
                  <a:pt x="251" y="248"/>
                </a:cubicBezTo>
                <a:cubicBezTo>
                  <a:pt x="261" y="238"/>
                  <a:pt x="274" y="233"/>
                  <a:pt x="288" y="233"/>
                </a:cubicBezTo>
                <a:cubicBezTo>
                  <a:pt x="302" y="233"/>
                  <a:pt x="315" y="238"/>
                  <a:pt x="324" y="248"/>
                </a:cubicBezTo>
                <a:cubicBezTo>
                  <a:pt x="331" y="254"/>
                  <a:pt x="335" y="261"/>
                  <a:pt x="337" y="269"/>
                </a:cubicBezTo>
                <a:cubicBezTo>
                  <a:pt x="401" y="206"/>
                  <a:pt x="401" y="206"/>
                  <a:pt x="401" y="206"/>
                </a:cubicBezTo>
                <a:cubicBezTo>
                  <a:pt x="331" y="136"/>
                  <a:pt x="331" y="136"/>
                  <a:pt x="331" y="136"/>
                </a:cubicBezTo>
                <a:cubicBezTo>
                  <a:pt x="336" y="134"/>
                  <a:pt x="336" y="134"/>
                  <a:pt x="336" y="134"/>
                </a:cubicBezTo>
                <a:cubicBezTo>
                  <a:pt x="341" y="131"/>
                  <a:pt x="346" y="128"/>
                  <a:pt x="350" y="124"/>
                </a:cubicBezTo>
                <a:cubicBezTo>
                  <a:pt x="367" y="107"/>
                  <a:pt x="367" y="79"/>
                  <a:pt x="350" y="61"/>
                </a:cubicBezTo>
                <a:cubicBezTo>
                  <a:pt x="341" y="53"/>
                  <a:pt x="330" y="48"/>
                  <a:pt x="318" y="48"/>
                </a:cubicBezTo>
                <a:cubicBezTo>
                  <a:pt x="306" y="48"/>
                  <a:pt x="295" y="53"/>
                  <a:pt x="287" y="61"/>
                </a:cubicBezTo>
                <a:cubicBezTo>
                  <a:pt x="283" y="65"/>
                  <a:pt x="280" y="70"/>
                  <a:pt x="278" y="75"/>
                </a:cubicBezTo>
                <a:cubicBezTo>
                  <a:pt x="275" y="80"/>
                  <a:pt x="275" y="80"/>
                  <a:pt x="275" y="80"/>
                </a:cubicBezTo>
                <a:cubicBezTo>
                  <a:pt x="206" y="10"/>
                  <a:pt x="206" y="10"/>
                  <a:pt x="206" y="10"/>
                </a:cubicBezTo>
                <a:cubicBezTo>
                  <a:pt x="144" y="72"/>
                  <a:pt x="144" y="72"/>
                  <a:pt x="144" y="72"/>
                </a:cubicBezTo>
                <a:cubicBezTo>
                  <a:pt x="150" y="75"/>
                  <a:pt x="155" y="79"/>
                  <a:pt x="160" y="83"/>
                </a:cubicBezTo>
                <a:cubicBezTo>
                  <a:pt x="180" y="103"/>
                  <a:pt x="180" y="136"/>
                  <a:pt x="160" y="156"/>
                </a:cubicBezTo>
                <a:cubicBezTo>
                  <a:pt x="150" y="166"/>
                  <a:pt x="137" y="171"/>
                  <a:pt x="123" y="171"/>
                </a:cubicBezTo>
                <a:cubicBezTo>
                  <a:pt x="110" y="171"/>
                  <a:pt x="97" y="166"/>
                  <a:pt x="87" y="156"/>
                </a:cubicBezTo>
                <a:cubicBezTo>
                  <a:pt x="82" y="152"/>
                  <a:pt x="78" y="146"/>
                  <a:pt x="76" y="140"/>
                </a:cubicBezTo>
                <a:cubicBezTo>
                  <a:pt x="10" y="206"/>
                  <a:pt x="10" y="206"/>
                  <a:pt x="10" y="206"/>
                </a:cubicBezTo>
                <a:cubicBezTo>
                  <a:pt x="80" y="275"/>
                  <a:pt x="80" y="275"/>
                  <a:pt x="80" y="275"/>
                </a:cubicBezTo>
                <a:cubicBezTo>
                  <a:pt x="75" y="278"/>
                  <a:pt x="75" y="278"/>
                  <a:pt x="75" y="278"/>
                </a:cubicBezTo>
                <a:cubicBezTo>
                  <a:pt x="70" y="280"/>
                  <a:pt x="65" y="283"/>
                  <a:pt x="61" y="287"/>
                </a:cubicBezTo>
                <a:cubicBezTo>
                  <a:pt x="44" y="304"/>
                  <a:pt x="44" y="332"/>
                  <a:pt x="61" y="350"/>
                </a:cubicBezTo>
                <a:cubicBezTo>
                  <a:pt x="70" y="358"/>
                  <a:pt x="81" y="363"/>
                  <a:pt x="93" y="363"/>
                </a:cubicBezTo>
                <a:cubicBezTo>
                  <a:pt x="105" y="363"/>
                  <a:pt x="116" y="358"/>
                  <a:pt x="124" y="350"/>
                </a:cubicBezTo>
                <a:cubicBezTo>
                  <a:pt x="128" y="346"/>
                  <a:pt x="131" y="341"/>
                  <a:pt x="134" y="336"/>
                </a:cubicBezTo>
                <a:lnTo>
                  <a:pt x="136" y="3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481"/>
          <p:cNvSpPr>
            <a:spLocks/>
          </p:cNvSpPr>
          <p:nvPr/>
        </p:nvSpPr>
        <p:spPr bwMode="auto">
          <a:xfrm>
            <a:off x="5242756" y="1741045"/>
            <a:ext cx="1657097" cy="1686104"/>
          </a:xfrm>
          <a:custGeom>
            <a:avLst/>
            <a:gdLst>
              <a:gd name="T0" fmla="*/ 54 w 401"/>
              <a:gd name="T1" fmla="*/ 121 h 401"/>
              <a:gd name="T2" fmla="*/ 69 w 401"/>
              <a:gd name="T3" fmla="*/ 132 h 401"/>
              <a:gd name="T4" fmla="*/ 0 w 401"/>
              <a:gd name="T5" fmla="*/ 200 h 401"/>
              <a:gd name="T6" fmla="*/ 74 w 401"/>
              <a:gd name="T7" fmla="*/ 274 h 401"/>
              <a:gd name="T8" fmla="*/ 88 w 401"/>
              <a:gd name="T9" fmla="*/ 249 h 401"/>
              <a:gd name="T10" fmla="*/ 156 w 401"/>
              <a:gd name="T11" fmla="*/ 249 h 401"/>
              <a:gd name="T12" fmla="*/ 156 w 401"/>
              <a:gd name="T13" fmla="*/ 317 h 401"/>
              <a:gd name="T14" fmla="*/ 130 w 401"/>
              <a:gd name="T15" fmla="*/ 330 h 401"/>
              <a:gd name="T16" fmla="*/ 201 w 401"/>
              <a:gd name="T17" fmla="*/ 401 h 401"/>
              <a:gd name="T18" fmla="*/ 269 w 401"/>
              <a:gd name="T19" fmla="*/ 332 h 401"/>
              <a:gd name="T20" fmla="*/ 279 w 401"/>
              <a:gd name="T21" fmla="*/ 347 h 401"/>
              <a:gd name="T22" fmla="*/ 347 w 401"/>
              <a:gd name="T23" fmla="*/ 347 h 401"/>
              <a:gd name="T24" fmla="*/ 347 w 401"/>
              <a:gd name="T25" fmla="*/ 279 h 401"/>
              <a:gd name="T26" fmla="*/ 332 w 401"/>
              <a:gd name="T27" fmla="*/ 269 h 401"/>
              <a:gd name="T28" fmla="*/ 401 w 401"/>
              <a:gd name="T29" fmla="*/ 200 h 401"/>
              <a:gd name="T30" fmla="*/ 333 w 401"/>
              <a:gd name="T31" fmla="*/ 132 h 401"/>
              <a:gd name="T32" fmla="*/ 320 w 401"/>
              <a:gd name="T33" fmla="*/ 152 h 401"/>
              <a:gd name="T34" fmla="*/ 252 w 401"/>
              <a:gd name="T35" fmla="*/ 152 h 401"/>
              <a:gd name="T36" fmla="*/ 252 w 401"/>
              <a:gd name="T37" fmla="*/ 84 h 401"/>
              <a:gd name="T38" fmla="*/ 273 w 401"/>
              <a:gd name="T39" fmla="*/ 72 h 401"/>
              <a:gd name="T40" fmla="*/ 201 w 401"/>
              <a:gd name="T41" fmla="*/ 0 h 401"/>
              <a:gd name="T42" fmla="*/ 132 w 401"/>
              <a:gd name="T43" fmla="*/ 68 h 401"/>
              <a:gd name="T44" fmla="*/ 122 w 401"/>
              <a:gd name="T45" fmla="*/ 53 h 401"/>
              <a:gd name="T46" fmla="*/ 54 w 401"/>
              <a:gd name="T47" fmla="*/ 53 h 401"/>
              <a:gd name="T48" fmla="*/ 54 w 401"/>
              <a:gd name="T49" fmla="*/ 1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1" h="401">
                <a:moveTo>
                  <a:pt x="54" y="121"/>
                </a:moveTo>
                <a:cubicBezTo>
                  <a:pt x="58" y="126"/>
                  <a:pt x="63" y="129"/>
                  <a:pt x="69" y="132"/>
                </a:cubicBezTo>
                <a:cubicBezTo>
                  <a:pt x="0" y="200"/>
                  <a:pt x="0" y="200"/>
                  <a:pt x="0" y="200"/>
                </a:cubicBezTo>
                <a:cubicBezTo>
                  <a:pt x="74" y="274"/>
                  <a:pt x="74" y="274"/>
                  <a:pt x="74" y="274"/>
                </a:cubicBezTo>
                <a:cubicBezTo>
                  <a:pt x="76" y="265"/>
                  <a:pt x="81" y="256"/>
                  <a:pt x="88" y="249"/>
                </a:cubicBezTo>
                <a:cubicBezTo>
                  <a:pt x="107" y="230"/>
                  <a:pt x="137" y="230"/>
                  <a:pt x="156" y="249"/>
                </a:cubicBezTo>
                <a:cubicBezTo>
                  <a:pt x="175" y="267"/>
                  <a:pt x="175" y="298"/>
                  <a:pt x="156" y="317"/>
                </a:cubicBezTo>
                <a:cubicBezTo>
                  <a:pt x="149" y="324"/>
                  <a:pt x="139" y="328"/>
                  <a:pt x="130" y="330"/>
                </a:cubicBezTo>
                <a:cubicBezTo>
                  <a:pt x="201" y="401"/>
                  <a:pt x="201" y="401"/>
                  <a:pt x="201" y="401"/>
                </a:cubicBezTo>
                <a:cubicBezTo>
                  <a:pt x="269" y="332"/>
                  <a:pt x="269" y="332"/>
                  <a:pt x="269" y="332"/>
                </a:cubicBezTo>
                <a:cubicBezTo>
                  <a:pt x="272" y="337"/>
                  <a:pt x="275" y="343"/>
                  <a:pt x="279" y="347"/>
                </a:cubicBezTo>
                <a:cubicBezTo>
                  <a:pt x="298" y="366"/>
                  <a:pt x="329" y="366"/>
                  <a:pt x="347" y="347"/>
                </a:cubicBezTo>
                <a:cubicBezTo>
                  <a:pt x="366" y="328"/>
                  <a:pt x="366" y="298"/>
                  <a:pt x="347" y="279"/>
                </a:cubicBezTo>
                <a:cubicBezTo>
                  <a:pt x="343" y="274"/>
                  <a:pt x="338" y="271"/>
                  <a:pt x="332" y="269"/>
                </a:cubicBezTo>
                <a:cubicBezTo>
                  <a:pt x="401" y="200"/>
                  <a:pt x="401" y="200"/>
                  <a:pt x="401" y="200"/>
                </a:cubicBezTo>
                <a:cubicBezTo>
                  <a:pt x="333" y="132"/>
                  <a:pt x="333" y="132"/>
                  <a:pt x="333" y="132"/>
                </a:cubicBezTo>
                <a:cubicBezTo>
                  <a:pt x="330" y="139"/>
                  <a:pt x="326" y="146"/>
                  <a:pt x="320" y="152"/>
                </a:cubicBezTo>
                <a:cubicBezTo>
                  <a:pt x="302" y="171"/>
                  <a:pt x="271" y="171"/>
                  <a:pt x="252" y="152"/>
                </a:cubicBezTo>
                <a:cubicBezTo>
                  <a:pt x="234" y="133"/>
                  <a:pt x="234" y="103"/>
                  <a:pt x="252" y="84"/>
                </a:cubicBezTo>
                <a:cubicBezTo>
                  <a:pt x="258" y="78"/>
                  <a:pt x="265" y="74"/>
                  <a:pt x="273" y="72"/>
                </a:cubicBezTo>
                <a:cubicBezTo>
                  <a:pt x="201" y="0"/>
                  <a:pt x="201" y="0"/>
                  <a:pt x="201" y="0"/>
                </a:cubicBezTo>
                <a:cubicBezTo>
                  <a:pt x="132" y="68"/>
                  <a:pt x="132" y="68"/>
                  <a:pt x="132" y="68"/>
                </a:cubicBezTo>
                <a:cubicBezTo>
                  <a:pt x="130" y="63"/>
                  <a:pt x="126" y="58"/>
                  <a:pt x="122" y="53"/>
                </a:cubicBezTo>
                <a:cubicBezTo>
                  <a:pt x="103" y="35"/>
                  <a:pt x="73" y="35"/>
                  <a:pt x="54" y="53"/>
                </a:cubicBezTo>
                <a:cubicBezTo>
                  <a:pt x="35" y="72"/>
                  <a:pt x="35" y="103"/>
                  <a:pt x="54" y="121"/>
                </a:cubicBez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482"/>
          <p:cNvSpPr>
            <a:spLocks noEditPoints="1"/>
          </p:cNvSpPr>
          <p:nvPr/>
        </p:nvSpPr>
        <p:spPr bwMode="auto">
          <a:xfrm>
            <a:off x="5221802" y="1719746"/>
            <a:ext cx="1699005" cy="1728700"/>
          </a:xfrm>
          <a:custGeom>
            <a:avLst/>
            <a:gdLst>
              <a:gd name="T0" fmla="*/ 127 w 411"/>
              <a:gd name="T1" fmla="*/ 332 h 411"/>
              <a:gd name="T2" fmla="*/ 158 w 411"/>
              <a:gd name="T3" fmla="*/ 319 h 411"/>
              <a:gd name="T4" fmla="*/ 127 w 411"/>
              <a:gd name="T5" fmla="*/ 243 h 411"/>
              <a:gd name="T6" fmla="*/ 83 w 411"/>
              <a:gd name="T7" fmla="*/ 280 h 411"/>
              <a:gd name="T8" fmla="*/ 0 w 411"/>
              <a:gd name="T9" fmla="*/ 205 h 411"/>
              <a:gd name="T10" fmla="*/ 56 w 411"/>
              <a:gd name="T11" fmla="*/ 129 h 411"/>
              <a:gd name="T12" fmla="*/ 56 w 411"/>
              <a:gd name="T13" fmla="*/ 56 h 411"/>
              <a:gd name="T14" fmla="*/ 129 w 411"/>
              <a:gd name="T15" fmla="*/ 56 h 411"/>
              <a:gd name="T16" fmla="*/ 206 w 411"/>
              <a:gd name="T17" fmla="*/ 0 h 411"/>
              <a:gd name="T18" fmla="*/ 279 w 411"/>
              <a:gd name="T19" fmla="*/ 80 h 411"/>
              <a:gd name="T20" fmla="*/ 260 w 411"/>
              <a:gd name="T21" fmla="*/ 154 h 411"/>
              <a:gd name="T22" fmla="*/ 323 w 411"/>
              <a:gd name="T23" fmla="*/ 154 h 411"/>
              <a:gd name="T24" fmla="*/ 336 w 411"/>
              <a:gd name="T25" fmla="*/ 130 h 411"/>
              <a:gd name="T26" fmla="*/ 343 w 411"/>
              <a:gd name="T27" fmla="*/ 273 h 411"/>
              <a:gd name="T28" fmla="*/ 370 w 411"/>
              <a:gd name="T29" fmla="*/ 318 h 411"/>
              <a:gd name="T30" fmla="*/ 318 w 411"/>
              <a:gd name="T31" fmla="*/ 370 h 411"/>
              <a:gd name="T32" fmla="*/ 273 w 411"/>
              <a:gd name="T33" fmla="*/ 343 h 411"/>
              <a:gd name="T34" fmla="*/ 142 w 411"/>
              <a:gd name="T35" fmla="*/ 337 h 411"/>
              <a:gd name="T36" fmla="*/ 275 w 411"/>
              <a:gd name="T37" fmla="*/ 331 h 411"/>
              <a:gd name="T38" fmla="*/ 287 w 411"/>
              <a:gd name="T39" fmla="*/ 349 h 411"/>
              <a:gd name="T40" fmla="*/ 350 w 411"/>
              <a:gd name="T41" fmla="*/ 349 h 411"/>
              <a:gd name="T42" fmla="*/ 350 w 411"/>
              <a:gd name="T43" fmla="*/ 286 h 411"/>
              <a:gd name="T44" fmla="*/ 331 w 411"/>
              <a:gd name="T45" fmla="*/ 275 h 411"/>
              <a:gd name="T46" fmla="*/ 339 w 411"/>
              <a:gd name="T47" fmla="*/ 143 h 411"/>
              <a:gd name="T48" fmla="*/ 292 w 411"/>
              <a:gd name="T49" fmla="*/ 175 h 411"/>
              <a:gd name="T50" fmla="*/ 255 w 411"/>
              <a:gd name="T51" fmla="*/ 86 h 411"/>
              <a:gd name="T52" fmla="*/ 206 w 411"/>
              <a:gd name="T53" fmla="*/ 10 h 411"/>
              <a:gd name="T54" fmla="*/ 134 w 411"/>
              <a:gd name="T55" fmla="*/ 75 h 411"/>
              <a:gd name="T56" fmla="*/ 93 w 411"/>
              <a:gd name="T57" fmla="*/ 48 h 411"/>
              <a:gd name="T58" fmla="*/ 48 w 411"/>
              <a:gd name="T59" fmla="*/ 92 h 411"/>
              <a:gd name="T60" fmla="*/ 75 w 411"/>
              <a:gd name="T61" fmla="*/ 133 h 411"/>
              <a:gd name="T62" fmla="*/ 10 w 411"/>
              <a:gd name="T63" fmla="*/ 205 h 411"/>
              <a:gd name="T64" fmla="*/ 90 w 411"/>
              <a:gd name="T65" fmla="*/ 251 h 411"/>
              <a:gd name="T66" fmla="*/ 163 w 411"/>
              <a:gd name="T67" fmla="*/ 251 h 411"/>
              <a:gd name="T68" fmla="*/ 142 w 411"/>
              <a:gd name="T69" fmla="*/ 337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1" h="411">
                <a:moveTo>
                  <a:pt x="206" y="411"/>
                </a:moveTo>
                <a:cubicBezTo>
                  <a:pt x="127" y="332"/>
                  <a:pt x="127" y="332"/>
                  <a:pt x="127" y="332"/>
                </a:cubicBezTo>
                <a:cubicBezTo>
                  <a:pt x="134" y="331"/>
                  <a:pt x="134" y="331"/>
                  <a:pt x="134" y="331"/>
                </a:cubicBezTo>
                <a:cubicBezTo>
                  <a:pt x="143" y="330"/>
                  <a:pt x="152" y="326"/>
                  <a:pt x="158" y="319"/>
                </a:cubicBezTo>
                <a:cubicBezTo>
                  <a:pt x="176" y="302"/>
                  <a:pt x="176" y="273"/>
                  <a:pt x="158" y="256"/>
                </a:cubicBezTo>
                <a:cubicBezTo>
                  <a:pt x="150" y="248"/>
                  <a:pt x="139" y="243"/>
                  <a:pt x="127" y="243"/>
                </a:cubicBezTo>
                <a:cubicBezTo>
                  <a:pt x="115" y="243"/>
                  <a:pt x="104" y="248"/>
                  <a:pt x="95" y="256"/>
                </a:cubicBezTo>
                <a:cubicBezTo>
                  <a:pt x="89" y="263"/>
                  <a:pt x="85" y="271"/>
                  <a:pt x="83" y="280"/>
                </a:cubicBezTo>
                <a:cubicBezTo>
                  <a:pt x="82" y="287"/>
                  <a:pt x="82" y="287"/>
                  <a:pt x="82" y="287"/>
                </a:cubicBezTo>
                <a:cubicBezTo>
                  <a:pt x="0" y="205"/>
                  <a:pt x="0" y="205"/>
                  <a:pt x="0" y="205"/>
                </a:cubicBezTo>
                <a:cubicBezTo>
                  <a:pt x="68" y="138"/>
                  <a:pt x="68" y="138"/>
                  <a:pt x="68" y="138"/>
                </a:cubicBezTo>
                <a:cubicBezTo>
                  <a:pt x="64" y="135"/>
                  <a:pt x="60" y="132"/>
                  <a:pt x="56" y="129"/>
                </a:cubicBezTo>
                <a:cubicBezTo>
                  <a:pt x="47" y="119"/>
                  <a:pt x="41" y="106"/>
                  <a:pt x="41" y="92"/>
                </a:cubicBezTo>
                <a:cubicBezTo>
                  <a:pt x="41" y="79"/>
                  <a:pt x="47" y="66"/>
                  <a:pt x="56" y="56"/>
                </a:cubicBezTo>
                <a:cubicBezTo>
                  <a:pt x="66" y="46"/>
                  <a:pt x="79" y="41"/>
                  <a:pt x="93" y="41"/>
                </a:cubicBezTo>
                <a:cubicBezTo>
                  <a:pt x="107" y="41"/>
                  <a:pt x="120" y="46"/>
                  <a:pt x="129" y="56"/>
                </a:cubicBezTo>
                <a:cubicBezTo>
                  <a:pt x="133" y="59"/>
                  <a:pt x="136" y="63"/>
                  <a:pt x="138" y="67"/>
                </a:cubicBezTo>
                <a:cubicBezTo>
                  <a:pt x="206" y="0"/>
                  <a:pt x="206" y="0"/>
                  <a:pt x="206" y="0"/>
                </a:cubicBezTo>
                <a:cubicBezTo>
                  <a:pt x="284" y="79"/>
                  <a:pt x="284" y="79"/>
                  <a:pt x="284" y="79"/>
                </a:cubicBezTo>
                <a:cubicBezTo>
                  <a:pt x="279" y="80"/>
                  <a:pt x="279" y="80"/>
                  <a:pt x="279" y="80"/>
                </a:cubicBezTo>
                <a:cubicBezTo>
                  <a:pt x="272" y="82"/>
                  <a:pt x="265" y="86"/>
                  <a:pt x="260" y="91"/>
                </a:cubicBezTo>
                <a:cubicBezTo>
                  <a:pt x="243" y="109"/>
                  <a:pt x="243" y="137"/>
                  <a:pt x="260" y="154"/>
                </a:cubicBezTo>
                <a:cubicBezTo>
                  <a:pt x="268" y="163"/>
                  <a:pt x="280" y="167"/>
                  <a:pt x="292" y="167"/>
                </a:cubicBezTo>
                <a:cubicBezTo>
                  <a:pt x="303" y="167"/>
                  <a:pt x="315" y="163"/>
                  <a:pt x="323" y="154"/>
                </a:cubicBezTo>
                <a:cubicBezTo>
                  <a:pt x="328" y="149"/>
                  <a:pt x="332" y="143"/>
                  <a:pt x="334" y="136"/>
                </a:cubicBezTo>
                <a:cubicBezTo>
                  <a:pt x="336" y="130"/>
                  <a:pt x="336" y="130"/>
                  <a:pt x="336" y="130"/>
                </a:cubicBezTo>
                <a:cubicBezTo>
                  <a:pt x="411" y="205"/>
                  <a:pt x="411" y="205"/>
                  <a:pt x="411" y="205"/>
                </a:cubicBezTo>
                <a:cubicBezTo>
                  <a:pt x="343" y="273"/>
                  <a:pt x="343" y="273"/>
                  <a:pt x="343" y="273"/>
                </a:cubicBezTo>
                <a:cubicBezTo>
                  <a:pt x="348" y="275"/>
                  <a:pt x="351" y="278"/>
                  <a:pt x="355" y="281"/>
                </a:cubicBezTo>
                <a:cubicBezTo>
                  <a:pt x="365" y="291"/>
                  <a:pt x="370" y="304"/>
                  <a:pt x="370" y="318"/>
                </a:cubicBezTo>
                <a:cubicBezTo>
                  <a:pt x="370" y="332"/>
                  <a:pt x="365" y="345"/>
                  <a:pt x="355" y="354"/>
                </a:cubicBezTo>
                <a:cubicBezTo>
                  <a:pt x="345" y="364"/>
                  <a:pt x="332" y="370"/>
                  <a:pt x="318" y="370"/>
                </a:cubicBezTo>
                <a:cubicBezTo>
                  <a:pt x="305" y="370"/>
                  <a:pt x="292" y="364"/>
                  <a:pt x="282" y="354"/>
                </a:cubicBezTo>
                <a:cubicBezTo>
                  <a:pt x="278" y="351"/>
                  <a:pt x="276" y="347"/>
                  <a:pt x="273" y="343"/>
                </a:cubicBezTo>
                <a:lnTo>
                  <a:pt x="206" y="411"/>
                </a:lnTo>
                <a:close/>
                <a:moveTo>
                  <a:pt x="142" y="337"/>
                </a:moveTo>
                <a:cubicBezTo>
                  <a:pt x="206" y="401"/>
                  <a:pt x="206" y="401"/>
                  <a:pt x="206" y="401"/>
                </a:cubicBezTo>
                <a:cubicBezTo>
                  <a:pt x="275" y="331"/>
                  <a:pt x="275" y="331"/>
                  <a:pt x="275" y="331"/>
                </a:cubicBezTo>
                <a:cubicBezTo>
                  <a:pt x="278" y="336"/>
                  <a:pt x="278" y="336"/>
                  <a:pt x="278" y="336"/>
                </a:cubicBezTo>
                <a:cubicBezTo>
                  <a:pt x="280" y="341"/>
                  <a:pt x="283" y="345"/>
                  <a:pt x="287" y="349"/>
                </a:cubicBezTo>
                <a:cubicBezTo>
                  <a:pt x="295" y="358"/>
                  <a:pt x="306" y="362"/>
                  <a:pt x="318" y="362"/>
                </a:cubicBezTo>
                <a:cubicBezTo>
                  <a:pt x="330" y="362"/>
                  <a:pt x="341" y="358"/>
                  <a:pt x="350" y="349"/>
                </a:cubicBezTo>
                <a:cubicBezTo>
                  <a:pt x="358" y="341"/>
                  <a:pt x="363" y="330"/>
                  <a:pt x="363" y="318"/>
                </a:cubicBezTo>
                <a:cubicBezTo>
                  <a:pt x="363" y="306"/>
                  <a:pt x="358" y="295"/>
                  <a:pt x="350" y="286"/>
                </a:cubicBezTo>
                <a:cubicBezTo>
                  <a:pt x="346" y="282"/>
                  <a:pt x="341" y="279"/>
                  <a:pt x="336" y="277"/>
                </a:cubicBezTo>
                <a:cubicBezTo>
                  <a:pt x="331" y="275"/>
                  <a:pt x="331" y="275"/>
                  <a:pt x="331" y="275"/>
                </a:cubicBezTo>
                <a:cubicBezTo>
                  <a:pt x="401" y="205"/>
                  <a:pt x="401" y="205"/>
                  <a:pt x="401" y="205"/>
                </a:cubicBezTo>
                <a:cubicBezTo>
                  <a:pt x="339" y="143"/>
                  <a:pt x="339" y="143"/>
                  <a:pt x="339" y="143"/>
                </a:cubicBezTo>
                <a:cubicBezTo>
                  <a:pt x="336" y="149"/>
                  <a:pt x="333" y="155"/>
                  <a:pt x="328" y="159"/>
                </a:cubicBezTo>
                <a:cubicBezTo>
                  <a:pt x="318" y="169"/>
                  <a:pt x="305" y="175"/>
                  <a:pt x="292" y="175"/>
                </a:cubicBezTo>
                <a:cubicBezTo>
                  <a:pt x="278" y="175"/>
                  <a:pt x="265" y="169"/>
                  <a:pt x="255" y="159"/>
                </a:cubicBezTo>
                <a:cubicBezTo>
                  <a:pt x="235" y="139"/>
                  <a:pt x="235" y="106"/>
                  <a:pt x="255" y="86"/>
                </a:cubicBezTo>
                <a:cubicBezTo>
                  <a:pt x="260" y="82"/>
                  <a:pt x="265" y="78"/>
                  <a:pt x="271" y="75"/>
                </a:cubicBezTo>
                <a:cubicBezTo>
                  <a:pt x="206" y="10"/>
                  <a:pt x="206" y="10"/>
                  <a:pt x="206" y="10"/>
                </a:cubicBezTo>
                <a:cubicBezTo>
                  <a:pt x="136" y="80"/>
                  <a:pt x="136" y="80"/>
                  <a:pt x="136" y="80"/>
                </a:cubicBezTo>
                <a:cubicBezTo>
                  <a:pt x="134" y="75"/>
                  <a:pt x="134" y="75"/>
                  <a:pt x="134" y="75"/>
                </a:cubicBezTo>
                <a:cubicBezTo>
                  <a:pt x="131" y="70"/>
                  <a:pt x="128" y="65"/>
                  <a:pt x="124" y="61"/>
                </a:cubicBezTo>
                <a:cubicBezTo>
                  <a:pt x="116" y="53"/>
                  <a:pt x="105" y="48"/>
                  <a:pt x="93" y="48"/>
                </a:cubicBezTo>
                <a:cubicBezTo>
                  <a:pt x="81" y="48"/>
                  <a:pt x="70" y="53"/>
                  <a:pt x="61" y="61"/>
                </a:cubicBezTo>
                <a:cubicBezTo>
                  <a:pt x="53" y="69"/>
                  <a:pt x="48" y="81"/>
                  <a:pt x="48" y="92"/>
                </a:cubicBezTo>
                <a:cubicBezTo>
                  <a:pt x="48" y="104"/>
                  <a:pt x="53" y="116"/>
                  <a:pt x="61" y="124"/>
                </a:cubicBezTo>
                <a:cubicBezTo>
                  <a:pt x="65" y="128"/>
                  <a:pt x="70" y="131"/>
                  <a:pt x="75" y="133"/>
                </a:cubicBezTo>
                <a:cubicBezTo>
                  <a:pt x="80" y="135"/>
                  <a:pt x="80" y="135"/>
                  <a:pt x="80" y="135"/>
                </a:cubicBezTo>
                <a:cubicBezTo>
                  <a:pt x="10" y="205"/>
                  <a:pt x="10" y="205"/>
                  <a:pt x="10" y="205"/>
                </a:cubicBezTo>
                <a:cubicBezTo>
                  <a:pt x="77" y="272"/>
                  <a:pt x="77" y="272"/>
                  <a:pt x="77" y="272"/>
                </a:cubicBezTo>
                <a:cubicBezTo>
                  <a:pt x="80" y="264"/>
                  <a:pt x="84" y="257"/>
                  <a:pt x="90" y="251"/>
                </a:cubicBezTo>
                <a:cubicBezTo>
                  <a:pt x="100" y="241"/>
                  <a:pt x="113" y="236"/>
                  <a:pt x="127" y="236"/>
                </a:cubicBezTo>
                <a:cubicBezTo>
                  <a:pt x="141" y="236"/>
                  <a:pt x="154" y="241"/>
                  <a:pt x="163" y="251"/>
                </a:cubicBezTo>
                <a:cubicBezTo>
                  <a:pt x="184" y="271"/>
                  <a:pt x="184" y="304"/>
                  <a:pt x="163" y="324"/>
                </a:cubicBezTo>
                <a:cubicBezTo>
                  <a:pt x="157" y="330"/>
                  <a:pt x="150" y="334"/>
                  <a:pt x="142" y="3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486"/>
          <p:cNvSpPr>
            <a:spLocks noChangeArrowheads="1"/>
          </p:cNvSpPr>
          <p:nvPr/>
        </p:nvSpPr>
        <p:spPr bwMode="auto">
          <a:xfrm>
            <a:off x="5239264" y="2023246"/>
            <a:ext cx="33177" cy="33723"/>
          </a:xfrm>
          <a:prstGeom prst="rect">
            <a:avLst/>
          </a:prstGeom>
          <a:solidFill>
            <a:srgbClr val="D1E0D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487"/>
          <p:cNvSpPr>
            <a:spLocks noEditPoints="1"/>
          </p:cNvSpPr>
          <p:nvPr/>
        </p:nvSpPr>
        <p:spPr bwMode="auto">
          <a:xfrm>
            <a:off x="1827140" y="1916856"/>
            <a:ext cx="3328309" cy="493307"/>
          </a:xfrm>
          <a:custGeom>
            <a:avLst/>
            <a:gdLst>
              <a:gd name="T0" fmla="*/ 0 w 632"/>
              <a:gd name="T1" fmla="*/ 92 h 92"/>
              <a:gd name="T2" fmla="*/ 8 w 632"/>
              <a:gd name="T3" fmla="*/ 72 h 92"/>
              <a:gd name="T4" fmla="*/ 8 w 632"/>
              <a:gd name="T5" fmla="*/ 52 h 92"/>
              <a:gd name="T6" fmla="*/ 0 w 632"/>
              <a:gd name="T7" fmla="*/ 44 h 92"/>
              <a:gd name="T8" fmla="*/ 9 w 632"/>
              <a:gd name="T9" fmla="*/ 34 h 92"/>
              <a:gd name="T10" fmla="*/ 8 w 632"/>
              <a:gd name="T11" fmla="*/ 52 h 92"/>
              <a:gd name="T12" fmla="*/ 13 w 632"/>
              <a:gd name="T13" fmla="*/ 13 h 92"/>
              <a:gd name="T14" fmla="*/ 34 w 632"/>
              <a:gd name="T15" fmla="*/ 9 h 92"/>
              <a:gd name="T16" fmla="*/ 632 w 632"/>
              <a:gd name="T17" fmla="*/ 8 h 92"/>
              <a:gd name="T18" fmla="*/ 612 w 632"/>
              <a:gd name="T19" fmla="*/ 0 h 92"/>
              <a:gd name="T20" fmla="*/ 632 w 632"/>
              <a:gd name="T21" fmla="*/ 8 h 92"/>
              <a:gd name="T22" fmla="*/ 572 w 632"/>
              <a:gd name="T23" fmla="*/ 8 h 92"/>
              <a:gd name="T24" fmla="*/ 592 w 632"/>
              <a:gd name="T25" fmla="*/ 0 h 92"/>
              <a:gd name="T26" fmla="*/ 552 w 632"/>
              <a:gd name="T27" fmla="*/ 8 h 92"/>
              <a:gd name="T28" fmla="*/ 532 w 632"/>
              <a:gd name="T29" fmla="*/ 0 h 92"/>
              <a:gd name="T30" fmla="*/ 552 w 632"/>
              <a:gd name="T31" fmla="*/ 8 h 92"/>
              <a:gd name="T32" fmla="*/ 492 w 632"/>
              <a:gd name="T33" fmla="*/ 8 h 92"/>
              <a:gd name="T34" fmla="*/ 512 w 632"/>
              <a:gd name="T35" fmla="*/ 0 h 92"/>
              <a:gd name="T36" fmla="*/ 472 w 632"/>
              <a:gd name="T37" fmla="*/ 8 h 92"/>
              <a:gd name="T38" fmla="*/ 452 w 632"/>
              <a:gd name="T39" fmla="*/ 0 h 92"/>
              <a:gd name="T40" fmla="*/ 472 w 632"/>
              <a:gd name="T41" fmla="*/ 8 h 92"/>
              <a:gd name="T42" fmla="*/ 412 w 632"/>
              <a:gd name="T43" fmla="*/ 8 h 92"/>
              <a:gd name="T44" fmla="*/ 432 w 632"/>
              <a:gd name="T45" fmla="*/ 0 h 92"/>
              <a:gd name="T46" fmla="*/ 392 w 632"/>
              <a:gd name="T47" fmla="*/ 8 h 92"/>
              <a:gd name="T48" fmla="*/ 372 w 632"/>
              <a:gd name="T49" fmla="*/ 0 h 92"/>
              <a:gd name="T50" fmla="*/ 392 w 632"/>
              <a:gd name="T51" fmla="*/ 8 h 92"/>
              <a:gd name="T52" fmla="*/ 332 w 632"/>
              <a:gd name="T53" fmla="*/ 8 h 92"/>
              <a:gd name="T54" fmla="*/ 352 w 632"/>
              <a:gd name="T55" fmla="*/ 0 h 92"/>
              <a:gd name="T56" fmla="*/ 312 w 632"/>
              <a:gd name="T57" fmla="*/ 8 h 92"/>
              <a:gd name="T58" fmla="*/ 292 w 632"/>
              <a:gd name="T59" fmla="*/ 0 h 92"/>
              <a:gd name="T60" fmla="*/ 312 w 632"/>
              <a:gd name="T61" fmla="*/ 8 h 92"/>
              <a:gd name="T62" fmla="*/ 252 w 632"/>
              <a:gd name="T63" fmla="*/ 8 h 92"/>
              <a:gd name="T64" fmla="*/ 272 w 632"/>
              <a:gd name="T65" fmla="*/ 0 h 92"/>
              <a:gd name="T66" fmla="*/ 232 w 632"/>
              <a:gd name="T67" fmla="*/ 8 h 92"/>
              <a:gd name="T68" fmla="*/ 212 w 632"/>
              <a:gd name="T69" fmla="*/ 0 h 92"/>
              <a:gd name="T70" fmla="*/ 232 w 632"/>
              <a:gd name="T71" fmla="*/ 8 h 92"/>
              <a:gd name="T72" fmla="*/ 172 w 632"/>
              <a:gd name="T73" fmla="*/ 8 h 92"/>
              <a:gd name="T74" fmla="*/ 192 w 632"/>
              <a:gd name="T75" fmla="*/ 0 h 92"/>
              <a:gd name="T76" fmla="*/ 152 w 632"/>
              <a:gd name="T77" fmla="*/ 8 h 92"/>
              <a:gd name="T78" fmla="*/ 132 w 632"/>
              <a:gd name="T79" fmla="*/ 0 h 92"/>
              <a:gd name="T80" fmla="*/ 152 w 632"/>
              <a:gd name="T81" fmla="*/ 8 h 92"/>
              <a:gd name="T82" fmla="*/ 92 w 632"/>
              <a:gd name="T83" fmla="*/ 8 h 92"/>
              <a:gd name="T84" fmla="*/ 112 w 632"/>
              <a:gd name="T85" fmla="*/ 0 h 92"/>
              <a:gd name="T86" fmla="*/ 72 w 632"/>
              <a:gd name="T87" fmla="*/ 8 h 92"/>
              <a:gd name="T88" fmla="*/ 52 w 632"/>
              <a:gd name="T89" fmla="*/ 0 h 92"/>
              <a:gd name="T90" fmla="*/ 72 w 632"/>
              <a:gd name="T91"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2" h="92">
                <a:moveTo>
                  <a:pt x="8" y="92"/>
                </a:moveTo>
                <a:cubicBezTo>
                  <a:pt x="0" y="92"/>
                  <a:pt x="0" y="92"/>
                  <a:pt x="0" y="92"/>
                </a:cubicBezTo>
                <a:cubicBezTo>
                  <a:pt x="0" y="72"/>
                  <a:pt x="0" y="72"/>
                  <a:pt x="0" y="72"/>
                </a:cubicBezTo>
                <a:cubicBezTo>
                  <a:pt x="8" y="72"/>
                  <a:pt x="8" y="72"/>
                  <a:pt x="8" y="72"/>
                </a:cubicBezTo>
                <a:lnTo>
                  <a:pt x="8" y="92"/>
                </a:lnTo>
                <a:close/>
                <a:moveTo>
                  <a:pt x="8" y="52"/>
                </a:moveTo>
                <a:cubicBezTo>
                  <a:pt x="0" y="52"/>
                  <a:pt x="0" y="52"/>
                  <a:pt x="0" y="52"/>
                </a:cubicBezTo>
                <a:cubicBezTo>
                  <a:pt x="0" y="44"/>
                  <a:pt x="0" y="44"/>
                  <a:pt x="0" y="44"/>
                </a:cubicBezTo>
                <a:cubicBezTo>
                  <a:pt x="0" y="40"/>
                  <a:pt x="1" y="36"/>
                  <a:pt x="2" y="31"/>
                </a:cubicBezTo>
                <a:cubicBezTo>
                  <a:pt x="9" y="34"/>
                  <a:pt x="9" y="34"/>
                  <a:pt x="9" y="34"/>
                </a:cubicBezTo>
                <a:cubicBezTo>
                  <a:pt x="9" y="37"/>
                  <a:pt x="8" y="41"/>
                  <a:pt x="8" y="44"/>
                </a:cubicBezTo>
                <a:lnTo>
                  <a:pt x="8" y="52"/>
                </a:lnTo>
                <a:close/>
                <a:moveTo>
                  <a:pt x="19" y="18"/>
                </a:moveTo>
                <a:cubicBezTo>
                  <a:pt x="13" y="13"/>
                  <a:pt x="13" y="13"/>
                  <a:pt x="13" y="13"/>
                </a:cubicBezTo>
                <a:cubicBezTo>
                  <a:pt x="18" y="8"/>
                  <a:pt x="25" y="4"/>
                  <a:pt x="32" y="2"/>
                </a:cubicBezTo>
                <a:cubicBezTo>
                  <a:pt x="34" y="9"/>
                  <a:pt x="34" y="9"/>
                  <a:pt x="34" y="9"/>
                </a:cubicBezTo>
                <a:cubicBezTo>
                  <a:pt x="28" y="11"/>
                  <a:pt x="23" y="14"/>
                  <a:pt x="19" y="18"/>
                </a:cubicBezTo>
                <a:close/>
                <a:moveTo>
                  <a:pt x="632" y="8"/>
                </a:moveTo>
                <a:cubicBezTo>
                  <a:pt x="612" y="8"/>
                  <a:pt x="612" y="8"/>
                  <a:pt x="612" y="8"/>
                </a:cubicBezTo>
                <a:cubicBezTo>
                  <a:pt x="612" y="0"/>
                  <a:pt x="612" y="0"/>
                  <a:pt x="612" y="0"/>
                </a:cubicBezTo>
                <a:cubicBezTo>
                  <a:pt x="632" y="0"/>
                  <a:pt x="632" y="0"/>
                  <a:pt x="632" y="0"/>
                </a:cubicBezTo>
                <a:lnTo>
                  <a:pt x="632" y="8"/>
                </a:lnTo>
                <a:close/>
                <a:moveTo>
                  <a:pt x="592" y="8"/>
                </a:moveTo>
                <a:cubicBezTo>
                  <a:pt x="572" y="8"/>
                  <a:pt x="572" y="8"/>
                  <a:pt x="572" y="8"/>
                </a:cubicBezTo>
                <a:cubicBezTo>
                  <a:pt x="572" y="0"/>
                  <a:pt x="572" y="0"/>
                  <a:pt x="572" y="0"/>
                </a:cubicBezTo>
                <a:cubicBezTo>
                  <a:pt x="592" y="0"/>
                  <a:pt x="592" y="0"/>
                  <a:pt x="592" y="0"/>
                </a:cubicBezTo>
                <a:lnTo>
                  <a:pt x="592" y="8"/>
                </a:lnTo>
                <a:close/>
                <a:moveTo>
                  <a:pt x="552" y="8"/>
                </a:moveTo>
                <a:cubicBezTo>
                  <a:pt x="532" y="8"/>
                  <a:pt x="532" y="8"/>
                  <a:pt x="532" y="8"/>
                </a:cubicBezTo>
                <a:cubicBezTo>
                  <a:pt x="532" y="0"/>
                  <a:pt x="532" y="0"/>
                  <a:pt x="532" y="0"/>
                </a:cubicBezTo>
                <a:cubicBezTo>
                  <a:pt x="552" y="0"/>
                  <a:pt x="552" y="0"/>
                  <a:pt x="552" y="0"/>
                </a:cubicBezTo>
                <a:lnTo>
                  <a:pt x="552" y="8"/>
                </a:lnTo>
                <a:close/>
                <a:moveTo>
                  <a:pt x="512" y="8"/>
                </a:moveTo>
                <a:cubicBezTo>
                  <a:pt x="492" y="8"/>
                  <a:pt x="492" y="8"/>
                  <a:pt x="492" y="8"/>
                </a:cubicBezTo>
                <a:cubicBezTo>
                  <a:pt x="492" y="0"/>
                  <a:pt x="492" y="0"/>
                  <a:pt x="492" y="0"/>
                </a:cubicBezTo>
                <a:cubicBezTo>
                  <a:pt x="512" y="0"/>
                  <a:pt x="512" y="0"/>
                  <a:pt x="512" y="0"/>
                </a:cubicBezTo>
                <a:lnTo>
                  <a:pt x="512" y="8"/>
                </a:lnTo>
                <a:close/>
                <a:moveTo>
                  <a:pt x="472" y="8"/>
                </a:moveTo>
                <a:cubicBezTo>
                  <a:pt x="452" y="8"/>
                  <a:pt x="452" y="8"/>
                  <a:pt x="452" y="8"/>
                </a:cubicBezTo>
                <a:cubicBezTo>
                  <a:pt x="452" y="0"/>
                  <a:pt x="452" y="0"/>
                  <a:pt x="452" y="0"/>
                </a:cubicBezTo>
                <a:cubicBezTo>
                  <a:pt x="472" y="0"/>
                  <a:pt x="472" y="0"/>
                  <a:pt x="472" y="0"/>
                </a:cubicBezTo>
                <a:lnTo>
                  <a:pt x="472" y="8"/>
                </a:lnTo>
                <a:close/>
                <a:moveTo>
                  <a:pt x="432" y="8"/>
                </a:moveTo>
                <a:cubicBezTo>
                  <a:pt x="412" y="8"/>
                  <a:pt x="412" y="8"/>
                  <a:pt x="412" y="8"/>
                </a:cubicBezTo>
                <a:cubicBezTo>
                  <a:pt x="412" y="0"/>
                  <a:pt x="412" y="0"/>
                  <a:pt x="412" y="0"/>
                </a:cubicBezTo>
                <a:cubicBezTo>
                  <a:pt x="432" y="0"/>
                  <a:pt x="432" y="0"/>
                  <a:pt x="432" y="0"/>
                </a:cubicBezTo>
                <a:lnTo>
                  <a:pt x="432" y="8"/>
                </a:lnTo>
                <a:close/>
                <a:moveTo>
                  <a:pt x="392" y="8"/>
                </a:moveTo>
                <a:cubicBezTo>
                  <a:pt x="372" y="8"/>
                  <a:pt x="372" y="8"/>
                  <a:pt x="372" y="8"/>
                </a:cubicBezTo>
                <a:cubicBezTo>
                  <a:pt x="372" y="0"/>
                  <a:pt x="372" y="0"/>
                  <a:pt x="372" y="0"/>
                </a:cubicBezTo>
                <a:cubicBezTo>
                  <a:pt x="392" y="0"/>
                  <a:pt x="392" y="0"/>
                  <a:pt x="392" y="0"/>
                </a:cubicBezTo>
                <a:lnTo>
                  <a:pt x="392" y="8"/>
                </a:lnTo>
                <a:close/>
                <a:moveTo>
                  <a:pt x="352" y="8"/>
                </a:moveTo>
                <a:cubicBezTo>
                  <a:pt x="332" y="8"/>
                  <a:pt x="332" y="8"/>
                  <a:pt x="332" y="8"/>
                </a:cubicBezTo>
                <a:cubicBezTo>
                  <a:pt x="332" y="0"/>
                  <a:pt x="332" y="0"/>
                  <a:pt x="332" y="0"/>
                </a:cubicBezTo>
                <a:cubicBezTo>
                  <a:pt x="352" y="0"/>
                  <a:pt x="352" y="0"/>
                  <a:pt x="352" y="0"/>
                </a:cubicBezTo>
                <a:lnTo>
                  <a:pt x="352" y="8"/>
                </a:lnTo>
                <a:close/>
                <a:moveTo>
                  <a:pt x="312" y="8"/>
                </a:moveTo>
                <a:cubicBezTo>
                  <a:pt x="292" y="8"/>
                  <a:pt x="292" y="8"/>
                  <a:pt x="292" y="8"/>
                </a:cubicBezTo>
                <a:cubicBezTo>
                  <a:pt x="292" y="0"/>
                  <a:pt x="292" y="0"/>
                  <a:pt x="292" y="0"/>
                </a:cubicBezTo>
                <a:cubicBezTo>
                  <a:pt x="312" y="0"/>
                  <a:pt x="312" y="0"/>
                  <a:pt x="312" y="0"/>
                </a:cubicBezTo>
                <a:lnTo>
                  <a:pt x="312" y="8"/>
                </a:lnTo>
                <a:close/>
                <a:moveTo>
                  <a:pt x="272" y="8"/>
                </a:moveTo>
                <a:cubicBezTo>
                  <a:pt x="252" y="8"/>
                  <a:pt x="252" y="8"/>
                  <a:pt x="252" y="8"/>
                </a:cubicBezTo>
                <a:cubicBezTo>
                  <a:pt x="252" y="0"/>
                  <a:pt x="252" y="0"/>
                  <a:pt x="252" y="0"/>
                </a:cubicBezTo>
                <a:cubicBezTo>
                  <a:pt x="272" y="0"/>
                  <a:pt x="272" y="0"/>
                  <a:pt x="272" y="0"/>
                </a:cubicBezTo>
                <a:lnTo>
                  <a:pt x="272" y="8"/>
                </a:lnTo>
                <a:close/>
                <a:moveTo>
                  <a:pt x="232" y="8"/>
                </a:moveTo>
                <a:cubicBezTo>
                  <a:pt x="212" y="8"/>
                  <a:pt x="212" y="8"/>
                  <a:pt x="212" y="8"/>
                </a:cubicBezTo>
                <a:cubicBezTo>
                  <a:pt x="212" y="0"/>
                  <a:pt x="212" y="0"/>
                  <a:pt x="212" y="0"/>
                </a:cubicBezTo>
                <a:cubicBezTo>
                  <a:pt x="232" y="0"/>
                  <a:pt x="232" y="0"/>
                  <a:pt x="232" y="0"/>
                </a:cubicBezTo>
                <a:lnTo>
                  <a:pt x="232" y="8"/>
                </a:lnTo>
                <a:close/>
                <a:moveTo>
                  <a:pt x="192" y="8"/>
                </a:moveTo>
                <a:cubicBezTo>
                  <a:pt x="172" y="8"/>
                  <a:pt x="172" y="8"/>
                  <a:pt x="172" y="8"/>
                </a:cubicBezTo>
                <a:cubicBezTo>
                  <a:pt x="172" y="0"/>
                  <a:pt x="172" y="0"/>
                  <a:pt x="172" y="0"/>
                </a:cubicBezTo>
                <a:cubicBezTo>
                  <a:pt x="192" y="0"/>
                  <a:pt x="192" y="0"/>
                  <a:pt x="192" y="0"/>
                </a:cubicBezTo>
                <a:lnTo>
                  <a:pt x="192" y="8"/>
                </a:lnTo>
                <a:close/>
                <a:moveTo>
                  <a:pt x="152" y="8"/>
                </a:moveTo>
                <a:cubicBezTo>
                  <a:pt x="132" y="8"/>
                  <a:pt x="132" y="8"/>
                  <a:pt x="132" y="8"/>
                </a:cubicBezTo>
                <a:cubicBezTo>
                  <a:pt x="132" y="0"/>
                  <a:pt x="132" y="0"/>
                  <a:pt x="132" y="0"/>
                </a:cubicBezTo>
                <a:cubicBezTo>
                  <a:pt x="152" y="0"/>
                  <a:pt x="152" y="0"/>
                  <a:pt x="152" y="0"/>
                </a:cubicBezTo>
                <a:lnTo>
                  <a:pt x="152" y="8"/>
                </a:lnTo>
                <a:close/>
                <a:moveTo>
                  <a:pt x="112" y="8"/>
                </a:moveTo>
                <a:cubicBezTo>
                  <a:pt x="92" y="8"/>
                  <a:pt x="92" y="8"/>
                  <a:pt x="92" y="8"/>
                </a:cubicBezTo>
                <a:cubicBezTo>
                  <a:pt x="92" y="0"/>
                  <a:pt x="92" y="0"/>
                  <a:pt x="92" y="0"/>
                </a:cubicBezTo>
                <a:cubicBezTo>
                  <a:pt x="112" y="0"/>
                  <a:pt x="112" y="0"/>
                  <a:pt x="112" y="0"/>
                </a:cubicBezTo>
                <a:lnTo>
                  <a:pt x="112" y="8"/>
                </a:lnTo>
                <a:close/>
                <a:moveTo>
                  <a:pt x="72" y="8"/>
                </a:moveTo>
                <a:cubicBezTo>
                  <a:pt x="52" y="8"/>
                  <a:pt x="52" y="8"/>
                  <a:pt x="52" y="8"/>
                </a:cubicBezTo>
                <a:cubicBezTo>
                  <a:pt x="52" y="0"/>
                  <a:pt x="52" y="0"/>
                  <a:pt x="52" y="0"/>
                </a:cubicBezTo>
                <a:cubicBezTo>
                  <a:pt x="72" y="0"/>
                  <a:pt x="72" y="0"/>
                  <a:pt x="72" y="0"/>
                </a:cubicBezTo>
                <a:lnTo>
                  <a:pt x="72" y="8"/>
                </a:lnTo>
                <a:close/>
              </a:path>
            </a:pathLst>
          </a:cu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Rectangle 489"/>
          <p:cNvSpPr>
            <a:spLocks noChangeArrowheads="1"/>
          </p:cNvSpPr>
          <p:nvPr/>
        </p:nvSpPr>
        <p:spPr bwMode="auto">
          <a:xfrm>
            <a:off x="5024488" y="4243580"/>
            <a:ext cx="33177" cy="33723"/>
          </a:xfrm>
          <a:prstGeom prst="rect">
            <a:avLst/>
          </a:pr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490"/>
          <p:cNvSpPr>
            <a:spLocks noEditPoints="1"/>
          </p:cNvSpPr>
          <p:nvPr/>
        </p:nvSpPr>
        <p:spPr bwMode="auto">
          <a:xfrm>
            <a:off x="3541488" y="4360719"/>
            <a:ext cx="1516177" cy="598813"/>
          </a:xfrm>
          <a:custGeom>
            <a:avLst/>
            <a:gdLst>
              <a:gd name="T0" fmla="*/ 244 w 288"/>
              <a:gd name="T1" fmla="*/ 112 h 112"/>
              <a:gd name="T2" fmla="*/ 236 w 288"/>
              <a:gd name="T3" fmla="*/ 112 h 112"/>
              <a:gd name="T4" fmla="*/ 236 w 288"/>
              <a:gd name="T5" fmla="*/ 104 h 112"/>
              <a:gd name="T6" fmla="*/ 244 w 288"/>
              <a:gd name="T7" fmla="*/ 104 h 112"/>
              <a:gd name="T8" fmla="*/ 255 w 288"/>
              <a:gd name="T9" fmla="*/ 102 h 112"/>
              <a:gd name="T10" fmla="*/ 258 w 288"/>
              <a:gd name="T11" fmla="*/ 110 h 112"/>
              <a:gd name="T12" fmla="*/ 244 w 288"/>
              <a:gd name="T13" fmla="*/ 112 h 112"/>
              <a:gd name="T14" fmla="*/ 216 w 288"/>
              <a:gd name="T15" fmla="*/ 112 h 112"/>
              <a:gd name="T16" fmla="*/ 196 w 288"/>
              <a:gd name="T17" fmla="*/ 112 h 112"/>
              <a:gd name="T18" fmla="*/ 196 w 288"/>
              <a:gd name="T19" fmla="*/ 104 h 112"/>
              <a:gd name="T20" fmla="*/ 216 w 288"/>
              <a:gd name="T21" fmla="*/ 104 h 112"/>
              <a:gd name="T22" fmla="*/ 216 w 288"/>
              <a:gd name="T23" fmla="*/ 112 h 112"/>
              <a:gd name="T24" fmla="*/ 176 w 288"/>
              <a:gd name="T25" fmla="*/ 112 h 112"/>
              <a:gd name="T26" fmla="*/ 160 w 288"/>
              <a:gd name="T27" fmla="*/ 112 h 112"/>
              <a:gd name="T28" fmla="*/ 160 w 288"/>
              <a:gd name="T29" fmla="*/ 104 h 112"/>
              <a:gd name="T30" fmla="*/ 176 w 288"/>
              <a:gd name="T31" fmla="*/ 104 h 112"/>
              <a:gd name="T32" fmla="*/ 176 w 288"/>
              <a:gd name="T33" fmla="*/ 112 h 112"/>
              <a:gd name="T34" fmla="*/ 140 w 288"/>
              <a:gd name="T35" fmla="*/ 112 h 112"/>
              <a:gd name="T36" fmla="*/ 120 w 288"/>
              <a:gd name="T37" fmla="*/ 112 h 112"/>
              <a:gd name="T38" fmla="*/ 120 w 288"/>
              <a:gd name="T39" fmla="*/ 104 h 112"/>
              <a:gd name="T40" fmla="*/ 140 w 288"/>
              <a:gd name="T41" fmla="*/ 104 h 112"/>
              <a:gd name="T42" fmla="*/ 140 w 288"/>
              <a:gd name="T43" fmla="*/ 112 h 112"/>
              <a:gd name="T44" fmla="*/ 100 w 288"/>
              <a:gd name="T45" fmla="*/ 112 h 112"/>
              <a:gd name="T46" fmla="*/ 80 w 288"/>
              <a:gd name="T47" fmla="*/ 112 h 112"/>
              <a:gd name="T48" fmla="*/ 80 w 288"/>
              <a:gd name="T49" fmla="*/ 104 h 112"/>
              <a:gd name="T50" fmla="*/ 100 w 288"/>
              <a:gd name="T51" fmla="*/ 104 h 112"/>
              <a:gd name="T52" fmla="*/ 100 w 288"/>
              <a:gd name="T53" fmla="*/ 112 h 112"/>
              <a:gd name="T54" fmla="*/ 60 w 288"/>
              <a:gd name="T55" fmla="*/ 112 h 112"/>
              <a:gd name="T56" fmla="*/ 40 w 288"/>
              <a:gd name="T57" fmla="*/ 112 h 112"/>
              <a:gd name="T58" fmla="*/ 40 w 288"/>
              <a:gd name="T59" fmla="*/ 104 h 112"/>
              <a:gd name="T60" fmla="*/ 60 w 288"/>
              <a:gd name="T61" fmla="*/ 104 h 112"/>
              <a:gd name="T62" fmla="*/ 60 w 288"/>
              <a:gd name="T63" fmla="*/ 112 h 112"/>
              <a:gd name="T64" fmla="*/ 20 w 288"/>
              <a:gd name="T65" fmla="*/ 112 h 112"/>
              <a:gd name="T66" fmla="*/ 0 w 288"/>
              <a:gd name="T67" fmla="*/ 112 h 112"/>
              <a:gd name="T68" fmla="*/ 0 w 288"/>
              <a:gd name="T69" fmla="*/ 104 h 112"/>
              <a:gd name="T70" fmla="*/ 20 w 288"/>
              <a:gd name="T71" fmla="*/ 104 h 112"/>
              <a:gd name="T72" fmla="*/ 20 w 288"/>
              <a:gd name="T73" fmla="*/ 112 h 112"/>
              <a:gd name="T74" fmla="*/ 275 w 288"/>
              <a:gd name="T75" fmla="*/ 98 h 112"/>
              <a:gd name="T76" fmla="*/ 270 w 288"/>
              <a:gd name="T77" fmla="*/ 93 h 112"/>
              <a:gd name="T78" fmla="*/ 278 w 288"/>
              <a:gd name="T79" fmla="*/ 77 h 112"/>
              <a:gd name="T80" fmla="*/ 286 w 288"/>
              <a:gd name="T81" fmla="*/ 80 h 112"/>
              <a:gd name="T82" fmla="*/ 275 w 288"/>
              <a:gd name="T83" fmla="*/ 98 h 112"/>
              <a:gd name="T84" fmla="*/ 288 w 288"/>
              <a:gd name="T85" fmla="*/ 60 h 112"/>
              <a:gd name="T86" fmla="*/ 280 w 288"/>
              <a:gd name="T87" fmla="*/ 60 h 112"/>
              <a:gd name="T88" fmla="*/ 280 w 288"/>
              <a:gd name="T89" fmla="*/ 40 h 112"/>
              <a:gd name="T90" fmla="*/ 288 w 288"/>
              <a:gd name="T91" fmla="*/ 40 h 112"/>
              <a:gd name="T92" fmla="*/ 288 w 288"/>
              <a:gd name="T93" fmla="*/ 60 h 112"/>
              <a:gd name="T94" fmla="*/ 288 w 288"/>
              <a:gd name="T95" fmla="*/ 20 h 112"/>
              <a:gd name="T96" fmla="*/ 280 w 288"/>
              <a:gd name="T97" fmla="*/ 20 h 112"/>
              <a:gd name="T98" fmla="*/ 280 w 288"/>
              <a:gd name="T99" fmla="*/ 0 h 112"/>
              <a:gd name="T100" fmla="*/ 288 w 288"/>
              <a:gd name="T101" fmla="*/ 0 h 112"/>
              <a:gd name="T102" fmla="*/ 288 w 288"/>
              <a:gd name="T103" fmla="*/ 2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112">
                <a:moveTo>
                  <a:pt x="244" y="112"/>
                </a:moveTo>
                <a:cubicBezTo>
                  <a:pt x="236" y="112"/>
                  <a:pt x="236" y="112"/>
                  <a:pt x="236" y="112"/>
                </a:cubicBezTo>
                <a:cubicBezTo>
                  <a:pt x="236" y="104"/>
                  <a:pt x="236" y="104"/>
                  <a:pt x="236" y="104"/>
                </a:cubicBezTo>
                <a:cubicBezTo>
                  <a:pt x="244" y="104"/>
                  <a:pt x="244" y="104"/>
                  <a:pt x="244" y="104"/>
                </a:cubicBezTo>
                <a:cubicBezTo>
                  <a:pt x="248" y="104"/>
                  <a:pt x="251" y="103"/>
                  <a:pt x="255" y="102"/>
                </a:cubicBezTo>
                <a:cubicBezTo>
                  <a:pt x="258" y="110"/>
                  <a:pt x="258" y="110"/>
                  <a:pt x="258" y="110"/>
                </a:cubicBezTo>
                <a:cubicBezTo>
                  <a:pt x="253" y="111"/>
                  <a:pt x="249" y="112"/>
                  <a:pt x="244" y="112"/>
                </a:cubicBezTo>
                <a:close/>
                <a:moveTo>
                  <a:pt x="216" y="112"/>
                </a:moveTo>
                <a:cubicBezTo>
                  <a:pt x="196" y="112"/>
                  <a:pt x="196" y="112"/>
                  <a:pt x="196" y="112"/>
                </a:cubicBezTo>
                <a:cubicBezTo>
                  <a:pt x="196" y="104"/>
                  <a:pt x="196" y="104"/>
                  <a:pt x="196" y="104"/>
                </a:cubicBezTo>
                <a:cubicBezTo>
                  <a:pt x="216" y="104"/>
                  <a:pt x="216" y="104"/>
                  <a:pt x="216" y="104"/>
                </a:cubicBezTo>
                <a:lnTo>
                  <a:pt x="216" y="112"/>
                </a:lnTo>
                <a:close/>
                <a:moveTo>
                  <a:pt x="176" y="112"/>
                </a:moveTo>
                <a:cubicBezTo>
                  <a:pt x="160" y="112"/>
                  <a:pt x="160" y="112"/>
                  <a:pt x="160" y="112"/>
                </a:cubicBezTo>
                <a:cubicBezTo>
                  <a:pt x="160" y="104"/>
                  <a:pt x="160" y="104"/>
                  <a:pt x="160" y="104"/>
                </a:cubicBezTo>
                <a:cubicBezTo>
                  <a:pt x="176" y="104"/>
                  <a:pt x="176" y="104"/>
                  <a:pt x="176" y="104"/>
                </a:cubicBezTo>
                <a:lnTo>
                  <a:pt x="176" y="112"/>
                </a:lnTo>
                <a:close/>
                <a:moveTo>
                  <a:pt x="140" y="112"/>
                </a:moveTo>
                <a:cubicBezTo>
                  <a:pt x="120" y="112"/>
                  <a:pt x="120" y="112"/>
                  <a:pt x="120" y="112"/>
                </a:cubicBezTo>
                <a:cubicBezTo>
                  <a:pt x="120" y="104"/>
                  <a:pt x="120" y="104"/>
                  <a:pt x="120" y="104"/>
                </a:cubicBezTo>
                <a:cubicBezTo>
                  <a:pt x="140" y="104"/>
                  <a:pt x="140" y="104"/>
                  <a:pt x="140" y="104"/>
                </a:cubicBezTo>
                <a:lnTo>
                  <a:pt x="140" y="112"/>
                </a:lnTo>
                <a:close/>
                <a:moveTo>
                  <a:pt x="100" y="112"/>
                </a:moveTo>
                <a:cubicBezTo>
                  <a:pt x="80" y="112"/>
                  <a:pt x="80" y="112"/>
                  <a:pt x="80" y="112"/>
                </a:cubicBezTo>
                <a:cubicBezTo>
                  <a:pt x="80" y="104"/>
                  <a:pt x="80" y="104"/>
                  <a:pt x="80" y="104"/>
                </a:cubicBezTo>
                <a:cubicBezTo>
                  <a:pt x="100" y="104"/>
                  <a:pt x="100" y="104"/>
                  <a:pt x="100" y="104"/>
                </a:cubicBezTo>
                <a:lnTo>
                  <a:pt x="100" y="112"/>
                </a:lnTo>
                <a:close/>
                <a:moveTo>
                  <a:pt x="60" y="112"/>
                </a:moveTo>
                <a:cubicBezTo>
                  <a:pt x="40" y="112"/>
                  <a:pt x="40" y="112"/>
                  <a:pt x="40" y="112"/>
                </a:cubicBezTo>
                <a:cubicBezTo>
                  <a:pt x="40" y="104"/>
                  <a:pt x="40" y="104"/>
                  <a:pt x="40" y="104"/>
                </a:cubicBezTo>
                <a:cubicBezTo>
                  <a:pt x="60" y="104"/>
                  <a:pt x="60" y="104"/>
                  <a:pt x="60" y="104"/>
                </a:cubicBezTo>
                <a:lnTo>
                  <a:pt x="60" y="112"/>
                </a:lnTo>
                <a:close/>
                <a:moveTo>
                  <a:pt x="20" y="112"/>
                </a:moveTo>
                <a:cubicBezTo>
                  <a:pt x="0" y="112"/>
                  <a:pt x="0" y="112"/>
                  <a:pt x="0" y="112"/>
                </a:cubicBezTo>
                <a:cubicBezTo>
                  <a:pt x="0" y="104"/>
                  <a:pt x="0" y="104"/>
                  <a:pt x="0" y="104"/>
                </a:cubicBezTo>
                <a:cubicBezTo>
                  <a:pt x="20" y="104"/>
                  <a:pt x="20" y="104"/>
                  <a:pt x="20" y="104"/>
                </a:cubicBezTo>
                <a:lnTo>
                  <a:pt x="20" y="112"/>
                </a:lnTo>
                <a:close/>
                <a:moveTo>
                  <a:pt x="275" y="98"/>
                </a:moveTo>
                <a:cubicBezTo>
                  <a:pt x="270" y="93"/>
                  <a:pt x="270" y="93"/>
                  <a:pt x="270" y="93"/>
                </a:cubicBezTo>
                <a:cubicBezTo>
                  <a:pt x="274" y="88"/>
                  <a:pt x="277" y="83"/>
                  <a:pt x="278" y="77"/>
                </a:cubicBezTo>
                <a:cubicBezTo>
                  <a:pt x="286" y="80"/>
                  <a:pt x="286" y="80"/>
                  <a:pt x="286" y="80"/>
                </a:cubicBezTo>
                <a:cubicBezTo>
                  <a:pt x="284" y="86"/>
                  <a:pt x="280" y="93"/>
                  <a:pt x="275" y="98"/>
                </a:cubicBezTo>
                <a:close/>
                <a:moveTo>
                  <a:pt x="288" y="60"/>
                </a:moveTo>
                <a:cubicBezTo>
                  <a:pt x="280" y="60"/>
                  <a:pt x="280" y="60"/>
                  <a:pt x="280" y="60"/>
                </a:cubicBezTo>
                <a:cubicBezTo>
                  <a:pt x="280" y="40"/>
                  <a:pt x="280" y="40"/>
                  <a:pt x="280" y="40"/>
                </a:cubicBezTo>
                <a:cubicBezTo>
                  <a:pt x="288" y="40"/>
                  <a:pt x="288" y="40"/>
                  <a:pt x="288" y="40"/>
                </a:cubicBezTo>
                <a:lnTo>
                  <a:pt x="288" y="60"/>
                </a:lnTo>
                <a:close/>
                <a:moveTo>
                  <a:pt x="288" y="20"/>
                </a:moveTo>
                <a:cubicBezTo>
                  <a:pt x="280" y="20"/>
                  <a:pt x="280" y="20"/>
                  <a:pt x="280" y="20"/>
                </a:cubicBezTo>
                <a:cubicBezTo>
                  <a:pt x="280" y="0"/>
                  <a:pt x="280" y="0"/>
                  <a:pt x="280" y="0"/>
                </a:cubicBezTo>
                <a:cubicBezTo>
                  <a:pt x="288" y="0"/>
                  <a:pt x="288" y="0"/>
                  <a:pt x="288" y="0"/>
                </a:cubicBezTo>
                <a:lnTo>
                  <a:pt x="288" y="20"/>
                </a:lnTo>
                <a:close/>
              </a:path>
            </a:pathLst>
          </a:cu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4" name="Freeform 493"/>
          <p:cNvSpPr>
            <a:spLocks noEditPoints="1"/>
          </p:cNvSpPr>
          <p:nvPr/>
        </p:nvSpPr>
        <p:spPr bwMode="auto">
          <a:xfrm>
            <a:off x="7420205" y="1384302"/>
            <a:ext cx="2392371" cy="1025861"/>
          </a:xfrm>
          <a:custGeom>
            <a:avLst/>
            <a:gdLst>
              <a:gd name="T0" fmla="*/ 0 w 468"/>
              <a:gd name="T1" fmla="*/ 244 h 244"/>
              <a:gd name="T2" fmla="*/ 8 w 468"/>
              <a:gd name="T3" fmla="*/ 224 h 244"/>
              <a:gd name="T4" fmla="*/ 8 w 468"/>
              <a:gd name="T5" fmla="*/ 204 h 244"/>
              <a:gd name="T6" fmla="*/ 0 w 468"/>
              <a:gd name="T7" fmla="*/ 180 h 244"/>
              <a:gd name="T8" fmla="*/ 8 w 468"/>
              <a:gd name="T9" fmla="*/ 204 h 244"/>
              <a:gd name="T10" fmla="*/ 0 w 468"/>
              <a:gd name="T11" fmla="*/ 160 h 244"/>
              <a:gd name="T12" fmla="*/ 8 w 468"/>
              <a:gd name="T13" fmla="*/ 140 h 244"/>
              <a:gd name="T14" fmla="*/ 8 w 468"/>
              <a:gd name="T15" fmla="*/ 120 h 244"/>
              <a:gd name="T16" fmla="*/ 0 w 468"/>
              <a:gd name="T17" fmla="*/ 100 h 244"/>
              <a:gd name="T18" fmla="*/ 8 w 468"/>
              <a:gd name="T19" fmla="*/ 120 h 244"/>
              <a:gd name="T20" fmla="*/ 0 w 468"/>
              <a:gd name="T21" fmla="*/ 80 h 244"/>
              <a:gd name="T22" fmla="*/ 8 w 468"/>
              <a:gd name="T23" fmla="*/ 60 h 244"/>
              <a:gd name="T24" fmla="*/ 468 w 468"/>
              <a:gd name="T25" fmla="*/ 52 h 244"/>
              <a:gd name="T26" fmla="*/ 460 w 468"/>
              <a:gd name="T27" fmla="*/ 44 h 244"/>
              <a:gd name="T28" fmla="*/ 466 w 468"/>
              <a:gd name="T29" fmla="*/ 31 h 244"/>
              <a:gd name="T30" fmla="*/ 468 w 468"/>
              <a:gd name="T31" fmla="*/ 52 h 244"/>
              <a:gd name="T32" fmla="*/ 0 w 468"/>
              <a:gd name="T33" fmla="*/ 39 h 244"/>
              <a:gd name="T34" fmla="*/ 15 w 468"/>
              <a:gd name="T35" fmla="*/ 23 h 244"/>
              <a:gd name="T36" fmla="*/ 448 w 468"/>
              <a:gd name="T37" fmla="*/ 18 h 244"/>
              <a:gd name="T38" fmla="*/ 434 w 468"/>
              <a:gd name="T39" fmla="*/ 2 h 244"/>
              <a:gd name="T40" fmla="*/ 448 w 468"/>
              <a:gd name="T41" fmla="*/ 18 h 244"/>
              <a:gd name="T42" fmla="*/ 25 w 468"/>
              <a:gd name="T43" fmla="*/ 4 h 244"/>
              <a:gd name="T44" fmla="*/ 48 w 468"/>
              <a:gd name="T45" fmla="*/ 0 h 244"/>
              <a:gd name="T46" fmla="*/ 43 w 468"/>
              <a:gd name="T47" fmla="*/ 8 h 244"/>
              <a:gd name="T48" fmla="*/ 412 w 468"/>
              <a:gd name="T49" fmla="*/ 8 h 244"/>
              <a:gd name="T50" fmla="*/ 392 w 468"/>
              <a:gd name="T51" fmla="*/ 0 h 244"/>
              <a:gd name="T52" fmla="*/ 412 w 468"/>
              <a:gd name="T53" fmla="*/ 8 h 244"/>
              <a:gd name="T54" fmla="*/ 352 w 468"/>
              <a:gd name="T55" fmla="*/ 8 h 244"/>
              <a:gd name="T56" fmla="*/ 372 w 468"/>
              <a:gd name="T57" fmla="*/ 0 h 244"/>
              <a:gd name="T58" fmla="*/ 332 w 468"/>
              <a:gd name="T59" fmla="*/ 8 h 244"/>
              <a:gd name="T60" fmla="*/ 312 w 468"/>
              <a:gd name="T61" fmla="*/ 0 h 244"/>
              <a:gd name="T62" fmla="*/ 332 w 468"/>
              <a:gd name="T63" fmla="*/ 8 h 244"/>
              <a:gd name="T64" fmla="*/ 272 w 468"/>
              <a:gd name="T65" fmla="*/ 8 h 244"/>
              <a:gd name="T66" fmla="*/ 292 w 468"/>
              <a:gd name="T67" fmla="*/ 0 h 244"/>
              <a:gd name="T68" fmla="*/ 252 w 468"/>
              <a:gd name="T69" fmla="*/ 8 h 244"/>
              <a:gd name="T70" fmla="*/ 228 w 468"/>
              <a:gd name="T71" fmla="*/ 0 h 244"/>
              <a:gd name="T72" fmla="*/ 252 w 468"/>
              <a:gd name="T73" fmla="*/ 8 h 244"/>
              <a:gd name="T74" fmla="*/ 188 w 468"/>
              <a:gd name="T75" fmla="*/ 8 h 244"/>
              <a:gd name="T76" fmla="*/ 208 w 468"/>
              <a:gd name="T77" fmla="*/ 0 h 244"/>
              <a:gd name="T78" fmla="*/ 168 w 468"/>
              <a:gd name="T79" fmla="*/ 8 h 244"/>
              <a:gd name="T80" fmla="*/ 148 w 468"/>
              <a:gd name="T81" fmla="*/ 0 h 244"/>
              <a:gd name="T82" fmla="*/ 168 w 468"/>
              <a:gd name="T83" fmla="*/ 8 h 244"/>
              <a:gd name="T84" fmla="*/ 108 w 468"/>
              <a:gd name="T85" fmla="*/ 8 h 244"/>
              <a:gd name="T86" fmla="*/ 128 w 468"/>
              <a:gd name="T87" fmla="*/ 0 h 244"/>
              <a:gd name="T88" fmla="*/ 88 w 468"/>
              <a:gd name="T89" fmla="*/ 8 h 244"/>
              <a:gd name="T90" fmla="*/ 68 w 468"/>
              <a:gd name="T91" fmla="*/ 0 h 244"/>
              <a:gd name="T92" fmla="*/ 88 w 468"/>
              <a:gd name="T93" fmla="*/ 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8" h="244">
                <a:moveTo>
                  <a:pt x="8" y="244"/>
                </a:moveTo>
                <a:cubicBezTo>
                  <a:pt x="0" y="244"/>
                  <a:pt x="0" y="244"/>
                  <a:pt x="0" y="244"/>
                </a:cubicBezTo>
                <a:cubicBezTo>
                  <a:pt x="0" y="224"/>
                  <a:pt x="0" y="224"/>
                  <a:pt x="0" y="224"/>
                </a:cubicBezTo>
                <a:cubicBezTo>
                  <a:pt x="8" y="224"/>
                  <a:pt x="8" y="224"/>
                  <a:pt x="8" y="224"/>
                </a:cubicBezTo>
                <a:lnTo>
                  <a:pt x="8" y="244"/>
                </a:lnTo>
                <a:close/>
                <a:moveTo>
                  <a:pt x="8" y="204"/>
                </a:moveTo>
                <a:cubicBezTo>
                  <a:pt x="0" y="204"/>
                  <a:pt x="0" y="204"/>
                  <a:pt x="0" y="204"/>
                </a:cubicBezTo>
                <a:cubicBezTo>
                  <a:pt x="0" y="180"/>
                  <a:pt x="0" y="180"/>
                  <a:pt x="0" y="180"/>
                </a:cubicBezTo>
                <a:cubicBezTo>
                  <a:pt x="8" y="180"/>
                  <a:pt x="8" y="180"/>
                  <a:pt x="8" y="180"/>
                </a:cubicBezTo>
                <a:lnTo>
                  <a:pt x="8" y="204"/>
                </a:lnTo>
                <a:close/>
                <a:moveTo>
                  <a:pt x="8" y="160"/>
                </a:moveTo>
                <a:cubicBezTo>
                  <a:pt x="0" y="160"/>
                  <a:pt x="0" y="160"/>
                  <a:pt x="0" y="160"/>
                </a:cubicBezTo>
                <a:cubicBezTo>
                  <a:pt x="0" y="140"/>
                  <a:pt x="0" y="140"/>
                  <a:pt x="0" y="140"/>
                </a:cubicBezTo>
                <a:cubicBezTo>
                  <a:pt x="8" y="140"/>
                  <a:pt x="8" y="140"/>
                  <a:pt x="8" y="140"/>
                </a:cubicBezTo>
                <a:lnTo>
                  <a:pt x="8" y="160"/>
                </a:lnTo>
                <a:close/>
                <a:moveTo>
                  <a:pt x="8" y="120"/>
                </a:moveTo>
                <a:cubicBezTo>
                  <a:pt x="0" y="120"/>
                  <a:pt x="0" y="120"/>
                  <a:pt x="0" y="120"/>
                </a:cubicBezTo>
                <a:cubicBezTo>
                  <a:pt x="0" y="100"/>
                  <a:pt x="0" y="100"/>
                  <a:pt x="0" y="100"/>
                </a:cubicBezTo>
                <a:cubicBezTo>
                  <a:pt x="8" y="100"/>
                  <a:pt x="8" y="100"/>
                  <a:pt x="8" y="100"/>
                </a:cubicBezTo>
                <a:lnTo>
                  <a:pt x="8" y="120"/>
                </a:lnTo>
                <a:close/>
                <a:moveTo>
                  <a:pt x="8" y="80"/>
                </a:moveTo>
                <a:cubicBezTo>
                  <a:pt x="0" y="80"/>
                  <a:pt x="0" y="80"/>
                  <a:pt x="0" y="80"/>
                </a:cubicBezTo>
                <a:cubicBezTo>
                  <a:pt x="0" y="60"/>
                  <a:pt x="0" y="60"/>
                  <a:pt x="0" y="60"/>
                </a:cubicBezTo>
                <a:cubicBezTo>
                  <a:pt x="8" y="60"/>
                  <a:pt x="8" y="60"/>
                  <a:pt x="8" y="60"/>
                </a:cubicBezTo>
                <a:lnTo>
                  <a:pt x="8" y="80"/>
                </a:lnTo>
                <a:close/>
                <a:moveTo>
                  <a:pt x="468" y="52"/>
                </a:moveTo>
                <a:cubicBezTo>
                  <a:pt x="460" y="52"/>
                  <a:pt x="460" y="52"/>
                  <a:pt x="460" y="52"/>
                </a:cubicBezTo>
                <a:cubicBezTo>
                  <a:pt x="460" y="44"/>
                  <a:pt x="460" y="44"/>
                  <a:pt x="460" y="44"/>
                </a:cubicBezTo>
                <a:cubicBezTo>
                  <a:pt x="460" y="40"/>
                  <a:pt x="459" y="37"/>
                  <a:pt x="458" y="33"/>
                </a:cubicBezTo>
                <a:cubicBezTo>
                  <a:pt x="466" y="31"/>
                  <a:pt x="466" y="31"/>
                  <a:pt x="466" y="31"/>
                </a:cubicBezTo>
                <a:cubicBezTo>
                  <a:pt x="467" y="35"/>
                  <a:pt x="468" y="40"/>
                  <a:pt x="468" y="44"/>
                </a:cubicBezTo>
                <a:lnTo>
                  <a:pt x="468" y="52"/>
                </a:lnTo>
                <a:close/>
                <a:moveTo>
                  <a:pt x="8" y="40"/>
                </a:moveTo>
                <a:cubicBezTo>
                  <a:pt x="0" y="39"/>
                  <a:pt x="0" y="39"/>
                  <a:pt x="0" y="39"/>
                </a:cubicBezTo>
                <a:cubicBezTo>
                  <a:pt x="2" y="32"/>
                  <a:pt x="4" y="25"/>
                  <a:pt x="9" y="19"/>
                </a:cubicBezTo>
                <a:cubicBezTo>
                  <a:pt x="15" y="23"/>
                  <a:pt x="15" y="23"/>
                  <a:pt x="15" y="23"/>
                </a:cubicBezTo>
                <a:cubicBezTo>
                  <a:pt x="12" y="28"/>
                  <a:pt x="9" y="34"/>
                  <a:pt x="8" y="40"/>
                </a:cubicBezTo>
                <a:close/>
                <a:moveTo>
                  <a:pt x="448" y="18"/>
                </a:moveTo>
                <a:cubicBezTo>
                  <a:pt x="443" y="14"/>
                  <a:pt x="438" y="11"/>
                  <a:pt x="432" y="9"/>
                </a:cubicBezTo>
                <a:cubicBezTo>
                  <a:pt x="434" y="2"/>
                  <a:pt x="434" y="2"/>
                  <a:pt x="434" y="2"/>
                </a:cubicBezTo>
                <a:cubicBezTo>
                  <a:pt x="441" y="4"/>
                  <a:pt x="448" y="7"/>
                  <a:pt x="453" y="12"/>
                </a:cubicBezTo>
                <a:lnTo>
                  <a:pt x="448" y="18"/>
                </a:lnTo>
                <a:close/>
                <a:moveTo>
                  <a:pt x="29" y="11"/>
                </a:moveTo>
                <a:cubicBezTo>
                  <a:pt x="25" y="4"/>
                  <a:pt x="25" y="4"/>
                  <a:pt x="25" y="4"/>
                </a:cubicBezTo>
                <a:cubicBezTo>
                  <a:pt x="31" y="1"/>
                  <a:pt x="37" y="0"/>
                  <a:pt x="43" y="0"/>
                </a:cubicBezTo>
                <a:cubicBezTo>
                  <a:pt x="48" y="0"/>
                  <a:pt x="48" y="0"/>
                  <a:pt x="48" y="0"/>
                </a:cubicBezTo>
                <a:cubicBezTo>
                  <a:pt x="48" y="8"/>
                  <a:pt x="48" y="8"/>
                  <a:pt x="48" y="8"/>
                </a:cubicBezTo>
                <a:cubicBezTo>
                  <a:pt x="43" y="8"/>
                  <a:pt x="43" y="8"/>
                  <a:pt x="43" y="8"/>
                </a:cubicBezTo>
                <a:cubicBezTo>
                  <a:pt x="38" y="8"/>
                  <a:pt x="33" y="9"/>
                  <a:pt x="29" y="11"/>
                </a:cubicBezTo>
                <a:close/>
                <a:moveTo>
                  <a:pt x="412" y="8"/>
                </a:moveTo>
                <a:cubicBezTo>
                  <a:pt x="392" y="8"/>
                  <a:pt x="392" y="8"/>
                  <a:pt x="392" y="8"/>
                </a:cubicBezTo>
                <a:cubicBezTo>
                  <a:pt x="392" y="0"/>
                  <a:pt x="392" y="0"/>
                  <a:pt x="392" y="0"/>
                </a:cubicBezTo>
                <a:cubicBezTo>
                  <a:pt x="412" y="0"/>
                  <a:pt x="412" y="0"/>
                  <a:pt x="412" y="0"/>
                </a:cubicBezTo>
                <a:lnTo>
                  <a:pt x="412" y="8"/>
                </a:lnTo>
                <a:close/>
                <a:moveTo>
                  <a:pt x="372" y="8"/>
                </a:moveTo>
                <a:cubicBezTo>
                  <a:pt x="352" y="8"/>
                  <a:pt x="352" y="8"/>
                  <a:pt x="352" y="8"/>
                </a:cubicBezTo>
                <a:cubicBezTo>
                  <a:pt x="352" y="0"/>
                  <a:pt x="352" y="0"/>
                  <a:pt x="352" y="0"/>
                </a:cubicBezTo>
                <a:cubicBezTo>
                  <a:pt x="372" y="0"/>
                  <a:pt x="372" y="0"/>
                  <a:pt x="372" y="0"/>
                </a:cubicBezTo>
                <a:lnTo>
                  <a:pt x="372" y="8"/>
                </a:lnTo>
                <a:close/>
                <a:moveTo>
                  <a:pt x="332" y="8"/>
                </a:moveTo>
                <a:cubicBezTo>
                  <a:pt x="312" y="8"/>
                  <a:pt x="312" y="8"/>
                  <a:pt x="312" y="8"/>
                </a:cubicBezTo>
                <a:cubicBezTo>
                  <a:pt x="312" y="0"/>
                  <a:pt x="312" y="0"/>
                  <a:pt x="312" y="0"/>
                </a:cubicBezTo>
                <a:cubicBezTo>
                  <a:pt x="332" y="0"/>
                  <a:pt x="332" y="0"/>
                  <a:pt x="332" y="0"/>
                </a:cubicBezTo>
                <a:lnTo>
                  <a:pt x="332" y="8"/>
                </a:lnTo>
                <a:close/>
                <a:moveTo>
                  <a:pt x="292" y="8"/>
                </a:moveTo>
                <a:cubicBezTo>
                  <a:pt x="272" y="8"/>
                  <a:pt x="272" y="8"/>
                  <a:pt x="272" y="8"/>
                </a:cubicBezTo>
                <a:cubicBezTo>
                  <a:pt x="272" y="0"/>
                  <a:pt x="272" y="0"/>
                  <a:pt x="272" y="0"/>
                </a:cubicBezTo>
                <a:cubicBezTo>
                  <a:pt x="292" y="0"/>
                  <a:pt x="292" y="0"/>
                  <a:pt x="292" y="0"/>
                </a:cubicBezTo>
                <a:lnTo>
                  <a:pt x="292" y="8"/>
                </a:lnTo>
                <a:close/>
                <a:moveTo>
                  <a:pt x="252" y="8"/>
                </a:moveTo>
                <a:cubicBezTo>
                  <a:pt x="228" y="8"/>
                  <a:pt x="228" y="8"/>
                  <a:pt x="228" y="8"/>
                </a:cubicBezTo>
                <a:cubicBezTo>
                  <a:pt x="228" y="0"/>
                  <a:pt x="228" y="0"/>
                  <a:pt x="228" y="0"/>
                </a:cubicBezTo>
                <a:cubicBezTo>
                  <a:pt x="252" y="0"/>
                  <a:pt x="252" y="0"/>
                  <a:pt x="252" y="0"/>
                </a:cubicBezTo>
                <a:lnTo>
                  <a:pt x="252" y="8"/>
                </a:lnTo>
                <a:close/>
                <a:moveTo>
                  <a:pt x="208" y="8"/>
                </a:moveTo>
                <a:cubicBezTo>
                  <a:pt x="188" y="8"/>
                  <a:pt x="188" y="8"/>
                  <a:pt x="188" y="8"/>
                </a:cubicBezTo>
                <a:cubicBezTo>
                  <a:pt x="188" y="0"/>
                  <a:pt x="188" y="0"/>
                  <a:pt x="188" y="0"/>
                </a:cubicBezTo>
                <a:cubicBezTo>
                  <a:pt x="208" y="0"/>
                  <a:pt x="208" y="0"/>
                  <a:pt x="208" y="0"/>
                </a:cubicBezTo>
                <a:lnTo>
                  <a:pt x="208" y="8"/>
                </a:lnTo>
                <a:close/>
                <a:moveTo>
                  <a:pt x="168" y="8"/>
                </a:moveTo>
                <a:cubicBezTo>
                  <a:pt x="148" y="8"/>
                  <a:pt x="148" y="8"/>
                  <a:pt x="148" y="8"/>
                </a:cubicBezTo>
                <a:cubicBezTo>
                  <a:pt x="148" y="0"/>
                  <a:pt x="148" y="0"/>
                  <a:pt x="148" y="0"/>
                </a:cubicBezTo>
                <a:cubicBezTo>
                  <a:pt x="168" y="0"/>
                  <a:pt x="168" y="0"/>
                  <a:pt x="168" y="0"/>
                </a:cubicBezTo>
                <a:lnTo>
                  <a:pt x="168" y="8"/>
                </a:lnTo>
                <a:close/>
                <a:moveTo>
                  <a:pt x="128" y="8"/>
                </a:moveTo>
                <a:cubicBezTo>
                  <a:pt x="108" y="8"/>
                  <a:pt x="108" y="8"/>
                  <a:pt x="108" y="8"/>
                </a:cubicBezTo>
                <a:cubicBezTo>
                  <a:pt x="108" y="0"/>
                  <a:pt x="108" y="0"/>
                  <a:pt x="108" y="0"/>
                </a:cubicBezTo>
                <a:cubicBezTo>
                  <a:pt x="128" y="0"/>
                  <a:pt x="128" y="0"/>
                  <a:pt x="128" y="0"/>
                </a:cubicBezTo>
                <a:lnTo>
                  <a:pt x="128" y="8"/>
                </a:lnTo>
                <a:close/>
                <a:moveTo>
                  <a:pt x="88" y="8"/>
                </a:moveTo>
                <a:cubicBezTo>
                  <a:pt x="68" y="8"/>
                  <a:pt x="68" y="8"/>
                  <a:pt x="68" y="8"/>
                </a:cubicBezTo>
                <a:cubicBezTo>
                  <a:pt x="68" y="0"/>
                  <a:pt x="68" y="0"/>
                  <a:pt x="68" y="0"/>
                </a:cubicBezTo>
                <a:cubicBezTo>
                  <a:pt x="88" y="0"/>
                  <a:pt x="88" y="0"/>
                  <a:pt x="88" y="0"/>
                </a:cubicBezTo>
                <a:lnTo>
                  <a:pt x="88" y="8"/>
                </a:lnTo>
                <a:close/>
              </a:path>
            </a:pathLst>
          </a:cu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5" name="Rectangle 494"/>
          <p:cNvSpPr>
            <a:spLocks noChangeArrowheads="1"/>
          </p:cNvSpPr>
          <p:nvPr/>
        </p:nvSpPr>
        <p:spPr bwMode="auto">
          <a:xfrm>
            <a:off x="7420206" y="2511330"/>
            <a:ext cx="33177" cy="33723"/>
          </a:xfrm>
          <a:prstGeom prst="rect">
            <a:avLst/>
          </a:pr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6" name="Rectangle 495"/>
          <p:cNvSpPr>
            <a:spLocks noChangeArrowheads="1"/>
          </p:cNvSpPr>
          <p:nvPr/>
        </p:nvSpPr>
        <p:spPr bwMode="auto">
          <a:xfrm>
            <a:off x="8081997" y="4176133"/>
            <a:ext cx="33177" cy="33723"/>
          </a:xfrm>
          <a:prstGeom prst="rect">
            <a:avLst/>
          </a:pr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0" name="Freeform 496"/>
          <p:cNvSpPr>
            <a:spLocks noEditPoints="1"/>
          </p:cNvSpPr>
          <p:nvPr/>
        </p:nvSpPr>
        <p:spPr bwMode="auto">
          <a:xfrm>
            <a:off x="7008113" y="4176135"/>
            <a:ext cx="1712059" cy="470335"/>
          </a:xfrm>
          <a:custGeom>
            <a:avLst/>
            <a:gdLst>
              <a:gd name="T0" fmla="*/ 125 w 240"/>
              <a:gd name="T1" fmla="*/ 112 h 112"/>
              <a:gd name="T2" fmla="*/ 124 w 240"/>
              <a:gd name="T3" fmla="*/ 112 h 112"/>
              <a:gd name="T4" fmla="*/ 124 w 240"/>
              <a:gd name="T5" fmla="*/ 104 h 112"/>
              <a:gd name="T6" fmla="*/ 125 w 240"/>
              <a:gd name="T7" fmla="*/ 104 h 112"/>
              <a:gd name="T8" fmla="*/ 142 w 240"/>
              <a:gd name="T9" fmla="*/ 100 h 112"/>
              <a:gd name="T10" fmla="*/ 146 w 240"/>
              <a:gd name="T11" fmla="*/ 107 h 112"/>
              <a:gd name="T12" fmla="*/ 125 w 240"/>
              <a:gd name="T13" fmla="*/ 112 h 112"/>
              <a:gd name="T14" fmla="*/ 104 w 240"/>
              <a:gd name="T15" fmla="*/ 112 h 112"/>
              <a:gd name="T16" fmla="*/ 84 w 240"/>
              <a:gd name="T17" fmla="*/ 112 h 112"/>
              <a:gd name="T18" fmla="*/ 84 w 240"/>
              <a:gd name="T19" fmla="*/ 104 h 112"/>
              <a:gd name="T20" fmla="*/ 104 w 240"/>
              <a:gd name="T21" fmla="*/ 104 h 112"/>
              <a:gd name="T22" fmla="*/ 104 w 240"/>
              <a:gd name="T23" fmla="*/ 112 h 112"/>
              <a:gd name="T24" fmla="*/ 64 w 240"/>
              <a:gd name="T25" fmla="*/ 112 h 112"/>
              <a:gd name="T26" fmla="*/ 40 w 240"/>
              <a:gd name="T27" fmla="*/ 112 h 112"/>
              <a:gd name="T28" fmla="*/ 40 w 240"/>
              <a:gd name="T29" fmla="*/ 104 h 112"/>
              <a:gd name="T30" fmla="*/ 64 w 240"/>
              <a:gd name="T31" fmla="*/ 104 h 112"/>
              <a:gd name="T32" fmla="*/ 64 w 240"/>
              <a:gd name="T33" fmla="*/ 112 h 112"/>
              <a:gd name="T34" fmla="*/ 20 w 240"/>
              <a:gd name="T35" fmla="*/ 112 h 112"/>
              <a:gd name="T36" fmla="*/ 0 w 240"/>
              <a:gd name="T37" fmla="*/ 112 h 112"/>
              <a:gd name="T38" fmla="*/ 0 w 240"/>
              <a:gd name="T39" fmla="*/ 104 h 112"/>
              <a:gd name="T40" fmla="*/ 20 w 240"/>
              <a:gd name="T41" fmla="*/ 104 h 112"/>
              <a:gd name="T42" fmla="*/ 20 w 240"/>
              <a:gd name="T43" fmla="*/ 112 h 112"/>
              <a:gd name="T44" fmla="*/ 162 w 240"/>
              <a:gd name="T45" fmla="*/ 91 h 112"/>
              <a:gd name="T46" fmla="*/ 155 w 240"/>
              <a:gd name="T47" fmla="*/ 87 h 112"/>
              <a:gd name="T48" fmla="*/ 160 w 240"/>
              <a:gd name="T49" fmla="*/ 69 h 112"/>
              <a:gd name="T50" fmla="*/ 168 w 240"/>
              <a:gd name="T51" fmla="*/ 69 h 112"/>
              <a:gd name="T52" fmla="*/ 162 w 240"/>
              <a:gd name="T53" fmla="*/ 91 h 112"/>
              <a:gd name="T54" fmla="*/ 168 w 240"/>
              <a:gd name="T55" fmla="*/ 48 h 112"/>
              <a:gd name="T56" fmla="*/ 160 w 240"/>
              <a:gd name="T57" fmla="*/ 48 h 112"/>
              <a:gd name="T58" fmla="*/ 160 w 240"/>
              <a:gd name="T59" fmla="*/ 44 h 112"/>
              <a:gd name="T60" fmla="*/ 164 w 240"/>
              <a:gd name="T61" fmla="*/ 27 h 112"/>
              <a:gd name="T62" fmla="*/ 171 w 240"/>
              <a:gd name="T63" fmla="*/ 30 h 112"/>
              <a:gd name="T64" fmla="*/ 168 w 240"/>
              <a:gd name="T65" fmla="*/ 44 h 112"/>
              <a:gd name="T66" fmla="*/ 168 w 240"/>
              <a:gd name="T67" fmla="*/ 48 h 112"/>
              <a:gd name="T68" fmla="*/ 182 w 240"/>
              <a:gd name="T69" fmla="*/ 16 h 112"/>
              <a:gd name="T70" fmla="*/ 178 w 240"/>
              <a:gd name="T71" fmla="*/ 9 h 112"/>
              <a:gd name="T72" fmla="*/ 198 w 240"/>
              <a:gd name="T73" fmla="*/ 1 h 112"/>
              <a:gd name="T74" fmla="*/ 199 w 240"/>
              <a:gd name="T75" fmla="*/ 8 h 112"/>
              <a:gd name="T76" fmla="*/ 182 w 240"/>
              <a:gd name="T77" fmla="*/ 16 h 112"/>
              <a:gd name="T78" fmla="*/ 240 w 240"/>
              <a:gd name="T79" fmla="*/ 8 h 112"/>
              <a:gd name="T80" fmla="*/ 220 w 240"/>
              <a:gd name="T81" fmla="*/ 8 h 112"/>
              <a:gd name="T82" fmla="*/ 220 w 240"/>
              <a:gd name="T83" fmla="*/ 0 h 112"/>
              <a:gd name="T84" fmla="*/ 240 w 240"/>
              <a:gd name="T85" fmla="*/ 0 h 112"/>
              <a:gd name="T86" fmla="*/ 240 w 240"/>
              <a:gd name="T87"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 h="112">
                <a:moveTo>
                  <a:pt x="125" y="112"/>
                </a:moveTo>
                <a:cubicBezTo>
                  <a:pt x="124" y="112"/>
                  <a:pt x="124" y="112"/>
                  <a:pt x="124" y="112"/>
                </a:cubicBezTo>
                <a:cubicBezTo>
                  <a:pt x="124" y="104"/>
                  <a:pt x="124" y="104"/>
                  <a:pt x="124" y="104"/>
                </a:cubicBezTo>
                <a:cubicBezTo>
                  <a:pt x="125" y="104"/>
                  <a:pt x="125" y="104"/>
                  <a:pt x="125" y="104"/>
                </a:cubicBezTo>
                <a:cubicBezTo>
                  <a:pt x="131" y="104"/>
                  <a:pt x="137" y="103"/>
                  <a:pt x="142" y="100"/>
                </a:cubicBezTo>
                <a:cubicBezTo>
                  <a:pt x="146" y="107"/>
                  <a:pt x="146" y="107"/>
                  <a:pt x="146" y="107"/>
                </a:cubicBezTo>
                <a:cubicBezTo>
                  <a:pt x="140" y="110"/>
                  <a:pt x="133" y="112"/>
                  <a:pt x="125" y="112"/>
                </a:cubicBezTo>
                <a:close/>
                <a:moveTo>
                  <a:pt x="104" y="112"/>
                </a:moveTo>
                <a:cubicBezTo>
                  <a:pt x="84" y="112"/>
                  <a:pt x="84" y="112"/>
                  <a:pt x="84" y="112"/>
                </a:cubicBezTo>
                <a:cubicBezTo>
                  <a:pt x="84" y="104"/>
                  <a:pt x="84" y="104"/>
                  <a:pt x="84" y="104"/>
                </a:cubicBezTo>
                <a:cubicBezTo>
                  <a:pt x="104" y="104"/>
                  <a:pt x="104" y="104"/>
                  <a:pt x="104" y="104"/>
                </a:cubicBezTo>
                <a:lnTo>
                  <a:pt x="104" y="112"/>
                </a:lnTo>
                <a:close/>
                <a:moveTo>
                  <a:pt x="64" y="112"/>
                </a:moveTo>
                <a:cubicBezTo>
                  <a:pt x="40" y="112"/>
                  <a:pt x="40" y="112"/>
                  <a:pt x="40" y="112"/>
                </a:cubicBezTo>
                <a:cubicBezTo>
                  <a:pt x="40" y="104"/>
                  <a:pt x="40" y="104"/>
                  <a:pt x="40" y="104"/>
                </a:cubicBezTo>
                <a:cubicBezTo>
                  <a:pt x="64" y="104"/>
                  <a:pt x="64" y="104"/>
                  <a:pt x="64" y="104"/>
                </a:cubicBezTo>
                <a:lnTo>
                  <a:pt x="64" y="112"/>
                </a:lnTo>
                <a:close/>
                <a:moveTo>
                  <a:pt x="20" y="112"/>
                </a:moveTo>
                <a:cubicBezTo>
                  <a:pt x="0" y="112"/>
                  <a:pt x="0" y="112"/>
                  <a:pt x="0" y="112"/>
                </a:cubicBezTo>
                <a:cubicBezTo>
                  <a:pt x="0" y="104"/>
                  <a:pt x="0" y="104"/>
                  <a:pt x="0" y="104"/>
                </a:cubicBezTo>
                <a:cubicBezTo>
                  <a:pt x="20" y="104"/>
                  <a:pt x="20" y="104"/>
                  <a:pt x="20" y="104"/>
                </a:cubicBezTo>
                <a:lnTo>
                  <a:pt x="20" y="112"/>
                </a:lnTo>
                <a:close/>
                <a:moveTo>
                  <a:pt x="162" y="91"/>
                </a:moveTo>
                <a:cubicBezTo>
                  <a:pt x="155" y="87"/>
                  <a:pt x="155" y="87"/>
                  <a:pt x="155" y="87"/>
                </a:cubicBezTo>
                <a:cubicBezTo>
                  <a:pt x="158" y="81"/>
                  <a:pt x="160" y="75"/>
                  <a:pt x="160" y="69"/>
                </a:cubicBezTo>
                <a:cubicBezTo>
                  <a:pt x="168" y="69"/>
                  <a:pt x="168" y="69"/>
                  <a:pt x="168" y="69"/>
                </a:cubicBezTo>
                <a:cubicBezTo>
                  <a:pt x="168" y="77"/>
                  <a:pt x="166" y="84"/>
                  <a:pt x="162" y="91"/>
                </a:cubicBezTo>
                <a:close/>
                <a:moveTo>
                  <a:pt x="168" y="48"/>
                </a:moveTo>
                <a:cubicBezTo>
                  <a:pt x="160" y="48"/>
                  <a:pt x="160" y="48"/>
                  <a:pt x="160" y="48"/>
                </a:cubicBezTo>
                <a:cubicBezTo>
                  <a:pt x="160" y="44"/>
                  <a:pt x="160" y="44"/>
                  <a:pt x="160" y="44"/>
                </a:cubicBezTo>
                <a:cubicBezTo>
                  <a:pt x="160" y="38"/>
                  <a:pt x="161" y="32"/>
                  <a:pt x="164" y="27"/>
                </a:cubicBezTo>
                <a:cubicBezTo>
                  <a:pt x="171" y="30"/>
                  <a:pt x="171" y="30"/>
                  <a:pt x="171" y="30"/>
                </a:cubicBezTo>
                <a:cubicBezTo>
                  <a:pt x="169" y="34"/>
                  <a:pt x="168" y="39"/>
                  <a:pt x="168" y="44"/>
                </a:cubicBezTo>
                <a:lnTo>
                  <a:pt x="168" y="48"/>
                </a:lnTo>
                <a:close/>
                <a:moveTo>
                  <a:pt x="182" y="16"/>
                </a:moveTo>
                <a:cubicBezTo>
                  <a:pt x="178" y="9"/>
                  <a:pt x="178" y="9"/>
                  <a:pt x="178" y="9"/>
                </a:cubicBezTo>
                <a:cubicBezTo>
                  <a:pt x="184" y="5"/>
                  <a:pt x="191" y="2"/>
                  <a:pt x="198" y="1"/>
                </a:cubicBezTo>
                <a:cubicBezTo>
                  <a:pt x="199" y="8"/>
                  <a:pt x="199" y="8"/>
                  <a:pt x="199" y="8"/>
                </a:cubicBezTo>
                <a:cubicBezTo>
                  <a:pt x="193" y="9"/>
                  <a:pt x="187" y="12"/>
                  <a:pt x="182" y="16"/>
                </a:cubicBezTo>
                <a:close/>
                <a:moveTo>
                  <a:pt x="240" y="8"/>
                </a:moveTo>
                <a:cubicBezTo>
                  <a:pt x="220" y="8"/>
                  <a:pt x="220" y="8"/>
                  <a:pt x="220" y="8"/>
                </a:cubicBezTo>
                <a:cubicBezTo>
                  <a:pt x="220" y="0"/>
                  <a:pt x="220" y="0"/>
                  <a:pt x="220" y="0"/>
                </a:cubicBezTo>
                <a:cubicBezTo>
                  <a:pt x="240" y="0"/>
                  <a:pt x="240" y="0"/>
                  <a:pt x="240" y="0"/>
                </a:cubicBezTo>
                <a:lnTo>
                  <a:pt x="240" y="8"/>
                </a:lnTo>
                <a:close/>
              </a:path>
            </a:pathLst>
          </a:cu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1" name="Rectangle 497"/>
          <p:cNvSpPr>
            <a:spLocks noChangeArrowheads="1"/>
          </p:cNvSpPr>
          <p:nvPr/>
        </p:nvSpPr>
        <p:spPr bwMode="auto">
          <a:xfrm>
            <a:off x="6875407" y="4612748"/>
            <a:ext cx="48892" cy="33723"/>
          </a:xfrm>
          <a:prstGeom prst="rect">
            <a:avLst/>
          </a:pr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12" name="椭圆 1911"/>
          <p:cNvSpPr/>
          <p:nvPr/>
        </p:nvSpPr>
        <p:spPr>
          <a:xfrm>
            <a:off x="4521595" y="5175374"/>
            <a:ext cx="3101163" cy="447261"/>
          </a:xfrm>
          <a:prstGeom prst="ellipse">
            <a:avLst/>
          </a:prstGeom>
          <a:gradFill flip="none" rotWithShape="1">
            <a:gsLst>
              <a:gs pos="0">
                <a:schemeClr val="tx1">
                  <a:alpha val="20000"/>
                  <a:lumMod val="93000"/>
                  <a:lumOff val="7000"/>
                </a:schemeClr>
              </a:gs>
              <a:gs pos="100000">
                <a:schemeClr val="tx1">
                  <a:alpha val="0"/>
                  <a:lumMod val="53000"/>
                  <a:lumOff val="4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7" name="文本框 506"/>
          <p:cNvSpPr txBox="1"/>
          <p:nvPr/>
        </p:nvSpPr>
        <p:spPr>
          <a:xfrm>
            <a:off x="1387962" y="5030349"/>
            <a:ext cx="1752399" cy="997196"/>
          </a:xfrm>
          <a:prstGeom prst="rect">
            <a:avLst/>
          </a:prstGeom>
          <a:noFill/>
        </p:spPr>
        <p:txBody>
          <a:bodyPr wrap="square" rtlCol="0">
            <a:spAutoFit/>
          </a:bodyPr>
          <a:lstStyle/>
          <a:p>
            <a:pPr algn="just">
              <a:lnSpc>
                <a:spcPct val="140000"/>
              </a:lnSpc>
            </a:pPr>
            <a:r>
              <a:rPr lang="zh-CN" altLang="en-US" sz="1400" dirty="0">
                <a:solidFill>
                  <a:srgbClr val="4C4E4D"/>
                </a:solidFill>
                <a:latin typeface="微软雅黑" panose="020B0503020204020204" pitchFamily="34" charset="-122"/>
                <a:ea typeface="微软雅黑" panose="020B0503020204020204" pitchFamily="34" charset="-122"/>
              </a:rPr>
              <a:t>金融（</a:t>
            </a:r>
            <a:r>
              <a:rPr lang="en-US" altLang="zh-CN" sz="1400" dirty="0">
                <a:solidFill>
                  <a:srgbClr val="4C4E4D"/>
                </a:solidFill>
                <a:latin typeface="微软雅黑" panose="020B0503020204020204" pitchFamily="34" charset="-122"/>
                <a:ea typeface="微软雅黑" panose="020B0503020204020204" pitchFamily="34" charset="-122"/>
              </a:rPr>
              <a:t>FIN</a:t>
            </a:r>
            <a:r>
              <a:rPr lang="zh-CN" altLang="en-US" sz="1400" dirty="0" smtClean="0">
                <a:solidFill>
                  <a:srgbClr val="4C4E4D"/>
                </a:solidFill>
                <a:latin typeface="微软雅黑" panose="020B0503020204020204" pitchFamily="34" charset="-122"/>
                <a:ea typeface="微软雅黑" panose="020B0503020204020204" pitchFamily="34" charset="-122"/>
              </a:rPr>
              <a:t>）狭义</a:t>
            </a:r>
            <a:r>
              <a:rPr lang="zh-CN" altLang="en-US" sz="1400" dirty="0">
                <a:solidFill>
                  <a:srgbClr val="4C4E4D"/>
                </a:solidFill>
                <a:latin typeface="微软雅黑" panose="020B0503020204020204" pitchFamily="34" charset="-122"/>
                <a:ea typeface="微软雅黑" panose="020B0503020204020204" pitchFamily="34" charset="-122"/>
              </a:rPr>
              <a:t>的可以理解为金融是动态的货币经济学。</a:t>
            </a:r>
          </a:p>
        </p:txBody>
      </p:sp>
      <p:sp>
        <p:nvSpPr>
          <p:cNvPr id="509" name="文本框 508"/>
          <p:cNvSpPr txBox="1"/>
          <p:nvPr/>
        </p:nvSpPr>
        <p:spPr>
          <a:xfrm>
            <a:off x="9002042" y="4378466"/>
            <a:ext cx="1752399" cy="997196"/>
          </a:xfrm>
          <a:prstGeom prst="rect">
            <a:avLst/>
          </a:prstGeom>
          <a:noFill/>
        </p:spPr>
        <p:txBody>
          <a:bodyPr wrap="square" rtlCol="0">
            <a:spAutoFit/>
          </a:bodyPr>
          <a:lstStyle/>
          <a:p>
            <a:pPr algn="just">
              <a:lnSpc>
                <a:spcPct val="140000"/>
              </a:lnSpc>
            </a:pPr>
            <a:r>
              <a:rPr lang="zh-CN" altLang="en-US" sz="1400" dirty="0">
                <a:solidFill>
                  <a:srgbClr val="4C4E4D"/>
                </a:solidFill>
                <a:latin typeface="微软雅黑" panose="020B0503020204020204" pitchFamily="34" charset="-122"/>
                <a:ea typeface="微软雅黑" panose="020B0503020204020204" pitchFamily="34" charset="-122"/>
              </a:rPr>
              <a:t>金融（</a:t>
            </a:r>
            <a:r>
              <a:rPr lang="en-US" altLang="zh-CN" sz="1400" dirty="0">
                <a:solidFill>
                  <a:srgbClr val="4C4E4D"/>
                </a:solidFill>
                <a:latin typeface="微软雅黑" panose="020B0503020204020204" pitchFamily="34" charset="-122"/>
                <a:ea typeface="微软雅黑" panose="020B0503020204020204" pitchFamily="34" charset="-122"/>
              </a:rPr>
              <a:t>FIN</a:t>
            </a:r>
            <a:r>
              <a:rPr lang="zh-CN" altLang="en-US" sz="1400" dirty="0" smtClean="0">
                <a:solidFill>
                  <a:srgbClr val="4C4E4D"/>
                </a:solidFill>
                <a:latin typeface="微软雅黑" panose="020B0503020204020204" pitchFamily="34" charset="-122"/>
                <a:ea typeface="微软雅黑" panose="020B0503020204020204" pitchFamily="34" charset="-122"/>
              </a:rPr>
              <a:t>）狭义</a:t>
            </a:r>
            <a:r>
              <a:rPr lang="zh-CN" altLang="en-US" sz="1400" dirty="0">
                <a:solidFill>
                  <a:srgbClr val="4C4E4D"/>
                </a:solidFill>
                <a:latin typeface="微软雅黑" panose="020B0503020204020204" pitchFamily="34" charset="-122"/>
                <a:ea typeface="微软雅黑" panose="020B0503020204020204" pitchFamily="34" charset="-122"/>
              </a:rPr>
              <a:t>的可以理解为金融是动态的货币经济学。</a:t>
            </a:r>
          </a:p>
        </p:txBody>
      </p:sp>
      <p:sp>
        <p:nvSpPr>
          <p:cNvPr id="511" name="文本框 510"/>
          <p:cNvSpPr txBox="1"/>
          <p:nvPr/>
        </p:nvSpPr>
        <p:spPr>
          <a:xfrm>
            <a:off x="9007826" y="2301008"/>
            <a:ext cx="1752399" cy="997196"/>
          </a:xfrm>
          <a:prstGeom prst="rect">
            <a:avLst/>
          </a:prstGeom>
          <a:noFill/>
        </p:spPr>
        <p:txBody>
          <a:bodyPr wrap="square" rtlCol="0">
            <a:spAutoFit/>
          </a:bodyPr>
          <a:lstStyle/>
          <a:p>
            <a:pPr algn="just">
              <a:lnSpc>
                <a:spcPct val="140000"/>
              </a:lnSpc>
            </a:pPr>
            <a:r>
              <a:rPr lang="zh-CN" altLang="en-US" sz="1400" dirty="0">
                <a:solidFill>
                  <a:srgbClr val="4C4E4D"/>
                </a:solidFill>
                <a:latin typeface="微软雅黑" panose="020B0503020204020204" pitchFamily="34" charset="-122"/>
                <a:ea typeface="微软雅黑" panose="020B0503020204020204" pitchFamily="34" charset="-122"/>
              </a:rPr>
              <a:t>金融（</a:t>
            </a:r>
            <a:r>
              <a:rPr lang="en-US" altLang="zh-CN" sz="1400" dirty="0">
                <a:solidFill>
                  <a:srgbClr val="4C4E4D"/>
                </a:solidFill>
                <a:latin typeface="微软雅黑" panose="020B0503020204020204" pitchFamily="34" charset="-122"/>
                <a:ea typeface="微软雅黑" panose="020B0503020204020204" pitchFamily="34" charset="-122"/>
              </a:rPr>
              <a:t>FIN</a:t>
            </a:r>
            <a:r>
              <a:rPr lang="zh-CN" altLang="en-US" sz="1400" dirty="0" smtClean="0">
                <a:solidFill>
                  <a:srgbClr val="4C4E4D"/>
                </a:solidFill>
                <a:latin typeface="微软雅黑" panose="020B0503020204020204" pitchFamily="34" charset="-122"/>
                <a:ea typeface="微软雅黑" panose="020B0503020204020204" pitchFamily="34" charset="-122"/>
              </a:rPr>
              <a:t>）狭义</a:t>
            </a:r>
            <a:r>
              <a:rPr lang="zh-CN" altLang="en-US" sz="1400" dirty="0">
                <a:solidFill>
                  <a:srgbClr val="4C4E4D"/>
                </a:solidFill>
                <a:latin typeface="微软雅黑" panose="020B0503020204020204" pitchFamily="34" charset="-122"/>
                <a:ea typeface="微软雅黑" panose="020B0503020204020204" pitchFamily="34" charset="-122"/>
              </a:rPr>
              <a:t>的可以理解为金融是动态的货币经济学。</a:t>
            </a:r>
          </a:p>
        </p:txBody>
      </p:sp>
      <p:sp>
        <p:nvSpPr>
          <p:cNvPr id="1915" name="文本框 1914"/>
          <p:cNvSpPr txBox="1"/>
          <p:nvPr/>
        </p:nvSpPr>
        <p:spPr>
          <a:xfrm>
            <a:off x="1392829" y="2637178"/>
            <a:ext cx="1467068" cy="400110"/>
          </a:xfrm>
          <a:prstGeom prst="rect">
            <a:avLst/>
          </a:prstGeom>
          <a:noFill/>
        </p:spPr>
        <p:txBody>
          <a:bodyPr wrap="none" rtlCol="0">
            <a:spAutoFit/>
          </a:bodyPr>
          <a:lstStyle/>
          <a:p>
            <a:r>
              <a:rPr lang="zh-CN" altLang="en-US" sz="2000" dirty="0" smtClean="0">
                <a:solidFill>
                  <a:srgbClr val="014195"/>
                </a:solidFill>
                <a:latin typeface="方正粗谭黑简体" panose="02000000000000000000" pitchFamily="2" charset="-122"/>
                <a:ea typeface="方正粗谭黑简体" panose="02000000000000000000" pitchFamily="2" charset="-122"/>
              </a:rPr>
              <a:t>金融的定义</a:t>
            </a:r>
            <a:endParaRPr lang="zh-CN" altLang="en-US" sz="2000" dirty="0">
              <a:solidFill>
                <a:srgbClr val="014195"/>
              </a:solidFill>
              <a:latin typeface="方正粗谭黑简体" panose="02000000000000000000" pitchFamily="2" charset="-122"/>
              <a:ea typeface="方正粗谭黑简体" panose="02000000000000000000" pitchFamily="2" charset="-122"/>
            </a:endParaRPr>
          </a:p>
        </p:txBody>
      </p:sp>
      <p:sp>
        <p:nvSpPr>
          <p:cNvPr id="514" name="文本框 513"/>
          <p:cNvSpPr txBox="1"/>
          <p:nvPr/>
        </p:nvSpPr>
        <p:spPr>
          <a:xfrm>
            <a:off x="1391423" y="4583275"/>
            <a:ext cx="1467068" cy="400110"/>
          </a:xfrm>
          <a:prstGeom prst="rect">
            <a:avLst/>
          </a:prstGeom>
          <a:noFill/>
        </p:spPr>
        <p:txBody>
          <a:bodyPr wrap="none" rtlCol="0">
            <a:spAutoFit/>
          </a:bodyPr>
          <a:lstStyle/>
          <a:p>
            <a:r>
              <a:rPr lang="zh-CN" altLang="en-US" sz="2000" dirty="0" smtClean="0">
                <a:solidFill>
                  <a:srgbClr val="014195"/>
                </a:solidFill>
                <a:latin typeface="方正粗谭黑简体" panose="02000000000000000000" pitchFamily="2" charset="-122"/>
                <a:ea typeface="方正粗谭黑简体" panose="02000000000000000000" pitchFamily="2" charset="-122"/>
              </a:rPr>
              <a:t>金融的定义</a:t>
            </a:r>
            <a:endParaRPr lang="zh-CN" altLang="en-US" sz="2000" dirty="0">
              <a:solidFill>
                <a:srgbClr val="014195"/>
              </a:solidFill>
              <a:latin typeface="方正粗谭黑简体" panose="02000000000000000000" pitchFamily="2" charset="-122"/>
              <a:ea typeface="方正粗谭黑简体" panose="02000000000000000000" pitchFamily="2" charset="-122"/>
            </a:endParaRPr>
          </a:p>
        </p:txBody>
      </p:sp>
      <p:sp>
        <p:nvSpPr>
          <p:cNvPr id="515" name="文本框 514"/>
          <p:cNvSpPr txBox="1"/>
          <p:nvPr/>
        </p:nvSpPr>
        <p:spPr>
          <a:xfrm>
            <a:off x="9002041" y="1813218"/>
            <a:ext cx="1467068" cy="400110"/>
          </a:xfrm>
          <a:prstGeom prst="rect">
            <a:avLst/>
          </a:prstGeom>
          <a:noFill/>
        </p:spPr>
        <p:txBody>
          <a:bodyPr wrap="none" rtlCol="0">
            <a:spAutoFit/>
          </a:bodyPr>
          <a:lstStyle/>
          <a:p>
            <a:r>
              <a:rPr lang="zh-CN" altLang="en-US" sz="2000" dirty="0" smtClean="0">
                <a:solidFill>
                  <a:srgbClr val="014195"/>
                </a:solidFill>
                <a:latin typeface="方正粗谭黑简体" panose="02000000000000000000" pitchFamily="2" charset="-122"/>
                <a:ea typeface="方正粗谭黑简体" panose="02000000000000000000" pitchFamily="2" charset="-122"/>
              </a:rPr>
              <a:t>金融的定义</a:t>
            </a:r>
            <a:endParaRPr lang="zh-CN" altLang="en-US" sz="2000" dirty="0">
              <a:solidFill>
                <a:srgbClr val="014195"/>
              </a:solidFill>
              <a:latin typeface="方正粗谭黑简体" panose="02000000000000000000" pitchFamily="2" charset="-122"/>
              <a:ea typeface="方正粗谭黑简体" panose="02000000000000000000" pitchFamily="2" charset="-122"/>
            </a:endParaRPr>
          </a:p>
        </p:txBody>
      </p:sp>
      <p:sp>
        <p:nvSpPr>
          <p:cNvPr id="516" name="文本框 515"/>
          <p:cNvSpPr txBox="1"/>
          <p:nvPr/>
        </p:nvSpPr>
        <p:spPr>
          <a:xfrm>
            <a:off x="8996259" y="3877191"/>
            <a:ext cx="1467068" cy="400110"/>
          </a:xfrm>
          <a:prstGeom prst="rect">
            <a:avLst/>
          </a:prstGeom>
          <a:noFill/>
        </p:spPr>
        <p:txBody>
          <a:bodyPr wrap="none" rtlCol="0">
            <a:spAutoFit/>
          </a:bodyPr>
          <a:lstStyle/>
          <a:p>
            <a:r>
              <a:rPr lang="zh-CN" altLang="en-US" sz="2000" dirty="0" smtClean="0">
                <a:solidFill>
                  <a:srgbClr val="014195"/>
                </a:solidFill>
                <a:latin typeface="方正粗谭黑简体" panose="02000000000000000000" pitchFamily="2" charset="-122"/>
                <a:ea typeface="方正粗谭黑简体" panose="02000000000000000000" pitchFamily="2" charset="-122"/>
              </a:rPr>
              <a:t>金融的定义</a:t>
            </a:r>
            <a:endParaRPr lang="zh-CN" altLang="en-US" sz="2000" dirty="0">
              <a:solidFill>
                <a:srgbClr val="014195"/>
              </a:solidFill>
              <a:latin typeface="方正粗谭黑简体" panose="02000000000000000000" pitchFamily="2" charset="-122"/>
              <a:ea typeface="方正粗谭黑简体" panose="02000000000000000000" pitchFamily="2" charset="-122"/>
            </a:endParaRPr>
          </a:p>
        </p:txBody>
      </p:sp>
      <p:grpSp>
        <p:nvGrpSpPr>
          <p:cNvPr id="37" name="组合 36"/>
          <p:cNvGrpSpPr/>
          <p:nvPr/>
        </p:nvGrpSpPr>
        <p:grpSpPr>
          <a:xfrm>
            <a:off x="979536" y="178638"/>
            <a:ext cx="11212464" cy="718228"/>
            <a:chOff x="979536" y="178638"/>
            <a:chExt cx="11212464" cy="718228"/>
          </a:xfrm>
        </p:grpSpPr>
        <p:sp>
          <p:nvSpPr>
            <p:cNvPr id="38" name="矩形 37"/>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1387962" y="3116551"/>
            <a:ext cx="1752399" cy="997196"/>
          </a:xfrm>
          <a:prstGeom prst="rect">
            <a:avLst/>
          </a:prstGeom>
          <a:noFill/>
        </p:spPr>
        <p:txBody>
          <a:bodyPr wrap="square" rtlCol="0">
            <a:spAutoFit/>
          </a:bodyPr>
          <a:lstStyle/>
          <a:p>
            <a:pPr algn="just">
              <a:lnSpc>
                <a:spcPct val="140000"/>
              </a:lnSpc>
            </a:pPr>
            <a:r>
              <a:rPr lang="zh-CN" altLang="en-US" sz="1400" dirty="0">
                <a:solidFill>
                  <a:srgbClr val="4C4E4D"/>
                </a:solidFill>
                <a:latin typeface="微软雅黑" panose="020B0503020204020204" pitchFamily="34" charset="-122"/>
                <a:ea typeface="微软雅黑" panose="020B0503020204020204" pitchFamily="34" charset="-122"/>
              </a:rPr>
              <a:t>金融（</a:t>
            </a:r>
            <a:r>
              <a:rPr lang="en-US" altLang="zh-CN" sz="1400" dirty="0">
                <a:solidFill>
                  <a:srgbClr val="4C4E4D"/>
                </a:solidFill>
                <a:latin typeface="微软雅黑" panose="020B0503020204020204" pitchFamily="34" charset="-122"/>
                <a:ea typeface="微软雅黑" panose="020B0503020204020204" pitchFamily="34" charset="-122"/>
              </a:rPr>
              <a:t>FIN</a:t>
            </a:r>
            <a:r>
              <a:rPr lang="zh-CN" altLang="en-US" sz="1400" dirty="0" smtClean="0">
                <a:solidFill>
                  <a:srgbClr val="4C4E4D"/>
                </a:solidFill>
                <a:latin typeface="微软雅黑" panose="020B0503020204020204" pitchFamily="34" charset="-122"/>
                <a:ea typeface="微软雅黑" panose="020B0503020204020204" pitchFamily="34" charset="-122"/>
              </a:rPr>
              <a:t>）狭义</a:t>
            </a:r>
            <a:r>
              <a:rPr lang="zh-CN" altLang="en-US" sz="1400" dirty="0">
                <a:solidFill>
                  <a:srgbClr val="4C4E4D"/>
                </a:solidFill>
                <a:latin typeface="微软雅黑" panose="020B0503020204020204" pitchFamily="34" charset="-122"/>
                <a:ea typeface="微软雅黑" panose="020B0503020204020204" pitchFamily="34" charset="-122"/>
              </a:rPr>
              <a:t>的可以理解为金融是动态的货币经济学。</a:t>
            </a:r>
          </a:p>
        </p:txBody>
      </p:sp>
    </p:spTree>
    <p:extLst>
      <p:ext uri="{BB962C8B-B14F-4D97-AF65-F5344CB8AC3E}">
        <p14:creationId xmlns:p14="http://schemas.microsoft.com/office/powerpoint/2010/main" val="356797178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a:off x="1497473" y="3955247"/>
            <a:ext cx="3341927" cy="1796166"/>
          </a:xfrm>
          <a:custGeom>
            <a:avLst/>
            <a:gdLst>
              <a:gd name="connsiteX0" fmla="*/ 0 w 3341926"/>
              <a:gd name="connsiteY0" fmla="*/ 0 h 1796166"/>
              <a:gd name="connsiteX1" fmla="*/ 3341926 w 3341926"/>
              <a:gd name="connsiteY1" fmla="*/ 0 h 1796166"/>
              <a:gd name="connsiteX2" fmla="*/ 2631681 w 3341926"/>
              <a:gd name="connsiteY2" fmla="*/ 1796166 h 1796166"/>
              <a:gd name="connsiteX3" fmla="*/ 0 w 3341926"/>
              <a:gd name="connsiteY3" fmla="*/ 1796166 h 1796166"/>
            </a:gdLst>
            <a:ahLst/>
            <a:cxnLst>
              <a:cxn ang="0">
                <a:pos x="connsiteX0" y="connsiteY0"/>
              </a:cxn>
              <a:cxn ang="0">
                <a:pos x="connsiteX1" y="connsiteY1"/>
              </a:cxn>
              <a:cxn ang="0">
                <a:pos x="connsiteX2" y="connsiteY2"/>
              </a:cxn>
              <a:cxn ang="0">
                <a:pos x="connsiteX3" y="connsiteY3"/>
              </a:cxn>
            </a:cxnLst>
            <a:rect l="l" t="t" r="r" b="b"/>
            <a:pathLst>
              <a:path w="3341926" h="1796166">
                <a:moveTo>
                  <a:pt x="0" y="0"/>
                </a:moveTo>
                <a:lnTo>
                  <a:pt x="3341926" y="0"/>
                </a:lnTo>
                <a:lnTo>
                  <a:pt x="2631681" y="1796166"/>
                </a:lnTo>
                <a:lnTo>
                  <a:pt x="0" y="1796166"/>
                </a:lnTo>
                <a:close/>
              </a:path>
            </a:pathLst>
          </a:custGeom>
          <a:solidFill>
            <a:srgbClr val="8AA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499166" y="1751926"/>
            <a:ext cx="2170389" cy="2125048"/>
          </a:xfrm>
          <a:custGeom>
            <a:avLst/>
            <a:gdLst>
              <a:gd name="connsiteX0" fmla="*/ 0 w 2170389"/>
              <a:gd name="connsiteY0" fmla="*/ 0 h 2125048"/>
              <a:gd name="connsiteX1" fmla="*/ 1328928 w 2170389"/>
              <a:gd name="connsiteY1" fmla="*/ 0 h 2125048"/>
              <a:gd name="connsiteX2" fmla="*/ 2170389 w 2170389"/>
              <a:gd name="connsiteY2" fmla="*/ 2125048 h 2125048"/>
              <a:gd name="connsiteX3" fmla="*/ 0 w 2170389"/>
              <a:gd name="connsiteY3" fmla="*/ 2125048 h 2125048"/>
            </a:gdLst>
            <a:ahLst/>
            <a:cxnLst>
              <a:cxn ang="0">
                <a:pos x="connsiteX0" y="connsiteY0"/>
              </a:cxn>
              <a:cxn ang="0">
                <a:pos x="connsiteX1" y="connsiteY1"/>
              </a:cxn>
              <a:cxn ang="0">
                <a:pos x="connsiteX2" y="connsiteY2"/>
              </a:cxn>
              <a:cxn ang="0">
                <a:pos x="connsiteX3" y="connsiteY3"/>
              </a:cxn>
            </a:cxnLst>
            <a:rect l="l" t="t" r="r" b="b"/>
            <a:pathLst>
              <a:path w="2170389" h="2125048">
                <a:moveTo>
                  <a:pt x="0" y="0"/>
                </a:moveTo>
                <a:lnTo>
                  <a:pt x="1328928" y="0"/>
                </a:lnTo>
                <a:lnTo>
                  <a:pt x="2170389" y="2125048"/>
                </a:lnTo>
                <a:lnTo>
                  <a:pt x="0" y="2125048"/>
                </a:lnTo>
                <a:close/>
              </a:path>
            </a:pathLst>
          </a:custGeom>
        </p:spPr>
      </p:pic>
      <p:pic>
        <p:nvPicPr>
          <p:cNvPr id="32" name="图片 3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178142" y="1752600"/>
            <a:ext cx="2039239" cy="2124370"/>
          </a:xfrm>
          <a:custGeom>
            <a:avLst/>
            <a:gdLst>
              <a:gd name="connsiteX0" fmla="*/ 0 w 2039239"/>
              <a:gd name="connsiteY0" fmla="*/ 0 h 2056496"/>
              <a:gd name="connsiteX1" fmla="*/ 2039239 w 2039239"/>
              <a:gd name="connsiteY1" fmla="*/ 0 h 2056496"/>
              <a:gd name="connsiteX2" fmla="*/ 1506166 w 2039239"/>
              <a:gd name="connsiteY2" fmla="*/ 2056496 h 2056496"/>
              <a:gd name="connsiteX3" fmla="*/ 0 w 2039239"/>
              <a:gd name="connsiteY3" fmla="*/ 2056496 h 2056496"/>
            </a:gdLst>
            <a:ahLst/>
            <a:cxnLst>
              <a:cxn ang="0">
                <a:pos x="connsiteX0" y="connsiteY0"/>
              </a:cxn>
              <a:cxn ang="0">
                <a:pos x="connsiteX1" y="connsiteY1"/>
              </a:cxn>
              <a:cxn ang="0">
                <a:pos x="connsiteX2" y="connsiteY2"/>
              </a:cxn>
              <a:cxn ang="0">
                <a:pos x="connsiteX3" y="connsiteY3"/>
              </a:cxn>
            </a:cxnLst>
            <a:rect l="l" t="t" r="r" b="b"/>
            <a:pathLst>
              <a:path w="2039239" h="2056496">
                <a:moveTo>
                  <a:pt x="0" y="0"/>
                </a:moveTo>
                <a:lnTo>
                  <a:pt x="2039239" y="0"/>
                </a:lnTo>
                <a:lnTo>
                  <a:pt x="1506166" y="2056496"/>
                </a:lnTo>
                <a:lnTo>
                  <a:pt x="0" y="2056496"/>
                </a:lnTo>
                <a:close/>
              </a:path>
            </a:pathLst>
          </a:custGeom>
        </p:spPr>
      </p:pic>
      <p:sp>
        <p:nvSpPr>
          <p:cNvPr id="5" name="矩形 4"/>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pic>
        <p:nvPicPr>
          <p:cNvPr id="58" name="图片 5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178139" y="3955246"/>
            <a:ext cx="1477559" cy="1796163"/>
          </a:xfrm>
          <a:custGeom>
            <a:avLst/>
            <a:gdLst>
              <a:gd name="connsiteX0" fmla="*/ 0 w 1788622"/>
              <a:gd name="connsiteY0" fmla="*/ 0 h 2174301"/>
              <a:gd name="connsiteX1" fmla="*/ 1788622 w 1788622"/>
              <a:gd name="connsiteY1" fmla="*/ 6350 h 2174301"/>
              <a:gd name="connsiteX2" fmla="*/ 1222088 w 1788622"/>
              <a:gd name="connsiteY2" fmla="*/ 2167955 h 2174301"/>
              <a:gd name="connsiteX3" fmla="*/ 767 w 1788622"/>
              <a:gd name="connsiteY3" fmla="*/ 2174301 h 2174301"/>
              <a:gd name="connsiteX4" fmla="*/ 0 w 1788622"/>
              <a:gd name="connsiteY4" fmla="*/ 2174301 h 2174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8622" h="2174301">
                <a:moveTo>
                  <a:pt x="0" y="0"/>
                </a:moveTo>
                <a:lnTo>
                  <a:pt x="1788622" y="6350"/>
                </a:lnTo>
                <a:lnTo>
                  <a:pt x="1222088" y="2167955"/>
                </a:lnTo>
                <a:lnTo>
                  <a:pt x="767" y="2174301"/>
                </a:lnTo>
                <a:lnTo>
                  <a:pt x="0" y="2174301"/>
                </a:lnTo>
                <a:close/>
              </a:path>
            </a:pathLst>
          </a:custGeom>
        </p:spPr>
      </p:pic>
      <p:pic>
        <p:nvPicPr>
          <p:cNvPr id="53" name="图片 5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2932751" y="1751926"/>
            <a:ext cx="3110612" cy="2125048"/>
          </a:xfrm>
          <a:custGeom>
            <a:avLst/>
            <a:gdLst>
              <a:gd name="connsiteX0" fmla="*/ 3765476 w 3765476"/>
              <a:gd name="connsiteY0" fmla="*/ 0 h 2572425"/>
              <a:gd name="connsiteX1" fmla="*/ 3765476 w 3765476"/>
              <a:gd name="connsiteY1" fmla="*/ 2572425 h 2572425"/>
              <a:gd name="connsiteX2" fmla="*/ 1007577 w 3765476"/>
              <a:gd name="connsiteY2" fmla="*/ 2572425 h 2572425"/>
              <a:gd name="connsiteX3" fmla="*/ 0 w 3765476"/>
              <a:gd name="connsiteY3" fmla="*/ 6350 h 2572425"/>
            </a:gdLst>
            <a:ahLst/>
            <a:cxnLst>
              <a:cxn ang="0">
                <a:pos x="connsiteX0" y="connsiteY0"/>
              </a:cxn>
              <a:cxn ang="0">
                <a:pos x="connsiteX1" y="connsiteY1"/>
              </a:cxn>
              <a:cxn ang="0">
                <a:pos x="connsiteX2" y="connsiteY2"/>
              </a:cxn>
              <a:cxn ang="0">
                <a:pos x="connsiteX3" y="connsiteY3"/>
              </a:cxn>
            </a:cxnLst>
            <a:rect l="l" t="t" r="r" b="b"/>
            <a:pathLst>
              <a:path w="3765476" h="2572425">
                <a:moveTo>
                  <a:pt x="3765476" y="0"/>
                </a:moveTo>
                <a:lnTo>
                  <a:pt x="3765476" y="2572425"/>
                </a:lnTo>
                <a:lnTo>
                  <a:pt x="1007577" y="2572425"/>
                </a:lnTo>
                <a:cubicBezTo>
                  <a:pt x="680185" y="1714950"/>
                  <a:pt x="327392" y="863825"/>
                  <a:pt x="0" y="6350"/>
                </a:cubicBezTo>
                <a:close/>
              </a:path>
            </a:pathLst>
          </a:custGeom>
        </p:spPr>
      </p:pic>
      <p:sp>
        <p:nvSpPr>
          <p:cNvPr id="8" name="任意多边形 7"/>
          <p:cNvSpPr/>
          <p:nvPr/>
        </p:nvSpPr>
        <p:spPr>
          <a:xfrm>
            <a:off x="-16151"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4249639" y="3955243"/>
            <a:ext cx="1795151" cy="1796164"/>
          </a:xfrm>
          <a:custGeom>
            <a:avLst/>
            <a:gdLst>
              <a:gd name="connsiteX0" fmla="*/ 685149 w 1795150"/>
              <a:gd name="connsiteY0" fmla="*/ 0 h 1796164"/>
              <a:gd name="connsiteX1" fmla="*/ 1795150 w 1795150"/>
              <a:gd name="connsiteY1" fmla="*/ 0 h 1796164"/>
              <a:gd name="connsiteX2" fmla="*/ 1795150 w 1795150"/>
              <a:gd name="connsiteY2" fmla="*/ 1796164 h 1796164"/>
              <a:gd name="connsiteX3" fmla="*/ 0 w 1795150"/>
              <a:gd name="connsiteY3" fmla="*/ 1796164 h 1796164"/>
              <a:gd name="connsiteX4" fmla="*/ 685149 w 1795150"/>
              <a:gd name="connsiteY4" fmla="*/ 0 h 1796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5150" h="1796164">
                <a:moveTo>
                  <a:pt x="685149" y="0"/>
                </a:moveTo>
                <a:lnTo>
                  <a:pt x="1795150" y="0"/>
                </a:lnTo>
                <a:lnTo>
                  <a:pt x="1795150" y="1796164"/>
                </a:lnTo>
                <a:lnTo>
                  <a:pt x="0" y="1796164"/>
                </a:lnTo>
                <a:cubicBezTo>
                  <a:pt x="220095" y="1197443"/>
                  <a:pt x="465054" y="598721"/>
                  <a:pt x="685149" y="0"/>
                </a:cubicBezTo>
                <a:close/>
              </a:path>
            </a:pathLst>
          </a:custGeom>
        </p:spPr>
      </p:pic>
      <p:pic>
        <p:nvPicPr>
          <p:cNvPr id="26" name="图片 25"/>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7286620" y="3955243"/>
            <a:ext cx="3438531" cy="1796164"/>
          </a:xfrm>
          <a:custGeom>
            <a:avLst/>
            <a:gdLst>
              <a:gd name="connsiteX0" fmla="*/ 488510 w 3438531"/>
              <a:gd name="connsiteY0" fmla="*/ 0 h 1796164"/>
              <a:gd name="connsiteX1" fmla="*/ 3438531 w 3438531"/>
              <a:gd name="connsiteY1" fmla="*/ 3927 h 1796164"/>
              <a:gd name="connsiteX2" fmla="*/ 3438531 w 3438531"/>
              <a:gd name="connsiteY2" fmla="*/ 1796164 h 1796164"/>
              <a:gd name="connsiteX3" fmla="*/ 0 w 3438531"/>
              <a:gd name="connsiteY3" fmla="*/ 1796164 h 1796164"/>
            </a:gdLst>
            <a:ahLst/>
            <a:cxnLst>
              <a:cxn ang="0">
                <a:pos x="connsiteX0" y="connsiteY0"/>
              </a:cxn>
              <a:cxn ang="0">
                <a:pos x="connsiteX1" y="connsiteY1"/>
              </a:cxn>
              <a:cxn ang="0">
                <a:pos x="connsiteX2" y="connsiteY2"/>
              </a:cxn>
              <a:cxn ang="0">
                <a:pos x="connsiteX3" y="connsiteY3"/>
              </a:cxn>
            </a:cxnLst>
            <a:rect l="l" t="t" r="r" b="b"/>
            <a:pathLst>
              <a:path w="3438531" h="1796164">
                <a:moveTo>
                  <a:pt x="488510" y="0"/>
                </a:moveTo>
                <a:lnTo>
                  <a:pt x="3438531" y="3927"/>
                </a:lnTo>
                <a:lnTo>
                  <a:pt x="3438531" y="1796164"/>
                </a:lnTo>
                <a:lnTo>
                  <a:pt x="0" y="1796164"/>
                </a:lnTo>
                <a:close/>
              </a:path>
            </a:pathLst>
          </a:custGeom>
        </p:spPr>
      </p:pic>
      <p:sp>
        <p:nvSpPr>
          <p:cNvPr id="9" name="文本框 8"/>
          <p:cNvSpPr txBox="1"/>
          <p:nvPr/>
        </p:nvSpPr>
        <p:spPr>
          <a:xfrm>
            <a:off x="157665" y="260048"/>
            <a:ext cx="631904" cy="523220"/>
          </a:xfrm>
          <a:prstGeom prst="rect">
            <a:avLst/>
          </a:prstGeom>
          <a:noFill/>
        </p:spPr>
        <p:txBody>
          <a:bodyPr wrap="none" rtlCol="0">
            <a:spAutoFit/>
          </a:bodyPr>
          <a:lstStyle/>
          <a:p>
            <a:r>
              <a:rPr lang="en-US" altLang="zh-CN" sz="2800" dirty="0" smtClean="0">
                <a:solidFill>
                  <a:schemeClr val="bg1"/>
                </a:solidFill>
                <a:latin typeface="Broadway" panose="04040905080B02020502" pitchFamily="82" charset="0"/>
              </a:rPr>
              <a:t>o6</a:t>
            </a:r>
            <a:endParaRPr lang="zh-CN" altLang="en-US" sz="2800" dirty="0">
              <a:solidFill>
                <a:schemeClr val="bg1"/>
              </a:solidFill>
              <a:latin typeface="Broadway" panose="04040905080B02020502" pitchFamily="82" charset="0"/>
            </a:endParaRPr>
          </a:p>
        </p:txBody>
      </p:sp>
      <p:sp>
        <p:nvSpPr>
          <p:cNvPr id="34" name="文本框 33"/>
          <p:cNvSpPr txBox="1"/>
          <p:nvPr/>
        </p:nvSpPr>
        <p:spPr>
          <a:xfrm>
            <a:off x="-1427857" y="3981447"/>
            <a:ext cx="902811" cy="523220"/>
          </a:xfrm>
          <a:prstGeom prst="rect">
            <a:avLst/>
          </a:prstGeom>
          <a:noFill/>
        </p:spPr>
        <p:txBody>
          <a:bodyPr wrap="none" rtlCol="0">
            <a:spAutoFit/>
          </a:bodyPr>
          <a:lstStyle/>
          <a:p>
            <a:r>
              <a:rPr lang="zh-CN" altLang="en-US" sz="2800" dirty="0" smtClean="0">
                <a:solidFill>
                  <a:schemeClr val="bg1"/>
                </a:solidFill>
                <a:latin typeface="张海山草泥马体" panose="02000000000000000000" pitchFamily="2" charset="-122"/>
                <a:ea typeface="张海山草泥马体" panose="02000000000000000000" pitchFamily="2" charset="-122"/>
              </a:rPr>
              <a:t>金融</a:t>
            </a:r>
            <a:endParaRPr lang="en-US" altLang="zh-CN" sz="2800" dirty="0" smtClean="0">
              <a:solidFill>
                <a:schemeClr val="bg1"/>
              </a:solidFill>
              <a:latin typeface="张海山草泥马体" panose="02000000000000000000" pitchFamily="2" charset="-122"/>
              <a:ea typeface="张海山草泥马体" panose="02000000000000000000" pitchFamily="2" charset="-122"/>
            </a:endParaRPr>
          </a:p>
        </p:txBody>
      </p:sp>
      <p:sp>
        <p:nvSpPr>
          <p:cNvPr id="35" name="文本框 34"/>
          <p:cNvSpPr txBox="1"/>
          <p:nvPr/>
        </p:nvSpPr>
        <p:spPr>
          <a:xfrm>
            <a:off x="-1954691" y="4627451"/>
            <a:ext cx="1569660"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点此添加内容</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9" name="图片 38"/>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7795418" y="1749379"/>
            <a:ext cx="2929733" cy="2124223"/>
          </a:xfrm>
          <a:custGeom>
            <a:avLst/>
            <a:gdLst>
              <a:gd name="connsiteX0" fmla="*/ 523543 w 2929733"/>
              <a:gd name="connsiteY0" fmla="*/ 0 h 2124223"/>
              <a:gd name="connsiteX1" fmla="*/ 2094170 w 2929733"/>
              <a:gd name="connsiteY1" fmla="*/ 0 h 2124223"/>
              <a:gd name="connsiteX2" fmla="*/ 2094170 w 2929733"/>
              <a:gd name="connsiteY2" fmla="*/ 1 h 2124223"/>
              <a:gd name="connsiteX3" fmla="*/ 2929733 w 2929733"/>
              <a:gd name="connsiteY3" fmla="*/ 1 h 2124223"/>
              <a:gd name="connsiteX4" fmla="*/ 2929733 w 2929733"/>
              <a:gd name="connsiteY4" fmla="*/ 2124223 h 2124223"/>
              <a:gd name="connsiteX5" fmla="*/ 1375003 w 2929733"/>
              <a:gd name="connsiteY5" fmla="*/ 2124223 h 2124223"/>
              <a:gd name="connsiteX6" fmla="*/ 1375003 w 2929733"/>
              <a:gd name="connsiteY6" fmla="*/ 2124222 h 2124223"/>
              <a:gd name="connsiteX7" fmla="*/ 0 w 2929733"/>
              <a:gd name="connsiteY7" fmla="*/ 2124222 h 2124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9733" h="2124223">
                <a:moveTo>
                  <a:pt x="523543" y="0"/>
                </a:moveTo>
                <a:lnTo>
                  <a:pt x="2094170" y="0"/>
                </a:lnTo>
                <a:lnTo>
                  <a:pt x="2094170" y="1"/>
                </a:lnTo>
                <a:lnTo>
                  <a:pt x="2929733" y="1"/>
                </a:lnTo>
                <a:lnTo>
                  <a:pt x="2929733" y="2124223"/>
                </a:lnTo>
                <a:lnTo>
                  <a:pt x="1375003" y="2124223"/>
                </a:lnTo>
                <a:lnTo>
                  <a:pt x="1375003" y="2124222"/>
                </a:lnTo>
                <a:lnTo>
                  <a:pt x="0" y="2124222"/>
                </a:lnTo>
                <a:close/>
              </a:path>
            </a:pathLst>
          </a:custGeom>
        </p:spPr>
      </p:pic>
      <p:sp>
        <p:nvSpPr>
          <p:cNvPr id="36" name="文本框 35"/>
          <p:cNvSpPr txBox="1"/>
          <p:nvPr/>
        </p:nvSpPr>
        <p:spPr>
          <a:xfrm>
            <a:off x="-1954691" y="5026437"/>
            <a:ext cx="1569660"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点此添加内容</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954691" y="5445764"/>
            <a:ext cx="1569660"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点此添加内容</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684369" y="4560939"/>
            <a:ext cx="2646878" cy="584775"/>
          </a:xfrm>
          <a:prstGeom prst="rect">
            <a:avLst/>
          </a:prstGeom>
          <a:noFill/>
        </p:spPr>
        <p:txBody>
          <a:bodyPr wrap="none" rtlCol="0">
            <a:spAutoFit/>
          </a:bodyPr>
          <a:lstStyle/>
          <a:p>
            <a:r>
              <a:rPr lang="zh-CN" altLang="en-US" sz="3200" dirty="0" smtClean="0">
                <a:solidFill>
                  <a:schemeClr val="bg1"/>
                </a:solidFill>
                <a:latin typeface="方正粗谭黑简体" panose="02000000000000000000" pitchFamily="2" charset="-122"/>
                <a:ea typeface="方正粗谭黑简体" panose="02000000000000000000" pitchFamily="2" charset="-122"/>
              </a:rPr>
              <a:t>点击添加内容</a:t>
            </a:r>
            <a:endParaRPr lang="zh-CN" altLang="en-US" sz="3200" dirty="0">
              <a:solidFill>
                <a:schemeClr val="bg1"/>
              </a:solidFill>
              <a:latin typeface="方正粗谭黑简体" panose="02000000000000000000" pitchFamily="2" charset="-122"/>
              <a:ea typeface="方正粗谭黑简体" panose="02000000000000000000" pitchFamily="2" charset="-122"/>
            </a:endParaRPr>
          </a:p>
        </p:txBody>
      </p:sp>
      <p:grpSp>
        <p:nvGrpSpPr>
          <p:cNvPr id="19" name="组合 18"/>
          <p:cNvGrpSpPr/>
          <p:nvPr/>
        </p:nvGrpSpPr>
        <p:grpSpPr>
          <a:xfrm>
            <a:off x="979536" y="178638"/>
            <a:ext cx="11212464" cy="718228"/>
            <a:chOff x="979536" y="178638"/>
            <a:chExt cx="11212464" cy="718228"/>
          </a:xfrm>
        </p:grpSpPr>
        <p:sp>
          <p:nvSpPr>
            <p:cNvPr id="20" name="矩形 19"/>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2606247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grpSp>
        <p:nvGrpSpPr>
          <p:cNvPr id="6" name="组合 5"/>
          <p:cNvGrpSpPr/>
          <p:nvPr/>
        </p:nvGrpSpPr>
        <p:grpSpPr>
          <a:xfrm>
            <a:off x="0" y="197975"/>
            <a:ext cx="979536" cy="647371"/>
            <a:chOff x="0" y="197973"/>
            <a:chExt cx="979536" cy="647371"/>
          </a:xfrm>
          <a:solidFill>
            <a:srgbClr val="014195"/>
          </a:solidFill>
        </p:grpSpPr>
        <p:sp>
          <p:nvSpPr>
            <p:cNvPr id="7" name="任意多边形 6"/>
            <p:cNvSpPr/>
            <p:nvPr/>
          </p:nvSpPr>
          <p:spPr>
            <a:xfrm>
              <a:off x="0" y="197973"/>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73816" y="260048"/>
              <a:ext cx="631904" cy="523220"/>
            </a:xfrm>
            <a:prstGeom prst="rect">
              <a:avLst/>
            </a:prstGeom>
            <a:noFill/>
          </p:spPr>
          <p:txBody>
            <a:bodyPr wrap="none" rtlCol="0">
              <a:spAutoFit/>
            </a:bodyPr>
            <a:lstStyle/>
            <a:p>
              <a:r>
                <a:rPr lang="en-US" altLang="zh-CN" sz="2800" dirty="0" smtClean="0">
                  <a:solidFill>
                    <a:schemeClr val="bg1"/>
                  </a:solidFill>
                  <a:latin typeface="Broadway" panose="04040905080B02020502" pitchFamily="82" charset="0"/>
                </a:rPr>
                <a:t>o7</a:t>
              </a:r>
              <a:endParaRPr lang="zh-CN" altLang="en-US" sz="2800" dirty="0">
                <a:solidFill>
                  <a:schemeClr val="bg1"/>
                </a:solidFill>
                <a:latin typeface="Broadway" panose="04040905080B02020502" pitchFamily="82" charset="0"/>
              </a:endParaRPr>
            </a:p>
          </p:txBody>
        </p:sp>
      </p:grpSp>
      <p:sp>
        <p:nvSpPr>
          <p:cNvPr id="11" name="Freeform 5"/>
          <p:cNvSpPr>
            <a:spLocks/>
          </p:cNvSpPr>
          <p:nvPr/>
        </p:nvSpPr>
        <p:spPr bwMode="auto">
          <a:xfrm>
            <a:off x="1651001" y="1454152"/>
            <a:ext cx="1458913" cy="1463675"/>
          </a:xfrm>
          <a:custGeom>
            <a:avLst/>
            <a:gdLst>
              <a:gd name="T0" fmla="*/ 20 w 250"/>
              <a:gd name="T1" fmla="*/ 78 h 250"/>
              <a:gd name="T2" fmla="*/ 43 w 250"/>
              <a:gd name="T3" fmla="*/ 84 h 250"/>
              <a:gd name="T4" fmla="*/ 0 w 250"/>
              <a:gd name="T5" fmla="*/ 138 h 250"/>
              <a:gd name="T6" fmla="*/ 137 w 250"/>
              <a:gd name="T7" fmla="*/ 250 h 250"/>
              <a:gd name="T8" fmla="*/ 250 w 250"/>
              <a:gd name="T9" fmla="*/ 113 h 250"/>
              <a:gd name="T10" fmla="*/ 196 w 250"/>
              <a:gd name="T11" fmla="*/ 69 h 250"/>
              <a:gd name="T12" fmla="*/ 190 w 250"/>
              <a:gd name="T13" fmla="*/ 93 h 250"/>
              <a:gd name="T14" fmla="*/ 148 w 250"/>
              <a:gd name="T15" fmla="*/ 97 h 250"/>
              <a:gd name="T16" fmla="*/ 144 w 250"/>
              <a:gd name="T17" fmla="*/ 55 h 250"/>
              <a:gd name="T18" fmla="*/ 166 w 250"/>
              <a:gd name="T19" fmla="*/ 44 h 250"/>
              <a:gd name="T20" fmla="*/ 113 w 250"/>
              <a:gd name="T21" fmla="*/ 0 h 250"/>
              <a:gd name="T22" fmla="*/ 68 w 250"/>
              <a:gd name="T23" fmla="*/ 54 h 250"/>
              <a:gd name="T24" fmla="*/ 58 w 250"/>
              <a:gd name="T25" fmla="*/ 32 h 250"/>
              <a:gd name="T26" fmla="*/ 16 w 250"/>
              <a:gd name="T27" fmla="*/ 36 h 250"/>
              <a:gd name="T28" fmla="*/ 20 w 250"/>
              <a:gd name="T29" fmla="*/ 7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0" h="250">
                <a:moveTo>
                  <a:pt x="20" y="78"/>
                </a:moveTo>
                <a:cubicBezTo>
                  <a:pt x="27" y="84"/>
                  <a:pt x="35" y="85"/>
                  <a:pt x="43" y="84"/>
                </a:cubicBezTo>
                <a:cubicBezTo>
                  <a:pt x="0" y="138"/>
                  <a:pt x="0" y="138"/>
                  <a:pt x="0" y="138"/>
                </a:cubicBezTo>
                <a:cubicBezTo>
                  <a:pt x="137" y="250"/>
                  <a:pt x="137" y="250"/>
                  <a:pt x="137" y="250"/>
                </a:cubicBezTo>
                <a:cubicBezTo>
                  <a:pt x="250" y="113"/>
                  <a:pt x="250" y="113"/>
                  <a:pt x="250" y="113"/>
                </a:cubicBezTo>
                <a:cubicBezTo>
                  <a:pt x="196" y="69"/>
                  <a:pt x="196" y="69"/>
                  <a:pt x="196" y="69"/>
                </a:cubicBezTo>
                <a:cubicBezTo>
                  <a:pt x="197" y="78"/>
                  <a:pt x="195" y="86"/>
                  <a:pt x="190" y="93"/>
                </a:cubicBezTo>
                <a:cubicBezTo>
                  <a:pt x="179" y="105"/>
                  <a:pt x="161" y="107"/>
                  <a:pt x="148" y="97"/>
                </a:cubicBezTo>
                <a:cubicBezTo>
                  <a:pt x="135" y="87"/>
                  <a:pt x="134" y="68"/>
                  <a:pt x="144" y="55"/>
                </a:cubicBezTo>
                <a:cubicBezTo>
                  <a:pt x="150" y="48"/>
                  <a:pt x="158" y="45"/>
                  <a:pt x="166" y="44"/>
                </a:cubicBezTo>
                <a:cubicBezTo>
                  <a:pt x="113" y="0"/>
                  <a:pt x="113" y="0"/>
                  <a:pt x="113" y="0"/>
                </a:cubicBezTo>
                <a:cubicBezTo>
                  <a:pt x="68" y="54"/>
                  <a:pt x="68" y="54"/>
                  <a:pt x="68" y="54"/>
                </a:cubicBezTo>
                <a:cubicBezTo>
                  <a:pt x="68" y="46"/>
                  <a:pt x="64" y="38"/>
                  <a:pt x="58" y="32"/>
                </a:cubicBezTo>
                <a:cubicBezTo>
                  <a:pt x="45" y="22"/>
                  <a:pt x="26" y="24"/>
                  <a:pt x="16" y="36"/>
                </a:cubicBezTo>
                <a:cubicBezTo>
                  <a:pt x="5" y="49"/>
                  <a:pt x="7" y="68"/>
                  <a:pt x="20" y="78"/>
                </a:cubicBezTo>
                <a:close/>
              </a:path>
            </a:pathLst>
          </a:cu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noEditPoints="1"/>
          </p:cNvSpPr>
          <p:nvPr/>
        </p:nvSpPr>
        <p:spPr bwMode="auto">
          <a:xfrm>
            <a:off x="1616076" y="1425577"/>
            <a:ext cx="1528763" cy="1527175"/>
          </a:xfrm>
          <a:custGeom>
            <a:avLst/>
            <a:gdLst>
              <a:gd name="T0" fmla="*/ 144 w 262"/>
              <a:gd name="T1" fmla="*/ 261 h 261"/>
              <a:gd name="T2" fmla="*/ 0 w 262"/>
              <a:gd name="T3" fmla="*/ 143 h 261"/>
              <a:gd name="T4" fmla="*/ 41 w 262"/>
              <a:gd name="T5" fmla="*/ 93 h 261"/>
              <a:gd name="T6" fmla="*/ 23 w 262"/>
              <a:gd name="T7" fmla="*/ 86 h 261"/>
              <a:gd name="T8" fmla="*/ 11 w 262"/>
              <a:gd name="T9" fmla="*/ 63 h 261"/>
              <a:gd name="T10" fmla="*/ 19 w 262"/>
              <a:gd name="T11" fmla="*/ 39 h 261"/>
              <a:gd name="T12" fmla="*/ 45 w 262"/>
              <a:gd name="T13" fmla="*/ 26 h 261"/>
              <a:gd name="T14" fmla="*/ 66 w 262"/>
              <a:gd name="T15" fmla="*/ 34 h 261"/>
              <a:gd name="T16" fmla="*/ 77 w 262"/>
              <a:gd name="T17" fmla="*/ 50 h 261"/>
              <a:gd name="T18" fmla="*/ 118 w 262"/>
              <a:gd name="T19" fmla="*/ 0 h 261"/>
              <a:gd name="T20" fmla="*/ 182 w 262"/>
              <a:gd name="T21" fmla="*/ 52 h 261"/>
              <a:gd name="T22" fmla="*/ 172 w 262"/>
              <a:gd name="T23" fmla="*/ 53 h 261"/>
              <a:gd name="T24" fmla="*/ 153 w 262"/>
              <a:gd name="T25" fmla="*/ 63 h 261"/>
              <a:gd name="T26" fmla="*/ 147 w 262"/>
              <a:gd name="T27" fmla="*/ 81 h 261"/>
              <a:gd name="T28" fmla="*/ 157 w 262"/>
              <a:gd name="T29" fmla="*/ 99 h 261"/>
              <a:gd name="T30" fmla="*/ 173 w 262"/>
              <a:gd name="T31" fmla="*/ 105 h 261"/>
              <a:gd name="T32" fmla="*/ 193 w 262"/>
              <a:gd name="T33" fmla="*/ 95 h 261"/>
              <a:gd name="T34" fmla="*/ 198 w 262"/>
              <a:gd name="T35" fmla="*/ 74 h 261"/>
              <a:gd name="T36" fmla="*/ 197 w 262"/>
              <a:gd name="T37" fmla="*/ 65 h 261"/>
              <a:gd name="T38" fmla="*/ 262 w 262"/>
              <a:gd name="T39" fmla="*/ 118 h 261"/>
              <a:gd name="T40" fmla="*/ 144 w 262"/>
              <a:gd name="T41" fmla="*/ 261 h 261"/>
              <a:gd name="T42" fmla="*/ 11 w 262"/>
              <a:gd name="T43" fmla="*/ 142 h 261"/>
              <a:gd name="T44" fmla="*/ 143 w 262"/>
              <a:gd name="T45" fmla="*/ 250 h 261"/>
              <a:gd name="T46" fmla="*/ 250 w 262"/>
              <a:gd name="T47" fmla="*/ 119 h 261"/>
              <a:gd name="T48" fmla="*/ 206 w 262"/>
              <a:gd name="T49" fmla="*/ 83 h 261"/>
              <a:gd name="T50" fmla="*/ 199 w 262"/>
              <a:gd name="T51" fmla="*/ 100 h 261"/>
              <a:gd name="T52" fmla="*/ 173 w 262"/>
              <a:gd name="T53" fmla="*/ 113 h 261"/>
              <a:gd name="T54" fmla="*/ 152 w 262"/>
              <a:gd name="T55" fmla="*/ 105 h 261"/>
              <a:gd name="T56" fmla="*/ 139 w 262"/>
              <a:gd name="T57" fmla="*/ 82 h 261"/>
              <a:gd name="T58" fmla="*/ 147 w 262"/>
              <a:gd name="T59" fmla="*/ 58 h 261"/>
              <a:gd name="T60" fmla="*/ 163 w 262"/>
              <a:gd name="T61" fmla="*/ 47 h 261"/>
              <a:gd name="T62" fmla="*/ 119 w 262"/>
              <a:gd name="T63" fmla="*/ 11 h 261"/>
              <a:gd name="T64" fmla="*/ 71 w 262"/>
              <a:gd name="T65" fmla="*/ 69 h 261"/>
              <a:gd name="T66" fmla="*/ 70 w 262"/>
              <a:gd name="T67" fmla="*/ 59 h 261"/>
              <a:gd name="T68" fmla="*/ 61 w 262"/>
              <a:gd name="T69" fmla="*/ 40 h 261"/>
              <a:gd name="T70" fmla="*/ 45 w 262"/>
              <a:gd name="T71" fmla="*/ 34 h 261"/>
              <a:gd name="T72" fmla="*/ 25 w 262"/>
              <a:gd name="T73" fmla="*/ 44 h 261"/>
              <a:gd name="T74" fmla="*/ 19 w 262"/>
              <a:gd name="T75" fmla="*/ 63 h 261"/>
              <a:gd name="T76" fmla="*/ 28 w 262"/>
              <a:gd name="T77" fmla="*/ 80 h 261"/>
              <a:gd name="T78" fmla="*/ 45 w 262"/>
              <a:gd name="T79" fmla="*/ 86 h 261"/>
              <a:gd name="T80" fmla="*/ 45 w 262"/>
              <a:gd name="T81" fmla="*/ 86 h 261"/>
              <a:gd name="T82" fmla="*/ 49 w 262"/>
              <a:gd name="T83" fmla="*/ 85 h 261"/>
              <a:gd name="T84" fmla="*/ 59 w 262"/>
              <a:gd name="T85" fmla="*/ 84 h 261"/>
              <a:gd name="T86" fmla="*/ 11 w 262"/>
              <a:gd name="T87" fmla="*/ 14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61">
                <a:moveTo>
                  <a:pt x="144" y="261"/>
                </a:moveTo>
                <a:cubicBezTo>
                  <a:pt x="0" y="143"/>
                  <a:pt x="0" y="143"/>
                  <a:pt x="0" y="143"/>
                </a:cubicBezTo>
                <a:cubicBezTo>
                  <a:pt x="41" y="93"/>
                  <a:pt x="41" y="93"/>
                  <a:pt x="41" y="93"/>
                </a:cubicBezTo>
                <a:cubicBezTo>
                  <a:pt x="34" y="93"/>
                  <a:pt x="28" y="90"/>
                  <a:pt x="23" y="86"/>
                </a:cubicBezTo>
                <a:cubicBezTo>
                  <a:pt x="16" y="80"/>
                  <a:pt x="12" y="72"/>
                  <a:pt x="11" y="63"/>
                </a:cubicBezTo>
                <a:cubicBezTo>
                  <a:pt x="10" y="54"/>
                  <a:pt x="13" y="46"/>
                  <a:pt x="19" y="39"/>
                </a:cubicBezTo>
                <a:cubicBezTo>
                  <a:pt x="25" y="31"/>
                  <a:pt x="35" y="26"/>
                  <a:pt x="45" y="26"/>
                </a:cubicBezTo>
                <a:cubicBezTo>
                  <a:pt x="52" y="26"/>
                  <a:pt x="60" y="29"/>
                  <a:pt x="66" y="34"/>
                </a:cubicBezTo>
                <a:cubicBezTo>
                  <a:pt x="71" y="38"/>
                  <a:pt x="75" y="44"/>
                  <a:pt x="77" y="50"/>
                </a:cubicBezTo>
                <a:cubicBezTo>
                  <a:pt x="118" y="0"/>
                  <a:pt x="118" y="0"/>
                  <a:pt x="118" y="0"/>
                </a:cubicBezTo>
                <a:cubicBezTo>
                  <a:pt x="182" y="52"/>
                  <a:pt x="182" y="52"/>
                  <a:pt x="182" y="52"/>
                </a:cubicBezTo>
                <a:cubicBezTo>
                  <a:pt x="172" y="53"/>
                  <a:pt x="172" y="53"/>
                  <a:pt x="172" y="53"/>
                </a:cubicBezTo>
                <a:cubicBezTo>
                  <a:pt x="164" y="54"/>
                  <a:pt x="158" y="57"/>
                  <a:pt x="153" y="63"/>
                </a:cubicBezTo>
                <a:cubicBezTo>
                  <a:pt x="149" y="68"/>
                  <a:pt x="147" y="75"/>
                  <a:pt x="147" y="81"/>
                </a:cubicBezTo>
                <a:cubicBezTo>
                  <a:pt x="148" y="88"/>
                  <a:pt x="151" y="94"/>
                  <a:pt x="157" y="99"/>
                </a:cubicBezTo>
                <a:cubicBezTo>
                  <a:pt x="161" y="103"/>
                  <a:pt x="167" y="105"/>
                  <a:pt x="173" y="105"/>
                </a:cubicBezTo>
                <a:cubicBezTo>
                  <a:pt x="181" y="105"/>
                  <a:pt x="188" y="101"/>
                  <a:pt x="193" y="95"/>
                </a:cubicBezTo>
                <a:cubicBezTo>
                  <a:pt x="197" y="90"/>
                  <a:pt x="199" y="82"/>
                  <a:pt x="198" y="74"/>
                </a:cubicBezTo>
                <a:cubicBezTo>
                  <a:pt x="197" y="65"/>
                  <a:pt x="197" y="65"/>
                  <a:pt x="197" y="65"/>
                </a:cubicBezTo>
                <a:cubicBezTo>
                  <a:pt x="262" y="118"/>
                  <a:pt x="262" y="118"/>
                  <a:pt x="262" y="118"/>
                </a:cubicBezTo>
                <a:lnTo>
                  <a:pt x="144" y="261"/>
                </a:lnTo>
                <a:close/>
                <a:moveTo>
                  <a:pt x="11" y="142"/>
                </a:moveTo>
                <a:cubicBezTo>
                  <a:pt x="143" y="250"/>
                  <a:pt x="143" y="250"/>
                  <a:pt x="143" y="250"/>
                </a:cubicBezTo>
                <a:cubicBezTo>
                  <a:pt x="250" y="119"/>
                  <a:pt x="250" y="119"/>
                  <a:pt x="250" y="119"/>
                </a:cubicBezTo>
                <a:cubicBezTo>
                  <a:pt x="206" y="83"/>
                  <a:pt x="206" y="83"/>
                  <a:pt x="206" y="83"/>
                </a:cubicBezTo>
                <a:cubicBezTo>
                  <a:pt x="206" y="89"/>
                  <a:pt x="203" y="95"/>
                  <a:pt x="199" y="100"/>
                </a:cubicBezTo>
                <a:cubicBezTo>
                  <a:pt x="192" y="108"/>
                  <a:pt x="183" y="113"/>
                  <a:pt x="173" y="113"/>
                </a:cubicBezTo>
                <a:cubicBezTo>
                  <a:pt x="165" y="113"/>
                  <a:pt x="158" y="110"/>
                  <a:pt x="152" y="105"/>
                </a:cubicBezTo>
                <a:cubicBezTo>
                  <a:pt x="145" y="99"/>
                  <a:pt x="140" y="91"/>
                  <a:pt x="139" y="82"/>
                </a:cubicBezTo>
                <a:cubicBezTo>
                  <a:pt x="139" y="73"/>
                  <a:pt x="141" y="64"/>
                  <a:pt x="147" y="58"/>
                </a:cubicBezTo>
                <a:cubicBezTo>
                  <a:pt x="151" y="52"/>
                  <a:pt x="157" y="49"/>
                  <a:pt x="163" y="47"/>
                </a:cubicBezTo>
                <a:cubicBezTo>
                  <a:pt x="119" y="11"/>
                  <a:pt x="119" y="11"/>
                  <a:pt x="119" y="11"/>
                </a:cubicBezTo>
                <a:cubicBezTo>
                  <a:pt x="71" y="69"/>
                  <a:pt x="71" y="69"/>
                  <a:pt x="71" y="69"/>
                </a:cubicBezTo>
                <a:cubicBezTo>
                  <a:pt x="70" y="59"/>
                  <a:pt x="70" y="59"/>
                  <a:pt x="70" y="59"/>
                </a:cubicBezTo>
                <a:cubicBezTo>
                  <a:pt x="70" y="51"/>
                  <a:pt x="67" y="45"/>
                  <a:pt x="61" y="40"/>
                </a:cubicBezTo>
                <a:cubicBezTo>
                  <a:pt x="56" y="37"/>
                  <a:pt x="51" y="34"/>
                  <a:pt x="45" y="34"/>
                </a:cubicBezTo>
                <a:cubicBezTo>
                  <a:pt x="37" y="34"/>
                  <a:pt x="30" y="38"/>
                  <a:pt x="25" y="44"/>
                </a:cubicBezTo>
                <a:cubicBezTo>
                  <a:pt x="21" y="49"/>
                  <a:pt x="19" y="56"/>
                  <a:pt x="19" y="63"/>
                </a:cubicBezTo>
                <a:cubicBezTo>
                  <a:pt x="20" y="69"/>
                  <a:pt x="23" y="76"/>
                  <a:pt x="28" y="80"/>
                </a:cubicBezTo>
                <a:cubicBezTo>
                  <a:pt x="33" y="84"/>
                  <a:pt x="39" y="86"/>
                  <a:pt x="45" y="86"/>
                </a:cubicBezTo>
                <a:cubicBezTo>
                  <a:pt x="45" y="86"/>
                  <a:pt x="45" y="86"/>
                  <a:pt x="45" y="86"/>
                </a:cubicBezTo>
                <a:cubicBezTo>
                  <a:pt x="46" y="86"/>
                  <a:pt x="48" y="86"/>
                  <a:pt x="49" y="85"/>
                </a:cubicBezTo>
                <a:cubicBezTo>
                  <a:pt x="59" y="84"/>
                  <a:pt x="59" y="84"/>
                  <a:pt x="59" y="84"/>
                </a:cubicBezTo>
                <a:lnTo>
                  <a:pt x="11" y="142"/>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1400177" y="2366965"/>
            <a:ext cx="1476375" cy="1293813"/>
          </a:xfrm>
          <a:custGeom>
            <a:avLst/>
            <a:gdLst>
              <a:gd name="T0" fmla="*/ 63 w 253"/>
              <a:gd name="T1" fmla="*/ 221 h 221"/>
              <a:gd name="T2" fmla="*/ 45 w 253"/>
              <a:gd name="T3" fmla="*/ 216 h 221"/>
              <a:gd name="T4" fmla="*/ 3 w 253"/>
              <a:gd name="T5" fmla="*/ 138 h 221"/>
              <a:gd name="T6" fmla="*/ 12 w 253"/>
              <a:gd name="T7" fmla="*/ 122 h 221"/>
              <a:gd name="T8" fmla="*/ 55 w 253"/>
              <a:gd name="T9" fmla="*/ 62 h 221"/>
              <a:gd name="T10" fmla="*/ 73 w 253"/>
              <a:gd name="T11" fmla="*/ 22 h 221"/>
              <a:gd name="T12" fmla="*/ 77 w 253"/>
              <a:gd name="T13" fmla="*/ 14 h 221"/>
              <a:gd name="T14" fmla="*/ 121 w 253"/>
              <a:gd name="T15" fmla="*/ 51 h 221"/>
              <a:gd name="T16" fmla="*/ 121 w 253"/>
              <a:gd name="T17" fmla="*/ 52 h 221"/>
              <a:gd name="T18" fmla="*/ 212 w 253"/>
              <a:gd name="T19" fmla="*/ 2 h 221"/>
              <a:gd name="T20" fmla="*/ 222 w 253"/>
              <a:gd name="T21" fmla="*/ 0 h 221"/>
              <a:gd name="T22" fmla="*/ 244 w 253"/>
              <a:gd name="T23" fmla="*/ 18 h 221"/>
              <a:gd name="T24" fmla="*/ 234 w 253"/>
              <a:gd name="T25" fmla="*/ 42 h 221"/>
              <a:gd name="T26" fmla="*/ 233 w 253"/>
              <a:gd name="T27" fmla="*/ 43 h 221"/>
              <a:gd name="T28" fmla="*/ 246 w 253"/>
              <a:gd name="T29" fmla="*/ 62 h 221"/>
              <a:gd name="T30" fmla="*/ 241 w 253"/>
              <a:gd name="T31" fmla="*/ 82 h 221"/>
              <a:gd name="T32" fmla="*/ 250 w 253"/>
              <a:gd name="T33" fmla="*/ 97 h 221"/>
              <a:gd name="T34" fmla="*/ 240 w 253"/>
              <a:gd name="T35" fmla="*/ 128 h 221"/>
              <a:gd name="T36" fmla="*/ 235 w 253"/>
              <a:gd name="T37" fmla="*/ 131 h 221"/>
              <a:gd name="T38" fmla="*/ 243 w 253"/>
              <a:gd name="T39" fmla="*/ 145 h 221"/>
              <a:gd name="T40" fmla="*/ 232 w 253"/>
              <a:gd name="T41" fmla="*/ 176 h 221"/>
              <a:gd name="T42" fmla="*/ 138 w 253"/>
              <a:gd name="T43" fmla="*/ 214 h 221"/>
              <a:gd name="T44" fmla="*/ 110 w 253"/>
              <a:gd name="T45" fmla="*/ 217 h 221"/>
              <a:gd name="T46" fmla="*/ 63 w 253"/>
              <a:gd name="T47"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3" h="221">
                <a:moveTo>
                  <a:pt x="63" y="221"/>
                </a:moveTo>
                <a:cubicBezTo>
                  <a:pt x="53" y="221"/>
                  <a:pt x="47" y="219"/>
                  <a:pt x="45" y="216"/>
                </a:cubicBezTo>
                <a:cubicBezTo>
                  <a:pt x="41" y="207"/>
                  <a:pt x="8" y="147"/>
                  <a:pt x="3" y="138"/>
                </a:cubicBezTo>
                <a:cubicBezTo>
                  <a:pt x="0" y="132"/>
                  <a:pt x="5" y="128"/>
                  <a:pt x="12" y="122"/>
                </a:cubicBezTo>
                <a:cubicBezTo>
                  <a:pt x="22" y="113"/>
                  <a:pt x="40" y="98"/>
                  <a:pt x="55" y="62"/>
                </a:cubicBezTo>
                <a:cubicBezTo>
                  <a:pt x="62" y="46"/>
                  <a:pt x="68" y="33"/>
                  <a:pt x="73" y="22"/>
                </a:cubicBezTo>
                <a:cubicBezTo>
                  <a:pt x="77" y="14"/>
                  <a:pt x="77" y="14"/>
                  <a:pt x="77" y="14"/>
                </a:cubicBezTo>
                <a:cubicBezTo>
                  <a:pt x="121" y="51"/>
                  <a:pt x="121" y="51"/>
                  <a:pt x="121" y="51"/>
                </a:cubicBezTo>
                <a:cubicBezTo>
                  <a:pt x="121" y="52"/>
                  <a:pt x="121" y="52"/>
                  <a:pt x="121" y="52"/>
                </a:cubicBezTo>
                <a:cubicBezTo>
                  <a:pt x="212" y="2"/>
                  <a:pt x="212" y="2"/>
                  <a:pt x="212" y="2"/>
                </a:cubicBezTo>
                <a:cubicBezTo>
                  <a:pt x="216" y="0"/>
                  <a:pt x="219" y="0"/>
                  <a:pt x="222" y="0"/>
                </a:cubicBezTo>
                <a:cubicBezTo>
                  <a:pt x="234" y="0"/>
                  <a:pt x="242" y="9"/>
                  <a:pt x="244" y="18"/>
                </a:cubicBezTo>
                <a:cubicBezTo>
                  <a:pt x="247" y="29"/>
                  <a:pt x="243" y="38"/>
                  <a:pt x="234" y="42"/>
                </a:cubicBezTo>
                <a:cubicBezTo>
                  <a:pt x="234" y="43"/>
                  <a:pt x="233" y="43"/>
                  <a:pt x="233" y="43"/>
                </a:cubicBezTo>
                <a:cubicBezTo>
                  <a:pt x="239" y="47"/>
                  <a:pt x="244" y="55"/>
                  <a:pt x="246" y="62"/>
                </a:cubicBezTo>
                <a:cubicBezTo>
                  <a:pt x="248" y="71"/>
                  <a:pt x="246" y="78"/>
                  <a:pt x="241" y="82"/>
                </a:cubicBezTo>
                <a:cubicBezTo>
                  <a:pt x="245" y="85"/>
                  <a:pt x="248" y="90"/>
                  <a:pt x="250" y="97"/>
                </a:cubicBezTo>
                <a:cubicBezTo>
                  <a:pt x="253" y="108"/>
                  <a:pt x="251" y="122"/>
                  <a:pt x="240" y="128"/>
                </a:cubicBezTo>
                <a:cubicBezTo>
                  <a:pt x="235" y="131"/>
                  <a:pt x="235" y="131"/>
                  <a:pt x="235" y="131"/>
                </a:cubicBezTo>
                <a:cubicBezTo>
                  <a:pt x="238" y="134"/>
                  <a:pt x="241" y="139"/>
                  <a:pt x="243" y="145"/>
                </a:cubicBezTo>
                <a:cubicBezTo>
                  <a:pt x="245" y="156"/>
                  <a:pt x="243" y="170"/>
                  <a:pt x="232" y="176"/>
                </a:cubicBezTo>
                <a:cubicBezTo>
                  <a:pt x="216" y="185"/>
                  <a:pt x="161" y="213"/>
                  <a:pt x="138" y="214"/>
                </a:cubicBezTo>
                <a:cubicBezTo>
                  <a:pt x="132" y="214"/>
                  <a:pt x="121" y="216"/>
                  <a:pt x="110" y="217"/>
                </a:cubicBezTo>
                <a:cubicBezTo>
                  <a:pt x="94" y="219"/>
                  <a:pt x="76" y="221"/>
                  <a:pt x="63" y="221"/>
                </a:cubicBezTo>
                <a:close/>
              </a:path>
            </a:pathLst>
          </a:cu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noEditPoints="1"/>
          </p:cNvSpPr>
          <p:nvPr/>
        </p:nvSpPr>
        <p:spPr bwMode="auto">
          <a:xfrm>
            <a:off x="1370014" y="2344738"/>
            <a:ext cx="1530351" cy="1339850"/>
          </a:xfrm>
          <a:custGeom>
            <a:avLst/>
            <a:gdLst>
              <a:gd name="T0" fmla="*/ 227 w 262"/>
              <a:gd name="T1" fmla="*/ 8 h 229"/>
              <a:gd name="T2" fmla="*/ 237 w 262"/>
              <a:gd name="T3" fmla="*/ 43 h 229"/>
              <a:gd name="T4" fmla="*/ 234 w 262"/>
              <a:gd name="T5" fmla="*/ 45 h 229"/>
              <a:gd name="T6" fmla="*/ 235 w 262"/>
              <a:gd name="T7" fmla="*/ 44 h 229"/>
              <a:gd name="T8" fmla="*/ 224 w 262"/>
              <a:gd name="T9" fmla="*/ 50 h 229"/>
              <a:gd name="T10" fmla="*/ 229 w 262"/>
              <a:gd name="T11" fmla="*/ 49 h 229"/>
              <a:gd name="T12" fmla="*/ 242 w 262"/>
              <a:gd name="T13" fmla="*/ 83 h 229"/>
              <a:gd name="T14" fmla="*/ 233 w 262"/>
              <a:gd name="T15" fmla="*/ 88 h 229"/>
              <a:gd name="T16" fmla="*/ 238 w 262"/>
              <a:gd name="T17" fmla="*/ 87 h 229"/>
              <a:gd name="T18" fmla="*/ 244 w 262"/>
              <a:gd name="T19" fmla="*/ 129 h 229"/>
              <a:gd name="T20" fmla="*/ 226 w 262"/>
              <a:gd name="T21" fmla="*/ 138 h 229"/>
              <a:gd name="T22" fmla="*/ 232 w 262"/>
              <a:gd name="T23" fmla="*/ 137 h 229"/>
              <a:gd name="T24" fmla="*/ 236 w 262"/>
              <a:gd name="T25" fmla="*/ 176 h 229"/>
              <a:gd name="T26" fmla="*/ 143 w 262"/>
              <a:gd name="T27" fmla="*/ 214 h 229"/>
              <a:gd name="T28" fmla="*/ 68 w 262"/>
              <a:gd name="T29" fmla="*/ 221 h 229"/>
              <a:gd name="T30" fmla="*/ 54 w 262"/>
              <a:gd name="T31" fmla="*/ 218 h 229"/>
              <a:gd name="T32" fmla="*/ 12 w 262"/>
              <a:gd name="T33" fmla="*/ 140 h 229"/>
              <a:gd name="T34" fmla="*/ 63 w 262"/>
              <a:gd name="T35" fmla="*/ 68 h 229"/>
              <a:gd name="T36" fmla="*/ 83 w 262"/>
              <a:gd name="T37" fmla="*/ 25 h 229"/>
              <a:gd name="T38" fmla="*/ 122 w 262"/>
              <a:gd name="T39" fmla="*/ 57 h 229"/>
              <a:gd name="T40" fmla="*/ 125 w 262"/>
              <a:gd name="T41" fmla="*/ 60 h 229"/>
              <a:gd name="T42" fmla="*/ 128 w 262"/>
              <a:gd name="T43" fmla="*/ 59 h 229"/>
              <a:gd name="T44" fmla="*/ 145 w 262"/>
              <a:gd name="T45" fmla="*/ 50 h 229"/>
              <a:gd name="T46" fmla="*/ 219 w 262"/>
              <a:gd name="T47" fmla="*/ 10 h 229"/>
              <a:gd name="T48" fmla="*/ 227 w 262"/>
              <a:gd name="T49" fmla="*/ 8 h 229"/>
              <a:gd name="T50" fmla="*/ 227 w 262"/>
              <a:gd name="T51" fmla="*/ 0 h 229"/>
              <a:gd name="T52" fmla="*/ 215 w 262"/>
              <a:gd name="T53" fmla="*/ 3 h 229"/>
              <a:gd name="T54" fmla="*/ 141 w 262"/>
              <a:gd name="T55" fmla="*/ 43 h 229"/>
              <a:gd name="T56" fmla="*/ 127 w 262"/>
              <a:gd name="T57" fmla="*/ 51 h 229"/>
              <a:gd name="T58" fmla="*/ 88 w 262"/>
              <a:gd name="T59" fmla="*/ 19 h 229"/>
              <a:gd name="T60" fmla="*/ 80 w 262"/>
              <a:gd name="T61" fmla="*/ 12 h 229"/>
              <a:gd name="T62" fmla="*/ 76 w 262"/>
              <a:gd name="T63" fmla="*/ 21 h 229"/>
              <a:gd name="T64" fmla="*/ 74 w 262"/>
              <a:gd name="T65" fmla="*/ 24 h 229"/>
              <a:gd name="T66" fmla="*/ 56 w 262"/>
              <a:gd name="T67" fmla="*/ 65 h 229"/>
              <a:gd name="T68" fmla="*/ 14 w 262"/>
              <a:gd name="T69" fmla="*/ 123 h 229"/>
              <a:gd name="T70" fmla="*/ 5 w 262"/>
              <a:gd name="T71" fmla="*/ 144 h 229"/>
              <a:gd name="T72" fmla="*/ 47 w 262"/>
              <a:gd name="T73" fmla="*/ 222 h 229"/>
              <a:gd name="T74" fmla="*/ 68 w 262"/>
              <a:gd name="T75" fmla="*/ 229 h 229"/>
              <a:gd name="T76" fmla="*/ 115 w 262"/>
              <a:gd name="T77" fmla="*/ 225 h 229"/>
              <a:gd name="T78" fmla="*/ 143 w 262"/>
              <a:gd name="T79" fmla="*/ 222 h 229"/>
              <a:gd name="T80" fmla="*/ 239 w 262"/>
              <a:gd name="T81" fmla="*/ 183 h 229"/>
              <a:gd name="T82" fmla="*/ 252 w 262"/>
              <a:gd name="T83" fmla="*/ 148 h 229"/>
              <a:gd name="T84" fmla="*/ 246 w 262"/>
              <a:gd name="T85" fmla="*/ 136 h 229"/>
              <a:gd name="T86" fmla="*/ 247 w 262"/>
              <a:gd name="T87" fmla="*/ 136 h 229"/>
              <a:gd name="T88" fmla="*/ 259 w 262"/>
              <a:gd name="T89" fmla="*/ 100 h 229"/>
              <a:gd name="T90" fmla="*/ 252 w 262"/>
              <a:gd name="T91" fmla="*/ 86 h 229"/>
              <a:gd name="T92" fmla="*/ 255 w 262"/>
              <a:gd name="T93" fmla="*/ 65 h 229"/>
              <a:gd name="T94" fmla="*/ 245 w 262"/>
              <a:gd name="T95" fmla="*/ 48 h 229"/>
              <a:gd name="T96" fmla="*/ 253 w 262"/>
              <a:gd name="T97" fmla="*/ 22 h 229"/>
              <a:gd name="T98" fmla="*/ 227 w 262"/>
              <a:gd name="T99"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2" h="229">
                <a:moveTo>
                  <a:pt x="227" y="8"/>
                </a:moveTo>
                <a:cubicBezTo>
                  <a:pt x="243" y="8"/>
                  <a:pt x="255" y="34"/>
                  <a:pt x="237" y="43"/>
                </a:cubicBezTo>
                <a:cubicBezTo>
                  <a:pt x="235" y="44"/>
                  <a:pt x="234" y="45"/>
                  <a:pt x="234" y="45"/>
                </a:cubicBezTo>
                <a:cubicBezTo>
                  <a:pt x="235" y="44"/>
                  <a:pt x="235" y="44"/>
                  <a:pt x="235" y="44"/>
                </a:cubicBezTo>
                <a:cubicBezTo>
                  <a:pt x="235" y="44"/>
                  <a:pt x="233" y="45"/>
                  <a:pt x="224" y="50"/>
                </a:cubicBezTo>
                <a:cubicBezTo>
                  <a:pt x="226" y="49"/>
                  <a:pt x="228" y="49"/>
                  <a:pt x="229" y="49"/>
                </a:cubicBezTo>
                <a:cubicBezTo>
                  <a:pt x="243" y="49"/>
                  <a:pt x="256" y="76"/>
                  <a:pt x="242" y="83"/>
                </a:cubicBezTo>
                <a:cubicBezTo>
                  <a:pt x="238" y="86"/>
                  <a:pt x="237" y="86"/>
                  <a:pt x="233" y="88"/>
                </a:cubicBezTo>
                <a:cubicBezTo>
                  <a:pt x="235" y="87"/>
                  <a:pt x="236" y="87"/>
                  <a:pt x="238" y="87"/>
                </a:cubicBezTo>
                <a:cubicBezTo>
                  <a:pt x="252" y="87"/>
                  <a:pt x="259" y="120"/>
                  <a:pt x="244" y="129"/>
                </a:cubicBezTo>
                <a:cubicBezTo>
                  <a:pt x="239" y="131"/>
                  <a:pt x="233" y="135"/>
                  <a:pt x="226" y="138"/>
                </a:cubicBezTo>
                <a:cubicBezTo>
                  <a:pt x="228" y="137"/>
                  <a:pt x="230" y="137"/>
                  <a:pt x="232" y="137"/>
                </a:cubicBezTo>
                <a:cubicBezTo>
                  <a:pt x="245" y="137"/>
                  <a:pt x="251" y="168"/>
                  <a:pt x="236" y="176"/>
                </a:cubicBezTo>
                <a:cubicBezTo>
                  <a:pt x="218" y="186"/>
                  <a:pt x="165" y="214"/>
                  <a:pt x="143" y="214"/>
                </a:cubicBezTo>
                <a:cubicBezTo>
                  <a:pt x="127" y="215"/>
                  <a:pt x="89" y="221"/>
                  <a:pt x="68" y="221"/>
                </a:cubicBezTo>
                <a:cubicBezTo>
                  <a:pt x="61" y="221"/>
                  <a:pt x="55" y="220"/>
                  <a:pt x="54" y="218"/>
                </a:cubicBezTo>
                <a:cubicBezTo>
                  <a:pt x="49" y="209"/>
                  <a:pt x="16" y="149"/>
                  <a:pt x="12" y="140"/>
                </a:cubicBezTo>
                <a:cubicBezTo>
                  <a:pt x="7" y="132"/>
                  <a:pt x="39" y="126"/>
                  <a:pt x="63" y="68"/>
                </a:cubicBezTo>
                <a:cubicBezTo>
                  <a:pt x="71" y="49"/>
                  <a:pt x="78" y="35"/>
                  <a:pt x="83" y="25"/>
                </a:cubicBezTo>
                <a:cubicBezTo>
                  <a:pt x="122" y="57"/>
                  <a:pt x="122" y="57"/>
                  <a:pt x="122" y="57"/>
                </a:cubicBezTo>
                <a:cubicBezTo>
                  <a:pt x="122" y="59"/>
                  <a:pt x="124" y="60"/>
                  <a:pt x="125" y="60"/>
                </a:cubicBezTo>
                <a:cubicBezTo>
                  <a:pt x="126" y="60"/>
                  <a:pt x="127" y="60"/>
                  <a:pt x="128" y="59"/>
                </a:cubicBezTo>
                <a:cubicBezTo>
                  <a:pt x="145" y="50"/>
                  <a:pt x="145" y="50"/>
                  <a:pt x="145" y="50"/>
                </a:cubicBezTo>
                <a:cubicBezTo>
                  <a:pt x="145" y="50"/>
                  <a:pt x="202" y="19"/>
                  <a:pt x="219" y="10"/>
                </a:cubicBezTo>
                <a:cubicBezTo>
                  <a:pt x="222" y="8"/>
                  <a:pt x="225" y="8"/>
                  <a:pt x="227" y="8"/>
                </a:cubicBezTo>
                <a:moveTo>
                  <a:pt x="227" y="0"/>
                </a:moveTo>
                <a:cubicBezTo>
                  <a:pt x="223" y="0"/>
                  <a:pt x="219" y="1"/>
                  <a:pt x="215" y="3"/>
                </a:cubicBezTo>
                <a:cubicBezTo>
                  <a:pt x="141" y="43"/>
                  <a:pt x="141" y="43"/>
                  <a:pt x="141" y="43"/>
                </a:cubicBezTo>
                <a:cubicBezTo>
                  <a:pt x="127" y="51"/>
                  <a:pt x="127" y="51"/>
                  <a:pt x="127" y="51"/>
                </a:cubicBezTo>
                <a:cubicBezTo>
                  <a:pt x="88" y="19"/>
                  <a:pt x="88" y="19"/>
                  <a:pt x="88" y="19"/>
                </a:cubicBezTo>
                <a:cubicBezTo>
                  <a:pt x="80" y="12"/>
                  <a:pt x="80" y="12"/>
                  <a:pt x="80" y="12"/>
                </a:cubicBezTo>
                <a:cubicBezTo>
                  <a:pt x="76" y="21"/>
                  <a:pt x="76" y="21"/>
                  <a:pt x="76" y="21"/>
                </a:cubicBezTo>
                <a:cubicBezTo>
                  <a:pt x="74" y="24"/>
                  <a:pt x="74" y="24"/>
                  <a:pt x="74" y="24"/>
                </a:cubicBezTo>
                <a:cubicBezTo>
                  <a:pt x="69" y="35"/>
                  <a:pt x="63" y="48"/>
                  <a:pt x="56" y="65"/>
                </a:cubicBezTo>
                <a:cubicBezTo>
                  <a:pt x="41" y="99"/>
                  <a:pt x="24" y="114"/>
                  <a:pt x="14" y="123"/>
                </a:cubicBezTo>
                <a:cubicBezTo>
                  <a:pt x="7" y="129"/>
                  <a:pt x="0" y="135"/>
                  <a:pt x="5" y="144"/>
                </a:cubicBezTo>
                <a:cubicBezTo>
                  <a:pt x="9" y="153"/>
                  <a:pt x="42" y="213"/>
                  <a:pt x="47" y="222"/>
                </a:cubicBezTo>
                <a:cubicBezTo>
                  <a:pt x="50" y="228"/>
                  <a:pt x="59" y="229"/>
                  <a:pt x="68" y="229"/>
                </a:cubicBezTo>
                <a:cubicBezTo>
                  <a:pt x="81" y="229"/>
                  <a:pt x="99" y="227"/>
                  <a:pt x="115" y="225"/>
                </a:cubicBezTo>
                <a:cubicBezTo>
                  <a:pt x="126" y="224"/>
                  <a:pt x="137" y="222"/>
                  <a:pt x="143" y="222"/>
                </a:cubicBezTo>
                <a:cubicBezTo>
                  <a:pt x="167" y="221"/>
                  <a:pt x="218" y="195"/>
                  <a:pt x="239" y="183"/>
                </a:cubicBezTo>
                <a:cubicBezTo>
                  <a:pt x="252" y="176"/>
                  <a:pt x="255" y="160"/>
                  <a:pt x="252" y="148"/>
                </a:cubicBezTo>
                <a:cubicBezTo>
                  <a:pt x="250" y="143"/>
                  <a:pt x="249" y="139"/>
                  <a:pt x="246" y="136"/>
                </a:cubicBezTo>
                <a:cubicBezTo>
                  <a:pt x="247" y="136"/>
                  <a:pt x="247" y="136"/>
                  <a:pt x="247" y="136"/>
                </a:cubicBezTo>
                <a:cubicBezTo>
                  <a:pt x="260" y="129"/>
                  <a:pt x="262" y="113"/>
                  <a:pt x="259" y="100"/>
                </a:cubicBezTo>
                <a:cubicBezTo>
                  <a:pt x="258" y="94"/>
                  <a:pt x="255" y="89"/>
                  <a:pt x="252" y="86"/>
                </a:cubicBezTo>
                <a:cubicBezTo>
                  <a:pt x="256" y="80"/>
                  <a:pt x="257" y="73"/>
                  <a:pt x="255" y="65"/>
                </a:cubicBezTo>
                <a:cubicBezTo>
                  <a:pt x="254" y="59"/>
                  <a:pt x="250" y="52"/>
                  <a:pt x="245" y="48"/>
                </a:cubicBezTo>
                <a:cubicBezTo>
                  <a:pt x="253" y="42"/>
                  <a:pt x="256" y="32"/>
                  <a:pt x="253" y="22"/>
                </a:cubicBezTo>
                <a:cubicBezTo>
                  <a:pt x="250" y="9"/>
                  <a:pt x="239" y="0"/>
                  <a:pt x="227" y="0"/>
                </a:cubicBez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9"/>
          <p:cNvSpPr>
            <a:spLocks/>
          </p:cNvSpPr>
          <p:nvPr/>
        </p:nvSpPr>
        <p:spPr bwMode="auto">
          <a:xfrm>
            <a:off x="7651751" y="1852613"/>
            <a:ext cx="1039813" cy="1346200"/>
          </a:xfrm>
          <a:custGeom>
            <a:avLst/>
            <a:gdLst>
              <a:gd name="T0" fmla="*/ 59 w 178"/>
              <a:gd name="T1" fmla="*/ 29 h 230"/>
              <a:gd name="T2" fmla="*/ 69 w 178"/>
              <a:gd name="T3" fmla="*/ 52 h 230"/>
              <a:gd name="T4" fmla="*/ 0 w 178"/>
              <a:gd name="T5" fmla="*/ 52 h 230"/>
              <a:gd name="T6" fmla="*/ 0 w 178"/>
              <a:gd name="T7" fmla="*/ 229 h 230"/>
              <a:gd name="T8" fmla="*/ 178 w 178"/>
              <a:gd name="T9" fmla="*/ 230 h 230"/>
              <a:gd name="T10" fmla="*/ 178 w 178"/>
              <a:gd name="T11" fmla="*/ 160 h 230"/>
              <a:gd name="T12" fmla="*/ 155 w 178"/>
              <a:gd name="T13" fmla="*/ 170 h 230"/>
              <a:gd name="T14" fmla="*/ 126 w 178"/>
              <a:gd name="T15" fmla="*/ 141 h 230"/>
              <a:gd name="T16" fmla="*/ 156 w 178"/>
              <a:gd name="T17" fmla="*/ 111 h 230"/>
              <a:gd name="T18" fmla="*/ 178 w 178"/>
              <a:gd name="T19" fmla="*/ 121 h 230"/>
              <a:gd name="T20" fmla="*/ 178 w 178"/>
              <a:gd name="T21" fmla="*/ 52 h 230"/>
              <a:gd name="T22" fmla="*/ 108 w 178"/>
              <a:gd name="T23" fmla="*/ 52 h 230"/>
              <a:gd name="T24" fmla="*/ 118 w 178"/>
              <a:gd name="T25" fmla="*/ 29 h 230"/>
              <a:gd name="T26" fmla="*/ 89 w 178"/>
              <a:gd name="T27" fmla="*/ 0 h 230"/>
              <a:gd name="T28" fmla="*/ 59 w 178"/>
              <a:gd name="T29" fmla="*/ 2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8" h="230">
                <a:moveTo>
                  <a:pt x="59" y="29"/>
                </a:moveTo>
                <a:cubicBezTo>
                  <a:pt x="59" y="38"/>
                  <a:pt x="63" y="46"/>
                  <a:pt x="69" y="52"/>
                </a:cubicBezTo>
                <a:cubicBezTo>
                  <a:pt x="0" y="52"/>
                  <a:pt x="0" y="52"/>
                  <a:pt x="0" y="52"/>
                </a:cubicBezTo>
                <a:cubicBezTo>
                  <a:pt x="0" y="229"/>
                  <a:pt x="0" y="229"/>
                  <a:pt x="0" y="229"/>
                </a:cubicBezTo>
                <a:cubicBezTo>
                  <a:pt x="178" y="230"/>
                  <a:pt x="178" y="230"/>
                  <a:pt x="178" y="230"/>
                </a:cubicBezTo>
                <a:cubicBezTo>
                  <a:pt x="178" y="160"/>
                  <a:pt x="178" y="160"/>
                  <a:pt x="178" y="160"/>
                </a:cubicBezTo>
                <a:cubicBezTo>
                  <a:pt x="172" y="166"/>
                  <a:pt x="164" y="170"/>
                  <a:pt x="155" y="170"/>
                </a:cubicBezTo>
                <a:cubicBezTo>
                  <a:pt x="139" y="170"/>
                  <a:pt x="126" y="157"/>
                  <a:pt x="126" y="141"/>
                </a:cubicBezTo>
                <a:cubicBezTo>
                  <a:pt x="126" y="124"/>
                  <a:pt x="139" y="111"/>
                  <a:pt x="156" y="111"/>
                </a:cubicBezTo>
                <a:cubicBezTo>
                  <a:pt x="164" y="111"/>
                  <a:pt x="172" y="115"/>
                  <a:pt x="178" y="121"/>
                </a:cubicBezTo>
                <a:cubicBezTo>
                  <a:pt x="178" y="52"/>
                  <a:pt x="178" y="52"/>
                  <a:pt x="178" y="52"/>
                </a:cubicBezTo>
                <a:cubicBezTo>
                  <a:pt x="108" y="52"/>
                  <a:pt x="108" y="52"/>
                  <a:pt x="108" y="52"/>
                </a:cubicBezTo>
                <a:cubicBezTo>
                  <a:pt x="114" y="46"/>
                  <a:pt x="118" y="38"/>
                  <a:pt x="118" y="29"/>
                </a:cubicBezTo>
                <a:cubicBezTo>
                  <a:pt x="118" y="13"/>
                  <a:pt x="105" y="0"/>
                  <a:pt x="89" y="0"/>
                </a:cubicBezTo>
                <a:cubicBezTo>
                  <a:pt x="72" y="0"/>
                  <a:pt x="59" y="13"/>
                  <a:pt x="59" y="29"/>
                </a:cubicBez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0"/>
          <p:cNvSpPr>
            <a:spLocks noEditPoints="1"/>
          </p:cNvSpPr>
          <p:nvPr/>
        </p:nvSpPr>
        <p:spPr bwMode="auto">
          <a:xfrm>
            <a:off x="7627937" y="1828802"/>
            <a:ext cx="1085851" cy="1393825"/>
          </a:xfrm>
          <a:custGeom>
            <a:avLst/>
            <a:gdLst>
              <a:gd name="T0" fmla="*/ 186 w 186"/>
              <a:gd name="T1" fmla="*/ 238 h 238"/>
              <a:gd name="T2" fmla="*/ 0 w 186"/>
              <a:gd name="T3" fmla="*/ 237 h 238"/>
              <a:gd name="T4" fmla="*/ 0 w 186"/>
              <a:gd name="T5" fmla="*/ 52 h 238"/>
              <a:gd name="T6" fmla="*/ 65 w 186"/>
              <a:gd name="T7" fmla="*/ 52 h 238"/>
              <a:gd name="T8" fmla="*/ 59 w 186"/>
              <a:gd name="T9" fmla="*/ 33 h 238"/>
              <a:gd name="T10" fmla="*/ 93 w 186"/>
              <a:gd name="T11" fmla="*/ 0 h 238"/>
              <a:gd name="T12" fmla="*/ 126 w 186"/>
              <a:gd name="T13" fmla="*/ 33 h 238"/>
              <a:gd name="T14" fmla="*/ 121 w 186"/>
              <a:gd name="T15" fmla="*/ 52 h 238"/>
              <a:gd name="T16" fmla="*/ 186 w 186"/>
              <a:gd name="T17" fmla="*/ 52 h 238"/>
              <a:gd name="T18" fmla="*/ 186 w 186"/>
              <a:gd name="T19" fmla="*/ 135 h 238"/>
              <a:gd name="T20" fmla="*/ 179 w 186"/>
              <a:gd name="T21" fmla="*/ 128 h 238"/>
              <a:gd name="T22" fmla="*/ 160 w 186"/>
              <a:gd name="T23" fmla="*/ 119 h 238"/>
              <a:gd name="T24" fmla="*/ 134 w 186"/>
              <a:gd name="T25" fmla="*/ 145 h 238"/>
              <a:gd name="T26" fmla="*/ 141 w 186"/>
              <a:gd name="T27" fmla="*/ 163 h 238"/>
              <a:gd name="T28" fmla="*/ 159 w 186"/>
              <a:gd name="T29" fmla="*/ 170 h 238"/>
              <a:gd name="T30" fmla="*/ 179 w 186"/>
              <a:gd name="T31" fmla="*/ 161 h 238"/>
              <a:gd name="T32" fmla="*/ 186 w 186"/>
              <a:gd name="T33" fmla="*/ 154 h 238"/>
              <a:gd name="T34" fmla="*/ 186 w 186"/>
              <a:gd name="T35" fmla="*/ 238 h 238"/>
              <a:gd name="T36" fmla="*/ 8 w 186"/>
              <a:gd name="T37" fmla="*/ 229 h 238"/>
              <a:gd name="T38" fmla="*/ 178 w 186"/>
              <a:gd name="T39" fmla="*/ 230 h 238"/>
              <a:gd name="T40" fmla="*/ 178 w 186"/>
              <a:gd name="T41" fmla="*/ 173 h 238"/>
              <a:gd name="T42" fmla="*/ 159 w 186"/>
              <a:gd name="T43" fmla="*/ 178 h 238"/>
              <a:gd name="T44" fmla="*/ 136 w 186"/>
              <a:gd name="T45" fmla="*/ 168 h 238"/>
              <a:gd name="T46" fmla="*/ 126 w 186"/>
              <a:gd name="T47" fmla="*/ 145 h 238"/>
              <a:gd name="T48" fmla="*/ 160 w 186"/>
              <a:gd name="T49" fmla="*/ 111 h 238"/>
              <a:gd name="T50" fmla="*/ 178 w 186"/>
              <a:gd name="T51" fmla="*/ 116 h 238"/>
              <a:gd name="T52" fmla="*/ 178 w 186"/>
              <a:gd name="T53" fmla="*/ 60 h 238"/>
              <a:gd name="T54" fmla="*/ 102 w 186"/>
              <a:gd name="T55" fmla="*/ 60 h 238"/>
              <a:gd name="T56" fmla="*/ 109 w 186"/>
              <a:gd name="T57" fmla="*/ 53 h 238"/>
              <a:gd name="T58" fmla="*/ 118 w 186"/>
              <a:gd name="T59" fmla="*/ 33 h 238"/>
              <a:gd name="T60" fmla="*/ 93 w 186"/>
              <a:gd name="T61" fmla="*/ 8 h 238"/>
              <a:gd name="T62" fmla="*/ 67 w 186"/>
              <a:gd name="T63" fmla="*/ 33 h 238"/>
              <a:gd name="T64" fmla="*/ 76 w 186"/>
              <a:gd name="T65" fmla="*/ 53 h 238"/>
              <a:gd name="T66" fmla="*/ 83 w 186"/>
              <a:gd name="T67" fmla="*/ 60 h 238"/>
              <a:gd name="T68" fmla="*/ 8 w 186"/>
              <a:gd name="T69" fmla="*/ 60 h 238"/>
              <a:gd name="T70" fmla="*/ 8 w 186"/>
              <a:gd name="T71" fmla="*/ 229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6" h="238">
                <a:moveTo>
                  <a:pt x="186" y="238"/>
                </a:moveTo>
                <a:cubicBezTo>
                  <a:pt x="0" y="237"/>
                  <a:pt x="0" y="237"/>
                  <a:pt x="0" y="237"/>
                </a:cubicBezTo>
                <a:cubicBezTo>
                  <a:pt x="0" y="52"/>
                  <a:pt x="0" y="52"/>
                  <a:pt x="0" y="52"/>
                </a:cubicBezTo>
                <a:cubicBezTo>
                  <a:pt x="65" y="52"/>
                  <a:pt x="65" y="52"/>
                  <a:pt x="65" y="52"/>
                </a:cubicBezTo>
                <a:cubicBezTo>
                  <a:pt x="61" y="46"/>
                  <a:pt x="59" y="40"/>
                  <a:pt x="59" y="33"/>
                </a:cubicBezTo>
                <a:cubicBezTo>
                  <a:pt x="59" y="15"/>
                  <a:pt x="74" y="0"/>
                  <a:pt x="93" y="0"/>
                </a:cubicBezTo>
                <a:cubicBezTo>
                  <a:pt x="111" y="0"/>
                  <a:pt x="126" y="15"/>
                  <a:pt x="126" y="33"/>
                </a:cubicBezTo>
                <a:cubicBezTo>
                  <a:pt x="126" y="40"/>
                  <a:pt x="124" y="46"/>
                  <a:pt x="121" y="52"/>
                </a:cubicBezTo>
                <a:cubicBezTo>
                  <a:pt x="186" y="52"/>
                  <a:pt x="186" y="52"/>
                  <a:pt x="186" y="52"/>
                </a:cubicBezTo>
                <a:cubicBezTo>
                  <a:pt x="186" y="135"/>
                  <a:pt x="186" y="135"/>
                  <a:pt x="186" y="135"/>
                </a:cubicBezTo>
                <a:cubicBezTo>
                  <a:pt x="179" y="128"/>
                  <a:pt x="179" y="128"/>
                  <a:pt x="179" y="128"/>
                </a:cubicBezTo>
                <a:cubicBezTo>
                  <a:pt x="174" y="122"/>
                  <a:pt x="167" y="119"/>
                  <a:pt x="160" y="119"/>
                </a:cubicBezTo>
                <a:cubicBezTo>
                  <a:pt x="145" y="119"/>
                  <a:pt x="134" y="130"/>
                  <a:pt x="134" y="145"/>
                </a:cubicBezTo>
                <a:cubicBezTo>
                  <a:pt x="134" y="151"/>
                  <a:pt x="136" y="158"/>
                  <a:pt x="141" y="163"/>
                </a:cubicBezTo>
                <a:cubicBezTo>
                  <a:pt x="146" y="168"/>
                  <a:pt x="153" y="170"/>
                  <a:pt x="159" y="170"/>
                </a:cubicBezTo>
                <a:cubicBezTo>
                  <a:pt x="167" y="170"/>
                  <a:pt x="174" y="167"/>
                  <a:pt x="179" y="161"/>
                </a:cubicBezTo>
                <a:cubicBezTo>
                  <a:pt x="186" y="154"/>
                  <a:pt x="186" y="154"/>
                  <a:pt x="186" y="154"/>
                </a:cubicBezTo>
                <a:lnTo>
                  <a:pt x="186" y="238"/>
                </a:lnTo>
                <a:close/>
                <a:moveTo>
                  <a:pt x="8" y="229"/>
                </a:moveTo>
                <a:cubicBezTo>
                  <a:pt x="178" y="230"/>
                  <a:pt x="178" y="230"/>
                  <a:pt x="178" y="230"/>
                </a:cubicBezTo>
                <a:cubicBezTo>
                  <a:pt x="178" y="173"/>
                  <a:pt x="178" y="173"/>
                  <a:pt x="178" y="173"/>
                </a:cubicBezTo>
                <a:cubicBezTo>
                  <a:pt x="172" y="176"/>
                  <a:pt x="166" y="178"/>
                  <a:pt x="159" y="178"/>
                </a:cubicBezTo>
                <a:cubicBezTo>
                  <a:pt x="150" y="178"/>
                  <a:pt x="142" y="175"/>
                  <a:pt x="136" y="168"/>
                </a:cubicBezTo>
                <a:cubicBezTo>
                  <a:pt x="129" y="162"/>
                  <a:pt x="126" y="154"/>
                  <a:pt x="126" y="145"/>
                </a:cubicBezTo>
                <a:cubicBezTo>
                  <a:pt x="126" y="126"/>
                  <a:pt x="141" y="111"/>
                  <a:pt x="160" y="111"/>
                </a:cubicBezTo>
                <a:cubicBezTo>
                  <a:pt x="166" y="111"/>
                  <a:pt x="172" y="113"/>
                  <a:pt x="178" y="116"/>
                </a:cubicBezTo>
                <a:cubicBezTo>
                  <a:pt x="178" y="60"/>
                  <a:pt x="178" y="60"/>
                  <a:pt x="178" y="60"/>
                </a:cubicBezTo>
                <a:cubicBezTo>
                  <a:pt x="102" y="60"/>
                  <a:pt x="102" y="60"/>
                  <a:pt x="102" y="60"/>
                </a:cubicBezTo>
                <a:cubicBezTo>
                  <a:pt x="109" y="53"/>
                  <a:pt x="109" y="53"/>
                  <a:pt x="109" y="53"/>
                </a:cubicBezTo>
                <a:cubicBezTo>
                  <a:pt x="115" y="47"/>
                  <a:pt x="118" y="41"/>
                  <a:pt x="118" y="33"/>
                </a:cubicBezTo>
                <a:cubicBezTo>
                  <a:pt x="118" y="19"/>
                  <a:pt x="107" y="8"/>
                  <a:pt x="93" y="8"/>
                </a:cubicBezTo>
                <a:cubicBezTo>
                  <a:pt x="79" y="8"/>
                  <a:pt x="67" y="19"/>
                  <a:pt x="67" y="33"/>
                </a:cubicBezTo>
                <a:cubicBezTo>
                  <a:pt x="67" y="41"/>
                  <a:pt x="70" y="47"/>
                  <a:pt x="76" y="53"/>
                </a:cubicBezTo>
                <a:cubicBezTo>
                  <a:pt x="83" y="60"/>
                  <a:pt x="83" y="60"/>
                  <a:pt x="83" y="60"/>
                </a:cubicBezTo>
                <a:cubicBezTo>
                  <a:pt x="8" y="60"/>
                  <a:pt x="8" y="60"/>
                  <a:pt x="8" y="60"/>
                </a:cubicBezTo>
                <a:lnTo>
                  <a:pt x="8" y="229"/>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1"/>
          <p:cNvSpPr>
            <a:spLocks/>
          </p:cNvSpPr>
          <p:nvPr/>
        </p:nvSpPr>
        <p:spPr bwMode="auto">
          <a:xfrm>
            <a:off x="6583365" y="2414590"/>
            <a:ext cx="1687513" cy="1311275"/>
          </a:xfrm>
          <a:custGeom>
            <a:avLst/>
            <a:gdLst>
              <a:gd name="T0" fmla="*/ 160 w 289"/>
              <a:gd name="T1" fmla="*/ 224 h 224"/>
              <a:gd name="T2" fmla="*/ 153 w 289"/>
              <a:gd name="T3" fmla="*/ 223 h 224"/>
              <a:gd name="T4" fmla="*/ 63 w 289"/>
              <a:gd name="T5" fmla="*/ 174 h 224"/>
              <a:gd name="T6" fmla="*/ 43 w 289"/>
              <a:gd name="T7" fmla="*/ 154 h 224"/>
              <a:gd name="T8" fmla="*/ 3 w 289"/>
              <a:gd name="T9" fmla="*/ 104 h 224"/>
              <a:gd name="T10" fmla="*/ 36 w 289"/>
              <a:gd name="T11" fmla="*/ 22 h 224"/>
              <a:gd name="T12" fmla="*/ 45 w 289"/>
              <a:gd name="T13" fmla="*/ 17 h 224"/>
              <a:gd name="T14" fmla="*/ 54 w 289"/>
              <a:gd name="T15" fmla="*/ 18 h 224"/>
              <a:gd name="T16" fmla="*/ 81 w 289"/>
              <a:gd name="T17" fmla="*/ 21 h 224"/>
              <a:gd name="T18" fmla="*/ 128 w 289"/>
              <a:gd name="T19" fmla="*/ 13 h 224"/>
              <a:gd name="T20" fmla="*/ 170 w 289"/>
              <a:gd name="T21" fmla="*/ 2 h 224"/>
              <a:gd name="T22" fmla="*/ 179 w 289"/>
              <a:gd name="T23" fmla="*/ 0 h 224"/>
              <a:gd name="T24" fmla="*/ 178 w 289"/>
              <a:gd name="T25" fmla="*/ 57 h 224"/>
              <a:gd name="T26" fmla="*/ 178 w 289"/>
              <a:gd name="T27" fmla="*/ 58 h 224"/>
              <a:gd name="T28" fmla="*/ 274 w 289"/>
              <a:gd name="T29" fmla="*/ 97 h 224"/>
              <a:gd name="T30" fmla="*/ 286 w 289"/>
              <a:gd name="T31" fmla="*/ 121 h 224"/>
              <a:gd name="T32" fmla="*/ 265 w 289"/>
              <a:gd name="T33" fmla="*/ 141 h 224"/>
              <a:gd name="T34" fmla="*/ 265 w 289"/>
              <a:gd name="T35" fmla="*/ 141 h 224"/>
              <a:gd name="T36" fmla="*/ 257 w 289"/>
              <a:gd name="T37" fmla="*/ 140 h 224"/>
              <a:gd name="T38" fmla="*/ 255 w 289"/>
              <a:gd name="T39" fmla="*/ 139 h 224"/>
              <a:gd name="T40" fmla="*/ 255 w 289"/>
              <a:gd name="T41" fmla="*/ 148 h 224"/>
              <a:gd name="T42" fmla="*/ 234 w 289"/>
              <a:gd name="T43" fmla="*/ 170 h 224"/>
              <a:gd name="T44" fmla="*/ 231 w 289"/>
              <a:gd name="T45" fmla="*/ 170 h 224"/>
              <a:gd name="T46" fmla="*/ 230 w 289"/>
              <a:gd name="T47" fmla="*/ 175 h 224"/>
              <a:gd name="T48" fmla="*/ 201 w 289"/>
              <a:gd name="T49" fmla="*/ 200 h 224"/>
              <a:gd name="T50" fmla="*/ 195 w 289"/>
              <a:gd name="T51" fmla="*/ 199 h 224"/>
              <a:gd name="T52" fmla="*/ 188 w 289"/>
              <a:gd name="T53" fmla="*/ 196 h 224"/>
              <a:gd name="T54" fmla="*/ 188 w 289"/>
              <a:gd name="T55" fmla="*/ 200 h 224"/>
              <a:gd name="T56" fmla="*/ 160 w 289"/>
              <a:gd name="T57"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9" h="224">
                <a:moveTo>
                  <a:pt x="160" y="224"/>
                </a:moveTo>
                <a:cubicBezTo>
                  <a:pt x="157" y="224"/>
                  <a:pt x="155" y="224"/>
                  <a:pt x="153" y="223"/>
                </a:cubicBezTo>
                <a:cubicBezTo>
                  <a:pt x="136" y="216"/>
                  <a:pt x="78" y="192"/>
                  <a:pt x="63" y="174"/>
                </a:cubicBezTo>
                <a:cubicBezTo>
                  <a:pt x="59" y="169"/>
                  <a:pt x="51" y="162"/>
                  <a:pt x="43" y="154"/>
                </a:cubicBezTo>
                <a:cubicBezTo>
                  <a:pt x="13" y="126"/>
                  <a:pt x="0" y="111"/>
                  <a:pt x="3" y="104"/>
                </a:cubicBezTo>
                <a:cubicBezTo>
                  <a:pt x="36" y="22"/>
                  <a:pt x="36" y="22"/>
                  <a:pt x="36" y="22"/>
                </a:cubicBezTo>
                <a:cubicBezTo>
                  <a:pt x="37" y="18"/>
                  <a:pt x="40" y="17"/>
                  <a:pt x="45" y="17"/>
                </a:cubicBezTo>
                <a:cubicBezTo>
                  <a:pt x="47" y="17"/>
                  <a:pt x="50" y="17"/>
                  <a:pt x="54" y="18"/>
                </a:cubicBezTo>
                <a:cubicBezTo>
                  <a:pt x="61" y="19"/>
                  <a:pt x="69" y="21"/>
                  <a:pt x="81" y="21"/>
                </a:cubicBezTo>
                <a:cubicBezTo>
                  <a:pt x="96" y="21"/>
                  <a:pt x="111" y="18"/>
                  <a:pt x="128" y="13"/>
                </a:cubicBezTo>
                <a:cubicBezTo>
                  <a:pt x="145" y="8"/>
                  <a:pt x="159" y="5"/>
                  <a:pt x="170" y="2"/>
                </a:cubicBezTo>
                <a:cubicBezTo>
                  <a:pt x="179" y="0"/>
                  <a:pt x="179" y="0"/>
                  <a:pt x="179" y="0"/>
                </a:cubicBezTo>
                <a:cubicBezTo>
                  <a:pt x="178" y="57"/>
                  <a:pt x="178" y="57"/>
                  <a:pt x="178" y="57"/>
                </a:cubicBezTo>
                <a:cubicBezTo>
                  <a:pt x="178" y="58"/>
                  <a:pt x="178" y="58"/>
                  <a:pt x="178" y="58"/>
                </a:cubicBezTo>
                <a:cubicBezTo>
                  <a:pt x="274" y="97"/>
                  <a:pt x="274" y="97"/>
                  <a:pt x="274" y="97"/>
                </a:cubicBezTo>
                <a:cubicBezTo>
                  <a:pt x="284" y="101"/>
                  <a:pt x="289" y="111"/>
                  <a:pt x="286" y="121"/>
                </a:cubicBezTo>
                <a:cubicBezTo>
                  <a:pt x="285" y="131"/>
                  <a:pt x="276" y="141"/>
                  <a:pt x="265" y="141"/>
                </a:cubicBezTo>
                <a:cubicBezTo>
                  <a:pt x="265" y="141"/>
                  <a:pt x="265" y="141"/>
                  <a:pt x="265" y="141"/>
                </a:cubicBezTo>
                <a:cubicBezTo>
                  <a:pt x="262" y="141"/>
                  <a:pt x="260" y="141"/>
                  <a:pt x="257" y="140"/>
                </a:cubicBezTo>
                <a:cubicBezTo>
                  <a:pt x="256" y="139"/>
                  <a:pt x="256" y="139"/>
                  <a:pt x="255" y="139"/>
                </a:cubicBezTo>
                <a:cubicBezTo>
                  <a:pt x="256" y="142"/>
                  <a:pt x="256" y="145"/>
                  <a:pt x="255" y="148"/>
                </a:cubicBezTo>
                <a:cubicBezTo>
                  <a:pt x="253" y="159"/>
                  <a:pt x="245" y="170"/>
                  <a:pt x="234" y="170"/>
                </a:cubicBezTo>
                <a:cubicBezTo>
                  <a:pt x="233" y="170"/>
                  <a:pt x="232" y="170"/>
                  <a:pt x="231" y="170"/>
                </a:cubicBezTo>
                <a:cubicBezTo>
                  <a:pt x="231" y="171"/>
                  <a:pt x="231" y="173"/>
                  <a:pt x="230" y="175"/>
                </a:cubicBezTo>
                <a:cubicBezTo>
                  <a:pt x="228" y="186"/>
                  <a:pt x="215" y="200"/>
                  <a:pt x="201" y="200"/>
                </a:cubicBezTo>
                <a:cubicBezTo>
                  <a:pt x="199" y="200"/>
                  <a:pt x="197" y="200"/>
                  <a:pt x="195" y="199"/>
                </a:cubicBezTo>
                <a:cubicBezTo>
                  <a:pt x="188" y="196"/>
                  <a:pt x="188" y="196"/>
                  <a:pt x="188" y="196"/>
                </a:cubicBezTo>
                <a:cubicBezTo>
                  <a:pt x="188" y="198"/>
                  <a:pt x="188" y="199"/>
                  <a:pt x="188" y="200"/>
                </a:cubicBezTo>
                <a:cubicBezTo>
                  <a:pt x="186" y="211"/>
                  <a:pt x="173" y="224"/>
                  <a:pt x="160" y="224"/>
                </a:cubicBezTo>
                <a:close/>
              </a:path>
            </a:pathLst>
          </a:cu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noEditPoints="1"/>
          </p:cNvSpPr>
          <p:nvPr/>
        </p:nvSpPr>
        <p:spPr bwMode="auto">
          <a:xfrm>
            <a:off x="6554789" y="2386015"/>
            <a:ext cx="1739900" cy="1362075"/>
          </a:xfrm>
          <a:custGeom>
            <a:avLst/>
            <a:gdLst>
              <a:gd name="T0" fmla="*/ 180 w 298"/>
              <a:gd name="T1" fmla="*/ 10 h 233"/>
              <a:gd name="T2" fmla="*/ 179 w 298"/>
              <a:gd name="T3" fmla="*/ 61 h 233"/>
              <a:gd name="T4" fmla="*/ 181 w 298"/>
              <a:gd name="T5" fmla="*/ 67 h 233"/>
              <a:gd name="T6" fmla="*/ 199 w 298"/>
              <a:gd name="T7" fmla="*/ 74 h 233"/>
              <a:gd name="T8" fmla="*/ 278 w 298"/>
              <a:gd name="T9" fmla="*/ 106 h 233"/>
              <a:gd name="T10" fmla="*/ 270 w 298"/>
              <a:gd name="T11" fmla="*/ 142 h 233"/>
              <a:gd name="T12" fmla="*/ 263 w 298"/>
              <a:gd name="T13" fmla="*/ 141 h 233"/>
              <a:gd name="T14" fmla="*/ 260 w 298"/>
              <a:gd name="T15" fmla="*/ 140 h 233"/>
              <a:gd name="T16" fmla="*/ 261 w 298"/>
              <a:gd name="T17" fmla="*/ 140 h 233"/>
              <a:gd name="T18" fmla="*/ 249 w 298"/>
              <a:gd name="T19" fmla="*/ 135 h 233"/>
              <a:gd name="T20" fmla="*/ 239 w 298"/>
              <a:gd name="T21" fmla="*/ 171 h 233"/>
              <a:gd name="T22" fmla="*/ 235 w 298"/>
              <a:gd name="T23" fmla="*/ 170 h 233"/>
              <a:gd name="T24" fmla="*/ 225 w 298"/>
              <a:gd name="T25" fmla="*/ 166 h 233"/>
              <a:gd name="T26" fmla="*/ 206 w 298"/>
              <a:gd name="T27" fmla="*/ 201 h 233"/>
              <a:gd name="T28" fmla="*/ 201 w 298"/>
              <a:gd name="T29" fmla="*/ 200 h 233"/>
              <a:gd name="T30" fmla="*/ 183 w 298"/>
              <a:gd name="T31" fmla="*/ 193 h 233"/>
              <a:gd name="T32" fmla="*/ 165 w 298"/>
              <a:gd name="T33" fmla="*/ 225 h 233"/>
              <a:gd name="T34" fmla="*/ 159 w 298"/>
              <a:gd name="T35" fmla="*/ 224 h 233"/>
              <a:gd name="T36" fmla="*/ 71 w 298"/>
              <a:gd name="T37" fmla="*/ 177 h 233"/>
              <a:gd name="T38" fmla="*/ 12 w 298"/>
              <a:gd name="T39" fmla="*/ 110 h 233"/>
              <a:gd name="T40" fmla="*/ 45 w 298"/>
              <a:gd name="T41" fmla="*/ 28 h 233"/>
              <a:gd name="T42" fmla="*/ 50 w 298"/>
              <a:gd name="T43" fmla="*/ 26 h 233"/>
              <a:gd name="T44" fmla="*/ 86 w 298"/>
              <a:gd name="T45" fmla="*/ 30 h 233"/>
              <a:gd name="T46" fmla="*/ 134 w 298"/>
              <a:gd name="T47" fmla="*/ 22 h 233"/>
              <a:gd name="T48" fmla="*/ 180 w 298"/>
              <a:gd name="T49" fmla="*/ 10 h 233"/>
              <a:gd name="T50" fmla="*/ 188 w 298"/>
              <a:gd name="T51" fmla="*/ 0 h 233"/>
              <a:gd name="T52" fmla="*/ 178 w 298"/>
              <a:gd name="T53" fmla="*/ 2 h 233"/>
              <a:gd name="T54" fmla="*/ 174 w 298"/>
              <a:gd name="T55" fmla="*/ 3 h 233"/>
              <a:gd name="T56" fmla="*/ 132 w 298"/>
              <a:gd name="T57" fmla="*/ 15 h 233"/>
              <a:gd name="T58" fmla="*/ 86 w 298"/>
              <a:gd name="T59" fmla="*/ 22 h 233"/>
              <a:gd name="T60" fmla="*/ 60 w 298"/>
              <a:gd name="T61" fmla="*/ 19 h 233"/>
              <a:gd name="T62" fmla="*/ 50 w 298"/>
              <a:gd name="T63" fmla="*/ 18 h 233"/>
              <a:gd name="T64" fmla="*/ 37 w 298"/>
              <a:gd name="T65" fmla="*/ 25 h 233"/>
              <a:gd name="T66" fmla="*/ 13 w 298"/>
              <a:gd name="T67" fmla="*/ 87 h 233"/>
              <a:gd name="T68" fmla="*/ 4 w 298"/>
              <a:gd name="T69" fmla="*/ 107 h 233"/>
              <a:gd name="T70" fmla="*/ 45 w 298"/>
              <a:gd name="T71" fmla="*/ 162 h 233"/>
              <a:gd name="T72" fmla="*/ 65 w 298"/>
              <a:gd name="T73" fmla="*/ 182 h 233"/>
              <a:gd name="T74" fmla="*/ 156 w 298"/>
              <a:gd name="T75" fmla="*/ 232 h 233"/>
              <a:gd name="T76" fmla="*/ 165 w 298"/>
              <a:gd name="T77" fmla="*/ 233 h 233"/>
              <a:gd name="T78" fmla="*/ 197 w 298"/>
              <a:gd name="T79" fmla="*/ 207 h 233"/>
              <a:gd name="T80" fmla="*/ 198 w 298"/>
              <a:gd name="T81" fmla="*/ 208 h 233"/>
              <a:gd name="T82" fmla="*/ 206 w 298"/>
              <a:gd name="T83" fmla="*/ 209 h 233"/>
              <a:gd name="T84" fmla="*/ 239 w 298"/>
              <a:gd name="T85" fmla="*/ 180 h 233"/>
              <a:gd name="T86" fmla="*/ 239 w 298"/>
              <a:gd name="T87" fmla="*/ 179 h 233"/>
              <a:gd name="T88" fmla="*/ 264 w 298"/>
              <a:gd name="T89" fmla="*/ 154 h 233"/>
              <a:gd name="T90" fmla="*/ 265 w 298"/>
              <a:gd name="T91" fmla="*/ 150 h 233"/>
              <a:gd name="T92" fmla="*/ 270 w 298"/>
              <a:gd name="T93" fmla="*/ 150 h 233"/>
              <a:gd name="T94" fmla="*/ 295 w 298"/>
              <a:gd name="T95" fmla="*/ 127 h 233"/>
              <a:gd name="T96" fmla="*/ 281 w 298"/>
              <a:gd name="T97" fmla="*/ 99 h 233"/>
              <a:gd name="T98" fmla="*/ 202 w 298"/>
              <a:gd name="T99" fmla="*/ 67 h 233"/>
              <a:gd name="T100" fmla="*/ 187 w 298"/>
              <a:gd name="T101" fmla="*/ 61 h 233"/>
              <a:gd name="T102" fmla="*/ 188 w 298"/>
              <a:gd name="T103" fmla="*/ 10 h 233"/>
              <a:gd name="T104" fmla="*/ 188 w 298"/>
              <a:gd name="T105"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8" h="233">
                <a:moveTo>
                  <a:pt x="180" y="10"/>
                </a:moveTo>
                <a:cubicBezTo>
                  <a:pt x="179" y="61"/>
                  <a:pt x="179" y="61"/>
                  <a:pt x="179" y="61"/>
                </a:cubicBezTo>
                <a:cubicBezTo>
                  <a:pt x="178" y="63"/>
                  <a:pt x="178" y="65"/>
                  <a:pt x="181" y="67"/>
                </a:cubicBezTo>
                <a:cubicBezTo>
                  <a:pt x="199" y="74"/>
                  <a:pt x="199" y="74"/>
                  <a:pt x="199" y="74"/>
                </a:cubicBezTo>
                <a:cubicBezTo>
                  <a:pt x="199" y="74"/>
                  <a:pt x="259" y="98"/>
                  <a:pt x="278" y="106"/>
                </a:cubicBezTo>
                <a:cubicBezTo>
                  <a:pt x="296" y="114"/>
                  <a:pt x="287" y="142"/>
                  <a:pt x="270" y="142"/>
                </a:cubicBezTo>
                <a:cubicBezTo>
                  <a:pt x="268" y="142"/>
                  <a:pt x="266" y="142"/>
                  <a:pt x="263" y="141"/>
                </a:cubicBezTo>
                <a:cubicBezTo>
                  <a:pt x="261" y="140"/>
                  <a:pt x="260" y="140"/>
                  <a:pt x="260" y="140"/>
                </a:cubicBezTo>
                <a:cubicBezTo>
                  <a:pt x="261" y="140"/>
                  <a:pt x="261" y="140"/>
                  <a:pt x="261" y="140"/>
                </a:cubicBezTo>
                <a:cubicBezTo>
                  <a:pt x="261" y="140"/>
                  <a:pt x="259" y="139"/>
                  <a:pt x="249" y="135"/>
                </a:cubicBezTo>
                <a:cubicBezTo>
                  <a:pt x="264" y="141"/>
                  <a:pt x="254" y="171"/>
                  <a:pt x="239" y="171"/>
                </a:cubicBezTo>
                <a:cubicBezTo>
                  <a:pt x="238" y="171"/>
                  <a:pt x="236" y="171"/>
                  <a:pt x="235" y="170"/>
                </a:cubicBezTo>
                <a:cubicBezTo>
                  <a:pt x="230" y="168"/>
                  <a:pt x="229" y="168"/>
                  <a:pt x="225" y="166"/>
                </a:cubicBezTo>
                <a:cubicBezTo>
                  <a:pt x="242" y="173"/>
                  <a:pt x="224" y="201"/>
                  <a:pt x="206" y="201"/>
                </a:cubicBezTo>
                <a:cubicBezTo>
                  <a:pt x="205" y="201"/>
                  <a:pt x="203" y="201"/>
                  <a:pt x="201" y="200"/>
                </a:cubicBezTo>
                <a:cubicBezTo>
                  <a:pt x="196" y="198"/>
                  <a:pt x="190" y="195"/>
                  <a:pt x="183" y="193"/>
                </a:cubicBezTo>
                <a:cubicBezTo>
                  <a:pt x="199" y="199"/>
                  <a:pt x="182" y="225"/>
                  <a:pt x="165" y="225"/>
                </a:cubicBezTo>
                <a:cubicBezTo>
                  <a:pt x="163" y="225"/>
                  <a:pt x="161" y="225"/>
                  <a:pt x="159" y="224"/>
                </a:cubicBezTo>
                <a:cubicBezTo>
                  <a:pt x="141" y="217"/>
                  <a:pt x="86" y="193"/>
                  <a:pt x="71" y="177"/>
                </a:cubicBezTo>
                <a:cubicBezTo>
                  <a:pt x="57" y="160"/>
                  <a:pt x="8" y="119"/>
                  <a:pt x="12" y="110"/>
                </a:cubicBezTo>
                <a:cubicBezTo>
                  <a:pt x="15" y="101"/>
                  <a:pt x="41" y="37"/>
                  <a:pt x="45" y="28"/>
                </a:cubicBezTo>
                <a:cubicBezTo>
                  <a:pt x="46" y="26"/>
                  <a:pt x="47" y="26"/>
                  <a:pt x="50" y="26"/>
                </a:cubicBezTo>
                <a:cubicBezTo>
                  <a:pt x="56" y="26"/>
                  <a:pt x="67" y="30"/>
                  <a:pt x="86" y="30"/>
                </a:cubicBezTo>
                <a:cubicBezTo>
                  <a:pt x="99" y="30"/>
                  <a:pt x="114" y="28"/>
                  <a:pt x="134" y="22"/>
                </a:cubicBezTo>
                <a:cubicBezTo>
                  <a:pt x="153" y="17"/>
                  <a:pt x="168" y="13"/>
                  <a:pt x="180" y="10"/>
                </a:cubicBezTo>
                <a:moveTo>
                  <a:pt x="188" y="0"/>
                </a:moveTo>
                <a:cubicBezTo>
                  <a:pt x="178" y="2"/>
                  <a:pt x="178" y="2"/>
                  <a:pt x="178" y="2"/>
                </a:cubicBezTo>
                <a:cubicBezTo>
                  <a:pt x="174" y="3"/>
                  <a:pt x="174" y="3"/>
                  <a:pt x="174" y="3"/>
                </a:cubicBezTo>
                <a:cubicBezTo>
                  <a:pt x="163" y="6"/>
                  <a:pt x="149" y="9"/>
                  <a:pt x="132" y="15"/>
                </a:cubicBezTo>
                <a:cubicBezTo>
                  <a:pt x="116" y="19"/>
                  <a:pt x="100" y="22"/>
                  <a:pt x="86" y="22"/>
                </a:cubicBezTo>
                <a:cubicBezTo>
                  <a:pt x="75" y="22"/>
                  <a:pt x="66" y="20"/>
                  <a:pt x="60" y="19"/>
                </a:cubicBezTo>
                <a:cubicBezTo>
                  <a:pt x="56" y="18"/>
                  <a:pt x="52" y="18"/>
                  <a:pt x="50" y="18"/>
                </a:cubicBezTo>
                <a:cubicBezTo>
                  <a:pt x="42" y="18"/>
                  <a:pt x="39" y="22"/>
                  <a:pt x="37" y="25"/>
                </a:cubicBezTo>
                <a:cubicBezTo>
                  <a:pt x="35" y="32"/>
                  <a:pt x="22" y="64"/>
                  <a:pt x="13" y="87"/>
                </a:cubicBezTo>
                <a:cubicBezTo>
                  <a:pt x="4" y="107"/>
                  <a:pt x="4" y="107"/>
                  <a:pt x="4" y="107"/>
                </a:cubicBezTo>
                <a:cubicBezTo>
                  <a:pt x="0" y="117"/>
                  <a:pt x="10" y="128"/>
                  <a:pt x="45" y="162"/>
                </a:cubicBezTo>
                <a:cubicBezTo>
                  <a:pt x="53" y="170"/>
                  <a:pt x="61" y="177"/>
                  <a:pt x="65" y="182"/>
                </a:cubicBezTo>
                <a:cubicBezTo>
                  <a:pt x="81" y="200"/>
                  <a:pt x="134" y="223"/>
                  <a:pt x="156" y="232"/>
                </a:cubicBezTo>
                <a:cubicBezTo>
                  <a:pt x="159" y="233"/>
                  <a:pt x="162" y="233"/>
                  <a:pt x="165" y="233"/>
                </a:cubicBezTo>
                <a:cubicBezTo>
                  <a:pt x="180" y="233"/>
                  <a:pt x="194" y="220"/>
                  <a:pt x="197" y="207"/>
                </a:cubicBezTo>
                <a:cubicBezTo>
                  <a:pt x="198" y="208"/>
                  <a:pt x="198" y="208"/>
                  <a:pt x="198" y="208"/>
                </a:cubicBezTo>
                <a:cubicBezTo>
                  <a:pt x="201" y="209"/>
                  <a:pt x="204" y="209"/>
                  <a:pt x="206" y="209"/>
                </a:cubicBezTo>
                <a:cubicBezTo>
                  <a:pt x="222" y="209"/>
                  <a:pt x="237" y="194"/>
                  <a:pt x="239" y="180"/>
                </a:cubicBezTo>
                <a:cubicBezTo>
                  <a:pt x="239" y="180"/>
                  <a:pt x="239" y="180"/>
                  <a:pt x="239" y="179"/>
                </a:cubicBezTo>
                <a:cubicBezTo>
                  <a:pt x="252" y="179"/>
                  <a:pt x="262" y="166"/>
                  <a:pt x="264" y="154"/>
                </a:cubicBezTo>
                <a:cubicBezTo>
                  <a:pt x="264" y="153"/>
                  <a:pt x="264" y="151"/>
                  <a:pt x="265" y="150"/>
                </a:cubicBezTo>
                <a:cubicBezTo>
                  <a:pt x="266" y="150"/>
                  <a:pt x="268" y="150"/>
                  <a:pt x="270" y="150"/>
                </a:cubicBezTo>
                <a:cubicBezTo>
                  <a:pt x="284" y="150"/>
                  <a:pt x="293" y="139"/>
                  <a:pt x="295" y="127"/>
                </a:cubicBezTo>
                <a:cubicBezTo>
                  <a:pt x="298" y="114"/>
                  <a:pt x="292" y="103"/>
                  <a:pt x="281" y="99"/>
                </a:cubicBezTo>
                <a:cubicBezTo>
                  <a:pt x="202" y="67"/>
                  <a:pt x="202" y="67"/>
                  <a:pt x="202" y="67"/>
                </a:cubicBezTo>
                <a:cubicBezTo>
                  <a:pt x="187" y="61"/>
                  <a:pt x="187" y="61"/>
                  <a:pt x="187" y="61"/>
                </a:cubicBezTo>
                <a:cubicBezTo>
                  <a:pt x="188" y="10"/>
                  <a:pt x="188" y="10"/>
                  <a:pt x="188" y="10"/>
                </a:cubicBezTo>
                <a:cubicBezTo>
                  <a:pt x="188" y="0"/>
                  <a:pt x="188" y="0"/>
                  <a:pt x="188" y="0"/>
                </a:cubicBez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p:cNvSpPr>
          <p:nvPr/>
        </p:nvSpPr>
        <p:spPr bwMode="auto">
          <a:xfrm>
            <a:off x="3436940" y="1460500"/>
            <a:ext cx="1458913" cy="1468438"/>
          </a:xfrm>
          <a:custGeom>
            <a:avLst/>
            <a:gdLst>
              <a:gd name="T0" fmla="*/ 29 w 250"/>
              <a:gd name="T1" fmla="*/ 61 h 251"/>
              <a:gd name="T2" fmla="*/ 51 w 250"/>
              <a:gd name="T3" fmla="*/ 71 h 251"/>
              <a:gd name="T4" fmla="*/ 0 w 250"/>
              <a:gd name="T5" fmla="*/ 117 h 251"/>
              <a:gd name="T6" fmla="*/ 116 w 250"/>
              <a:gd name="T7" fmla="*/ 251 h 251"/>
              <a:gd name="T8" fmla="*/ 250 w 250"/>
              <a:gd name="T9" fmla="*/ 134 h 251"/>
              <a:gd name="T10" fmla="*/ 205 w 250"/>
              <a:gd name="T11" fmla="*/ 81 h 251"/>
              <a:gd name="T12" fmla="*/ 194 w 250"/>
              <a:gd name="T13" fmla="*/ 104 h 251"/>
              <a:gd name="T14" fmla="*/ 152 w 250"/>
              <a:gd name="T15" fmla="*/ 101 h 251"/>
              <a:gd name="T16" fmla="*/ 155 w 250"/>
              <a:gd name="T17" fmla="*/ 59 h 251"/>
              <a:gd name="T18" fmla="*/ 179 w 250"/>
              <a:gd name="T19" fmla="*/ 52 h 251"/>
              <a:gd name="T20" fmla="*/ 133 w 250"/>
              <a:gd name="T21" fmla="*/ 0 h 251"/>
              <a:gd name="T22" fmla="*/ 81 w 250"/>
              <a:gd name="T23" fmla="*/ 46 h 251"/>
              <a:gd name="T24" fmla="*/ 74 w 250"/>
              <a:gd name="T25" fmla="*/ 22 h 251"/>
              <a:gd name="T26" fmla="*/ 32 w 250"/>
              <a:gd name="T27" fmla="*/ 19 h 251"/>
              <a:gd name="T28" fmla="*/ 29 w 250"/>
              <a:gd name="T29" fmla="*/ 61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0" h="251">
                <a:moveTo>
                  <a:pt x="29" y="61"/>
                </a:moveTo>
                <a:cubicBezTo>
                  <a:pt x="35" y="68"/>
                  <a:pt x="43" y="71"/>
                  <a:pt x="51" y="71"/>
                </a:cubicBezTo>
                <a:cubicBezTo>
                  <a:pt x="0" y="117"/>
                  <a:pt x="0" y="117"/>
                  <a:pt x="0" y="117"/>
                </a:cubicBezTo>
                <a:cubicBezTo>
                  <a:pt x="116" y="251"/>
                  <a:pt x="116" y="251"/>
                  <a:pt x="116" y="251"/>
                </a:cubicBezTo>
                <a:cubicBezTo>
                  <a:pt x="250" y="134"/>
                  <a:pt x="250" y="134"/>
                  <a:pt x="250" y="134"/>
                </a:cubicBezTo>
                <a:cubicBezTo>
                  <a:pt x="205" y="81"/>
                  <a:pt x="205" y="81"/>
                  <a:pt x="205" y="81"/>
                </a:cubicBezTo>
                <a:cubicBezTo>
                  <a:pt x="204" y="90"/>
                  <a:pt x="201" y="98"/>
                  <a:pt x="194" y="104"/>
                </a:cubicBezTo>
                <a:cubicBezTo>
                  <a:pt x="182" y="114"/>
                  <a:pt x="163" y="113"/>
                  <a:pt x="152" y="101"/>
                </a:cubicBezTo>
                <a:cubicBezTo>
                  <a:pt x="142" y="89"/>
                  <a:pt x="143" y="70"/>
                  <a:pt x="155" y="59"/>
                </a:cubicBezTo>
                <a:cubicBezTo>
                  <a:pt x="162" y="53"/>
                  <a:pt x="170" y="51"/>
                  <a:pt x="179" y="52"/>
                </a:cubicBezTo>
                <a:cubicBezTo>
                  <a:pt x="133" y="0"/>
                  <a:pt x="133" y="0"/>
                  <a:pt x="133" y="0"/>
                </a:cubicBezTo>
                <a:cubicBezTo>
                  <a:pt x="81" y="46"/>
                  <a:pt x="81" y="46"/>
                  <a:pt x="81" y="46"/>
                </a:cubicBezTo>
                <a:cubicBezTo>
                  <a:pt x="82" y="37"/>
                  <a:pt x="80" y="29"/>
                  <a:pt x="74" y="22"/>
                </a:cubicBezTo>
                <a:cubicBezTo>
                  <a:pt x="63" y="10"/>
                  <a:pt x="44" y="9"/>
                  <a:pt x="32" y="19"/>
                </a:cubicBezTo>
                <a:cubicBezTo>
                  <a:pt x="20" y="30"/>
                  <a:pt x="18" y="49"/>
                  <a:pt x="29" y="61"/>
                </a:cubicBez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4"/>
          <p:cNvSpPr>
            <a:spLocks noEditPoints="1"/>
          </p:cNvSpPr>
          <p:nvPr/>
        </p:nvSpPr>
        <p:spPr bwMode="auto">
          <a:xfrm>
            <a:off x="3402013" y="1425577"/>
            <a:ext cx="1528763" cy="1533525"/>
          </a:xfrm>
          <a:custGeom>
            <a:avLst/>
            <a:gdLst>
              <a:gd name="T0" fmla="*/ 122 w 262"/>
              <a:gd name="T1" fmla="*/ 262 h 262"/>
              <a:gd name="T2" fmla="*/ 0 w 262"/>
              <a:gd name="T3" fmla="*/ 122 h 262"/>
              <a:gd name="T4" fmla="*/ 48 w 262"/>
              <a:gd name="T5" fmla="*/ 80 h 262"/>
              <a:gd name="T6" fmla="*/ 32 w 262"/>
              <a:gd name="T7" fmla="*/ 70 h 262"/>
              <a:gd name="T8" fmla="*/ 24 w 262"/>
              <a:gd name="T9" fmla="*/ 45 h 262"/>
              <a:gd name="T10" fmla="*/ 35 w 262"/>
              <a:gd name="T11" fmla="*/ 22 h 262"/>
              <a:gd name="T12" fmla="*/ 57 w 262"/>
              <a:gd name="T13" fmla="*/ 14 h 262"/>
              <a:gd name="T14" fmla="*/ 83 w 262"/>
              <a:gd name="T15" fmla="*/ 26 h 262"/>
              <a:gd name="T16" fmla="*/ 91 w 262"/>
              <a:gd name="T17" fmla="*/ 43 h 262"/>
              <a:gd name="T18" fmla="*/ 140 w 262"/>
              <a:gd name="T19" fmla="*/ 0 h 262"/>
              <a:gd name="T20" fmla="*/ 194 w 262"/>
              <a:gd name="T21" fmla="*/ 63 h 262"/>
              <a:gd name="T22" fmla="*/ 185 w 262"/>
              <a:gd name="T23" fmla="*/ 62 h 262"/>
              <a:gd name="T24" fmla="*/ 164 w 262"/>
              <a:gd name="T25" fmla="*/ 68 h 262"/>
              <a:gd name="T26" fmla="*/ 155 w 262"/>
              <a:gd name="T27" fmla="*/ 86 h 262"/>
              <a:gd name="T28" fmla="*/ 162 w 262"/>
              <a:gd name="T29" fmla="*/ 104 h 262"/>
              <a:gd name="T30" fmla="*/ 181 w 262"/>
              <a:gd name="T31" fmla="*/ 113 h 262"/>
              <a:gd name="T32" fmla="*/ 198 w 262"/>
              <a:gd name="T33" fmla="*/ 107 h 262"/>
              <a:gd name="T34" fmla="*/ 207 w 262"/>
              <a:gd name="T35" fmla="*/ 87 h 262"/>
              <a:gd name="T36" fmla="*/ 207 w 262"/>
              <a:gd name="T37" fmla="*/ 77 h 262"/>
              <a:gd name="T38" fmla="*/ 262 w 262"/>
              <a:gd name="T39" fmla="*/ 140 h 262"/>
              <a:gd name="T40" fmla="*/ 122 w 262"/>
              <a:gd name="T41" fmla="*/ 262 h 262"/>
              <a:gd name="T42" fmla="*/ 11 w 262"/>
              <a:gd name="T43" fmla="*/ 123 h 262"/>
              <a:gd name="T44" fmla="*/ 123 w 262"/>
              <a:gd name="T45" fmla="*/ 251 h 262"/>
              <a:gd name="T46" fmla="*/ 251 w 262"/>
              <a:gd name="T47" fmla="*/ 139 h 262"/>
              <a:gd name="T48" fmla="*/ 213 w 262"/>
              <a:gd name="T49" fmla="*/ 96 h 262"/>
              <a:gd name="T50" fmla="*/ 203 w 262"/>
              <a:gd name="T51" fmla="*/ 113 h 262"/>
              <a:gd name="T52" fmla="*/ 181 w 262"/>
              <a:gd name="T53" fmla="*/ 121 h 262"/>
              <a:gd name="T54" fmla="*/ 155 w 262"/>
              <a:gd name="T55" fmla="*/ 110 h 262"/>
              <a:gd name="T56" fmla="*/ 147 w 262"/>
              <a:gd name="T57" fmla="*/ 85 h 262"/>
              <a:gd name="T58" fmla="*/ 159 w 262"/>
              <a:gd name="T59" fmla="*/ 62 h 262"/>
              <a:gd name="T60" fmla="*/ 176 w 262"/>
              <a:gd name="T61" fmla="*/ 54 h 262"/>
              <a:gd name="T62" fmla="*/ 139 w 262"/>
              <a:gd name="T63" fmla="*/ 11 h 262"/>
              <a:gd name="T64" fmla="*/ 82 w 262"/>
              <a:gd name="T65" fmla="*/ 61 h 262"/>
              <a:gd name="T66" fmla="*/ 83 w 262"/>
              <a:gd name="T67" fmla="*/ 51 h 262"/>
              <a:gd name="T68" fmla="*/ 77 w 262"/>
              <a:gd name="T69" fmla="*/ 31 h 262"/>
              <a:gd name="T70" fmla="*/ 57 w 262"/>
              <a:gd name="T71" fmla="*/ 22 h 262"/>
              <a:gd name="T72" fmla="*/ 41 w 262"/>
              <a:gd name="T73" fmla="*/ 28 h 262"/>
              <a:gd name="T74" fmla="*/ 32 w 262"/>
              <a:gd name="T75" fmla="*/ 46 h 262"/>
              <a:gd name="T76" fmla="*/ 38 w 262"/>
              <a:gd name="T77" fmla="*/ 65 h 262"/>
              <a:gd name="T78" fmla="*/ 58 w 262"/>
              <a:gd name="T79" fmla="*/ 73 h 262"/>
              <a:gd name="T80" fmla="*/ 67 w 262"/>
              <a:gd name="T81" fmla="*/ 74 h 262"/>
              <a:gd name="T82" fmla="*/ 11 w 262"/>
              <a:gd name="T83" fmla="*/ 123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 h="262">
                <a:moveTo>
                  <a:pt x="122" y="262"/>
                </a:moveTo>
                <a:cubicBezTo>
                  <a:pt x="0" y="122"/>
                  <a:pt x="0" y="122"/>
                  <a:pt x="0" y="122"/>
                </a:cubicBezTo>
                <a:cubicBezTo>
                  <a:pt x="48" y="80"/>
                  <a:pt x="48" y="80"/>
                  <a:pt x="48" y="80"/>
                </a:cubicBezTo>
                <a:cubicBezTo>
                  <a:pt x="42" y="78"/>
                  <a:pt x="36" y="75"/>
                  <a:pt x="32" y="70"/>
                </a:cubicBezTo>
                <a:cubicBezTo>
                  <a:pt x="26" y="63"/>
                  <a:pt x="23" y="54"/>
                  <a:pt x="24" y="45"/>
                </a:cubicBezTo>
                <a:cubicBezTo>
                  <a:pt x="25" y="36"/>
                  <a:pt x="29" y="28"/>
                  <a:pt x="35" y="22"/>
                </a:cubicBezTo>
                <a:cubicBezTo>
                  <a:pt x="41" y="17"/>
                  <a:pt x="49" y="14"/>
                  <a:pt x="57" y="14"/>
                </a:cubicBezTo>
                <a:cubicBezTo>
                  <a:pt x="67" y="14"/>
                  <a:pt x="76" y="18"/>
                  <a:pt x="83" y="26"/>
                </a:cubicBezTo>
                <a:cubicBezTo>
                  <a:pt x="87" y="30"/>
                  <a:pt x="90" y="36"/>
                  <a:pt x="91" y="43"/>
                </a:cubicBezTo>
                <a:cubicBezTo>
                  <a:pt x="140" y="0"/>
                  <a:pt x="140" y="0"/>
                  <a:pt x="140" y="0"/>
                </a:cubicBezTo>
                <a:cubicBezTo>
                  <a:pt x="194" y="63"/>
                  <a:pt x="194" y="63"/>
                  <a:pt x="194" y="63"/>
                </a:cubicBezTo>
                <a:cubicBezTo>
                  <a:pt x="185" y="62"/>
                  <a:pt x="185" y="62"/>
                  <a:pt x="185" y="62"/>
                </a:cubicBezTo>
                <a:cubicBezTo>
                  <a:pt x="177" y="61"/>
                  <a:pt x="170" y="63"/>
                  <a:pt x="164" y="68"/>
                </a:cubicBezTo>
                <a:cubicBezTo>
                  <a:pt x="159" y="73"/>
                  <a:pt x="156" y="79"/>
                  <a:pt x="155" y="86"/>
                </a:cubicBezTo>
                <a:cubicBezTo>
                  <a:pt x="155" y="93"/>
                  <a:pt x="157" y="99"/>
                  <a:pt x="162" y="104"/>
                </a:cubicBezTo>
                <a:cubicBezTo>
                  <a:pt x="166" y="110"/>
                  <a:pt x="173" y="113"/>
                  <a:pt x="181" y="113"/>
                </a:cubicBezTo>
                <a:cubicBezTo>
                  <a:pt x="187" y="113"/>
                  <a:pt x="193" y="111"/>
                  <a:pt x="198" y="107"/>
                </a:cubicBezTo>
                <a:cubicBezTo>
                  <a:pt x="203" y="102"/>
                  <a:pt x="206" y="95"/>
                  <a:pt x="207" y="87"/>
                </a:cubicBezTo>
                <a:cubicBezTo>
                  <a:pt x="207" y="77"/>
                  <a:pt x="207" y="77"/>
                  <a:pt x="207" y="77"/>
                </a:cubicBezTo>
                <a:cubicBezTo>
                  <a:pt x="262" y="140"/>
                  <a:pt x="262" y="140"/>
                  <a:pt x="262" y="140"/>
                </a:cubicBezTo>
                <a:lnTo>
                  <a:pt x="122" y="262"/>
                </a:lnTo>
                <a:close/>
                <a:moveTo>
                  <a:pt x="11" y="123"/>
                </a:moveTo>
                <a:cubicBezTo>
                  <a:pt x="123" y="251"/>
                  <a:pt x="123" y="251"/>
                  <a:pt x="123" y="251"/>
                </a:cubicBezTo>
                <a:cubicBezTo>
                  <a:pt x="251" y="139"/>
                  <a:pt x="251" y="139"/>
                  <a:pt x="251" y="139"/>
                </a:cubicBezTo>
                <a:cubicBezTo>
                  <a:pt x="213" y="96"/>
                  <a:pt x="213" y="96"/>
                  <a:pt x="213" y="96"/>
                </a:cubicBezTo>
                <a:cubicBezTo>
                  <a:pt x="211" y="103"/>
                  <a:pt x="208" y="108"/>
                  <a:pt x="203" y="113"/>
                </a:cubicBezTo>
                <a:cubicBezTo>
                  <a:pt x="197" y="118"/>
                  <a:pt x="189" y="121"/>
                  <a:pt x="181" y="121"/>
                </a:cubicBezTo>
                <a:cubicBezTo>
                  <a:pt x="171" y="121"/>
                  <a:pt x="162" y="117"/>
                  <a:pt x="155" y="110"/>
                </a:cubicBezTo>
                <a:cubicBezTo>
                  <a:pt x="150" y="103"/>
                  <a:pt x="147" y="94"/>
                  <a:pt x="147" y="85"/>
                </a:cubicBezTo>
                <a:cubicBezTo>
                  <a:pt x="148" y="76"/>
                  <a:pt x="152" y="68"/>
                  <a:pt x="159" y="62"/>
                </a:cubicBezTo>
                <a:cubicBezTo>
                  <a:pt x="164" y="58"/>
                  <a:pt x="170" y="55"/>
                  <a:pt x="176" y="54"/>
                </a:cubicBezTo>
                <a:cubicBezTo>
                  <a:pt x="139" y="11"/>
                  <a:pt x="139" y="11"/>
                  <a:pt x="139" y="11"/>
                </a:cubicBezTo>
                <a:cubicBezTo>
                  <a:pt x="82" y="61"/>
                  <a:pt x="82" y="61"/>
                  <a:pt x="82" y="61"/>
                </a:cubicBezTo>
                <a:cubicBezTo>
                  <a:pt x="83" y="51"/>
                  <a:pt x="83" y="51"/>
                  <a:pt x="83" y="51"/>
                </a:cubicBezTo>
                <a:cubicBezTo>
                  <a:pt x="84" y="43"/>
                  <a:pt x="82" y="36"/>
                  <a:pt x="77" y="31"/>
                </a:cubicBezTo>
                <a:cubicBezTo>
                  <a:pt x="72" y="25"/>
                  <a:pt x="65" y="22"/>
                  <a:pt x="57" y="22"/>
                </a:cubicBezTo>
                <a:cubicBezTo>
                  <a:pt x="51" y="22"/>
                  <a:pt x="45" y="24"/>
                  <a:pt x="41" y="28"/>
                </a:cubicBezTo>
                <a:cubicBezTo>
                  <a:pt x="35" y="33"/>
                  <a:pt x="32" y="39"/>
                  <a:pt x="32" y="46"/>
                </a:cubicBezTo>
                <a:cubicBezTo>
                  <a:pt x="31" y="53"/>
                  <a:pt x="34" y="59"/>
                  <a:pt x="38" y="65"/>
                </a:cubicBezTo>
                <a:cubicBezTo>
                  <a:pt x="43" y="70"/>
                  <a:pt x="49" y="73"/>
                  <a:pt x="58" y="73"/>
                </a:cubicBezTo>
                <a:cubicBezTo>
                  <a:pt x="67" y="74"/>
                  <a:pt x="67" y="74"/>
                  <a:pt x="67" y="74"/>
                </a:cubicBezTo>
                <a:lnTo>
                  <a:pt x="11" y="123"/>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5"/>
          <p:cNvSpPr>
            <a:spLocks/>
          </p:cNvSpPr>
          <p:nvPr/>
        </p:nvSpPr>
        <p:spPr bwMode="auto">
          <a:xfrm>
            <a:off x="3687764" y="2403475"/>
            <a:ext cx="1471613" cy="1250950"/>
          </a:xfrm>
          <a:custGeom>
            <a:avLst/>
            <a:gdLst>
              <a:gd name="T0" fmla="*/ 185 w 252"/>
              <a:gd name="T1" fmla="*/ 214 h 214"/>
              <a:gd name="T2" fmla="*/ 146 w 252"/>
              <a:gd name="T3" fmla="*/ 211 h 214"/>
              <a:gd name="T4" fmla="*/ 120 w 252"/>
              <a:gd name="T5" fmla="*/ 209 h 214"/>
              <a:gd name="T6" fmla="*/ 119 w 252"/>
              <a:gd name="T7" fmla="*/ 209 h 214"/>
              <a:gd name="T8" fmla="*/ 23 w 252"/>
              <a:gd name="T9" fmla="*/ 176 h 214"/>
              <a:gd name="T10" fmla="*/ 12 w 252"/>
              <a:gd name="T11" fmla="*/ 146 h 214"/>
              <a:gd name="T12" fmla="*/ 20 w 252"/>
              <a:gd name="T13" fmla="*/ 133 h 214"/>
              <a:gd name="T14" fmla="*/ 14 w 252"/>
              <a:gd name="T15" fmla="*/ 130 h 214"/>
              <a:gd name="T16" fmla="*/ 3 w 252"/>
              <a:gd name="T17" fmla="*/ 98 h 214"/>
              <a:gd name="T18" fmla="*/ 11 w 252"/>
              <a:gd name="T19" fmla="*/ 84 h 214"/>
              <a:gd name="T20" fmla="*/ 11 w 252"/>
              <a:gd name="T21" fmla="*/ 84 h 214"/>
              <a:gd name="T22" fmla="*/ 4 w 252"/>
              <a:gd name="T23" fmla="*/ 75 h 214"/>
              <a:gd name="T24" fmla="*/ 22 w 252"/>
              <a:gd name="T25" fmla="*/ 47 h 214"/>
              <a:gd name="T26" fmla="*/ 14 w 252"/>
              <a:gd name="T27" fmla="*/ 43 h 214"/>
              <a:gd name="T28" fmla="*/ 3 w 252"/>
              <a:gd name="T29" fmla="*/ 19 h 214"/>
              <a:gd name="T30" fmla="*/ 25 w 252"/>
              <a:gd name="T31" fmla="*/ 0 h 214"/>
              <a:gd name="T32" fmla="*/ 34 w 252"/>
              <a:gd name="T33" fmla="*/ 2 h 214"/>
              <a:gd name="T34" fmla="*/ 130 w 252"/>
              <a:gd name="T35" fmla="*/ 48 h 214"/>
              <a:gd name="T36" fmla="*/ 130 w 252"/>
              <a:gd name="T37" fmla="*/ 48 h 214"/>
              <a:gd name="T38" fmla="*/ 131 w 252"/>
              <a:gd name="T39" fmla="*/ 47 h 214"/>
              <a:gd name="T40" fmla="*/ 172 w 252"/>
              <a:gd name="T41" fmla="*/ 9 h 214"/>
              <a:gd name="T42" fmla="*/ 174 w 252"/>
              <a:gd name="T43" fmla="*/ 13 h 214"/>
              <a:gd name="T44" fmla="*/ 195 w 252"/>
              <a:gd name="T45" fmla="*/ 55 h 214"/>
              <a:gd name="T46" fmla="*/ 240 w 252"/>
              <a:gd name="T47" fmla="*/ 113 h 214"/>
              <a:gd name="T48" fmla="*/ 249 w 252"/>
              <a:gd name="T49" fmla="*/ 128 h 214"/>
              <a:gd name="T50" fmla="*/ 211 w 252"/>
              <a:gd name="T51" fmla="*/ 208 h 214"/>
              <a:gd name="T52" fmla="*/ 185 w 252"/>
              <a:gd name="T5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2" h="214">
                <a:moveTo>
                  <a:pt x="185" y="214"/>
                </a:moveTo>
                <a:cubicBezTo>
                  <a:pt x="173" y="214"/>
                  <a:pt x="159" y="212"/>
                  <a:pt x="146" y="211"/>
                </a:cubicBezTo>
                <a:cubicBezTo>
                  <a:pt x="136" y="211"/>
                  <a:pt x="126" y="209"/>
                  <a:pt x="120" y="209"/>
                </a:cubicBezTo>
                <a:cubicBezTo>
                  <a:pt x="119" y="209"/>
                  <a:pt x="119" y="209"/>
                  <a:pt x="119" y="209"/>
                </a:cubicBezTo>
                <a:cubicBezTo>
                  <a:pt x="95" y="209"/>
                  <a:pt x="40" y="184"/>
                  <a:pt x="23" y="176"/>
                </a:cubicBezTo>
                <a:cubicBezTo>
                  <a:pt x="12" y="171"/>
                  <a:pt x="10" y="157"/>
                  <a:pt x="12" y="146"/>
                </a:cubicBezTo>
                <a:cubicBezTo>
                  <a:pt x="13" y="140"/>
                  <a:pt x="16" y="136"/>
                  <a:pt x="20" y="133"/>
                </a:cubicBezTo>
                <a:cubicBezTo>
                  <a:pt x="14" y="130"/>
                  <a:pt x="14" y="130"/>
                  <a:pt x="14" y="130"/>
                </a:cubicBezTo>
                <a:cubicBezTo>
                  <a:pt x="3" y="125"/>
                  <a:pt x="0" y="110"/>
                  <a:pt x="3" y="98"/>
                </a:cubicBezTo>
                <a:cubicBezTo>
                  <a:pt x="4" y="92"/>
                  <a:pt x="7" y="87"/>
                  <a:pt x="11" y="84"/>
                </a:cubicBezTo>
                <a:cubicBezTo>
                  <a:pt x="11" y="84"/>
                  <a:pt x="11" y="84"/>
                  <a:pt x="11" y="84"/>
                </a:cubicBezTo>
                <a:cubicBezTo>
                  <a:pt x="6" y="81"/>
                  <a:pt x="5" y="78"/>
                  <a:pt x="4" y="75"/>
                </a:cubicBezTo>
                <a:cubicBezTo>
                  <a:pt x="3" y="66"/>
                  <a:pt x="15" y="54"/>
                  <a:pt x="22" y="47"/>
                </a:cubicBezTo>
                <a:cubicBezTo>
                  <a:pt x="14" y="43"/>
                  <a:pt x="14" y="43"/>
                  <a:pt x="14" y="43"/>
                </a:cubicBezTo>
                <a:cubicBezTo>
                  <a:pt x="5" y="39"/>
                  <a:pt x="0" y="29"/>
                  <a:pt x="3" y="19"/>
                </a:cubicBezTo>
                <a:cubicBezTo>
                  <a:pt x="5" y="9"/>
                  <a:pt x="13" y="0"/>
                  <a:pt x="25" y="0"/>
                </a:cubicBezTo>
                <a:cubicBezTo>
                  <a:pt x="28" y="0"/>
                  <a:pt x="31" y="0"/>
                  <a:pt x="34" y="2"/>
                </a:cubicBezTo>
                <a:cubicBezTo>
                  <a:pt x="130" y="48"/>
                  <a:pt x="130" y="48"/>
                  <a:pt x="130" y="48"/>
                </a:cubicBezTo>
                <a:cubicBezTo>
                  <a:pt x="130" y="48"/>
                  <a:pt x="130" y="48"/>
                  <a:pt x="130" y="48"/>
                </a:cubicBezTo>
                <a:cubicBezTo>
                  <a:pt x="131" y="47"/>
                  <a:pt x="131" y="47"/>
                  <a:pt x="131" y="47"/>
                </a:cubicBezTo>
                <a:cubicBezTo>
                  <a:pt x="172" y="9"/>
                  <a:pt x="172" y="9"/>
                  <a:pt x="172" y="9"/>
                </a:cubicBezTo>
                <a:cubicBezTo>
                  <a:pt x="174" y="13"/>
                  <a:pt x="174" y="13"/>
                  <a:pt x="174" y="13"/>
                </a:cubicBezTo>
                <a:cubicBezTo>
                  <a:pt x="180" y="24"/>
                  <a:pt x="187" y="38"/>
                  <a:pt x="195" y="55"/>
                </a:cubicBezTo>
                <a:cubicBezTo>
                  <a:pt x="212" y="90"/>
                  <a:pt x="230" y="104"/>
                  <a:pt x="240" y="113"/>
                </a:cubicBezTo>
                <a:cubicBezTo>
                  <a:pt x="247" y="118"/>
                  <a:pt x="252" y="122"/>
                  <a:pt x="249" y="128"/>
                </a:cubicBezTo>
                <a:cubicBezTo>
                  <a:pt x="245" y="137"/>
                  <a:pt x="215" y="199"/>
                  <a:pt x="211" y="208"/>
                </a:cubicBezTo>
                <a:cubicBezTo>
                  <a:pt x="208" y="212"/>
                  <a:pt x="201" y="214"/>
                  <a:pt x="185" y="214"/>
                </a:cubicBezTo>
                <a:close/>
              </a:path>
            </a:pathLst>
          </a:cu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6"/>
          <p:cNvSpPr>
            <a:spLocks noEditPoints="1"/>
          </p:cNvSpPr>
          <p:nvPr/>
        </p:nvSpPr>
        <p:spPr bwMode="auto">
          <a:xfrm>
            <a:off x="3663951" y="2379665"/>
            <a:ext cx="1524000" cy="1298575"/>
          </a:xfrm>
          <a:custGeom>
            <a:avLst/>
            <a:gdLst>
              <a:gd name="T0" fmla="*/ 29 w 261"/>
              <a:gd name="T1" fmla="*/ 8 h 222"/>
              <a:gd name="T2" fmla="*/ 36 w 261"/>
              <a:gd name="T3" fmla="*/ 9 h 222"/>
              <a:gd name="T4" fmla="*/ 114 w 261"/>
              <a:gd name="T5" fmla="*/ 48 h 222"/>
              <a:gd name="T6" fmla="*/ 132 w 261"/>
              <a:gd name="T7" fmla="*/ 56 h 222"/>
              <a:gd name="T8" fmla="*/ 134 w 261"/>
              <a:gd name="T9" fmla="*/ 57 h 222"/>
              <a:gd name="T10" fmla="*/ 137 w 261"/>
              <a:gd name="T11" fmla="*/ 54 h 222"/>
              <a:gd name="T12" fmla="*/ 175 w 261"/>
              <a:gd name="T13" fmla="*/ 19 h 222"/>
              <a:gd name="T14" fmla="*/ 196 w 261"/>
              <a:gd name="T15" fmla="*/ 61 h 222"/>
              <a:gd name="T16" fmla="*/ 250 w 261"/>
              <a:gd name="T17" fmla="*/ 130 h 222"/>
              <a:gd name="T18" fmla="*/ 211 w 261"/>
              <a:gd name="T19" fmla="*/ 210 h 222"/>
              <a:gd name="T20" fmla="*/ 189 w 261"/>
              <a:gd name="T21" fmla="*/ 213 h 222"/>
              <a:gd name="T22" fmla="*/ 124 w 261"/>
              <a:gd name="T23" fmla="*/ 209 h 222"/>
              <a:gd name="T24" fmla="*/ 123 w 261"/>
              <a:gd name="T25" fmla="*/ 209 h 222"/>
              <a:gd name="T26" fmla="*/ 122 w 261"/>
              <a:gd name="T27" fmla="*/ 209 h 222"/>
              <a:gd name="T28" fmla="*/ 29 w 261"/>
              <a:gd name="T29" fmla="*/ 176 h 222"/>
              <a:gd name="T30" fmla="*/ 32 w 261"/>
              <a:gd name="T31" fmla="*/ 137 h 222"/>
              <a:gd name="T32" fmla="*/ 37 w 261"/>
              <a:gd name="T33" fmla="*/ 139 h 222"/>
              <a:gd name="T34" fmla="*/ 19 w 261"/>
              <a:gd name="T35" fmla="*/ 130 h 222"/>
              <a:gd name="T36" fmla="*/ 24 w 261"/>
              <a:gd name="T37" fmla="*/ 89 h 222"/>
              <a:gd name="T38" fmla="*/ 28 w 261"/>
              <a:gd name="T39" fmla="*/ 90 h 222"/>
              <a:gd name="T40" fmla="*/ 17 w 261"/>
              <a:gd name="T41" fmla="*/ 84 h 222"/>
              <a:gd name="T42" fmla="*/ 33 w 261"/>
              <a:gd name="T43" fmla="*/ 50 h 222"/>
              <a:gd name="T44" fmla="*/ 20 w 261"/>
              <a:gd name="T45" fmla="*/ 44 h 222"/>
              <a:gd name="T46" fmla="*/ 29 w 261"/>
              <a:gd name="T47" fmla="*/ 8 h 222"/>
              <a:gd name="T48" fmla="*/ 29 w 261"/>
              <a:gd name="T49" fmla="*/ 0 h 222"/>
              <a:gd name="T50" fmla="*/ 29 w 261"/>
              <a:gd name="T51" fmla="*/ 0 h 222"/>
              <a:gd name="T52" fmla="*/ 3 w 261"/>
              <a:gd name="T53" fmla="*/ 22 h 222"/>
              <a:gd name="T54" fmla="*/ 16 w 261"/>
              <a:gd name="T55" fmla="*/ 51 h 222"/>
              <a:gd name="T56" fmla="*/ 19 w 261"/>
              <a:gd name="T57" fmla="*/ 52 h 222"/>
              <a:gd name="T58" fmla="*/ 4 w 261"/>
              <a:gd name="T59" fmla="*/ 80 h 222"/>
              <a:gd name="T60" fmla="*/ 9 w 261"/>
              <a:gd name="T61" fmla="*/ 88 h 222"/>
              <a:gd name="T62" fmla="*/ 3 w 261"/>
              <a:gd name="T63" fmla="*/ 102 h 222"/>
              <a:gd name="T64" fmla="*/ 16 w 261"/>
              <a:gd name="T65" fmla="*/ 138 h 222"/>
              <a:gd name="T66" fmla="*/ 17 w 261"/>
              <a:gd name="T67" fmla="*/ 138 h 222"/>
              <a:gd name="T68" fmla="*/ 12 w 261"/>
              <a:gd name="T69" fmla="*/ 149 h 222"/>
              <a:gd name="T70" fmla="*/ 26 w 261"/>
              <a:gd name="T71" fmla="*/ 184 h 222"/>
              <a:gd name="T72" fmla="*/ 122 w 261"/>
              <a:gd name="T73" fmla="*/ 217 h 222"/>
              <a:gd name="T74" fmla="*/ 123 w 261"/>
              <a:gd name="T75" fmla="*/ 217 h 222"/>
              <a:gd name="T76" fmla="*/ 124 w 261"/>
              <a:gd name="T77" fmla="*/ 217 h 222"/>
              <a:gd name="T78" fmla="*/ 150 w 261"/>
              <a:gd name="T79" fmla="*/ 219 h 222"/>
              <a:gd name="T80" fmla="*/ 189 w 261"/>
              <a:gd name="T81" fmla="*/ 222 h 222"/>
              <a:gd name="T82" fmla="*/ 218 w 261"/>
              <a:gd name="T83" fmla="*/ 213 h 222"/>
              <a:gd name="T84" fmla="*/ 257 w 261"/>
              <a:gd name="T85" fmla="*/ 134 h 222"/>
              <a:gd name="T86" fmla="*/ 247 w 261"/>
              <a:gd name="T87" fmla="*/ 113 h 222"/>
              <a:gd name="T88" fmla="*/ 203 w 261"/>
              <a:gd name="T89" fmla="*/ 57 h 222"/>
              <a:gd name="T90" fmla="*/ 182 w 261"/>
              <a:gd name="T91" fmla="*/ 16 h 222"/>
              <a:gd name="T92" fmla="*/ 177 w 261"/>
              <a:gd name="T93" fmla="*/ 7 h 222"/>
              <a:gd name="T94" fmla="*/ 170 w 261"/>
              <a:gd name="T95" fmla="*/ 13 h 222"/>
              <a:gd name="T96" fmla="*/ 132 w 261"/>
              <a:gd name="T97" fmla="*/ 47 h 222"/>
              <a:gd name="T98" fmla="*/ 118 w 261"/>
              <a:gd name="T99" fmla="*/ 40 h 222"/>
              <a:gd name="T100" fmla="*/ 40 w 261"/>
              <a:gd name="T101" fmla="*/ 2 h 222"/>
              <a:gd name="T102" fmla="*/ 29 w 261"/>
              <a:gd name="T10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1" h="222">
                <a:moveTo>
                  <a:pt x="29" y="8"/>
                </a:moveTo>
                <a:cubicBezTo>
                  <a:pt x="31" y="8"/>
                  <a:pt x="34" y="8"/>
                  <a:pt x="36" y="9"/>
                </a:cubicBezTo>
                <a:cubicBezTo>
                  <a:pt x="54" y="18"/>
                  <a:pt x="114" y="48"/>
                  <a:pt x="114" y="48"/>
                </a:cubicBezTo>
                <a:cubicBezTo>
                  <a:pt x="114" y="48"/>
                  <a:pt x="114" y="48"/>
                  <a:pt x="132" y="56"/>
                </a:cubicBezTo>
                <a:cubicBezTo>
                  <a:pt x="133" y="56"/>
                  <a:pt x="134" y="57"/>
                  <a:pt x="134" y="57"/>
                </a:cubicBezTo>
                <a:cubicBezTo>
                  <a:pt x="136" y="57"/>
                  <a:pt x="137" y="55"/>
                  <a:pt x="137" y="54"/>
                </a:cubicBezTo>
                <a:cubicBezTo>
                  <a:pt x="175" y="19"/>
                  <a:pt x="175" y="19"/>
                  <a:pt x="175" y="19"/>
                </a:cubicBezTo>
                <a:cubicBezTo>
                  <a:pt x="181" y="30"/>
                  <a:pt x="187" y="43"/>
                  <a:pt x="196" y="61"/>
                </a:cubicBezTo>
                <a:cubicBezTo>
                  <a:pt x="223" y="118"/>
                  <a:pt x="254" y="122"/>
                  <a:pt x="250" y="130"/>
                </a:cubicBezTo>
                <a:cubicBezTo>
                  <a:pt x="245" y="139"/>
                  <a:pt x="215" y="201"/>
                  <a:pt x="211" y="210"/>
                </a:cubicBezTo>
                <a:cubicBezTo>
                  <a:pt x="209" y="213"/>
                  <a:pt x="201" y="213"/>
                  <a:pt x="189" y="213"/>
                </a:cubicBezTo>
                <a:cubicBezTo>
                  <a:pt x="168" y="213"/>
                  <a:pt x="138" y="209"/>
                  <a:pt x="124" y="209"/>
                </a:cubicBezTo>
                <a:cubicBezTo>
                  <a:pt x="123" y="209"/>
                  <a:pt x="123" y="209"/>
                  <a:pt x="123" y="209"/>
                </a:cubicBezTo>
                <a:cubicBezTo>
                  <a:pt x="123" y="209"/>
                  <a:pt x="122" y="209"/>
                  <a:pt x="122" y="209"/>
                </a:cubicBezTo>
                <a:cubicBezTo>
                  <a:pt x="100" y="209"/>
                  <a:pt x="47" y="185"/>
                  <a:pt x="29" y="176"/>
                </a:cubicBezTo>
                <a:cubicBezTo>
                  <a:pt x="13" y="169"/>
                  <a:pt x="18" y="137"/>
                  <a:pt x="32" y="137"/>
                </a:cubicBezTo>
                <a:cubicBezTo>
                  <a:pt x="34" y="137"/>
                  <a:pt x="35" y="138"/>
                  <a:pt x="37" y="139"/>
                </a:cubicBezTo>
                <a:cubicBezTo>
                  <a:pt x="31" y="136"/>
                  <a:pt x="24" y="133"/>
                  <a:pt x="19" y="130"/>
                </a:cubicBezTo>
                <a:cubicBezTo>
                  <a:pt x="4" y="123"/>
                  <a:pt x="9" y="89"/>
                  <a:pt x="24" y="89"/>
                </a:cubicBezTo>
                <a:cubicBezTo>
                  <a:pt x="25" y="89"/>
                  <a:pt x="27" y="89"/>
                  <a:pt x="28" y="90"/>
                </a:cubicBezTo>
                <a:cubicBezTo>
                  <a:pt x="24" y="88"/>
                  <a:pt x="21" y="86"/>
                  <a:pt x="17" y="84"/>
                </a:cubicBezTo>
                <a:cubicBezTo>
                  <a:pt x="1" y="76"/>
                  <a:pt x="33" y="50"/>
                  <a:pt x="33" y="50"/>
                </a:cubicBezTo>
                <a:cubicBezTo>
                  <a:pt x="33" y="50"/>
                  <a:pt x="29" y="48"/>
                  <a:pt x="20" y="44"/>
                </a:cubicBezTo>
                <a:cubicBezTo>
                  <a:pt x="2" y="35"/>
                  <a:pt x="12" y="8"/>
                  <a:pt x="29" y="8"/>
                </a:cubicBezTo>
                <a:moveTo>
                  <a:pt x="29" y="0"/>
                </a:moveTo>
                <a:cubicBezTo>
                  <a:pt x="29" y="0"/>
                  <a:pt x="29" y="0"/>
                  <a:pt x="29" y="0"/>
                </a:cubicBezTo>
                <a:cubicBezTo>
                  <a:pt x="15" y="0"/>
                  <a:pt x="6" y="11"/>
                  <a:pt x="3" y="22"/>
                </a:cubicBezTo>
                <a:cubicBezTo>
                  <a:pt x="0" y="34"/>
                  <a:pt x="5" y="46"/>
                  <a:pt x="16" y="51"/>
                </a:cubicBezTo>
                <a:cubicBezTo>
                  <a:pt x="19" y="52"/>
                  <a:pt x="19" y="52"/>
                  <a:pt x="19" y="52"/>
                </a:cubicBezTo>
                <a:cubicBezTo>
                  <a:pt x="5" y="66"/>
                  <a:pt x="4" y="76"/>
                  <a:pt x="4" y="80"/>
                </a:cubicBezTo>
                <a:cubicBezTo>
                  <a:pt x="5" y="83"/>
                  <a:pt x="6" y="86"/>
                  <a:pt x="9" y="88"/>
                </a:cubicBezTo>
                <a:cubicBezTo>
                  <a:pt x="6" y="92"/>
                  <a:pt x="4" y="96"/>
                  <a:pt x="3" y="102"/>
                </a:cubicBezTo>
                <a:cubicBezTo>
                  <a:pt x="0" y="114"/>
                  <a:pt x="3" y="131"/>
                  <a:pt x="16" y="138"/>
                </a:cubicBezTo>
                <a:cubicBezTo>
                  <a:pt x="17" y="138"/>
                  <a:pt x="17" y="138"/>
                  <a:pt x="17" y="138"/>
                </a:cubicBezTo>
                <a:cubicBezTo>
                  <a:pt x="15" y="141"/>
                  <a:pt x="13" y="145"/>
                  <a:pt x="12" y="149"/>
                </a:cubicBezTo>
                <a:cubicBezTo>
                  <a:pt x="9" y="162"/>
                  <a:pt x="12" y="177"/>
                  <a:pt x="26" y="184"/>
                </a:cubicBezTo>
                <a:cubicBezTo>
                  <a:pt x="47" y="194"/>
                  <a:pt x="99" y="217"/>
                  <a:pt x="122" y="217"/>
                </a:cubicBezTo>
                <a:cubicBezTo>
                  <a:pt x="123" y="217"/>
                  <a:pt x="123" y="217"/>
                  <a:pt x="123" y="217"/>
                </a:cubicBezTo>
                <a:cubicBezTo>
                  <a:pt x="124" y="217"/>
                  <a:pt x="124" y="217"/>
                  <a:pt x="124" y="217"/>
                </a:cubicBezTo>
                <a:cubicBezTo>
                  <a:pt x="130" y="217"/>
                  <a:pt x="140" y="219"/>
                  <a:pt x="150" y="219"/>
                </a:cubicBezTo>
                <a:cubicBezTo>
                  <a:pt x="163" y="220"/>
                  <a:pt x="177" y="222"/>
                  <a:pt x="189" y="222"/>
                </a:cubicBezTo>
                <a:cubicBezTo>
                  <a:pt x="204" y="222"/>
                  <a:pt x="215" y="220"/>
                  <a:pt x="218" y="213"/>
                </a:cubicBezTo>
                <a:cubicBezTo>
                  <a:pt x="222" y="204"/>
                  <a:pt x="252" y="143"/>
                  <a:pt x="257" y="134"/>
                </a:cubicBezTo>
                <a:cubicBezTo>
                  <a:pt x="261" y="125"/>
                  <a:pt x="253" y="119"/>
                  <a:pt x="247" y="113"/>
                </a:cubicBezTo>
                <a:cubicBezTo>
                  <a:pt x="236" y="105"/>
                  <a:pt x="219" y="92"/>
                  <a:pt x="203" y="57"/>
                </a:cubicBezTo>
                <a:cubicBezTo>
                  <a:pt x="195" y="40"/>
                  <a:pt x="188" y="27"/>
                  <a:pt x="182" y="16"/>
                </a:cubicBezTo>
                <a:cubicBezTo>
                  <a:pt x="177" y="7"/>
                  <a:pt x="177" y="7"/>
                  <a:pt x="177" y="7"/>
                </a:cubicBezTo>
                <a:cubicBezTo>
                  <a:pt x="170" y="13"/>
                  <a:pt x="170" y="13"/>
                  <a:pt x="170" y="13"/>
                </a:cubicBezTo>
                <a:cubicBezTo>
                  <a:pt x="132" y="47"/>
                  <a:pt x="132" y="47"/>
                  <a:pt x="132" y="47"/>
                </a:cubicBezTo>
                <a:cubicBezTo>
                  <a:pt x="118" y="40"/>
                  <a:pt x="118" y="40"/>
                  <a:pt x="118" y="40"/>
                </a:cubicBezTo>
                <a:cubicBezTo>
                  <a:pt x="40" y="2"/>
                  <a:pt x="40" y="2"/>
                  <a:pt x="40" y="2"/>
                </a:cubicBezTo>
                <a:cubicBezTo>
                  <a:pt x="36" y="1"/>
                  <a:pt x="32" y="0"/>
                  <a:pt x="29" y="0"/>
                </a:cubicBez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7"/>
          <p:cNvSpPr>
            <a:spLocks/>
          </p:cNvSpPr>
          <p:nvPr/>
        </p:nvSpPr>
        <p:spPr bwMode="auto">
          <a:xfrm>
            <a:off x="8386765" y="2157413"/>
            <a:ext cx="1343025" cy="1041400"/>
          </a:xfrm>
          <a:custGeom>
            <a:avLst/>
            <a:gdLst>
              <a:gd name="T0" fmla="*/ 29 w 230"/>
              <a:gd name="T1" fmla="*/ 119 h 178"/>
              <a:gd name="T2" fmla="*/ 52 w 230"/>
              <a:gd name="T3" fmla="*/ 109 h 178"/>
              <a:gd name="T4" fmla="*/ 52 w 230"/>
              <a:gd name="T5" fmla="*/ 177 h 178"/>
              <a:gd name="T6" fmla="*/ 229 w 230"/>
              <a:gd name="T7" fmla="*/ 178 h 178"/>
              <a:gd name="T8" fmla="*/ 230 w 230"/>
              <a:gd name="T9" fmla="*/ 0 h 178"/>
              <a:gd name="T10" fmla="*/ 160 w 230"/>
              <a:gd name="T11" fmla="*/ 0 h 178"/>
              <a:gd name="T12" fmla="*/ 170 w 230"/>
              <a:gd name="T13" fmla="*/ 22 h 178"/>
              <a:gd name="T14" fmla="*/ 141 w 230"/>
              <a:gd name="T15" fmla="*/ 52 h 178"/>
              <a:gd name="T16" fmla="*/ 111 w 230"/>
              <a:gd name="T17" fmla="*/ 22 h 178"/>
              <a:gd name="T18" fmla="*/ 121 w 230"/>
              <a:gd name="T19" fmla="*/ 0 h 178"/>
              <a:gd name="T20" fmla="*/ 52 w 230"/>
              <a:gd name="T21" fmla="*/ 0 h 178"/>
              <a:gd name="T22" fmla="*/ 52 w 230"/>
              <a:gd name="T23" fmla="*/ 69 h 178"/>
              <a:gd name="T24" fmla="*/ 29 w 230"/>
              <a:gd name="T25" fmla="*/ 59 h 178"/>
              <a:gd name="T26" fmla="*/ 0 w 230"/>
              <a:gd name="T27" fmla="*/ 89 h 178"/>
              <a:gd name="T28" fmla="*/ 29 w 230"/>
              <a:gd name="T29" fmla="*/ 11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178">
                <a:moveTo>
                  <a:pt x="29" y="119"/>
                </a:moveTo>
                <a:cubicBezTo>
                  <a:pt x="38" y="119"/>
                  <a:pt x="46" y="115"/>
                  <a:pt x="52" y="109"/>
                </a:cubicBezTo>
                <a:cubicBezTo>
                  <a:pt x="52" y="177"/>
                  <a:pt x="52" y="177"/>
                  <a:pt x="52" y="177"/>
                </a:cubicBezTo>
                <a:cubicBezTo>
                  <a:pt x="229" y="178"/>
                  <a:pt x="229" y="178"/>
                  <a:pt x="229" y="178"/>
                </a:cubicBezTo>
                <a:cubicBezTo>
                  <a:pt x="230" y="0"/>
                  <a:pt x="230" y="0"/>
                  <a:pt x="230" y="0"/>
                </a:cubicBezTo>
                <a:cubicBezTo>
                  <a:pt x="160" y="0"/>
                  <a:pt x="160" y="0"/>
                  <a:pt x="160" y="0"/>
                </a:cubicBezTo>
                <a:cubicBezTo>
                  <a:pt x="166" y="6"/>
                  <a:pt x="170" y="14"/>
                  <a:pt x="170" y="22"/>
                </a:cubicBezTo>
                <a:cubicBezTo>
                  <a:pt x="170" y="39"/>
                  <a:pt x="157" y="52"/>
                  <a:pt x="141" y="52"/>
                </a:cubicBezTo>
                <a:cubicBezTo>
                  <a:pt x="124" y="52"/>
                  <a:pt x="111" y="39"/>
                  <a:pt x="111" y="22"/>
                </a:cubicBezTo>
                <a:cubicBezTo>
                  <a:pt x="111" y="13"/>
                  <a:pt x="115" y="6"/>
                  <a:pt x="121" y="0"/>
                </a:cubicBezTo>
                <a:cubicBezTo>
                  <a:pt x="52" y="0"/>
                  <a:pt x="52" y="0"/>
                  <a:pt x="52" y="0"/>
                </a:cubicBezTo>
                <a:cubicBezTo>
                  <a:pt x="52" y="69"/>
                  <a:pt x="52" y="69"/>
                  <a:pt x="52" y="69"/>
                </a:cubicBezTo>
                <a:cubicBezTo>
                  <a:pt x="46" y="63"/>
                  <a:pt x="38" y="59"/>
                  <a:pt x="29" y="59"/>
                </a:cubicBezTo>
                <a:cubicBezTo>
                  <a:pt x="13" y="59"/>
                  <a:pt x="0" y="73"/>
                  <a:pt x="0" y="89"/>
                </a:cubicBezTo>
                <a:cubicBezTo>
                  <a:pt x="0" y="105"/>
                  <a:pt x="13" y="119"/>
                  <a:pt x="29" y="119"/>
                </a:cubicBezTo>
                <a:close/>
              </a:path>
            </a:pathLst>
          </a:cu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8"/>
          <p:cNvSpPr>
            <a:spLocks noEditPoints="1"/>
          </p:cNvSpPr>
          <p:nvPr/>
        </p:nvSpPr>
        <p:spPr bwMode="auto">
          <a:xfrm>
            <a:off x="8364539" y="2133602"/>
            <a:ext cx="1389063" cy="1089025"/>
          </a:xfrm>
          <a:custGeom>
            <a:avLst/>
            <a:gdLst>
              <a:gd name="T0" fmla="*/ 237 w 238"/>
              <a:gd name="T1" fmla="*/ 186 h 186"/>
              <a:gd name="T2" fmla="*/ 52 w 238"/>
              <a:gd name="T3" fmla="*/ 185 h 186"/>
              <a:gd name="T4" fmla="*/ 52 w 238"/>
              <a:gd name="T5" fmla="*/ 121 h 186"/>
              <a:gd name="T6" fmla="*/ 33 w 238"/>
              <a:gd name="T7" fmla="*/ 127 h 186"/>
              <a:gd name="T8" fmla="*/ 0 w 238"/>
              <a:gd name="T9" fmla="*/ 93 h 186"/>
              <a:gd name="T10" fmla="*/ 33 w 238"/>
              <a:gd name="T11" fmla="*/ 59 h 186"/>
              <a:gd name="T12" fmla="*/ 52 w 238"/>
              <a:gd name="T13" fmla="*/ 65 h 186"/>
              <a:gd name="T14" fmla="*/ 52 w 238"/>
              <a:gd name="T15" fmla="*/ 0 h 186"/>
              <a:gd name="T16" fmla="*/ 135 w 238"/>
              <a:gd name="T17" fmla="*/ 0 h 186"/>
              <a:gd name="T18" fmla="*/ 128 w 238"/>
              <a:gd name="T19" fmla="*/ 7 h 186"/>
              <a:gd name="T20" fmla="*/ 119 w 238"/>
              <a:gd name="T21" fmla="*/ 26 h 186"/>
              <a:gd name="T22" fmla="*/ 126 w 238"/>
              <a:gd name="T23" fmla="*/ 44 h 186"/>
              <a:gd name="T24" fmla="*/ 145 w 238"/>
              <a:gd name="T25" fmla="*/ 52 h 186"/>
              <a:gd name="T26" fmla="*/ 170 w 238"/>
              <a:gd name="T27" fmla="*/ 26 h 186"/>
              <a:gd name="T28" fmla="*/ 161 w 238"/>
              <a:gd name="T29" fmla="*/ 7 h 186"/>
              <a:gd name="T30" fmla="*/ 154 w 238"/>
              <a:gd name="T31" fmla="*/ 0 h 186"/>
              <a:gd name="T32" fmla="*/ 238 w 238"/>
              <a:gd name="T33" fmla="*/ 0 h 186"/>
              <a:gd name="T34" fmla="*/ 237 w 238"/>
              <a:gd name="T35" fmla="*/ 186 h 186"/>
              <a:gd name="T36" fmla="*/ 60 w 238"/>
              <a:gd name="T37" fmla="*/ 177 h 186"/>
              <a:gd name="T38" fmla="*/ 229 w 238"/>
              <a:gd name="T39" fmla="*/ 178 h 186"/>
              <a:gd name="T40" fmla="*/ 230 w 238"/>
              <a:gd name="T41" fmla="*/ 8 h 186"/>
              <a:gd name="T42" fmla="*/ 173 w 238"/>
              <a:gd name="T43" fmla="*/ 8 h 186"/>
              <a:gd name="T44" fmla="*/ 178 w 238"/>
              <a:gd name="T45" fmla="*/ 26 h 186"/>
              <a:gd name="T46" fmla="*/ 145 w 238"/>
              <a:gd name="T47" fmla="*/ 60 h 186"/>
              <a:gd name="T48" fmla="*/ 121 w 238"/>
              <a:gd name="T49" fmla="*/ 50 h 186"/>
              <a:gd name="T50" fmla="*/ 111 w 238"/>
              <a:gd name="T51" fmla="*/ 26 h 186"/>
              <a:gd name="T52" fmla="*/ 117 w 238"/>
              <a:gd name="T53" fmla="*/ 8 h 186"/>
              <a:gd name="T54" fmla="*/ 60 w 238"/>
              <a:gd name="T55" fmla="*/ 8 h 186"/>
              <a:gd name="T56" fmla="*/ 60 w 238"/>
              <a:gd name="T57" fmla="*/ 83 h 186"/>
              <a:gd name="T58" fmla="*/ 53 w 238"/>
              <a:gd name="T59" fmla="*/ 76 h 186"/>
              <a:gd name="T60" fmla="*/ 33 w 238"/>
              <a:gd name="T61" fmla="*/ 67 h 186"/>
              <a:gd name="T62" fmla="*/ 8 w 238"/>
              <a:gd name="T63" fmla="*/ 93 h 186"/>
              <a:gd name="T64" fmla="*/ 15 w 238"/>
              <a:gd name="T65" fmla="*/ 111 h 186"/>
              <a:gd name="T66" fmla="*/ 33 w 238"/>
              <a:gd name="T67" fmla="*/ 119 h 186"/>
              <a:gd name="T68" fmla="*/ 53 w 238"/>
              <a:gd name="T69" fmla="*/ 110 h 186"/>
              <a:gd name="T70" fmla="*/ 60 w 238"/>
              <a:gd name="T71" fmla="*/ 103 h 186"/>
              <a:gd name="T72" fmla="*/ 60 w 238"/>
              <a:gd name="T73" fmla="*/ 17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8" h="186">
                <a:moveTo>
                  <a:pt x="237" y="186"/>
                </a:moveTo>
                <a:cubicBezTo>
                  <a:pt x="52" y="185"/>
                  <a:pt x="52" y="185"/>
                  <a:pt x="52" y="185"/>
                </a:cubicBezTo>
                <a:cubicBezTo>
                  <a:pt x="52" y="121"/>
                  <a:pt x="52" y="121"/>
                  <a:pt x="52" y="121"/>
                </a:cubicBezTo>
                <a:cubicBezTo>
                  <a:pt x="46" y="125"/>
                  <a:pt x="40" y="127"/>
                  <a:pt x="33" y="127"/>
                </a:cubicBezTo>
                <a:cubicBezTo>
                  <a:pt x="15" y="127"/>
                  <a:pt x="0" y="111"/>
                  <a:pt x="0" y="93"/>
                </a:cubicBezTo>
                <a:cubicBezTo>
                  <a:pt x="0" y="74"/>
                  <a:pt x="15" y="59"/>
                  <a:pt x="33" y="59"/>
                </a:cubicBezTo>
                <a:cubicBezTo>
                  <a:pt x="40" y="59"/>
                  <a:pt x="46" y="61"/>
                  <a:pt x="52" y="65"/>
                </a:cubicBezTo>
                <a:cubicBezTo>
                  <a:pt x="52" y="0"/>
                  <a:pt x="52" y="0"/>
                  <a:pt x="52" y="0"/>
                </a:cubicBezTo>
                <a:cubicBezTo>
                  <a:pt x="135" y="0"/>
                  <a:pt x="135" y="0"/>
                  <a:pt x="135" y="0"/>
                </a:cubicBezTo>
                <a:cubicBezTo>
                  <a:pt x="128" y="7"/>
                  <a:pt x="128" y="7"/>
                  <a:pt x="128" y="7"/>
                </a:cubicBezTo>
                <a:cubicBezTo>
                  <a:pt x="122" y="12"/>
                  <a:pt x="119" y="19"/>
                  <a:pt x="119" y="26"/>
                </a:cubicBezTo>
                <a:cubicBezTo>
                  <a:pt x="119" y="33"/>
                  <a:pt x="122" y="40"/>
                  <a:pt x="126" y="44"/>
                </a:cubicBezTo>
                <a:cubicBezTo>
                  <a:pt x="131" y="49"/>
                  <a:pt x="138" y="52"/>
                  <a:pt x="145" y="52"/>
                </a:cubicBezTo>
                <a:cubicBezTo>
                  <a:pt x="159" y="52"/>
                  <a:pt x="170" y="41"/>
                  <a:pt x="170" y="26"/>
                </a:cubicBezTo>
                <a:cubicBezTo>
                  <a:pt x="170" y="19"/>
                  <a:pt x="167" y="12"/>
                  <a:pt x="161" y="7"/>
                </a:cubicBezTo>
                <a:cubicBezTo>
                  <a:pt x="154" y="0"/>
                  <a:pt x="154" y="0"/>
                  <a:pt x="154" y="0"/>
                </a:cubicBezTo>
                <a:cubicBezTo>
                  <a:pt x="238" y="0"/>
                  <a:pt x="238" y="0"/>
                  <a:pt x="238" y="0"/>
                </a:cubicBezTo>
                <a:lnTo>
                  <a:pt x="237" y="186"/>
                </a:lnTo>
                <a:close/>
                <a:moveTo>
                  <a:pt x="60" y="177"/>
                </a:moveTo>
                <a:cubicBezTo>
                  <a:pt x="229" y="178"/>
                  <a:pt x="229" y="178"/>
                  <a:pt x="229" y="178"/>
                </a:cubicBezTo>
                <a:cubicBezTo>
                  <a:pt x="230" y="8"/>
                  <a:pt x="230" y="8"/>
                  <a:pt x="230" y="8"/>
                </a:cubicBezTo>
                <a:cubicBezTo>
                  <a:pt x="173" y="8"/>
                  <a:pt x="173" y="8"/>
                  <a:pt x="173" y="8"/>
                </a:cubicBezTo>
                <a:cubicBezTo>
                  <a:pt x="176" y="14"/>
                  <a:pt x="178" y="20"/>
                  <a:pt x="178" y="26"/>
                </a:cubicBezTo>
                <a:cubicBezTo>
                  <a:pt x="178" y="45"/>
                  <a:pt x="163" y="60"/>
                  <a:pt x="145" y="60"/>
                </a:cubicBezTo>
                <a:cubicBezTo>
                  <a:pt x="136" y="60"/>
                  <a:pt x="127" y="56"/>
                  <a:pt x="121" y="50"/>
                </a:cubicBezTo>
                <a:cubicBezTo>
                  <a:pt x="114" y="44"/>
                  <a:pt x="111" y="35"/>
                  <a:pt x="111" y="26"/>
                </a:cubicBezTo>
                <a:cubicBezTo>
                  <a:pt x="111" y="20"/>
                  <a:pt x="113" y="13"/>
                  <a:pt x="117" y="8"/>
                </a:cubicBezTo>
                <a:cubicBezTo>
                  <a:pt x="60" y="8"/>
                  <a:pt x="60" y="8"/>
                  <a:pt x="60" y="8"/>
                </a:cubicBezTo>
                <a:cubicBezTo>
                  <a:pt x="60" y="83"/>
                  <a:pt x="60" y="83"/>
                  <a:pt x="60" y="83"/>
                </a:cubicBezTo>
                <a:cubicBezTo>
                  <a:pt x="53" y="76"/>
                  <a:pt x="53" y="76"/>
                  <a:pt x="53" y="76"/>
                </a:cubicBezTo>
                <a:cubicBezTo>
                  <a:pt x="47" y="70"/>
                  <a:pt x="41" y="67"/>
                  <a:pt x="33" y="67"/>
                </a:cubicBezTo>
                <a:cubicBezTo>
                  <a:pt x="19" y="67"/>
                  <a:pt x="8" y="79"/>
                  <a:pt x="8" y="93"/>
                </a:cubicBezTo>
                <a:cubicBezTo>
                  <a:pt x="8" y="100"/>
                  <a:pt x="10" y="106"/>
                  <a:pt x="15" y="111"/>
                </a:cubicBezTo>
                <a:cubicBezTo>
                  <a:pt x="20" y="116"/>
                  <a:pt x="27" y="119"/>
                  <a:pt x="33" y="119"/>
                </a:cubicBezTo>
                <a:cubicBezTo>
                  <a:pt x="41" y="119"/>
                  <a:pt x="47" y="116"/>
                  <a:pt x="53" y="110"/>
                </a:cubicBezTo>
                <a:cubicBezTo>
                  <a:pt x="60" y="103"/>
                  <a:pt x="60" y="103"/>
                  <a:pt x="60" y="103"/>
                </a:cubicBezTo>
                <a:lnTo>
                  <a:pt x="60" y="177"/>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9"/>
          <p:cNvSpPr>
            <a:spLocks/>
          </p:cNvSpPr>
          <p:nvPr/>
        </p:nvSpPr>
        <p:spPr bwMode="auto">
          <a:xfrm>
            <a:off x="9105900" y="2455863"/>
            <a:ext cx="1685925" cy="1309688"/>
          </a:xfrm>
          <a:custGeom>
            <a:avLst/>
            <a:gdLst>
              <a:gd name="T0" fmla="*/ 132 w 289"/>
              <a:gd name="T1" fmla="*/ 224 h 224"/>
              <a:gd name="T2" fmla="*/ 104 w 289"/>
              <a:gd name="T3" fmla="*/ 200 h 224"/>
              <a:gd name="T4" fmla="*/ 104 w 289"/>
              <a:gd name="T5" fmla="*/ 196 h 224"/>
              <a:gd name="T6" fmla="*/ 98 w 289"/>
              <a:gd name="T7" fmla="*/ 199 h 224"/>
              <a:gd name="T8" fmla="*/ 91 w 289"/>
              <a:gd name="T9" fmla="*/ 200 h 224"/>
              <a:gd name="T10" fmla="*/ 62 w 289"/>
              <a:gd name="T11" fmla="*/ 175 h 224"/>
              <a:gd name="T12" fmla="*/ 61 w 289"/>
              <a:gd name="T13" fmla="*/ 170 h 224"/>
              <a:gd name="T14" fmla="*/ 61 w 289"/>
              <a:gd name="T15" fmla="*/ 170 h 224"/>
              <a:gd name="T16" fmla="*/ 55 w 289"/>
              <a:gd name="T17" fmla="*/ 172 h 224"/>
              <a:gd name="T18" fmla="*/ 55 w 289"/>
              <a:gd name="T19" fmla="*/ 172 h 224"/>
              <a:gd name="T20" fmla="*/ 34 w 289"/>
              <a:gd name="T21" fmla="*/ 150 h 224"/>
              <a:gd name="T22" fmla="*/ 34 w 289"/>
              <a:gd name="T23" fmla="*/ 141 h 224"/>
              <a:gd name="T24" fmla="*/ 32 w 289"/>
              <a:gd name="T25" fmla="*/ 141 h 224"/>
              <a:gd name="T26" fmla="*/ 24 w 289"/>
              <a:gd name="T27" fmla="*/ 143 h 224"/>
              <a:gd name="T28" fmla="*/ 3 w 289"/>
              <a:gd name="T29" fmla="*/ 123 h 224"/>
              <a:gd name="T30" fmla="*/ 15 w 289"/>
              <a:gd name="T31" fmla="*/ 99 h 224"/>
              <a:gd name="T32" fmla="*/ 113 w 289"/>
              <a:gd name="T33" fmla="*/ 58 h 224"/>
              <a:gd name="T34" fmla="*/ 112 w 289"/>
              <a:gd name="T35" fmla="*/ 57 h 224"/>
              <a:gd name="T36" fmla="*/ 112 w 289"/>
              <a:gd name="T37" fmla="*/ 56 h 224"/>
              <a:gd name="T38" fmla="*/ 111 w 289"/>
              <a:gd name="T39" fmla="*/ 0 h 224"/>
              <a:gd name="T40" fmla="*/ 116 w 289"/>
              <a:gd name="T41" fmla="*/ 1 h 224"/>
              <a:gd name="T42" fmla="*/ 161 w 289"/>
              <a:gd name="T43" fmla="*/ 13 h 224"/>
              <a:gd name="T44" fmla="*/ 206 w 289"/>
              <a:gd name="T45" fmla="*/ 20 h 224"/>
              <a:gd name="T46" fmla="*/ 234 w 289"/>
              <a:gd name="T47" fmla="*/ 17 h 224"/>
              <a:gd name="T48" fmla="*/ 243 w 289"/>
              <a:gd name="T49" fmla="*/ 16 h 224"/>
              <a:gd name="T50" fmla="*/ 252 w 289"/>
              <a:gd name="T51" fmla="*/ 21 h 224"/>
              <a:gd name="T52" fmla="*/ 286 w 289"/>
              <a:gd name="T53" fmla="*/ 102 h 224"/>
              <a:gd name="T54" fmla="*/ 247 w 289"/>
              <a:gd name="T55" fmla="*/ 153 h 224"/>
              <a:gd name="T56" fmla="*/ 228 w 289"/>
              <a:gd name="T57" fmla="*/ 173 h 224"/>
              <a:gd name="T58" fmla="*/ 139 w 289"/>
              <a:gd name="T59" fmla="*/ 223 h 224"/>
              <a:gd name="T60" fmla="*/ 132 w 289"/>
              <a:gd name="T6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9" h="224">
                <a:moveTo>
                  <a:pt x="132" y="224"/>
                </a:moveTo>
                <a:cubicBezTo>
                  <a:pt x="119" y="224"/>
                  <a:pt x="106" y="212"/>
                  <a:pt x="104" y="200"/>
                </a:cubicBezTo>
                <a:cubicBezTo>
                  <a:pt x="104" y="199"/>
                  <a:pt x="104" y="198"/>
                  <a:pt x="104" y="196"/>
                </a:cubicBezTo>
                <a:cubicBezTo>
                  <a:pt x="98" y="199"/>
                  <a:pt x="98" y="199"/>
                  <a:pt x="98" y="199"/>
                </a:cubicBezTo>
                <a:cubicBezTo>
                  <a:pt x="96" y="200"/>
                  <a:pt x="93" y="200"/>
                  <a:pt x="91" y="200"/>
                </a:cubicBezTo>
                <a:cubicBezTo>
                  <a:pt x="77" y="200"/>
                  <a:pt x="64" y="187"/>
                  <a:pt x="62" y="175"/>
                </a:cubicBezTo>
                <a:cubicBezTo>
                  <a:pt x="61" y="173"/>
                  <a:pt x="61" y="172"/>
                  <a:pt x="61" y="170"/>
                </a:cubicBezTo>
                <a:cubicBezTo>
                  <a:pt x="61" y="170"/>
                  <a:pt x="61" y="170"/>
                  <a:pt x="61" y="170"/>
                </a:cubicBezTo>
                <a:cubicBezTo>
                  <a:pt x="59" y="171"/>
                  <a:pt x="57" y="172"/>
                  <a:pt x="55" y="172"/>
                </a:cubicBezTo>
                <a:cubicBezTo>
                  <a:pt x="55" y="172"/>
                  <a:pt x="55" y="172"/>
                  <a:pt x="55" y="172"/>
                </a:cubicBezTo>
                <a:cubicBezTo>
                  <a:pt x="45" y="172"/>
                  <a:pt x="36" y="160"/>
                  <a:pt x="34" y="150"/>
                </a:cubicBezTo>
                <a:cubicBezTo>
                  <a:pt x="34" y="147"/>
                  <a:pt x="34" y="144"/>
                  <a:pt x="34" y="141"/>
                </a:cubicBezTo>
                <a:cubicBezTo>
                  <a:pt x="32" y="141"/>
                  <a:pt x="32" y="141"/>
                  <a:pt x="32" y="141"/>
                </a:cubicBezTo>
                <a:cubicBezTo>
                  <a:pt x="30" y="143"/>
                  <a:pt x="27" y="143"/>
                  <a:pt x="24" y="143"/>
                </a:cubicBezTo>
                <a:cubicBezTo>
                  <a:pt x="13" y="143"/>
                  <a:pt x="5" y="133"/>
                  <a:pt x="3" y="123"/>
                </a:cubicBezTo>
                <a:cubicBezTo>
                  <a:pt x="0" y="113"/>
                  <a:pt x="5" y="103"/>
                  <a:pt x="15" y="99"/>
                </a:cubicBezTo>
                <a:cubicBezTo>
                  <a:pt x="113" y="58"/>
                  <a:pt x="113" y="58"/>
                  <a:pt x="113" y="58"/>
                </a:cubicBezTo>
                <a:cubicBezTo>
                  <a:pt x="112" y="57"/>
                  <a:pt x="112" y="57"/>
                  <a:pt x="112" y="57"/>
                </a:cubicBezTo>
                <a:cubicBezTo>
                  <a:pt x="112" y="56"/>
                  <a:pt x="112" y="56"/>
                  <a:pt x="112" y="56"/>
                </a:cubicBezTo>
                <a:cubicBezTo>
                  <a:pt x="111" y="0"/>
                  <a:pt x="111" y="0"/>
                  <a:pt x="111" y="0"/>
                </a:cubicBezTo>
                <a:cubicBezTo>
                  <a:pt x="116" y="1"/>
                  <a:pt x="116" y="1"/>
                  <a:pt x="116" y="1"/>
                </a:cubicBezTo>
                <a:cubicBezTo>
                  <a:pt x="128" y="4"/>
                  <a:pt x="143" y="8"/>
                  <a:pt x="161" y="13"/>
                </a:cubicBezTo>
                <a:cubicBezTo>
                  <a:pt x="177" y="18"/>
                  <a:pt x="192" y="20"/>
                  <a:pt x="206" y="20"/>
                </a:cubicBezTo>
                <a:cubicBezTo>
                  <a:pt x="218" y="20"/>
                  <a:pt x="227" y="18"/>
                  <a:pt x="234" y="17"/>
                </a:cubicBezTo>
                <a:cubicBezTo>
                  <a:pt x="238" y="16"/>
                  <a:pt x="241" y="16"/>
                  <a:pt x="243" y="16"/>
                </a:cubicBezTo>
                <a:cubicBezTo>
                  <a:pt x="247" y="16"/>
                  <a:pt x="250" y="17"/>
                  <a:pt x="252" y="21"/>
                </a:cubicBezTo>
                <a:cubicBezTo>
                  <a:pt x="255" y="30"/>
                  <a:pt x="282" y="93"/>
                  <a:pt x="286" y="102"/>
                </a:cubicBezTo>
                <a:cubicBezTo>
                  <a:pt x="289" y="110"/>
                  <a:pt x="276" y="124"/>
                  <a:pt x="247" y="153"/>
                </a:cubicBezTo>
                <a:cubicBezTo>
                  <a:pt x="239" y="161"/>
                  <a:pt x="232" y="168"/>
                  <a:pt x="228" y="173"/>
                </a:cubicBezTo>
                <a:cubicBezTo>
                  <a:pt x="213" y="191"/>
                  <a:pt x="156" y="215"/>
                  <a:pt x="139" y="223"/>
                </a:cubicBezTo>
                <a:cubicBezTo>
                  <a:pt x="137" y="224"/>
                  <a:pt x="134" y="224"/>
                  <a:pt x="132" y="224"/>
                </a:cubicBezTo>
                <a:close/>
              </a:path>
            </a:pathLst>
          </a:custGeom>
          <a:solidFill>
            <a:srgbClr val="CFDED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noEditPoints="1"/>
          </p:cNvSpPr>
          <p:nvPr/>
        </p:nvSpPr>
        <p:spPr bwMode="auto">
          <a:xfrm>
            <a:off x="9082089" y="2425702"/>
            <a:ext cx="1739900" cy="1363663"/>
          </a:xfrm>
          <a:custGeom>
            <a:avLst/>
            <a:gdLst>
              <a:gd name="T0" fmla="*/ 119 w 298"/>
              <a:gd name="T1" fmla="*/ 10 h 233"/>
              <a:gd name="T2" fmla="*/ 164 w 298"/>
              <a:gd name="T3" fmla="*/ 22 h 233"/>
              <a:gd name="T4" fmla="*/ 210 w 298"/>
              <a:gd name="T5" fmla="*/ 29 h 233"/>
              <a:gd name="T6" fmla="*/ 247 w 298"/>
              <a:gd name="T7" fmla="*/ 25 h 233"/>
              <a:gd name="T8" fmla="*/ 252 w 298"/>
              <a:gd name="T9" fmla="*/ 27 h 233"/>
              <a:gd name="T10" fmla="*/ 286 w 298"/>
              <a:gd name="T11" fmla="*/ 108 h 233"/>
              <a:gd name="T12" fmla="*/ 229 w 298"/>
              <a:gd name="T13" fmla="*/ 176 h 233"/>
              <a:gd name="T14" fmla="*/ 142 w 298"/>
              <a:gd name="T15" fmla="*/ 224 h 233"/>
              <a:gd name="T16" fmla="*/ 136 w 298"/>
              <a:gd name="T17" fmla="*/ 225 h 233"/>
              <a:gd name="T18" fmla="*/ 118 w 298"/>
              <a:gd name="T19" fmla="*/ 193 h 233"/>
              <a:gd name="T20" fmla="*/ 100 w 298"/>
              <a:gd name="T21" fmla="*/ 200 h 233"/>
              <a:gd name="T22" fmla="*/ 95 w 298"/>
              <a:gd name="T23" fmla="*/ 201 h 233"/>
              <a:gd name="T24" fmla="*/ 76 w 298"/>
              <a:gd name="T25" fmla="*/ 167 h 233"/>
              <a:gd name="T26" fmla="*/ 64 w 298"/>
              <a:gd name="T27" fmla="*/ 172 h 233"/>
              <a:gd name="T28" fmla="*/ 59 w 298"/>
              <a:gd name="T29" fmla="*/ 173 h 233"/>
              <a:gd name="T30" fmla="*/ 49 w 298"/>
              <a:gd name="T31" fmla="*/ 137 h 233"/>
              <a:gd name="T32" fmla="*/ 37 w 298"/>
              <a:gd name="T33" fmla="*/ 142 h 233"/>
              <a:gd name="T34" fmla="*/ 38 w 298"/>
              <a:gd name="T35" fmla="*/ 141 h 233"/>
              <a:gd name="T36" fmla="*/ 37 w 298"/>
              <a:gd name="T37" fmla="*/ 142 h 233"/>
              <a:gd name="T38" fmla="*/ 37 w 298"/>
              <a:gd name="T39" fmla="*/ 142 h 233"/>
              <a:gd name="T40" fmla="*/ 35 w 298"/>
              <a:gd name="T41" fmla="*/ 143 h 233"/>
              <a:gd name="T42" fmla="*/ 28 w 298"/>
              <a:gd name="T43" fmla="*/ 144 h 233"/>
              <a:gd name="T44" fmla="*/ 20 w 298"/>
              <a:gd name="T45" fmla="*/ 108 h 233"/>
              <a:gd name="T46" fmla="*/ 100 w 298"/>
              <a:gd name="T47" fmla="*/ 74 h 233"/>
              <a:gd name="T48" fmla="*/ 118 w 298"/>
              <a:gd name="T49" fmla="*/ 66 h 233"/>
              <a:gd name="T50" fmla="*/ 120 w 298"/>
              <a:gd name="T51" fmla="*/ 61 h 233"/>
              <a:gd name="T52" fmla="*/ 119 w 298"/>
              <a:gd name="T53" fmla="*/ 10 h 233"/>
              <a:gd name="T54" fmla="*/ 111 w 298"/>
              <a:gd name="T55" fmla="*/ 0 h 233"/>
              <a:gd name="T56" fmla="*/ 111 w 298"/>
              <a:gd name="T57" fmla="*/ 10 h 233"/>
              <a:gd name="T58" fmla="*/ 112 w 298"/>
              <a:gd name="T59" fmla="*/ 60 h 233"/>
              <a:gd name="T60" fmla="*/ 97 w 298"/>
              <a:gd name="T61" fmla="*/ 67 h 233"/>
              <a:gd name="T62" fmla="*/ 17 w 298"/>
              <a:gd name="T63" fmla="*/ 100 h 233"/>
              <a:gd name="T64" fmla="*/ 3 w 298"/>
              <a:gd name="T65" fmla="*/ 129 h 233"/>
              <a:gd name="T66" fmla="*/ 28 w 298"/>
              <a:gd name="T67" fmla="*/ 152 h 233"/>
              <a:gd name="T68" fmla="*/ 34 w 298"/>
              <a:gd name="T69" fmla="*/ 151 h 233"/>
              <a:gd name="T70" fmla="*/ 34 w 298"/>
              <a:gd name="T71" fmla="*/ 155 h 233"/>
              <a:gd name="T72" fmla="*/ 59 w 298"/>
              <a:gd name="T73" fmla="*/ 181 h 233"/>
              <a:gd name="T74" fmla="*/ 62 w 298"/>
              <a:gd name="T75" fmla="*/ 181 h 233"/>
              <a:gd name="T76" fmla="*/ 62 w 298"/>
              <a:gd name="T77" fmla="*/ 181 h 233"/>
              <a:gd name="T78" fmla="*/ 95 w 298"/>
              <a:gd name="T79" fmla="*/ 209 h 233"/>
              <a:gd name="T80" fmla="*/ 103 w 298"/>
              <a:gd name="T81" fmla="*/ 208 h 233"/>
              <a:gd name="T82" fmla="*/ 104 w 298"/>
              <a:gd name="T83" fmla="*/ 207 h 233"/>
              <a:gd name="T84" fmla="*/ 136 w 298"/>
              <a:gd name="T85" fmla="*/ 233 h 233"/>
              <a:gd name="T86" fmla="*/ 145 w 298"/>
              <a:gd name="T87" fmla="*/ 231 h 233"/>
              <a:gd name="T88" fmla="*/ 235 w 298"/>
              <a:gd name="T89" fmla="*/ 181 h 233"/>
              <a:gd name="T90" fmla="*/ 254 w 298"/>
              <a:gd name="T91" fmla="*/ 161 h 233"/>
              <a:gd name="T92" fmla="*/ 294 w 298"/>
              <a:gd name="T93" fmla="*/ 105 h 233"/>
              <a:gd name="T94" fmla="*/ 259 w 298"/>
              <a:gd name="T95" fmla="*/ 24 h 233"/>
              <a:gd name="T96" fmla="*/ 247 w 298"/>
              <a:gd name="T97" fmla="*/ 17 h 233"/>
              <a:gd name="T98" fmla="*/ 237 w 298"/>
              <a:gd name="T99" fmla="*/ 18 h 233"/>
              <a:gd name="T100" fmla="*/ 210 w 298"/>
              <a:gd name="T101" fmla="*/ 21 h 233"/>
              <a:gd name="T102" fmla="*/ 166 w 298"/>
              <a:gd name="T103" fmla="*/ 14 h 233"/>
              <a:gd name="T104" fmla="*/ 121 w 298"/>
              <a:gd name="T105" fmla="*/ 2 h 233"/>
              <a:gd name="T106" fmla="*/ 111 w 298"/>
              <a:gd name="T107"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 h="233">
                <a:moveTo>
                  <a:pt x="119" y="10"/>
                </a:moveTo>
                <a:cubicBezTo>
                  <a:pt x="131" y="13"/>
                  <a:pt x="145" y="16"/>
                  <a:pt x="164" y="22"/>
                </a:cubicBezTo>
                <a:cubicBezTo>
                  <a:pt x="183" y="27"/>
                  <a:pt x="198" y="29"/>
                  <a:pt x="210" y="29"/>
                </a:cubicBezTo>
                <a:cubicBezTo>
                  <a:pt x="230" y="29"/>
                  <a:pt x="241" y="25"/>
                  <a:pt x="247" y="25"/>
                </a:cubicBezTo>
                <a:cubicBezTo>
                  <a:pt x="250" y="25"/>
                  <a:pt x="251" y="25"/>
                  <a:pt x="252" y="27"/>
                </a:cubicBezTo>
                <a:cubicBezTo>
                  <a:pt x="256" y="36"/>
                  <a:pt x="282" y="99"/>
                  <a:pt x="286" y="108"/>
                </a:cubicBezTo>
                <a:cubicBezTo>
                  <a:pt x="290" y="118"/>
                  <a:pt x="243" y="159"/>
                  <a:pt x="229" y="176"/>
                </a:cubicBezTo>
                <a:cubicBezTo>
                  <a:pt x="214" y="192"/>
                  <a:pt x="160" y="216"/>
                  <a:pt x="142" y="224"/>
                </a:cubicBezTo>
                <a:cubicBezTo>
                  <a:pt x="140" y="225"/>
                  <a:pt x="138" y="225"/>
                  <a:pt x="136" y="225"/>
                </a:cubicBezTo>
                <a:cubicBezTo>
                  <a:pt x="119" y="225"/>
                  <a:pt x="102" y="199"/>
                  <a:pt x="118" y="193"/>
                </a:cubicBezTo>
                <a:cubicBezTo>
                  <a:pt x="112" y="195"/>
                  <a:pt x="105" y="198"/>
                  <a:pt x="100" y="200"/>
                </a:cubicBezTo>
                <a:cubicBezTo>
                  <a:pt x="98" y="201"/>
                  <a:pt x="97" y="201"/>
                  <a:pt x="95" y="201"/>
                </a:cubicBezTo>
                <a:cubicBezTo>
                  <a:pt x="78" y="201"/>
                  <a:pt x="59" y="174"/>
                  <a:pt x="76" y="167"/>
                </a:cubicBezTo>
                <a:cubicBezTo>
                  <a:pt x="71" y="168"/>
                  <a:pt x="68" y="170"/>
                  <a:pt x="64" y="172"/>
                </a:cubicBezTo>
                <a:cubicBezTo>
                  <a:pt x="62" y="172"/>
                  <a:pt x="61" y="173"/>
                  <a:pt x="59" y="173"/>
                </a:cubicBezTo>
                <a:cubicBezTo>
                  <a:pt x="45" y="173"/>
                  <a:pt x="34" y="143"/>
                  <a:pt x="49" y="137"/>
                </a:cubicBezTo>
                <a:cubicBezTo>
                  <a:pt x="39" y="141"/>
                  <a:pt x="38" y="142"/>
                  <a:pt x="37" y="142"/>
                </a:cubicBezTo>
                <a:cubicBezTo>
                  <a:pt x="38" y="141"/>
                  <a:pt x="38" y="141"/>
                  <a:pt x="38" y="141"/>
                </a:cubicBezTo>
                <a:cubicBezTo>
                  <a:pt x="37" y="142"/>
                  <a:pt x="37" y="142"/>
                  <a:pt x="37" y="142"/>
                </a:cubicBezTo>
                <a:cubicBezTo>
                  <a:pt x="37" y="142"/>
                  <a:pt x="37" y="142"/>
                  <a:pt x="37" y="142"/>
                </a:cubicBezTo>
                <a:cubicBezTo>
                  <a:pt x="37" y="142"/>
                  <a:pt x="36" y="142"/>
                  <a:pt x="35" y="143"/>
                </a:cubicBezTo>
                <a:cubicBezTo>
                  <a:pt x="33" y="144"/>
                  <a:pt x="30" y="144"/>
                  <a:pt x="28" y="144"/>
                </a:cubicBezTo>
                <a:cubicBezTo>
                  <a:pt x="11" y="144"/>
                  <a:pt x="2" y="116"/>
                  <a:pt x="20" y="108"/>
                </a:cubicBezTo>
                <a:cubicBezTo>
                  <a:pt x="39" y="100"/>
                  <a:pt x="100" y="74"/>
                  <a:pt x="100" y="74"/>
                </a:cubicBezTo>
                <a:cubicBezTo>
                  <a:pt x="100" y="74"/>
                  <a:pt x="100" y="74"/>
                  <a:pt x="118" y="66"/>
                </a:cubicBezTo>
                <a:cubicBezTo>
                  <a:pt x="122" y="65"/>
                  <a:pt x="122" y="62"/>
                  <a:pt x="120" y="61"/>
                </a:cubicBezTo>
                <a:cubicBezTo>
                  <a:pt x="119" y="10"/>
                  <a:pt x="119" y="10"/>
                  <a:pt x="119" y="10"/>
                </a:cubicBezTo>
                <a:moveTo>
                  <a:pt x="111" y="0"/>
                </a:moveTo>
                <a:cubicBezTo>
                  <a:pt x="111" y="10"/>
                  <a:pt x="111" y="10"/>
                  <a:pt x="111" y="10"/>
                </a:cubicBezTo>
                <a:cubicBezTo>
                  <a:pt x="112" y="60"/>
                  <a:pt x="112" y="60"/>
                  <a:pt x="112" y="60"/>
                </a:cubicBezTo>
                <a:cubicBezTo>
                  <a:pt x="97" y="67"/>
                  <a:pt x="97" y="67"/>
                  <a:pt x="97" y="67"/>
                </a:cubicBezTo>
                <a:cubicBezTo>
                  <a:pt x="17" y="100"/>
                  <a:pt x="17" y="100"/>
                  <a:pt x="17" y="100"/>
                </a:cubicBezTo>
                <a:cubicBezTo>
                  <a:pt x="6" y="105"/>
                  <a:pt x="0" y="116"/>
                  <a:pt x="3" y="129"/>
                </a:cubicBezTo>
                <a:cubicBezTo>
                  <a:pt x="5" y="141"/>
                  <a:pt x="14" y="152"/>
                  <a:pt x="28" y="152"/>
                </a:cubicBezTo>
                <a:cubicBezTo>
                  <a:pt x="30" y="152"/>
                  <a:pt x="32" y="152"/>
                  <a:pt x="34" y="151"/>
                </a:cubicBezTo>
                <a:cubicBezTo>
                  <a:pt x="34" y="153"/>
                  <a:pt x="34" y="154"/>
                  <a:pt x="34" y="155"/>
                </a:cubicBezTo>
                <a:cubicBezTo>
                  <a:pt x="37" y="168"/>
                  <a:pt x="46" y="181"/>
                  <a:pt x="59" y="181"/>
                </a:cubicBezTo>
                <a:cubicBezTo>
                  <a:pt x="60" y="181"/>
                  <a:pt x="61" y="181"/>
                  <a:pt x="62" y="181"/>
                </a:cubicBezTo>
                <a:cubicBezTo>
                  <a:pt x="62" y="181"/>
                  <a:pt x="62" y="181"/>
                  <a:pt x="62" y="181"/>
                </a:cubicBezTo>
                <a:cubicBezTo>
                  <a:pt x="64" y="194"/>
                  <a:pt x="79" y="209"/>
                  <a:pt x="95" y="209"/>
                </a:cubicBezTo>
                <a:cubicBezTo>
                  <a:pt x="98" y="209"/>
                  <a:pt x="101" y="209"/>
                  <a:pt x="103" y="208"/>
                </a:cubicBezTo>
                <a:cubicBezTo>
                  <a:pt x="104" y="207"/>
                  <a:pt x="104" y="207"/>
                  <a:pt x="104" y="207"/>
                </a:cubicBezTo>
                <a:cubicBezTo>
                  <a:pt x="107" y="219"/>
                  <a:pt x="121" y="233"/>
                  <a:pt x="136" y="233"/>
                </a:cubicBezTo>
                <a:cubicBezTo>
                  <a:pt x="139" y="233"/>
                  <a:pt x="142" y="232"/>
                  <a:pt x="145" y="231"/>
                </a:cubicBezTo>
                <a:cubicBezTo>
                  <a:pt x="167" y="222"/>
                  <a:pt x="220" y="199"/>
                  <a:pt x="235" y="181"/>
                </a:cubicBezTo>
                <a:cubicBezTo>
                  <a:pt x="239" y="176"/>
                  <a:pt x="246" y="169"/>
                  <a:pt x="254" y="161"/>
                </a:cubicBezTo>
                <a:cubicBezTo>
                  <a:pt x="288" y="127"/>
                  <a:pt x="298" y="115"/>
                  <a:pt x="294" y="105"/>
                </a:cubicBezTo>
                <a:cubicBezTo>
                  <a:pt x="290" y="96"/>
                  <a:pt x="263" y="33"/>
                  <a:pt x="259" y="24"/>
                </a:cubicBezTo>
                <a:cubicBezTo>
                  <a:pt x="258" y="21"/>
                  <a:pt x="255" y="17"/>
                  <a:pt x="247" y="17"/>
                </a:cubicBezTo>
                <a:cubicBezTo>
                  <a:pt x="244" y="17"/>
                  <a:pt x="241" y="17"/>
                  <a:pt x="237" y="18"/>
                </a:cubicBezTo>
                <a:cubicBezTo>
                  <a:pt x="231" y="19"/>
                  <a:pt x="222" y="21"/>
                  <a:pt x="210" y="21"/>
                </a:cubicBezTo>
                <a:cubicBezTo>
                  <a:pt x="197" y="21"/>
                  <a:pt x="182" y="19"/>
                  <a:pt x="166" y="14"/>
                </a:cubicBezTo>
                <a:cubicBezTo>
                  <a:pt x="148" y="9"/>
                  <a:pt x="133" y="5"/>
                  <a:pt x="121" y="2"/>
                </a:cubicBezTo>
                <a:cubicBezTo>
                  <a:pt x="111" y="0"/>
                  <a:pt x="111" y="0"/>
                  <a:pt x="111" y="0"/>
                </a:cubicBez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文本框 198"/>
          <p:cNvSpPr txBox="1"/>
          <p:nvPr/>
        </p:nvSpPr>
        <p:spPr>
          <a:xfrm>
            <a:off x="1341477" y="4258361"/>
            <a:ext cx="1107996" cy="646331"/>
          </a:xfrm>
          <a:prstGeom prst="rect">
            <a:avLst/>
          </a:prstGeom>
          <a:noFill/>
        </p:spPr>
        <p:txBody>
          <a:bodyPr wrap="none" rtlCol="0">
            <a:spAutoFit/>
          </a:bodyPr>
          <a:lstStyle/>
          <a:p>
            <a:r>
              <a:rPr lang="zh-CN" altLang="en-US" sz="3600" dirty="0">
                <a:solidFill>
                  <a:srgbClr val="014195"/>
                </a:solidFill>
                <a:latin typeface="方正粗谭黑简体" panose="02000000000000000000" pitchFamily="2" charset="-122"/>
                <a:ea typeface="方正粗谭黑简体" panose="02000000000000000000" pitchFamily="2" charset="-122"/>
              </a:rPr>
              <a:t>主题</a:t>
            </a:r>
          </a:p>
        </p:txBody>
      </p:sp>
      <p:sp>
        <p:nvSpPr>
          <p:cNvPr id="200" name="文本框 199"/>
          <p:cNvSpPr txBox="1"/>
          <p:nvPr/>
        </p:nvSpPr>
        <p:spPr>
          <a:xfrm>
            <a:off x="4277113" y="4225410"/>
            <a:ext cx="982961" cy="646331"/>
          </a:xfrm>
          <a:prstGeom prst="rect">
            <a:avLst/>
          </a:prstGeom>
          <a:noFill/>
        </p:spPr>
        <p:txBody>
          <a:bodyPr wrap="none" rtlCol="0">
            <a:spAutoFit/>
          </a:bodyPr>
          <a:lstStyle/>
          <a:p>
            <a:r>
              <a:rPr lang="en-US" altLang="zh-CN" sz="3600" dirty="0" smtClean="0">
                <a:solidFill>
                  <a:srgbClr val="4C4E4D"/>
                </a:solidFill>
                <a:latin typeface="Bernard MT Condensed" panose="02050806060905020404" pitchFamily="18" charset="0"/>
                <a:ea typeface="MStiffHei HKS UltraBold" panose="00000900000000000000" pitchFamily="2" charset="-120"/>
              </a:rPr>
              <a:t>80%</a:t>
            </a:r>
            <a:endParaRPr lang="zh-CN" altLang="en-US" sz="3600" dirty="0">
              <a:solidFill>
                <a:srgbClr val="4C4E4D"/>
              </a:solidFill>
              <a:latin typeface="Bernard MT Condensed" panose="02050806060905020404" pitchFamily="18" charset="0"/>
              <a:ea typeface="MStiffHei HKS UltraBold" panose="00000900000000000000" pitchFamily="2" charset="-120"/>
            </a:endParaRPr>
          </a:p>
        </p:txBody>
      </p:sp>
      <p:sp>
        <p:nvSpPr>
          <p:cNvPr id="201" name="文本框 200"/>
          <p:cNvSpPr txBox="1"/>
          <p:nvPr/>
        </p:nvSpPr>
        <p:spPr>
          <a:xfrm>
            <a:off x="9652645" y="4182847"/>
            <a:ext cx="982961" cy="646331"/>
          </a:xfrm>
          <a:prstGeom prst="rect">
            <a:avLst/>
          </a:prstGeom>
          <a:noFill/>
        </p:spPr>
        <p:txBody>
          <a:bodyPr wrap="none" rtlCol="0">
            <a:spAutoFit/>
          </a:bodyPr>
          <a:lstStyle/>
          <a:p>
            <a:r>
              <a:rPr lang="en-US" altLang="zh-CN" sz="3600" dirty="0">
                <a:solidFill>
                  <a:srgbClr val="4C4E4D"/>
                </a:solidFill>
                <a:latin typeface="Bernard MT Condensed" panose="02050806060905020404" pitchFamily="18" charset="0"/>
                <a:ea typeface="MStiffHei HKS UltraBold" panose="00000900000000000000" pitchFamily="2" charset="-120"/>
              </a:rPr>
              <a:t>2</a:t>
            </a:r>
            <a:r>
              <a:rPr lang="en-US" altLang="zh-CN" sz="3600" dirty="0" smtClean="0">
                <a:solidFill>
                  <a:srgbClr val="4C4E4D"/>
                </a:solidFill>
                <a:latin typeface="Bernard MT Condensed" panose="02050806060905020404" pitchFamily="18" charset="0"/>
                <a:ea typeface="MStiffHei HKS UltraBold" panose="00000900000000000000" pitchFamily="2" charset="-120"/>
              </a:rPr>
              <a:t>0%</a:t>
            </a:r>
            <a:endParaRPr lang="zh-CN" altLang="en-US" sz="3600" dirty="0">
              <a:solidFill>
                <a:srgbClr val="4C4E4D"/>
              </a:solidFill>
              <a:latin typeface="Bernard MT Condensed" panose="02050806060905020404" pitchFamily="18" charset="0"/>
              <a:ea typeface="MStiffHei HKS UltraBold" panose="00000900000000000000" pitchFamily="2" charset="-120"/>
            </a:endParaRPr>
          </a:p>
        </p:txBody>
      </p:sp>
      <p:sp>
        <p:nvSpPr>
          <p:cNvPr id="202" name="文本框 201"/>
          <p:cNvSpPr txBox="1"/>
          <p:nvPr/>
        </p:nvSpPr>
        <p:spPr>
          <a:xfrm>
            <a:off x="6806485" y="4258361"/>
            <a:ext cx="1107996" cy="646331"/>
          </a:xfrm>
          <a:prstGeom prst="rect">
            <a:avLst/>
          </a:prstGeom>
          <a:noFill/>
        </p:spPr>
        <p:txBody>
          <a:bodyPr wrap="none" rtlCol="0">
            <a:spAutoFit/>
          </a:bodyPr>
          <a:lstStyle/>
          <a:p>
            <a:r>
              <a:rPr lang="zh-CN" altLang="en-US" sz="3600" dirty="0">
                <a:solidFill>
                  <a:srgbClr val="014195"/>
                </a:solidFill>
                <a:latin typeface="方正粗谭黑简体" panose="02000000000000000000" pitchFamily="2" charset="-122"/>
                <a:ea typeface="方正粗谭黑简体" panose="02000000000000000000" pitchFamily="2" charset="-122"/>
              </a:rPr>
              <a:t>主题</a:t>
            </a:r>
          </a:p>
        </p:txBody>
      </p:sp>
      <p:sp>
        <p:nvSpPr>
          <p:cNvPr id="205" name="文本框 204"/>
          <p:cNvSpPr txBox="1"/>
          <p:nvPr/>
        </p:nvSpPr>
        <p:spPr>
          <a:xfrm>
            <a:off x="1355528" y="4904691"/>
            <a:ext cx="4092971" cy="781752"/>
          </a:xfrm>
          <a:prstGeom prst="rect">
            <a:avLst/>
          </a:prstGeom>
          <a:noFill/>
        </p:spPr>
        <p:txBody>
          <a:bodyPr wrap="square" rtlCol="0">
            <a:spAutoFit/>
          </a:bodyPr>
          <a:lstStyle/>
          <a:p>
            <a:pPr algn="just">
              <a:lnSpc>
                <a:spcPct val="140000"/>
              </a:lnSpc>
            </a:pPr>
            <a:r>
              <a:rPr lang="zh-CN" altLang="en-US" sz="1600" dirty="0">
                <a:solidFill>
                  <a:srgbClr val="4C4E4D"/>
                </a:solidFill>
                <a:latin typeface="微软雅黑" panose="020B0503020204020204" pitchFamily="34" charset="-122"/>
                <a:ea typeface="微软雅黑" panose="020B0503020204020204" pitchFamily="34" charset="-122"/>
              </a:rPr>
              <a:t>金融（</a:t>
            </a:r>
            <a:r>
              <a:rPr lang="en-US" altLang="zh-CN" sz="1600" dirty="0">
                <a:solidFill>
                  <a:srgbClr val="4C4E4D"/>
                </a:solidFill>
                <a:latin typeface="微软雅黑" panose="020B0503020204020204" pitchFamily="34" charset="-122"/>
                <a:ea typeface="微软雅黑" panose="020B0503020204020204" pitchFamily="34" charset="-122"/>
              </a:rPr>
              <a:t>FIN</a:t>
            </a:r>
            <a:r>
              <a:rPr lang="zh-CN" altLang="en-US" sz="1600" dirty="0">
                <a:solidFill>
                  <a:srgbClr val="4C4E4D"/>
                </a:solidFill>
                <a:latin typeface="微软雅黑" panose="020B0503020204020204" pitchFamily="34" charset="-122"/>
                <a:ea typeface="微软雅黑" panose="020B0503020204020204" pitchFamily="34" charset="-122"/>
              </a:rPr>
              <a:t>）</a:t>
            </a:r>
            <a:r>
              <a:rPr lang="zh-CN" altLang="en-US" sz="1600" dirty="0" smtClean="0">
                <a:solidFill>
                  <a:srgbClr val="4C4E4D"/>
                </a:solidFill>
                <a:latin typeface="微软雅黑" panose="020B0503020204020204" pitchFamily="34" charset="-122"/>
                <a:ea typeface="微软雅黑" panose="020B0503020204020204" pitchFamily="34" charset="-122"/>
              </a:rPr>
              <a:t>就是实现</a:t>
            </a:r>
            <a:r>
              <a:rPr lang="zh-CN" altLang="en-US" sz="1600" dirty="0">
                <a:solidFill>
                  <a:srgbClr val="4C4E4D"/>
                </a:solidFill>
                <a:latin typeface="微软雅黑" panose="020B0503020204020204" pitchFamily="34" charset="-122"/>
                <a:ea typeface="微软雅黑" panose="020B0503020204020204" pitchFamily="34" charset="-122"/>
              </a:rPr>
              <a:t>价值</a:t>
            </a:r>
            <a:r>
              <a:rPr lang="zh-CN" altLang="en-US" sz="1600" dirty="0" smtClean="0">
                <a:solidFill>
                  <a:srgbClr val="4C4E4D"/>
                </a:solidFill>
                <a:latin typeface="微软雅黑" panose="020B0503020204020204" pitchFamily="34" charset="-122"/>
                <a:ea typeface="微软雅黑" panose="020B0503020204020204" pitchFamily="34" charset="-122"/>
              </a:rPr>
              <a:t>和的</a:t>
            </a:r>
            <a:r>
              <a:rPr lang="zh-CN" altLang="en-US" sz="1600" dirty="0">
                <a:solidFill>
                  <a:srgbClr val="4C4E4D"/>
                </a:solidFill>
                <a:latin typeface="微软雅黑" panose="020B0503020204020204" pitchFamily="34" charset="-122"/>
                <a:ea typeface="微软雅黑" panose="020B0503020204020204" pitchFamily="34" charset="-122"/>
              </a:rPr>
              <a:t>等效流通</a:t>
            </a:r>
            <a:r>
              <a:rPr lang="zh-CN" altLang="en-US" sz="1600" dirty="0" smtClean="0">
                <a:solidFill>
                  <a:srgbClr val="4C4E4D"/>
                </a:solidFill>
                <a:latin typeface="微软雅黑" panose="020B0503020204020204" pitchFamily="34" charset="-122"/>
                <a:ea typeface="微软雅黑" panose="020B0503020204020204" pitchFamily="34" charset="-122"/>
              </a:rPr>
              <a:t>。狭义</a:t>
            </a:r>
            <a:r>
              <a:rPr lang="zh-CN" altLang="en-US" sz="1600" dirty="0">
                <a:solidFill>
                  <a:srgbClr val="4C4E4D"/>
                </a:solidFill>
                <a:latin typeface="微软雅黑" panose="020B0503020204020204" pitchFamily="34" charset="-122"/>
                <a:ea typeface="微软雅黑" panose="020B0503020204020204" pitchFamily="34" charset="-122"/>
              </a:rPr>
              <a:t>的可以理解为金融是动态的货币经济学。</a:t>
            </a:r>
          </a:p>
        </p:txBody>
      </p:sp>
      <p:sp>
        <p:nvSpPr>
          <p:cNvPr id="206" name="文本框 205"/>
          <p:cNvSpPr txBox="1"/>
          <p:nvPr/>
        </p:nvSpPr>
        <p:spPr>
          <a:xfrm>
            <a:off x="6806487" y="4904691"/>
            <a:ext cx="4092971" cy="781752"/>
          </a:xfrm>
          <a:prstGeom prst="rect">
            <a:avLst/>
          </a:prstGeom>
          <a:noFill/>
        </p:spPr>
        <p:txBody>
          <a:bodyPr wrap="square" rtlCol="0">
            <a:spAutoFit/>
          </a:bodyPr>
          <a:lstStyle/>
          <a:p>
            <a:pPr algn="just">
              <a:lnSpc>
                <a:spcPct val="140000"/>
              </a:lnSpc>
            </a:pPr>
            <a:r>
              <a:rPr lang="zh-CN" altLang="en-US" sz="1600" dirty="0">
                <a:solidFill>
                  <a:srgbClr val="4C4E4D"/>
                </a:solidFill>
                <a:latin typeface="微软雅黑" panose="020B0503020204020204" pitchFamily="34" charset="-122"/>
                <a:ea typeface="微软雅黑" panose="020B0503020204020204" pitchFamily="34" charset="-122"/>
              </a:rPr>
              <a:t>金融（</a:t>
            </a:r>
            <a:r>
              <a:rPr lang="en-US" altLang="zh-CN" sz="1600" dirty="0">
                <a:solidFill>
                  <a:srgbClr val="4C4E4D"/>
                </a:solidFill>
                <a:latin typeface="微软雅黑" panose="020B0503020204020204" pitchFamily="34" charset="-122"/>
                <a:ea typeface="微软雅黑" panose="020B0503020204020204" pitchFamily="34" charset="-122"/>
              </a:rPr>
              <a:t>FIN</a:t>
            </a:r>
            <a:r>
              <a:rPr lang="zh-CN" altLang="en-US" sz="1600" dirty="0">
                <a:solidFill>
                  <a:srgbClr val="4C4E4D"/>
                </a:solidFill>
                <a:latin typeface="微软雅黑" panose="020B0503020204020204" pitchFamily="34" charset="-122"/>
                <a:ea typeface="微软雅黑" panose="020B0503020204020204" pitchFamily="34" charset="-122"/>
              </a:rPr>
              <a:t>）</a:t>
            </a:r>
            <a:r>
              <a:rPr lang="zh-CN" altLang="en-US" sz="1600" dirty="0" smtClean="0">
                <a:solidFill>
                  <a:srgbClr val="4C4E4D"/>
                </a:solidFill>
                <a:latin typeface="微软雅黑" panose="020B0503020204020204" pitchFamily="34" charset="-122"/>
                <a:ea typeface="微软雅黑" panose="020B0503020204020204" pitchFamily="34" charset="-122"/>
              </a:rPr>
              <a:t>就是实现</a:t>
            </a:r>
            <a:r>
              <a:rPr lang="zh-CN" altLang="en-US" sz="1600" dirty="0">
                <a:solidFill>
                  <a:srgbClr val="4C4E4D"/>
                </a:solidFill>
                <a:latin typeface="微软雅黑" panose="020B0503020204020204" pitchFamily="34" charset="-122"/>
                <a:ea typeface="微软雅黑" panose="020B0503020204020204" pitchFamily="34" charset="-122"/>
              </a:rPr>
              <a:t>价值</a:t>
            </a:r>
            <a:r>
              <a:rPr lang="zh-CN" altLang="en-US" sz="1600" dirty="0" smtClean="0">
                <a:solidFill>
                  <a:srgbClr val="4C4E4D"/>
                </a:solidFill>
                <a:latin typeface="微软雅黑" panose="020B0503020204020204" pitchFamily="34" charset="-122"/>
                <a:ea typeface="微软雅黑" panose="020B0503020204020204" pitchFamily="34" charset="-122"/>
              </a:rPr>
              <a:t>和的</a:t>
            </a:r>
            <a:r>
              <a:rPr lang="zh-CN" altLang="en-US" sz="1600" dirty="0">
                <a:solidFill>
                  <a:srgbClr val="4C4E4D"/>
                </a:solidFill>
                <a:latin typeface="微软雅黑" panose="020B0503020204020204" pitchFamily="34" charset="-122"/>
                <a:ea typeface="微软雅黑" panose="020B0503020204020204" pitchFamily="34" charset="-122"/>
              </a:rPr>
              <a:t>等效流通</a:t>
            </a:r>
            <a:r>
              <a:rPr lang="zh-CN" altLang="en-US" sz="1600" dirty="0" smtClean="0">
                <a:solidFill>
                  <a:srgbClr val="4C4E4D"/>
                </a:solidFill>
                <a:latin typeface="微软雅黑" panose="020B0503020204020204" pitchFamily="34" charset="-122"/>
                <a:ea typeface="微软雅黑" panose="020B0503020204020204" pitchFamily="34" charset="-122"/>
              </a:rPr>
              <a:t>。狭义</a:t>
            </a:r>
            <a:r>
              <a:rPr lang="zh-CN" altLang="en-US" sz="1600" dirty="0">
                <a:solidFill>
                  <a:srgbClr val="4C4E4D"/>
                </a:solidFill>
                <a:latin typeface="微软雅黑" panose="020B0503020204020204" pitchFamily="34" charset="-122"/>
                <a:ea typeface="微软雅黑" panose="020B0503020204020204" pitchFamily="34" charset="-122"/>
              </a:rPr>
              <a:t>的可以理解为金融是动态的货币经济学。</a:t>
            </a:r>
          </a:p>
        </p:txBody>
      </p:sp>
      <p:grpSp>
        <p:nvGrpSpPr>
          <p:cNvPr id="29" name="组合 28"/>
          <p:cNvGrpSpPr/>
          <p:nvPr/>
        </p:nvGrpSpPr>
        <p:grpSpPr>
          <a:xfrm>
            <a:off x="979536" y="178638"/>
            <a:ext cx="11212464" cy="718228"/>
            <a:chOff x="979536" y="178638"/>
            <a:chExt cx="11212464" cy="718228"/>
          </a:xfrm>
        </p:grpSpPr>
        <p:sp>
          <p:nvSpPr>
            <p:cNvPr id="30" name="矩形 29"/>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2184806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721103" y="1806934"/>
            <a:ext cx="2029811" cy="1406119"/>
          </a:xfrm>
          <a:custGeom>
            <a:avLst/>
            <a:gdLst>
              <a:gd name="connsiteX0" fmla="*/ 0 w 2029811"/>
              <a:gd name="connsiteY0" fmla="*/ 0 h 1406119"/>
              <a:gd name="connsiteX1" fmla="*/ 1623849 w 2029811"/>
              <a:gd name="connsiteY1" fmla="*/ 0 h 1406119"/>
              <a:gd name="connsiteX2" fmla="*/ 2029811 w 2029811"/>
              <a:gd name="connsiteY2" fmla="*/ 1406119 h 1406119"/>
              <a:gd name="connsiteX3" fmla="*/ 405962 w 2029811"/>
              <a:gd name="connsiteY3" fmla="*/ 1406119 h 1406119"/>
            </a:gdLst>
            <a:ahLst/>
            <a:cxnLst>
              <a:cxn ang="0">
                <a:pos x="connsiteX0" y="connsiteY0"/>
              </a:cxn>
              <a:cxn ang="0">
                <a:pos x="connsiteX1" y="connsiteY1"/>
              </a:cxn>
              <a:cxn ang="0">
                <a:pos x="connsiteX2" y="connsiteY2"/>
              </a:cxn>
              <a:cxn ang="0">
                <a:pos x="connsiteX3" y="connsiteY3"/>
              </a:cxn>
            </a:cxnLst>
            <a:rect l="l" t="t" r="r" b="b"/>
            <a:pathLst>
              <a:path w="2029811" h="1406119">
                <a:moveTo>
                  <a:pt x="0" y="0"/>
                </a:moveTo>
                <a:lnTo>
                  <a:pt x="1623849" y="0"/>
                </a:lnTo>
                <a:lnTo>
                  <a:pt x="2029811" y="1406119"/>
                </a:lnTo>
                <a:lnTo>
                  <a:pt x="405962" y="1406119"/>
                </a:lnTo>
                <a:close/>
              </a:path>
            </a:pathLst>
          </a:custGeom>
        </p:spPr>
      </p:pic>
      <p:cxnSp>
        <p:nvCxnSpPr>
          <p:cNvPr id="9" name="直接连接符 8"/>
          <p:cNvCxnSpPr/>
          <p:nvPr/>
        </p:nvCxnSpPr>
        <p:spPr>
          <a:xfrm>
            <a:off x="6745622" y="3208001"/>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10" name="流程图: 数据 9"/>
          <p:cNvSpPr/>
          <p:nvPr/>
        </p:nvSpPr>
        <p:spPr>
          <a:xfrm>
            <a:off x="4824004" y="3593157"/>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822147" y="4999275"/>
            <a:ext cx="1626032"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43551" y="5051058"/>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425811" y="4957952"/>
            <a:ext cx="418704" cy="769441"/>
          </a:xfrm>
          <a:prstGeom prst="rect">
            <a:avLst/>
          </a:prstGeom>
          <a:noFill/>
        </p:spPr>
        <p:txBody>
          <a:bodyPr wrap="none" rtlCol="0">
            <a:spAutoFit/>
          </a:bodyPr>
          <a:lstStyle/>
          <a:p>
            <a:r>
              <a:rPr lang="en-US" altLang="zh-CN" sz="4400" dirty="0">
                <a:solidFill>
                  <a:srgbClr val="014195"/>
                </a:solidFill>
                <a:latin typeface="Aharoni" panose="02010803020104030203" pitchFamily="2" charset="-79"/>
                <a:ea typeface="造字工房形黑（非商用）细体" pitchFamily="50" charset="-122"/>
                <a:cs typeface="Aharoni" panose="02010803020104030203" pitchFamily="2" charset="-79"/>
              </a:rPr>
              <a:t>3</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sp>
        <p:nvSpPr>
          <p:cNvPr id="14" name="文本框 13"/>
          <p:cNvSpPr txBox="1"/>
          <p:nvPr/>
        </p:nvSpPr>
        <p:spPr>
          <a:xfrm>
            <a:off x="5063555" y="4111548"/>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680448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4" name="任意多边形 3"/>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o2</a:t>
            </a:r>
            <a:endParaRPr lang="zh-CN" altLang="en-US" sz="2800" dirty="0">
              <a:solidFill>
                <a:schemeClr val="bg1"/>
              </a:solidFill>
              <a:latin typeface="Broadway" panose="04040905080B02020502" pitchFamily="82" charset="0"/>
            </a:endParaRPr>
          </a:p>
        </p:txBody>
      </p:sp>
      <p:sp>
        <p:nvSpPr>
          <p:cNvPr id="301" name="Line 381"/>
          <p:cNvSpPr>
            <a:spLocks noChangeShapeType="1"/>
          </p:cNvSpPr>
          <p:nvPr/>
        </p:nvSpPr>
        <p:spPr bwMode="auto">
          <a:xfrm>
            <a:off x="2333627" y="1447800"/>
            <a:ext cx="0" cy="4800600"/>
          </a:xfrm>
          <a:prstGeom prst="line">
            <a:avLst/>
          </a:prstGeom>
          <a:noFill/>
          <a:ln w="31750" cap="rnd">
            <a:solidFill>
              <a:srgbClr val="FFC04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Oval 382"/>
          <p:cNvSpPr>
            <a:spLocks noChangeArrowheads="1"/>
          </p:cNvSpPr>
          <p:nvPr/>
        </p:nvSpPr>
        <p:spPr bwMode="auto">
          <a:xfrm>
            <a:off x="2254251" y="1387475"/>
            <a:ext cx="158751" cy="160338"/>
          </a:xfrm>
          <a:prstGeom prst="ellipse">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3" name="Oval 383"/>
          <p:cNvSpPr>
            <a:spLocks noChangeArrowheads="1"/>
          </p:cNvSpPr>
          <p:nvPr/>
        </p:nvSpPr>
        <p:spPr bwMode="auto">
          <a:xfrm>
            <a:off x="2254251" y="2782888"/>
            <a:ext cx="158751" cy="160338"/>
          </a:xfrm>
          <a:prstGeom prst="ellipse">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4" name="Oval 384"/>
          <p:cNvSpPr>
            <a:spLocks noChangeArrowheads="1"/>
          </p:cNvSpPr>
          <p:nvPr/>
        </p:nvSpPr>
        <p:spPr bwMode="auto">
          <a:xfrm>
            <a:off x="2254251" y="4178300"/>
            <a:ext cx="158751" cy="160338"/>
          </a:xfrm>
          <a:prstGeom prst="ellipse">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Oval 511"/>
          <p:cNvSpPr>
            <a:spLocks noChangeArrowheads="1"/>
          </p:cNvSpPr>
          <p:nvPr/>
        </p:nvSpPr>
        <p:spPr bwMode="auto">
          <a:xfrm>
            <a:off x="2254250" y="5573715"/>
            <a:ext cx="158751" cy="160337"/>
          </a:xfrm>
          <a:prstGeom prst="ellipse">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Rectangle 512"/>
          <p:cNvSpPr>
            <a:spLocks noChangeArrowheads="1"/>
          </p:cNvSpPr>
          <p:nvPr/>
        </p:nvSpPr>
        <p:spPr bwMode="auto">
          <a:xfrm>
            <a:off x="2659063" y="2687638"/>
            <a:ext cx="388939" cy="12700"/>
          </a:xfrm>
          <a:prstGeom prst="rect">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513"/>
          <p:cNvSpPr>
            <a:spLocks noEditPoints="1"/>
          </p:cNvSpPr>
          <p:nvPr/>
        </p:nvSpPr>
        <p:spPr bwMode="auto">
          <a:xfrm>
            <a:off x="2671764" y="2711452"/>
            <a:ext cx="365125" cy="307975"/>
          </a:xfrm>
          <a:custGeom>
            <a:avLst/>
            <a:gdLst>
              <a:gd name="T0" fmla="*/ 0 w 92"/>
              <a:gd name="T1" fmla="*/ 0 h 77"/>
              <a:gd name="T2" fmla="*/ 0 w 92"/>
              <a:gd name="T3" fmla="*/ 49 h 77"/>
              <a:gd name="T4" fmla="*/ 4 w 92"/>
              <a:gd name="T5" fmla="*/ 52 h 77"/>
              <a:gd name="T6" fmla="*/ 44 w 92"/>
              <a:gd name="T7" fmla="*/ 52 h 77"/>
              <a:gd name="T8" fmla="*/ 44 w 92"/>
              <a:gd name="T9" fmla="*/ 64 h 77"/>
              <a:gd name="T10" fmla="*/ 20 w 92"/>
              <a:gd name="T11" fmla="*/ 72 h 77"/>
              <a:gd name="T12" fmla="*/ 22 w 92"/>
              <a:gd name="T13" fmla="*/ 77 h 77"/>
              <a:gd name="T14" fmla="*/ 47 w 92"/>
              <a:gd name="T15" fmla="*/ 69 h 77"/>
              <a:gd name="T16" fmla="*/ 72 w 92"/>
              <a:gd name="T17" fmla="*/ 77 h 77"/>
              <a:gd name="T18" fmla="*/ 74 w 92"/>
              <a:gd name="T19" fmla="*/ 72 h 77"/>
              <a:gd name="T20" fmla="*/ 49 w 92"/>
              <a:gd name="T21" fmla="*/ 64 h 77"/>
              <a:gd name="T22" fmla="*/ 49 w 92"/>
              <a:gd name="T23" fmla="*/ 52 h 77"/>
              <a:gd name="T24" fmla="*/ 88 w 92"/>
              <a:gd name="T25" fmla="*/ 52 h 77"/>
              <a:gd name="T26" fmla="*/ 92 w 92"/>
              <a:gd name="T27" fmla="*/ 49 h 77"/>
              <a:gd name="T28" fmla="*/ 92 w 92"/>
              <a:gd name="T29" fmla="*/ 0 h 77"/>
              <a:gd name="T30" fmla="*/ 0 w 92"/>
              <a:gd name="T31" fmla="*/ 0 h 77"/>
              <a:gd name="T32" fmla="*/ 75 w 92"/>
              <a:gd name="T33" fmla="*/ 45 h 77"/>
              <a:gd name="T34" fmla="*/ 69 w 92"/>
              <a:gd name="T35" fmla="*/ 22 h 77"/>
              <a:gd name="T36" fmla="*/ 63 w 92"/>
              <a:gd name="T37" fmla="*/ 45 h 77"/>
              <a:gd name="T38" fmla="*/ 57 w 92"/>
              <a:gd name="T39" fmla="*/ 29 h 77"/>
              <a:gd name="T40" fmla="*/ 50 w 92"/>
              <a:gd name="T41" fmla="*/ 45 h 77"/>
              <a:gd name="T42" fmla="*/ 44 w 92"/>
              <a:gd name="T43" fmla="*/ 25 h 77"/>
              <a:gd name="T44" fmla="*/ 38 w 92"/>
              <a:gd name="T45" fmla="*/ 37 h 77"/>
              <a:gd name="T46" fmla="*/ 31 w 92"/>
              <a:gd name="T47" fmla="*/ 32 h 77"/>
              <a:gd name="T48" fmla="*/ 25 w 92"/>
              <a:gd name="T49" fmla="*/ 42 h 77"/>
              <a:gd name="T50" fmla="*/ 19 w 92"/>
              <a:gd name="T51" fmla="*/ 37 h 77"/>
              <a:gd name="T52" fmla="*/ 13 w 92"/>
              <a:gd name="T53" fmla="*/ 46 h 77"/>
              <a:gd name="T54" fmla="*/ 10 w 92"/>
              <a:gd name="T55" fmla="*/ 44 h 77"/>
              <a:gd name="T56" fmla="*/ 18 w 92"/>
              <a:gd name="T57" fmla="*/ 32 h 77"/>
              <a:gd name="T58" fmla="*/ 24 w 92"/>
              <a:gd name="T59" fmla="*/ 37 h 77"/>
              <a:gd name="T60" fmla="*/ 31 w 92"/>
              <a:gd name="T61" fmla="*/ 27 h 77"/>
              <a:gd name="T62" fmla="*/ 37 w 92"/>
              <a:gd name="T63" fmla="*/ 32 h 77"/>
              <a:gd name="T64" fmla="*/ 44 w 92"/>
              <a:gd name="T65" fmla="*/ 15 h 77"/>
              <a:gd name="T66" fmla="*/ 50 w 92"/>
              <a:gd name="T67" fmla="*/ 35 h 77"/>
              <a:gd name="T68" fmla="*/ 57 w 92"/>
              <a:gd name="T69" fmla="*/ 20 h 77"/>
              <a:gd name="T70" fmla="*/ 63 w 92"/>
              <a:gd name="T71" fmla="*/ 34 h 77"/>
              <a:gd name="T72" fmla="*/ 69 w 92"/>
              <a:gd name="T73" fmla="*/ 8 h 77"/>
              <a:gd name="T74" fmla="*/ 76 w 92"/>
              <a:gd name="T75" fmla="*/ 34 h 77"/>
              <a:gd name="T76" fmla="*/ 81 w 92"/>
              <a:gd name="T77" fmla="*/ 24 h 77"/>
              <a:gd name="T78" fmla="*/ 84 w 92"/>
              <a:gd name="T79" fmla="*/ 25 h 77"/>
              <a:gd name="T80" fmla="*/ 75 w 92"/>
              <a:gd name="T81" fmla="*/ 4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77">
                <a:moveTo>
                  <a:pt x="0" y="0"/>
                </a:moveTo>
                <a:cubicBezTo>
                  <a:pt x="0" y="49"/>
                  <a:pt x="0" y="49"/>
                  <a:pt x="0" y="49"/>
                </a:cubicBezTo>
                <a:cubicBezTo>
                  <a:pt x="0" y="51"/>
                  <a:pt x="2" y="52"/>
                  <a:pt x="4" y="52"/>
                </a:cubicBezTo>
                <a:cubicBezTo>
                  <a:pt x="44" y="52"/>
                  <a:pt x="44" y="52"/>
                  <a:pt x="44" y="52"/>
                </a:cubicBezTo>
                <a:cubicBezTo>
                  <a:pt x="44" y="64"/>
                  <a:pt x="44" y="64"/>
                  <a:pt x="44" y="64"/>
                </a:cubicBezTo>
                <a:cubicBezTo>
                  <a:pt x="20" y="72"/>
                  <a:pt x="20" y="72"/>
                  <a:pt x="20" y="72"/>
                </a:cubicBezTo>
                <a:cubicBezTo>
                  <a:pt x="22" y="77"/>
                  <a:pt x="22" y="77"/>
                  <a:pt x="22" y="77"/>
                </a:cubicBezTo>
                <a:cubicBezTo>
                  <a:pt x="47" y="69"/>
                  <a:pt x="47" y="69"/>
                  <a:pt x="47" y="69"/>
                </a:cubicBezTo>
                <a:cubicBezTo>
                  <a:pt x="72" y="77"/>
                  <a:pt x="72" y="77"/>
                  <a:pt x="72" y="77"/>
                </a:cubicBezTo>
                <a:cubicBezTo>
                  <a:pt x="74" y="72"/>
                  <a:pt x="74" y="72"/>
                  <a:pt x="74" y="72"/>
                </a:cubicBezTo>
                <a:cubicBezTo>
                  <a:pt x="49" y="64"/>
                  <a:pt x="49" y="64"/>
                  <a:pt x="49" y="64"/>
                </a:cubicBezTo>
                <a:cubicBezTo>
                  <a:pt x="49" y="52"/>
                  <a:pt x="49" y="52"/>
                  <a:pt x="49" y="52"/>
                </a:cubicBezTo>
                <a:cubicBezTo>
                  <a:pt x="88" y="52"/>
                  <a:pt x="88" y="52"/>
                  <a:pt x="88" y="52"/>
                </a:cubicBezTo>
                <a:cubicBezTo>
                  <a:pt x="90" y="52"/>
                  <a:pt x="92" y="51"/>
                  <a:pt x="92" y="49"/>
                </a:cubicBezTo>
                <a:cubicBezTo>
                  <a:pt x="92" y="0"/>
                  <a:pt x="92" y="0"/>
                  <a:pt x="92" y="0"/>
                </a:cubicBezTo>
                <a:lnTo>
                  <a:pt x="0" y="0"/>
                </a:lnTo>
                <a:close/>
                <a:moveTo>
                  <a:pt x="75" y="45"/>
                </a:moveTo>
                <a:cubicBezTo>
                  <a:pt x="69" y="22"/>
                  <a:pt x="69" y="22"/>
                  <a:pt x="69" y="22"/>
                </a:cubicBezTo>
                <a:cubicBezTo>
                  <a:pt x="63" y="45"/>
                  <a:pt x="63" y="45"/>
                  <a:pt x="63" y="45"/>
                </a:cubicBezTo>
                <a:cubicBezTo>
                  <a:pt x="57" y="29"/>
                  <a:pt x="57" y="29"/>
                  <a:pt x="57" y="29"/>
                </a:cubicBezTo>
                <a:cubicBezTo>
                  <a:pt x="50" y="45"/>
                  <a:pt x="50" y="45"/>
                  <a:pt x="50" y="45"/>
                </a:cubicBezTo>
                <a:cubicBezTo>
                  <a:pt x="44" y="25"/>
                  <a:pt x="44" y="25"/>
                  <a:pt x="44" y="25"/>
                </a:cubicBezTo>
                <a:cubicBezTo>
                  <a:pt x="38" y="37"/>
                  <a:pt x="38" y="37"/>
                  <a:pt x="38" y="37"/>
                </a:cubicBezTo>
                <a:cubicBezTo>
                  <a:pt x="31" y="32"/>
                  <a:pt x="31" y="32"/>
                  <a:pt x="31" y="32"/>
                </a:cubicBezTo>
                <a:cubicBezTo>
                  <a:pt x="25" y="42"/>
                  <a:pt x="25" y="42"/>
                  <a:pt x="25" y="42"/>
                </a:cubicBezTo>
                <a:cubicBezTo>
                  <a:pt x="19" y="37"/>
                  <a:pt x="19" y="37"/>
                  <a:pt x="19" y="37"/>
                </a:cubicBezTo>
                <a:cubicBezTo>
                  <a:pt x="13" y="46"/>
                  <a:pt x="13" y="46"/>
                  <a:pt x="13" y="46"/>
                </a:cubicBezTo>
                <a:cubicBezTo>
                  <a:pt x="10" y="44"/>
                  <a:pt x="10" y="44"/>
                  <a:pt x="10" y="44"/>
                </a:cubicBezTo>
                <a:cubicBezTo>
                  <a:pt x="18" y="32"/>
                  <a:pt x="18" y="32"/>
                  <a:pt x="18" y="32"/>
                </a:cubicBezTo>
                <a:cubicBezTo>
                  <a:pt x="24" y="37"/>
                  <a:pt x="24" y="37"/>
                  <a:pt x="24" y="37"/>
                </a:cubicBezTo>
                <a:cubicBezTo>
                  <a:pt x="31" y="27"/>
                  <a:pt x="31" y="27"/>
                  <a:pt x="31" y="27"/>
                </a:cubicBezTo>
                <a:cubicBezTo>
                  <a:pt x="37" y="32"/>
                  <a:pt x="37" y="32"/>
                  <a:pt x="37" y="32"/>
                </a:cubicBezTo>
                <a:cubicBezTo>
                  <a:pt x="44" y="15"/>
                  <a:pt x="44" y="15"/>
                  <a:pt x="44" y="15"/>
                </a:cubicBezTo>
                <a:cubicBezTo>
                  <a:pt x="50" y="35"/>
                  <a:pt x="50" y="35"/>
                  <a:pt x="50" y="35"/>
                </a:cubicBezTo>
                <a:cubicBezTo>
                  <a:pt x="57" y="20"/>
                  <a:pt x="57" y="20"/>
                  <a:pt x="57" y="20"/>
                </a:cubicBezTo>
                <a:cubicBezTo>
                  <a:pt x="63" y="34"/>
                  <a:pt x="63" y="34"/>
                  <a:pt x="63" y="34"/>
                </a:cubicBezTo>
                <a:cubicBezTo>
                  <a:pt x="69" y="8"/>
                  <a:pt x="69" y="8"/>
                  <a:pt x="69" y="8"/>
                </a:cubicBezTo>
                <a:cubicBezTo>
                  <a:pt x="76" y="34"/>
                  <a:pt x="76" y="34"/>
                  <a:pt x="76" y="34"/>
                </a:cubicBezTo>
                <a:cubicBezTo>
                  <a:pt x="81" y="24"/>
                  <a:pt x="81" y="24"/>
                  <a:pt x="81" y="24"/>
                </a:cubicBezTo>
                <a:cubicBezTo>
                  <a:pt x="84" y="25"/>
                  <a:pt x="84" y="25"/>
                  <a:pt x="84" y="25"/>
                </a:cubicBezTo>
                <a:lnTo>
                  <a:pt x="75" y="45"/>
                </a:ln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514"/>
          <p:cNvSpPr>
            <a:spLocks/>
          </p:cNvSpPr>
          <p:nvPr/>
        </p:nvSpPr>
        <p:spPr bwMode="auto">
          <a:xfrm>
            <a:off x="2671765" y="1316040"/>
            <a:ext cx="296863" cy="300037"/>
          </a:xfrm>
          <a:custGeom>
            <a:avLst/>
            <a:gdLst>
              <a:gd name="T0" fmla="*/ 66 w 75"/>
              <a:gd name="T1" fmla="*/ 38 h 75"/>
              <a:gd name="T2" fmla="*/ 65 w 75"/>
              <a:gd name="T3" fmla="*/ 40 h 75"/>
              <a:gd name="T4" fmla="*/ 65 w 75"/>
              <a:gd name="T5" fmla="*/ 40 h 75"/>
              <a:gd name="T6" fmla="*/ 66 w 75"/>
              <a:gd name="T7" fmla="*/ 42 h 75"/>
              <a:gd name="T8" fmla="*/ 63 w 75"/>
              <a:gd name="T9" fmla="*/ 44 h 75"/>
              <a:gd name="T10" fmla="*/ 60 w 75"/>
              <a:gd name="T11" fmla="*/ 42 h 75"/>
              <a:gd name="T12" fmla="*/ 61 w 75"/>
              <a:gd name="T13" fmla="*/ 40 h 75"/>
              <a:gd name="T14" fmla="*/ 61 w 75"/>
              <a:gd name="T15" fmla="*/ 40 h 75"/>
              <a:gd name="T16" fmla="*/ 60 w 75"/>
              <a:gd name="T17" fmla="*/ 38 h 75"/>
              <a:gd name="T18" fmla="*/ 50 w 75"/>
              <a:gd name="T19" fmla="*/ 38 h 75"/>
              <a:gd name="T20" fmla="*/ 38 w 75"/>
              <a:gd name="T21" fmla="*/ 50 h 75"/>
              <a:gd name="T22" fmla="*/ 38 w 75"/>
              <a:gd name="T23" fmla="*/ 50 h 75"/>
              <a:gd name="T24" fmla="*/ 25 w 75"/>
              <a:gd name="T25" fmla="*/ 38 h 75"/>
              <a:gd name="T26" fmla="*/ 38 w 75"/>
              <a:gd name="T27" fmla="*/ 25 h 75"/>
              <a:gd name="T28" fmla="*/ 38 w 75"/>
              <a:gd name="T29" fmla="*/ 16 h 75"/>
              <a:gd name="T30" fmla="*/ 40 w 75"/>
              <a:gd name="T31" fmla="*/ 15 h 75"/>
              <a:gd name="T32" fmla="*/ 40 w 75"/>
              <a:gd name="T33" fmla="*/ 15 h 75"/>
              <a:gd name="T34" fmla="*/ 42 w 75"/>
              <a:gd name="T35" fmla="*/ 16 h 75"/>
              <a:gd name="T36" fmla="*/ 44 w 75"/>
              <a:gd name="T37" fmla="*/ 13 h 75"/>
              <a:gd name="T38" fmla="*/ 42 w 75"/>
              <a:gd name="T39" fmla="*/ 10 h 75"/>
              <a:gd name="T40" fmla="*/ 40 w 75"/>
              <a:gd name="T41" fmla="*/ 10 h 75"/>
              <a:gd name="T42" fmla="*/ 40 w 75"/>
              <a:gd name="T43" fmla="*/ 11 h 75"/>
              <a:gd name="T44" fmla="*/ 38 w 75"/>
              <a:gd name="T45" fmla="*/ 10 h 75"/>
              <a:gd name="T46" fmla="*/ 38 w 75"/>
              <a:gd name="T47" fmla="*/ 0 h 75"/>
              <a:gd name="T48" fmla="*/ 0 w 75"/>
              <a:gd name="T49" fmla="*/ 38 h 75"/>
              <a:gd name="T50" fmla="*/ 38 w 75"/>
              <a:gd name="T51" fmla="*/ 75 h 75"/>
              <a:gd name="T52" fmla="*/ 75 w 75"/>
              <a:gd name="T53" fmla="*/ 38 h 75"/>
              <a:gd name="T54" fmla="*/ 66 w 75"/>
              <a:gd name="T55" fmla="*/ 3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 h="75">
                <a:moveTo>
                  <a:pt x="66" y="38"/>
                </a:moveTo>
                <a:cubicBezTo>
                  <a:pt x="66" y="38"/>
                  <a:pt x="64" y="38"/>
                  <a:pt x="65" y="40"/>
                </a:cubicBezTo>
                <a:cubicBezTo>
                  <a:pt x="65" y="40"/>
                  <a:pt x="65" y="40"/>
                  <a:pt x="65" y="40"/>
                </a:cubicBezTo>
                <a:cubicBezTo>
                  <a:pt x="66" y="41"/>
                  <a:pt x="66" y="41"/>
                  <a:pt x="66" y="42"/>
                </a:cubicBezTo>
                <a:cubicBezTo>
                  <a:pt x="66" y="43"/>
                  <a:pt x="65" y="44"/>
                  <a:pt x="63" y="44"/>
                </a:cubicBezTo>
                <a:cubicBezTo>
                  <a:pt x="61" y="44"/>
                  <a:pt x="60" y="43"/>
                  <a:pt x="60" y="42"/>
                </a:cubicBezTo>
                <a:cubicBezTo>
                  <a:pt x="60" y="41"/>
                  <a:pt x="60" y="41"/>
                  <a:pt x="61" y="40"/>
                </a:cubicBezTo>
                <a:cubicBezTo>
                  <a:pt x="61" y="40"/>
                  <a:pt x="61" y="40"/>
                  <a:pt x="61" y="40"/>
                </a:cubicBezTo>
                <a:cubicBezTo>
                  <a:pt x="63" y="38"/>
                  <a:pt x="60" y="38"/>
                  <a:pt x="60" y="38"/>
                </a:cubicBezTo>
                <a:cubicBezTo>
                  <a:pt x="50" y="38"/>
                  <a:pt x="50" y="38"/>
                  <a:pt x="50" y="38"/>
                </a:cubicBezTo>
                <a:cubicBezTo>
                  <a:pt x="50" y="45"/>
                  <a:pt x="45" y="50"/>
                  <a:pt x="38" y="50"/>
                </a:cubicBezTo>
                <a:cubicBezTo>
                  <a:pt x="38" y="50"/>
                  <a:pt x="38" y="50"/>
                  <a:pt x="38" y="50"/>
                </a:cubicBezTo>
                <a:cubicBezTo>
                  <a:pt x="31" y="50"/>
                  <a:pt x="25" y="45"/>
                  <a:pt x="25" y="38"/>
                </a:cubicBezTo>
                <a:cubicBezTo>
                  <a:pt x="25" y="31"/>
                  <a:pt x="31" y="25"/>
                  <a:pt x="38" y="25"/>
                </a:cubicBezTo>
                <a:cubicBezTo>
                  <a:pt x="38" y="16"/>
                  <a:pt x="38" y="16"/>
                  <a:pt x="38" y="16"/>
                </a:cubicBezTo>
                <a:cubicBezTo>
                  <a:pt x="38" y="16"/>
                  <a:pt x="38" y="13"/>
                  <a:pt x="40" y="15"/>
                </a:cubicBezTo>
                <a:cubicBezTo>
                  <a:pt x="40" y="15"/>
                  <a:pt x="40" y="15"/>
                  <a:pt x="40" y="15"/>
                </a:cubicBezTo>
                <a:cubicBezTo>
                  <a:pt x="41" y="16"/>
                  <a:pt x="41" y="16"/>
                  <a:pt x="42" y="16"/>
                </a:cubicBezTo>
                <a:cubicBezTo>
                  <a:pt x="43" y="16"/>
                  <a:pt x="44" y="15"/>
                  <a:pt x="44" y="13"/>
                </a:cubicBezTo>
                <a:cubicBezTo>
                  <a:pt x="44" y="11"/>
                  <a:pt x="43" y="10"/>
                  <a:pt x="42" y="10"/>
                </a:cubicBezTo>
                <a:cubicBezTo>
                  <a:pt x="41" y="10"/>
                  <a:pt x="41" y="10"/>
                  <a:pt x="40" y="10"/>
                </a:cubicBezTo>
                <a:cubicBezTo>
                  <a:pt x="40" y="11"/>
                  <a:pt x="40" y="11"/>
                  <a:pt x="40" y="11"/>
                </a:cubicBezTo>
                <a:cubicBezTo>
                  <a:pt x="38" y="12"/>
                  <a:pt x="38" y="10"/>
                  <a:pt x="38" y="10"/>
                </a:cubicBezTo>
                <a:cubicBezTo>
                  <a:pt x="38" y="0"/>
                  <a:pt x="38" y="0"/>
                  <a:pt x="38" y="0"/>
                </a:cubicBezTo>
                <a:cubicBezTo>
                  <a:pt x="17" y="0"/>
                  <a:pt x="0" y="17"/>
                  <a:pt x="0" y="38"/>
                </a:cubicBezTo>
                <a:cubicBezTo>
                  <a:pt x="0" y="59"/>
                  <a:pt x="17" y="75"/>
                  <a:pt x="38" y="75"/>
                </a:cubicBezTo>
                <a:cubicBezTo>
                  <a:pt x="59" y="75"/>
                  <a:pt x="75" y="59"/>
                  <a:pt x="75" y="38"/>
                </a:cubicBezTo>
                <a:lnTo>
                  <a:pt x="66" y="38"/>
                </a:ln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515"/>
          <p:cNvSpPr>
            <a:spLocks/>
          </p:cNvSpPr>
          <p:nvPr/>
        </p:nvSpPr>
        <p:spPr bwMode="auto">
          <a:xfrm>
            <a:off x="2865439" y="1265240"/>
            <a:ext cx="150813" cy="174625"/>
          </a:xfrm>
          <a:custGeom>
            <a:avLst/>
            <a:gdLst>
              <a:gd name="T0" fmla="*/ 0 w 38"/>
              <a:gd name="T1" fmla="*/ 9 h 44"/>
              <a:gd name="T2" fmla="*/ 3 w 38"/>
              <a:gd name="T3" fmla="*/ 10 h 44"/>
              <a:gd name="T4" fmla="*/ 3 w 38"/>
              <a:gd name="T5" fmla="*/ 10 h 44"/>
              <a:gd name="T6" fmla="*/ 4 w 38"/>
              <a:gd name="T7" fmla="*/ 9 h 44"/>
              <a:gd name="T8" fmla="*/ 7 w 38"/>
              <a:gd name="T9" fmla="*/ 12 h 44"/>
              <a:gd name="T10" fmla="*/ 4 w 38"/>
              <a:gd name="T11" fmla="*/ 16 h 44"/>
              <a:gd name="T12" fmla="*/ 3 w 38"/>
              <a:gd name="T13" fmla="*/ 15 h 44"/>
              <a:gd name="T14" fmla="*/ 3 w 38"/>
              <a:gd name="T15" fmla="*/ 14 h 44"/>
              <a:gd name="T16" fmla="*/ 0 w 38"/>
              <a:gd name="T17" fmla="*/ 16 h 44"/>
              <a:gd name="T18" fmla="*/ 0 w 38"/>
              <a:gd name="T19" fmla="*/ 25 h 44"/>
              <a:gd name="T20" fmla="*/ 13 w 38"/>
              <a:gd name="T21" fmla="*/ 38 h 44"/>
              <a:gd name="T22" fmla="*/ 22 w 38"/>
              <a:gd name="T23" fmla="*/ 38 h 44"/>
              <a:gd name="T24" fmla="*/ 23 w 38"/>
              <a:gd name="T25" fmla="*/ 40 h 44"/>
              <a:gd name="T26" fmla="*/ 23 w 38"/>
              <a:gd name="T27" fmla="*/ 40 h 44"/>
              <a:gd name="T28" fmla="*/ 22 w 38"/>
              <a:gd name="T29" fmla="*/ 42 h 44"/>
              <a:gd name="T30" fmla="*/ 25 w 38"/>
              <a:gd name="T31" fmla="*/ 44 h 44"/>
              <a:gd name="T32" fmla="*/ 29 w 38"/>
              <a:gd name="T33" fmla="*/ 42 h 44"/>
              <a:gd name="T34" fmla="*/ 28 w 38"/>
              <a:gd name="T35" fmla="*/ 40 h 44"/>
              <a:gd name="T36" fmla="*/ 28 w 38"/>
              <a:gd name="T37" fmla="*/ 40 h 44"/>
              <a:gd name="T38" fmla="*/ 29 w 38"/>
              <a:gd name="T39" fmla="*/ 38 h 44"/>
              <a:gd name="T40" fmla="*/ 38 w 38"/>
              <a:gd name="T41" fmla="*/ 38 h 44"/>
              <a:gd name="T42" fmla="*/ 0 w 38"/>
              <a:gd name="T43" fmla="*/ 0 h 44"/>
              <a:gd name="T44" fmla="*/ 0 w 38"/>
              <a:gd name="T45"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44">
                <a:moveTo>
                  <a:pt x="0" y="9"/>
                </a:moveTo>
                <a:cubicBezTo>
                  <a:pt x="0" y="9"/>
                  <a:pt x="1" y="12"/>
                  <a:pt x="3" y="10"/>
                </a:cubicBezTo>
                <a:cubicBezTo>
                  <a:pt x="3" y="10"/>
                  <a:pt x="3" y="10"/>
                  <a:pt x="3" y="10"/>
                </a:cubicBezTo>
                <a:cubicBezTo>
                  <a:pt x="3" y="9"/>
                  <a:pt x="4" y="9"/>
                  <a:pt x="4" y="9"/>
                </a:cubicBezTo>
                <a:cubicBezTo>
                  <a:pt x="6" y="9"/>
                  <a:pt x="7" y="11"/>
                  <a:pt x="7" y="12"/>
                </a:cubicBezTo>
                <a:cubicBezTo>
                  <a:pt x="7" y="14"/>
                  <a:pt x="6" y="16"/>
                  <a:pt x="4" y="16"/>
                </a:cubicBezTo>
                <a:cubicBezTo>
                  <a:pt x="4" y="16"/>
                  <a:pt x="3" y="15"/>
                  <a:pt x="3" y="15"/>
                </a:cubicBezTo>
                <a:cubicBezTo>
                  <a:pt x="3" y="15"/>
                  <a:pt x="3" y="15"/>
                  <a:pt x="3" y="14"/>
                </a:cubicBezTo>
                <a:cubicBezTo>
                  <a:pt x="1" y="13"/>
                  <a:pt x="0" y="16"/>
                  <a:pt x="0" y="16"/>
                </a:cubicBezTo>
                <a:cubicBezTo>
                  <a:pt x="0" y="25"/>
                  <a:pt x="0" y="25"/>
                  <a:pt x="0" y="25"/>
                </a:cubicBezTo>
                <a:cubicBezTo>
                  <a:pt x="7" y="25"/>
                  <a:pt x="13" y="31"/>
                  <a:pt x="13" y="38"/>
                </a:cubicBezTo>
                <a:cubicBezTo>
                  <a:pt x="22" y="38"/>
                  <a:pt x="22" y="38"/>
                  <a:pt x="22" y="38"/>
                </a:cubicBezTo>
                <a:cubicBezTo>
                  <a:pt x="22" y="38"/>
                  <a:pt x="25" y="38"/>
                  <a:pt x="23" y="40"/>
                </a:cubicBezTo>
                <a:cubicBezTo>
                  <a:pt x="23" y="40"/>
                  <a:pt x="23" y="40"/>
                  <a:pt x="23" y="40"/>
                </a:cubicBezTo>
                <a:cubicBezTo>
                  <a:pt x="23" y="40"/>
                  <a:pt x="22" y="41"/>
                  <a:pt x="22" y="42"/>
                </a:cubicBezTo>
                <a:cubicBezTo>
                  <a:pt x="22" y="43"/>
                  <a:pt x="24" y="44"/>
                  <a:pt x="25" y="44"/>
                </a:cubicBezTo>
                <a:cubicBezTo>
                  <a:pt x="27" y="44"/>
                  <a:pt x="29" y="43"/>
                  <a:pt x="29" y="42"/>
                </a:cubicBezTo>
                <a:cubicBezTo>
                  <a:pt x="29" y="41"/>
                  <a:pt x="28" y="40"/>
                  <a:pt x="28" y="40"/>
                </a:cubicBezTo>
                <a:cubicBezTo>
                  <a:pt x="28" y="40"/>
                  <a:pt x="28" y="40"/>
                  <a:pt x="28" y="40"/>
                </a:cubicBezTo>
                <a:cubicBezTo>
                  <a:pt x="26" y="38"/>
                  <a:pt x="29" y="38"/>
                  <a:pt x="29" y="38"/>
                </a:cubicBezTo>
                <a:cubicBezTo>
                  <a:pt x="38" y="38"/>
                  <a:pt x="38" y="38"/>
                  <a:pt x="38" y="38"/>
                </a:cubicBezTo>
                <a:cubicBezTo>
                  <a:pt x="38" y="17"/>
                  <a:pt x="21" y="0"/>
                  <a:pt x="0" y="0"/>
                </a:cubicBezTo>
                <a:lnTo>
                  <a:pt x="0" y="9"/>
                </a:ln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516"/>
          <p:cNvSpPr>
            <a:spLocks noEditPoints="1"/>
          </p:cNvSpPr>
          <p:nvPr/>
        </p:nvSpPr>
        <p:spPr bwMode="auto">
          <a:xfrm>
            <a:off x="2659064" y="4056063"/>
            <a:ext cx="365125" cy="366712"/>
          </a:xfrm>
          <a:custGeom>
            <a:avLst/>
            <a:gdLst>
              <a:gd name="T0" fmla="*/ 86 w 92"/>
              <a:gd name="T1" fmla="*/ 47 h 92"/>
              <a:gd name="T2" fmla="*/ 82 w 92"/>
              <a:gd name="T3" fmla="*/ 49 h 92"/>
              <a:gd name="T4" fmla="*/ 76 w 92"/>
              <a:gd name="T5" fmla="*/ 48 h 92"/>
              <a:gd name="T6" fmla="*/ 72 w 92"/>
              <a:gd name="T7" fmla="*/ 39 h 92"/>
              <a:gd name="T8" fmla="*/ 69 w 92"/>
              <a:gd name="T9" fmla="*/ 40 h 92"/>
              <a:gd name="T10" fmla="*/ 66 w 92"/>
              <a:gd name="T11" fmla="*/ 43 h 92"/>
              <a:gd name="T12" fmla="*/ 64 w 92"/>
              <a:gd name="T13" fmla="*/ 43 h 92"/>
              <a:gd name="T14" fmla="*/ 68 w 92"/>
              <a:gd name="T15" fmla="*/ 53 h 92"/>
              <a:gd name="T16" fmla="*/ 64 w 92"/>
              <a:gd name="T17" fmla="*/ 61 h 92"/>
              <a:gd name="T18" fmla="*/ 61 w 92"/>
              <a:gd name="T19" fmla="*/ 67 h 92"/>
              <a:gd name="T20" fmla="*/ 57 w 92"/>
              <a:gd name="T21" fmla="*/ 65 h 92"/>
              <a:gd name="T22" fmla="*/ 54 w 92"/>
              <a:gd name="T23" fmla="*/ 57 h 92"/>
              <a:gd name="T24" fmla="*/ 48 w 92"/>
              <a:gd name="T25" fmla="*/ 50 h 92"/>
              <a:gd name="T26" fmla="*/ 41 w 92"/>
              <a:gd name="T27" fmla="*/ 44 h 92"/>
              <a:gd name="T28" fmla="*/ 48 w 92"/>
              <a:gd name="T29" fmla="*/ 40 h 92"/>
              <a:gd name="T30" fmla="*/ 60 w 92"/>
              <a:gd name="T31" fmla="*/ 34 h 92"/>
              <a:gd name="T32" fmla="*/ 50 w 92"/>
              <a:gd name="T33" fmla="*/ 34 h 92"/>
              <a:gd name="T34" fmla="*/ 40 w 92"/>
              <a:gd name="T35" fmla="*/ 33 h 92"/>
              <a:gd name="T36" fmla="*/ 50 w 92"/>
              <a:gd name="T37" fmla="*/ 24 h 92"/>
              <a:gd name="T38" fmla="*/ 59 w 92"/>
              <a:gd name="T39" fmla="*/ 16 h 92"/>
              <a:gd name="T40" fmla="*/ 70 w 92"/>
              <a:gd name="T41" fmla="*/ 15 h 92"/>
              <a:gd name="T42" fmla="*/ 80 w 92"/>
              <a:gd name="T43" fmla="*/ 15 h 92"/>
              <a:gd name="T44" fmla="*/ 13 w 92"/>
              <a:gd name="T45" fmla="*/ 14 h 92"/>
              <a:gd name="T46" fmla="*/ 26 w 92"/>
              <a:gd name="T47" fmla="*/ 14 h 92"/>
              <a:gd name="T48" fmla="*/ 34 w 92"/>
              <a:gd name="T49" fmla="*/ 20 h 92"/>
              <a:gd name="T50" fmla="*/ 32 w 92"/>
              <a:gd name="T51" fmla="*/ 30 h 92"/>
              <a:gd name="T52" fmla="*/ 26 w 92"/>
              <a:gd name="T53" fmla="*/ 42 h 92"/>
              <a:gd name="T54" fmla="*/ 39 w 92"/>
              <a:gd name="T55" fmla="*/ 50 h 92"/>
              <a:gd name="T56" fmla="*/ 44 w 92"/>
              <a:gd name="T57" fmla="*/ 55 h 92"/>
              <a:gd name="T58" fmla="*/ 37 w 92"/>
              <a:gd name="T59" fmla="*/ 63 h 92"/>
              <a:gd name="T60" fmla="*/ 32 w 92"/>
              <a:gd name="T61" fmla="*/ 70 h 92"/>
              <a:gd name="T62" fmla="*/ 33 w 92"/>
              <a:gd name="T63" fmla="*/ 78 h 92"/>
              <a:gd name="T64" fmla="*/ 29 w 92"/>
              <a:gd name="T65" fmla="*/ 79 h 92"/>
              <a:gd name="T66" fmla="*/ 27 w 92"/>
              <a:gd name="T67" fmla="*/ 68 h 92"/>
              <a:gd name="T68" fmla="*/ 20 w 92"/>
              <a:gd name="T69" fmla="*/ 59 h 92"/>
              <a:gd name="T70" fmla="*/ 16 w 92"/>
              <a:gd name="T71" fmla="*/ 46 h 92"/>
              <a:gd name="T72" fmla="*/ 10 w 92"/>
              <a:gd name="T73" fmla="*/ 44 h 92"/>
              <a:gd name="T74" fmla="*/ 7 w 92"/>
              <a:gd name="T75" fmla="*/ 31 h 92"/>
              <a:gd name="T76" fmla="*/ 7 w 92"/>
              <a:gd name="T77" fmla="*/ 25 h 92"/>
              <a:gd name="T78" fmla="*/ 0 w 92"/>
              <a:gd name="T79" fmla="*/ 46 h 92"/>
              <a:gd name="T80" fmla="*/ 92 w 92"/>
              <a:gd name="T81" fmla="*/ 47 h 92"/>
              <a:gd name="T82" fmla="*/ 39 w 92"/>
              <a:gd name="T83" fmla="*/ 28 h 92"/>
              <a:gd name="T84" fmla="*/ 36 w 92"/>
              <a:gd name="T85" fmla="*/ 22 h 92"/>
              <a:gd name="T86" fmla="*/ 45 w 92"/>
              <a:gd name="T87" fmla="*/ 18 h 92"/>
              <a:gd name="T88" fmla="*/ 45 w 92"/>
              <a:gd name="T89" fmla="*/ 24 h 92"/>
              <a:gd name="T90" fmla="*/ 39 w 92"/>
              <a:gd name="T91"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2">
                <a:moveTo>
                  <a:pt x="88" y="49"/>
                </a:moveTo>
                <a:cubicBezTo>
                  <a:pt x="87" y="49"/>
                  <a:pt x="86" y="48"/>
                  <a:pt x="86" y="47"/>
                </a:cubicBezTo>
                <a:cubicBezTo>
                  <a:pt x="86" y="46"/>
                  <a:pt x="85" y="45"/>
                  <a:pt x="84" y="45"/>
                </a:cubicBezTo>
                <a:cubicBezTo>
                  <a:pt x="83" y="45"/>
                  <a:pt x="82" y="47"/>
                  <a:pt x="82" y="49"/>
                </a:cubicBezTo>
                <a:cubicBezTo>
                  <a:pt x="82" y="51"/>
                  <a:pt x="82" y="53"/>
                  <a:pt x="78" y="53"/>
                </a:cubicBezTo>
                <a:cubicBezTo>
                  <a:pt x="74" y="53"/>
                  <a:pt x="76" y="48"/>
                  <a:pt x="76" y="48"/>
                </a:cubicBezTo>
                <a:cubicBezTo>
                  <a:pt x="77" y="46"/>
                  <a:pt x="77" y="43"/>
                  <a:pt x="75" y="42"/>
                </a:cubicBezTo>
                <a:cubicBezTo>
                  <a:pt x="74" y="41"/>
                  <a:pt x="73" y="40"/>
                  <a:pt x="72" y="39"/>
                </a:cubicBezTo>
                <a:cubicBezTo>
                  <a:pt x="71" y="37"/>
                  <a:pt x="69" y="36"/>
                  <a:pt x="68" y="37"/>
                </a:cubicBezTo>
                <a:cubicBezTo>
                  <a:pt x="68" y="38"/>
                  <a:pt x="68" y="39"/>
                  <a:pt x="69" y="40"/>
                </a:cubicBezTo>
                <a:cubicBezTo>
                  <a:pt x="70" y="41"/>
                  <a:pt x="71" y="42"/>
                  <a:pt x="70" y="43"/>
                </a:cubicBezTo>
                <a:cubicBezTo>
                  <a:pt x="70" y="44"/>
                  <a:pt x="68" y="44"/>
                  <a:pt x="66" y="43"/>
                </a:cubicBezTo>
                <a:cubicBezTo>
                  <a:pt x="65" y="43"/>
                  <a:pt x="65" y="42"/>
                  <a:pt x="65" y="42"/>
                </a:cubicBezTo>
                <a:cubicBezTo>
                  <a:pt x="63" y="41"/>
                  <a:pt x="62" y="42"/>
                  <a:pt x="64" y="43"/>
                </a:cubicBezTo>
                <a:cubicBezTo>
                  <a:pt x="65" y="44"/>
                  <a:pt x="65" y="45"/>
                  <a:pt x="66" y="46"/>
                </a:cubicBezTo>
                <a:cubicBezTo>
                  <a:pt x="68" y="47"/>
                  <a:pt x="69" y="51"/>
                  <a:pt x="68" y="53"/>
                </a:cubicBezTo>
                <a:cubicBezTo>
                  <a:pt x="67" y="53"/>
                  <a:pt x="67" y="53"/>
                  <a:pt x="67" y="54"/>
                </a:cubicBezTo>
                <a:cubicBezTo>
                  <a:pt x="66" y="56"/>
                  <a:pt x="65" y="59"/>
                  <a:pt x="64" y="61"/>
                </a:cubicBezTo>
                <a:cubicBezTo>
                  <a:pt x="64" y="61"/>
                  <a:pt x="64" y="62"/>
                  <a:pt x="64" y="62"/>
                </a:cubicBezTo>
                <a:cubicBezTo>
                  <a:pt x="64" y="64"/>
                  <a:pt x="62" y="67"/>
                  <a:pt x="61" y="67"/>
                </a:cubicBezTo>
                <a:cubicBezTo>
                  <a:pt x="60" y="68"/>
                  <a:pt x="59" y="68"/>
                  <a:pt x="59" y="67"/>
                </a:cubicBezTo>
                <a:cubicBezTo>
                  <a:pt x="59" y="66"/>
                  <a:pt x="58" y="65"/>
                  <a:pt x="57" y="65"/>
                </a:cubicBezTo>
                <a:cubicBezTo>
                  <a:pt x="56" y="65"/>
                  <a:pt x="54" y="63"/>
                  <a:pt x="54" y="61"/>
                </a:cubicBezTo>
                <a:cubicBezTo>
                  <a:pt x="54" y="59"/>
                  <a:pt x="54" y="58"/>
                  <a:pt x="54" y="57"/>
                </a:cubicBezTo>
                <a:cubicBezTo>
                  <a:pt x="53" y="54"/>
                  <a:pt x="51" y="52"/>
                  <a:pt x="49" y="51"/>
                </a:cubicBezTo>
                <a:cubicBezTo>
                  <a:pt x="49" y="50"/>
                  <a:pt x="48" y="50"/>
                  <a:pt x="48" y="50"/>
                </a:cubicBezTo>
                <a:cubicBezTo>
                  <a:pt x="46" y="49"/>
                  <a:pt x="43" y="47"/>
                  <a:pt x="42" y="45"/>
                </a:cubicBezTo>
                <a:cubicBezTo>
                  <a:pt x="42" y="44"/>
                  <a:pt x="42" y="44"/>
                  <a:pt x="41" y="44"/>
                </a:cubicBezTo>
                <a:cubicBezTo>
                  <a:pt x="40" y="42"/>
                  <a:pt x="41" y="41"/>
                  <a:pt x="44" y="41"/>
                </a:cubicBezTo>
                <a:cubicBezTo>
                  <a:pt x="45" y="41"/>
                  <a:pt x="47" y="40"/>
                  <a:pt x="48" y="40"/>
                </a:cubicBezTo>
                <a:cubicBezTo>
                  <a:pt x="50" y="40"/>
                  <a:pt x="54" y="40"/>
                  <a:pt x="56" y="39"/>
                </a:cubicBezTo>
                <a:cubicBezTo>
                  <a:pt x="59" y="39"/>
                  <a:pt x="60" y="36"/>
                  <a:pt x="60" y="34"/>
                </a:cubicBezTo>
                <a:cubicBezTo>
                  <a:pt x="61" y="32"/>
                  <a:pt x="59" y="31"/>
                  <a:pt x="57" y="32"/>
                </a:cubicBezTo>
                <a:cubicBezTo>
                  <a:pt x="55" y="32"/>
                  <a:pt x="52" y="33"/>
                  <a:pt x="50" y="34"/>
                </a:cubicBezTo>
                <a:cubicBezTo>
                  <a:pt x="49" y="36"/>
                  <a:pt x="46" y="37"/>
                  <a:pt x="44" y="37"/>
                </a:cubicBezTo>
                <a:cubicBezTo>
                  <a:pt x="42" y="37"/>
                  <a:pt x="40" y="35"/>
                  <a:pt x="40" y="33"/>
                </a:cubicBezTo>
                <a:cubicBezTo>
                  <a:pt x="40" y="31"/>
                  <a:pt x="42" y="28"/>
                  <a:pt x="44" y="27"/>
                </a:cubicBezTo>
                <a:cubicBezTo>
                  <a:pt x="46" y="26"/>
                  <a:pt x="49" y="25"/>
                  <a:pt x="50" y="24"/>
                </a:cubicBezTo>
                <a:cubicBezTo>
                  <a:pt x="52" y="24"/>
                  <a:pt x="54" y="23"/>
                  <a:pt x="55" y="20"/>
                </a:cubicBezTo>
                <a:cubicBezTo>
                  <a:pt x="55" y="18"/>
                  <a:pt x="57" y="16"/>
                  <a:pt x="59" y="16"/>
                </a:cubicBezTo>
                <a:cubicBezTo>
                  <a:pt x="60" y="16"/>
                  <a:pt x="62" y="16"/>
                  <a:pt x="63" y="16"/>
                </a:cubicBezTo>
                <a:cubicBezTo>
                  <a:pt x="65" y="15"/>
                  <a:pt x="68" y="15"/>
                  <a:pt x="70" y="15"/>
                </a:cubicBezTo>
                <a:cubicBezTo>
                  <a:pt x="71" y="15"/>
                  <a:pt x="73" y="15"/>
                  <a:pt x="74" y="15"/>
                </a:cubicBezTo>
                <a:cubicBezTo>
                  <a:pt x="76" y="15"/>
                  <a:pt x="78" y="15"/>
                  <a:pt x="80" y="15"/>
                </a:cubicBezTo>
                <a:cubicBezTo>
                  <a:pt x="72" y="6"/>
                  <a:pt x="60" y="0"/>
                  <a:pt x="46" y="0"/>
                </a:cubicBezTo>
                <a:cubicBezTo>
                  <a:pt x="33" y="0"/>
                  <a:pt x="21" y="6"/>
                  <a:pt x="13" y="14"/>
                </a:cubicBezTo>
                <a:cubicBezTo>
                  <a:pt x="15" y="14"/>
                  <a:pt x="16" y="14"/>
                  <a:pt x="18" y="14"/>
                </a:cubicBezTo>
                <a:cubicBezTo>
                  <a:pt x="20" y="14"/>
                  <a:pt x="24" y="14"/>
                  <a:pt x="26" y="14"/>
                </a:cubicBezTo>
                <a:cubicBezTo>
                  <a:pt x="27" y="15"/>
                  <a:pt x="28" y="15"/>
                  <a:pt x="29" y="15"/>
                </a:cubicBezTo>
                <a:cubicBezTo>
                  <a:pt x="32" y="15"/>
                  <a:pt x="33" y="18"/>
                  <a:pt x="34" y="20"/>
                </a:cubicBezTo>
                <a:cubicBezTo>
                  <a:pt x="34" y="21"/>
                  <a:pt x="34" y="23"/>
                  <a:pt x="34" y="24"/>
                </a:cubicBezTo>
                <a:cubicBezTo>
                  <a:pt x="34" y="26"/>
                  <a:pt x="33" y="29"/>
                  <a:pt x="32" y="30"/>
                </a:cubicBezTo>
                <a:cubicBezTo>
                  <a:pt x="30" y="32"/>
                  <a:pt x="28" y="34"/>
                  <a:pt x="25" y="37"/>
                </a:cubicBezTo>
                <a:cubicBezTo>
                  <a:pt x="24" y="38"/>
                  <a:pt x="24" y="41"/>
                  <a:pt x="26" y="42"/>
                </a:cubicBezTo>
                <a:cubicBezTo>
                  <a:pt x="28" y="43"/>
                  <a:pt x="30" y="44"/>
                  <a:pt x="32" y="46"/>
                </a:cubicBezTo>
                <a:cubicBezTo>
                  <a:pt x="34" y="47"/>
                  <a:pt x="37" y="49"/>
                  <a:pt x="39" y="50"/>
                </a:cubicBezTo>
                <a:cubicBezTo>
                  <a:pt x="39" y="50"/>
                  <a:pt x="40" y="50"/>
                  <a:pt x="40" y="50"/>
                </a:cubicBezTo>
                <a:cubicBezTo>
                  <a:pt x="42" y="51"/>
                  <a:pt x="44" y="53"/>
                  <a:pt x="44" y="55"/>
                </a:cubicBezTo>
                <a:cubicBezTo>
                  <a:pt x="43" y="57"/>
                  <a:pt x="42" y="59"/>
                  <a:pt x="41" y="59"/>
                </a:cubicBezTo>
                <a:cubicBezTo>
                  <a:pt x="40" y="59"/>
                  <a:pt x="38" y="61"/>
                  <a:pt x="37" y="63"/>
                </a:cubicBezTo>
                <a:cubicBezTo>
                  <a:pt x="37" y="64"/>
                  <a:pt x="37" y="64"/>
                  <a:pt x="37" y="64"/>
                </a:cubicBezTo>
                <a:cubicBezTo>
                  <a:pt x="35" y="66"/>
                  <a:pt x="33" y="69"/>
                  <a:pt x="32" y="70"/>
                </a:cubicBezTo>
                <a:cubicBezTo>
                  <a:pt x="31" y="72"/>
                  <a:pt x="31" y="74"/>
                  <a:pt x="32" y="75"/>
                </a:cubicBezTo>
                <a:cubicBezTo>
                  <a:pt x="33" y="75"/>
                  <a:pt x="33" y="77"/>
                  <a:pt x="33" y="78"/>
                </a:cubicBezTo>
                <a:cubicBezTo>
                  <a:pt x="33" y="79"/>
                  <a:pt x="32" y="80"/>
                  <a:pt x="30" y="79"/>
                </a:cubicBezTo>
                <a:cubicBezTo>
                  <a:pt x="30" y="79"/>
                  <a:pt x="29" y="79"/>
                  <a:pt x="29" y="79"/>
                </a:cubicBezTo>
                <a:cubicBezTo>
                  <a:pt x="27" y="78"/>
                  <a:pt x="26" y="76"/>
                  <a:pt x="26" y="73"/>
                </a:cubicBezTo>
                <a:cubicBezTo>
                  <a:pt x="26" y="71"/>
                  <a:pt x="26" y="70"/>
                  <a:pt x="27" y="68"/>
                </a:cubicBezTo>
                <a:cubicBezTo>
                  <a:pt x="27" y="65"/>
                  <a:pt x="26" y="63"/>
                  <a:pt x="25" y="62"/>
                </a:cubicBezTo>
                <a:cubicBezTo>
                  <a:pt x="23" y="61"/>
                  <a:pt x="22" y="60"/>
                  <a:pt x="20" y="59"/>
                </a:cubicBezTo>
                <a:cubicBezTo>
                  <a:pt x="19" y="58"/>
                  <a:pt x="18" y="55"/>
                  <a:pt x="18" y="52"/>
                </a:cubicBezTo>
                <a:cubicBezTo>
                  <a:pt x="18" y="50"/>
                  <a:pt x="17" y="47"/>
                  <a:pt x="16" y="46"/>
                </a:cubicBezTo>
                <a:cubicBezTo>
                  <a:pt x="15" y="45"/>
                  <a:pt x="14" y="44"/>
                  <a:pt x="14" y="44"/>
                </a:cubicBezTo>
                <a:cubicBezTo>
                  <a:pt x="14" y="44"/>
                  <a:pt x="14" y="44"/>
                  <a:pt x="10" y="44"/>
                </a:cubicBezTo>
                <a:cubicBezTo>
                  <a:pt x="6" y="44"/>
                  <a:pt x="6" y="39"/>
                  <a:pt x="6" y="39"/>
                </a:cubicBezTo>
                <a:cubicBezTo>
                  <a:pt x="6" y="37"/>
                  <a:pt x="7" y="34"/>
                  <a:pt x="7" y="31"/>
                </a:cubicBezTo>
                <a:cubicBezTo>
                  <a:pt x="8" y="30"/>
                  <a:pt x="8" y="29"/>
                  <a:pt x="9" y="27"/>
                </a:cubicBezTo>
                <a:cubicBezTo>
                  <a:pt x="10" y="25"/>
                  <a:pt x="9" y="24"/>
                  <a:pt x="7" y="25"/>
                </a:cubicBezTo>
                <a:cubicBezTo>
                  <a:pt x="6" y="25"/>
                  <a:pt x="6" y="25"/>
                  <a:pt x="5" y="25"/>
                </a:cubicBezTo>
                <a:cubicBezTo>
                  <a:pt x="2" y="31"/>
                  <a:pt x="0" y="39"/>
                  <a:pt x="0" y="46"/>
                </a:cubicBezTo>
                <a:cubicBezTo>
                  <a:pt x="0" y="72"/>
                  <a:pt x="21" y="92"/>
                  <a:pt x="46" y="92"/>
                </a:cubicBezTo>
                <a:cubicBezTo>
                  <a:pt x="71" y="92"/>
                  <a:pt x="92" y="72"/>
                  <a:pt x="92" y="47"/>
                </a:cubicBezTo>
                <a:cubicBezTo>
                  <a:pt x="91" y="48"/>
                  <a:pt x="89" y="49"/>
                  <a:pt x="88" y="49"/>
                </a:cubicBezTo>
                <a:close/>
                <a:moveTo>
                  <a:pt x="39" y="28"/>
                </a:moveTo>
                <a:cubicBezTo>
                  <a:pt x="38" y="29"/>
                  <a:pt x="37" y="28"/>
                  <a:pt x="36" y="26"/>
                </a:cubicBezTo>
                <a:cubicBezTo>
                  <a:pt x="36" y="25"/>
                  <a:pt x="36" y="23"/>
                  <a:pt x="36" y="22"/>
                </a:cubicBezTo>
                <a:cubicBezTo>
                  <a:pt x="37" y="20"/>
                  <a:pt x="39" y="18"/>
                  <a:pt x="41" y="18"/>
                </a:cubicBezTo>
                <a:cubicBezTo>
                  <a:pt x="42" y="18"/>
                  <a:pt x="43" y="18"/>
                  <a:pt x="45" y="18"/>
                </a:cubicBezTo>
                <a:cubicBezTo>
                  <a:pt x="47" y="18"/>
                  <a:pt x="49" y="19"/>
                  <a:pt x="49" y="20"/>
                </a:cubicBezTo>
                <a:cubicBezTo>
                  <a:pt x="49" y="21"/>
                  <a:pt x="47" y="23"/>
                  <a:pt x="45" y="24"/>
                </a:cubicBezTo>
                <a:cubicBezTo>
                  <a:pt x="45" y="24"/>
                  <a:pt x="44" y="24"/>
                  <a:pt x="44" y="24"/>
                </a:cubicBezTo>
                <a:cubicBezTo>
                  <a:pt x="42" y="25"/>
                  <a:pt x="39" y="27"/>
                  <a:pt x="39" y="28"/>
                </a:cubicBez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517"/>
          <p:cNvSpPr>
            <a:spLocks/>
          </p:cNvSpPr>
          <p:nvPr/>
        </p:nvSpPr>
        <p:spPr bwMode="auto">
          <a:xfrm>
            <a:off x="2786063" y="5443540"/>
            <a:ext cx="190500" cy="166687"/>
          </a:xfrm>
          <a:custGeom>
            <a:avLst/>
            <a:gdLst>
              <a:gd name="T0" fmla="*/ 43 w 48"/>
              <a:gd name="T1" fmla="*/ 32 h 42"/>
              <a:gd name="T2" fmla="*/ 31 w 48"/>
              <a:gd name="T3" fmla="*/ 27 h 42"/>
              <a:gd name="T4" fmla="*/ 32 w 48"/>
              <a:gd name="T5" fmla="*/ 24 h 42"/>
              <a:gd name="T6" fmla="*/ 33 w 48"/>
              <a:gd name="T7" fmla="*/ 21 h 42"/>
              <a:gd name="T8" fmla="*/ 34 w 48"/>
              <a:gd name="T9" fmla="*/ 21 h 42"/>
              <a:gd name="T10" fmla="*/ 35 w 48"/>
              <a:gd name="T11" fmla="*/ 16 h 42"/>
              <a:gd name="T12" fmla="*/ 34 w 48"/>
              <a:gd name="T13" fmla="*/ 15 h 42"/>
              <a:gd name="T14" fmla="*/ 33 w 48"/>
              <a:gd name="T15" fmla="*/ 8 h 42"/>
              <a:gd name="T16" fmla="*/ 34 w 48"/>
              <a:gd name="T17" fmla="*/ 8 h 42"/>
              <a:gd name="T18" fmla="*/ 29 w 48"/>
              <a:gd name="T19" fmla="*/ 3 h 42"/>
              <a:gd name="T20" fmla="*/ 24 w 48"/>
              <a:gd name="T21" fmla="*/ 1 h 42"/>
              <a:gd name="T22" fmla="*/ 23 w 48"/>
              <a:gd name="T23" fmla="*/ 1 h 42"/>
              <a:gd name="T24" fmla="*/ 22 w 48"/>
              <a:gd name="T25" fmla="*/ 1 h 42"/>
              <a:gd name="T26" fmla="*/ 14 w 48"/>
              <a:gd name="T27" fmla="*/ 15 h 42"/>
              <a:gd name="T28" fmla="*/ 13 w 48"/>
              <a:gd name="T29" fmla="*/ 16 h 42"/>
              <a:gd name="T30" fmla="*/ 14 w 48"/>
              <a:gd name="T31" fmla="*/ 21 h 42"/>
              <a:gd name="T32" fmla="*/ 15 w 48"/>
              <a:gd name="T33" fmla="*/ 21 h 42"/>
              <a:gd name="T34" fmla="*/ 16 w 48"/>
              <a:gd name="T35" fmla="*/ 24 h 42"/>
              <a:gd name="T36" fmla="*/ 17 w 48"/>
              <a:gd name="T37" fmla="*/ 27 h 42"/>
              <a:gd name="T38" fmla="*/ 5 w 48"/>
              <a:gd name="T39" fmla="*/ 32 h 42"/>
              <a:gd name="T40" fmla="*/ 1 w 48"/>
              <a:gd name="T41" fmla="*/ 42 h 42"/>
              <a:gd name="T42" fmla="*/ 24 w 48"/>
              <a:gd name="T43" fmla="*/ 42 h 42"/>
              <a:gd name="T44" fmla="*/ 47 w 48"/>
              <a:gd name="T45" fmla="*/ 42 h 42"/>
              <a:gd name="T46" fmla="*/ 43 w 48"/>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 h="42">
                <a:moveTo>
                  <a:pt x="43" y="32"/>
                </a:moveTo>
                <a:cubicBezTo>
                  <a:pt x="38" y="31"/>
                  <a:pt x="32" y="31"/>
                  <a:pt x="31" y="27"/>
                </a:cubicBezTo>
                <a:cubicBezTo>
                  <a:pt x="31" y="27"/>
                  <a:pt x="31" y="26"/>
                  <a:pt x="32" y="24"/>
                </a:cubicBezTo>
                <a:cubicBezTo>
                  <a:pt x="32" y="23"/>
                  <a:pt x="33" y="21"/>
                  <a:pt x="33" y="21"/>
                </a:cubicBezTo>
                <a:cubicBezTo>
                  <a:pt x="33" y="21"/>
                  <a:pt x="33" y="23"/>
                  <a:pt x="34" y="21"/>
                </a:cubicBezTo>
                <a:cubicBezTo>
                  <a:pt x="34" y="20"/>
                  <a:pt x="35" y="17"/>
                  <a:pt x="35" y="16"/>
                </a:cubicBezTo>
                <a:cubicBezTo>
                  <a:pt x="35" y="15"/>
                  <a:pt x="34" y="15"/>
                  <a:pt x="34" y="15"/>
                </a:cubicBezTo>
                <a:cubicBezTo>
                  <a:pt x="34" y="15"/>
                  <a:pt x="34" y="12"/>
                  <a:pt x="33" y="8"/>
                </a:cubicBezTo>
                <a:cubicBezTo>
                  <a:pt x="34" y="8"/>
                  <a:pt x="34" y="8"/>
                  <a:pt x="34" y="8"/>
                </a:cubicBezTo>
                <a:cubicBezTo>
                  <a:pt x="33" y="6"/>
                  <a:pt x="33" y="4"/>
                  <a:pt x="29" y="3"/>
                </a:cubicBezTo>
                <a:cubicBezTo>
                  <a:pt x="28" y="2"/>
                  <a:pt x="26" y="1"/>
                  <a:pt x="24" y="1"/>
                </a:cubicBezTo>
                <a:cubicBezTo>
                  <a:pt x="23" y="1"/>
                  <a:pt x="23" y="1"/>
                  <a:pt x="23" y="1"/>
                </a:cubicBezTo>
                <a:cubicBezTo>
                  <a:pt x="23" y="1"/>
                  <a:pt x="22" y="1"/>
                  <a:pt x="22" y="1"/>
                </a:cubicBezTo>
                <a:cubicBezTo>
                  <a:pt x="11" y="0"/>
                  <a:pt x="14" y="15"/>
                  <a:pt x="14" y="15"/>
                </a:cubicBezTo>
                <a:cubicBezTo>
                  <a:pt x="14" y="15"/>
                  <a:pt x="13" y="15"/>
                  <a:pt x="13" y="16"/>
                </a:cubicBezTo>
                <a:cubicBezTo>
                  <a:pt x="13" y="17"/>
                  <a:pt x="14" y="20"/>
                  <a:pt x="14" y="21"/>
                </a:cubicBezTo>
                <a:cubicBezTo>
                  <a:pt x="15" y="23"/>
                  <a:pt x="15" y="21"/>
                  <a:pt x="15" y="21"/>
                </a:cubicBezTo>
                <a:cubicBezTo>
                  <a:pt x="15" y="21"/>
                  <a:pt x="15" y="23"/>
                  <a:pt x="16" y="24"/>
                </a:cubicBezTo>
                <a:cubicBezTo>
                  <a:pt x="16" y="26"/>
                  <a:pt x="17" y="27"/>
                  <a:pt x="17" y="27"/>
                </a:cubicBezTo>
                <a:cubicBezTo>
                  <a:pt x="16" y="31"/>
                  <a:pt x="10" y="31"/>
                  <a:pt x="5" y="32"/>
                </a:cubicBezTo>
                <a:cubicBezTo>
                  <a:pt x="0" y="34"/>
                  <a:pt x="1" y="42"/>
                  <a:pt x="1" y="42"/>
                </a:cubicBezTo>
                <a:cubicBezTo>
                  <a:pt x="24" y="42"/>
                  <a:pt x="24" y="42"/>
                  <a:pt x="24" y="42"/>
                </a:cubicBezTo>
                <a:cubicBezTo>
                  <a:pt x="47" y="42"/>
                  <a:pt x="47" y="42"/>
                  <a:pt x="47" y="42"/>
                </a:cubicBezTo>
                <a:cubicBezTo>
                  <a:pt x="47" y="42"/>
                  <a:pt x="48" y="34"/>
                  <a:pt x="43" y="32"/>
                </a:cubicBez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Oval 518"/>
          <p:cNvSpPr>
            <a:spLocks noChangeArrowheads="1"/>
          </p:cNvSpPr>
          <p:nvPr/>
        </p:nvSpPr>
        <p:spPr bwMode="auto">
          <a:xfrm>
            <a:off x="2838451" y="5778502"/>
            <a:ext cx="74613" cy="71437"/>
          </a:xfrm>
          <a:prstGeom prst="ellipse">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Oval 519"/>
          <p:cNvSpPr>
            <a:spLocks noChangeArrowheads="1"/>
          </p:cNvSpPr>
          <p:nvPr/>
        </p:nvSpPr>
        <p:spPr bwMode="auto">
          <a:xfrm>
            <a:off x="2735264" y="5778502"/>
            <a:ext cx="74613" cy="71437"/>
          </a:xfrm>
          <a:prstGeom prst="ellipse">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Oval 520"/>
          <p:cNvSpPr>
            <a:spLocks noChangeArrowheads="1"/>
          </p:cNvSpPr>
          <p:nvPr/>
        </p:nvSpPr>
        <p:spPr bwMode="auto">
          <a:xfrm>
            <a:off x="2944814" y="5778502"/>
            <a:ext cx="71439" cy="71437"/>
          </a:xfrm>
          <a:prstGeom prst="ellipse">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521"/>
          <p:cNvSpPr>
            <a:spLocks/>
          </p:cNvSpPr>
          <p:nvPr/>
        </p:nvSpPr>
        <p:spPr bwMode="auto">
          <a:xfrm>
            <a:off x="2770189" y="5662613"/>
            <a:ext cx="219075" cy="74612"/>
          </a:xfrm>
          <a:custGeom>
            <a:avLst/>
            <a:gdLst>
              <a:gd name="T0" fmla="*/ 120 w 138"/>
              <a:gd name="T1" fmla="*/ 0 h 47"/>
              <a:gd name="T2" fmla="*/ 15 w 138"/>
              <a:gd name="T3" fmla="*/ 0 h 47"/>
              <a:gd name="T4" fmla="*/ 0 w 138"/>
              <a:gd name="T5" fmla="*/ 40 h 47"/>
              <a:gd name="T6" fmla="*/ 10 w 138"/>
              <a:gd name="T7" fmla="*/ 45 h 47"/>
              <a:gd name="T8" fmla="*/ 23 w 138"/>
              <a:gd name="T9" fmla="*/ 12 h 47"/>
              <a:gd name="T10" fmla="*/ 63 w 138"/>
              <a:gd name="T11" fmla="*/ 12 h 47"/>
              <a:gd name="T12" fmla="*/ 63 w 138"/>
              <a:gd name="T13" fmla="*/ 47 h 47"/>
              <a:gd name="T14" fmla="*/ 75 w 138"/>
              <a:gd name="T15" fmla="*/ 47 h 47"/>
              <a:gd name="T16" fmla="*/ 75 w 138"/>
              <a:gd name="T17" fmla="*/ 12 h 47"/>
              <a:gd name="T18" fmla="*/ 113 w 138"/>
              <a:gd name="T19" fmla="*/ 12 h 47"/>
              <a:gd name="T20" fmla="*/ 125 w 138"/>
              <a:gd name="T21" fmla="*/ 45 h 47"/>
              <a:gd name="T22" fmla="*/ 138 w 138"/>
              <a:gd name="T23" fmla="*/ 40 h 47"/>
              <a:gd name="T24" fmla="*/ 120 w 138"/>
              <a:gd name="T2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47">
                <a:moveTo>
                  <a:pt x="120" y="0"/>
                </a:moveTo>
                <a:lnTo>
                  <a:pt x="15" y="0"/>
                </a:lnTo>
                <a:lnTo>
                  <a:pt x="0" y="40"/>
                </a:lnTo>
                <a:lnTo>
                  <a:pt x="10" y="45"/>
                </a:lnTo>
                <a:lnTo>
                  <a:pt x="23" y="12"/>
                </a:lnTo>
                <a:lnTo>
                  <a:pt x="63" y="12"/>
                </a:lnTo>
                <a:lnTo>
                  <a:pt x="63" y="47"/>
                </a:lnTo>
                <a:lnTo>
                  <a:pt x="75" y="47"/>
                </a:lnTo>
                <a:lnTo>
                  <a:pt x="75" y="12"/>
                </a:lnTo>
                <a:lnTo>
                  <a:pt x="113" y="12"/>
                </a:lnTo>
                <a:lnTo>
                  <a:pt x="125" y="45"/>
                </a:lnTo>
                <a:lnTo>
                  <a:pt x="138" y="40"/>
                </a:lnTo>
                <a:lnTo>
                  <a:pt x="120" y="0"/>
                </a:ln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7" name="文本框 526"/>
          <p:cNvSpPr txBox="1"/>
          <p:nvPr/>
        </p:nvSpPr>
        <p:spPr>
          <a:xfrm>
            <a:off x="3091397" y="1613055"/>
            <a:ext cx="8008404" cy="437043"/>
          </a:xfrm>
          <a:prstGeom prst="rect">
            <a:avLst/>
          </a:prstGeom>
          <a:noFill/>
        </p:spPr>
        <p:txBody>
          <a:bodyPr wrap="square" rtlCol="0">
            <a:spAutoFit/>
          </a:bodyPr>
          <a:lstStyle/>
          <a:p>
            <a:pPr algn="just">
              <a:lnSpc>
                <a:spcPct val="140000"/>
              </a:lnSpc>
            </a:pPr>
            <a:r>
              <a:rPr lang="zh-CN" altLang="en-US" sz="1600" dirty="0">
                <a:solidFill>
                  <a:srgbClr val="4C4E4D"/>
                </a:solidFill>
                <a:latin typeface="微软雅黑" panose="020B0503020204020204" pitchFamily="34" charset="-122"/>
                <a:ea typeface="微软雅黑" panose="020B0503020204020204" pitchFamily="34" charset="-122"/>
              </a:rPr>
              <a:t>金融（</a:t>
            </a:r>
            <a:r>
              <a:rPr lang="en-US" altLang="zh-CN" sz="1600" dirty="0">
                <a:solidFill>
                  <a:srgbClr val="4C4E4D"/>
                </a:solidFill>
                <a:latin typeface="微软雅黑" panose="020B0503020204020204" pitchFamily="34" charset="-122"/>
                <a:ea typeface="微软雅黑" panose="020B0503020204020204" pitchFamily="34" charset="-122"/>
              </a:rPr>
              <a:t>FIN</a:t>
            </a:r>
            <a:r>
              <a:rPr lang="zh-CN" altLang="en-US" sz="1600" dirty="0">
                <a:solidFill>
                  <a:srgbClr val="4C4E4D"/>
                </a:solidFill>
                <a:latin typeface="微软雅黑" panose="020B0503020204020204" pitchFamily="34" charset="-122"/>
                <a:ea typeface="微软雅黑" panose="020B0503020204020204" pitchFamily="34" charset="-122"/>
              </a:rPr>
              <a:t>）</a:t>
            </a:r>
            <a:r>
              <a:rPr lang="zh-CN" altLang="en-US" sz="1600" dirty="0" smtClean="0">
                <a:solidFill>
                  <a:srgbClr val="4C4E4D"/>
                </a:solidFill>
                <a:latin typeface="微软雅黑" panose="020B0503020204020204" pitchFamily="34" charset="-122"/>
                <a:ea typeface="微软雅黑" panose="020B0503020204020204" pitchFamily="34" charset="-122"/>
              </a:rPr>
              <a:t>就是实现</a:t>
            </a:r>
            <a:r>
              <a:rPr lang="zh-CN" altLang="en-US" sz="1600" dirty="0">
                <a:solidFill>
                  <a:srgbClr val="4C4E4D"/>
                </a:solidFill>
                <a:latin typeface="微软雅黑" panose="020B0503020204020204" pitchFamily="34" charset="-122"/>
                <a:ea typeface="微软雅黑" panose="020B0503020204020204" pitchFamily="34" charset="-122"/>
              </a:rPr>
              <a:t>价值</a:t>
            </a:r>
            <a:r>
              <a:rPr lang="zh-CN" altLang="en-US" sz="1600" dirty="0" smtClean="0">
                <a:solidFill>
                  <a:srgbClr val="4C4E4D"/>
                </a:solidFill>
                <a:latin typeface="微软雅黑" panose="020B0503020204020204" pitchFamily="34" charset="-122"/>
                <a:ea typeface="微软雅黑" panose="020B0503020204020204" pitchFamily="34" charset="-122"/>
              </a:rPr>
              <a:t>和的</a:t>
            </a:r>
            <a:r>
              <a:rPr lang="zh-CN" altLang="en-US" sz="1600" dirty="0">
                <a:solidFill>
                  <a:srgbClr val="4C4E4D"/>
                </a:solidFill>
                <a:latin typeface="微软雅黑" panose="020B0503020204020204" pitchFamily="34" charset="-122"/>
                <a:ea typeface="微软雅黑" panose="020B0503020204020204" pitchFamily="34" charset="-122"/>
              </a:rPr>
              <a:t>等效流通</a:t>
            </a:r>
            <a:r>
              <a:rPr lang="zh-CN" altLang="en-US" sz="1600" dirty="0" smtClean="0">
                <a:solidFill>
                  <a:srgbClr val="4C4E4D"/>
                </a:solidFill>
                <a:latin typeface="微软雅黑" panose="020B0503020204020204" pitchFamily="34" charset="-122"/>
                <a:ea typeface="微软雅黑" panose="020B0503020204020204" pitchFamily="34" charset="-122"/>
              </a:rPr>
              <a:t>。狭义可以</a:t>
            </a:r>
            <a:r>
              <a:rPr lang="zh-CN" altLang="en-US" sz="1600" dirty="0">
                <a:solidFill>
                  <a:srgbClr val="4C4E4D"/>
                </a:solidFill>
                <a:latin typeface="微软雅黑" panose="020B0503020204020204" pitchFamily="34" charset="-122"/>
                <a:ea typeface="微软雅黑" panose="020B0503020204020204" pitchFamily="34" charset="-122"/>
              </a:rPr>
              <a:t>理解为金融是动态的货币</a:t>
            </a:r>
            <a:r>
              <a:rPr lang="zh-CN" altLang="en-US" sz="1600" dirty="0" smtClean="0">
                <a:solidFill>
                  <a:srgbClr val="4C4E4D"/>
                </a:solidFill>
                <a:latin typeface="微软雅黑" panose="020B0503020204020204" pitchFamily="34" charset="-122"/>
                <a:ea typeface="微软雅黑" panose="020B0503020204020204" pitchFamily="34" charset="-122"/>
              </a:rPr>
              <a:t>经济学</a:t>
            </a:r>
            <a:endParaRPr lang="zh-CN" altLang="en-US" sz="1600" dirty="0">
              <a:solidFill>
                <a:srgbClr val="4C4E4D"/>
              </a:solidFill>
              <a:latin typeface="微软雅黑" panose="020B0503020204020204" pitchFamily="34" charset="-122"/>
              <a:ea typeface="微软雅黑" panose="020B0503020204020204" pitchFamily="34" charset="-122"/>
            </a:endParaRPr>
          </a:p>
        </p:txBody>
      </p:sp>
      <p:sp>
        <p:nvSpPr>
          <p:cNvPr id="528" name="文本框 527"/>
          <p:cNvSpPr txBox="1"/>
          <p:nvPr/>
        </p:nvSpPr>
        <p:spPr>
          <a:xfrm>
            <a:off x="3091397" y="1295679"/>
            <a:ext cx="1569660" cy="369332"/>
          </a:xfrm>
          <a:prstGeom prst="rect">
            <a:avLst/>
          </a:prstGeom>
          <a:noFill/>
        </p:spPr>
        <p:txBody>
          <a:bodyPr wrap="none" rtlCol="0">
            <a:spAutoFit/>
          </a:bodyPr>
          <a:lstStyle/>
          <a:p>
            <a:r>
              <a:rPr lang="zh-CN" altLang="en-US" dirty="0">
                <a:solidFill>
                  <a:srgbClr val="014195"/>
                </a:solidFill>
                <a:latin typeface="方正粗谭黑简体" panose="02000000000000000000" pitchFamily="2" charset="-122"/>
                <a:ea typeface="方正粗谭黑简体" panose="02000000000000000000" pitchFamily="2" charset="-122"/>
              </a:rPr>
              <a:t>点</a:t>
            </a:r>
            <a:r>
              <a:rPr lang="zh-CN" altLang="en-US" dirty="0" smtClean="0">
                <a:solidFill>
                  <a:srgbClr val="014195"/>
                </a:solidFill>
                <a:latin typeface="方正粗谭黑简体" panose="02000000000000000000" pitchFamily="2" charset="-122"/>
                <a:ea typeface="方正粗谭黑简体" panose="02000000000000000000" pitchFamily="2" charset="-122"/>
              </a:rPr>
              <a:t>此添加内容</a:t>
            </a:r>
            <a:endParaRPr lang="zh-CN" altLang="en-US" dirty="0">
              <a:solidFill>
                <a:srgbClr val="014195"/>
              </a:solidFill>
              <a:latin typeface="方正粗谭黑简体" panose="02000000000000000000" pitchFamily="2" charset="-122"/>
              <a:ea typeface="方正粗谭黑简体" panose="02000000000000000000" pitchFamily="2" charset="-122"/>
            </a:endParaRPr>
          </a:p>
        </p:txBody>
      </p:sp>
      <p:sp>
        <p:nvSpPr>
          <p:cNvPr id="530" name="文本框 529"/>
          <p:cNvSpPr txBox="1"/>
          <p:nvPr/>
        </p:nvSpPr>
        <p:spPr>
          <a:xfrm>
            <a:off x="3091397" y="2663260"/>
            <a:ext cx="1569660" cy="369332"/>
          </a:xfrm>
          <a:prstGeom prst="rect">
            <a:avLst/>
          </a:prstGeom>
          <a:noFill/>
        </p:spPr>
        <p:txBody>
          <a:bodyPr wrap="none" rtlCol="0">
            <a:spAutoFit/>
          </a:bodyPr>
          <a:lstStyle/>
          <a:p>
            <a:r>
              <a:rPr lang="zh-CN" altLang="en-US" dirty="0">
                <a:solidFill>
                  <a:srgbClr val="014195"/>
                </a:solidFill>
                <a:latin typeface="方正粗谭黑简体" panose="02000000000000000000" pitchFamily="2" charset="-122"/>
                <a:ea typeface="方正粗谭黑简体" panose="02000000000000000000" pitchFamily="2" charset="-122"/>
              </a:rPr>
              <a:t>点</a:t>
            </a:r>
            <a:r>
              <a:rPr lang="zh-CN" altLang="en-US" dirty="0" smtClean="0">
                <a:solidFill>
                  <a:srgbClr val="014195"/>
                </a:solidFill>
                <a:latin typeface="方正粗谭黑简体" panose="02000000000000000000" pitchFamily="2" charset="-122"/>
                <a:ea typeface="方正粗谭黑简体" panose="02000000000000000000" pitchFamily="2" charset="-122"/>
              </a:rPr>
              <a:t>此添加内容</a:t>
            </a:r>
            <a:endParaRPr lang="zh-CN" altLang="en-US" dirty="0">
              <a:solidFill>
                <a:srgbClr val="014195"/>
              </a:solidFill>
              <a:latin typeface="方正粗谭黑简体" panose="02000000000000000000" pitchFamily="2" charset="-122"/>
              <a:ea typeface="方正粗谭黑简体" panose="02000000000000000000" pitchFamily="2" charset="-122"/>
            </a:endParaRPr>
          </a:p>
        </p:txBody>
      </p:sp>
      <p:sp>
        <p:nvSpPr>
          <p:cNvPr id="532" name="文本框 531"/>
          <p:cNvSpPr txBox="1"/>
          <p:nvPr/>
        </p:nvSpPr>
        <p:spPr>
          <a:xfrm>
            <a:off x="3091397" y="4056063"/>
            <a:ext cx="1569660" cy="369332"/>
          </a:xfrm>
          <a:prstGeom prst="rect">
            <a:avLst/>
          </a:prstGeom>
          <a:noFill/>
        </p:spPr>
        <p:txBody>
          <a:bodyPr wrap="none" rtlCol="0">
            <a:spAutoFit/>
          </a:bodyPr>
          <a:lstStyle/>
          <a:p>
            <a:r>
              <a:rPr lang="zh-CN" altLang="en-US" dirty="0">
                <a:solidFill>
                  <a:srgbClr val="014195"/>
                </a:solidFill>
                <a:latin typeface="方正粗谭黑简体" panose="02000000000000000000" pitchFamily="2" charset="-122"/>
                <a:ea typeface="方正粗谭黑简体" panose="02000000000000000000" pitchFamily="2" charset="-122"/>
              </a:rPr>
              <a:t>点</a:t>
            </a:r>
            <a:r>
              <a:rPr lang="zh-CN" altLang="en-US" dirty="0" smtClean="0">
                <a:solidFill>
                  <a:srgbClr val="014195"/>
                </a:solidFill>
                <a:latin typeface="方正粗谭黑简体" panose="02000000000000000000" pitchFamily="2" charset="-122"/>
                <a:ea typeface="方正粗谭黑简体" panose="02000000000000000000" pitchFamily="2" charset="-122"/>
              </a:rPr>
              <a:t>此添加内容</a:t>
            </a:r>
            <a:endParaRPr lang="zh-CN" altLang="en-US" dirty="0">
              <a:solidFill>
                <a:srgbClr val="014195"/>
              </a:solidFill>
              <a:latin typeface="方正粗谭黑简体" panose="02000000000000000000" pitchFamily="2" charset="-122"/>
              <a:ea typeface="方正粗谭黑简体" panose="02000000000000000000" pitchFamily="2" charset="-122"/>
            </a:endParaRPr>
          </a:p>
        </p:txBody>
      </p:sp>
      <p:sp>
        <p:nvSpPr>
          <p:cNvPr id="534" name="文本框 533"/>
          <p:cNvSpPr txBox="1"/>
          <p:nvPr/>
        </p:nvSpPr>
        <p:spPr>
          <a:xfrm>
            <a:off x="3091397" y="5461125"/>
            <a:ext cx="1569660" cy="369332"/>
          </a:xfrm>
          <a:prstGeom prst="rect">
            <a:avLst/>
          </a:prstGeom>
          <a:noFill/>
        </p:spPr>
        <p:txBody>
          <a:bodyPr wrap="none" rtlCol="0">
            <a:spAutoFit/>
          </a:bodyPr>
          <a:lstStyle/>
          <a:p>
            <a:r>
              <a:rPr lang="zh-CN" altLang="en-US" dirty="0">
                <a:solidFill>
                  <a:srgbClr val="014195"/>
                </a:solidFill>
                <a:latin typeface="方正粗谭黑简体" panose="02000000000000000000" pitchFamily="2" charset="-122"/>
                <a:ea typeface="方正粗谭黑简体" panose="02000000000000000000" pitchFamily="2" charset="-122"/>
              </a:rPr>
              <a:t>点</a:t>
            </a:r>
            <a:r>
              <a:rPr lang="zh-CN" altLang="en-US" dirty="0" smtClean="0">
                <a:solidFill>
                  <a:srgbClr val="014195"/>
                </a:solidFill>
                <a:latin typeface="方正粗谭黑简体" panose="02000000000000000000" pitchFamily="2" charset="-122"/>
                <a:ea typeface="方正粗谭黑简体" panose="02000000000000000000" pitchFamily="2" charset="-122"/>
              </a:rPr>
              <a:t>此添加内容</a:t>
            </a:r>
            <a:endParaRPr lang="zh-CN" altLang="en-US" dirty="0">
              <a:solidFill>
                <a:srgbClr val="014195"/>
              </a:solidFill>
              <a:latin typeface="方正粗谭黑简体" panose="02000000000000000000" pitchFamily="2" charset="-122"/>
              <a:ea typeface="方正粗谭黑简体" panose="02000000000000000000" pitchFamily="2" charset="-122"/>
            </a:endParaRPr>
          </a:p>
        </p:txBody>
      </p:sp>
      <p:sp>
        <p:nvSpPr>
          <p:cNvPr id="535" name="文本框 534"/>
          <p:cNvSpPr txBox="1"/>
          <p:nvPr/>
        </p:nvSpPr>
        <p:spPr>
          <a:xfrm>
            <a:off x="3091397" y="3032593"/>
            <a:ext cx="8008404" cy="437043"/>
          </a:xfrm>
          <a:prstGeom prst="rect">
            <a:avLst/>
          </a:prstGeom>
          <a:noFill/>
        </p:spPr>
        <p:txBody>
          <a:bodyPr wrap="square" rtlCol="0">
            <a:spAutoFit/>
          </a:bodyPr>
          <a:lstStyle/>
          <a:p>
            <a:pPr algn="just">
              <a:lnSpc>
                <a:spcPct val="140000"/>
              </a:lnSpc>
            </a:pPr>
            <a:r>
              <a:rPr lang="zh-CN" altLang="en-US" sz="1600" dirty="0">
                <a:solidFill>
                  <a:srgbClr val="4C4E4D"/>
                </a:solidFill>
                <a:latin typeface="微软雅黑" panose="020B0503020204020204" pitchFamily="34" charset="-122"/>
                <a:ea typeface="微软雅黑" panose="020B0503020204020204" pitchFamily="34" charset="-122"/>
              </a:rPr>
              <a:t>金融（</a:t>
            </a:r>
            <a:r>
              <a:rPr lang="en-US" altLang="zh-CN" sz="1600" dirty="0">
                <a:solidFill>
                  <a:srgbClr val="4C4E4D"/>
                </a:solidFill>
                <a:latin typeface="微软雅黑" panose="020B0503020204020204" pitchFamily="34" charset="-122"/>
                <a:ea typeface="微软雅黑" panose="020B0503020204020204" pitchFamily="34" charset="-122"/>
              </a:rPr>
              <a:t>FIN</a:t>
            </a:r>
            <a:r>
              <a:rPr lang="zh-CN" altLang="en-US" sz="1600" dirty="0">
                <a:solidFill>
                  <a:srgbClr val="4C4E4D"/>
                </a:solidFill>
                <a:latin typeface="微软雅黑" panose="020B0503020204020204" pitchFamily="34" charset="-122"/>
                <a:ea typeface="微软雅黑" panose="020B0503020204020204" pitchFamily="34" charset="-122"/>
              </a:rPr>
              <a:t>）</a:t>
            </a:r>
            <a:r>
              <a:rPr lang="zh-CN" altLang="en-US" sz="1600" dirty="0" smtClean="0">
                <a:solidFill>
                  <a:srgbClr val="4C4E4D"/>
                </a:solidFill>
                <a:latin typeface="微软雅黑" panose="020B0503020204020204" pitchFamily="34" charset="-122"/>
                <a:ea typeface="微软雅黑" panose="020B0503020204020204" pitchFamily="34" charset="-122"/>
              </a:rPr>
              <a:t>就是实现</a:t>
            </a:r>
            <a:r>
              <a:rPr lang="zh-CN" altLang="en-US" sz="1600" dirty="0">
                <a:solidFill>
                  <a:srgbClr val="4C4E4D"/>
                </a:solidFill>
                <a:latin typeface="微软雅黑" panose="020B0503020204020204" pitchFamily="34" charset="-122"/>
                <a:ea typeface="微软雅黑" panose="020B0503020204020204" pitchFamily="34" charset="-122"/>
              </a:rPr>
              <a:t>价值</a:t>
            </a:r>
            <a:r>
              <a:rPr lang="zh-CN" altLang="en-US" sz="1600" dirty="0" smtClean="0">
                <a:solidFill>
                  <a:srgbClr val="4C4E4D"/>
                </a:solidFill>
                <a:latin typeface="微软雅黑" panose="020B0503020204020204" pitchFamily="34" charset="-122"/>
                <a:ea typeface="微软雅黑" panose="020B0503020204020204" pitchFamily="34" charset="-122"/>
              </a:rPr>
              <a:t>和的</a:t>
            </a:r>
            <a:r>
              <a:rPr lang="zh-CN" altLang="en-US" sz="1600" dirty="0">
                <a:solidFill>
                  <a:srgbClr val="4C4E4D"/>
                </a:solidFill>
                <a:latin typeface="微软雅黑" panose="020B0503020204020204" pitchFamily="34" charset="-122"/>
                <a:ea typeface="微软雅黑" panose="020B0503020204020204" pitchFamily="34" charset="-122"/>
              </a:rPr>
              <a:t>等效流通</a:t>
            </a:r>
            <a:r>
              <a:rPr lang="zh-CN" altLang="en-US" sz="1600" dirty="0" smtClean="0">
                <a:solidFill>
                  <a:srgbClr val="4C4E4D"/>
                </a:solidFill>
                <a:latin typeface="微软雅黑" panose="020B0503020204020204" pitchFamily="34" charset="-122"/>
                <a:ea typeface="微软雅黑" panose="020B0503020204020204" pitchFamily="34" charset="-122"/>
              </a:rPr>
              <a:t>。狭义可以</a:t>
            </a:r>
            <a:r>
              <a:rPr lang="zh-CN" altLang="en-US" sz="1600" dirty="0">
                <a:solidFill>
                  <a:srgbClr val="4C4E4D"/>
                </a:solidFill>
                <a:latin typeface="微软雅黑" panose="020B0503020204020204" pitchFamily="34" charset="-122"/>
                <a:ea typeface="微软雅黑" panose="020B0503020204020204" pitchFamily="34" charset="-122"/>
              </a:rPr>
              <a:t>理解为金融是动态的货币</a:t>
            </a:r>
            <a:r>
              <a:rPr lang="zh-CN" altLang="en-US" sz="1600" dirty="0" smtClean="0">
                <a:solidFill>
                  <a:srgbClr val="4C4E4D"/>
                </a:solidFill>
                <a:latin typeface="微软雅黑" panose="020B0503020204020204" pitchFamily="34" charset="-122"/>
                <a:ea typeface="微软雅黑" panose="020B0503020204020204" pitchFamily="34" charset="-122"/>
              </a:rPr>
              <a:t>经济学</a:t>
            </a:r>
            <a:endParaRPr lang="zh-CN" altLang="en-US" sz="1600" dirty="0">
              <a:solidFill>
                <a:srgbClr val="4C4E4D"/>
              </a:solidFill>
              <a:latin typeface="微软雅黑" panose="020B0503020204020204" pitchFamily="34" charset="-122"/>
              <a:ea typeface="微软雅黑" panose="020B0503020204020204" pitchFamily="34" charset="-122"/>
            </a:endParaRPr>
          </a:p>
        </p:txBody>
      </p:sp>
      <p:sp>
        <p:nvSpPr>
          <p:cNvPr id="536" name="文本框 535"/>
          <p:cNvSpPr txBox="1"/>
          <p:nvPr/>
        </p:nvSpPr>
        <p:spPr>
          <a:xfrm>
            <a:off x="3091397" y="4407368"/>
            <a:ext cx="8008404" cy="437043"/>
          </a:xfrm>
          <a:prstGeom prst="rect">
            <a:avLst/>
          </a:prstGeom>
          <a:noFill/>
        </p:spPr>
        <p:txBody>
          <a:bodyPr wrap="square" rtlCol="0">
            <a:spAutoFit/>
          </a:bodyPr>
          <a:lstStyle/>
          <a:p>
            <a:pPr algn="just">
              <a:lnSpc>
                <a:spcPct val="140000"/>
              </a:lnSpc>
            </a:pPr>
            <a:r>
              <a:rPr lang="zh-CN" altLang="en-US" sz="1600" dirty="0">
                <a:solidFill>
                  <a:srgbClr val="4C4E4D"/>
                </a:solidFill>
                <a:latin typeface="微软雅黑" panose="020B0503020204020204" pitchFamily="34" charset="-122"/>
                <a:ea typeface="微软雅黑" panose="020B0503020204020204" pitchFamily="34" charset="-122"/>
              </a:rPr>
              <a:t>金融（</a:t>
            </a:r>
            <a:r>
              <a:rPr lang="en-US" altLang="zh-CN" sz="1600" dirty="0">
                <a:solidFill>
                  <a:srgbClr val="4C4E4D"/>
                </a:solidFill>
                <a:latin typeface="微软雅黑" panose="020B0503020204020204" pitchFamily="34" charset="-122"/>
                <a:ea typeface="微软雅黑" panose="020B0503020204020204" pitchFamily="34" charset="-122"/>
              </a:rPr>
              <a:t>FIN</a:t>
            </a:r>
            <a:r>
              <a:rPr lang="zh-CN" altLang="en-US" sz="1600" dirty="0">
                <a:solidFill>
                  <a:srgbClr val="4C4E4D"/>
                </a:solidFill>
                <a:latin typeface="微软雅黑" panose="020B0503020204020204" pitchFamily="34" charset="-122"/>
                <a:ea typeface="微软雅黑" panose="020B0503020204020204" pitchFamily="34" charset="-122"/>
              </a:rPr>
              <a:t>）</a:t>
            </a:r>
            <a:r>
              <a:rPr lang="zh-CN" altLang="en-US" sz="1600" dirty="0" smtClean="0">
                <a:solidFill>
                  <a:srgbClr val="4C4E4D"/>
                </a:solidFill>
                <a:latin typeface="微软雅黑" panose="020B0503020204020204" pitchFamily="34" charset="-122"/>
                <a:ea typeface="微软雅黑" panose="020B0503020204020204" pitchFamily="34" charset="-122"/>
              </a:rPr>
              <a:t>就是实现</a:t>
            </a:r>
            <a:r>
              <a:rPr lang="zh-CN" altLang="en-US" sz="1600" dirty="0">
                <a:solidFill>
                  <a:srgbClr val="4C4E4D"/>
                </a:solidFill>
                <a:latin typeface="微软雅黑" panose="020B0503020204020204" pitchFamily="34" charset="-122"/>
                <a:ea typeface="微软雅黑" panose="020B0503020204020204" pitchFamily="34" charset="-122"/>
              </a:rPr>
              <a:t>价值</a:t>
            </a:r>
            <a:r>
              <a:rPr lang="zh-CN" altLang="en-US" sz="1600" dirty="0" smtClean="0">
                <a:solidFill>
                  <a:srgbClr val="4C4E4D"/>
                </a:solidFill>
                <a:latin typeface="微软雅黑" panose="020B0503020204020204" pitchFamily="34" charset="-122"/>
                <a:ea typeface="微软雅黑" panose="020B0503020204020204" pitchFamily="34" charset="-122"/>
              </a:rPr>
              <a:t>和的</a:t>
            </a:r>
            <a:r>
              <a:rPr lang="zh-CN" altLang="en-US" sz="1600" dirty="0">
                <a:solidFill>
                  <a:srgbClr val="4C4E4D"/>
                </a:solidFill>
                <a:latin typeface="微软雅黑" panose="020B0503020204020204" pitchFamily="34" charset="-122"/>
                <a:ea typeface="微软雅黑" panose="020B0503020204020204" pitchFamily="34" charset="-122"/>
              </a:rPr>
              <a:t>等效流通</a:t>
            </a:r>
            <a:r>
              <a:rPr lang="zh-CN" altLang="en-US" sz="1600" dirty="0" smtClean="0">
                <a:solidFill>
                  <a:srgbClr val="4C4E4D"/>
                </a:solidFill>
                <a:latin typeface="微软雅黑" panose="020B0503020204020204" pitchFamily="34" charset="-122"/>
                <a:ea typeface="微软雅黑" panose="020B0503020204020204" pitchFamily="34" charset="-122"/>
              </a:rPr>
              <a:t>。狭义可以</a:t>
            </a:r>
            <a:r>
              <a:rPr lang="zh-CN" altLang="en-US" sz="1600" dirty="0">
                <a:solidFill>
                  <a:srgbClr val="4C4E4D"/>
                </a:solidFill>
                <a:latin typeface="微软雅黑" panose="020B0503020204020204" pitchFamily="34" charset="-122"/>
                <a:ea typeface="微软雅黑" panose="020B0503020204020204" pitchFamily="34" charset="-122"/>
              </a:rPr>
              <a:t>理解为金融是动态的货币</a:t>
            </a:r>
            <a:r>
              <a:rPr lang="zh-CN" altLang="en-US" sz="1600" dirty="0" smtClean="0">
                <a:solidFill>
                  <a:srgbClr val="4C4E4D"/>
                </a:solidFill>
                <a:latin typeface="微软雅黑" panose="020B0503020204020204" pitchFamily="34" charset="-122"/>
                <a:ea typeface="微软雅黑" panose="020B0503020204020204" pitchFamily="34" charset="-122"/>
              </a:rPr>
              <a:t>经济学</a:t>
            </a:r>
            <a:endParaRPr lang="zh-CN" altLang="en-US" sz="1600" dirty="0">
              <a:solidFill>
                <a:srgbClr val="4C4E4D"/>
              </a:solidFill>
              <a:latin typeface="微软雅黑" panose="020B0503020204020204" pitchFamily="34" charset="-122"/>
              <a:ea typeface="微软雅黑" panose="020B0503020204020204" pitchFamily="34" charset="-122"/>
            </a:endParaRPr>
          </a:p>
        </p:txBody>
      </p:sp>
      <p:sp>
        <p:nvSpPr>
          <p:cNvPr id="537" name="文本框 536"/>
          <p:cNvSpPr txBox="1"/>
          <p:nvPr/>
        </p:nvSpPr>
        <p:spPr>
          <a:xfrm>
            <a:off x="3091397" y="5774419"/>
            <a:ext cx="8008404" cy="437043"/>
          </a:xfrm>
          <a:prstGeom prst="rect">
            <a:avLst/>
          </a:prstGeom>
          <a:noFill/>
        </p:spPr>
        <p:txBody>
          <a:bodyPr wrap="square" rtlCol="0">
            <a:spAutoFit/>
          </a:bodyPr>
          <a:lstStyle/>
          <a:p>
            <a:pPr algn="just">
              <a:lnSpc>
                <a:spcPct val="140000"/>
              </a:lnSpc>
            </a:pPr>
            <a:r>
              <a:rPr lang="zh-CN" altLang="en-US" sz="1600" dirty="0">
                <a:solidFill>
                  <a:srgbClr val="4C4E4D"/>
                </a:solidFill>
                <a:latin typeface="微软雅黑" panose="020B0503020204020204" pitchFamily="34" charset="-122"/>
                <a:ea typeface="微软雅黑" panose="020B0503020204020204" pitchFamily="34" charset="-122"/>
              </a:rPr>
              <a:t>金融（</a:t>
            </a:r>
            <a:r>
              <a:rPr lang="en-US" altLang="zh-CN" sz="1600" dirty="0">
                <a:solidFill>
                  <a:srgbClr val="4C4E4D"/>
                </a:solidFill>
                <a:latin typeface="微软雅黑" panose="020B0503020204020204" pitchFamily="34" charset="-122"/>
                <a:ea typeface="微软雅黑" panose="020B0503020204020204" pitchFamily="34" charset="-122"/>
              </a:rPr>
              <a:t>FIN</a:t>
            </a:r>
            <a:r>
              <a:rPr lang="zh-CN" altLang="en-US" sz="1600" dirty="0">
                <a:solidFill>
                  <a:srgbClr val="4C4E4D"/>
                </a:solidFill>
                <a:latin typeface="微软雅黑" panose="020B0503020204020204" pitchFamily="34" charset="-122"/>
                <a:ea typeface="微软雅黑" panose="020B0503020204020204" pitchFamily="34" charset="-122"/>
              </a:rPr>
              <a:t>）</a:t>
            </a:r>
            <a:r>
              <a:rPr lang="zh-CN" altLang="en-US" sz="1600" dirty="0" smtClean="0">
                <a:solidFill>
                  <a:srgbClr val="4C4E4D"/>
                </a:solidFill>
                <a:latin typeface="微软雅黑" panose="020B0503020204020204" pitchFamily="34" charset="-122"/>
                <a:ea typeface="微软雅黑" panose="020B0503020204020204" pitchFamily="34" charset="-122"/>
              </a:rPr>
              <a:t>就是实现</a:t>
            </a:r>
            <a:r>
              <a:rPr lang="zh-CN" altLang="en-US" sz="1600" dirty="0">
                <a:solidFill>
                  <a:srgbClr val="4C4E4D"/>
                </a:solidFill>
                <a:latin typeface="微软雅黑" panose="020B0503020204020204" pitchFamily="34" charset="-122"/>
                <a:ea typeface="微软雅黑" panose="020B0503020204020204" pitchFamily="34" charset="-122"/>
              </a:rPr>
              <a:t>价值</a:t>
            </a:r>
            <a:r>
              <a:rPr lang="zh-CN" altLang="en-US" sz="1600" dirty="0" smtClean="0">
                <a:solidFill>
                  <a:srgbClr val="4C4E4D"/>
                </a:solidFill>
                <a:latin typeface="微软雅黑" panose="020B0503020204020204" pitchFamily="34" charset="-122"/>
                <a:ea typeface="微软雅黑" panose="020B0503020204020204" pitchFamily="34" charset="-122"/>
              </a:rPr>
              <a:t>和的</a:t>
            </a:r>
            <a:r>
              <a:rPr lang="zh-CN" altLang="en-US" sz="1600" dirty="0">
                <a:solidFill>
                  <a:srgbClr val="4C4E4D"/>
                </a:solidFill>
                <a:latin typeface="微软雅黑" panose="020B0503020204020204" pitchFamily="34" charset="-122"/>
                <a:ea typeface="微软雅黑" panose="020B0503020204020204" pitchFamily="34" charset="-122"/>
              </a:rPr>
              <a:t>等效流通</a:t>
            </a:r>
            <a:r>
              <a:rPr lang="zh-CN" altLang="en-US" sz="1600" dirty="0" smtClean="0">
                <a:solidFill>
                  <a:srgbClr val="4C4E4D"/>
                </a:solidFill>
                <a:latin typeface="微软雅黑" panose="020B0503020204020204" pitchFamily="34" charset="-122"/>
                <a:ea typeface="微软雅黑" panose="020B0503020204020204" pitchFamily="34" charset="-122"/>
              </a:rPr>
              <a:t>。狭义可以</a:t>
            </a:r>
            <a:r>
              <a:rPr lang="zh-CN" altLang="en-US" sz="1600" dirty="0">
                <a:solidFill>
                  <a:srgbClr val="4C4E4D"/>
                </a:solidFill>
                <a:latin typeface="微软雅黑" panose="020B0503020204020204" pitchFamily="34" charset="-122"/>
                <a:ea typeface="微软雅黑" panose="020B0503020204020204" pitchFamily="34" charset="-122"/>
              </a:rPr>
              <a:t>理解为金融是动态的货币</a:t>
            </a:r>
            <a:r>
              <a:rPr lang="zh-CN" altLang="en-US" sz="1600" dirty="0" smtClean="0">
                <a:solidFill>
                  <a:srgbClr val="4C4E4D"/>
                </a:solidFill>
                <a:latin typeface="微软雅黑" panose="020B0503020204020204" pitchFamily="34" charset="-122"/>
                <a:ea typeface="微软雅黑" panose="020B0503020204020204" pitchFamily="34" charset="-122"/>
              </a:rPr>
              <a:t>经济学</a:t>
            </a:r>
            <a:endParaRPr lang="zh-CN" altLang="en-US" sz="1600" dirty="0">
              <a:solidFill>
                <a:srgbClr val="4C4E4D"/>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979536" y="178638"/>
            <a:ext cx="11212464" cy="718228"/>
            <a:chOff x="979536" y="178638"/>
            <a:chExt cx="11212464" cy="718228"/>
          </a:xfrm>
        </p:grpSpPr>
        <p:sp>
          <p:nvSpPr>
            <p:cNvPr id="46" name="矩形 4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1329113" y="1295679"/>
            <a:ext cx="655949" cy="400110"/>
          </a:xfrm>
          <a:prstGeom prst="rect">
            <a:avLst/>
          </a:prstGeom>
          <a:noFill/>
        </p:spPr>
        <p:txBody>
          <a:bodyPr wrap="none" rtlCol="0">
            <a:spAutoFit/>
          </a:bodyPr>
          <a:lstStyle/>
          <a:p>
            <a:r>
              <a:rPr lang="en-US" altLang="zh-CN" sz="2000" dirty="0" smtClean="0">
                <a:solidFill>
                  <a:srgbClr val="4C4E4D"/>
                </a:solidFill>
                <a:latin typeface="Bernard MT Condensed" panose="02050806060905020404" pitchFamily="18" charset="0"/>
              </a:rPr>
              <a:t>2013</a:t>
            </a:r>
            <a:endParaRPr lang="zh-CN" altLang="en-US" sz="2000" dirty="0">
              <a:solidFill>
                <a:srgbClr val="4C4E4D"/>
              </a:solidFill>
              <a:latin typeface="Bernard MT Condensed" panose="02050806060905020404" pitchFamily="18" charset="0"/>
            </a:endParaRPr>
          </a:p>
        </p:txBody>
      </p:sp>
      <p:sp>
        <p:nvSpPr>
          <p:cNvPr id="50" name="文本框 49"/>
          <p:cNvSpPr txBox="1"/>
          <p:nvPr/>
        </p:nvSpPr>
        <p:spPr>
          <a:xfrm>
            <a:off x="1329113" y="2647871"/>
            <a:ext cx="655949" cy="400110"/>
          </a:xfrm>
          <a:prstGeom prst="rect">
            <a:avLst/>
          </a:prstGeom>
          <a:noFill/>
        </p:spPr>
        <p:txBody>
          <a:bodyPr wrap="none" rtlCol="0">
            <a:spAutoFit/>
          </a:bodyPr>
          <a:lstStyle/>
          <a:p>
            <a:r>
              <a:rPr lang="en-US" altLang="zh-CN" sz="2000" dirty="0" smtClean="0">
                <a:solidFill>
                  <a:srgbClr val="4C4E4D"/>
                </a:solidFill>
                <a:latin typeface="Bernard MT Condensed" panose="02050806060905020404" pitchFamily="18" charset="0"/>
              </a:rPr>
              <a:t>2014</a:t>
            </a:r>
            <a:endParaRPr lang="zh-CN" altLang="en-US" sz="2000" dirty="0">
              <a:solidFill>
                <a:srgbClr val="4C4E4D"/>
              </a:solidFill>
              <a:latin typeface="Bernard MT Condensed" panose="02050806060905020404" pitchFamily="18" charset="0"/>
            </a:endParaRPr>
          </a:p>
        </p:txBody>
      </p:sp>
      <p:sp>
        <p:nvSpPr>
          <p:cNvPr id="51" name="文本框 50"/>
          <p:cNvSpPr txBox="1"/>
          <p:nvPr/>
        </p:nvSpPr>
        <p:spPr>
          <a:xfrm>
            <a:off x="1329113" y="4058414"/>
            <a:ext cx="655949" cy="400110"/>
          </a:xfrm>
          <a:prstGeom prst="rect">
            <a:avLst/>
          </a:prstGeom>
          <a:noFill/>
        </p:spPr>
        <p:txBody>
          <a:bodyPr wrap="none" rtlCol="0">
            <a:spAutoFit/>
          </a:bodyPr>
          <a:lstStyle/>
          <a:p>
            <a:r>
              <a:rPr lang="en-US" altLang="zh-CN" sz="2000" dirty="0" smtClean="0">
                <a:solidFill>
                  <a:srgbClr val="4C4E4D"/>
                </a:solidFill>
                <a:latin typeface="Bernard MT Condensed" panose="02050806060905020404" pitchFamily="18" charset="0"/>
              </a:rPr>
              <a:t>2015</a:t>
            </a:r>
            <a:endParaRPr lang="zh-CN" altLang="en-US" sz="2000" dirty="0">
              <a:solidFill>
                <a:srgbClr val="4C4E4D"/>
              </a:solidFill>
              <a:latin typeface="Bernard MT Condensed" panose="02050806060905020404" pitchFamily="18" charset="0"/>
            </a:endParaRPr>
          </a:p>
        </p:txBody>
      </p:sp>
      <p:sp>
        <p:nvSpPr>
          <p:cNvPr id="52" name="文本框 51"/>
          <p:cNvSpPr txBox="1"/>
          <p:nvPr/>
        </p:nvSpPr>
        <p:spPr>
          <a:xfrm>
            <a:off x="1329113" y="5449827"/>
            <a:ext cx="655949" cy="400110"/>
          </a:xfrm>
          <a:prstGeom prst="rect">
            <a:avLst/>
          </a:prstGeom>
          <a:noFill/>
        </p:spPr>
        <p:txBody>
          <a:bodyPr wrap="none" rtlCol="0">
            <a:spAutoFit/>
          </a:bodyPr>
          <a:lstStyle/>
          <a:p>
            <a:r>
              <a:rPr lang="en-US" altLang="zh-CN" sz="2000" dirty="0" smtClean="0">
                <a:solidFill>
                  <a:srgbClr val="4C4E4D"/>
                </a:solidFill>
                <a:latin typeface="Bernard MT Condensed" panose="02050806060905020404" pitchFamily="18" charset="0"/>
              </a:rPr>
              <a:t>2016</a:t>
            </a:r>
            <a:endParaRPr lang="zh-CN" altLang="en-US" sz="2000" dirty="0">
              <a:solidFill>
                <a:srgbClr val="4C4E4D"/>
              </a:solidFill>
              <a:latin typeface="Bernard MT Condensed" panose="02050806060905020404" pitchFamily="18" charset="0"/>
            </a:endParaRPr>
          </a:p>
        </p:txBody>
      </p:sp>
    </p:spTree>
    <p:extLst>
      <p:ext uri="{BB962C8B-B14F-4D97-AF65-F5344CB8AC3E}">
        <p14:creationId xmlns:p14="http://schemas.microsoft.com/office/powerpoint/2010/main" val="414692900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grpSp>
        <p:nvGrpSpPr>
          <p:cNvPr id="4" name="组合 3"/>
          <p:cNvGrpSpPr/>
          <p:nvPr/>
        </p:nvGrpSpPr>
        <p:grpSpPr>
          <a:xfrm>
            <a:off x="0" y="197975"/>
            <a:ext cx="979536" cy="647371"/>
            <a:chOff x="0" y="197973"/>
            <a:chExt cx="979536" cy="647371"/>
          </a:xfrm>
          <a:solidFill>
            <a:srgbClr val="014195"/>
          </a:solidFill>
        </p:grpSpPr>
        <p:sp>
          <p:nvSpPr>
            <p:cNvPr id="5" name="任意多边形 4"/>
            <p:cNvSpPr/>
            <p:nvPr/>
          </p:nvSpPr>
          <p:spPr>
            <a:xfrm>
              <a:off x="0" y="197973"/>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73816" y="260048"/>
              <a:ext cx="631904" cy="523220"/>
            </a:xfrm>
            <a:prstGeom prst="rect">
              <a:avLst/>
            </a:prstGeom>
            <a:noFill/>
          </p:spPr>
          <p:txBody>
            <a:bodyPr wrap="none" rtlCol="0">
              <a:spAutoFit/>
            </a:bodyPr>
            <a:lstStyle/>
            <a:p>
              <a:r>
                <a:rPr lang="en-US" altLang="zh-CN" sz="2800" dirty="0" smtClean="0">
                  <a:solidFill>
                    <a:schemeClr val="bg1"/>
                  </a:solidFill>
                  <a:latin typeface="Broadway" panose="04040905080B02020502" pitchFamily="82" charset="0"/>
                </a:rPr>
                <a:t>o8</a:t>
              </a:r>
              <a:endParaRPr lang="zh-CN" altLang="en-US" sz="2800" dirty="0">
                <a:solidFill>
                  <a:schemeClr val="bg1"/>
                </a:solidFill>
                <a:latin typeface="Broadway" panose="04040905080B02020502" pitchFamily="82" charset="0"/>
              </a:endParaRPr>
            </a:p>
          </p:txBody>
        </p:sp>
      </p:grpSp>
      <p:sp>
        <p:nvSpPr>
          <p:cNvPr id="33" name="Rectangle 226"/>
          <p:cNvSpPr>
            <a:spLocks noChangeArrowheads="1"/>
          </p:cNvSpPr>
          <p:nvPr/>
        </p:nvSpPr>
        <p:spPr bwMode="auto">
          <a:xfrm>
            <a:off x="4889228" y="2301387"/>
            <a:ext cx="1375331"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27"/>
          <p:cNvSpPr>
            <a:spLocks noChangeArrowheads="1"/>
          </p:cNvSpPr>
          <p:nvPr/>
        </p:nvSpPr>
        <p:spPr bwMode="auto">
          <a:xfrm>
            <a:off x="4889230" y="2578897"/>
            <a:ext cx="851727"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28"/>
          <p:cNvSpPr>
            <a:spLocks noChangeArrowheads="1"/>
          </p:cNvSpPr>
          <p:nvPr/>
        </p:nvSpPr>
        <p:spPr bwMode="auto">
          <a:xfrm>
            <a:off x="4889229" y="2851170"/>
            <a:ext cx="1162399"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29"/>
          <p:cNvSpPr>
            <a:spLocks/>
          </p:cNvSpPr>
          <p:nvPr/>
        </p:nvSpPr>
        <p:spPr bwMode="auto">
          <a:xfrm>
            <a:off x="3733811" y="3477748"/>
            <a:ext cx="891871" cy="884889"/>
          </a:xfrm>
          <a:custGeom>
            <a:avLst/>
            <a:gdLst>
              <a:gd name="T0" fmla="*/ 138 w 138"/>
              <a:gd name="T1" fmla="*/ 122 h 137"/>
              <a:gd name="T2" fmla="*/ 122 w 138"/>
              <a:gd name="T3" fmla="*/ 137 h 137"/>
              <a:gd name="T4" fmla="*/ 16 w 138"/>
              <a:gd name="T5" fmla="*/ 137 h 137"/>
              <a:gd name="T6" fmla="*/ 0 w 138"/>
              <a:gd name="T7" fmla="*/ 122 h 137"/>
              <a:gd name="T8" fmla="*/ 0 w 138"/>
              <a:gd name="T9" fmla="*/ 15 h 137"/>
              <a:gd name="T10" fmla="*/ 16 w 138"/>
              <a:gd name="T11" fmla="*/ 0 h 137"/>
              <a:gd name="T12" fmla="*/ 122 w 138"/>
              <a:gd name="T13" fmla="*/ 0 h 137"/>
              <a:gd name="T14" fmla="*/ 138 w 138"/>
              <a:gd name="T15" fmla="*/ 15 h 137"/>
              <a:gd name="T16" fmla="*/ 138 w 138"/>
              <a:gd name="T17" fmla="*/ 12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138" y="122"/>
                </a:moveTo>
                <a:cubicBezTo>
                  <a:pt x="138" y="130"/>
                  <a:pt x="131" y="137"/>
                  <a:pt x="122" y="137"/>
                </a:cubicBezTo>
                <a:cubicBezTo>
                  <a:pt x="16" y="137"/>
                  <a:pt x="16" y="137"/>
                  <a:pt x="16" y="137"/>
                </a:cubicBezTo>
                <a:cubicBezTo>
                  <a:pt x="7" y="137"/>
                  <a:pt x="0" y="130"/>
                  <a:pt x="0" y="122"/>
                </a:cubicBezTo>
                <a:cubicBezTo>
                  <a:pt x="0" y="15"/>
                  <a:pt x="0" y="15"/>
                  <a:pt x="0" y="15"/>
                </a:cubicBezTo>
                <a:cubicBezTo>
                  <a:pt x="0" y="7"/>
                  <a:pt x="7" y="0"/>
                  <a:pt x="16" y="0"/>
                </a:cubicBezTo>
                <a:cubicBezTo>
                  <a:pt x="122" y="0"/>
                  <a:pt x="122" y="0"/>
                  <a:pt x="122" y="0"/>
                </a:cubicBezTo>
                <a:cubicBezTo>
                  <a:pt x="131" y="0"/>
                  <a:pt x="138" y="7"/>
                  <a:pt x="138" y="15"/>
                </a:cubicBezTo>
                <a:cubicBezTo>
                  <a:pt x="138" y="122"/>
                  <a:pt x="138" y="122"/>
                  <a:pt x="138" y="122"/>
                </a:cubicBezTo>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30"/>
          <p:cNvSpPr>
            <a:spLocks/>
          </p:cNvSpPr>
          <p:nvPr/>
        </p:nvSpPr>
        <p:spPr bwMode="auto">
          <a:xfrm>
            <a:off x="4140476" y="3695916"/>
            <a:ext cx="485205" cy="666721"/>
          </a:xfrm>
          <a:custGeom>
            <a:avLst/>
            <a:gdLst>
              <a:gd name="T0" fmla="*/ 45 w 75"/>
              <a:gd name="T1" fmla="*/ 0 h 103"/>
              <a:gd name="T2" fmla="*/ 0 w 75"/>
              <a:gd name="T3" fmla="*/ 75 h 103"/>
              <a:gd name="T4" fmla="*/ 28 w 75"/>
              <a:gd name="T5" fmla="*/ 103 h 103"/>
              <a:gd name="T6" fmla="*/ 59 w 75"/>
              <a:gd name="T7" fmla="*/ 103 h 103"/>
              <a:gd name="T8" fmla="*/ 75 w 75"/>
              <a:gd name="T9" fmla="*/ 88 h 103"/>
              <a:gd name="T10" fmla="*/ 75 w 75"/>
              <a:gd name="T11" fmla="*/ 29 h 103"/>
              <a:gd name="T12" fmla="*/ 45 w 75"/>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75" h="103">
                <a:moveTo>
                  <a:pt x="45" y="0"/>
                </a:moveTo>
                <a:cubicBezTo>
                  <a:pt x="0" y="75"/>
                  <a:pt x="0" y="75"/>
                  <a:pt x="0" y="75"/>
                </a:cubicBezTo>
                <a:cubicBezTo>
                  <a:pt x="28" y="103"/>
                  <a:pt x="28" y="103"/>
                  <a:pt x="28" y="103"/>
                </a:cubicBezTo>
                <a:cubicBezTo>
                  <a:pt x="59" y="103"/>
                  <a:pt x="59" y="103"/>
                  <a:pt x="59" y="103"/>
                </a:cubicBezTo>
                <a:cubicBezTo>
                  <a:pt x="68" y="103"/>
                  <a:pt x="75" y="96"/>
                  <a:pt x="75" y="88"/>
                </a:cubicBezTo>
                <a:cubicBezTo>
                  <a:pt x="75" y="29"/>
                  <a:pt x="75" y="29"/>
                  <a:pt x="75" y="29"/>
                </a:cubicBezTo>
                <a:cubicBezTo>
                  <a:pt x="45" y="0"/>
                  <a:pt x="45" y="0"/>
                  <a:pt x="45" y="0"/>
                </a:cubicBezTo>
              </a:path>
            </a:pathLst>
          </a:custGeom>
          <a:solidFill>
            <a:srgbClr val="01327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31"/>
          <p:cNvSpPr>
            <a:spLocks/>
          </p:cNvSpPr>
          <p:nvPr/>
        </p:nvSpPr>
        <p:spPr bwMode="auto">
          <a:xfrm>
            <a:off x="3922310" y="3676715"/>
            <a:ext cx="528839" cy="516621"/>
          </a:xfrm>
          <a:custGeom>
            <a:avLst/>
            <a:gdLst>
              <a:gd name="T0" fmla="*/ 39 w 82"/>
              <a:gd name="T1" fmla="*/ 80 h 80"/>
              <a:gd name="T2" fmla="*/ 33 w 82"/>
              <a:gd name="T3" fmla="*/ 77 h 80"/>
              <a:gd name="T4" fmla="*/ 3 w 82"/>
              <a:gd name="T5" fmla="*/ 42 h 80"/>
              <a:gd name="T6" fmla="*/ 19 w 82"/>
              <a:gd name="T7" fmla="*/ 42 h 80"/>
              <a:gd name="T8" fmla="*/ 37 w 82"/>
              <a:gd name="T9" fmla="*/ 61 h 80"/>
              <a:gd name="T10" fmla="*/ 45 w 82"/>
              <a:gd name="T11" fmla="*/ 42 h 80"/>
              <a:gd name="T12" fmla="*/ 68 w 82"/>
              <a:gd name="T13" fmla="*/ 4 h 80"/>
              <a:gd name="T14" fmla="*/ 80 w 82"/>
              <a:gd name="T15" fmla="*/ 3 h 80"/>
              <a:gd name="T16" fmla="*/ 57 w 82"/>
              <a:gd name="T17" fmla="*/ 47 h 80"/>
              <a:gd name="T18" fmla="*/ 46 w 82"/>
              <a:gd name="T19" fmla="*/ 75 h 80"/>
              <a:gd name="T20" fmla="*/ 41 w 82"/>
              <a:gd name="T21" fmla="*/ 80 h 80"/>
              <a:gd name="T22" fmla="*/ 39 w 82"/>
              <a:gd name="T23"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80">
                <a:moveTo>
                  <a:pt x="39" y="80"/>
                </a:moveTo>
                <a:cubicBezTo>
                  <a:pt x="37" y="80"/>
                  <a:pt x="35" y="79"/>
                  <a:pt x="33" y="77"/>
                </a:cubicBezTo>
                <a:cubicBezTo>
                  <a:pt x="33" y="77"/>
                  <a:pt x="0" y="45"/>
                  <a:pt x="3" y="42"/>
                </a:cubicBezTo>
                <a:cubicBezTo>
                  <a:pt x="6" y="40"/>
                  <a:pt x="17" y="39"/>
                  <a:pt x="19" y="42"/>
                </a:cubicBezTo>
                <a:cubicBezTo>
                  <a:pt x="37" y="61"/>
                  <a:pt x="37" y="61"/>
                  <a:pt x="37" y="61"/>
                </a:cubicBezTo>
                <a:cubicBezTo>
                  <a:pt x="39" y="56"/>
                  <a:pt x="41" y="49"/>
                  <a:pt x="45" y="42"/>
                </a:cubicBezTo>
                <a:cubicBezTo>
                  <a:pt x="50" y="28"/>
                  <a:pt x="59" y="10"/>
                  <a:pt x="68" y="4"/>
                </a:cubicBezTo>
                <a:cubicBezTo>
                  <a:pt x="71" y="2"/>
                  <a:pt x="78" y="0"/>
                  <a:pt x="80" y="3"/>
                </a:cubicBezTo>
                <a:cubicBezTo>
                  <a:pt x="82" y="6"/>
                  <a:pt x="68" y="21"/>
                  <a:pt x="57" y="47"/>
                </a:cubicBezTo>
                <a:cubicBezTo>
                  <a:pt x="51" y="61"/>
                  <a:pt x="46" y="74"/>
                  <a:pt x="46" y="75"/>
                </a:cubicBezTo>
                <a:cubicBezTo>
                  <a:pt x="45" y="77"/>
                  <a:pt x="43" y="79"/>
                  <a:pt x="41" y="80"/>
                </a:cubicBezTo>
                <a:cubicBezTo>
                  <a:pt x="40" y="80"/>
                  <a:pt x="40" y="80"/>
                  <a:pt x="39"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232"/>
          <p:cNvSpPr>
            <a:spLocks noChangeArrowheads="1"/>
          </p:cNvSpPr>
          <p:nvPr/>
        </p:nvSpPr>
        <p:spPr bwMode="auto">
          <a:xfrm>
            <a:off x="4889228" y="3470767"/>
            <a:ext cx="1375331"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233"/>
          <p:cNvSpPr>
            <a:spLocks noChangeArrowheads="1"/>
          </p:cNvSpPr>
          <p:nvPr/>
        </p:nvSpPr>
        <p:spPr bwMode="auto">
          <a:xfrm>
            <a:off x="4889230" y="3741295"/>
            <a:ext cx="851727"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234"/>
          <p:cNvSpPr>
            <a:spLocks noChangeArrowheads="1"/>
          </p:cNvSpPr>
          <p:nvPr/>
        </p:nvSpPr>
        <p:spPr bwMode="auto">
          <a:xfrm>
            <a:off x="4889229" y="4013568"/>
            <a:ext cx="1162399"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35"/>
          <p:cNvSpPr>
            <a:spLocks/>
          </p:cNvSpPr>
          <p:nvPr/>
        </p:nvSpPr>
        <p:spPr bwMode="auto">
          <a:xfrm>
            <a:off x="3733811" y="4664581"/>
            <a:ext cx="891871" cy="884889"/>
          </a:xfrm>
          <a:custGeom>
            <a:avLst/>
            <a:gdLst>
              <a:gd name="T0" fmla="*/ 138 w 138"/>
              <a:gd name="T1" fmla="*/ 122 h 137"/>
              <a:gd name="T2" fmla="*/ 122 w 138"/>
              <a:gd name="T3" fmla="*/ 137 h 137"/>
              <a:gd name="T4" fmla="*/ 16 w 138"/>
              <a:gd name="T5" fmla="*/ 137 h 137"/>
              <a:gd name="T6" fmla="*/ 0 w 138"/>
              <a:gd name="T7" fmla="*/ 122 h 137"/>
              <a:gd name="T8" fmla="*/ 0 w 138"/>
              <a:gd name="T9" fmla="*/ 15 h 137"/>
              <a:gd name="T10" fmla="*/ 16 w 138"/>
              <a:gd name="T11" fmla="*/ 0 h 137"/>
              <a:gd name="T12" fmla="*/ 122 w 138"/>
              <a:gd name="T13" fmla="*/ 0 h 137"/>
              <a:gd name="T14" fmla="*/ 138 w 138"/>
              <a:gd name="T15" fmla="*/ 15 h 137"/>
              <a:gd name="T16" fmla="*/ 138 w 138"/>
              <a:gd name="T17" fmla="*/ 12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138" y="122"/>
                </a:moveTo>
                <a:cubicBezTo>
                  <a:pt x="138" y="130"/>
                  <a:pt x="131" y="137"/>
                  <a:pt x="122" y="137"/>
                </a:cubicBezTo>
                <a:cubicBezTo>
                  <a:pt x="16" y="137"/>
                  <a:pt x="16" y="137"/>
                  <a:pt x="16" y="137"/>
                </a:cubicBezTo>
                <a:cubicBezTo>
                  <a:pt x="7" y="137"/>
                  <a:pt x="0" y="130"/>
                  <a:pt x="0" y="122"/>
                </a:cubicBezTo>
                <a:cubicBezTo>
                  <a:pt x="0" y="15"/>
                  <a:pt x="0" y="15"/>
                  <a:pt x="0" y="15"/>
                </a:cubicBezTo>
                <a:cubicBezTo>
                  <a:pt x="0" y="6"/>
                  <a:pt x="7" y="0"/>
                  <a:pt x="16" y="0"/>
                </a:cubicBezTo>
                <a:cubicBezTo>
                  <a:pt x="122" y="0"/>
                  <a:pt x="122" y="0"/>
                  <a:pt x="122" y="0"/>
                </a:cubicBezTo>
                <a:cubicBezTo>
                  <a:pt x="131" y="0"/>
                  <a:pt x="138" y="6"/>
                  <a:pt x="138" y="15"/>
                </a:cubicBezTo>
                <a:cubicBezTo>
                  <a:pt x="138" y="122"/>
                  <a:pt x="138" y="122"/>
                  <a:pt x="138" y="122"/>
                </a:cubicBezTo>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36"/>
          <p:cNvSpPr>
            <a:spLocks/>
          </p:cNvSpPr>
          <p:nvPr/>
        </p:nvSpPr>
        <p:spPr bwMode="auto">
          <a:xfrm>
            <a:off x="4140476" y="4879257"/>
            <a:ext cx="485205" cy="670212"/>
          </a:xfrm>
          <a:custGeom>
            <a:avLst/>
            <a:gdLst>
              <a:gd name="T0" fmla="*/ 45 w 75"/>
              <a:gd name="T1" fmla="*/ 0 h 104"/>
              <a:gd name="T2" fmla="*/ 0 w 75"/>
              <a:gd name="T3" fmla="*/ 75 h 104"/>
              <a:gd name="T4" fmla="*/ 28 w 75"/>
              <a:gd name="T5" fmla="*/ 104 h 104"/>
              <a:gd name="T6" fmla="*/ 59 w 75"/>
              <a:gd name="T7" fmla="*/ 104 h 104"/>
              <a:gd name="T8" fmla="*/ 75 w 75"/>
              <a:gd name="T9" fmla="*/ 89 h 104"/>
              <a:gd name="T10" fmla="*/ 75 w 75"/>
              <a:gd name="T11" fmla="*/ 29 h 104"/>
              <a:gd name="T12" fmla="*/ 45 w 75"/>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45" y="0"/>
                </a:moveTo>
                <a:cubicBezTo>
                  <a:pt x="0" y="75"/>
                  <a:pt x="0" y="75"/>
                  <a:pt x="0" y="75"/>
                </a:cubicBezTo>
                <a:cubicBezTo>
                  <a:pt x="28" y="104"/>
                  <a:pt x="28" y="104"/>
                  <a:pt x="28" y="104"/>
                </a:cubicBezTo>
                <a:cubicBezTo>
                  <a:pt x="59" y="104"/>
                  <a:pt x="59" y="104"/>
                  <a:pt x="59" y="104"/>
                </a:cubicBezTo>
                <a:cubicBezTo>
                  <a:pt x="68" y="104"/>
                  <a:pt x="75" y="97"/>
                  <a:pt x="75" y="89"/>
                </a:cubicBezTo>
                <a:cubicBezTo>
                  <a:pt x="75" y="29"/>
                  <a:pt x="75" y="29"/>
                  <a:pt x="75" y="29"/>
                </a:cubicBezTo>
                <a:cubicBezTo>
                  <a:pt x="45" y="0"/>
                  <a:pt x="45" y="0"/>
                  <a:pt x="45" y="0"/>
                </a:cubicBezTo>
              </a:path>
            </a:pathLst>
          </a:custGeom>
          <a:solidFill>
            <a:srgbClr val="7192A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37"/>
          <p:cNvSpPr>
            <a:spLocks/>
          </p:cNvSpPr>
          <p:nvPr/>
        </p:nvSpPr>
        <p:spPr bwMode="auto">
          <a:xfrm>
            <a:off x="3922310" y="4865294"/>
            <a:ext cx="528839" cy="509640"/>
          </a:xfrm>
          <a:custGeom>
            <a:avLst/>
            <a:gdLst>
              <a:gd name="T0" fmla="*/ 39 w 82"/>
              <a:gd name="T1" fmla="*/ 79 h 79"/>
              <a:gd name="T2" fmla="*/ 33 w 82"/>
              <a:gd name="T3" fmla="*/ 77 h 79"/>
              <a:gd name="T4" fmla="*/ 3 w 82"/>
              <a:gd name="T5" fmla="*/ 42 h 79"/>
              <a:gd name="T6" fmla="*/ 19 w 82"/>
              <a:gd name="T7" fmla="*/ 41 h 79"/>
              <a:gd name="T8" fmla="*/ 37 w 82"/>
              <a:gd name="T9" fmla="*/ 61 h 79"/>
              <a:gd name="T10" fmla="*/ 45 w 82"/>
              <a:gd name="T11" fmla="*/ 41 h 79"/>
              <a:gd name="T12" fmla="*/ 68 w 82"/>
              <a:gd name="T13" fmla="*/ 3 h 79"/>
              <a:gd name="T14" fmla="*/ 80 w 82"/>
              <a:gd name="T15" fmla="*/ 3 h 79"/>
              <a:gd name="T16" fmla="*/ 57 w 82"/>
              <a:gd name="T17" fmla="*/ 46 h 79"/>
              <a:gd name="T18" fmla="*/ 46 w 82"/>
              <a:gd name="T19" fmla="*/ 74 h 79"/>
              <a:gd name="T20" fmla="*/ 41 w 82"/>
              <a:gd name="T21" fmla="*/ 79 h 79"/>
              <a:gd name="T22" fmla="*/ 39 w 82"/>
              <a:gd name="T2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79">
                <a:moveTo>
                  <a:pt x="39" y="79"/>
                </a:moveTo>
                <a:cubicBezTo>
                  <a:pt x="37" y="79"/>
                  <a:pt x="35" y="79"/>
                  <a:pt x="33" y="77"/>
                </a:cubicBezTo>
                <a:cubicBezTo>
                  <a:pt x="33" y="77"/>
                  <a:pt x="0" y="44"/>
                  <a:pt x="3" y="42"/>
                </a:cubicBezTo>
                <a:cubicBezTo>
                  <a:pt x="6" y="39"/>
                  <a:pt x="17" y="39"/>
                  <a:pt x="19" y="41"/>
                </a:cubicBezTo>
                <a:cubicBezTo>
                  <a:pt x="37" y="61"/>
                  <a:pt x="37" y="61"/>
                  <a:pt x="37" y="61"/>
                </a:cubicBezTo>
                <a:cubicBezTo>
                  <a:pt x="39" y="55"/>
                  <a:pt x="41" y="48"/>
                  <a:pt x="45" y="41"/>
                </a:cubicBezTo>
                <a:cubicBezTo>
                  <a:pt x="50" y="28"/>
                  <a:pt x="59" y="9"/>
                  <a:pt x="68" y="3"/>
                </a:cubicBezTo>
                <a:cubicBezTo>
                  <a:pt x="71" y="1"/>
                  <a:pt x="78" y="0"/>
                  <a:pt x="80" y="3"/>
                </a:cubicBezTo>
                <a:cubicBezTo>
                  <a:pt x="82" y="6"/>
                  <a:pt x="68" y="21"/>
                  <a:pt x="57" y="46"/>
                </a:cubicBezTo>
                <a:cubicBezTo>
                  <a:pt x="51" y="61"/>
                  <a:pt x="46" y="74"/>
                  <a:pt x="46" y="74"/>
                </a:cubicBezTo>
                <a:cubicBezTo>
                  <a:pt x="45" y="77"/>
                  <a:pt x="43" y="79"/>
                  <a:pt x="41" y="79"/>
                </a:cubicBezTo>
                <a:cubicBezTo>
                  <a:pt x="40" y="79"/>
                  <a:pt x="40" y="79"/>
                  <a:pt x="39"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238"/>
          <p:cNvSpPr>
            <a:spLocks noChangeArrowheads="1"/>
          </p:cNvSpPr>
          <p:nvPr/>
        </p:nvSpPr>
        <p:spPr bwMode="auto">
          <a:xfrm>
            <a:off x="4889228" y="4652364"/>
            <a:ext cx="1375331"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239"/>
          <p:cNvSpPr>
            <a:spLocks noChangeArrowheads="1"/>
          </p:cNvSpPr>
          <p:nvPr/>
        </p:nvSpPr>
        <p:spPr bwMode="auto">
          <a:xfrm>
            <a:off x="4889230" y="4929873"/>
            <a:ext cx="851727" cy="129155"/>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240"/>
          <p:cNvSpPr>
            <a:spLocks noChangeArrowheads="1"/>
          </p:cNvSpPr>
          <p:nvPr/>
        </p:nvSpPr>
        <p:spPr bwMode="auto">
          <a:xfrm>
            <a:off x="4889229" y="5202145"/>
            <a:ext cx="1162399" cy="127410"/>
          </a:xfrm>
          <a:prstGeom prst="rect">
            <a:avLst/>
          </a:prstGeom>
          <a:solidFill>
            <a:srgbClr val="D8DA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235"/>
          <p:cNvSpPr>
            <a:spLocks/>
          </p:cNvSpPr>
          <p:nvPr/>
        </p:nvSpPr>
        <p:spPr bwMode="auto">
          <a:xfrm>
            <a:off x="3733811" y="2277640"/>
            <a:ext cx="891871" cy="884889"/>
          </a:xfrm>
          <a:custGeom>
            <a:avLst/>
            <a:gdLst>
              <a:gd name="T0" fmla="*/ 138 w 138"/>
              <a:gd name="T1" fmla="*/ 122 h 137"/>
              <a:gd name="T2" fmla="*/ 122 w 138"/>
              <a:gd name="T3" fmla="*/ 137 h 137"/>
              <a:gd name="T4" fmla="*/ 16 w 138"/>
              <a:gd name="T5" fmla="*/ 137 h 137"/>
              <a:gd name="T6" fmla="*/ 0 w 138"/>
              <a:gd name="T7" fmla="*/ 122 h 137"/>
              <a:gd name="T8" fmla="*/ 0 w 138"/>
              <a:gd name="T9" fmla="*/ 15 h 137"/>
              <a:gd name="T10" fmla="*/ 16 w 138"/>
              <a:gd name="T11" fmla="*/ 0 h 137"/>
              <a:gd name="T12" fmla="*/ 122 w 138"/>
              <a:gd name="T13" fmla="*/ 0 h 137"/>
              <a:gd name="T14" fmla="*/ 138 w 138"/>
              <a:gd name="T15" fmla="*/ 15 h 137"/>
              <a:gd name="T16" fmla="*/ 138 w 138"/>
              <a:gd name="T17" fmla="*/ 12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138" y="122"/>
                </a:moveTo>
                <a:cubicBezTo>
                  <a:pt x="138" y="130"/>
                  <a:pt x="131" y="137"/>
                  <a:pt x="122" y="137"/>
                </a:cubicBezTo>
                <a:cubicBezTo>
                  <a:pt x="16" y="137"/>
                  <a:pt x="16" y="137"/>
                  <a:pt x="16" y="137"/>
                </a:cubicBezTo>
                <a:cubicBezTo>
                  <a:pt x="7" y="137"/>
                  <a:pt x="0" y="130"/>
                  <a:pt x="0" y="122"/>
                </a:cubicBezTo>
                <a:cubicBezTo>
                  <a:pt x="0" y="15"/>
                  <a:pt x="0" y="15"/>
                  <a:pt x="0" y="15"/>
                </a:cubicBezTo>
                <a:cubicBezTo>
                  <a:pt x="0" y="6"/>
                  <a:pt x="7" y="0"/>
                  <a:pt x="16" y="0"/>
                </a:cubicBezTo>
                <a:cubicBezTo>
                  <a:pt x="122" y="0"/>
                  <a:pt x="122" y="0"/>
                  <a:pt x="122" y="0"/>
                </a:cubicBezTo>
                <a:cubicBezTo>
                  <a:pt x="131" y="0"/>
                  <a:pt x="138" y="6"/>
                  <a:pt x="138" y="15"/>
                </a:cubicBezTo>
                <a:cubicBezTo>
                  <a:pt x="138" y="122"/>
                  <a:pt x="138" y="122"/>
                  <a:pt x="138" y="122"/>
                </a:cubicBezTo>
              </a:path>
            </a:pathLst>
          </a:cu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9" name="Freeform 236"/>
          <p:cNvSpPr>
            <a:spLocks/>
          </p:cNvSpPr>
          <p:nvPr/>
        </p:nvSpPr>
        <p:spPr bwMode="auto">
          <a:xfrm>
            <a:off x="4140476" y="2492316"/>
            <a:ext cx="485205" cy="670212"/>
          </a:xfrm>
          <a:custGeom>
            <a:avLst/>
            <a:gdLst>
              <a:gd name="T0" fmla="*/ 45 w 75"/>
              <a:gd name="T1" fmla="*/ 0 h 104"/>
              <a:gd name="T2" fmla="*/ 0 w 75"/>
              <a:gd name="T3" fmla="*/ 75 h 104"/>
              <a:gd name="T4" fmla="*/ 28 w 75"/>
              <a:gd name="T5" fmla="*/ 104 h 104"/>
              <a:gd name="T6" fmla="*/ 59 w 75"/>
              <a:gd name="T7" fmla="*/ 104 h 104"/>
              <a:gd name="T8" fmla="*/ 75 w 75"/>
              <a:gd name="T9" fmla="*/ 89 h 104"/>
              <a:gd name="T10" fmla="*/ 75 w 75"/>
              <a:gd name="T11" fmla="*/ 29 h 104"/>
              <a:gd name="T12" fmla="*/ 45 w 75"/>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45" y="0"/>
                </a:moveTo>
                <a:cubicBezTo>
                  <a:pt x="0" y="75"/>
                  <a:pt x="0" y="75"/>
                  <a:pt x="0" y="75"/>
                </a:cubicBezTo>
                <a:cubicBezTo>
                  <a:pt x="28" y="104"/>
                  <a:pt x="28" y="104"/>
                  <a:pt x="28" y="104"/>
                </a:cubicBezTo>
                <a:cubicBezTo>
                  <a:pt x="59" y="104"/>
                  <a:pt x="59" y="104"/>
                  <a:pt x="59" y="104"/>
                </a:cubicBezTo>
                <a:cubicBezTo>
                  <a:pt x="68" y="104"/>
                  <a:pt x="75" y="97"/>
                  <a:pt x="75" y="89"/>
                </a:cubicBezTo>
                <a:cubicBezTo>
                  <a:pt x="75" y="29"/>
                  <a:pt x="75" y="29"/>
                  <a:pt x="75" y="29"/>
                </a:cubicBezTo>
                <a:cubicBezTo>
                  <a:pt x="45" y="0"/>
                  <a:pt x="45" y="0"/>
                  <a:pt x="45" y="0"/>
                </a:cubicBezTo>
              </a:path>
            </a:pathLst>
          </a:custGeom>
          <a:solidFill>
            <a:srgbClr val="FFA70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0" name="Freeform 237"/>
          <p:cNvSpPr>
            <a:spLocks/>
          </p:cNvSpPr>
          <p:nvPr/>
        </p:nvSpPr>
        <p:spPr bwMode="auto">
          <a:xfrm>
            <a:off x="3922310" y="2478353"/>
            <a:ext cx="528839" cy="509640"/>
          </a:xfrm>
          <a:custGeom>
            <a:avLst/>
            <a:gdLst>
              <a:gd name="T0" fmla="*/ 39 w 82"/>
              <a:gd name="T1" fmla="*/ 79 h 79"/>
              <a:gd name="T2" fmla="*/ 33 w 82"/>
              <a:gd name="T3" fmla="*/ 77 h 79"/>
              <a:gd name="T4" fmla="*/ 3 w 82"/>
              <a:gd name="T5" fmla="*/ 42 h 79"/>
              <a:gd name="T6" fmla="*/ 19 w 82"/>
              <a:gd name="T7" fmla="*/ 41 h 79"/>
              <a:gd name="T8" fmla="*/ 37 w 82"/>
              <a:gd name="T9" fmla="*/ 61 h 79"/>
              <a:gd name="T10" fmla="*/ 45 w 82"/>
              <a:gd name="T11" fmla="*/ 41 h 79"/>
              <a:gd name="T12" fmla="*/ 68 w 82"/>
              <a:gd name="T13" fmla="*/ 3 h 79"/>
              <a:gd name="T14" fmla="*/ 80 w 82"/>
              <a:gd name="T15" fmla="*/ 3 h 79"/>
              <a:gd name="T16" fmla="*/ 57 w 82"/>
              <a:gd name="T17" fmla="*/ 46 h 79"/>
              <a:gd name="T18" fmla="*/ 46 w 82"/>
              <a:gd name="T19" fmla="*/ 74 h 79"/>
              <a:gd name="T20" fmla="*/ 41 w 82"/>
              <a:gd name="T21" fmla="*/ 79 h 79"/>
              <a:gd name="T22" fmla="*/ 39 w 82"/>
              <a:gd name="T2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79">
                <a:moveTo>
                  <a:pt x="39" y="79"/>
                </a:moveTo>
                <a:cubicBezTo>
                  <a:pt x="37" y="79"/>
                  <a:pt x="35" y="79"/>
                  <a:pt x="33" y="77"/>
                </a:cubicBezTo>
                <a:cubicBezTo>
                  <a:pt x="33" y="77"/>
                  <a:pt x="0" y="44"/>
                  <a:pt x="3" y="42"/>
                </a:cubicBezTo>
                <a:cubicBezTo>
                  <a:pt x="6" y="39"/>
                  <a:pt x="17" y="39"/>
                  <a:pt x="19" y="41"/>
                </a:cubicBezTo>
                <a:cubicBezTo>
                  <a:pt x="37" y="61"/>
                  <a:pt x="37" y="61"/>
                  <a:pt x="37" y="61"/>
                </a:cubicBezTo>
                <a:cubicBezTo>
                  <a:pt x="39" y="55"/>
                  <a:pt x="41" y="48"/>
                  <a:pt x="45" y="41"/>
                </a:cubicBezTo>
                <a:cubicBezTo>
                  <a:pt x="50" y="28"/>
                  <a:pt x="59" y="9"/>
                  <a:pt x="68" y="3"/>
                </a:cubicBezTo>
                <a:cubicBezTo>
                  <a:pt x="71" y="1"/>
                  <a:pt x="78" y="0"/>
                  <a:pt x="80" y="3"/>
                </a:cubicBezTo>
                <a:cubicBezTo>
                  <a:pt x="82" y="6"/>
                  <a:pt x="68" y="21"/>
                  <a:pt x="57" y="46"/>
                </a:cubicBezTo>
                <a:cubicBezTo>
                  <a:pt x="51" y="61"/>
                  <a:pt x="46" y="74"/>
                  <a:pt x="46" y="74"/>
                </a:cubicBezTo>
                <a:cubicBezTo>
                  <a:pt x="45" y="77"/>
                  <a:pt x="43" y="79"/>
                  <a:pt x="41" y="79"/>
                </a:cubicBezTo>
                <a:cubicBezTo>
                  <a:pt x="40" y="79"/>
                  <a:pt x="40" y="79"/>
                  <a:pt x="39"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346"/>
          <p:cNvSpPr>
            <a:spLocks/>
          </p:cNvSpPr>
          <p:nvPr/>
        </p:nvSpPr>
        <p:spPr bwMode="auto">
          <a:xfrm>
            <a:off x="2211872" y="2980324"/>
            <a:ext cx="1748835" cy="3028170"/>
          </a:xfrm>
          <a:custGeom>
            <a:avLst/>
            <a:gdLst>
              <a:gd name="T0" fmla="*/ 140 w 271"/>
              <a:gd name="T1" fmla="*/ 91 h 469"/>
              <a:gd name="T2" fmla="*/ 42 w 271"/>
              <a:gd name="T3" fmla="*/ 91 h 469"/>
              <a:gd name="T4" fmla="*/ 0 w 271"/>
              <a:gd name="T5" fmla="*/ 133 h 469"/>
              <a:gd name="T6" fmla="*/ 0 w 271"/>
              <a:gd name="T7" fmla="*/ 259 h 469"/>
              <a:gd name="T8" fmla="*/ 14 w 271"/>
              <a:gd name="T9" fmla="*/ 273 h 469"/>
              <a:gd name="T10" fmla="*/ 28 w 271"/>
              <a:gd name="T11" fmla="*/ 259 h 469"/>
              <a:gd name="T12" fmla="*/ 28 w 271"/>
              <a:gd name="T13" fmla="*/ 161 h 469"/>
              <a:gd name="T14" fmla="*/ 42 w 271"/>
              <a:gd name="T15" fmla="*/ 161 h 469"/>
              <a:gd name="T16" fmla="*/ 42 w 271"/>
              <a:gd name="T17" fmla="*/ 279 h 469"/>
              <a:gd name="T18" fmla="*/ 42 w 271"/>
              <a:gd name="T19" fmla="*/ 301 h 469"/>
              <a:gd name="T20" fmla="*/ 42 w 271"/>
              <a:gd name="T21" fmla="*/ 449 h 469"/>
              <a:gd name="T22" fmla="*/ 62 w 271"/>
              <a:gd name="T23" fmla="*/ 469 h 469"/>
              <a:gd name="T24" fmla="*/ 64 w 271"/>
              <a:gd name="T25" fmla="*/ 469 h 469"/>
              <a:gd name="T26" fmla="*/ 84 w 271"/>
              <a:gd name="T27" fmla="*/ 449 h 469"/>
              <a:gd name="T28" fmla="*/ 84 w 271"/>
              <a:gd name="T29" fmla="*/ 301 h 469"/>
              <a:gd name="T30" fmla="*/ 98 w 271"/>
              <a:gd name="T31" fmla="*/ 301 h 469"/>
              <a:gd name="T32" fmla="*/ 98 w 271"/>
              <a:gd name="T33" fmla="*/ 449 h 469"/>
              <a:gd name="T34" fmla="*/ 118 w 271"/>
              <a:gd name="T35" fmla="*/ 469 h 469"/>
              <a:gd name="T36" fmla="*/ 120 w 271"/>
              <a:gd name="T37" fmla="*/ 469 h 469"/>
              <a:gd name="T38" fmla="*/ 140 w 271"/>
              <a:gd name="T39" fmla="*/ 449 h 469"/>
              <a:gd name="T40" fmla="*/ 140 w 271"/>
              <a:gd name="T41" fmla="*/ 301 h 469"/>
              <a:gd name="T42" fmla="*/ 140 w 271"/>
              <a:gd name="T43" fmla="*/ 279 h 469"/>
              <a:gd name="T44" fmla="*/ 140 w 271"/>
              <a:gd name="T45" fmla="*/ 147 h 469"/>
              <a:gd name="T46" fmla="*/ 266 w 271"/>
              <a:gd name="T47" fmla="*/ 21 h 469"/>
              <a:gd name="T48" fmla="*/ 260 w 271"/>
              <a:gd name="T49" fmla="*/ 4 h 469"/>
              <a:gd name="T50" fmla="*/ 238 w 271"/>
              <a:gd name="T51" fmla="*/ 7 h 469"/>
              <a:gd name="T52" fmla="*/ 140 w 271"/>
              <a:gd name="T53" fmla="*/ 91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1" h="469">
                <a:moveTo>
                  <a:pt x="140" y="91"/>
                </a:moveTo>
                <a:cubicBezTo>
                  <a:pt x="42" y="91"/>
                  <a:pt x="42" y="91"/>
                  <a:pt x="42" y="91"/>
                </a:cubicBezTo>
                <a:cubicBezTo>
                  <a:pt x="14" y="91"/>
                  <a:pt x="0" y="105"/>
                  <a:pt x="0" y="133"/>
                </a:cubicBezTo>
                <a:cubicBezTo>
                  <a:pt x="0" y="259"/>
                  <a:pt x="0" y="259"/>
                  <a:pt x="0" y="259"/>
                </a:cubicBezTo>
                <a:cubicBezTo>
                  <a:pt x="0" y="267"/>
                  <a:pt x="6" y="273"/>
                  <a:pt x="14" y="273"/>
                </a:cubicBezTo>
                <a:cubicBezTo>
                  <a:pt x="22" y="273"/>
                  <a:pt x="28" y="267"/>
                  <a:pt x="28" y="259"/>
                </a:cubicBezTo>
                <a:cubicBezTo>
                  <a:pt x="28" y="259"/>
                  <a:pt x="28" y="175"/>
                  <a:pt x="28" y="161"/>
                </a:cubicBezTo>
                <a:cubicBezTo>
                  <a:pt x="28" y="147"/>
                  <a:pt x="42" y="147"/>
                  <a:pt x="42" y="161"/>
                </a:cubicBezTo>
                <a:cubicBezTo>
                  <a:pt x="42" y="171"/>
                  <a:pt x="42" y="243"/>
                  <a:pt x="42" y="279"/>
                </a:cubicBezTo>
                <a:cubicBezTo>
                  <a:pt x="42" y="301"/>
                  <a:pt x="42" y="301"/>
                  <a:pt x="42" y="301"/>
                </a:cubicBezTo>
                <a:cubicBezTo>
                  <a:pt x="42" y="449"/>
                  <a:pt x="42" y="449"/>
                  <a:pt x="42" y="449"/>
                </a:cubicBezTo>
                <a:cubicBezTo>
                  <a:pt x="42" y="460"/>
                  <a:pt x="51" y="469"/>
                  <a:pt x="62" y="469"/>
                </a:cubicBezTo>
                <a:cubicBezTo>
                  <a:pt x="64" y="469"/>
                  <a:pt x="64" y="469"/>
                  <a:pt x="64" y="469"/>
                </a:cubicBezTo>
                <a:cubicBezTo>
                  <a:pt x="75" y="469"/>
                  <a:pt x="84" y="460"/>
                  <a:pt x="84" y="449"/>
                </a:cubicBezTo>
                <a:cubicBezTo>
                  <a:pt x="84" y="449"/>
                  <a:pt x="84" y="315"/>
                  <a:pt x="84" y="301"/>
                </a:cubicBezTo>
                <a:cubicBezTo>
                  <a:pt x="84" y="287"/>
                  <a:pt x="98" y="287"/>
                  <a:pt x="98" y="301"/>
                </a:cubicBezTo>
                <a:cubicBezTo>
                  <a:pt x="98" y="315"/>
                  <a:pt x="98" y="449"/>
                  <a:pt x="98" y="449"/>
                </a:cubicBezTo>
                <a:cubicBezTo>
                  <a:pt x="98" y="460"/>
                  <a:pt x="107" y="469"/>
                  <a:pt x="118" y="469"/>
                </a:cubicBezTo>
                <a:cubicBezTo>
                  <a:pt x="120" y="469"/>
                  <a:pt x="120" y="469"/>
                  <a:pt x="120" y="469"/>
                </a:cubicBezTo>
                <a:cubicBezTo>
                  <a:pt x="131" y="469"/>
                  <a:pt x="140" y="460"/>
                  <a:pt x="140" y="449"/>
                </a:cubicBezTo>
                <a:cubicBezTo>
                  <a:pt x="140" y="301"/>
                  <a:pt x="140" y="301"/>
                  <a:pt x="140" y="301"/>
                </a:cubicBezTo>
                <a:cubicBezTo>
                  <a:pt x="140" y="279"/>
                  <a:pt x="140" y="279"/>
                  <a:pt x="140" y="279"/>
                </a:cubicBezTo>
                <a:cubicBezTo>
                  <a:pt x="140" y="243"/>
                  <a:pt x="140" y="157"/>
                  <a:pt x="140" y="147"/>
                </a:cubicBezTo>
                <a:cubicBezTo>
                  <a:pt x="140" y="133"/>
                  <a:pt x="263" y="25"/>
                  <a:pt x="266" y="21"/>
                </a:cubicBezTo>
                <a:cubicBezTo>
                  <a:pt x="269" y="17"/>
                  <a:pt x="271" y="8"/>
                  <a:pt x="260" y="4"/>
                </a:cubicBezTo>
                <a:cubicBezTo>
                  <a:pt x="249" y="0"/>
                  <a:pt x="240" y="5"/>
                  <a:pt x="238" y="7"/>
                </a:cubicBezTo>
                <a:cubicBezTo>
                  <a:pt x="236" y="9"/>
                  <a:pt x="182" y="63"/>
                  <a:pt x="140" y="91"/>
                </a:cubicBez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Oval 347"/>
          <p:cNvSpPr>
            <a:spLocks noChangeArrowheads="1"/>
          </p:cNvSpPr>
          <p:nvPr/>
        </p:nvSpPr>
        <p:spPr bwMode="auto">
          <a:xfrm>
            <a:off x="2573159" y="3011145"/>
            <a:ext cx="452044" cy="452044"/>
          </a:xfrm>
          <a:prstGeom prst="ellipse">
            <a:avLst/>
          </a:pr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5" name="椭圆 354"/>
          <p:cNvSpPr/>
          <p:nvPr/>
        </p:nvSpPr>
        <p:spPr>
          <a:xfrm>
            <a:off x="1601224" y="5968495"/>
            <a:ext cx="3101163" cy="447261"/>
          </a:xfrm>
          <a:prstGeom prst="ellipse">
            <a:avLst/>
          </a:prstGeom>
          <a:gradFill flip="none" rotWithShape="1">
            <a:gsLst>
              <a:gs pos="0">
                <a:schemeClr val="tx1">
                  <a:alpha val="20000"/>
                  <a:lumMod val="93000"/>
                  <a:lumOff val="7000"/>
                </a:schemeClr>
              </a:gs>
              <a:gs pos="100000">
                <a:schemeClr val="tx1">
                  <a:alpha val="0"/>
                  <a:lumMod val="53000"/>
                  <a:lumOff val="4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6" name="文本框 355"/>
          <p:cNvSpPr txBox="1"/>
          <p:nvPr/>
        </p:nvSpPr>
        <p:spPr>
          <a:xfrm>
            <a:off x="2033062" y="1002927"/>
            <a:ext cx="8125879" cy="954107"/>
          </a:xfrm>
          <a:prstGeom prst="rect">
            <a:avLst/>
          </a:prstGeom>
          <a:noFill/>
        </p:spPr>
        <p:txBody>
          <a:bodyPr wrap="square" rtlCol="0">
            <a:spAutoFit/>
          </a:bodyPr>
          <a:lstStyle/>
          <a:p>
            <a:pPr algn="just">
              <a:lnSpc>
                <a:spcPct val="140000"/>
              </a:lnSpc>
            </a:pPr>
            <a:r>
              <a:rPr lang="zh-CN" altLang="en-US" sz="2000" dirty="0">
                <a:solidFill>
                  <a:srgbClr val="4C4E4D"/>
                </a:solidFill>
                <a:latin typeface="微软雅黑" panose="020B0503020204020204" pitchFamily="34" charset="-122"/>
                <a:ea typeface="微软雅黑" panose="020B0503020204020204" pitchFamily="34" charset="-122"/>
              </a:rPr>
              <a:t>金融（</a:t>
            </a:r>
            <a:r>
              <a:rPr lang="en-US" altLang="zh-CN" sz="2000" dirty="0">
                <a:solidFill>
                  <a:srgbClr val="4C4E4D"/>
                </a:solidFill>
                <a:latin typeface="微软雅黑" panose="020B0503020204020204" pitchFamily="34" charset="-122"/>
                <a:ea typeface="微软雅黑" panose="020B0503020204020204" pitchFamily="34" charset="-122"/>
              </a:rPr>
              <a:t>FIN</a:t>
            </a:r>
            <a:r>
              <a:rPr lang="zh-CN" altLang="en-US" sz="2000" dirty="0">
                <a:solidFill>
                  <a:srgbClr val="4C4E4D"/>
                </a:solidFill>
                <a:latin typeface="微软雅黑" panose="020B0503020204020204" pitchFamily="34" charset="-122"/>
                <a:ea typeface="微软雅黑" panose="020B0503020204020204" pitchFamily="34" charset="-122"/>
              </a:rPr>
              <a:t>）就是对现有资源进行重新整合之后，实现价值</a:t>
            </a:r>
            <a:r>
              <a:rPr lang="zh-CN" altLang="en-US" sz="2000" dirty="0" smtClean="0">
                <a:solidFill>
                  <a:srgbClr val="4C4E4D"/>
                </a:solidFill>
                <a:latin typeface="微软雅黑" panose="020B0503020204020204" pitchFamily="34" charset="-122"/>
                <a:ea typeface="微软雅黑" panose="020B0503020204020204" pitchFamily="34" charset="-122"/>
              </a:rPr>
              <a:t>和的</a:t>
            </a:r>
            <a:r>
              <a:rPr lang="zh-CN" altLang="en-US" sz="2000" dirty="0">
                <a:solidFill>
                  <a:srgbClr val="4C4E4D"/>
                </a:solidFill>
                <a:latin typeface="微软雅黑" panose="020B0503020204020204" pitchFamily="34" charset="-122"/>
                <a:ea typeface="微软雅黑" panose="020B0503020204020204" pitchFamily="34" charset="-122"/>
              </a:rPr>
              <a:t>等效流通</a:t>
            </a:r>
            <a:r>
              <a:rPr lang="zh-CN" altLang="en-US" sz="2000" dirty="0" smtClean="0">
                <a:solidFill>
                  <a:srgbClr val="4C4E4D"/>
                </a:solidFill>
                <a:latin typeface="微软雅黑" panose="020B0503020204020204" pitchFamily="34" charset="-122"/>
                <a:ea typeface="微软雅黑" panose="020B0503020204020204" pitchFamily="34" charset="-122"/>
              </a:rPr>
              <a:t>。狭义</a:t>
            </a:r>
            <a:r>
              <a:rPr lang="zh-CN" altLang="en-US" sz="2000" dirty="0">
                <a:solidFill>
                  <a:srgbClr val="4C4E4D"/>
                </a:solidFill>
                <a:latin typeface="微软雅黑" panose="020B0503020204020204" pitchFamily="34" charset="-122"/>
                <a:ea typeface="微软雅黑" panose="020B0503020204020204" pitchFamily="34" charset="-122"/>
              </a:rPr>
              <a:t>的可以理解为金融是动态的货币经济学。</a:t>
            </a:r>
          </a:p>
        </p:txBody>
      </p:sp>
      <p:sp>
        <p:nvSpPr>
          <p:cNvPr id="3587" name="文本框 3586"/>
          <p:cNvSpPr txBox="1"/>
          <p:nvPr/>
        </p:nvSpPr>
        <p:spPr>
          <a:xfrm>
            <a:off x="7775595" y="2979516"/>
            <a:ext cx="2444900" cy="307777"/>
          </a:xfrm>
          <a:prstGeom prst="rect">
            <a:avLst/>
          </a:prstGeom>
          <a:noFill/>
        </p:spPr>
        <p:txBody>
          <a:bodyPr wrap="none" rtlCol="0">
            <a:spAutoFit/>
          </a:bodyPr>
          <a:lstStyle/>
          <a:p>
            <a:r>
              <a:rPr lang="zh-CN" altLang="en-US" sz="1400" dirty="0" smtClean="0">
                <a:solidFill>
                  <a:srgbClr val="4C4E4D"/>
                </a:solidFill>
                <a:latin typeface="微软雅黑" panose="020B0503020204020204" pitchFamily="34" charset="-122"/>
                <a:ea typeface="微软雅黑" panose="020B0503020204020204" pitchFamily="34" charset="-122"/>
              </a:rPr>
              <a:t>点此添加内容  点此添加内容</a:t>
            </a:r>
            <a:endParaRPr lang="zh-CN" altLang="en-US" sz="1400" dirty="0">
              <a:solidFill>
                <a:srgbClr val="4C4E4D"/>
              </a:solidFill>
              <a:latin typeface="微软雅黑" panose="020B0503020204020204" pitchFamily="34" charset="-122"/>
              <a:ea typeface="微软雅黑" panose="020B0503020204020204" pitchFamily="34" charset="-122"/>
            </a:endParaRPr>
          </a:p>
        </p:txBody>
      </p:sp>
      <p:sp>
        <p:nvSpPr>
          <p:cNvPr id="363" name="文本框 362"/>
          <p:cNvSpPr txBox="1"/>
          <p:nvPr/>
        </p:nvSpPr>
        <p:spPr>
          <a:xfrm>
            <a:off x="7775595" y="4126745"/>
            <a:ext cx="2444900" cy="307777"/>
          </a:xfrm>
          <a:prstGeom prst="rect">
            <a:avLst/>
          </a:prstGeom>
          <a:noFill/>
        </p:spPr>
        <p:txBody>
          <a:bodyPr wrap="none" rtlCol="0">
            <a:spAutoFit/>
          </a:bodyPr>
          <a:lstStyle/>
          <a:p>
            <a:r>
              <a:rPr lang="zh-CN" altLang="en-US" sz="1400" dirty="0" smtClean="0">
                <a:solidFill>
                  <a:srgbClr val="4C4E4D"/>
                </a:solidFill>
                <a:latin typeface="微软雅黑" panose="020B0503020204020204" pitchFamily="34" charset="-122"/>
                <a:ea typeface="微软雅黑" panose="020B0503020204020204" pitchFamily="34" charset="-122"/>
              </a:rPr>
              <a:t>点此添加内容  点此添加内容</a:t>
            </a:r>
            <a:endParaRPr lang="zh-CN" altLang="en-US" sz="1400" dirty="0">
              <a:solidFill>
                <a:srgbClr val="4C4E4D"/>
              </a:solidFill>
              <a:latin typeface="微软雅黑" panose="020B0503020204020204" pitchFamily="34" charset="-122"/>
              <a:ea typeface="微软雅黑" panose="020B0503020204020204" pitchFamily="34" charset="-122"/>
            </a:endParaRPr>
          </a:p>
        </p:txBody>
      </p:sp>
      <p:sp>
        <p:nvSpPr>
          <p:cNvPr id="364" name="文本框 363"/>
          <p:cNvSpPr txBox="1"/>
          <p:nvPr/>
        </p:nvSpPr>
        <p:spPr>
          <a:xfrm>
            <a:off x="7775595" y="5400263"/>
            <a:ext cx="2444900" cy="307777"/>
          </a:xfrm>
          <a:prstGeom prst="rect">
            <a:avLst/>
          </a:prstGeom>
          <a:noFill/>
        </p:spPr>
        <p:txBody>
          <a:bodyPr wrap="none" rtlCol="0">
            <a:spAutoFit/>
          </a:bodyPr>
          <a:lstStyle/>
          <a:p>
            <a:r>
              <a:rPr lang="zh-CN" altLang="en-US" sz="1400" dirty="0" smtClean="0">
                <a:solidFill>
                  <a:srgbClr val="4C4E4D"/>
                </a:solidFill>
                <a:latin typeface="微软雅黑" panose="020B0503020204020204" pitchFamily="34" charset="-122"/>
                <a:ea typeface="微软雅黑" panose="020B0503020204020204" pitchFamily="34" charset="-122"/>
              </a:rPr>
              <a:t>点此添加内容  点此添加内容</a:t>
            </a:r>
            <a:endParaRPr lang="zh-CN" altLang="en-US" sz="1400" dirty="0">
              <a:solidFill>
                <a:srgbClr val="4C4E4D"/>
              </a:solidFill>
              <a:latin typeface="微软雅黑" panose="020B0503020204020204" pitchFamily="34" charset="-122"/>
              <a:ea typeface="微软雅黑" panose="020B0503020204020204" pitchFamily="34" charset="-122"/>
            </a:endParaRPr>
          </a:p>
        </p:txBody>
      </p:sp>
      <p:sp>
        <p:nvSpPr>
          <p:cNvPr id="3588" name="文本框 3587"/>
          <p:cNvSpPr txBox="1"/>
          <p:nvPr/>
        </p:nvSpPr>
        <p:spPr>
          <a:xfrm>
            <a:off x="7781048" y="2060996"/>
            <a:ext cx="697627" cy="400110"/>
          </a:xfrm>
          <a:prstGeom prst="rect">
            <a:avLst/>
          </a:prstGeom>
          <a:noFill/>
        </p:spPr>
        <p:txBody>
          <a:bodyPr wrap="none" rtlCol="0">
            <a:spAutoFit/>
          </a:bodyPr>
          <a:lstStyle/>
          <a:p>
            <a:r>
              <a:rPr lang="zh-CN" altLang="en-US" sz="2000" dirty="0" smtClean="0">
                <a:solidFill>
                  <a:srgbClr val="FFC04E"/>
                </a:solidFill>
                <a:latin typeface="微软雅黑" panose="020B0503020204020204" pitchFamily="34" charset="-122"/>
                <a:ea typeface="微软雅黑" panose="020B0503020204020204" pitchFamily="34" charset="-122"/>
              </a:rPr>
              <a:t>美国</a:t>
            </a:r>
            <a:endParaRPr lang="zh-CN" altLang="en-US" sz="2000" dirty="0">
              <a:solidFill>
                <a:srgbClr val="FFC04E"/>
              </a:solidFill>
              <a:latin typeface="微软雅黑" panose="020B0503020204020204" pitchFamily="34" charset="-122"/>
              <a:ea typeface="微软雅黑" panose="020B0503020204020204" pitchFamily="34" charset="-122"/>
            </a:endParaRPr>
          </a:p>
        </p:txBody>
      </p:sp>
      <p:sp>
        <p:nvSpPr>
          <p:cNvPr id="366" name="文本框 365"/>
          <p:cNvSpPr txBox="1"/>
          <p:nvPr/>
        </p:nvSpPr>
        <p:spPr>
          <a:xfrm>
            <a:off x="7781048" y="3273311"/>
            <a:ext cx="697627" cy="400110"/>
          </a:xfrm>
          <a:prstGeom prst="rect">
            <a:avLst/>
          </a:prstGeom>
          <a:noFill/>
        </p:spPr>
        <p:txBody>
          <a:bodyPr wrap="none" rtlCol="0">
            <a:spAutoFit/>
          </a:bodyPr>
          <a:lstStyle/>
          <a:p>
            <a:r>
              <a:rPr lang="zh-CN" altLang="en-US" sz="2000" dirty="0">
                <a:solidFill>
                  <a:srgbClr val="014195"/>
                </a:solidFill>
                <a:latin typeface="微软雅黑" panose="020B0503020204020204" pitchFamily="34" charset="-122"/>
                <a:ea typeface="微软雅黑" panose="020B0503020204020204" pitchFamily="34" charset="-122"/>
              </a:rPr>
              <a:t>中国</a:t>
            </a:r>
          </a:p>
        </p:txBody>
      </p:sp>
      <p:sp>
        <p:nvSpPr>
          <p:cNvPr id="367" name="文本框 366"/>
          <p:cNvSpPr txBox="1"/>
          <p:nvPr/>
        </p:nvSpPr>
        <p:spPr>
          <a:xfrm>
            <a:off x="7781048" y="4491024"/>
            <a:ext cx="697627" cy="400110"/>
          </a:xfrm>
          <a:prstGeom prst="rect">
            <a:avLst/>
          </a:prstGeom>
          <a:noFill/>
        </p:spPr>
        <p:txBody>
          <a:bodyPr wrap="none" rtlCol="0">
            <a:spAutoFit/>
          </a:bodyPr>
          <a:lstStyle/>
          <a:p>
            <a:r>
              <a:rPr lang="zh-CN" altLang="en-US" sz="2000" dirty="0">
                <a:solidFill>
                  <a:srgbClr val="8AA5B6"/>
                </a:solidFill>
                <a:latin typeface="微软雅黑" panose="020B0503020204020204" pitchFamily="34" charset="-122"/>
                <a:ea typeface="微软雅黑" panose="020B0503020204020204" pitchFamily="34" charset="-122"/>
              </a:rPr>
              <a:t>欧洲</a:t>
            </a:r>
          </a:p>
        </p:txBody>
      </p:sp>
      <p:sp>
        <p:nvSpPr>
          <p:cNvPr id="3589" name="文本框 3588"/>
          <p:cNvSpPr txBox="1"/>
          <p:nvPr/>
        </p:nvSpPr>
        <p:spPr>
          <a:xfrm>
            <a:off x="7793872" y="2406272"/>
            <a:ext cx="1435008" cy="646331"/>
          </a:xfrm>
          <a:prstGeom prst="rect">
            <a:avLst/>
          </a:prstGeom>
          <a:noFill/>
        </p:spPr>
        <p:txBody>
          <a:bodyPr wrap="none" rtlCol="0">
            <a:spAutoFit/>
          </a:bodyPr>
          <a:lstStyle/>
          <a:p>
            <a:r>
              <a:rPr lang="en-US" altLang="zh-CN" sz="3600" dirty="0" smtClean="0">
                <a:solidFill>
                  <a:srgbClr val="4C4E4D"/>
                </a:solidFill>
                <a:latin typeface="Bernard MT Condensed" panose="02050806060905020404" pitchFamily="18" charset="0"/>
              </a:rPr>
              <a:t>37,268</a:t>
            </a:r>
            <a:endParaRPr lang="zh-CN" altLang="en-US" sz="3600" dirty="0">
              <a:solidFill>
                <a:srgbClr val="4C4E4D"/>
              </a:solidFill>
              <a:latin typeface="Bernard MT Condensed" panose="02050806060905020404" pitchFamily="18" charset="0"/>
            </a:endParaRPr>
          </a:p>
        </p:txBody>
      </p:sp>
      <p:sp>
        <p:nvSpPr>
          <p:cNvPr id="371" name="文本框 370"/>
          <p:cNvSpPr txBox="1"/>
          <p:nvPr/>
        </p:nvSpPr>
        <p:spPr>
          <a:xfrm>
            <a:off x="7793872" y="3576034"/>
            <a:ext cx="1435008" cy="646331"/>
          </a:xfrm>
          <a:prstGeom prst="rect">
            <a:avLst/>
          </a:prstGeom>
          <a:noFill/>
        </p:spPr>
        <p:txBody>
          <a:bodyPr wrap="none" rtlCol="0">
            <a:spAutoFit/>
          </a:bodyPr>
          <a:lstStyle/>
          <a:p>
            <a:r>
              <a:rPr lang="en-US" altLang="zh-CN" sz="3600" dirty="0" smtClean="0">
                <a:solidFill>
                  <a:srgbClr val="4C4E4D"/>
                </a:solidFill>
                <a:latin typeface="Bernard MT Condensed" panose="02050806060905020404" pitchFamily="18" charset="0"/>
              </a:rPr>
              <a:t>28,374</a:t>
            </a:r>
            <a:endParaRPr lang="zh-CN" altLang="en-US" sz="3600" dirty="0">
              <a:solidFill>
                <a:srgbClr val="4C4E4D"/>
              </a:solidFill>
              <a:latin typeface="Bernard MT Condensed" panose="02050806060905020404" pitchFamily="18" charset="0"/>
            </a:endParaRPr>
          </a:p>
        </p:txBody>
      </p:sp>
      <p:sp>
        <p:nvSpPr>
          <p:cNvPr id="372" name="文本框 371"/>
          <p:cNvSpPr txBox="1"/>
          <p:nvPr/>
        </p:nvSpPr>
        <p:spPr>
          <a:xfrm>
            <a:off x="7793872" y="4798803"/>
            <a:ext cx="1435008" cy="646331"/>
          </a:xfrm>
          <a:prstGeom prst="rect">
            <a:avLst/>
          </a:prstGeom>
          <a:noFill/>
        </p:spPr>
        <p:txBody>
          <a:bodyPr wrap="none" rtlCol="0">
            <a:spAutoFit/>
          </a:bodyPr>
          <a:lstStyle/>
          <a:p>
            <a:r>
              <a:rPr lang="en-US" altLang="zh-CN" sz="3600" dirty="0" smtClean="0">
                <a:solidFill>
                  <a:srgbClr val="4C4E4D"/>
                </a:solidFill>
                <a:latin typeface="Bernard MT Condensed" panose="02050806060905020404" pitchFamily="18" charset="0"/>
              </a:rPr>
              <a:t>35,957</a:t>
            </a:r>
            <a:endParaRPr lang="zh-CN" altLang="en-US" sz="3600" dirty="0">
              <a:solidFill>
                <a:srgbClr val="4C4E4D"/>
              </a:solidFill>
              <a:latin typeface="Bernard MT Condensed" panose="02050806060905020404" pitchFamily="18" charset="0"/>
            </a:endParaRPr>
          </a:p>
        </p:txBody>
      </p:sp>
      <p:grpSp>
        <p:nvGrpSpPr>
          <p:cNvPr id="48" name="组合 47"/>
          <p:cNvGrpSpPr/>
          <p:nvPr/>
        </p:nvGrpSpPr>
        <p:grpSpPr>
          <a:xfrm>
            <a:off x="979536" y="178638"/>
            <a:ext cx="11212464" cy="718228"/>
            <a:chOff x="979536" y="178638"/>
            <a:chExt cx="11212464" cy="718228"/>
          </a:xfrm>
        </p:grpSpPr>
        <p:sp>
          <p:nvSpPr>
            <p:cNvPr id="49" name="矩形 48"/>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7574105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grpSp>
        <p:nvGrpSpPr>
          <p:cNvPr id="5" name="组合 4"/>
          <p:cNvGrpSpPr/>
          <p:nvPr/>
        </p:nvGrpSpPr>
        <p:grpSpPr>
          <a:xfrm>
            <a:off x="0" y="197975"/>
            <a:ext cx="979536" cy="647371"/>
            <a:chOff x="0" y="197973"/>
            <a:chExt cx="979536" cy="647371"/>
          </a:xfrm>
          <a:solidFill>
            <a:srgbClr val="014195"/>
          </a:solidFill>
        </p:grpSpPr>
        <p:sp>
          <p:nvSpPr>
            <p:cNvPr id="6" name="任意多边形 5"/>
            <p:cNvSpPr/>
            <p:nvPr/>
          </p:nvSpPr>
          <p:spPr>
            <a:xfrm>
              <a:off x="0" y="197973"/>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3816" y="260048"/>
              <a:ext cx="631904" cy="523220"/>
            </a:xfrm>
            <a:prstGeom prst="rect">
              <a:avLst/>
            </a:prstGeom>
            <a:noFill/>
          </p:spPr>
          <p:txBody>
            <a:bodyPr wrap="none" rtlCol="0">
              <a:spAutoFit/>
            </a:bodyPr>
            <a:lstStyle/>
            <a:p>
              <a:r>
                <a:rPr lang="en-US" altLang="zh-CN" sz="2800" dirty="0" smtClean="0">
                  <a:solidFill>
                    <a:schemeClr val="bg1"/>
                  </a:solidFill>
                  <a:latin typeface="Broadway" panose="04040905080B02020502" pitchFamily="82" charset="0"/>
                </a:rPr>
                <a:t>o9</a:t>
              </a:r>
              <a:endParaRPr lang="zh-CN" altLang="en-US" sz="2800" dirty="0">
                <a:solidFill>
                  <a:schemeClr val="bg1"/>
                </a:solidFill>
                <a:latin typeface="Broadway" panose="04040905080B02020502" pitchFamily="82" charset="0"/>
              </a:endParaRPr>
            </a:p>
          </p:txBody>
        </p:sp>
      </p:grpSp>
      <p:pic>
        <p:nvPicPr>
          <p:cNvPr id="26" name="图片 2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95496" y="1531531"/>
            <a:ext cx="3352677" cy="2473658"/>
          </a:xfrm>
          <a:custGeom>
            <a:avLst/>
            <a:gdLst>
              <a:gd name="connsiteX0" fmla="*/ 0 w 3352677"/>
              <a:gd name="connsiteY0" fmla="*/ 0 h 2473658"/>
              <a:gd name="connsiteX1" fmla="*/ 2052842 w 3352677"/>
              <a:gd name="connsiteY1" fmla="*/ 0 h 2473658"/>
              <a:gd name="connsiteX2" fmla="*/ 3352677 w 3352677"/>
              <a:gd name="connsiteY2" fmla="*/ 2473658 h 2473658"/>
              <a:gd name="connsiteX3" fmla="*/ 0 w 3352677"/>
              <a:gd name="connsiteY3" fmla="*/ 2473658 h 2473658"/>
            </a:gdLst>
            <a:ahLst/>
            <a:cxnLst>
              <a:cxn ang="0">
                <a:pos x="connsiteX0" y="connsiteY0"/>
              </a:cxn>
              <a:cxn ang="0">
                <a:pos x="connsiteX1" y="connsiteY1"/>
              </a:cxn>
              <a:cxn ang="0">
                <a:pos x="connsiteX2" y="connsiteY2"/>
              </a:cxn>
              <a:cxn ang="0">
                <a:pos x="connsiteX3" y="connsiteY3"/>
              </a:cxn>
            </a:cxnLst>
            <a:rect l="l" t="t" r="r" b="b"/>
            <a:pathLst>
              <a:path w="3352677" h="2473658">
                <a:moveTo>
                  <a:pt x="0" y="0"/>
                </a:moveTo>
                <a:lnTo>
                  <a:pt x="2052842" y="0"/>
                </a:lnTo>
                <a:lnTo>
                  <a:pt x="3352677" y="2473658"/>
                </a:lnTo>
                <a:lnTo>
                  <a:pt x="0" y="2473658"/>
                </a:lnTo>
                <a:close/>
              </a:path>
            </a:pathLst>
          </a:custGeom>
        </p:spPr>
      </p:pic>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511111" y="1531533"/>
            <a:ext cx="3311515" cy="2473659"/>
          </a:xfrm>
          <a:custGeom>
            <a:avLst/>
            <a:gdLst>
              <a:gd name="connsiteX0" fmla="*/ 0 w 3311515"/>
              <a:gd name="connsiteY0" fmla="*/ 0 h 2473659"/>
              <a:gd name="connsiteX1" fmla="*/ 2011680 w 3311515"/>
              <a:gd name="connsiteY1" fmla="*/ 0 h 2473659"/>
              <a:gd name="connsiteX2" fmla="*/ 3311515 w 3311515"/>
              <a:gd name="connsiteY2" fmla="*/ 2473659 h 2473659"/>
              <a:gd name="connsiteX3" fmla="*/ 1299835 w 3311515"/>
              <a:gd name="connsiteY3" fmla="*/ 2473659 h 2473659"/>
            </a:gdLst>
            <a:ahLst/>
            <a:cxnLst>
              <a:cxn ang="0">
                <a:pos x="connsiteX0" y="connsiteY0"/>
              </a:cxn>
              <a:cxn ang="0">
                <a:pos x="connsiteX1" y="connsiteY1"/>
              </a:cxn>
              <a:cxn ang="0">
                <a:pos x="connsiteX2" y="connsiteY2"/>
              </a:cxn>
              <a:cxn ang="0">
                <a:pos x="connsiteX3" y="connsiteY3"/>
              </a:cxn>
            </a:cxnLst>
            <a:rect l="l" t="t" r="r" b="b"/>
            <a:pathLst>
              <a:path w="3311515" h="2473659">
                <a:moveTo>
                  <a:pt x="0" y="0"/>
                </a:moveTo>
                <a:lnTo>
                  <a:pt x="2011680" y="0"/>
                </a:lnTo>
                <a:lnTo>
                  <a:pt x="3311515" y="2473659"/>
                </a:lnTo>
                <a:lnTo>
                  <a:pt x="1299835" y="2473659"/>
                </a:lnTo>
                <a:close/>
              </a:path>
            </a:pathLst>
          </a:custGeom>
        </p:spPr>
      </p:pic>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424405" y="1531532"/>
            <a:ext cx="3311515" cy="2473659"/>
          </a:xfrm>
          <a:custGeom>
            <a:avLst/>
            <a:gdLst>
              <a:gd name="connsiteX0" fmla="*/ 0 w 3311515"/>
              <a:gd name="connsiteY0" fmla="*/ 0 h 2473659"/>
              <a:gd name="connsiteX1" fmla="*/ 2011680 w 3311515"/>
              <a:gd name="connsiteY1" fmla="*/ 0 h 2473659"/>
              <a:gd name="connsiteX2" fmla="*/ 3311515 w 3311515"/>
              <a:gd name="connsiteY2" fmla="*/ 2473659 h 2473659"/>
              <a:gd name="connsiteX3" fmla="*/ 1299835 w 3311515"/>
              <a:gd name="connsiteY3" fmla="*/ 2473659 h 2473659"/>
            </a:gdLst>
            <a:ahLst/>
            <a:cxnLst>
              <a:cxn ang="0">
                <a:pos x="connsiteX0" y="connsiteY0"/>
              </a:cxn>
              <a:cxn ang="0">
                <a:pos x="connsiteX1" y="connsiteY1"/>
              </a:cxn>
              <a:cxn ang="0">
                <a:pos x="connsiteX2" y="connsiteY2"/>
              </a:cxn>
              <a:cxn ang="0">
                <a:pos x="connsiteX3" y="connsiteY3"/>
              </a:cxn>
            </a:cxnLst>
            <a:rect l="l" t="t" r="r" b="b"/>
            <a:pathLst>
              <a:path w="3311515" h="2473659">
                <a:moveTo>
                  <a:pt x="0" y="0"/>
                </a:moveTo>
                <a:lnTo>
                  <a:pt x="2011680" y="0"/>
                </a:lnTo>
                <a:lnTo>
                  <a:pt x="3311515" y="2473659"/>
                </a:lnTo>
                <a:lnTo>
                  <a:pt x="1299835" y="2473659"/>
                </a:lnTo>
                <a:close/>
              </a:path>
            </a:pathLst>
          </a:custGeom>
        </p:spPr>
      </p:pic>
      <p:sp>
        <p:nvSpPr>
          <p:cNvPr id="13" name="矩形 12"/>
          <p:cNvSpPr/>
          <p:nvPr/>
        </p:nvSpPr>
        <p:spPr>
          <a:xfrm>
            <a:off x="3864701" y="4246252"/>
            <a:ext cx="8327300" cy="26883"/>
          </a:xfrm>
          <a:prstGeom prst="rect">
            <a:avLst/>
          </a:prstGeom>
          <a:solidFill>
            <a:srgbClr val="FFC04E"/>
          </a:solidFill>
          <a:ln>
            <a:solidFill>
              <a:srgbClr val="FFC0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556658" y="4042302"/>
            <a:ext cx="2031325" cy="461665"/>
          </a:xfrm>
          <a:prstGeom prst="rect">
            <a:avLst/>
          </a:prstGeom>
          <a:noFill/>
        </p:spPr>
        <p:txBody>
          <a:bodyPr wrap="none" rtlCol="0">
            <a:spAutoFit/>
          </a:bodyPr>
          <a:lstStyle/>
          <a:p>
            <a:r>
              <a:rPr lang="zh-CN" altLang="en-US" sz="2400" dirty="0">
                <a:solidFill>
                  <a:srgbClr val="014195"/>
                </a:solidFill>
                <a:latin typeface="微软雅黑" panose="020B0503020204020204" pitchFamily="34" charset="-122"/>
                <a:ea typeface="微软雅黑" panose="020B0503020204020204" pitchFamily="34" charset="-122"/>
              </a:rPr>
              <a:t>点</a:t>
            </a:r>
            <a:r>
              <a:rPr lang="zh-CN" altLang="en-US" sz="2400" dirty="0" smtClean="0">
                <a:solidFill>
                  <a:srgbClr val="014195"/>
                </a:solidFill>
                <a:latin typeface="微软雅黑" panose="020B0503020204020204" pitchFamily="34" charset="-122"/>
                <a:ea typeface="微软雅黑" panose="020B0503020204020204" pitchFamily="34" charset="-122"/>
              </a:rPr>
              <a:t>此添加内容</a:t>
            </a:r>
            <a:endParaRPr lang="zh-CN" altLang="en-US" sz="2400" dirty="0">
              <a:solidFill>
                <a:srgbClr val="014195"/>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0580203" y="4603482"/>
            <a:ext cx="351378" cy="584775"/>
          </a:xfrm>
          <a:prstGeom prst="rect">
            <a:avLst/>
          </a:prstGeom>
          <a:noFill/>
        </p:spPr>
        <p:txBody>
          <a:bodyPr wrap="none" rtlCol="0">
            <a:spAutoFit/>
          </a:bodyPr>
          <a:lstStyle/>
          <a:p>
            <a:r>
              <a:rPr lang="en-US" altLang="zh-CN" sz="3200" dirty="0" smtClean="0">
                <a:solidFill>
                  <a:srgbClr val="014195"/>
                </a:solidFill>
                <a:latin typeface="Bernard MT Condensed" panose="02050806060905020404" pitchFamily="18" charset="0"/>
                <a:ea typeface="张海山草泥马体" panose="02000000000000000000" pitchFamily="2" charset="-122"/>
              </a:rPr>
              <a:t>C</a:t>
            </a:r>
            <a:endParaRPr lang="zh-CN" altLang="en-US" sz="3200" dirty="0">
              <a:solidFill>
                <a:srgbClr val="014195"/>
              </a:solidFill>
              <a:latin typeface="Bernard MT Condensed" panose="02050806060905020404" pitchFamily="18" charset="0"/>
              <a:ea typeface="张海山草泥马体" panose="02000000000000000000" pitchFamily="2" charset="-122"/>
            </a:endParaRPr>
          </a:p>
        </p:txBody>
      </p:sp>
      <p:sp>
        <p:nvSpPr>
          <p:cNvPr id="16" name="文本框 15"/>
          <p:cNvSpPr txBox="1"/>
          <p:nvPr/>
        </p:nvSpPr>
        <p:spPr>
          <a:xfrm>
            <a:off x="9201075" y="5077892"/>
            <a:ext cx="1752399" cy="997196"/>
          </a:xfrm>
          <a:prstGeom prst="rect">
            <a:avLst/>
          </a:prstGeom>
          <a:noFill/>
        </p:spPr>
        <p:txBody>
          <a:bodyPr wrap="square" rtlCol="0">
            <a:spAutoFit/>
          </a:bodyPr>
          <a:lstStyle/>
          <a:p>
            <a:pPr algn="just">
              <a:lnSpc>
                <a:spcPct val="14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金融（</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FIN</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）狭义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的可以理解为金融是动态的货币</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经济学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886617" y="4603482"/>
            <a:ext cx="407484" cy="584775"/>
          </a:xfrm>
          <a:prstGeom prst="rect">
            <a:avLst/>
          </a:prstGeom>
          <a:noFill/>
        </p:spPr>
        <p:txBody>
          <a:bodyPr wrap="none" rtlCol="0">
            <a:spAutoFit/>
          </a:bodyPr>
          <a:lstStyle/>
          <a:p>
            <a:r>
              <a:rPr lang="en-US" altLang="zh-CN" sz="3200" dirty="0" smtClean="0">
                <a:solidFill>
                  <a:srgbClr val="FFC04E"/>
                </a:solidFill>
                <a:latin typeface="Bernard MT Condensed" panose="02050806060905020404" pitchFamily="18" charset="0"/>
                <a:ea typeface="张海山草泥马体" panose="02000000000000000000" pitchFamily="2" charset="-122"/>
              </a:rPr>
              <a:t>B</a:t>
            </a:r>
            <a:endParaRPr lang="zh-CN" altLang="en-US" sz="3200" dirty="0">
              <a:solidFill>
                <a:srgbClr val="FFC04E"/>
              </a:solidFill>
              <a:latin typeface="Bernard MT Condensed" panose="02050806060905020404" pitchFamily="18" charset="0"/>
              <a:ea typeface="张海山草泥马体" panose="02000000000000000000" pitchFamily="2" charset="-122"/>
            </a:endParaRPr>
          </a:p>
        </p:txBody>
      </p:sp>
      <p:sp>
        <p:nvSpPr>
          <p:cNvPr id="18" name="文本框 17"/>
          <p:cNvSpPr txBox="1"/>
          <p:nvPr/>
        </p:nvSpPr>
        <p:spPr>
          <a:xfrm>
            <a:off x="6542755" y="5077892"/>
            <a:ext cx="1752399" cy="997196"/>
          </a:xfrm>
          <a:prstGeom prst="rect">
            <a:avLst/>
          </a:prstGeom>
          <a:noFill/>
        </p:spPr>
        <p:txBody>
          <a:bodyPr wrap="square" rtlCol="0">
            <a:spAutoFit/>
          </a:bodyPr>
          <a:lstStyle/>
          <a:p>
            <a:pPr algn="just">
              <a:lnSpc>
                <a:spcPct val="14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金融（</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FIN</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）狭义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的可以理解为金融是动态的货币</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经济学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079380" y="4603482"/>
            <a:ext cx="381836" cy="584775"/>
          </a:xfrm>
          <a:prstGeom prst="rect">
            <a:avLst/>
          </a:prstGeom>
          <a:noFill/>
        </p:spPr>
        <p:txBody>
          <a:bodyPr wrap="none" rtlCol="0">
            <a:spAutoFit/>
          </a:bodyPr>
          <a:lstStyle/>
          <a:p>
            <a:r>
              <a:rPr lang="en-US" altLang="zh-CN" sz="3200" dirty="0" smtClean="0">
                <a:solidFill>
                  <a:srgbClr val="014195"/>
                </a:solidFill>
                <a:latin typeface="Bernard MT Condensed" panose="02050806060905020404" pitchFamily="18" charset="0"/>
                <a:ea typeface="张海山草泥马体" panose="02000000000000000000" pitchFamily="2" charset="-122"/>
              </a:rPr>
              <a:t>A</a:t>
            </a:r>
            <a:endParaRPr lang="zh-CN" altLang="en-US" sz="3200" dirty="0">
              <a:solidFill>
                <a:srgbClr val="014195"/>
              </a:solidFill>
              <a:latin typeface="Bernard MT Condensed" panose="02050806060905020404" pitchFamily="18" charset="0"/>
              <a:ea typeface="张海山草泥马体" panose="02000000000000000000" pitchFamily="2" charset="-122"/>
            </a:endParaRPr>
          </a:p>
        </p:txBody>
      </p:sp>
      <p:sp>
        <p:nvSpPr>
          <p:cNvPr id="20" name="文本框 19"/>
          <p:cNvSpPr txBox="1"/>
          <p:nvPr/>
        </p:nvSpPr>
        <p:spPr>
          <a:xfrm>
            <a:off x="3719489" y="5077892"/>
            <a:ext cx="1752399" cy="997196"/>
          </a:xfrm>
          <a:prstGeom prst="rect">
            <a:avLst/>
          </a:prstGeom>
          <a:noFill/>
        </p:spPr>
        <p:txBody>
          <a:bodyPr wrap="square" rtlCol="0">
            <a:spAutoFit/>
          </a:bodyPr>
          <a:lstStyle/>
          <a:p>
            <a:pPr algn="just">
              <a:lnSpc>
                <a:spcPct val="14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金融（</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FIN</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）狭义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的可以理解为金融是动态的货币</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经济学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979536" y="178638"/>
            <a:ext cx="11212464" cy="718228"/>
            <a:chOff x="979536" y="178638"/>
            <a:chExt cx="11212464" cy="718228"/>
          </a:xfrm>
        </p:grpSpPr>
        <p:sp>
          <p:nvSpPr>
            <p:cNvPr id="22" name="矩形 21"/>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5070734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grpSp>
        <p:nvGrpSpPr>
          <p:cNvPr id="5" name="组合 4"/>
          <p:cNvGrpSpPr/>
          <p:nvPr/>
        </p:nvGrpSpPr>
        <p:grpSpPr>
          <a:xfrm>
            <a:off x="0" y="197975"/>
            <a:ext cx="979536" cy="647371"/>
            <a:chOff x="0" y="197973"/>
            <a:chExt cx="979536" cy="647371"/>
          </a:xfrm>
          <a:solidFill>
            <a:srgbClr val="014195"/>
          </a:solidFill>
        </p:grpSpPr>
        <p:sp>
          <p:nvSpPr>
            <p:cNvPr id="6" name="任意多边形 5"/>
            <p:cNvSpPr/>
            <p:nvPr/>
          </p:nvSpPr>
          <p:spPr>
            <a:xfrm>
              <a:off x="0" y="197973"/>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3816" y="260048"/>
              <a:ext cx="634276" cy="523220"/>
            </a:xfrm>
            <a:prstGeom prst="rect">
              <a:avLst/>
            </a:prstGeom>
            <a:noFill/>
          </p:spPr>
          <p:txBody>
            <a:bodyPr wrap="none" rtlCol="0">
              <a:spAutoFit/>
            </a:bodyPr>
            <a:lstStyle/>
            <a:p>
              <a:r>
                <a:rPr lang="en-US" altLang="zh-CN" sz="2800" dirty="0" smtClean="0">
                  <a:solidFill>
                    <a:schemeClr val="bg1"/>
                  </a:solidFill>
                  <a:latin typeface="Broadway" panose="04040905080B02020502" pitchFamily="82" charset="0"/>
                </a:rPr>
                <a:t>10</a:t>
              </a:r>
              <a:endParaRPr lang="zh-CN" altLang="en-US" sz="2800" dirty="0">
                <a:solidFill>
                  <a:schemeClr val="bg1"/>
                </a:solidFill>
                <a:latin typeface="Broadway" panose="04040905080B02020502" pitchFamily="82" charset="0"/>
              </a:endParaRPr>
            </a:p>
          </p:txBody>
        </p:sp>
      </p:grpSp>
      <p:sp>
        <p:nvSpPr>
          <p:cNvPr id="300" name="Rectangle 5"/>
          <p:cNvSpPr>
            <a:spLocks noChangeArrowheads="1"/>
          </p:cNvSpPr>
          <p:nvPr/>
        </p:nvSpPr>
        <p:spPr bwMode="auto">
          <a:xfrm>
            <a:off x="4244978" y="1268413"/>
            <a:ext cx="155575" cy="1250950"/>
          </a:xfrm>
          <a:prstGeom prst="rect">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2" name="Rectangle 7"/>
          <p:cNvSpPr>
            <a:spLocks noChangeArrowheads="1"/>
          </p:cNvSpPr>
          <p:nvPr/>
        </p:nvSpPr>
        <p:spPr bwMode="auto">
          <a:xfrm>
            <a:off x="7213602" y="3143251"/>
            <a:ext cx="155575" cy="1250950"/>
          </a:xfrm>
          <a:prstGeom prst="rect">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3" name="Rectangle 8"/>
          <p:cNvSpPr>
            <a:spLocks noChangeArrowheads="1"/>
          </p:cNvSpPr>
          <p:nvPr/>
        </p:nvSpPr>
        <p:spPr bwMode="auto">
          <a:xfrm>
            <a:off x="1420138" y="3273307"/>
            <a:ext cx="4217988" cy="312738"/>
          </a:xfrm>
          <a:prstGeom prst="rect">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2" name="Freeform 167"/>
          <p:cNvSpPr>
            <a:spLocks/>
          </p:cNvSpPr>
          <p:nvPr/>
        </p:nvSpPr>
        <p:spPr bwMode="auto">
          <a:xfrm>
            <a:off x="4384676" y="2519363"/>
            <a:ext cx="2844800" cy="623888"/>
          </a:xfrm>
          <a:custGeom>
            <a:avLst/>
            <a:gdLst>
              <a:gd name="T0" fmla="*/ 1792 w 1792"/>
              <a:gd name="T1" fmla="*/ 393 h 393"/>
              <a:gd name="T2" fmla="*/ 1772 w 1792"/>
              <a:gd name="T3" fmla="*/ 393 h 393"/>
              <a:gd name="T4" fmla="*/ 1772 w 1792"/>
              <a:gd name="T5" fmla="*/ 206 h 393"/>
              <a:gd name="T6" fmla="*/ 985 w 1792"/>
              <a:gd name="T7" fmla="*/ 206 h 393"/>
              <a:gd name="T8" fmla="*/ 985 w 1792"/>
              <a:gd name="T9" fmla="*/ 108 h 393"/>
              <a:gd name="T10" fmla="*/ 906 w 1792"/>
              <a:gd name="T11" fmla="*/ 108 h 393"/>
              <a:gd name="T12" fmla="*/ 906 w 1792"/>
              <a:gd name="T13" fmla="*/ 305 h 393"/>
              <a:gd name="T14" fmla="*/ 788 w 1792"/>
              <a:gd name="T15" fmla="*/ 305 h 393"/>
              <a:gd name="T16" fmla="*/ 788 w 1792"/>
              <a:gd name="T17" fmla="*/ 206 h 393"/>
              <a:gd name="T18" fmla="*/ 0 w 1792"/>
              <a:gd name="T19" fmla="*/ 206 h 393"/>
              <a:gd name="T20" fmla="*/ 0 w 1792"/>
              <a:gd name="T21" fmla="*/ 0 h 393"/>
              <a:gd name="T22" fmla="*/ 20 w 1792"/>
              <a:gd name="T23" fmla="*/ 0 h 393"/>
              <a:gd name="T24" fmla="*/ 20 w 1792"/>
              <a:gd name="T25" fmla="*/ 187 h 393"/>
              <a:gd name="T26" fmla="*/ 807 w 1792"/>
              <a:gd name="T27" fmla="*/ 187 h 393"/>
              <a:gd name="T28" fmla="*/ 807 w 1792"/>
              <a:gd name="T29" fmla="*/ 285 h 393"/>
              <a:gd name="T30" fmla="*/ 886 w 1792"/>
              <a:gd name="T31" fmla="*/ 285 h 393"/>
              <a:gd name="T32" fmla="*/ 886 w 1792"/>
              <a:gd name="T33" fmla="*/ 88 h 393"/>
              <a:gd name="T34" fmla="*/ 1004 w 1792"/>
              <a:gd name="T35" fmla="*/ 88 h 393"/>
              <a:gd name="T36" fmla="*/ 1004 w 1792"/>
              <a:gd name="T37" fmla="*/ 187 h 393"/>
              <a:gd name="T38" fmla="*/ 1792 w 1792"/>
              <a:gd name="T39" fmla="*/ 187 h 393"/>
              <a:gd name="T40" fmla="*/ 1792 w 1792"/>
              <a:gd name="T41" fmla="*/ 39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92" h="393">
                <a:moveTo>
                  <a:pt x="1792" y="393"/>
                </a:moveTo>
                <a:lnTo>
                  <a:pt x="1772" y="393"/>
                </a:lnTo>
                <a:lnTo>
                  <a:pt x="1772" y="206"/>
                </a:lnTo>
                <a:lnTo>
                  <a:pt x="985" y="206"/>
                </a:lnTo>
                <a:lnTo>
                  <a:pt x="985" y="108"/>
                </a:lnTo>
                <a:lnTo>
                  <a:pt x="906" y="108"/>
                </a:lnTo>
                <a:lnTo>
                  <a:pt x="906" y="305"/>
                </a:lnTo>
                <a:lnTo>
                  <a:pt x="788" y="305"/>
                </a:lnTo>
                <a:lnTo>
                  <a:pt x="788" y="206"/>
                </a:lnTo>
                <a:lnTo>
                  <a:pt x="0" y="206"/>
                </a:lnTo>
                <a:lnTo>
                  <a:pt x="0" y="0"/>
                </a:lnTo>
                <a:lnTo>
                  <a:pt x="20" y="0"/>
                </a:lnTo>
                <a:lnTo>
                  <a:pt x="20" y="187"/>
                </a:lnTo>
                <a:lnTo>
                  <a:pt x="807" y="187"/>
                </a:lnTo>
                <a:lnTo>
                  <a:pt x="807" y="285"/>
                </a:lnTo>
                <a:lnTo>
                  <a:pt x="886" y="285"/>
                </a:lnTo>
                <a:lnTo>
                  <a:pt x="886" y="88"/>
                </a:lnTo>
                <a:lnTo>
                  <a:pt x="1004" y="88"/>
                </a:lnTo>
                <a:lnTo>
                  <a:pt x="1004" y="187"/>
                </a:lnTo>
                <a:lnTo>
                  <a:pt x="1792" y="187"/>
                </a:lnTo>
                <a:lnTo>
                  <a:pt x="1792" y="393"/>
                </a:lnTo>
                <a:close/>
              </a:path>
            </a:pathLst>
          </a:cu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3" name="Freeform 168"/>
          <p:cNvSpPr>
            <a:spLocks/>
          </p:cNvSpPr>
          <p:nvPr/>
        </p:nvSpPr>
        <p:spPr bwMode="auto">
          <a:xfrm>
            <a:off x="4384676" y="4394203"/>
            <a:ext cx="2844800" cy="625475"/>
          </a:xfrm>
          <a:custGeom>
            <a:avLst/>
            <a:gdLst>
              <a:gd name="T0" fmla="*/ 20 w 1792"/>
              <a:gd name="T1" fmla="*/ 394 h 394"/>
              <a:gd name="T2" fmla="*/ 0 w 1792"/>
              <a:gd name="T3" fmla="*/ 394 h 394"/>
              <a:gd name="T4" fmla="*/ 0 w 1792"/>
              <a:gd name="T5" fmla="*/ 187 h 394"/>
              <a:gd name="T6" fmla="*/ 788 w 1792"/>
              <a:gd name="T7" fmla="*/ 187 h 394"/>
              <a:gd name="T8" fmla="*/ 788 w 1792"/>
              <a:gd name="T9" fmla="*/ 89 h 394"/>
              <a:gd name="T10" fmla="*/ 906 w 1792"/>
              <a:gd name="T11" fmla="*/ 89 h 394"/>
              <a:gd name="T12" fmla="*/ 906 w 1792"/>
              <a:gd name="T13" fmla="*/ 286 h 394"/>
              <a:gd name="T14" fmla="*/ 985 w 1792"/>
              <a:gd name="T15" fmla="*/ 286 h 394"/>
              <a:gd name="T16" fmla="*/ 985 w 1792"/>
              <a:gd name="T17" fmla="*/ 187 h 394"/>
              <a:gd name="T18" fmla="*/ 1772 w 1792"/>
              <a:gd name="T19" fmla="*/ 187 h 394"/>
              <a:gd name="T20" fmla="*/ 1772 w 1792"/>
              <a:gd name="T21" fmla="*/ 0 h 394"/>
              <a:gd name="T22" fmla="*/ 1792 w 1792"/>
              <a:gd name="T23" fmla="*/ 0 h 394"/>
              <a:gd name="T24" fmla="*/ 1792 w 1792"/>
              <a:gd name="T25" fmla="*/ 207 h 394"/>
              <a:gd name="T26" fmla="*/ 1004 w 1792"/>
              <a:gd name="T27" fmla="*/ 207 h 394"/>
              <a:gd name="T28" fmla="*/ 1004 w 1792"/>
              <a:gd name="T29" fmla="*/ 305 h 394"/>
              <a:gd name="T30" fmla="*/ 886 w 1792"/>
              <a:gd name="T31" fmla="*/ 305 h 394"/>
              <a:gd name="T32" fmla="*/ 886 w 1792"/>
              <a:gd name="T33" fmla="*/ 108 h 394"/>
              <a:gd name="T34" fmla="*/ 807 w 1792"/>
              <a:gd name="T35" fmla="*/ 108 h 394"/>
              <a:gd name="T36" fmla="*/ 807 w 1792"/>
              <a:gd name="T37" fmla="*/ 207 h 394"/>
              <a:gd name="T38" fmla="*/ 20 w 1792"/>
              <a:gd name="T39" fmla="*/ 207 h 394"/>
              <a:gd name="T40" fmla="*/ 20 w 1792"/>
              <a:gd name="T4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92" h="394">
                <a:moveTo>
                  <a:pt x="20" y="394"/>
                </a:moveTo>
                <a:lnTo>
                  <a:pt x="0" y="394"/>
                </a:lnTo>
                <a:lnTo>
                  <a:pt x="0" y="187"/>
                </a:lnTo>
                <a:lnTo>
                  <a:pt x="788" y="187"/>
                </a:lnTo>
                <a:lnTo>
                  <a:pt x="788" y="89"/>
                </a:lnTo>
                <a:lnTo>
                  <a:pt x="906" y="89"/>
                </a:lnTo>
                <a:lnTo>
                  <a:pt x="906" y="286"/>
                </a:lnTo>
                <a:lnTo>
                  <a:pt x="985" y="286"/>
                </a:lnTo>
                <a:lnTo>
                  <a:pt x="985" y="187"/>
                </a:lnTo>
                <a:lnTo>
                  <a:pt x="1772" y="187"/>
                </a:lnTo>
                <a:lnTo>
                  <a:pt x="1772" y="0"/>
                </a:lnTo>
                <a:lnTo>
                  <a:pt x="1792" y="0"/>
                </a:lnTo>
                <a:lnTo>
                  <a:pt x="1792" y="207"/>
                </a:lnTo>
                <a:lnTo>
                  <a:pt x="1004" y="207"/>
                </a:lnTo>
                <a:lnTo>
                  <a:pt x="1004" y="305"/>
                </a:lnTo>
                <a:lnTo>
                  <a:pt x="886" y="305"/>
                </a:lnTo>
                <a:lnTo>
                  <a:pt x="886" y="108"/>
                </a:lnTo>
                <a:lnTo>
                  <a:pt x="807" y="108"/>
                </a:lnTo>
                <a:lnTo>
                  <a:pt x="807" y="207"/>
                </a:lnTo>
                <a:lnTo>
                  <a:pt x="20" y="207"/>
                </a:lnTo>
                <a:lnTo>
                  <a:pt x="20" y="394"/>
                </a:lnTo>
                <a:close/>
              </a:path>
            </a:pathLst>
          </a:custGeom>
          <a:solidFill>
            <a:srgbClr val="4E7B9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4" name="Rectangle 169"/>
          <p:cNvSpPr>
            <a:spLocks noChangeArrowheads="1"/>
          </p:cNvSpPr>
          <p:nvPr/>
        </p:nvSpPr>
        <p:spPr bwMode="auto">
          <a:xfrm>
            <a:off x="4244978" y="5019678"/>
            <a:ext cx="155575" cy="1249363"/>
          </a:xfrm>
          <a:prstGeom prst="rect">
            <a:avLst/>
          </a:pr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5" name="Freeform 170"/>
          <p:cNvSpPr>
            <a:spLocks/>
          </p:cNvSpPr>
          <p:nvPr/>
        </p:nvSpPr>
        <p:spPr bwMode="auto">
          <a:xfrm>
            <a:off x="5638126" y="3758291"/>
            <a:ext cx="155575" cy="312738"/>
          </a:xfrm>
          <a:custGeom>
            <a:avLst/>
            <a:gdLst>
              <a:gd name="T0" fmla="*/ 98 w 98"/>
              <a:gd name="T1" fmla="*/ 98 h 197"/>
              <a:gd name="T2" fmla="*/ 0 w 98"/>
              <a:gd name="T3" fmla="*/ 0 h 197"/>
              <a:gd name="T4" fmla="*/ 0 w 98"/>
              <a:gd name="T5" fmla="*/ 197 h 197"/>
              <a:gd name="T6" fmla="*/ 98 w 98"/>
              <a:gd name="T7" fmla="*/ 98 h 197"/>
            </a:gdLst>
            <a:ahLst/>
            <a:cxnLst>
              <a:cxn ang="0">
                <a:pos x="T0" y="T1"/>
              </a:cxn>
              <a:cxn ang="0">
                <a:pos x="T2" y="T3"/>
              </a:cxn>
              <a:cxn ang="0">
                <a:pos x="T4" y="T5"/>
              </a:cxn>
              <a:cxn ang="0">
                <a:pos x="T6" y="T7"/>
              </a:cxn>
            </a:cxnLst>
            <a:rect l="0" t="0" r="r" b="b"/>
            <a:pathLst>
              <a:path w="98" h="197">
                <a:moveTo>
                  <a:pt x="98" y="98"/>
                </a:moveTo>
                <a:lnTo>
                  <a:pt x="0" y="0"/>
                </a:lnTo>
                <a:lnTo>
                  <a:pt x="0" y="197"/>
                </a:lnTo>
                <a:lnTo>
                  <a:pt x="98" y="98"/>
                </a:lnTo>
                <a:close/>
              </a:path>
            </a:pathLst>
          </a:custGeom>
          <a:solidFill>
            <a:srgbClr val="EFF2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Rectangle 172"/>
          <p:cNvSpPr>
            <a:spLocks noChangeArrowheads="1"/>
          </p:cNvSpPr>
          <p:nvPr/>
        </p:nvSpPr>
        <p:spPr bwMode="auto">
          <a:xfrm>
            <a:off x="6616354" y="1268413"/>
            <a:ext cx="4217988" cy="312738"/>
          </a:xfrm>
          <a:prstGeom prst="rect">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8" name="Rectangle 334"/>
          <p:cNvSpPr>
            <a:spLocks noChangeArrowheads="1"/>
          </p:cNvSpPr>
          <p:nvPr/>
        </p:nvSpPr>
        <p:spPr bwMode="auto">
          <a:xfrm>
            <a:off x="6589063" y="5017576"/>
            <a:ext cx="4217988" cy="312737"/>
          </a:xfrm>
          <a:prstGeom prst="rect">
            <a:avLst/>
          </a:pr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0" name="文本框 499"/>
          <p:cNvSpPr txBox="1"/>
          <p:nvPr/>
        </p:nvSpPr>
        <p:spPr>
          <a:xfrm>
            <a:off x="6591821" y="4989276"/>
            <a:ext cx="1569660" cy="369332"/>
          </a:xfrm>
          <a:prstGeom prst="rect">
            <a:avLst/>
          </a:prstGeom>
          <a:noFill/>
        </p:spPr>
        <p:txBody>
          <a:bodyPr wrap="none" rtlCol="0">
            <a:spAutoFit/>
          </a:bodyPr>
          <a:lstStyle/>
          <a:p>
            <a:r>
              <a:rPr lang="zh-CN" altLang="en-US" dirty="0" smtClean="0">
                <a:solidFill>
                  <a:schemeClr val="bg1"/>
                </a:solidFill>
                <a:latin typeface="张海山草泥马体" panose="02000000000000000000" pitchFamily="2" charset="-122"/>
                <a:ea typeface="张海山草泥马体" panose="02000000000000000000" pitchFamily="2" charset="-122"/>
              </a:rPr>
              <a:t>点此添加内容</a:t>
            </a:r>
            <a:endParaRPr lang="zh-CN" altLang="en-US" dirty="0">
              <a:solidFill>
                <a:schemeClr val="bg1"/>
              </a:solidFill>
              <a:latin typeface="张海山草泥马体" panose="02000000000000000000" pitchFamily="2" charset="-122"/>
              <a:ea typeface="张海山草泥马体" panose="02000000000000000000" pitchFamily="2" charset="-122"/>
            </a:endParaRPr>
          </a:p>
        </p:txBody>
      </p:sp>
      <p:sp>
        <p:nvSpPr>
          <p:cNvPr id="501" name="文本框 500"/>
          <p:cNvSpPr txBox="1"/>
          <p:nvPr/>
        </p:nvSpPr>
        <p:spPr>
          <a:xfrm>
            <a:off x="1420024" y="3245010"/>
            <a:ext cx="1569660" cy="369332"/>
          </a:xfrm>
          <a:prstGeom prst="rect">
            <a:avLst/>
          </a:prstGeom>
          <a:noFill/>
        </p:spPr>
        <p:txBody>
          <a:bodyPr wrap="none" rtlCol="0">
            <a:spAutoFit/>
          </a:bodyPr>
          <a:lstStyle/>
          <a:p>
            <a:r>
              <a:rPr lang="zh-CN" altLang="en-US" dirty="0" smtClean="0">
                <a:solidFill>
                  <a:schemeClr val="bg1"/>
                </a:solidFill>
                <a:latin typeface="张海山草泥马体" panose="02000000000000000000" pitchFamily="2" charset="-122"/>
                <a:ea typeface="张海山草泥马体" panose="02000000000000000000" pitchFamily="2" charset="-122"/>
              </a:rPr>
              <a:t>点此添加内容</a:t>
            </a:r>
            <a:endParaRPr lang="zh-CN" altLang="en-US" dirty="0">
              <a:solidFill>
                <a:schemeClr val="bg1"/>
              </a:solidFill>
              <a:latin typeface="张海山草泥马体" panose="02000000000000000000" pitchFamily="2" charset="-122"/>
              <a:ea typeface="张海山草泥马体" panose="02000000000000000000" pitchFamily="2" charset="-122"/>
            </a:endParaRPr>
          </a:p>
        </p:txBody>
      </p:sp>
      <p:sp>
        <p:nvSpPr>
          <p:cNvPr id="502" name="文本框 501"/>
          <p:cNvSpPr txBox="1"/>
          <p:nvPr/>
        </p:nvSpPr>
        <p:spPr>
          <a:xfrm>
            <a:off x="6619111" y="1245454"/>
            <a:ext cx="1569660" cy="369332"/>
          </a:xfrm>
          <a:prstGeom prst="rect">
            <a:avLst/>
          </a:prstGeom>
          <a:noFill/>
        </p:spPr>
        <p:txBody>
          <a:bodyPr wrap="none" rtlCol="0">
            <a:spAutoFit/>
          </a:bodyPr>
          <a:lstStyle/>
          <a:p>
            <a:r>
              <a:rPr lang="zh-CN" altLang="en-US" dirty="0" smtClean="0">
                <a:solidFill>
                  <a:schemeClr val="bg1"/>
                </a:solidFill>
                <a:latin typeface="张海山草泥马体" panose="02000000000000000000" pitchFamily="2" charset="-122"/>
                <a:ea typeface="张海山草泥马体" panose="02000000000000000000" pitchFamily="2" charset="-122"/>
              </a:rPr>
              <a:t>点此添加内容</a:t>
            </a:r>
            <a:endParaRPr lang="zh-CN" altLang="en-US" dirty="0">
              <a:solidFill>
                <a:schemeClr val="bg1"/>
              </a:solidFill>
              <a:latin typeface="张海山草泥马体" panose="02000000000000000000" pitchFamily="2" charset="-122"/>
              <a:ea typeface="张海山草泥马体" panose="02000000000000000000" pitchFamily="2" charset="-122"/>
            </a:endParaRPr>
          </a:p>
        </p:txBody>
      </p:sp>
      <p:sp>
        <p:nvSpPr>
          <p:cNvPr id="503" name="文本框 502"/>
          <p:cNvSpPr txBox="1"/>
          <p:nvPr/>
        </p:nvSpPr>
        <p:spPr>
          <a:xfrm>
            <a:off x="6573793" y="1644855"/>
            <a:ext cx="4260548" cy="695575"/>
          </a:xfrm>
          <a:prstGeom prst="rect">
            <a:avLst/>
          </a:prstGeom>
          <a:noFill/>
        </p:spPr>
        <p:txBody>
          <a:bodyPr wrap="square" rtlCol="0">
            <a:spAutoFit/>
          </a:bodyPr>
          <a:lstStyle/>
          <a:p>
            <a:pPr algn="just">
              <a:lnSpc>
                <a:spcPct val="14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金融（</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FIN</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）狭义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的可以理解为金融是动态的货币经济学。</a:t>
            </a:r>
          </a:p>
        </p:txBody>
      </p:sp>
      <p:sp>
        <p:nvSpPr>
          <p:cNvPr id="504" name="文本框 503"/>
          <p:cNvSpPr txBox="1"/>
          <p:nvPr/>
        </p:nvSpPr>
        <p:spPr>
          <a:xfrm>
            <a:off x="6546503" y="5375635"/>
            <a:ext cx="4260548" cy="695575"/>
          </a:xfrm>
          <a:prstGeom prst="rect">
            <a:avLst/>
          </a:prstGeom>
          <a:noFill/>
        </p:spPr>
        <p:txBody>
          <a:bodyPr wrap="square" rtlCol="0">
            <a:spAutoFit/>
          </a:bodyPr>
          <a:lstStyle/>
          <a:p>
            <a:pPr algn="just">
              <a:lnSpc>
                <a:spcPct val="14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金融（</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FIN</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）狭义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的可以理解为金融是动态的货币经济学。</a:t>
            </a:r>
          </a:p>
        </p:txBody>
      </p:sp>
      <p:sp>
        <p:nvSpPr>
          <p:cNvPr id="505" name="文本框 504"/>
          <p:cNvSpPr txBox="1"/>
          <p:nvPr/>
        </p:nvSpPr>
        <p:spPr>
          <a:xfrm>
            <a:off x="1348411" y="3635389"/>
            <a:ext cx="4260548" cy="695575"/>
          </a:xfrm>
          <a:prstGeom prst="rect">
            <a:avLst/>
          </a:prstGeom>
          <a:noFill/>
        </p:spPr>
        <p:txBody>
          <a:bodyPr wrap="square" rtlCol="0">
            <a:spAutoFit/>
          </a:bodyPr>
          <a:lstStyle/>
          <a:p>
            <a:pPr algn="just">
              <a:lnSpc>
                <a:spcPct val="14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金融（</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FIN</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）狭义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的可以理解为金融是动态的货币经济学。</a:t>
            </a:r>
          </a:p>
        </p:txBody>
      </p:sp>
      <p:grpSp>
        <p:nvGrpSpPr>
          <p:cNvPr id="22" name="组合 21"/>
          <p:cNvGrpSpPr/>
          <p:nvPr/>
        </p:nvGrpSpPr>
        <p:grpSpPr>
          <a:xfrm>
            <a:off x="979536" y="178638"/>
            <a:ext cx="11212464" cy="718228"/>
            <a:chOff x="979536" y="178638"/>
            <a:chExt cx="11212464" cy="718228"/>
          </a:xfrm>
        </p:grpSpPr>
        <p:sp>
          <p:nvSpPr>
            <p:cNvPr id="23" name="矩形 22"/>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Freeform 5"/>
          <p:cNvSpPr>
            <a:spLocks/>
          </p:cNvSpPr>
          <p:nvPr/>
        </p:nvSpPr>
        <p:spPr bwMode="auto">
          <a:xfrm rot="5400000">
            <a:off x="5399347" y="1045896"/>
            <a:ext cx="549274" cy="1005337"/>
          </a:xfrm>
          <a:custGeom>
            <a:avLst/>
            <a:gdLst>
              <a:gd name="T0" fmla="*/ 34 w 110"/>
              <a:gd name="T1" fmla="*/ 11 h 150"/>
              <a:gd name="T2" fmla="*/ 53 w 110"/>
              <a:gd name="T3" fmla="*/ 11 h 150"/>
              <a:gd name="T4" fmla="*/ 53 w 110"/>
              <a:gd name="T5" fmla="*/ 68 h 150"/>
              <a:gd name="T6" fmla="*/ 53 w 110"/>
              <a:gd name="T7" fmla="*/ 38 h 150"/>
              <a:gd name="T8" fmla="*/ 71 w 110"/>
              <a:gd name="T9" fmla="*/ 38 h 150"/>
              <a:gd name="T10" fmla="*/ 71 w 110"/>
              <a:gd name="T11" fmla="*/ 73 h 150"/>
              <a:gd name="T12" fmla="*/ 71 w 110"/>
              <a:gd name="T13" fmla="*/ 44 h 150"/>
              <a:gd name="T14" fmla="*/ 91 w 110"/>
              <a:gd name="T15" fmla="*/ 49 h 150"/>
              <a:gd name="T16" fmla="*/ 91 w 110"/>
              <a:gd name="T17" fmla="*/ 77 h 150"/>
              <a:gd name="T18" fmla="*/ 91 w 110"/>
              <a:gd name="T19" fmla="*/ 58 h 150"/>
              <a:gd name="T20" fmla="*/ 110 w 110"/>
              <a:gd name="T21" fmla="*/ 63 h 150"/>
              <a:gd name="T22" fmla="*/ 105 w 110"/>
              <a:gd name="T23" fmla="*/ 111 h 150"/>
              <a:gd name="T24" fmla="*/ 86 w 110"/>
              <a:gd name="T25" fmla="*/ 150 h 150"/>
              <a:gd name="T26" fmla="*/ 43 w 110"/>
              <a:gd name="T27" fmla="*/ 150 h 150"/>
              <a:gd name="T28" fmla="*/ 24 w 110"/>
              <a:gd name="T29" fmla="*/ 111 h 150"/>
              <a:gd name="T30" fmla="*/ 0 w 110"/>
              <a:gd name="T31" fmla="*/ 73 h 150"/>
              <a:gd name="T32" fmla="*/ 10 w 110"/>
              <a:gd name="T33" fmla="*/ 63 h 150"/>
              <a:gd name="T34" fmla="*/ 34 w 110"/>
              <a:gd name="T35" fmla="*/ 82 h 150"/>
              <a:gd name="T36" fmla="*/ 34 w 110"/>
              <a:gd name="T37" fmla="*/ 73 h 150"/>
              <a:gd name="T38" fmla="*/ 34 w 110"/>
              <a:gd name="T3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0" h="150">
                <a:moveTo>
                  <a:pt x="34" y="11"/>
                </a:moveTo>
                <a:cubicBezTo>
                  <a:pt x="34" y="0"/>
                  <a:pt x="53" y="0"/>
                  <a:pt x="53" y="11"/>
                </a:cubicBezTo>
                <a:cubicBezTo>
                  <a:pt x="53" y="20"/>
                  <a:pt x="53" y="68"/>
                  <a:pt x="53" y="68"/>
                </a:cubicBezTo>
                <a:cubicBezTo>
                  <a:pt x="53" y="68"/>
                  <a:pt x="53" y="47"/>
                  <a:pt x="53" y="38"/>
                </a:cubicBezTo>
                <a:cubicBezTo>
                  <a:pt x="53" y="29"/>
                  <a:pt x="71" y="29"/>
                  <a:pt x="71" y="38"/>
                </a:cubicBezTo>
                <a:cubicBezTo>
                  <a:pt x="71" y="47"/>
                  <a:pt x="71" y="73"/>
                  <a:pt x="71" y="73"/>
                </a:cubicBezTo>
                <a:cubicBezTo>
                  <a:pt x="71" y="73"/>
                  <a:pt x="71" y="54"/>
                  <a:pt x="71" y="44"/>
                </a:cubicBezTo>
                <a:cubicBezTo>
                  <a:pt x="71" y="35"/>
                  <a:pt x="91" y="39"/>
                  <a:pt x="91" y="49"/>
                </a:cubicBezTo>
                <a:cubicBezTo>
                  <a:pt x="91" y="58"/>
                  <a:pt x="91" y="77"/>
                  <a:pt x="91" y="77"/>
                </a:cubicBezTo>
                <a:cubicBezTo>
                  <a:pt x="91" y="77"/>
                  <a:pt x="91" y="68"/>
                  <a:pt x="91" y="58"/>
                </a:cubicBezTo>
                <a:cubicBezTo>
                  <a:pt x="91" y="49"/>
                  <a:pt x="110" y="54"/>
                  <a:pt x="110" y="63"/>
                </a:cubicBezTo>
                <a:cubicBezTo>
                  <a:pt x="110" y="73"/>
                  <a:pt x="110" y="102"/>
                  <a:pt x="105" y="111"/>
                </a:cubicBezTo>
                <a:cubicBezTo>
                  <a:pt x="100" y="121"/>
                  <a:pt x="91" y="150"/>
                  <a:pt x="86" y="150"/>
                </a:cubicBezTo>
                <a:cubicBezTo>
                  <a:pt x="81" y="150"/>
                  <a:pt x="48" y="150"/>
                  <a:pt x="43" y="150"/>
                </a:cubicBezTo>
                <a:cubicBezTo>
                  <a:pt x="38" y="150"/>
                  <a:pt x="43" y="135"/>
                  <a:pt x="24" y="111"/>
                </a:cubicBezTo>
                <a:cubicBezTo>
                  <a:pt x="1" y="82"/>
                  <a:pt x="0" y="78"/>
                  <a:pt x="0" y="73"/>
                </a:cubicBezTo>
                <a:cubicBezTo>
                  <a:pt x="0" y="68"/>
                  <a:pt x="6" y="63"/>
                  <a:pt x="10" y="63"/>
                </a:cubicBezTo>
                <a:cubicBezTo>
                  <a:pt x="15" y="63"/>
                  <a:pt x="34" y="92"/>
                  <a:pt x="34" y="82"/>
                </a:cubicBezTo>
                <a:cubicBezTo>
                  <a:pt x="34" y="73"/>
                  <a:pt x="34" y="73"/>
                  <a:pt x="34" y="73"/>
                </a:cubicBezTo>
                <a:cubicBezTo>
                  <a:pt x="34" y="73"/>
                  <a:pt x="34" y="20"/>
                  <a:pt x="34" y="11"/>
                </a:cubicBezTo>
                <a:close/>
              </a:path>
            </a:pathLst>
          </a:custGeom>
          <a:solidFill>
            <a:srgbClr val="FCFDFD"/>
          </a:solidFill>
          <a:ln w="41275" cap="flat">
            <a:solidFill>
              <a:srgbClr val="FFC04E"/>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p:cNvSpPr>
          <p:nvPr/>
        </p:nvSpPr>
        <p:spPr bwMode="auto">
          <a:xfrm rot="5400000">
            <a:off x="5399347" y="4796587"/>
            <a:ext cx="549274" cy="1005337"/>
          </a:xfrm>
          <a:custGeom>
            <a:avLst/>
            <a:gdLst>
              <a:gd name="T0" fmla="*/ 34 w 110"/>
              <a:gd name="T1" fmla="*/ 11 h 150"/>
              <a:gd name="T2" fmla="*/ 53 w 110"/>
              <a:gd name="T3" fmla="*/ 11 h 150"/>
              <a:gd name="T4" fmla="*/ 53 w 110"/>
              <a:gd name="T5" fmla="*/ 68 h 150"/>
              <a:gd name="T6" fmla="*/ 53 w 110"/>
              <a:gd name="T7" fmla="*/ 38 h 150"/>
              <a:gd name="T8" fmla="*/ 71 w 110"/>
              <a:gd name="T9" fmla="*/ 38 h 150"/>
              <a:gd name="T10" fmla="*/ 71 w 110"/>
              <a:gd name="T11" fmla="*/ 73 h 150"/>
              <a:gd name="T12" fmla="*/ 71 w 110"/>
              <a:gd name="T13" fmla="*/ 44 h 150"/>
              <a:gd name="T14" fmla="*/ 91 w 110"/>
              <a:gd name="T15" fmla="*/ 49 h 150"/>
              <a:gd name="T16" fmla="*/ 91 w 110"/>
              <a:gd name="T17" fmla="*/ 77 h 150"/>
              <a:gd name="T18" fmla="*/ 91 w 110"/>
              <a:gd name="T19" fmla="*/ 58 h 150"/>
              <a:gd name="T20" fmla="*/ 110 w 110"/>
              <a:gd name="T21" fmla="*/ 63 h 150"/>
              <a:gd name="T22" fmla="*/ 105 w 110"/>
              <a:gd name="T23" fmla="*/ 111 h 150"/>
              <a:gd name="T24" fmla="*/ 86 w 110"/>
              <a:gd name="T25" fmla="*/ 150 h 150"/>
              <a:gd name="T26" fmla="*/ 43 w 110"/>
              <a:gd name="T27" fmla="*/ 150 h 150"/>
              <a:gd name="T28" fmla="*/ 24 w 110"/>
              <a:gd name="T29" fmla="*/ 111 h 150"/>
              <a:gd name="T30" fmla="*/ 0 w 110"/>
              <a:gd name="T31" fmla="*/ 73 h 150"/>
              <a:gd name="T32" fmla="*/ 10 w 110"/>
              <a:gd name="T33" fmla="*/ 63 h 150"/>
              <a:gd name="T34" fmla="*/ 34 w 110"/>
              <a:gd name="T35" fmla="*/ 82 h 150"/>
              <a:gd name="T36" fmla="*/ 34 w 110"/>
              <a:gd name="T37" fmla="*/ 73 h 150"/>
              <a:gd name="T38" fmla="*/ 34 w 110"/>
              <a:gd name="T3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0" h="150">
                <a:moveTo>
                  <a:pt x="34" y="11"/>
                </a:moveTo>
                <a:cubicBezTo>
                  <a:pt x="34" y="0"/>
                  <a:pt x="53" y="0"/>
                  <a:pt x="53" y="11"/>
                </a:cubicBezTo>
                <a:cubicBezTo>
                  <a:pt x="53" y="20"/>
                  <a:pt x="53" y="68"/>
                  <a:pt x="53" y="68"/>
                </a:cubicBezTo>
                <a:cubicBezTo>
                  <a:pt x="53" y="68"/>
                  <a:pt x="53" y="47"/>
                  <a:pt x="53" y="38"/>
                </a:cubicBezTo>
                <a:cubicBezTo>
                  <a:pt x="53" y="29"/>
                  <a:pt x="71" y="29"/>
                  <a:pt x="71" y="38"/>
                </a:cubicBezTo>
                <a:cubicBezTo>
                  <a:pt x="71" y="47"/>
                  <a:pt x="71" y="73"/>
                  <a:pt x="71" y="73"/>
                </a:cubicBezTo>
                <a:cubicBezTo>
                  <a:pt x="71" y="73"/>
                  <a:pt x="71" y="54"/>
                  <a:pt x="71" y="44"/>
                </a:cubicBezTo>
                <a:cubicBezTo>
                  <a:pt x="71" y="35"/>
                  <a:pt x="91" y="39"/>
                  <a:pt x="91" y="49"/>
                </a:cubicBezTo>
                <a:cubicBezTo>
                  <a:pt x="91" y="58"/>
                  <a:pt x="91" y="77"/>
                  <a:pt x="91" y="77"/>
                </a:cubicBezTo>
                <a:cubicBezTo>
                  <a:pt x="91" y="77"/>
                  <a:pt x="91" y="68"/>
                  <a:pt x="91" y="58"/>
                </a:cubicBezTo>
                <a:cubicBezTo>
                  <a:pt x="91" y="49"/>
                  <a:pt x="110" y="54"/>
                  <a:pt x="110" y="63"/>
                </a:cubicBezTo>
                <a:cubicBezTo>
                  <a:pt x="110" y="73"/>
                  <a:pt x="110" y="102"/>
                  <a:pt x="105" y="111"/>
                </a:cubicBezTo>
                <a:cubicBezTo>
                  <a:pt x="100" y="121"/>
                  <a:pt x="91" y="150"/>
                  <a:pt x="86" y="150"/>
                </a:cubicBezTo>
                <a:cubicBezTo>
                  <a:pt x="81" y="150"/>
                  <a:pt x="48" y="150"/>
                  <a:pt x="43" y="150"/>
                </a:cubicBezTo>
                <a:cubicBezTo>
                  <a:pt x="38" y="150"/>
                  <a:pt x="43" y="135"/>
                  <a:pt x="24" y="111"/>
                </a:cubicBezTo>
                <a:cubicBezTo>
                  <a:pt x="1" y="82"/>
                  <a:pt x="0" y="78"/>
                  <a:pt x="0" y="73"/>
                </a:cubicBezTo>
                <a:cubicBezTo>
                  <a:pt x="0" y="68"/>
                  <a:pt x="6" y="63"/>
                  <a:pt x="10" y="63"/>
                </a:cubicBezTo>
                <a:cubicBezTo>
                  <a:pt x="15" y="63"/>
                  <a:pt x="34" y="92"/>
                  <a:pt x="34" y="82"/>
                </a:cubicBezTo>
                <a:cubicBezTo>
                  <a:pt x="34" y="73"/>
                  <a:pt x="34" y="73"/>
                  <a:pt x="34" y="73"/>
                </a:cubicBezTo>
                <a:cubicBezTo>
                  <a:pt x="34" y="73"/>
                  <a:pt x="34" y="20"/>
                  <a:pt x="34" y="11"/>
                </a:cubicBezTo>
                <a:close/>
              </a:path>
            </a:pathLst>
          </a:custGeom>
          <a:solidFill>
            <a:srgbClr val="FCFDFD"/>
          </a:solidFill>
          <a:ln w="41275" cap="flat">
            <a:solidFill>
              <a:srgbClr val="014195"/>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p:cNvSpPr>
          <p:nvPr/>
        </p:nvSpPr>
        <p:spPr bwMode="auto">
          <a:xfrm rot="16200000" flipH="1">
            <a:off x="6137935" y="3046838"/>
            <a:ext cx="549274" cy="1005337"/>
          </a:xfrm>
          <a:custGeom>
            <a:avLst/>
            <a:gdLst>
              <a:gd name="T0" fmla="*/ 34 w 110"/>
              <a:gd name="T1" fmla="*/ 11 h 150"/>
              <a:gd name="T2" fmla="*/ 53 w 110"/>
              <a:gd name="T3" fmla="*/ 11 h 150"/>
              <a:gd name="T4" fmla="*/ 53 w 110"/>
              <a:gd name="T5" fmla="*/ 68 h 150"/>
              <a:gd name="T6" fmla="*/ 53 w 110"/>
              <a:gd name="T7" fmla="*/ 38 h 150"/>
              <a:gd name="T8" fmla="*/ 71 w 110"/>
              <a:gd name="T9" fmla="*/ 38 h 150"/>
              <a:gd name="T10" fmla="*/ 71 w 110"/>
              <a:gd name="T11" fmla="*/ 73 h 150"/>
              <a:gd name="T12" fmla="*/ 71 w 110"/>
              <a:gd name="T13" fmla="*/ 44 h 150"/>
              <a:gd name="T14" fmla="*/ 91 w 110"/>
              <a:gd name="T15" fmla="*/ 49 h 150"/>
              <a:gd name="T16" fmla="*/ 91 w 110"/>
              <a:gd name="T17" fmla="*/ 77 h 150"/>
              <a:gd name="T18" fmla="*/ 91 w 110"/>
              <a:gd name="T19" fmla="*/ 58 h 150"/>
              <a:gd name="T20" fmla="*/ 110 w 110"/>
              <a:gd name="T21" fmla="*/ 63 h 150"/>
              <a:gd name="T22" fmla="*/ 105 w 110"/>
              <a:gd name="T23" fmla="*/ 111 h 150"/>
              <a:gd name="T24" fmla="*/ 86 w 110"/>
              <a:gd name="T25" fmla="*/ 150 h 150"/>
              <a:gd name="T26" fmla="*/ 43 w 110"/>
              <a:gd name="T27" fmla="*/ 150 h 150"/>
              <a:gd name="T28" fmla="*/ 24 w 110"/>
              <a:gd name="T29" fmla="*/ 111 h 150"/>
              <a:gd name="T30" fmla="*/ 0 w 110"/>
              <a:gd name="T31" fmla="*/ 73 h 150"/>
              <a:gd name="T32" fmla="*/ 10 w 110"/>
              <a:gd name="T33" fmla="*/ 63 h 150"/>
              <a:gd name="T34" fmla="*/ 34 w 110"/>
              <a:gd name="T35" fmla="*/ 82 h 150"/>
              <a:gd name="T36" fmla="*/ 34 w 110"/>
              <a:gd name="T37" fmla="*/ 73 h 150"/>
              <a:gd name="T38" fmla="*/ 34 w 110"/>
              <a:gd name="T3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0" h="150">
                <a:moveTo>
                  <a:pt x="34" y="11"/>
                </a:moveTo>
                <a:cubicBezTo>
                  <a:pt x="34" y="0"/>
                  <a:pt x="53" y="0"/>
                  <a:pt x="53" y="11"/>
                </a:cubicBezTo>
                <a:cubicBezTo>
                  <a:pt x="53" y="20"/>
                  <a:pt x="53" y="68"/>
                  <a:pt x="53" y="68"/>
                </a:cubicBezTo>
                <a:cubicBezTo>
                  <a:pt x="53" y="68"/>
                  <a:pt x="53" y="47"/>
                  <a:pt x="53" y="38"/>
                </a:cubicBezTo>
                <a:cubicBezTo>
                  <a:pt x="53" y="29"/>
                  <a:pt x="71" y="29"/>
                  <a:pt x="71" y="38"/>
                </a:cubicBezTo>
                <a:cubicBezTo>
                  <a:pt x="71" y="47"/>
                  <a:pt x="71" y="73"/>
                  <a:pt x="71" y="73"/>
                </a:cubicBezTo>
                <a:cubicBezTo>
                  <a:pt x="71" y="73"/>
                  <a:pt x="71" y="54"/>
                  <a:pt x="71" y="44"/>
                </a:cubicBezTo>
                <a:cubicBezTo>
                  <a:pt x="71" y="35"/>
                  <a:pt x="91" y="39"/>
                  <a:pt x="91" y="49"/>
                </a:cubicBezTo>
                <a:cubicBezTo>
                  <a:pt x="91" y="58"/>
                  <a:pt x="91" y="77"/>
                  <a:pt x="91" y="77"/>
                </a:cubicBezTo>
                <a:cubicBezTo>
                  <a:pt x="91" y="77"/>
                  <a:pt x="91" y="68"/>
                  <a:pt x="91" y="58"/>
                </a:cubicBezTo>
                <a:cubicBezTo>
                  <a:pt x="91" y="49"/>
                  <a:pt x="110" y="54"/>
                  <a:pt x="110" y="63"/>
                </a:cubicBezTo>
                <a:cubicBezTo>
                  <a:pt x="110" y="73"/>
                  <a:pt x="110" y="102"/>
                  <a:pt x="105" y="111"/>
                </a:cubicBezTo>
                <a:cubicBezTo>
                  <a:pt x="100" y="121"/>
                  <a:pt x="91" y="150"/>
                  <a:pt x="86" y="150"/>
                </a:cubicBezTo>
                <a:cubicBezTo>
                  <a:pt x="81" y="150"/>
                  <a:pt x="48" y="150"/>
                  <a:pt x="43" y="150"/>
                </a:cubicBezTo>
                <a:cubicBezTo>
                  <a:pt x="38" y="150"/>
                  <a:pt x="43" y="135"/>
                  <a:pt x="24" y="111"/>
                </a:cubicBezTo>
                <a:cubicBezTo>
                  <a:pt x="1" y="82"/>
                  <a:pt x="0" y="78"/>
                  <a:pt x="0" y="73"/>
                </a:cubicBezTo>
                <a:cubicBezTo>
                  <a:pt x="0" y="68"/>
                  <a:pt x="6" y="63"/>
                  <a:pt x="10" y="63"/>
                </a:cubicBezTo>
                <a:cubicBezTo>
                  <a:pt x="15" y="63"/>
                  <a:pt x="34" y="92"/>
                  <a:pt x="34" y="82"/>
                </a:cubicBezTo>
                <a:cubicBezTo>
                  <a:pt x="34" y="73"/>
                  <a:pt x="34" y="73"/>
                  <a:pt x="34" y="73"/>
                </a:cubicBezTo>
                <a:cubicBezTo>
                  <a:pt x="34" y="73"/>
                  <a:pt x="34" y="20"/>
                  <a:pt x="34" y="11"/>
                </a:cubicBezTo>
                <a:close/>
              </a:path>
            </a:pathLst>
          </a:custGeom>
          <a:solidFill>
            <a:srgbClr val="FCFDFD"/>
          </a:solidFill>
          <a:ln w="41275" cap="flat">
            <a:solidFill>
              <a:srgbClr val="8AA5B6"/>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02102106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827236" y="1813331"/>
            <a:ext cx="2023931" cy="1385750"/>
          </a:xfrm>
          <a:custGeom>
            <a:avLst/>
            <a:gdLst>
              <a:gd name="connsiteX0" fmla="*/ 0 w 2023930"/>
              <a:gd name="connsiteY0" fmla="*/ 0 h 1385750"/>
              <a:gd name="connsiteX1" fmla="*/ 1623849 w 2023930"/>
              <a:gd name="connsiteY1" fmla="*/ 0 h 1385750"/>
              <a:gd name="connsiteX2" fmla="*/ 2023930 w 2023930"/>
              <a:gd name="connsiteY2" fmla="*/ 1385750 h 1385750"/>
              <a:gd name="connsiteX3" fmla="*/ 400081 w 2023930"/>
              <a:gd name="connsiteY3" fmla="*/ 1385750 h 1385750"/>
            </a:gdLst>
            <a:ahLst/>
            <a:cxnLst>
              <a:cxn ang="0">
                <a:pos x="connsiteX0" y="connsiteY0"/>
              </a:cxn>
              <a:cxn ang="0">
                <a:pos x="connsiteX1" y="connsiteY1"/>
              </a:cxn>
              <a:cxn ang="0">
                <a:pos x="connsiteX2" y="connsiteY2"/>
              </a:cxn>
              <a:cxn ang="0">
                <a:pos x="connsiteX3" y="connsiteY3"/>
              </a:cxn>
            </a:cxnLst>
            <a:rect l="l" t="t" r="r" b="b"/>
            <a:pathLst>
              <a:path w="2023930" h="1385750">
                <a:moveTo>
                  <a:pt x="0" y="0"/>
                </a:moveTo>
                <a:lnTo>
                  <a:pt x="1623849" y="0"/>
                </a:lnTo>
                <a:lnTo>
                  <a:pt x="2023930" y="1385750"/>
                </a:lnTo>
                <a:lnTo>
                  <a:pt x="400081" y="1385750"/>
                </a:lnTo>
                <a:close/>
              </a:path>
            </a:pathLst>
          </a:custGeom>
        </p:spPr>
      </p:pic>
      <p:cxnSp>
        <p:nvCxnSpPr>
          <p:cNvPr id="9" name="直接连接符 8"/>
          <p:cNvCxnSpPr/>
          <p:nvPr/>
        </p:nvCxnSpPr>
        <p:spPr>
          <a:xfrm>
            <a:off x="6851757" y="3237030"/>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10" name="流程图: 数据 9"/>
          <p:cNvSpPr/>
          <p:nvPr/>
        </p:nvSpPr>
        <p:spPr>
          <a:xfrm>
            <a:off x="4930137" y="3622186"/>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928281" y="5028304"/>
            <a:ext cx="1636667"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455003" y="5080087"/>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537263" y="4986981"/>
            <a:ext cx="418704" cy="769441"/>
          </a:xfrm>
          <a:prstGeom prst="rect">
            <a:avLst/>
          </a:prstGeom>
          <a:noFill/>
        </p:spPr>
        <p:txBody>
          <a:bodyPr wrap="none" rtlCol="0">
            <a:spAutoFit/>
          </a:bodyPr>
          <a:lstStyle/>
          <a:p>
            <a:r>
              <a:rPr lang="en-US" altLang="zh-CN" sz="4400" dirty="0">
                <a:solidFill>
                  <a:srgbClr val="014195"/>
                </a:solidFill>
                <a:latin typeface="Aharoni" panose="02010803020104030203" pitchFamily="2" charset="-79"/>
                <a:ea typeface="造字工房形黑（非商用）细体" pitchFamily="50" charset="-122"/>
                <a:cs typeface="Aharoni" panose="02010803020104030203" pitchFamily="2" charset="-79"/>
              </a:rPr>
              <a:t>4</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sp>
        <p:nvSpPr>
          <p:cNvPr id="14" name="文本框 13"/>
          <p:cNvSpPr txBox="1"/>
          <p:nvPr/>
        </p:nvSpPr>
        <p:spPr>
          <a:xfrm>
            <a:off x="5146648" y="4140577"/>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965187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8" name="直接连接符 7"/>
          <p:cNvCxnSpPr/>
          <p:nvPr/>
        </p:nvCxnSpPr>
        <p:spPr>
          <a:xfrm>
            <a:off x="5683322" y="5512459"/>
            <a:ext cx="421356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256098" y="4200235"/>
            <a:ext cx="3640789"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683322" y="2800927"/>
            <a:ext cx="421356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六边形 10"/>
          <p:cNvSpPr/>
          <p:nvPr/>
        </p:nvSpPr>
        <p:spPr>
          <a:xfrm>
            <a:off x="1259446" y="2927929"/>
            <a:ext cx="2963237" cy="2554515"/>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547925" y="3820465"/>
            <a:ext cx="2441694" cy="769441"/>
          </a:xfrm>
          <a:prstGeom prst="rect">
            <a:avLst/>
          </a:prstGeom>
          <a:noFill/>
        </p:spPr>
        <p:txBody>
          <a:bodyPr wrap="none" rtlCol="0">
            <a:spAutoFit/>
          </a:bodyPr>
          <a:lstStyle/>
          <a:p>
            <a:r>
              <a:rPr lang="zh-CN" altLang="en-US" sz="4400" dirty="0" smtClean="0">
                <a:solidFill>
                  <a:schemeClr val="bg1"/>
                </a:solidFill>
                <a:latin typeface="+mj-ea"/>
                <a:ea typeface="+mj-ea"/>
              </a:rPr>
              <a:t>重点项目</a:t>
            </a:r>
            <a:endParaRPr lang="en-US" altLang="zh-CN" sz="4400" dirty="0" smtClean="0">
              <a:solidFill>
                <a:schemeClr val="bg1"/>
              </a:solidFill>
              <a:latin typeface="+mj-ea"/>
              <a:ea typeface="+mj-ea"/>
            </a:endParaRPr>
          </a:p>
        </p:txBody>
      </p:sp>
      <p:sp>
        <p:nvSpPr>
          <p:cNvPr id="13" name="Freeform 7"/>
          <p:cNvSpPr/>
          <p:nvPr/>
        </p:nvSpPr>
        <p:spPr bwMode="auto">
          <a:xfrm flipH="1">
            <a:off x="4671841" y="1954345"/>
            <a:ext cx="1584256"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grpSp>
        <p:nvGrpSpPr>
          <p:cNvPr id="14" name="组合 13"/>
          <p:cNvGrpSpPr/>
          <p:nvPr/>
        </p:nvGrpSpPr>
        <p:grpSpPr>
          <a:xfrm>
            <a:off x="5728768" y="2111361"/>
            <a:ext cx="647002" cy="557761"/>
            <a:chOff x="5867317" y="1889686"/>
            <a:chExt cx="647003" cy="557761"/>
          </a:xfrm>
        </p:grpSpPr>
        <p:sp>
          <p:nvSpPr>
            <p:cNvPr id="15" name="六边形 14"/>
            <p:cNvSpPr/>
            <p:nvPr/>
          </p:nvSpPr>
          <p:spPr>
            <a:xfrm>
              <a:off x="5867317" y="1889686"/>
              <a:ext cx="647003" cy="557761"/>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953496" y="1966640"/>
              <a:ext cx="444353" cy="400110"/>
            </a:xfrm>
            <a:prstGeom prst="rect">
              <a:avLst/>
            </a:prstGeom>
            <a:noFill/>
          </p:spPr>
          <p:txBody>
            <a:bodyPr wrap="none" rtlCol="0">
              <a:spAutoFit/>
            </a:bodyPr>
            <a:lstStyle/>
            <a:p>
              <a:r>
                <a:rPr lang="en-US" altLang="zh-CN" sz="2000" dirty="0" smtClean="0">
                  <a:solidFill>
                    <a:schemeClr val="bg1"/>
                  </a:solidFill>
                </a:rPr>
                <a:t>01</a:t>
              </a:r>
              <a:endParaRPr lang="zh-CN" altLang="en-US" sz="2000" dirty="0">
                <a:solidFill>
                  <a:schemeClr val="bg1"/>
                </a:solidFill>
              </a:endParaRPr>
            </a:p>
          </p:txBody>
        </p:sp>
      </p:grpSp>
      <p:grpSp>
        <p:nvGrpSpPr>
          <p:cNvPr id="17" name="组合 16"/>
          <p:cNvGrpSpPr/>
          <p:nvPr/>
        </p:nvGrpSpPr>
        <p:grpSpPr>
          <a:xfrm>
            <a:off x="6322171" y="3510668"/>
            <a:ext cx="647002" cy="557761"/>
            <a:chOff x="5867317" y="1889686"/>
            <a:chExt cx="647003" cy="557761"/>
          </a:xfrm>
        </p:grpSpPr>
        <p:sp>
          <p:nvSpPr>
            <p:cNvPr id="18" name="六边形 17"/>
            <p:cNvSpPr/>
            <p:nvPr/>
          </p:nvSpPr>
          <p:spPr>
            <a:xfrm>
              <a:off x="5867317" y="1889686"/>
              <a:ext cx="647003" cy="557761"/>
            </a:xfrm>
            <a:prstGeom prst="hexagon">
              <a:avLst/>
            </a:prstGeom>
            <a:solidFill>
              <a:srgbClr val="FFC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953496" y="1966640"/>
              <a:ext cx="444353" cy="400110"/>
            </a:xfrm>
            <a:prstGeom prst="rect">
              <a:avLst/>
            </a:prstGeom>
            <a:noFill/>
          </p:spPr>
          <p:txBody>
            <a:bodyPr wrap="none" rtlCol="0">
              <a:spAutoFit/>
            </a:bodyPr>
            <a:lstStyle/>
            <a:p>
              <a:r>
                <a:rPr lang="en-US" altLang="zh-CN" sz="2000" dirty="0" smtClean="0">
                  <a:solidFill>
                    <a:schemeClr val="bg1"/>
                  </a:solidFill>
                </a:rPr>
                <a:t>02</a:t>
              </a:r>
              <a:endParaRPr lang="zh-CN" altLang="en-US" sz="2000" dirty="0">
                <a:solidFill>
                  <a:schemeClr val="bg1"/>
                </a:solidFill>
              </a:endParaRPr>
            </a:p>
          </p:txBody>
        </p:sp>
      </p:grpSp>
      <p:grpSp>
        <p:nvGrpSpPr>
          <p:cNvPr id="20" name="组合 19"/>
          <p:cNvGrpSpPr/>
          <p:nvPr/>
        </p:nvGrpSpPr>
        <p:grpSpPr>
          <a:xfrm>
            <a:off x="6055925" y="4864061"/>
            <a:ext cx="647002" cy="557761"/>
            <a:chOff x="5867317" y="1889686"/>
            <a:chExt cx="647003" cy="557761"/>
          </a:xfrm>
        </p:grpSpPr>
        <p:sp>
          <p:nvSpPr>
            <p:cNvPr id="21" name="六边形 20"/>
            <p:cNvSpPr/>
            <p:nvPr/>
          </p:nvSpPr>
          <p:spPr>
            <a:xfrm>
              <a:off x="5867317" y="1889686"/>
              <a:ext cx="647003" cy="557761"/>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953496" y="1966640"/>
              <a:ext cx="444353" cy="400110"/>
            </a:xfrm>
            <a:prstGeom prst="rect">
              <a:avLst/>
            </a:prstGeom>
            <a:noFill/>
          </p:spPr>
          <p:txBody>
            <a:bodyPr wrap="none" rtlCol="0">
              <a:spAutoFit/>
            </a:bodyPr>
            <a:lstStyle/>
            <a:p>
              <a:r>
                <a:rPr lang="en-US" altLang="zh-CN" sz="2000" dirty="0" smtClean="0">
                  <a:solidFill>
                    <a:schemeClr val="bg1"/>
                  </a:solidFill>
                </a:rPr>
                <a:t>03</a:t>
              </a:r>
              <a:endParaRPr lang="zh-CN" altLang="en-US" sz="2000" dirty="0">
                <a:solidFill>
                  <a:schemeClr val="bg1"/>
                </a:solidFill>
              </a:endParaRPr>
            </a:p>
          </p:txBody>
        </p:sp>
      </p:grpSp>
      <p:sp>
        <p:nvSpPr>
          <p:cNvPr id="23" name="TextBox 27"/>
          <p:cNvSpPr txBox="1"/>
          <p:nvPr/>
        </p:nvSpPr>
        <p:spPr>
          <a:xfrm>
            <a:off x="6408355" y="2066091"/>
            <a:ext cx="2931428" cy="652511"/>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24" name="TextBox 27"/>
          <p:cNvSpPr txBox="1"/>
          <p:nvPr/>
        </p:nvSpPr>
        <p:spPr>
          <a:xfrm>
            <a:off x="7035257" y="3460642"/>
            <a:ext cx="2931428" cy="652511"/>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25" name="TextBox 27"/>
          <p:cNvSpPr txBox="1"/>
          <p:nvPr/>
        </p:nvSpPr>
        <p:spPr>
          <a:xfrm>
            <a:off x="6789113" y="4825120"/>
            <a:ext cx="2931428" cy="652511"/>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Tree>
    <p:extLst>
      <p:ext uri="{BB962C8B-B14F-4D97-AF65-F5344CB8AC3E}">
        <p14:creationId xmlns:p14="http://schemas.microsoft.com/office/powerpoint/2010/main" val="327350005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3" dur="750" fill="hold"/>
                                        <p:tgtEl>
                                          <p:spTgt spid="12"/>
                                        </p:tgtEl>
                                        <p:attrNameLst>
                                          <p:attrName>ppt_y</p:attrName>
                                        </p:attrNameLst>
                                      </p:cBhvr>
                                      <p:tavLst>
                                        <p:tav tm="0">
                                          <p:val>
                                            <p:strVal val="#ppt_y"/>
                                          </p:val>
                                        </p:tav>
                                        <p:tav tm="100000">
                                          <p:val>
                                            <p:strVal val="#ppt_y"/>
                                          </p:val>
                                        </p:tav>
                                      </p:tavLst>
                                    </p:anim>
                                    <p:anim calcmode="lin" valueType="num">
                                      <p:cBhvr>
                                        <p:cTn id="14" dur="75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5" dur="75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750" tmFilter="0,0; .5, 1; 1, 1"/>
                                        <p:tgtEl>
                                          <p:spTgt spid="12"/>
                                        </p:tgtEl>
                                      </p:cBhvr>
                                    </p:animEffect>
                                  </p:childTnLst>
                                </p:cTn>
                              </p:par>
                            </p:childTnLst>
                          </p:cTn>
                        </p:par>
                        <p:par>
                          <p:cTn id="17" fill="hold">
                            <p:stCondLst>
                              <p:cond delay="975"/>
                            </p:stCondLst>
                            <p:childTnLst>
                              <p:par>
                                <p:cTn id="18" presetID="22" presetClass="entr" presetSubtype="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up)">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par>
                                <p:cTn id="26" presetID="22" presetClass="entr" presetSubtype="8"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p:tgtEl>
                                          <p:spTgt spid="17"/>
                                        </p:tgtEl>
                                        <p:attrNameLst>
                                          <p:attrName>ppt_x</p:attrName>
                                        </p:attrNameLst>
                                      </p:cBhvr>
                                      <p:tavLst>
                                        <p:tav tm="0">
                                          <p:val>
                                            <p:strVal val="#ppt_x-#ppt_w*1.125000"/>
                                          </p:val>
                                        </p:tav>
                                        <p:tav tm="100000">
                                          <p:val>
                                            <p:strVal val="#ppt_x"/>
                                          </p:val>
                                        </p:tav>
                                      </p:tavLst>
                                    </p:anim>
                                    <p:animEffect transition="in" filter="wipe(right)">
                                      <p:cBhvr>
                                        <p:cTn id="41" dur="500"/>
                                        <p:tgtEl>
                                          <p:spTgt spid="17"/>
                                        </p:tgtEl>
                                      </p:cBhvr>
                                    </p:animEffect>
                                  </p:childTnLst>
                                </p:cTn>
                              </p:par>
                              <p:par>
                                <p:cTn id="42" presetID="12" presetClass="entr" presetSubtype="8"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p:tgtEl>
                                          <p:spTgt spid="20"/>
                                        </p:tgtEl>
                                        <p:attrNameLst>
                                          <p:attrName>ppt_x</p:attrName>
                                        </p:attrNameLst>
                                      </p:cBhvr>
                                      <p:tavLst>
                                        <p:tav tm="0">
                                          <p:val>
                                            <p:strVal val="#ppt_x-#ppt_w*1.125000"/>
                                          </p:val>
                                        </p:tav>
                                        <p:tav tm="100000">
                                          <p:val>
                                            <p:strVal val="#ppt_x"/>
                                          </p:val>
                                        </p:tav>
                                      </p:tavLst>
                                    </p:anim>
                                    <p:animEffect transition="in" filter="wipe(right)">
                                      <p:cBhvr>
                                        <p:cTn id="45" dur="500"/>
                                        <p:tgtEl>
                                          <p:spTgt spid="20"/>
                                        </p:tgtEl>
                                      </p:cBhvr>
                                    </p:animEffect>
                                  </p:childTnLst>
                                </p:cTn>
                              </p:par>
                            </p:childTnLst>
                          </p:cTn>
                        </p:par>
                        <p:par>
                          <p:cTn id="46" fill="hold">
                            <p:stCondLst>
                              <p:cond delay="500"/>
                            </p:stCondLst>
                            <p:childTnLst>
                              <p:par>
                                <p:cTn id="47" presetID="14" presetClass="entr" presetSubtype="1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500"/>
                                        <p:tgtEl>
                                          <p:spTgt spid="2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randombar(horizontal)">
                                      <p:cBhvr>
                                        <p:cTn id="52" dur="750"/>
                                        <p:tgtEl>
                                          <p:spTgt spid="24"/>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randombar(horizontal)">
                                      <p:cBhvr>
                                        <p:cTn id="55"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06361" y="1835964"/>
            <a:ext cx="2029811" cy="1406119"/>
          </a:xfrm>
          <a:custGeom>
            <a:avLst/>
            <a:gdLst>
              <a:gd name="connsiteX0" fmla="*/ 0 w 2029811"/>
              <a:gd name="connsiteY0" fmla="*/ 0 h 1406119"/>
              <a:gd name="connsiteX1" fmla="*/ 1623849 w 2029811"/>
              <a:gd name="connsiteY1" fmla="*/ 0 h 1406119"/>
              <a:gd name="connsiteX2" fmla="*/ 2029811 w 2029811"/>
              <a:gd name="connsiteY2" fmla="*/ 1406119 h 1406119"/>
              <a:gd name="connsiteX3" fmla="*/ 405962 w 2029811"/>
              <a:gd name="connsiteY3" fmla="*/ 1406119 h 1406119"/>
            </a:gdLst>
            <a:ahLst/>
            <a:cxnLst>
              <a:cxn ang="0">
                <a:pos x="connsiteX0" y="connsiteY0"/>
              </a:cxn>
              <a:cxn ang="0">
                <a:pos x="connsiteX1" y="connsiteY1"/>
              </a:cxn>
              <a:cxn ang="0">
                <a:pos x="connsiteX2" y="connsiteY2"/>
              </a:cxn>
              <a:cxn ang="0">
                <a:pos x="connsiteX3" y="connsiteY3"/>
              </a:cxn>
            </a:cxnLst>
            <a:rect l="l" t="t" r="r" b="b"/>
            <a:pathLst>
              <a:path w="2029811" h="1406119">
                <a:moveTo>
                  <a:pt x="0" y="0"/>
                </a:moveTo>
                <a:lnTo>
                  <a:pt x="1623849" y="0"/>
                </a:lnTo>
                <a:lnTo>
                  <a:pt x="2029811" y="1406119"/>
                </a:lnTo>
                <a:lnTo>
                  <a:pt x="405962" y="1406119"/>
                </a:lnTo>
                <a:close/>
              </a:path>
            </a:pathLst>
          </a:custGeom>
        </p:spPr>
      </p:pic>
      <p:cxnSp>
        <p:nvCxnSpPr>
          <p:cNvPr id="23" name="直接连接符 22"/>
          <p:cNvCxnSpPr/>
          <p:nvPr/>
        </p:nvCxnSpPr>
        <p:spPr>
          <a:xfrm>
            <a:off x="3130879" y="3237030"/>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24" name="流程图: 数据 23"/>
          <p:cNvSpPr/>
          <p:nvPr/>
        </p:nvSpPr>
        <p:spPr>
          <a:xfrm>
            <a:off x="1209261" y="3622186"/>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209260" y="5028304"/>
            <a:ext cx="1619163"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721827" y="5080087"/>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804087" y="4986981"/>
            <a:ext cx="418704" cy="769441"/>
          </a:xfrm>
          <a:prstGeom prst="rect">
            <a:avLst/>
          </a:prstGeom>
          <a:noFill/>
        </p:spPr>
        <p:txBody>
          <a:bodyPr wrap="none" rtlCol="0">
            <a:spAutoFit/>
          </a:bodyPr>
          <a:lstStyle/>
          <a:p>
            <a:r>
              <a:rPr lang="en-US" altLang="zh-CN" sz="4400" dirty="0" smtClean="0">
                <a:solidFill>
                  <a:srgbClr val="014195"/>
                </a:solidFill>
                <a:latin typeface="Aharoni" panose="02010803020104030203" pitchFamily="2" charset="-79"/>
                <a:ea typeface="造字工房形黑（非商用）细体" pitchFamily="50" charset="-122"/>
                <a:cs typeface="Aharoni" panose="02010803020104030203" pitchFamily="2" charset="-79"/>
              </a:rPr>
              <a:t>1</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pic>
        <p:nvPicPr>
          <p:cNvPr id="50" name="图片 4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730997" y="1835963"/>
            <a:ext cx="2029811" cy="1406119"/>
          </a:xfrm>
          <a:custGeom>
            <a:avLst/>
            <a:gdLst>
              <a:gd name="connsiteX0" fmla="*/ 0 w 2029811"/>
              <a:gd name="connsiteY0" fmla="*/ 0 h 1406119"/>
              <a:gd name="connsiteX1" fmla="*/ 1623849 w 2029811"/>
              <a:gd name="connsiteY1" fmla="*/ 0 h 1406119"/>
              <a:gd name="connsiteX2" fmla="*/ 2029811 w 2029811"/>
              <a:gd name="connsiteY2" fmla="*/ 1406119 h 1406119"/>
              <a:gd name="connsiteX3" fmla="*/ 405962 w 2029811"/>
              <a:gd name="connsiteY3" fmla="*/ 1406119 h 1406119"/>
            </a:gdLst>
            <a:ahLst/>
            <a:cxnLst>
              <a:cxn ang="0">
                <a:pos x="connsiteX0" y="connsiteY0"/>
              </a:cxn>
              <a:cxn ang="0">
                <a:pos x="connsiteX1" y="connsiteY1"/>
              </a:cxn>
              <a:cxn ang="0">
                <a:pos x="connsiteX2" y="connsiteY2"/>
              </a:cxn>
              <a:cxn ang="0">
                <a:pos x="connsiteX3" y="connsiteY3"/>
              </a:cxn>
            </a:cxnLst>
            <a:rect l="l" t="t" r="r" b="b"/>
            <a:pathLst>
              <a:path w="2029811" h="1406119">
                <a:moveTo>
                  <a:pt x="0" y="0"/>
                </a:moveTo>
                <a:lnTo>
                  <a:pt x="1623849" y="0"/>
                </a:lnTo>
                <a:lnTo>
                  <a:pt x="2029811" y="1406119"/>
                </a:lnTo>
                <a:lnTo>
                  <a:pt x="405962" y="1406119"/>
                </a:lnTo>
                <a:close/>
              </a:path>
            </a:pathLst>
          </a:custGeom>
        </p:spPr>
      </p:pic>
      <p:cxnSp>
        <p:nvCxnSpPr>
          <p:cNvPr id="25" name="直接连接符 24"/>
          <p:cNvCxnSpPr/>
          <p:nvPr/>
        </p:nvCxnSpPr>
        <p:spPr>
          <a:xfrm>
            <a:off x="5755517" y="3237030"/>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26" name="流程图: 数据 25"/>
          <p:cNvSpPr/>
          <p:nvPr/>
        </p:nvSpPr>
        <p:spPr>
          <a:xfrm>
            <a:off x="3833897" y="3622186"/>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828687" y="5032365"/>
            <a:ext cx="1629387"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351767" y="5076027"/>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4434027" y="4986981"/>
            <a:ext cx="418704" cy="769441"/>
          </a:xfrm>
          <a:prstGeom prst="rect">
            <a:avLst/>
          </a:prstGeom>
          <a:noFill/>
        </p:spPr>
        <p:txBody>
          <a:bodyPr wrap="none" rtlCol="0">
            <a:spAutoFit/>
          </a:bodyPr>
          <a:lstStyle/>
          <a:p>
            <a:r>
              <a:rPr lang="en-US" altLang="zh-CN" sz="4400" dirty="0">
                <a:solidFill>
                  <a:srgbClr val="014195"/>
                </a:solidFill>
                <a:latin typeface="Aharoni" panose="02010803020104030203" pitchFamily="2" charset="-79"/>
                <a:ea typeface="造字工房形黑（非商用）细体" pitchFamily="50" charset="-122"/>
                <a:cs typeface="Aharoni" panose="02010803020104030203" pitchFamily="2" charset="-79"/>
              </a:rPr>
              <a:t>2</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pic>
        <p:nvPicPr>
          <p:cNvPr id="51" name="图片 5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317675" y="1835963"/>
            <a:ext cx="2029811" cy="1406119"/>
          </a:xfrm>
          <a:custGeom>
            <a:avLst/>
            <a:gdLst>
              <a:gd name="connsiteX0" fmla="*/ 0 w 2029811"/>
              <a:gd name="connsiteY0" fmla="*/ 0 h 1406119"/>
              <a:gd name="connsiteX1" fmla="*/ 1623849 w 2029811"/>
              <a:gd name="connsiteY1" fmla="*/ 0 h 1406119"/>
              <a:gd name="connsiteX2" fmla="*/ 2029811 w 2029811"/>
              <a:gd name="connsiteY2" fmla="*/ 1406119 h 1406119"/>
              <a:gd name="connsiteX3" fmla="*/ 405962 w 2029811"/>
              <a:gd name="connsiteY3" fmla="*/ 1406119 h 1406119"/>
            </a:gdLst>
            <a:ahLst/>
            <a:cxnLst>
              <a:cxn ang="0">
                <a:pos x="connsiteX0" y="connsiteY0"/>
              </a:cxn>
              <a:cxn ang="0">
                <a:pos x="connsiteX1" y="connsiteY1"/>
              </a:cxn>
              <a:cxn ang="0">
                <a:pos x="connsiteX2" y="connsiteY2"/>
              </a:cxn>
              <a:cxn ang="0">
                <a:pos x="connsiteX3" y="connsiteY3"/>
              </a:cxn>
            </a:cxnLst>
            <a:rect l="l" t="t" r="r" b="b"/>
            <a:pathLst>
              <a:path w="2029811" h="1406119">
                <a:moveTo>
                  <a:pt x="0" y="0"/>
                </a:moveTo>
                <a:lnTo>
                  <a:pt x="1623849" y="0"/>
                </a:lnTo>
                <a:lnTo>
                  <a:pt x="2029811" y="1406119"/>
                </a:lnTo>
                <a:lnTo>
                  <a:pt x="405962" y="1406119"/>
                </a:lnTo>
                <a:close/>
              </a:path>
            </a:pathLst>
          </a:custGeom>
        </p:spPr>
      </p:pic>
      <p:cxnSp>
        <p:nvCxnSpPr>
          <p:cNvPr id="27" name="直接连接符 26"/>
          <p:cNvCxnSpPr/>
          <p:nvPr/>
        </p:nvCxnSpPr>
        <p:spPr>
          <a:xfrm>
            <a:off x="8342194" y="3237030"/>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28" name="流程图: 数据 27"/>
          <p:cNvSpPr/>
          <p:nvPr/>
        </p:nvSpPr>
        <p:spPr>
          <a:xfrm>
            <a:off x="6420576" y="3622186"/>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418719" y="5028304"/>
            <a:ext cx="1626032"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940123" y="5080087"/>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7022383" y="4986981"/>
            <a:ext cx="418704" cy="769441"/>
          </a:xfrm>
          <a:prstGeom prst="rect">
            <a:avLst/>
          </a:prstGeom>
          <a:noFill/>
        </p:spPr>
        <p:txBody>
          <a:bodyPr wrap="none" rtlCol="0">
            <a:spAutoFit/>
          </a:bodyPr>
          <a:lstStyle/>
          <a:p>
            <a:r>
              <a:rPr lang="en-US" altLang="zh-CN" sz="4400" dirty="0">
                <a:solidFill>
                  <a:srgbClr val="014195"/>
                </a:solidFill>
                <a:latin typeface="Aharoni" panose="02010803020104030203" pitchFamily="2" charset="-79"/>
                <a:ea typeface="造字工房形黑（非商用）细体" pitchFamily="50" charset="-122"/>
                <a:cs typeface="Aharoni" panose="02010803020104030203" pitchFamily="2" charset="-79"/>
              </a:rPr>
              <a:t>3</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pic>
        <p:nvPicPr>
          <p:cNvPr id="55" name="图片 54"/>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949293" y="1813331"/>
            <a:ext cx="2023931" cy="1385750"/>
          </a:xfrm>
          <a:custGeom>
            <a:avLst/>
            <a:gdLst>
              <a:gd name="connsiteX0" fmla="*/ 0 w 2023930"/>
              <a:gd name="connsiteY0" fmla="*/ 0 h 1385750"/>
              <a:gd name="connsiteX1" fmla="*/ 1623849 w 2023930"/>
              <a:gd name="connsiteY1" fmla="*/ 0 h 1385750"/>
              <a:gd name="connsiteX2" fmla="*/ 2023930 w 2023930"/>
              <a:gd name="connsiteY2" fmla="*/ 1385750 h 1385750"/>
              <a:gd name="connsiteX3" fmla="*/ 400081 w 2023930"/>
              <a:gd name="connsiteY3" fmla="*/ 1385750 h 1385750"/>
            </a:gdLst>
            <a:ahLst/>
            <a:cxnLst>
              <a:cxn ang="0">
                <a:pos x="connsiteX0" y="connsiteY0"/>
              </a:cxn>
              <a:cxn ang="0">
                <a:pos x="connsiteX1" y="connsiteY1"/>
              </a:cxn>
              <a:cxn ang="0">
                <a:pos x="connsiteX2" y="connsiteY2"/>
              </a:cxn>
              <a:cxn ang="0">
                <a:pos x="connsiteX3" y="connsiteY3"/>
              </a:cxn>
            </a:cxnLst>
            <a:rect l="l" t="t" r="r" b="b"/>
            <a:pathLst>
              <a:path w="2023930" h="1385750">
                <a:moveTo>
                  <a:pt x="0" y="0"/>
                </a:moveTo>
                <a:lnTo>
                  <a:pt x="1623849" y="0"/>
                </a:lnTo>
                <a:lnTo>
                  <a:pt x="2023930" y="1385750"/>
                </a:lnTo>
                <a:lnTo>
                  <a:pt x="400081" y="1385750"/>
                </a:lnTo>
                <a:close/>
              </a:path>
            </a:pathLst>
          </a:custGeom>
        </p:spPr>
      </p:pic>
      <p:cxnSp>
        <p:nvCxnSpPr>
          <p:cNvPr id="29" name="直接连接符 28"/>
          <p:cNvCxnSpPr/>
          <p:nvPr/>
        </p:nvCxnSpPr>
        <p:spPr>
          <a:xfrm>
            <a:off x="10973813" y="3237030"/>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30" name="流程图: 数据 29"/>
          <p:cNvSpPr/>
          <p:nvPr/>
        </p:nvSpPr>
        <p:spPr>
          <a:xfrm>
            <a:off x="9052195" y="3622186"/>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9050337" y="5028304"/>
            <a:ext cx="1636667"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577059" y="5080087"/>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9659319" y="4986981"/>
            <a:ext cx="418704" cy="769441"/>
          </a:xfrm>
          <a:prstGeom prst="rect">
            <a:avLst/>
          </a:prstGeom>
          <a:noFill/>
        </p:spPr>
        <p:txBody>
          <a:bodyPr wrap="none" rtlCol="0">
            <a:spAutoFit/>
          </a:bodyPr>
          <a:lstStyle/>
          <a:p>
            <a:r>
              <a:rPr lang="en-US" altLang="zh-CN" sz="4400" dirty="0">
                <a:solidFill>
                  <a:srgbClr val="014195"/>
                </a:solidFill>
                <a:latin typeface="Aharoni" panose="02010803020104030203" pitchFamily="2" charset="-79"/>
                <a:ea typeface="造字工房形黑（非商用）细体" pitchFamily="50" charset="-122"/>
                <a:cs typeface="Aharoni" panose="02010803020104030203" pitchFamily="2" charset="-79"/>
              </a:rPr>
              <a:t>4</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sp>
        <p:nvSpPr>
          <p:cNvPr id="45" name="文本框 44"/>
          <p:cNvSpPr txBox="1"/>
          <p:nvPr/>
        </p:nvSpPr>
        <p:spPr>
          <a:xfrm>
            <a:off x="1439335" y="4140577"/>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660127" y="4140577"/>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9268705" y="4140577"/>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056992" y="4140577"/>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
        <p:nvSpPr>
          <p:cNvPr id="52" name="任意多边形 51"/>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11" name="组合 10"/>
          <p:cNvGrpSpPr/>
          <p:nvPr/>
        </p:nvGrpSpPr>
        <p:grpSpPr>
          <a:xfrm>
            <a:off x="979536" y="178638"/>
            <a:ext cx="11212464" cy="718228"/>
            <a:chOff x="979536" y="178638"/>
            <a:chExt cx="11212464" cy="718228"/>
          </a:xfrm>
        </p:grpSpPr>
        <p:sp>
          <p:nvSpPr>
            <p:cNvPr id="3" name="矩形 2"/>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5898743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六边形 7"/>
          <p:cNvSpPr/>
          <p:nvPr/>
        </p:nvSpPr>
        <p:spPr>
          <a:xfrm>
            <a:off x="3553999" y="2307772"/>
            <a:ext cx="3803535" cy="3278908"/>
          </a:xfrm>
          <a:prstGeom prst="hexag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52580" y="3069771"/>
            <a:ext cx="2053535" cy="1754909"/>
            <a:chOff x="1144464" y="2953657"/>
            <a:chExt cx="2053535" cy="1754909"/>
          </a:xfrm>
        </p:grpSpPr>
        <p:sp>
          <p:nvSpPr>
            <p:cNvPr id="10" name="六边形 9"/>
            <p:cNvSpPr/>
            <p:nvPr/>
          </p:nvSpPr>
          <p:spPr>
            <a:xfrm>
              <a:off x="1162304" y="2953657"/>
              <a:ext cx="2035695" cy="1754909"/>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144464" y="3569501"/>
              <a:ext cx="1988045" cy="523220"/>
            </a:xfrm>
            <a:prstGeom prst="rect">
              <a:avLst/>
            </a:prstGeom>
            <a:noFill/>
          </p:spPr>
          <p:txBody>
            <a:bodyPr wrap="none" rtlCol="0">
              <a:spAutoFit/>
            </a:bodyPr>
            <a:lstStyle/>
            <a:p>
              <a:r>
                <a:rPr lang="zh-CN" altLang="en-US" sz="2800" b="1" dirty="0" smtClean="0">
                  <a:solidFill>
                    <a:schemeClr val="bg1"/>
                  </a:solidFill>
                </a:rPr>
                <a:t>存在的问题</a:t>
              </a:r>
              <a:endParaRPr lang="zh-CN" altLang="en-US" sz="2800" b="1" dirty="0">
                <a:solidFill>
                  <a:schemeClr val="bg1"/>
                </a:solidFill>
              </a:endParaRPr>
            </a:p>
          </p:txBody>
        </p:sp>
      </p:grpSp>
      <p:sp>
        <p:nvSpPr>
          <p:cNvPr id="12" name="TextBox 84"/>
          <p:cNvSpPr txBox="1"/>
          <p:nvPr/>
        </p:nvSpPr>
        <p:spPr>
          <a:xfrm>
            <a:off x="3863142" y="3037546"/>
            <a:ext cx="3185249" cy="2092905"/>
          </a:xfrm>
          <a:prstGeom prst="rect">
            <a:avLst/>
          </a:prstGeom>
          <a:noFill/>
        </p:spPr>
        <p:txBody>
          <a:bodyPr wrap="square" lIns="91464" tIns="45732" rIns="91464" bIns="45732" rtlCol="0">
            <a:spAutoFit/>
          </a:bodyPr>
          <a:lstStyle/>
          <a:p>
            <a:pPr algn="ctr" defTabSz="1219170">
              <a:lnSpc>
                <a:spcPct val="130000"/>
              </a:lnSpc>
              <a:defRPr/>
            </a:pPr>
            <a:r>
              <a:rPr lang="zh-CN" altLang="en-US" sz="2000" kern="0" dirty="0">
                <a:solidFill>
                  <a:schemeClr val="bg1"/>
                </a:solidFill>
                <a:latin typeface="微软雅黑" pitchFamily="34" charset="-122"/>
                <a:ea typeface="微软雅黑" pitchFamily="34" charset="-122"/>
              </a:rPr>
              <a:t>您的内容打在这里，或者通过复制您的文本后，在此框中选择粘贴您的内容打在这里，或者通过复制您的文本</a:t>
            </a:r>
            <a:r>
              <a:rPr lang="zh-CN" altLang="en-US" sz="2000" kern="0" dirty="0" smtClean="0">
                <a:solidFill>
                  <a:schemeClr val="bg1"/>
                </a:solidFill>
                <a:latin typeface="微软雅黑" pitchFamily="34" charset="-122"/>
                <a:ea typeface="微软雅黑" pitchFamily="34" charset="-122"/>
              </a:rPr>
              <a:t>后</a:t>
            </a:r>
            <a:endParaRPr lang="zh-CN" altLang="en-US" sz="2000" kern="0" dirty="0">
              <a:solidFill>
                <a:schemeClr val="bg1"/>
              </a:solidFill>
              <a:latin typeface="微软雅黑" pitchFamily="34" charset="-122"/>
              <a:ea typeface="微软雅黑" pitchFamily="34" charset="-122"/>
            </a:endParaRPr>
          </a:p>
        </p:txBody>
      </p:sp>
      <p:grpSp>
        <p:nvGrpSpPr>
          <p:cNvPr id="13" name="组合 12"/>
          <p:cNvGrpSpPr/>
          <p:nvPr/>
        </p:nvGrpSpPr>
        <p:grpSpPr>
          <a:xfrm>
            <a:off x="7920425" y="2307774"/>
            <a:ext cx="647002" cy="557761"/>
            <a:chOff x="5867317" y="1889686"/>
            <a:chExt cx="647003" cy="557761"/>
          </a:xfrm>
          <a:solidFill>
            <a:srgbClr val="FFC04E"/>
          </a:solidFill>
        </p:grpSpPr>
        <p:sp>
          <p:nvSpPr>
            <p:cNvPr id="14" name="六边形 13"/>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953496" y="1966640"/>
              <a:ext cx="444353" cy="400110"/>
            </a:xfrm>
            <a:prstGeom prst="rect">
              <a:avLst/>
            </a:prstGeom>
            <a:grpFill/>
          </p:spPr>
          <p:txBody>
            <a:bodyPr wrap="none" rtlCol="0">
              <a:spAutoFit/>
            </a:bodyPr>
            <a:lstStyle/>
            <a:p>
              <a:r>
                <a:rPr lang="en-US" altLang="zh-CN" sz="2000" dirty="0" smtClean="0">
                  <a:solidFill>
                    <a:schemeClr val="bg1"/>
                  </a:solidFill>
                </a:rPr>
                <a:t>01</a:t>
              </a:r>
              <a:endParaRPr lang="zh-CN" altLang="en-US" sz="2000" dirty="0">
                <a:solidFill>
                  <a:schemeClr val="bg1"/>
                </a:solidFill>
              </a:endParaRPr>
            </a:p>
          </p:txBody>
        </p:sp>
      </p:grpSp>
      <p:grpSp>
        <p:nvGrpSpPr>
          <p:cNvPr id="16" name="组合 15"/>
          <p:cNvGrpSpPr/>
          <p:nvPr/>
        </p:nvGrpSpPr>
        <p:grpSpPr>
          <a:xfrm>
            <a:off x="7921759" y="3621636"/>
            <a:ext cx="647002" cy="557761"/>
            <a:chOff x="5867317" y="1889686"/>
            <a:chExt cx="647003" cy="557761"/>
          </a:xfrm>
          <a:solidFill>
            <a:srgbClr val="FFC04E"/>
          </a:solidFill>
        </p:grpSpPr>
        <p:sp>
          <p:nvSpPr>
            <p:cNvPr id="17" name="六边形 16"/>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5953496" y="1966640"/>
              <a:ext cx="444353" cy="400110"/>
            </a:xfrm>
            <a:prstGeom prst="rect">
              <a:avLst/>
            </a:prstGeom>
            <a:grpFill/>
          </p:spPr>
          <p:txBody>
            <a:bodyPr wrap="none" rtlCol="0">
              <a:spAutoFit/>
            </a:bodyPr>
            <a:lstStyle/>
            <a:p>
              <a:r>
                <a:rPr lang="en-US" altLang="zh-CN" sz="2000" dirty="0" smtClean="0">
                  <a:solidFill>
                    <a:schemeClr val="bg1"/>
                  </a:solidFill>
                </a:rPr>
                <a:t>01</a:t>
              </a:r>
              <a:endParaRPr lang="zh-CN" altLang="en-US" sz="2000" dirty="0">
                <a:solidFill>
                  <a:schemeClr val="bg1"/>
                </a:solidFill>
              </a:endParaRPr>
            </a:p>
          </p:txBody>
        </p:sp>
      </p:grpSp>
      <p:grpSp>
        <p:nvGrpSpPr>
          <p:cNvPr id="19" name="组合 18"/>
          <p:cNvGrpSpPr/>
          <p:nvPr/>
        </p:nvGrpSpPr>
        <p:grpSpPr>
          <a:xfrm>
            <a:off x="7918103" y="4876253"/>
            <a:ext cx="647002" cy="557761"/>
            <a:chOff x="5867317" y="1889686"/>
            <a:chExt cx="647003" cy="557761"/>
          </a:xfrm>
          <a:solidFill>
            <a:srgbClr val="FFC04E"/>
          </a:solidFill>
        </p:grpSpPr>
        <p:sp>
          <p:nvSpPr>
            <p:cNvPr id="20" name="六边形 19"/>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953496" y="1966640"/>
              <a:ext cx="444353" cy="400110"/>
            </a:xfrm>
            <a:prstGeom prst="rect">
              <a:avLst/>
            </a:prstGeom>
            <a:grpFill/>
          </p:spPr>
          <p:txBody>
            <a:bodyPr wrap="none" rtlCol="0">
              <a:spAutoFit/>
            </a:bodyPr>
            <a:lstStyle/>
            <a:p>
              <a:r>
                <a:rPr lang="en-US" altLang="zh-CN" sz="2000" dirty="0" smtClean="0">
                  <a:solidFill>
                    <a:schemeClr val="bg1"/>
                  </a:solidFill>
                </a:rPr>
                <a:t>01</a:t>
              </a:r>
              <a:endParaRPr lang="zh-CN" altLang="en-US" sz="2000" dirty="0">
                <a:solidFill>
                  <a:schemeClr val="bg1"/>
                </a:solidFill>
              </a:endParaRPr>
            </a:p>
          </p:txBody>
        </p:sp>
      </p:grpSp>
      <p:sp>
        <p:nvSpPr>
          <p:cNvPr id="22" name="Half Frame 12"/>
          <p:cNvSpPr/>
          <p:nvPr/>
        </p:nvSpPr>
        <p:spPr>
          <a:xfrm rot="8097294">
            <a:off x="2749657" y="3683360"/>
            <a:ext cx="480224" cy="527731"/>
          </a:xfrm>
          <a:prstGeom prst="halfFrame">
            <a:avLst/>
          </a:prstGeom>
          <a:solidFill>
            <a:srgbClr val="FFC04E"/>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3" name="TextBox 83"/>
          <p:cNvSpPr txBox="1"/>
          <p:nvPr/>
        </p:nvSpPr>
        <p:spPr>
          <a:xfrm>
            <a:off x="8562788" y="2213024"/>
            <a:ext cx="2196941" cy="652511"/>
          </a:xfrm>
          <a:prstGeom prst="rect">
            <a:avLst/>
          </a:prstGeom>
          <a:noFill/>
        </p:spPr>
        <p:txBody>
          <a:bodyPr wrap="square" lIns="91464" tIns="45732" rIns="91464" bIns="45732" rtlCol="0">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400" kern="0" dirty="0" smtClean="0">
                <a:solidFill>
                  <a:schemeClr val="tx1">
                    <a:lumMod val="85000"/>
                    <a:lumOff val="15000"/>
                  </a:schemeClr>
                </a:solidFill>
                <a:latin typeface="微软雅黑" pitchFamily="34" charset="-122"/>
                <a:ea typeface="微软雅黑" pitchFamily="34" charset="-122"/>
              </a:rPr>
              <a:t>，</a:t>
            </a:r>
            <a:endParaRPr lang="zh-CN" altLang="en-US" sz="1400" kern="0" dirty="0">
              <a:solidFill>
                <a:schemeClr val="tx1">
                  <a:lumMod val="85000"/>
                  <a:lumOff val="15000"/>
                </a:schemeClr>
              </a:solidFill>
              <a:latin typeface="微软雅黑" pitchFamily="34" charset="-122"/>
              <a:ea typeface="微软雅黑" pitchFamily="34" charset="-122"/>
            </a:endParaRPr>
          </a:p>
        </p:txBody>
      </p:sp>
      <p:sp>
        <p:nvSpPr>
          <p:cNvPr id="24" name="TextBox 83"/>
          <p:cNvSpPr txBox="1"/>
          <p:nvPr/>
        </p:nvSpPr>
        <p:spPr>
          <a:xfrm>
            <a:off x="8616204" y="3556326"/>
            <a:ext cx="2196941" cy="652511"/>
          </a:xfrm>
          <a:prstGeom prst="rect">
            <a:avLst/>
          </a:prstGeom>
          <a:noFill/>
        </p:spPr>
        <p:txBody>
          <a:bodyPr wrap="square" lIns="91464" tIns="45732" rIns="91464" bIns="45732" rtlCol="0">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400" kern="0" dirty="0" smtClean="0">
                <a:solidFill>
                  <a:schemeClr val="tx1">
                    <a:lumMod val="85000"/>
                    <a:lumOff val="15000"/>
                  </a:schemeClr>
                </a:solidFill>
                <a:latin typeface="微软雅黑" pitchFamily="34" charset="-122"/>
                <a:ea typeface="微软雅黑" pitchFamily="34" charset="-122"/>
              </a:rPr>
              <a:t>，</a:t>
            </a:r>
            <a:endParaRPr lang="zh-CN" altLang="en-US" sz="1400" kern="0" dirty="0">
              <a:solidFill>
                <a:schemeClr val="tx1">
                  <a:lumMod val="85000"/>
                  <a:lumOff val="15000"/>
                </a:schemeClr>
              </a:solidFill>
              <a:latin typeface="微软雅黑" pitchFamily="34" charset="-122"/>
              <a:ea typeface="微软雅黑" pitchFamily="34" charset="-122"/>
            </a:endParaRPr>
          </a:p>
        </p:txBody>
      </p:sp>
      <p:sp>
        <p:nvSpPr>
          <p:cNvPr id="25" name="TextBox 83"/>
          <p:cNvSpPr txBox="1"/>
          <p:nvPr/>
        </p:nvSpPr>
        <p:spPr>
          <a:xfrm>
            <a:off x="8669619" y="4899628"/>
            <a:ext cx="2196941" cy="652511"/>
          </a:xfrm>
          <a:prstGeom prst="rect">
            <a:avLst/>
          </a:prstGeom>
          <a:noFill/>
        </p:spPr>
        <p:txBody>
          <a:bodyPr wrap="square" lIns="91464" tIns="45732" rIns="91464" bIns="45732" rtlCol="0">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400" kern="0" dirty="0" smtClean="0">
                <a:solidFill>
                  <a:schemeClr val="tx1">
                    <a:lumMod val="85000"/>
                    <a:lumOff val="15000"/>
                  </a:schemeClr>
                </a:solidFill>
                <a:latin typeface="微软雅黑" pitchFamily="34" charset="-122"/>
                <a:ea typeface="微软雅黑" pitchFamily="34" charset="-122"/>
              </a:rPr>
              <a:t>，</a:t>
            </a:r>
            <a:endParaRPr lang="zh-CN" altLang="en-US" sz="1400" kern="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2193399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randombar(horizontal)">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ppt_x</p:attrName>
                                        </p:attrNameLst>
                                      </p:cBhvr>
                                      <p:tavLst>
                                        <p:tav tm="0">
                                          <p:val>
                                            <p:strVal val="#ppt_x-#ppt_w*1.125000"/>
                                          </p:val>
                                        </p:tav>
                                        <p:tav tm="100000">
                                          <p:val>
                                            <p:strVal val="#ppt_x"/>
                                          </p:val>
                                        </p:tav>
                                      </p:tavLst>
                                    </p:anim>
                                    <p:animEffect transition="in" filter="wipe(right)">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p:tgtEl>
                                          <p:spTgt spid="16"/>
                                        </p:tgtEl>
                                        <p:attrNameLst>
                                          <p:attrName>ppt_x</p:attrName>
                                        </p:attrNameLst>
                                      </p:cBhvr>
                                      <p:tavLst>
                                        <p:tav tm="0">
                                          <p:val>
                                            <p:strVal val="#ppt_x-#ppt_w*1.125000"/>
                                          </p:val>
                                        </p:tav>
                                        <p:tav tm="100000">
                                          <p:val>
                                            <p:strVal val="#ppt_x"/>
                                          </p:val>
                                        </p:tav>
                                      </p:tavLst>
                                    </p:anim>
                                    <p:animEffect transition="in" filter="wipe(right)">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ppt_x</p:attrName>
                                        </p:attrNameLst>
                                      </p:cBhvr>
                                      <p:tavLst>
                                        <p:tav tm="0">
                                          <p:val>
                                            <p:strVal val="#ppt_x-#ppt_w*1.125000"/>
                                          </p:val>
                                        </p:tav>
                                        <p:tav tm="100000">
                                          <p:val>
                                            <p:strVal val="#ppt_x"/>
                                          </p:val>
                                        </p:tav>
                                      </p:tavLst>
                                    </p:anim>
                                    <p:animEffect transition="in" filter="wipe(right)">
                                      <p:cBhvr>
                                        <p:cTn id="34" dur="500"/>
                                        <p:tgtEl>
                                          <p:spTgt spid="19"/>
                                        </p:tgtEl>
                                      </p:cBhvr>
                                    </p:animEffect>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randombar(horizontal)">
                                      <p:cBhvr>
                                        <p:cTn id="38" dur="500"/>
                                        <p:tgtEl>
                                          <p:spTgt spid="23"/>
                                        </p:tgtEl>
                                      </p:cBhvr>
                                    </p:animEffect>
                                  </p:childTnLst>
                                </p:cTn>
                              </p:par>
                            </p:childTnLst>
                          </p:cTn>
                        </p:par>
                        <p:par>
                          <p:cTn id="39" fill="hold">
                            <p:stCondLst>
                              <p:cond delay="1000"/>
                            </p:stCondLst>
                            <p:childTnLst>
                              <p:par>
                                <p:cTn id="40" presetID="14" presetClass="entr" presetSubtype="1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randombar(horizontal)">
                                      <p:cBhvr>
                                        <p:cTn id="42" dur="500"/>
                                        <p:tgtEl>
                                          <p:spTgt spid="24"/>
                                        </p:tgtEl>
                                      </p:cBhvr>
                                    </p:animEffect>
                                  </p:childTnLst>
                                </p:cTn>
                              </p:par>
                            </p:childTnLst>
                          </p:cTn>
                        </p:par>
                        <p:par>
                          <p:cTn id="43" fill="hold">
                            <p:stCondLst>
                              <p:cond delay="1500"/>
                            </p:stCondLst>
                            <p:childTnLst>
                              <p:par>
                                <p:cTn id="44" presetID="14" presetClass="entr" presetSubtype="1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randombar(horizontal)">
                                      <p:cBhvr>
                                        <p:cTn id="46" dur="500"/>
                                        <p:tgtEl>
                                          <p:spTgt spid="25"/>
                                        </p:tgtEl>
                                      </p:cBhvr>
                                    </p:animEffect>
                                  </p:childTnLst>
                                </p:cTn>
                              </p:par>
                            </p:childTnLst>
                          </p:cTn>
                        </p:par>
                      </p:childTnLst>
                    </p:cTn>
                  </p:par>
                  <p:par>
                    <p:cTn id="47" fill="hold">
                      <p:stCondLst>
                        <p:cond delay="indefinite"/>
                      </p:stCondLst>
                      <p:childTnLst>
                        <p:par>
                          <p:cTn id="48" fill="hold">
                            <p:stCondLst>
                              <p:cond delay="0"/>
                            </p:stCondLst>
                            <p:childTnLst>
                              <p:par>
                                <p:cTn id="49" presetID="23" presetClass="entr" presetSubtype="36"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strVal val="(6*min(max(#ppt_w*#ppt_h,.3),1)-7.4)/-.7*#ppt_w"/>
                                          </p:val>
                                        </p:tav>
                                        <p:tav tm="100000">
                                          <p:val>
                                            <p:strVal val="#ppt_w"/>
                                          </p:val>
                                        </p:tav>
                                      </p:tavLst>
                                    </p:anim>
                                    <p:anim calcmode="lin" valueType="num">
                                      <p:cBhvr>
                                        <p:cTn id="52" dur="500" fill="hold"/>
                                        <p:tgtEl>
                                          <p:spTgt spid="9"/>
                                        </p:tgtEl>
                                        <p:attrNameLst>
                                          <p:attrName>ppt_h</p:attrName>
                                        </p:attrNameLst>
                                      </p:cBhvr>
                                      <p:tavLst>
                                        <p:tav tm="0">
                                          <p:val>
                                            <p:strVal val="(6*min(max(#ppt_w*#ppt_h,.3),1)-7.4)/-.7*#ppt_h"/>
                                          </p:val>
                                        </p:tav>
                                        <p:tav tm="100000">
                                          <p:val>
                                            <p:strVal val="#ppt_h"/>
                                          </p:val>
                                        </p:tav>
                                      </p:tavLst>
                                    </p:anim>
                                    <p:anim calcmode="lin" valueType="num">
                                      <p:cBhvr>
                                        <p:cTn id="53" dur="500" fill="hold"/>
                                        <p:tgtEl>
                                          <p:spTgt spid="9"/>
                                        </p:tgtEl>
                                        <p:attrNameLst>
                                          <p:attrName>ppt_x</p:attrName>
                                        </p:attrNameLst>
                                      </p:cBhvr>
                                      <p:tavLst>
                                        <p:tav tm="0">
                                          <p:val>
                                            <p:fltVal val="0.5"/>
                                          </p:val>
                                        </p:tav>
                                        <p:tav tm="100000">
                                          <p:val>
                                            <p:strVal val="#ppt_x"/>
                                          </p:val>
                                        </p:tav>
                                      </p:tavLst>
                                    </p:anim>
                                    <p:anim calcmode="lin" valueType="num">
                                      <p:cBhvr>
                                        <p:cTn id="54" dur="50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7"/>
          <p:cNvSpPr/>
          <p:nvPr/>
        </p:nvSpPr>
        <p:spPr>
          <a:xfrm rot="9000000">
            <a:off x="897277" y="2436846"/>
            <a:ext cx="3374051" cy="2986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014195"/>
          </a:soli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140332" y="3929857"/>
            <a:ext cx="2883137" cy="95410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853545" y="2747462"/>
            <a:ext cx="1456708" cy="937066"/>
            <a:chOff x="655638" y="788988"/>
            <a:chExt cx="6742112" cy="4337050"/>
          </a:xfrm>
          <a:solidFill>
            <a:schemeClr val="bg1"/>
          </a:solidFill>
        </p:grpSpPr>
        <p:sp>
          <p:nvSpPr>
            <p:cNvPr id="11"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2"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3"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cxnSp>
        <p:nvCxnSpPr>
          <p:cNvPr id="14" name="直接连接符 13"/>
          <p:cNvCxnSpPr/>
          <p:nvPr/>
        </p:nvCxnSpPr>
        <p:spPr>
          <a:xfrm>
            <a:off x="5013081" y="1793358"/>
            <a:ext cx="0" cy="4272999"/>
          </a:xfrm>
          <a:prstGeom prst="line">
            <a:avLst/>
          </a:prstGeom>
          <a:ln>
            <a:solidFill>
              <a:schemeClr val="tx1">
                <a:lumMod val="75000"/>
                <a:lumOff val="25000"/>
              </a:schemeClr>
            </a:solidFill>
          </a:ln>
          <a:effectLst>
            <a:outerShdw dist="50800" sx="1000" sy="1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5" name="任意多边形 14"/>
          <p:cNvSpPr/>
          <p:nvPr/>
        </p:nvSpPr>
        <p:spPr>
          <a:xfrm rot="9000000">
            <a:off x="5768105" y="2288380"/>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FC04E"/>
          </a:solidFill>
          <a:ln>
            <a:noFill/>
          </a:ln>
          <a:effectLst>
            <a:outerShdw dist="50800" sx="1000" sy="1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185377" y="2224242"/>
            <a:ext cx="4982668" cy="523220"/>
          </a:xfrm>
          <a:prstGeom prst="rect">
            <a:avLst/>
          </a:prstGeom>
          <a:noFill/>
          <a:effectLst>
            <a:outerShdw dist="50800" sx="1000" sy="1000" algn="ctr" rotWithShape="0">
              <a:srgbClr val="000000">
                <a:alpha val="88000"/>
              </a:srgbClr>
            </a:outerShdw>
          </a:effectLst>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任意多边形 16"/>
          <p:cNvSpPr/>
          <p:nvPr/>
        </p:nvSpPr>
        <p:spPr>
          <a:xfrm rot="9000000">
            <a:off x="5768105" y="3210445"/>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FC04E"/>
          </a:solidFill>
          <a:ln>
            <a:noFill/>
          </a:ln>
          <a:effectLst>
            <a:outerShdw dist="50800" sx="1000" sy="1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185377" y="3146307"/>
            <a:ext cx="4982668" cy="523220"/>
          </a:xfrm>
          <a:prstGeom prst="rect">
            <a:avLst/>
          </a:prstGeom>
          <a:noFill/>
          <a:effectLst>
            <a:outerShdw dist="50800" sx="1000" sy="1000" algn="ctr" rotWithShape="0">
              <a:srgbClr val="000000">
                <a:alpha val="88000"/>
              </a:srgbClr>
            </a:outerShdw>
          </a:effectLst>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任意多边形 18"/>
          <p:cNvSpPr/>
          <p:nvPr/>
        </p:nvSpPr>
        <p:spPr>
          <a:xfrm rot="9000000">
            <a:off x="5768105" y="4132510"/>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FC04E"/>
          </a:solidFill>
          <a:ln>
            <a:noFill/>
          </a:ln>
          <a:effectLst>
            <a:outerShdw dist="50800" sx="1000" sy="1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185377" y="4068372"/>
            <a:ext cx="4982668" cy="523220"/>
          </a:xfrm>
          <a:prstGeom prst="rect">
            <a:avLst/>
          </a:prstGeom>
          <a:noFill/>
          <a:effectLst>
            <a:outerShdw dist="50800" sx="1000" sy="1000" algn="ctr" rotWithShape="0">
              <a:srgbClr val="000000">
                <a:alpha val="88000"/>
              </a:srgbClr>
            </a:outerShdw>
          </a:effectLst>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任意多边形 20"/>
          <p:cNvSpPr/>
          <p:nvPr/>
        </p:nvSpPr>
        <p:spPr>
          <a:xfrm rot="9000000">
            <a:off x="5768105" y="5054575"/>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FC04E"/>
          </a:solidFill>
          <a:ln>
            <a:noFill/>
          </a:ln>
          <a:effectLst>
            <a:outerShdw dist="50800" sx="1000" sy="1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185377" y="4990437"/>
            <a:ext cx="4982668" cy="523220"/>
          </a:xfrm>
          <a:prstGeom prst="rect">
            <a:avLst/>
          </a:prstGeom>
          <a:noFill/>
          <a:effectLst>
            <a:outerShdw dist="50800" sx="1000" sy="1000" algn="ctr" rotWithShape="0">
              <a:srgbClr val="000000">
                <a:alpha val="88000"/>
              </a:srgbClr>
            </a:outerShdw>
          </a:effectLst>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981864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left)">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wd">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12" presetClass="entr" presetSubtype="1"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down)">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p:tgtEl>
                                          <p:spTgt spid="15"/>
                                        </p:tgtEl>
                                        <p:attrNameLst>
                                          <p:attrName>ppt_x</p:attrName>
                                        </p:attrNameLst>
                                      </p:cBhvr>
                                      <p:tavLst>
                                        <p:tav tm="0">
                                          <p:val>
                                            <p:strVal val="#ppt_x-#ppt_w*1.125000"/>
                                          </p:val>
                                        </p:tav>
                                        <p:tav tm="100000">
                                          <p:val>
                                            <p:strVal val="#ppt_x"/>
                                          </p:val>
                                        </p:tav>
                                      </p:tavLst>
                                    </p:anim>
                                    <p:animEffect transition="in" filter="wipe(right)">
                                      <p:cBhvr>
                                        <p:cTn id="27" dur="500"/>
                                        <p:tgtEl>
                                          <p:spTgt spid="15"/>
                                        </p:tgtEl>
                                      </p:cBhvr>
                                    </p:animEffect>
                                  </p:childTnLst>
                                </p:cTn>
                              </p:par>
                            </p:childTnLst>
                          </p:cTn>
                        </p:par>
                        <p:par>
                          <p:cTn id="28" fill="hold">
                            <p:stCondLst>
                              <p:cond delay="5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6"/>
                                        </p:tgtEl>
                                        <p:attrNameLst>
                                          <p:attrName>style.visibility</p:attrName>
                                        </p:attrNameLst>
                                      </p:cBhvr>
                                      <p:to>
                                        <p:strVal val="visible"/>
                                      </p:to>
                                    </p:set>
                                    <p:animEffect transition="in" filter="fade">
                                      <p:cBhvr>
                                        <p:cTn id="31" dur="75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p:tgtEl>
                                          <p:spTgt spid="17"/>
                                        </p:tgtEl>
                                        <p:attrNameLst>
                                          <p:attrName>ppt_x</p:attrName>
                                        </p:attrNameLst>
                                      </p:cBhvr>
                                      <p:tavLst>
                                        <p:tav tm="0">
                                          <p:val>
                                            <p:strVal val="#ppt_x-#ppt_w*1.125000"/>
                                          </p:val>
                                        </p:tav>
                                        <p:tav tm="100000">
                                          <p:val>
                                            <p:strVal val="#ppt_x"/>
                                          </p:val>
                                        </p:tav>
                                      </p:tavLst>
                                    </p:anim>
                                    <p:animEffect transition="in" filter="wipe(right)">
                                      <p:cBhvr>
                                        <p:cTn id="37" dur="500"/>
                                        <p:tgtEl>
                                          <p:spTgt spid="17"/>
                                        </p:tgtEl>
                                      </p:cBhvr>
                                    </p:animEffect>
                                  </p:childTnLst>
                                </p:cTn>
                              </p:par>
                            </p:childTnLst>
                          </p:cTn>
                        </p:par>
                        <p:par>
                          <p:cTn id="38" fill="hold">
                            <p:stCondLst>
                              <p:cond delay="500"/>
                            </p:stCondLst>
                            <p:childTnLst>
                              <p:par>
                                <p:cTn id="39" presetID="10" presetClass="entr" presetSubtype="0" fill="hold" grpId="0" nodeType="afterEffect">
                                  <p:stCondLst>
                                    <p:cond delay="0"/>
                                  </p:stCondLst>
                                  <p:iterate type="wd">
                                    <p:tmPct val="10000"/>
                                  </p:iterate>
                                  <p:childTnLst>
                                    <p:set>
                                      <p:cBhvr>
                                        <p:cTn id="40" dur="1" fill="hold">
                                          <p:stCondLst>
                                            <p:cond delay="0"/>
                                          </p:stCondLst>
                                        </p:cTn>
                                        <p:tgtEl>
                                          <p:spTgt spid="18"/>
                                        </p:tgtEl>
                                        <p:attrNameLst>
                                          <p:attrName>style.visibility</p:attrName>
                                        </p:attrNameLst>
                                      </p:cBhvr>
                                      <p:to>
                                        <p:strVal val="visible"/>
                                      </p:to>
                                    </p:set>
                                    <p:animEffect transition="in" filter="fade">
                                      <p:cBhvr>
                                        <p:cTn id="41" dur="75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8"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right)">
                                      <p:cBhvr>
                                        <p:cTn id="47" dur="500"/>
                                        <p:tgtEl>
                                          <p:spTgt spid="19"/>
                                        </p:tgtEl>
                                      </p:cBhvr>
                                    </p:animEffect>
                                  </p:childTnLst>
                                </p:cTn>
                              </p:par>
                            </p:childTnLst>
                          </p:cTn>
                        </p:par>
                        <p:par>
                          <p:cTn id="48" fill="hold">
                            <p:stCondLst>
                              <p:cond delay="500"/>
                            </p:stCondLst>
                            <p:childTnLst>
                              <p:par>
                                <p:cTn id="49" presetID="10" presetClass="entr" presetSubtype="0" fill="hold" grpId="0" nodeType="afterEffect">
                                  <p:stCondLst>
                                    <p:cond delay="0"/>
                                  </p:stCondLst>
                                  <p:iterate type="wd">
                                    <p:tmPct val="10000"/>
                                  </p:iterate>
                                  <p:childTnLst>
                                    <p:set>
                                      <p:cBhvr>
                                        <p:cTn id="50" dur="1" fill="hold">
                                          <p:stCondLst>
                                            <p:cond delay="0"/>
                                          </p:stCondLst>
                                        </p:cTn>
                                        <p:tgtEl>
                                          <p:spTgt spid="20"/>
                                        </p:tgtEl>
                                        <p:attrNameLst>
                                          <p:attrName>style.visibility</p:attrName>
                                        </p:attrNameLst>
                                      </p:cBhvr>
                                      <p:to>
                                        <p:strVal val="visible"/>
                                      </p:to>
                                    </p:set>
                                    <p:animEffect transition="in" filter="fade">
                                      <p:cBhvr>
                                        <p:cTn id="51" dur="75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8"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p:tgtEl>
                                          <p:spTgt spid="21"/>
                                        </p:tgtEl>
                                        <p:attrNameLst>
                                          <p:attrName>ppt_x</p:attrName>
                                        </p:attrNameLst>
                                      </p:cBhvr>
                                      <p:tavLst>
                                        <p:tav tm="0">
                                          <p:val>
                                            <p:strVal val="#ppt_x-#ppt_w*1.125000"/>
                                          </p:val>
                                        </p:tav>
                                        <p:tav tm="100000">
                                          <p:val>
                                            <p:strVal val="#ppt_x"/>
                                          </p:val>
                                        </p:tav>
                                      </p:tavLst>
                                    </p:anim>
                                    <p:animEffect transition="in" filter="wipe(right)">
                                      <p:cBhvr>
                                        <p:cTn id="57" dur="500"/>
                                        <p:tgtEl>
                                          <p:spTgt spid="21"/>
                                        </p:tgtEl>
                                      </p:cBhvr>
                                    </p:animEffect>
                                  </p:childTnLst>
                                </p:cTn>
                              </p:par>
                            </p:childTnLst>
                          </p:cTn>
                        </p:par>
                        <p:par>
                          <p:cTn id="58" fill="hold">
                            <p:stCondLst>
                              <p:cond delay="500"/>
                            </p:stCondLst>
                            <p:childTnLst>
                              <p:par>
                                <p:cTn id="59" presetID="10" presetClass="entr" presetSubtype="0" fill="hold" grpId="0" nodeType="afterEffect">
                                  <p:stCondLst>
                                    <p:cond delay="0"/>
                                  </p:stCondLst>
                                  <p:iterate type="wd">
                                    <p:tmPct val="10000"/>
                                  </p:iterate>
                                  <p:childTnLst>
                                    <p:set>
                                      <p:cBhvr>
                                        <p:cTn id="60" dur="1" fill="hold">
                                          <p:stCondLst>
                                            <p:cond delay="0"/>
                                          </p:stCondLst>
                                        </p:cTn>
                                        <p:tgtEl>
                                          <p:spTgt spid="22"/>
                                        </p:tgtEl>
                                        <p:attrNameLst>
                                          <p:attrName>style.visibility</p:attrName>
                                        </p:attrNameLst>
                                      </p:cBhvr>
                                      <p:to>
                                        <p:strVal val="visible"/>
                                      </p:to>
                                    </p:set>
                                    <p:animEffect transition="in" filter="fade">
                                      <p:cBhvr>
                                        <p:cTn id="61"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5" grpId="0" animBg="1"/>
      <p:bldP spid="16" grpId="0"/>
      <p:bldP spid="17" grpId="0" animBg="1"/>
      <p:bldP spid="18" grpId="0"/>
      <p:bldP spid="19" grpId="0" animBg="1"/>
      <p:bldP spid="20" grpId="0"/>
      <p:bldP spid="21"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371711" y="1865220"/>
            <a:ext cx="1922012" cy="1700974"/>
            <a:chOff x="1458796" y="1894249"/>
            <a:chExt cx="1922012" cy="1700974"/>
          </a:xfrm>
          <a:solidFill>
            <a:srgbClr val="014195"/>
          </a:solidFill>
        </p:grpSpPr>
        <p:sp>
          <p:nvSpPr>
            <p:cNvPr id="9" name="任意多边形 8"/>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34972" y="2421570"/>
              <a:ext cx="1569660" cy="646331"/>
            </a:xfrm>
            <a:prstGeom prst="rect">
              <a:avLst/>
            </a:prstGeom>
            <a:grpFill/>
          </p:spPr>
          <p:txBody>
            <a:bodyPr wrap="none" rtlCol="0">
              <a:spAutoFit/>
            </a:bodyPr>
            <a:lstStyle/>
            <a:p>
              <a:r>
                <a:rPr lang="zh-CN" altLang="en-US" sz="3600" dirty="0" smtClean="0">
                  <a:solidFill>
                    <a:schemeClr val="bg1"/>
                  </a:solidFill>
                </a:rPr>
                <a:t>方法一</a:t>
              </a:r>
              <a:endParaRPr lang="zh-CN" altLang="en-US" sz="3600" dirty="0">
                <a:solidFill>
                  <a:schemeClr val="bg1"/>
                </a:solidFill>
              </a:endParaRPr>
            </a:p>
          </p:txBody>
        </p:sp>
      </p:grpSp>
      <p:sp>
        <p:nvSpPr>
          <p:cNvPr id="11" name="矩形 10"/>
          <p:cNvSpPr/>
          <p:nvPr/>
        </p:nvSpPr>
        <p:spPr>
          <a:xfrm>
            <a:off x="1287911" y="3932753"/>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12" name="组合 11"/>
          <p:cNvGrpSpPr/>
          <p:nvPr/>
        </p:nvGrpSpPr>
        <p:grpSpPr>
          <a:xfrm>
            <a:off x="3590216" y="4104514"/>
            <a:ext cx="631688" cy="636784"/>
            <a:chOff x="3041651" y="3326606"/>
            <a:chExt cx="631825" cy="636588"/>
          </a:xfrm>
        </p:grpSpPr>
        <p:sp>
          <p:nvSpPr>
            <p:cNvPr id="13" name="Oval 9"/>
            <p:cNvSpPr>
              <a:spLocks noChangeArrowheads="1"/>
            </p:cNvSpPr>
            <p:nvPr/>
          </p:nvSpPr>
          <p:spPr bwMode="auto">
            <a:xfrm>
              <a:off x="3041651" y="3326606"/>
              <a:ext cx="631825" cy="636588"/>
            </a:xfrm>
            <a:prstGeom prst="ellipse">
              <a:avLst/>
            </a:prstGeom>
            <a:solidFill>
              <a:srgbClr val="014195"/>
            </a:solidFill>
            <a:ln>
              <a:solidFill>
                <a:srgbClr val="FFFFFF"/>
              </a:solidFill>
            </a:ln>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1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1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grpSp>
      <p:grpSp>
        <p:nvGrpSpPr>
          <p:cNvPr id="16" name="组合 15"/>
          <p:cNvGrpSpPr/>
          <p:nvPr/>
        </p:nvGrpSpPr>
        <p:grpSpPr>
          <a:xfrm>
            <a:off x="4724511" y="1865220"/>
            <a:ext cx="1922012" cy="1700974"/>
            <a:chOff x="1458796" y="1894249"/>
            <a:chExt cx="1922012" cy="1700974"/>
          </a:xfrm>
          <a:solidFill>
            <a:srgbClr val="014195"/>
          </a:solidFill>
        </p:grpSpPr>
        <p:sp>
          <p:nvSpPr>
            <p:cNvPr id="17" name="任意多边形 16"/>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634972" y="2421570"/>
              <a:ext cx="1569660" cy="646331"/>
            </a:xfrm>
            <a:prstGeom prst="rect">
              <a:avLst/>
            </a:prstGeom>
            <a:grpFill/>
          </p:spPr>
          <p:txBody>
            <a:bodyPr wrap="none" rtlCol="0">
              <a:spAutoFit/>
            </a:bodyPr>
            <a:lstStyle/>
            <a:p>
              <a:r>
                <a:rPr lang="zh-CN" altLang="en-US" sz="3600" dirty="0" smtClean="0">
                  <a:solidFill>
                    <a:schemeClr val="bg1"/>
                  </a:solidFill>
                </a:rPr>
                <a:t>方法二</a:t>
              </a:r>
              <a:endParaRPr lang="zh-CN" altLang="en-US" sz="3600" dirty="0">
                <a:solidFill>
                  <a:schemeClr val="bg1"/>
                </a:solidFill>
              </a:endParaRPr>
            </a:p>
          </p:txBody>
        </p:sp>
      </p:grpSp>
      <p:sp>
        <p:nvSpPr>
          <p:cNvPr id="19" name="矩形 18"/>
          <p:cNvSpPr/>
          <p:nvPr/>
        </p:nvSpPr>
        <p:spPr>
          <a:xfrm>
            <a:off x="4640711" y="3932753"/>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20" name="组合 19"/>
          <p:cNvGrpSpPr/>
          <p:nvPr/>
        </p:nvGrpSpPr>
        <p:grpSpPr>
          <a:xfrm>
            <a:off x="6943016" y="4104514"/>
            <a:ext cx="631688" cy="636784"/>
            <a:chOff x="3041651" y="3326606"/>
            <a:chExt cx="631825" cy="636588"/>
          </a:xfrm>
        </p:grpSpPr>
        <p:sp>
          <p:nvSpPr>
            <p:cNvPr id="21" name="Oval 9"/>
            <p:cNvSpPr>
              <a:spLocks noChangeArrowheads="1"/>
            </p:cNvSpPr>
            <p:nvPr/>
          </p:nvSpPr>
          <p:spPr bwMode="auto">
            <a:xfrm>
              <a:off x="3041651" y="3326606"/>
              <a:ext cx="631825" cy="636588"/>
            </a:xfrm>
            <a:prstGeom prst="ellipse">
              <a:avLst/>
            </a:prstGeom>
            <a:solidFill>
              <a:srgbClr val="014195"/>
            </a:solidFill>
            <a:ln>
              <a:solidFill>
                <a:srgbClr val="FFFFFF"/>
              </a:solidFill>
            </a:ln>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22"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23"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grpSp>
      <p:grpSp>
        <p:nvGrpSpPr>
          <p:cNvPr id="24" name="组合 23"/>
          <p:cNvGrpSpPr/>
          <p:nvPr/>
        </p:nvGrpSpPr>
        <p:grpSpPr>
          <a:xfrm>
            <a:off x="8077311" y="1865220"/>
            <a:ext cx="1922012" cy="1700974"/>
            <a:chOff x="1458796" y="1894249"/>
            <a:chExt cx="1922012" cy="1700974"/>
          </a:xfrm>
          <a:solidFill>
            <a:srgbClr val="014195"/>
          </a:solidFill>
        </p:grpSpPr>
        <p:sp>
          <p:nvSpPr>
            <p:cNvPr id="25" name="任意多边形 24"/>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634972" y="2421570"/>
              <a:ext cx="1569660" cy="646331"/>
            </a:xfrm>
            <a:prstGeom prst="rect">
              <a:avLst/>
            </a:prstGeom>
            <a:grpFill/>
          </p:spPr>
          <p:txBody>
            <a:bodyPr wrap="none" rtlCol="0">
              <a:spAutoFit/>
            </a:bodyPr>
            <a:lstStyle/>
            <a:p>
              <a:r>
                <a:rPr lang="zh-CN" altLang="en-US" sz="3600" dirty="0" smtClean="0">
                  <a:solidFill>
                    <a:schemeClr val="bg1"/>
                  </a:solidFill>
                </a:rPr>
                <a:t>方法三</a:t>
              </a:r>
              <a:endParaRPr lang="zh-CN" altLang="en-US" sz="3600" dirty="0">
                <a:solidFill>
                  <a:schemeClr val="bg1"/>
                </a:solidFill>
              </a:endParaRPr>
            </a:p>
          </p:txBody>
        </p:sp>
      </p:grpSp>
      <p:sp>
        <p:nvSpPr>
          <p:cNvPr id="27" name="矩形 26"/>
          <p:cNvSpPr/>
          <p:nvPr/>
        </p:nvSpPr>
        <p:spPr>
          <a:xfrm>
            <a:off x="7993511" y="3932753"/>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spTree>
    <p:extLst>
      <p:ext uri="{BB962C8B-B14F-4D97-AF65-F5344CB8AC3E}">
        <p14:creationId xmlns:p14="http://schemas.microsoft.com/office/powerpoint/2010/main" val="106736755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strVal val="(6*min(max(#ppt_w*#ppt_h,.3),1)-7.4)/-.7*#ppt_w"/>
                                              </p:val>
                                            </p:tav>
                                            <p:tav tm="100000">
                                              <p:val>
                                                <p:strVal val="#ppt_w"/>
                                              </p:val>
                                            </p:tav>
                                          </p:tavLst>
                                        </p:anim>
                                        <p:anim calcmode="lin" valueType="num">
                                          <p:cBhvr>
                                            <p:cTn id="8" dur="750" fill="hold"/>
                                            <p:tgtEl>
                                              <p:spTgt spid="8"/>
                                            </p:tgtEl>
                                            <p:attrNameLst>
                                              <p:attrName>ppt_h</p:attrName>
                                            </p:attrNameLst>
                                          </p:cBhvr>
                                          <p:tavLst>
                                            <p:tav tm="0">
                                              <p:val>
                                                <p:strVal val="(6*min(max(#ppt_w*#ppt_h,.3),1)-7.4)/-.7*#ppt_h"/>
                                              </p:val>
                                            </p:tav>
                                            <p:tav tm="100000">
                                              <p:val>
                                                <p:strVal val="#ppt_h"/>
                                              </p:val>
                                            </p:tav>
                                          </p:tavLst>
                                        </p:anim>
                                        <p:anim calcmode="lin" valueType="num">
                                          <p:cBhvr>
                                            <p:cTn id="9" dur="750" fill="hold"/>
                                            <p:tgtEl>
                                              <p:spTgt spid="8"/>
                                            </p:tgtEl>
                                            <p:attrNameLst>
                                              <p:attrName>ppt_x</p:attrName>
                                            </p:attrNameLst>
                                          </p:cBhvr>
                                          <p:tavLst>
                                            <p:tav tm="0">
                                              <p:val>
                                                <p:fltVal val="0.5"/>
                                              </p:val>
                                            </p:tav>
                                            <p:tav tm="100000">
                                              <p:val>
                                                <p:strVal val="#ppt_x"/>
                                              </p:val>
                                            </p:tav>
                                          </p:tavLst>
                                        </p:anim>
                                        <p:anim calcmode="lin" valueType="num">
                                          <p:cBhvr>
                                            <p:cTn id="10" dur="7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childTnLst>
                              </p:cTn>
                            </p:par>
                            <p:par>
                              <p:cTn id="15" fill="hold">
                                <p:stCondLst>
                                  <p:cond delay="1250"/>
                                </p:stCondLst>
                                <p:childTnLst>
                                  <p:par>
                                    <p:cTn id="16" presetID="2" presetClass="entr" presetSubtype="8" fill="hold" nodeType="afterEffect" p14:presetBounceEnd="40000">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14:bounceEnd="40000">
                                          <p:cBhvr additive="base">
                                            <p:cTn id="18"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750" fill="hold"/>
                                            <p:tgtEl>
                                              <p:spTgt spid="16"/>
                                            </p:tgtEl>
                                            <p:attrNameLst>
                                              <p:attrName>ppt_w</p:attrName>
                                            </p:attrNameLst>
                                          </p:cBhvr>
                                          <p:tavLst>
                                            <p:tav tm="0">
                                              <p:val>
                                                <p:strVal val="(6*min(max(#ppt_w*#ppt_h,.3),1)-7.4)/-.7*#ppt_w"/>
                                              </p:val>
                                            </p:tav>
                                            <p:tav tm="100000">
                                              <p:val>
                                                <p:strVal val="#ppt_w"/>
                                              </p:val>
                                            </p:tav>
                                          </p:tavLst>
                                        </p:anim>
                                        <p:anim calcmode="lin" valueType="num">
                                          <p:cBhvr>
                                            <p:cTn id="25" dur="750" fill="hold"/>
                                            <p:tgtEl>
                                              <p:spTgt spid="16"/>
                                            </p:tgtEl>
                                            <p:attrNameLst>
                                              <p:attrName>ppt_h</p:attrName>
                                            </p:attrNameLst>
                                          </p:cBhvr>
                                          <p:tavLst>
                                            <p:tav tm="0">
                                              <p:val>
                                                <p:strVal val="(6*min(max(#ppt_w*#ppt_h,.3),1)-7.4)/-.7*#ppt_h"/>
                                              </p:val>
                                            </p:tav>
                                            <p:tav tm="100000">
                                              <p:val>
                                                <p:strVal val="#ppt_h"/>
                                              </p:val>
                                            </p:tav>
                                          </p:tavLst>
                                        </p:anim>
                                        <p:anim calcmode="lin" valueType="num">
                                          <p:cBhvr>
                                            <p:cTn id="26" dur="750" fill="hold"/>
                                            <p:tgtEl>
                                              <p:spTgt spid="16"/>
                                            </p:tgtEl>
                                            <p:attrNameLst>
                                              <p:attrName>ppt_x</p:attrName>
                                            </p:attrNameLst>
                                          </p:cBhvr>
                                          <p:tavLst>
                                            <p:tav tm="0">
                                              <p:val>
                                                <p:fltVal val="0.5"/>
                                              </p:val>
                                            </p:tav>
                                            <p:tav tm="100000">
                                              <p:val>
                                                <p:strVal val="#ppt_x"/>
                                              </p:val>
                                            </p:tav>
                                          </p:tavLst>
                                        </p:anim>
                                        <p:anim calcmode="lin" valueType="num">
                                          <p:cBhvr>
                                            <p:cTn id="27" dur="75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1250"/>
                                </p:stCondLst>
                                <p:childTnLst>
                                  <p:par>
                                    <p:cTn id="33" presetID="2" presetClass="entr" presetSubtype="8" fill="hold" nodeType="afterEffect" p14:presetBounceEnd="40000">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14:bounceEnd="40000">
                                          <p:cBhvr additive="base">
                                            <p:cTn id="35" dur="5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36"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750" fill="hold"/>
                                            <p:tgtEl>
                                              <p:spTgt spid="24"/>
                                            </p:tgtEl>
                                            <p:attrNameLst>
                                              <p:attrName>ppt_w</p:attrName>
                                            </p:attrNameLst>
                                          </p:cBhvr>
                                          <p:tavLst>
                                            <p:tav tm="0">
                                              <p:val>
                                                <p:strVal val="(6*min(max(#ppt_w*#ppt_h,.3),1)-7.4)/-.7*#ppt_w"/>
                                              </p:val>
                                            </p:tav>
                                            <p:tav tm="100000">
                                              <p:val>
                                                <p:strVal val="#ppt_w"/>
                                              </p:val>
                                            </p:tav>
                                          </p:tavLst>
                                        </p:anim>
                                        <p:anim calcmode="lin" valueType="num">
                                          <p:cBhvr>
                                            <p:cTn id="42" dur="750" fill="hold"/>
                                            <p:tgtEl>
                                              <p:spTgt spid="24"/>
                                            </p:tgtEl>
                                            <p:attrNameLst>
                                              <p:attrName>ppt_h</p:attrName>
                                            </p:attrNameLst>
                                          </p:cBhvr>
                                          <p:tavLst>
                                            <p:tav tm="0">
                                              <p:val>
                                                <p:strVal val="(6*min(max(#ppt_w*#ppt_h,.3),1)-7.4)/-.7*#ppt_h"/>
                                              </p:val>
                                            </p:tav>
                                            <p:tav tm="100000">
                                              <p:val>
                                                <p:strVal val="#ppt_h"/>
                                              </p:val>
                                            </p:tav>
                                          </p:tavLst>
                                        </p:anim>
                                        <p:anim calcmode="lin" valueType="num">
                                          <p:cBhvr>
                                            <p:cTn id="43" dur="750" fill="hold"/>
                                            <p:tgtEl>
                                              <p:spTgt spid="24"/>
                                            </p:tgtEl>
                                            <p:attrNameLst>
                                              <p:attrName>ppt_x</p:attrName>
                                            </p:attrNameLst>
                                          </p:cBhvr>
                                          <p:tavLst>
                                            <p:tav tm="0">
                                              <p:val>
                                                <p:fltVal val="0.5"/>
                                              </p:val>
                                            </p:tav>
                                            <p:tav tm="100000">
                                              <p:val>
                                                <p:strVal val="#ppt_x"/>
                                              </p:val>
                                            </p:tav>
                                          </p:tavLst>
                                        </p:anim>
                                        <p:anim calcmode="lin" valueType="num">
                                          <p:cBhvr>
                                            <p:cTn id="44" dur="75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750"/>
                                </p:stCondLst>
                                <p:childTnLst>
                                  <p:par>
                                    <p:cTn id="46" presetID="22" presetClass="entr" presetSubtype="1"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strVal val="(6*min(max(#ppt_w*#ppt_h,.3),1)-7.4)/-.7*#ppt_w"/>
                                              </p:val>
                                            </p:tav>
                                            <p:tav tm="100000">
                                              <p:val>
                                                <p:strVal val="#ppt_w"/>
                                              </p:val>
                                            </p:tav>
                                          </p:tavLst>
                                        </p:anim>
                                        <p:anim calcmode="lin" valueType="num">
                                          <p:cBhvr>
                                            <p:cTn id="8" dur="750" fill="hold"/>
                                            <p:tgtEl>
                                              <p:spTgt spid="8"/>
                                            </p:tgtEl>
                                            <p:attrNameLst>
                                              <p:attrName>ppt_h</p:attrName>
                                            </p:attrNameLst>
                                          </p:cBhvr>
                                          <p:tavLst>
                                            <p:tav tm="0">
                                              <p:val>
                                                <p:strVal val="(6*min(max(#ppt_w*#ppt_h,.3),1)-7.4)/-.7*#ppt_h"/>
                                              </p:val>
                                            </p:tav>
                                            <p:tav tm="100000">
                                              <p:val>
                                                <p:strVal val="#ppt_h"/>
                                              </p:val>
                                            </p:tav>
                                          </p:tavLst>
                                        </p:anim>
                                        <p:anim calcmode="lin" valueType="num">
                                          <p:cBhvr>
                                            <p:cTn id="9" dur="750" fill="hold"/>
                                            <p:tgtEl>
                                              <p:spTgt spid="8"/>
                                            </p:tgtEl>
                                            <p:attrNameLst>
                                              <p:attrName>ppt_x</p:attrName>
                                            </p:attrNameLst>
                                          </p:cBhvr>
                                          <p:tavLst>
                                            <p:tav tm="0">
                                              <p:val>
                                                <p:fltVal val="0.5"/>
                                              </p:val>
                                            </p:tav>
                                            <p:tav tm="100000">
                                              <p:val>
                                                <p:strVal val="#ppt_x"/>
                                              </p:val>
                                            </p:tav>
                                          </p:tavLst>
                                        </p:anim>
                                        <p:anim calcmode="lin" valueType="num">
                                          <p:cBhvr>
                                            <p:cTn id="10" dur="7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childTnLst>
                              </p:cTn>
                            </p:par>
                            <p:par>
                              <p:cTn id="15" fill="hold">
                                <p:stCondLst>
                                  <p:cond delay="1250"/>
                                </p:stCondLst>
                                <p:childTnLst>
                                  <p:par>
                                    <p:cTn id="16" presetID="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750" fill="hold"/>
                                            <p:tgtEl>
                                              <p:spTgt spid="16"/>
                                            </p:tgtEl>
                                            <p:attrNameLst>
                                              <p:attrName>ppt_w</p:attrName>
                                            </p:attrNameLst>
                                          </p:cBhvr>
                                          <p:tavLst>
                                            <p:tav tm="0">
                                              <p:val>
                                                <p:strVal val="(6*min(max(#ppt_w*#ppt_h,.3),1)-7.4)/-.7*#ppt_w"/>
                                              </p:val>
                                            </p:tav>
                                            <p:tav tm="100000">
                                              <p:val>
                                                <p:strVal val="#ppt_w"/>
                                              </p:val>
                                            </p:tav>
                                          </p:tavLst>
                                        </p:anim>
                                        <p:anim calcmode="lin" valueType="num">
                                          <p:cBhvr>
                                            <p:cTn id="25" dur="750" fill="hold"/>
                                            <p:tgtEl>
                                              <p:spTgt spid="16"/>
                                            </p:tgtEl>
                                            <p:attrNameLst>
                                              <p:attrName>ppt_h</p:attrName>
                                            </p:attrNameLst>
                                          </p:cBhvr>
                                          <p:tavLst>
                                            <p:tav tm="0">
                                              <p:val>
                                                <p:strVal val="(6*min(max(#ppt_w*#ppt_h,.3),1)-7.4)/-.7*#ppt_h"/>
                                              </p:val>
                                            </p:tav>
                                            <p:tav tm="100000">
                                              <p:val>
                                                <p:strVal val="#ppt_h"/>
                                              </p:val>
                                            </p:tav>
                                          </p:tavLst>
                                        </p:anim>
                                        <p:anim calcmode="lin" valueType="num">
                                          <p:cBhvr>
                                            <p:cTn id="26" dur="750" fill="hold"/>
                                            <p:tgtEl>
                                              <p:spTgt spid="16"/>
                                            </p:tgtEl>
                                            <p:attrNameLst>
                                              <p:attrName>ppt_x</p:attrName>
                                            </p:attrNameLst>
                                          </p:cBhvr>
                                          <p:tavLst>
                                            <p:tav tm="0">
                                              <p:val>
                                                <p:fltVal val="0.5"/>
                                              </p:val>
                                            </p:tav>
                                            <p:tav tm="100000">
                                              <p:val>
                                                <p:strVal val="#ppt_x"/>
                                              </p:val>
                                            </p:tav>
                                          </p:tavLst>
                                        </p:anim>
                                        <p:anim calcmode="lin" valueType="num">
                                          <p:cBhvr>
                                            <p:cTn id="27" dur="75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1250"/>
                                </p:stCondLst>
                                <p:childTnLst>
                                  <p:par>
                                    <p:cTn id="33" presetID="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0-#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36"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750" fill="hold"/>
                                            <p:tgtEl>
                                              <p:spTgt spid="24"/>
                                            </p:tgtEl>
                                            <p:attrNameLst>
                                              <p:attrName>ppt_w</p:attrName>
                                            </p:attrNameLst>
                                          </p:cBhvr>
                                          <p:tavLst>
                                            <p:tav tm="0">
                                              <p:val>
                                                <p:strVal val="(6*min(max(#ppt_w*#ppt_h,.3),1)-7.4)/-.7*#ppt_w"/>
                                              </p:val>
                                            </p:tav>
                                            <p:tav tm="100000">
                                              <p:val>
                                                <p:strVal val="#ppt_w"/>
                                              </p:val>
                                            </p:tav>
                                          </p:tavLst>
                                        </p:anim>
                                        <p:anim calcmode="lin" valueType="num">
                                          <p:cBhvr>
                                            <p:cTn id="42" dur="750" fill="hold"/>
                                            <p:tgtEl>
                                              <p:spTgt spid="24"/>
                                            </p:tgtEl>
                                            <p:attrNameLst>
                                              <p:attrName>ppt_h</p:attrName>
                                            </p:attrNameLst>
                                          </p:cBhvr>
                                          <p:tavLst>
                                            <p:tav tm="0">
                                              <p:val>
                                                <p:strVal val="(6*min(max(#ppt_w*#ppt_h,.3),1)-7.4)/-.7*#ppt_h"/>
                                              </p:val>
                                            </p:tav>
                                            <p:tav tm="100000">
                                              <p:val>
                                                <p:strVal val="#ppt_h"/>
                                              </p:val>
                                            </p:tav>
                                          </p:tavLst>
                                        </p:anim>
                                        <p:anim calcmode="lin" valueType="num">
                                          <p:cBhvr>
                                            <p:cTn id="43" dur="750" fill="hold"/>
                                            <p:tgtEl>
                                              <p:spTgt spid="24"/>
                                            </p:tgtEl>
                                            <p:attrNameLst>
                                              <p:attrName>ppt_x</p:attrName>
                                            </p:attrNameLst>
                                          </p:cBhvr>
                                          <p:tavLst>
                                            <p:tav tm="0">
                                              <p:val>
                                                <p:fltVal val="0.5"/>
                                              </p:val>
                                            </p:tav>
                                            <p:tav tm="100000">
                                              <p:val>
                                                <p:strVal val="#ppt_x"/>
                                              </p:val>
                                            </p:tav>
                                          </p:tavLst>
                                        </p:anim>
                                        <p:anim calcmode="lin" valueType="num">
                                          <p:cBhvr>
                                            <p:cTn id="44" dur="75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750"/>
                                </p:stCondLst>
                                <p:childTnLst>
                                  <p:par>
                                    <p:cTn id="46" presetID="22" presetClass="entr" presetSubtype="1"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704464" y="422840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5" name="矩形 4"/>
          <p:cNvSpPr/>
          <p:nvPr/>
        </p:nvSpPr>
        <p:spPr>
          <a:xfrm>
            <a:off x="0" y="5814997"/>
            <a:ext cx="12192000" cy="26930"/>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数据 5"/>
          <p:cNvSpPr/>
          <p:nvPr/>
        </p:nvSpPr>
        <p:spPr>
          <a:xfrm flipH="1">
            <a:off x="2762250" y="3105603"/>
            <a:ext cx="3333751" cy="2705100"/>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282941" y="3105606"/>
            <a:ext cx="3909060" cy="2705099"/>
          </a:xfrm>
          <a:custGeom>
            <a:avLst/>
            <a:gdLst>
              <a:gd name="connsiteX0" fmla="*/ 0 w 3909060"/>
              <a:gd name="connsiteY0" fmla="*/ 0 h 2705099"/>
              <a:gd name="connsiteX1" fmla="*/ 3909060 w 3909060"/>
              <a:gd name="connsiteY1" fmla="*/ 0 h 2705099"/>
              <a:gd name="connsiteX2" fmla="*/ 3909060 w 3909060"/>
              <a:gd name="connsiteY2" fmla="*/ 2705099 h 2705099"/>
              <a:gd name="connsiteX3" fmla="*/ 666750 w 3909060"/>
              <a:gd name="connsiteY3" fmla="*/ 2705099 h 2705099"/>
            </a:gdLst>
            <a:ahLst/>
            <a:cxnLst>
              <a:cxn ang="0">
                <a:pos x="connsiteX0" y="connsiteY0"/>
              </a:cxn>
              <a:cxn ang="0">
                <a:pos x="connsiteX1" y="connsiteY1"/>
              </a:cxn>
              <a:cxn ang="0">
                <a:pos x="connsiteX2" y="connsiteY2"/>
              </a:cxn>
              <a:cxn ang="0">
                <a:pos x="connsiteX3" y="connsiteY3"/>
              </a:cxn>
            </a:cxnLst>
            <a:rect l="l" t="t" r="r" b="b"/>
            <a:pathLst>
              <a:path w="3909060" h="2705099">
                <a:moveTo>
                  <a:pt x="0" y="0"/>
                </a:moveTo>
                <a:lnTo>
                  <a:pt x="3909060" y="0"/>
                </a:lnTo>
                <a:lnTo>
                  <a:pt x="3909060" y="2705099"/>
                </a:lnTo>
                <a:lnTo>
                  <a:pt x="666750" y="2705099"/>
                </a:lnTo>
                <a:close/>
              </a:path>
            </a:pathLst>
          </a:custGeom>
        </p:spPr>
      </p:pic>
      <p:pic>
        <p:nvPicPr>
          <p:cNvPr id="52" name="图片 5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524500" y="3105605"/>
            <a:ext cx="3333751" cy="2705099"/>
          </a:xfrm>
          <a:custGeom>
            <a:avLst/>
            <a:gdLst>
              <a:gd name="connsiteX0" fmla="*/ 0 w 3333750"/>
              <a:gd name="connsiteY0" fmla="*/ 0 h 2705099"/>
              <a:gd name="connsiteX1" fmla="*/ 2667000 w 3333750"/>
              <a:gd name="connsiteY1" fmla="*/ 0 h 2705099"/>
              <a:gd name="connsiteX2" fmla="*/ 3333750 w 3333750"/>
              <a:gd name="connsiteY2" fmla="*/ 2705099 h 2705099"/>
              <a:gd name="connsiteX3" fmla="*/ 666750 w 3333750"/>
              <a:gd name="connsiteY3" fmla="*/ 2705099 h 2705099"/>
            </a:gdLst>
            <a:ahLst/>
            <a:cxnLst>
              <a:cxn ang="0">
                <a:pos x="connsiteX0" y="connsiteY0"/>
              </a:cxn>
              <a:cxn ang="0">
                <a:pos x="connsiteX1" y="connsiteY1"/>
              </a:cxn>
              <a:cxn ang="0">
                <a:pos x="connsiteX2" y="connsiteY2"/>
              </a:cxn>
              <a:cxn ang="0">
                <a:pos x="connsiteX3" y="connsiteY3"/>
              </a:cxn>
            </a:cxnLst>
            <a:rect l="l" t="t" r="r" b="b"/>
            <a:pathLst>
              <a:path w="3333750" h="2705099">
                <a:moveTo>
                  <a:pt x="0" y="0"/>
                </a:moveTo>
                <a:lnTo>
                  <a:pt x="2667000" y="0"/>
                </a:lnTo>
                <a:lnTo>
                  <a:pt x="3333750" y="2705099"/>
                </a:lnTo>
                <a:lnTo>
                  <a:pt x="666750" y="2705099"/>
                </a:lnTo>
                <a:close/>
              </a:path>
            </a:pathLst>
          </a:custGeom>
        </p:spPr>
      </p:pic>
      <p:pic>
        <p:nvPicPr>
          <p:cNvPr id="46" name="图片 4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762250" y="3105605"/>
            <a:ext cx="3333751" cy="2705099"/>
          </a:xfrm>
          <a:custGeom>
            <a:avLst/>
            <a:gdLst>
              <a:gd name="connsiteX0" fmla="*/ 0 w 3333750"/>
              <a:gd name="connsiteY0" fmla="*/ 0 h 2705099"/>
              <a:gd name="connsiteX1" fmla="*/ 2667000 w 3333750"/>
              <a:gd name="connsiteY1" fmla="*/ 0 h 2705099"/>
              <a:gd name="connsiteX2" fmla="*/ 3333750 w 3333750"/>
              <a:gd name="connsiteY2" fmla="*/ 2705099 h 2705099"/>
              <a:gd name="connsiteX3" fmla="*/ 666750 w 3333750"/>
              <a:gd name="connsiteY3" fmla="*/ 2705099 h 2705099"/>
            </a:gdLst>
            <a:ahLst/>
            <a:cxnLst>
              <a:cxn ang="0">
                <a:pos x="connsiteX0" y="connsiteY0"/>
              </a:cxn>
              <a:cxn ang="0">
                <a:pos x="connsiteX1" y="connsiteY1"/>
              </a:cxn>
              <a:cxn ang="0">
                <a:pos x="connsiteX2" y="connsiteY2"/>
              </a:cxn>
              <a:cxn ang="0">
                <a:pos x="connsiteX3" y="connsiteY3"/>
              </a:cxn>
            </a:cxnLst>
            <a:rect l="l" t="t" r="r" b="b"/>
            <a:pathLst>
              <a:path w="3333750" h="2705099">
                <a:moveTo>
                  <a:pt x="0" y="0"/>
                </a:moveTo>
                <a:lnTo>
                  <a:pt x="2667000" y="0"/>
                </a:lnTo>
                <a:lnTo>
                  <a:pt x="3333750" y="2705099"/>
                </a:lnTo>
                <a:lnTo>
                  <a:pt x="666750" y="2705099"/>
                </a:lnTo>
                <a:close/>
              </a:path>
            </a:pathLst>
          </a:custGeom>
        </p:spPr>
      </p:pic>
      <p:sp>
        <p:nvSpPr>
          <p:cNvPr id="14" name="文本框 13"/>
          <p:cNvSpPr txBox="1"/>
          <p:nvPr/>
        </p:nvSpPr>
        <p:spPr>
          <a:xfrm>
            <a:off x="4977745" y="919946"/>
            <a:ext cx="2236510" cy="1323439"/>
          </a:xfrm>
          <a:prstGeom prst="rect">
            <a:avLst/>
          </a:prstGeom>
          <a:noFill/>
        </p:spPr>
        <p:txBody>
          <a:bodyPr wrap="none" rtlCol="0">
            <a:spAutoFit/>
          </a:bodyPr>
          <a:lstStyle/>
          <a:p>
            <a:r>
              <a:rPr lang="zh-CN" altLang="en-US" sz="8000" dirty="0" smtClean="0">
                <a:solidFill>
                  <a:srgbClr val="014195"/>
                </a:solidFill>
                <a:latin typeface="方正粗谭黑简体" panose="02000000000000000000" pitchFamily="2" charset="-122"/>
                <a:ea typeface="方正粗谭黑简体" panose="02000000000000000000" pitchFamily="2" charset="-122"/>
              </a:rPr>
              <a:t>谢谢</a:t>
            </a:r>
            <a:endParaRPr lang="zh-CN" altLang="en-US" sz="8000" dirty="0">
              <a:solidFill>
                <a:srgbClr val="4C4E4D"/>
              </a:solidFill>
              <a:latin typeface="方正粗谭黑简体" panose="02000000000000000000" pitchFamily="2" charset="-122"/>
              <a:ea typeface="方正粗谭黑简体" panose="02000000000000000000" pitchFamily="2" charset="-122"/>
            </a:endParaRPr>
          </a:p>
        </p:txBody>
      </p:sp>
      <p:pic>
        <p:nvPicPr>
          <p:cNvPr id="53" name="图片 5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0" y="3101308"/>
            <a:ext cx="3337560" cy="2709392"/>
          </a:xfrm>
          <a:custGeom>
            <a:avLst/>
            <a:gdLst>
              <a:gd name="connsiteX0" fmla="*/ 0 w 3337560"/>
              <a:gd name="connsiteY0" fmla="*/ 0 h 2709392"/>
              <a:gd name="connsiteX1" fmla="*/ 2673038 w 3337560"/>
              <a:gd name="connsiteY1" fmla="*/ 0 h 2709392"/>
              <a:gd name="connsiteX2" fmla="*/ 3337560 w 3337560"/>
              <a:gd name="connsiteY2" fmla="*/ 2709392 h 2709392"/>
              <a:gd name="connsiteX3" fmla="*/ 0 w 3337560"/>
              <a:gd name="connsiteY3" fmla="*/ 2709392 h 2709392"/>
            </a:gdLst>
            <a:ahLst/>
            <a:cxnLst>
              <a:cxn ang="0">
                <a:pos x="connsiteX0" y="connsiteY0"/>
              </a:cxn>
              <a:cxn ang="0">
                <a:pos x="connsiteX1" y="connsiteY1"/>
              </a:cxn>
              <a:cxn ang="0">
                <a:pos x="connsiteX2" y="connsiteY2"/>
              </a:cxn>
              <a:cxn ang="0">
                <a:pos x="connsiteX3" y="connsiteY3"/>
              </a:cxn>
            </a:cxnLst>
            <a:rect l="l" t="t" r="r" b="b"/>
            <a:pathLst>
              <a:path w="3337560" h="2709392">
                <a:moveTo>
                  <a:pt x="0" y="0"/>
                </a:moveTo>
                <a:lnTo>
                  <a:pt x="2673038" y="0"/>
                </a:lnTo>
                <a:lnTo>
                  <a:pt x="3337560" y="2709392"/>
                </a:lnTo>
                <a:lnTo>
                  <a:pt x="0" y="2709392"/>
                </a:lnTo>
                <a:close/>
              </a:path>
            </a:pathLst>
          </a:custGeom>
        </p:spPr>
      </p:pic>
    </p:spTree>
    <p:extLst>
      <p:ext uri="{BB962C8B-B14F-4D97-AF65-F5344CB8AC3E}">
        <p14:creationId xmlns:p14="http://schemas.microsoft.com/office/powerpoint/2010/main" val="128944842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94797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538876" y="1962574"/>
            <a:ext cx="2029811" cy="1406119"/>
          </a:xfrm>
          <a:custGeom>
            <a:avLst/>
            <a:gdLst>
              <a:gd name="connsiteX0" fmla="*/ 0 w 2029811"/>
              <a:gd name="connsiteY0" fmla="*/ 0 h 1406119"/>
              <a:gd name="connsiteX1" fmla="*/ 1623849 w 2029811"/>
              <a:gd name="connsiteY1" fmla="*/ 0 h 1406119"/>
              <a:gd name="connsiteX2" fmla="*/ 2029811 w 2029811"/>
              <a:gd name="connsiteY2" fmla="*/ 1406119 h 1406119"/>
              <a:gd name="connsiteX3" fmla="*/ 405962 w 2029811"/>
              <a:gd name="connsiteY3" fmla="*/ 1406119 h 1406119"/>
            </a:gdLst>
            <a:ahLst/>
            <a:cxnLst>
              <a:cxn ang="0">
                <a:pos x="connsiteX0" y="connsiteY0"/>
              </a:cxn>
              <a:cxn ang="0">
                <a:pos x="connsiteX1" y="connsiteY1"/>
              </a:cxn>
              <a:cxn ang="0">
                <a:pos x="connsiteX2" y="connsiteY2"/>
              </a:cxn>
              <a:cxn ang="0">
                <a:pos x="connsiteX3" y="connsiteY3"/>
              </a:cxn>
            </a:cxnLst>
            <a:rect l="l" t="t" r="r" b="b"/>
            <a:pathLst>
              <a:path w="2029811" h="1406119">
                <a:moveTo>
                  <a:pt x="0" y="0"/>
                </a:moveTo>
                <a:lnTo>
                  <a:pt x="1623849" y="0"/>
                </a:lnTo>
                <a:lnTo>
                  <a:pt x="2029811" y="1406119"/>
                </a:lnTo>
                <a:lnTo>
                  <a:pt x="405962" y="1406119"/>
                </a:lnTo>
                <a:close/>
              </a:path>
            </a:pathLst>
          </a:custGeom>
        </p:spPr>
      </p:pic>
      <p:cxnSp>
        <p:nvCxnSpPr>
          <p:cNvPr id="3" name="直接连接符 2"/>
          <p:cNvCxnSpPr/>
          <p:nvPr/>
        </p:nvCxnSpPr>
        <p:spPr>
          <a:xfrm>
            <a:off x="6563396" y="3363640"/>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4" name="流程图: 数据 3"/>
          <p:cNvSpPr/>
          <p:nvPr/>
        </p:nvSpPr>
        <p:spPr>
          <a:xfrm>
            <a:off x="4641777" y="3748796"/>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641776" y="5154914"/>
            <a:ext cx="1619163"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154343" y="5206697"/>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236603" y="5113591"/>
            <a:ext cx="418704" cy="769441"/>
          </a:xfrm>
          <a:prstGeom prst="rect">
            <a:avLst/>
          </a:prstGeom>
          <a:noFill/>
        </p:spPr>
        <p:txBody>
          <a:bodyPr wrap="none" rtlCol="0">
            <a:spAutoFit/>
          </a:bodyPr>
          <a:lstStyle/>
          <a:p>
            <a:r>
              <a:rPr lang="en-US" altLang="zh-CN" sz="4400" dirty="0" smtClean="0">
                <a:solidFill>
                  <a:srgbClr val="014195"/>
                </a:solidFill>
                <a:latin typeface="Aharoni" panose="02010803020104030203" pitchFamily="2" charset="-79"/>
                <a:ea typeface="造字工房形黑（非商用）细体" pitchFamily="50" charset="-122"/>
                <a:cs typeface="Aharoni" panose="02010803020104030203" pitchFamily="2" charset="-79"/>
              </a:rPr>
              <a:t>1</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sp>
        <p:nvSpPr>
          <p:cNvPr id="8" name="文本框 7"/>
          <p:cNvSpPr txBox="1"/>
          <p:nvPr/>
        </p:nvSpPr>
        <p:spPr>
          <a:xfrm>
            <a:off x="4871851" y="4267187"/>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10" name="任意多边形 9"/>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12" name="组合 11"/>
          <p:cNvGrpSpPr/>
          <p:nvPr/>
        </p:nvGrpSpPr>
        <p:grpSpPr>
          <a:xfrm>
            <a:off x="979536" y="178638"/>
            <a:ext cx="11212464" cy="718228"/>
            <a:chOff x="979536" y="178638"/>
            <a:chExt cx="11212464" cy="718228"/>
          </a:xfrm>
        </p:grpSpPr>
        <p:sp>
          <p:nvSpPr>
            <p:cNvPr id="13" name="矩形 12"/>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3364015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六边形 7"/>
          <p:cNvSpPr/>
          <p:nvPr/>
        </p:nvSpPr>
        <p:spPr>
          <a:xfrm>
            <a:off x="4542972" y="3149601"/>
            <a:ext cx="2963237" cy="2554515"/>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5552875" y="2234699"/>
            <a:ext cx="943429" cy="813301"/>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flipV="1">
            <a:off x="7202805" y="3047998"/>
            <a:ext cx="2085296" cy="697292"/>
            <a:chOff x="5277805" y="4628205"/>
            <a:chExt cx="2085296" cy="697292"/>
          </a:xfrm>
        </p:grpSpPr>
        <p:sp>
          <p:nvSpPr>
            <p:cNvPr id="11" name="椭圆 10"/>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 name="组合 12"/>
          <p:cNvGrpSpPr/>
          <p:nvPr/>
        </p:nvGrpSpPr>
        <p:grpSpPr>
          <a:xfrm flipV="1">
            <a:off x="7072177" y="4659084"/>
            <a:ext cx="2085296" cy="697292"/>
            <a:chOff x="5277805" y="4628205"/>
            <a:chExt cx="2085296" cy="697292"/>
          </a:xfrm>
        </p:grpSpPr>
        <p:sp>
          <p:nvSpPr>
            <p:cNvPr id="14" name="椭圆 13"/>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6" name="组合 15"/>
          <p:cNvGrpSpPr/>
          <p:nvPr/>
        </p:nvGrpSpPr>
        <p:grpSpPr>
          <a:xfrm flipH="1" flipV="1">
            <a:off x="2744944" y="3062512"/>
            <a:ext cx="2085296" cy="697292"/>
            <a:chOff x="5277805" y="4628205"/>
            <a:chExt cx="2085296" cy="697292"/>
          </a:xfrm>
        </p:grpSpPr>
        <p:sp>
          <p:nvSpPr>
            <p:cNvPr id="17" name="椭圆 16"/>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任意多边形 17"/>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flipH="1" flipV="1">
            <a:off x="2908360" y="4659084"/>
            <a:ext cx="2085296" cy="697292"/>
            <a:chOff x="5277805" y="4628205"/>
            <a:chExt cx="2085296" cy="697292"/>
          </a:xfrm>
        </p:grpSpPr>
        <p:sp>
          <p:nvSpPr>
            <p:cNvPr id="20" name="椭圆 19"/>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任意多边形 20"/>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2" name="文本框 21"/>
          <p:cNvSpPr txBox="1"/>
          <p:nvPr/>
        </p:nvSpPr>
        <p:spPr>
          <a:xfrm>
            <a:off x="4936032" y="4005942"/>
            <a:ext cx="2242922" cy="707886"/>
          </a:xfrm>
          <a:prstGeom prst="rect">
            <a:avLst/>
          </a:prstGeom>
          <a:noFill/>
        </p:spPr>
        <p:txBody>
          <a:bodyPr wrap="none" rtlCol="0">
            <a:spAutoFit/>
          </a:bodyPr>
          <a:lstStyle/>
          <a:p>
            <a:r>
              <a:rPr lang="zh-CN" altLang="en-US" sz="4000" b="1" dirty="0" smtClean="0">
                <a:solidFill>
                  <a:schemeClr val="bg1"/>
                </a:solidFill>
              </a:rPr>
              <a:t>工作进度</a:t>
            </a:r>
            <a:endParaRPr lang="zh-CN" altLang="en-US" sz="4000" b="1" dirty="0">
              <a:solidFill>
                <a:schemeClr val="bg1"/>
              </a:solidFill>
            </a:endParaRPr>
          </a:p>
        </p:txBody>
      </p:sp>
      <p:sp>
        <p:nvSpPr>
          <p:cNvPr id="23" name="矩形 22"/>
          <p:cNvSpPr/>
          <p:nvPr/>
        </p:nvSpPr>
        <p:spPr>
          <a:xfrm>
            <a:off x="9252899" y="2618338"/>
            <a:ext cx="2125228" cy="93256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4" name="矩形 23"/>
          <p:cNvSpPr/>
          <p:nvPr/>
        </p:nvSpPr>
        <p:spPr>
          <a:xfrm>
            <a:off x="8828240" y="2571126"/>
            <a:ext cx="625157" cy="572464"/>
          </a:xfrm>
          <a:prstGeom prst="rect">
            <a:avLst/>
          </a:prstGeom>
        </p:spPr>
        <p:txBody>
          <a:bodyPr wrap="square">
            <a:spAutoFit/>
          </a:bodyPr>
          <a:lstStyle/>
          <a:p>
            <a:pPr algn="ctr">
              <a:lnSpc>
                <a:spcPct val="130000"/>
              </a:lnSpc>
            </a:pPr>
            <a:r>
              <a:rPr lang="en-US" altLang="zh-CN" sz="2400" b="1" dirty="0" smtClean="0">
                <a:solidFill>
                  <a:schemeClr val="tx1">
                    <a:lumMod val="65000"/>
                    <a:lumOff val="35000"/>
                  </a:schemeClr>
                </a:solidFill>
                <a:latin typeface="微软雅黑" pitchFamily="34" charset="-122"/>
                <a:ea typeface="微软雅黑" pitchFamily="34" charset="-122"/>
              </a:rPr>
              <a:t>01</a:t>
            </a:r>
            <a:endParaRPr lang="zh-CN" altLang="en-US" sz="2400" b="1" dirty="0">
              <a:solidFill>
                <a:schemeClr val="tx1">
                  <a:lumMod val="65000"/>
                  <a:lumOff val="35000"/>
                </a:schemeClr>
              </a:solidFill>
              <a:latin typeface="微软雅黑" pitchFamily="34" charset="-122"/>
              <a:ea typeface="微软雅黑" pitchFamily="34" charset="-122"/>
            </a:endParaRPr>
          </a:p>
        </p:txBody>
      </p:sp>
      <p:sp>
        <p:nvSpPr>
          <p:cNvPr id="25" name="矩形 24"/>
          <p:cNvSpPr/>
          <p:nvPr/>
        </p:nvSpPr>
        <p:spPr>
          <a:xfrm>
            <a:off x="9140819" y="4247548"/>
            <a:ext cx="2125228" cy="93256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6" name="矩形 25"/>
          <p:cNvSpPr/>
          <p:nvPr/>
        </p:nvSpPr>
        <p:spPr>
          <a:xfrm>
            <a:off x="8716160" y="4200336"/>
            <a:ext cx="625157" cy="572464"/>
          </a:xfrm>
          <a:prstGeom prst="rect">
            <a:avLst/>
          </a:prstGeom>
        </p:spPr>
        <p:txBody>
          <a:bodyPr wrap="square">
            <a:spAutoFit/>
          </a:bodyPr>
          <a:lstStyle/>
          <a:p>
            <a:pPr algn="ctr">
              <a:lnSpc>
                <a:spcPct val="130000"/>
              </a:lnSpc>
            </a:pPr>
            <a:r>
              <a:rPr lang="en-US" altLang="zh-CN" sz="2400" b="1" dirty="0" smtClean="0">
                <a:solidFill>
                  <a:schemeClr val="tx1">
                    <a:lumMod val="65000"/>
                    <a:lumOff val="35000"/>
                  </a:schemeClr>
                </a:solidFill>
                <a:latin typeface="微软雅黑" pitchFamily="34" charset="-122"/>
                <a:ea typeface="微软雅黑" pitchFamily="34" charset="-122"/>
              </a:rPr>
              <a:t>02</a:t>
            </a:r>
            <a:endParaRPr lang="zh-CN" altLang="en-US" sz="2400" b="1" dirty="0">
              <a:solidFill>
                <a:schemeClr val="tx1">
                  <a:lumMod val="65000"/>
                  <a:lumOff val="35000"/>
                </a:schemeClr>
              </a:solidFill>
              <a:latin typeface="微软雅黑" pitchFamily="34" charset="-122"/>
              <a:ea typeface="微软雅黑" pitchFamily="34" charset="-122"/>
            </a:endParaRPr>
          </a:p>
        </p:txBody>
      </p:sp>
      <p:sp>
        <p:nvSpPr>
          <p:cNvPr id="27" name="矩形 26"/>
          <p:cNvSpPr/>
          <p:nvPr/>
        </p:nvSpPr>
        <p:spPr>
          <a:xfrm>
            <a:off x="703599" y="2655608"/>
            <a:ext cx="2125228" cy="93256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8" name="矩形 27"/>
          <p:cNvSpPr/>
          <p:nvPr/>
        </p:nvSpPr>
        <p:spPr>
          <a:xfrm>
            <a:off x="2615452" y="2582457"/>
            <a:ext cx="625157" cy="572464"/>
          </a:xfrm>
          <a:prstGeom prst="rect">
            <a:avLst/>
          </a:prstGeom>
        </p:spPr>
        <p:txBody>
          <a:bodyPr wrap="square">
            <a:spAutoFit/>
          </a:bodyPr>
          <a:lstStyle/>
          <a:p>
            <a:pPr algn="ctr">
              <a:lnSpc>
                <a:spcPct val="130000"/>
              </a:lnSpc>
            </a:pPr>
            <a:r>
              <a:rPr lang="en-US" altLang="zh-CN" sz="2400" b="1" dirty="0" smtClean="0">
                <a:solidFill>
                  <a:schemeClr val="tx1">
                    <a:lumMod val="65000"/>
                    <a:lumOff val="35000"/>
                  </a:schemeClr>
                </a:solidFill>
                <a:latin typeface="微软雅黑" pitchFamily="34" charset="-122"/>
                <a:ea typeface="微软雅黑" pitchFamily="34" charset="-122"/>
              </a:rPr>
              <a:t>03</a:t>
            </a:r>
            <a:endParaRPr lang="zh-CN" altLang="en-US" sz="2400" b="1" dirty="0">
              <a:solidFill>
                <a:schemeClr val="tx1">
                  <a:lumMod val="65000"/>
                  <a:lumOff val="35000"/>
                </a:schemeClr>
              </a:solidFill>
              <a:latin typeface="微软雅黑" pitchFamily="34" charset="-122"/>
              <a:ea typeface="微软雅黑" pitchFamily="34" charset="-122"/>
            </a:endParaRPr>
          </a:p>
        </p:txBody>
      </p:sp>
      <p:sp>
        <p:nvSpPr>
          <p:cNvPr id="29" name="矩形 28"/>
          <p:cNvSpPr/>
          <p:nvPr/>
        </p:nvSpPr>
        <p:spPr>
          <a:xfrm>
            <a:off x="799409" y="4267827"/>
            <a:ext cx="2125228" cy="93256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30" name="矩形 29"/>
          <p:cNvSpPr/>
          <p:nvPr/>
        </p:nvSpPr>
        <p:spPr>
          <a:xfrm>
            <a:off x="2711262" y="4194676"/>
            <a:ext cx="625157" cy="572464"/>
          </a:xfrm>
          <a:prstGeom prst="rect">
            <a:avLst/>
          </a:prstGeom>
        </p:spPr>
        <p:txBody>
          <a:bodyPr wrap="square">
            <a:spAutoFit/>
          </a:bodyPr>
          <a:lstStyle/>
          <a:p>
            <a:pPr algn="ctr">
              <a:lnSpc>
                <a:spcPct val="130000"/>
              </a:lnSpc>
            </a:pPr>
            <a:r>
              <a:rPr lang="en-US" altLang="zh-CN" sz="2400" b="1" dirty="0" smtClean="0">
                <a:solidFill>
                  <a:schemeClr val="tx1">
                    <a:lumMod val="65000"/>
                    <a:lumOff val="35000"/>
                  </a:schemeClr>
                </a:solidFill>
                <a:latin typeface="微软雅黑" pitchFamily="34" charset="-122"/>
                <a:ea typeface="微软雅黑" pitchFamily="34" charset="-122"/>
              </a:rPr>
              <a:t>04</a:t>
            </a:r>
            <a:endParaRPr lang="zh-CN" altLang="en-US" sz="24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6586661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wd">
                                    <p:tmPct val="10000"/>
                                  </p:iterate>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childTnLst>
                                </p:cTn>
                              </p:par>
                              <p:par>
                                <p:cTn id="20" presetID="2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par>
                                <p:cTn id="29" presetID="22" presetClass="entr" presetSubtype="4"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down)">
                                      <p:cBhvr>
                                        <p:cTn id="31" dur="5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1"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p:tgtEl>
                                          <p:spTgt spid="24"/>
                                        </p:tgtEl>
                                        <p:attrNameLst>
                                          <p:attrName>ppt_y</p:attrName>
                                        </p:attrNameLst>
                                      </p:cBhvr>
                                      <p:tavLst>
                                        <p:tav tm="0">
                                          <p:val>
                                            <p:strVal val="#ppt_y-#ppt_h*1.125000"/>
                                          </p:val>
                                        </p:tav>
                                        <p:tav tm="100000">
                                          <p:val>
                                            <p:strVal val="#ppt_y"/>
                                          </p:val>
                                        </p:tav>
                                      </p:tavLst>
                                    </p:anim>
                                    <p:animEffect transition="in" filter="wipe(down)">
                                      <p:cBhvr>
                                        <p:cTn id="37" dur="500"/>
                                        <p:tgtEl>
                                          <p:spTgt spid="24"/>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p:tgtEl>
                                          <p:spTgt spid="23"/>
                                        </p:tgtEl>
                                        <p:attrNameLst>
                                          <p:attrName>ppt_y</p:attrName>
                                        </p:attrNameLst>
                                      </p:cBhvr>
                                      <p:tavLst>
                                        <p:tav tm="0">
                                          <p:val>
                                            <p:strVal val="#ppt_y-#ppt_h*1.125000"/>
                                          </p:val>
                                        </p:tav>
                                        <p:tav tm="100000">
                                          <p:val>
                                            <p:strVal val="#ppt_y"/>
                                          </p:val>
                                        </p:tav>
                                      </p:tavLst>
                                    </p:anim>
                                    <p:animEffect transition="in" filter="wipe(down)">
                                      <p:cBhvr>
                                        <p:cTn id="41" dur="500"/>
                                        <p:tgtEl>
                                          <p:spTgt spid="23"/>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ppt_y</p:attrName>
                                        </p:attrNameLst>
                                      </p:cBhvr>
                                      <p:tavLst>
                                        <p:tav tm="0">
                                          <p:val>
                                            <p:strVal val="#ppt_y+#ppt_h*1.125000"/>
                                          </p:val>
                                        </p:tav>
                                        <p:tav tm="100000">
                                          <p:val>
                                            <p:strVal val="#ppt_y"/>
                                          </p:val>
                                        </p:tav>
                                      </p:tavLst>
                                    </p:anim>
                                    <p:animEffect transition="in" filter="wipe(up)">
                                      <p:cBhvr>
                                        <p:cTn id="49" dur="500"/>
                                        <p:tgtEl>
                                          <p:spTgt spid="25"/>
                                        </p:tgtEl>
                                      </p:cBhvr>
                                    </p:animEffect>
                                  </p:childTnLst>
                                </p:cTn>
                              </p:par>
                            </p:childTnLst>
                          </p:cTn>
                        </p:par>
                      </p:childTnLst>
                    </p:cTn>
                  </p:par>
                  <p:par>
                    <p:cTn id="50" fill="hold">
                      <p:stCondLst>
                        <p:cond delay="indefinite"/>
                      </p:stCondLst>
                      <p:childTnLst>
                        <p:par>
                          <p:cTn id="51" fill="hold">
                            <p:stCondLst>
                              <p:cond delay="0"/>
                            </p:stCondLst>
                            <p:childTnLst>
                              <p:par>
                                <p:cTn id="52" presetID="12" presetClass="entr" presetSubtype="1"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ppt_y</p:attrName>
                                        </p:attrNameLst>
                                      </p:cBhvr>
                                      <p:tavLst>
                                        <p:tav tm="0">
                                          <p:val>
                                            <p:strVal val="#ppt_y-#ppt_h*1.125000"/>
                                          </p:val>
                                        </p:tav>
                                        <p:tav tm="100000">
                                          <p:val>
                                            <p:strVal val="#ppt_y"/>
                                          </p:val>
                                        </p:tav>
                                      </p:tavLst>
                                    </p:anim>
                                    <p:animEffect transition="in" filter="wipe(down)">
                                      <p:cBhvr>
                                        <p:cTn id="55" dur="500"/>
                                        <p:tgtEl>
                                          <p:spTgt spid="27"/>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p:tgtEl>
                                          <p:spTgt spid="28"/>
                                        </p:tgtEl>
                                        <p:attrNameLst>
                                          <p:attrName>ppt_y</p:attrName>
                                        </p:attrNameLst>
                                      </p:cBhvr>
                                      <p:tavLst>
                                        <p:tav tm="0">
                                          <p:val>
                                            <p:strVal val="#ppt_y-#ppt_h*1.125000"/>
                                          </p:val>
                                        </p:tav>
                                        <p:tav tm="100000">
                                          <p:val>
                                            <p:strVal val="#ppt_y"/>
                                          </p:val>
                                        </p:tav>
                                      </p:tavLst>
                                    </p:anim>
                                    <p:animEffect transition="in" filter="wipe(down)">
                                      <p:cBhvr>
                                        <p:cTn id="59" dur="500"/>
                                        <p:tgtEl>
                                          <p:spTgt spid="28"/>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500"/>
                                        <p:tgtEl>
                                          <p:spTgt spid="29"/>
                                        </p:tgtEl>
                                        <p:attrNameLst>
                                          <p:attrName>ppt_y</p:attrName>
                                        </p:attrNameLst>
                                      </p:cBhvr>
                                      <p:tavLst>
                                        <p:tav tm="0">
                                          <p:val>
                                            <p:strVal val="#ppt_y+#ppt_h*1.125000"/>
                                          </p:val>
                                        </p:tav>
                                        <p:tav tm="100000">
                                          <p:val>
                                            <p:strVal val="#ppt_y"/>
                                          </p:val>
                                        </p:tav>
                                      </p:tavLst>
                                    </p:anim>
                                    <p:animEffect transition="in" filter="wipe(up)">
                                      <p:cBhvr>
                                        <p:cTn id="63" dur="500"/>
                                        <p:tgtEl>
                                          <p:spTgt spid="29"/>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p:tgtEl>
                                          <p:spTgt spid="30"/>
                                        </p:tgtEl>
                                        <p:attrNameLst>
                                          <p:attrName>ppt_y</p:attrName>
                                        </p:attrNameLst>
                                      </p:cBhvr>
                                      <p:tavLst>
                                        <p:tav tm="0">
                                          <p:val>
                                            <p:strVal val="#ppt_y+#ppt_h*1.125000"/>
                                          </p:val>
                                        </p:tav>
                                        <p:tav tm="100000">
                                          <p:val>
                                            <p:strVal val="#ppt_y"/>
                                          </p:val>
                                        </p:tav>
                                      </p:tavLst>
                                    </p:anim>
                                    <p:animEffect transition="in" filter="wipe(up)">
                                      <p:cBhvr>
                                        <p:cTn id="6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2" grpId="0"/>
      <p:bldP spid="23" grpId="0"/>
      <p:bldP spid="24" grpId="0"/>
      <p:bldP spid="25" grpId="0"/>
      <p:bldP spid="26"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p:nvSpPr>
        <p:spPr>
          <a:xfrm>
            <a:off x="3" y="3815229"/>
            <a:ext cx="12194117" cy="871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3" rIns="123124" bIns="61563" rtlCol="0" anchor="ctr"/>
          <a:lstStyle/>
          <a:p>
            <a:pPr algn="ctr"/>
            <a:endParaRPr lang="zh-CN" altLang="en-US" sz="2400"/>
          </a:p>
        </p:txBody>
      </p:sp>
      <p:sp>
        <p:nvSpPr>
          <p:cNvPr id="9" name="六边形 8"/>
          <p:cNvSpPr/>
          <p:nvPr/>
        </p:nvSpPr>
        <p:spPr>
          <a:xfrm>
            <a:off x="377951" y="3308286"/>
            <a:ext cx="1277259" cy="1101085"/>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2047095" y="3434231"/>
            <a:ext cx="951259" cy="820051"/>
          </a:xfrm>
          <a:prstGeom prst="hexag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a:off x="3432055" y="3308286"/>
            <a:ext cx="1277259" cy="1101085"/>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a:off x="5101199" y="3448803"/>
            <a:ext cx="951259" cy="820051"/>
          </a:xfrm>
          <a:prstGeom prst="hexag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p:nvPr/>
        </p:nvSpPr>
        <p:spPr>
          <a:xfrm>
            <a:off x="6444341" y="3293714"/>
            <a:ext cx="1277259" cy="1101085"/>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六边形 13"/>
          <p:cNvSpPr/>
          <p:nvPr/>
        </p:nvSpPr>
        <p:spPr>
          <a:xfrm>
            <a:off x="8207828" y="3434231"/>
            <a:ext cx="951259" cy="820051"/>
          </a:xfrm>
          <a:prstGeom prst="hexag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9645315" y="3001048"/>
            <a:ext cx="1922572" cy="1657390"/>
          </a:xfrm>
          <a:prstGeom prst="hexagon">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43721" y="3582644"/>
            <a:ext cx="728084" cy="523220"/>
          </a:xfrm>
          <a:prstGeom prst="rect">
            <a:avLst/>
          </a:prstGeom>
          <a:noFill/>
        </p:spPr>
        <p:txBody>
          <a:bodyPr wrap="none" rtlCol="0">
            <a:spAutoFit/>
          </a:bodyPr>
          <a:lstStyle/>
          <a:p>
            <a:r>
              <a:rPr lang="en-US" altLang="zh-CN" sz="2800" b="1" dirty="0" smtClean="0">
                <a:solidFill>
                  <a:schemeClr val="bg1"/>
                </a:solidFill>
              </a:rPr>
              <a:t>6</a:t>
            </a:r>
            <a:r>
              <a:rPr lang="zh-CN" altLang="en-US" sz="2800" b="1" dirty="0" smtClean="0">
                <a:solidFill>
                  <a:schemeClr val="bg1"/>
                </a:solidFill>
              </a:rPr>
              <a:t>月</a:t>
            </a:r>
            <a:endParaRPr lang="zh-CN" altLang="en-US" sz="2800" b="1" dirty="0">
              <a:solidFill>
                <a:schemeClr val="bg1"/>
              </a:solidFill>
            </a:endParaRPr>
          </a:p>
        </p:txBody>
      </p:sp>
      <p:sp>
        <p:nvSpPr>
          <p:cNvPr id="17" name="文本框 16"/>
          <p:cNvSpPr txBox="1"/>
          <p:nvPr/>
        </p:nvSpPr>
        <p:spPr>
          <a:xfrm>
            <a:off x="2155484" y="3597216"/>
            <a:ext cx="728084" cy="523220"/>
          </a:xfrm>
          <a:prstGeom prst="rect">
            <a:avLst/>
          </a:prstGeom>
          <a:noFill/>
        </p:spPr>
        <p:txBody>
          <a:bodyPr wrap="none" rtlCol="0">
            <a:spAutoFit/>
          </a:bodyPr>
          <a:lstStyle/>
          <a:p>
            <a:r>
              <a:rPr lang="en-US" altLang="zh-CN" sz="2800" b="1" dirty="0">
                <a:solidFill>
                  <a:schemeClr val="bg1"/>
                </a:solidFill>
              </a:rPr>
              <a:t>7</a:t>
            </a:r>
            <a:r>
              <a:rPr lang="zh-CN" altLang="en-US" sz="2800" b="1" dirty="0" smtClean="0">
                <a:solidFill>
                  <a:schemeClr val="bg1"/>
                </a:solidFill>
              </a:rPr>
              <a:t>月</a:t>
            </a:r>
            <a:endParaRPr lang="zh-CN" altLang="en-US" sz="2800" b="1" dirty="0">
              <a:solidFill>
                <a:schemeClr val="bg1"/>
              </a:solidFill>
            </a:endParaRPr>
          </a:p>
        </p:txBody>
      </p:sp>
      <p:sp>
        <p:nvSpPr>
          <p:cNvPr id="18" name="文本框 17"/>
          <p:cNvSpPr txBox="1"/>
          <p:nvPr/>
        </p:nvSpPr>
        <p:spPr>
          <a:xfrm>
            <a:off x="3697825" y="3611788"/>
            <a:ext cx="728084" cy="523220"/>
          </a:xfrm>
          <a:prstGeom prst="rect">
            <a:avLst/>
          </a:prstGeom>
          <a:noFill/>
        </p:spPr>
        <p:txBody>
          <a:bodyPr wrap="none" rtlCol="0">
            <a:spAutoFit/>
          </a:bodyPr>
          <a:lstStyle/>
          <a:p>
            <a:r>
              <a:rPr lang="en-US" altLang="zh-CN" sz="2800" b="1" dirty="0">
                <a:solidFill>
                  <a:schemeClr val="bg1"/>
                </a:solidFill>
              </a:rPr>
              <a:t>8</a:t>
            </a:r>
            <a:r>
              <a:rPr lang="zh-CN" altLang="en-US" sz="2800" b="1" dirty="0" smtClean="0">
                <a:solidFill>
                  <a:schemeClr val="bg1"/>
                </a:solidFill>
              </a:rPr>
              <a:t>月</a:t>
            </a:r>
            <a:endParaRPr lang="zh-CN" altLang="en-US" sz="2800" b="1" dirty="0">
              <a:solidFill>
                <a:schemeClr val="bg1"/>
              </a:solidFill>
            </a:endParaRPr>
          </a:p>
        </p:txBody>
      </p:sp>
      <p:sp>
        <p:nvSpPr>
          <p:cNvPr id="19" name="文本框 18"/>
          <p:cNvSpPr txBox="1"/>
          <p:nvPr/>
        </p:nvSpPr>
        <p:spPr>
          <a:xfrm>
            <a:off x="5224792" y="3582644"/>
            <a:ext cx="728084" cy="523220"/>
          </a:xfrm>
          <a:prstGeom prst="rect">
            <a:avLst/>
          </a:prstGeom>
          <a:noFill/>
        </p:spPr>
        <p:txBody>
          <a:bodyPr wrap="none" rtlCol="0">
            <a:spAutoFit/>
          </a:bodyPr>
          <a:lstStyle/>
          <a:p>
            <a:r>
              <a:rPr lang="en-US" altLang="zh-CN" sz="2800" b="1" dirty="0">
                <a:solidFill>
                  <a:schemeClr val="bg1"/>
                </a:solidFill>
              </a:rPr>
              <a:t>9</a:t>
            </a:r>
            <a:r>
              <a:rPr lang="zh-CN" altLang="en-US" sz="2800" b="1" dirty="0" smtClean="0">
                <a:solidFill>
                  <a:schemeClr val="bg1"/>
                </a:solidFill>
              </a:rPr>
              <a:t>月</a:t>
            </a:r>
            <a:endParaRPr lang="zh-CN" altLang="en-US" sz="2800" b="1" dirty="0">
              <a:solidFill>
                <a:schemeClr val="bg1"/>
              </a:solidFill>
            </a:endParaRPr>
          </a:p>
        </p:txBody>
      </p:sp>
      <p:sp>
        <p:nvSpPr>
          <p:cNvPr id="20" name="文本框 19"/>
          <p:cNvSpPr txBox="1"/>
          <p:nvPr/>
        </p:nvSpPr>
        <p:spPr>
          <a:xfrm>
            <a:off x="6591211" y="3582644"/>
            <a:ext cx="910827" cy="523220"/>
          </a:xfrm>
          <a:prstGeom prst="rect">
            <a:avLst/>
          </a:prstGeom>
          <a:noFill/>
        </p:spPr>
        <p:txBody>
          <a:bodyPr wrap="none" rtlCol="0">
            <a:spAutoFit/>
          </a:bodyPr>
          <a:lstStyle/>
          <a:p>
            <a:r>
              <a:rPr lang="en-US" altLang="zh-CN" sz="2800" b="1" dirty="0" smtClean="0">
                <a:solidFill>
                  <a:schemeClr val="bg1"/>
                </a:solidFill>
              </a:rPr>
              <a:t>10</a:t>
            </a:r>
            <a:r>
              <a:rPr lang="zh-CN" altLang="en-US" sz="2800" b="1" dirty="0" smtClean="0">
                <a:solidFill>
                  <a:schemeClr val="bg1"/>
                </a:solidFill>
              </a:rPr>
              <a:t>月</a:t>
            </a:r>
            <a:endParaRPr lang="zh-CN" altLang="en-US" sz="2800" b="1" dirty="0">
              <a:solidFill>
                <a:schemeClr val="bg1"/>
              </a:solidFill>
            </a:endParaRPr>
          </a:p>
        </p:txBody>
      </p:sp>
      <p:sp>
        <p:nvSpPr>
          <p:cNvPr id="21" name="文本框 20"/>
          <p:cNvSpPr txBox="1"/>
          <p:nvPr/>
        </p:nvSpPr>
        <p:spPr>
          <a:xfrm>
            <a:off x="8207829" y="3582644"/>
            <a:ext cx="910827" cy="523220"/>
          </a:xfrm>
          <a:prstGeom prst="rect">
            <a:avLst/>
          </a:prstGeom>
          <a:noFill/>
        </p:spPr>
        <p:txBody>
          <a:bodyPr wrap="none" rtlCol="0">
            <a:spAutoFit/>
          </a:bodyPr>
          <a:lstStyle/>
          <a:p>
            <a:r>
              <a:rPr lang="en-US" altLang="zh-CN" sz="2800" b="1" dirty="0" smtClean="0">
                <a:solidFill>
                  <a:schemeClr val="bg1"/>
                </a:solidFill>
              </a:rPr>
              <a:t>11</a:t>
            </a:r>
            <a:r>
              <a:rPr lang="zh-CN" altLang="en-US" sz="2800" b="1" dirty="0" smtClean="0">
                <a:solidFill>
                  <a:schemeClr val="bg1"/>
                </a:solidFill>
              </a:rPr>
              <a:t>月</a:t>
            </a:r>
            <a:endParaRPr lang="zh-CN" altLang="en-US" sz="2800" b="1" dirty="0">
              <a:solidFill>
                <a:schemeClr val="bg1"/>
              </a:solidFill>
            </a:endParaRPr>
          </a:p>
        </p:txBody>
      </p:sp>
      <p:sp>
        <p:nvSpPr>
          <p:cNvPr id="22" name="文本框 21"/>
          <p:cNvSpPr txBox="1"/>
          <p:nvPr/>
        </p:nvSpPr>
        <p:spPr>
          <a:xfrm>
            <a:off x="10136709" y="3537005"/>
            <a:ext cx="910827" cy="523220"/>
          </a:xfrm>
          <a:prstGeom prst="rect">
            <a:avLst/>
          </a:prstGeom>
          <a:noFill/>
        </p:spPr>
        <p:txBody>
          <a:bodyPr wrap="none" rtlCol="0">
            <a:spAutoFit/>
          </a:bodyPr>
          <a:lstStyle/>
          <a:p>
            <a:r>
              <a:rPr lang="en-US" altLang="zh-CN" sz="2800" b="1" dirty="0" smtClean="0">
                <a:solidFill>
                  <a:schemeClr val="bg1"/>
                </a:solidFill>
              </a:rPr>
              <a:t>12</a:t>
            </a:r>
            <a:r>
              <a:rPr lang="zh-CN" altLang="en-US" sz="2800" b="1" dirty="0" smtClean="0">
                <a:solidFill>
                  <a:schemeClr val="bg1"/>
                </a:solidFill>
              </a:rPr>
              <a:t>月</a:t>
            </a:r>
            <a:endParaRPr lang="zh-CN" altLang="en-US" sz="2800" b="1" dirty="0">
              <a:solidFill>
                <a:schemeClr val="bg1"/>
              </a:solidFill>
            </a:endParaRPr>
          </a:p>
        </p:txBody>
      </p:sp>
      <p:grpSp>
        <p:nvGrpSpPr>
          <p:cNvPr id="23" name="组合 22"/>
          <p:cNvGrpSpPr/>
          <p:nvPr/>
        </p:nvGrpSpPr>
        <p:grpSpPr>
          <a:xfrm>
            <a:off x="-277820" y="1770406"/>
            <a:ext cx="2588797" cy="1456387"/>
            <a:chOff x="689131" y="1318791"/>
            <a:chExt cx="1631535" cy="1036935"/>
          </a:xfrm>
        </p:grpSpPr>
        <p:sp>
          <p:nvSpPr>
            <p:cNvPr id="24" name="TextBox 145"/>
            <p:cNvSpPr txBox="1"/>
            <p:nvPr/>
          </p:nvSpPr>
          <p:spPr>
            <a:xfrm>
              <a:off x="800766" y="1667530"/>
              <a:ext cx="1363987" cy="429493"/>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25" name="组合 24"/>
            <p:cNvGrpSpPr/>
            <p:nvPr/>
          </p:nvGrpSpPr>
          <p:grpSpPr>
            <a:xfrm>
              <a:off x="689131" y="1318791"/>
              <a:ext cx="1631535" cy="1036935"/>
              <a:chOff x="689131" y="1318791"/>
              <a:chExt cx="1631535" cy="1036935"/>
            </a:xfrm>
          </p:grpSpPr>
          <p:cxnSp>
            <p:nvCxnSpPr>
              <p:cNvPr id="26" name="直接连接符 25"/>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7" name="TextBox 148"/>
              <p:cNvSpPr txBox="1"/>
              <p:nvPr/>
            </p:nvSpPr>
            <p:spPr>
              <a:xfrm>
                <a:off x="689131" y="1318791"/>
                <a:ext cx="1631535" cy="350570"/>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28" name="组合 27"/>
          <p:cNvGrpSpPr/>
          <p:nvPr/>
        </p:nvGrpSpPr>
        <p:grpSpPr>
          <a:xfrm>
            <a:off x="1366260" y="4338450"/>
            <a:ext cx="2166061" cy="1220015"/>
            <a:chOff x="873900" y="1340833"/>
            <a:chExt cx="1166203" cy="843560"/>
          </a:xfrm>
        </p:grpSpPr>
        <p:sp>
          <p:nvSpPr>
            <p:cNvPr id="29" name="TextBox 165"/>
            <p:cNvSpPr txBox="1"/>
            <p:nvPr/>
          </p:nvSpPr>
          <p:spPr>
            <a:xfrm>
              <a:off x="873900" y="1767301"/>
              <a:ext cx="1166203" cy="417092"/>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30" name="组合 29"/>
            <p:cNvGrpSpPr/>
            <p:nvPr/>
          </p:nvGrpSpPr>
          <p:grpSpPr>
            <a:xfrm>
              <a:off x="947384" y="1340833"/>
              <a:ext cx="1008112" cy="540940"/>
              <a:chOff x="947384" y="1340833"/>
              <a:chExt cx="1008112" cy="540940"/>
            </a:xfrm>
          </p:grpSpPr>
          <p:cxnSp>
            <p:nvCxnSpPr>
              <p:cNvPr id="31" name="直接连接符 30"/>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32" name="TextBox 168"/>
              <p:cNvSpPr txBox="1"/>
              <p:nvPr/>
            </p:nvSpPr>
            <p:spPr>
              <a:xfrm>
                <a:off x="947384" y="1541325"/>
                <a:ext cx="1008112" cy="340448"/>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33" name="组合 32"/>
          <p:cNvGrpSpPr/>
          <p:nvPr/>
        </p:nvGrpSpPr>
        <p:grpSpPr>
          <a:xfrm>
            <a:off x="3000780" y="1916344"/>
            <a:ext cx="2100419" cy="1287224"/>
            <a:chOff x="873900" y="1541325"/>
            <a:chExt cx="1166203" cy="814401"/>
          </a:xfrm>
        </p:grpSpPr>
        <p:sp>
          <p:nvSpPr>
            <p:cNvPr id="34" name="TextBox 150"/>
            <p:cNvSpPr txBox="1"/>
            <p:nvPr/>
          </p:nvSpPr>
          <p:spPr>
            <a:xfrm>
              <a:off x="873900" y="1767302"/>
              <a:ext cx="1166203" cy="381650"/>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35" name="组合 34"/>
            <p:cNvGrpSpPr/>
            <p:nvPr/>
          </p:nvGrpSpPr>
          <p:grpSpPr>
            <a:xfrm>
              <a:off x="947384" y="1541325"/>
              <a:ext cx="1008112" cy="814401"/>
              <a:chOff x="947384" y="1541325"/>
              <a:chExt cx="1008112" cy="814401"/>
            </a:xfrm>
          </p:grpSpPr>
          <p:cxnSp>
            <p:nvCxnSpPr>
              <p:cNvPr id="36" name="直接连接符 35"/>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37" name="TextBox 153"/>
              <p:cNvSpPr txBox="1"/>
              <p:nvPr/>
            </p:nvSpPr>
            <p:spPr>
              <a:xfrm>
                <a:off x="947384" y="1541325"/>
                <a:ext cx="1008112" cy="311518"/>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38" name="组合 37"/>
          <p:cNvGrpSpPr/>
          <p:nvPr/>
        </p:nvGrpSpPr>
        <p:grpSpPr>
          <a:xfrm>
            <a:off x="4469396" y="4384089"/>
            <a:ext cx="2166061" cy="1220015"/>
            <a:chOff x="873900" y="1340833"/>
            <a:chExt cx="1166203" cy="843560"/>
          </a:xfrm>
        </p:grpSpPr>
        <p:sp>
          <p:nvSpPr>
            <p:cNvPr id="39" name="TextBox 170"/>
            <p:cNvSpPr txBox="1"/>
            <p:nvPr/>
          </p:nvSpPr>
          <p:spPr>
            <a:xfrm>
              <a:off x="873900" y="1767301"/>
              <a:ext cx="1166203" cy="417092"/>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40" name="组合 39"/>
            <p:cNvGrpSpPr/>
            <p:nvPr/>
          </p:nvGrpSpPr>
          <p:grpSpPr>
            <a:xfrm>
              <a:off x="947384" y="1340833"/>
              <a:ext cx="1008112" cy="540940"/>
              <a:chOff x="947384" y="1340833"/>
              <a:chExt cx="1008112" cy="540940"/>
            </a:xfrm>
          </p:grpSpPr>
          <p:cxnSp>
            <p:nvCxnSpPr>
              <p:cNvPr id="41" name="直接连接符 40"/>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2" name="TextBox 173"/>
              <p:cNvSpPr txBox="1"/>
              <p:nvPr/>
            </p:nvSpPr>
            <p:spPr>
              <a:xfrm>
                <a:off x="947384" y="1541325"/>
                <a:ext cx="1008112" cy="340448"/>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43" name="组合 42"/>
          <p:cNvGrpSpPr/>
          <p:nvPr/>
        </p:nvGrpSpPr>
        <p:grpSpPr>
          <a:xfrm>
            <a:off x="5922552" y="1794828"/>
            <a:ext cx="2185753" cy="1401524"/>
            <a:chOff x="873900" y="1541325"/>
            <a:chExt cx="1166203" cy="814401"/>
          </a:xfrm>
        </p:grpSpPr>
        <p:sp>
          <p:nvSpPr>
            <p:cNvPr id="44" name="TextBox 155"/>
            <p:cNvSpPr txBox="1"/>
            <p:nvPr/>
          </p:nvSpPr>
          <p:spPr>
            <a:xfrm>
              <a:off x="873900" y="1767302"/>
              <a:ext cx="1166203" cy="350525"/>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45" name="组合 44"/>
            <p:cNvGrpSpPr/>
            <p:nvPr/>
          </p:nvGrpSpPr>
          <p:grpSpPr>
            <a:xfrm>
              <a:off x="947384" y="1541325"/>
              <a:ext cx="1008112" cy="814401"/>
              <a:chOff x="947384" y="1541325"/>
              <a:chExt cx="1008112" cy="814401"/>
            </a:xfrm>
          </p:grpSpPr>
          <p:cxnSp>
            <p:nvCxnSpPr>
              <p:cNvPr id="46" name="直接连接符 45"/>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7" name="TextBox 158"/>
              <p:cNvSpPr txBox="1"/>
              <p:nvPr/>
            </p:nvSpPr>
            <p:spPr>
              <a:xfrm>
                <a:off x="947384" y="1541325"/>
                <a:ext cx="1008112" cy="286113"/>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48" name="组合 47"/>
          <p:cNvGrpSpPr/>
          <p:nvPr/>
        </p:nvGrpSpPr>
        <p:grpSpPr>
          <a:xfrm>
            <a:off x="7551872" y="4390868"/>
            <a:ext cx="2166061" cy="1220015"/>
            <a:chOff x="873900" y="1340833"/>
            <a:chExt cx="1166203" cy="843560"/>
          </a:xfrm>
        </p:grpSpPr>
        <p:sp>
          <p:nvSpPr>
            <p:cNvPr id="49" name="TextBox 175"/>
            <p:cNvSpPr txBox="1"/>
            <p:nvPr/>
          </p:nvSpPr>
          <p:spPr>
            <a:xfrm>
              <a:off x="873900" y="1767301"/>
              <a:ext cx="1166203" cy="417092"/>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50" name="组合 49"/>
            <p:cNvGrpSpPr/>
            <p:nvPr/>
          </p:nvGrpSpPr>
          <p:grpSpPr>
            <a:xfrm>
              <a:off x="947384" y="1340833"/>
              <a:ext cx="1008112" cy="540940"/>
              <a:chOff x="947384" y="1340833"/>
              <a:chExt cx="1008112" cy="540940"/>
            </a:xfrm>
          </p:grpSpPr>
          <p:cxnSp>
            <p:nvCxnSpPr>
              <p:cNvPr id="51" name="直接连接符 50"/>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2" name="TextBox 178"/>
              <p:cNvSpPr txBox="1"/>
              <p:nvPr/>
            </p:nvSpPr>
            <p:spPr>
              <a:xfrm>
                <a:off x="947384" y="1541325"/>
                <a:ext cx="1008112" cy="340448"/>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53" name="组合 52"/>
          <p:cNvGrpSpPr/>
          <p:nvPr/>
        </p:nvGrpSpPr>
        <p:grpSpPr>
          <a:xfrm>
            <a:off x="9500358" y="1795007"/>
            <a:ext cx="2067529" cy="1089749"/>
            <a:chOff x="873900" y="1541325"/>
            <a:chExt cx="1166203" cy="652383"/>
          </a:xfrm>
        </p:grpSpPr>
        <p:sp>
          <p:nvSpPr>
            <p:cNvPr id="54" name="TextBox 160"/>
            <p:cNvSpPr txBox="1"/>
            <p:nvPr/>
          </p:nvSpPr>
          <p:spPr>
            <a:xfrm>
              <a:off x="873900" y="1767302"/>
              <a:ext cx="1166203" cy="361125"/>
            </a:xfrm>
            <a:prstGeom prst="rect">
              <a:avLst/>
            </a:prstGeom>
            <a:noFill/>
          </p:spPr>
          <p:txBody>
            <a:bodyPr wrap="square" lIns="121908" tIns="60953" rIns="121908" bIns="60953"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55" name="组合 54"/>
            <p:cNvGrpSpPr/>
            <p:nvPr/>
          </p:nvGrpSpPr>
          <p:grpSpPr>
            <a:xfrm>
              <a:off x="947384" y="1541325"/>
              <a:ext cx="1008112" cy="652383"/>
              <a:chOff x="947384" y="1541325"/>
              <a:chExt cx="1008112" cy="652383"/>
            </a:xfrm>
          </p:grpSpPr>
          <p:cxnSp>
            <p:nvCxnSpPr>
              <p:cNvPr id="56" name="直接连接符 55"/>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7" name="TextBox 163"/>
              <p:cNvSpPr txBox="1"/>
              <p:nvPr/>
            </p:nvSpPr>
            <p:spPr>
              <a:xfrm>
                <a:off x="947384" y="1541325"/>
                <a:ext cx="1008112" cy="294765"/>
              </a:xfrm>
              <a:prstGeom prst="rect">
                <a:avLst/>
              </a:prstGeom>
              <a:noFill/>
            </p:spPr>
            <p:txBody>
              <a:bodyPr wrap="square" lIns="121908" tIns="0" rIns="121908" bIns="0" rtlCol="0" anchor="t">
                <a:spAutoFit/>
              </a:bodyPr>
              <a:lstStyle/>
              <a:p>
                <a:pPr algn="ctr">
                  <a:lnSpc>
                    <a:spcPct val="150000"/>
                  </a:lnSpc>
                </a:pPr>
                <a:r>
                  <a:rPr lang="zh-CN" altLang="en-US" sz="2133"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347338601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anim calcmode="lin" valueType="num">
                                      <p:cBhvr>
                                        <p:cTn id="13" dur="750" fill="hold"/>
                                        <p:tgtEl>
                                          <p:spTgt spid="9"/>
                                        </p:tgtEl>
                                        <p:attrNameLst>
                                          <p:attrName>ppt_x</p:attrName>
                                        </p:attrNameLst>
                                      </p:cBhvr>
                                      <p:tavLst>
                                        <p:tav tm="0">
                                          <p:val>
                                            <p:strVal val="#ppt_x"/>
                                          </p:val>
                                        </p:tav>
                                        <p:tav tm="100000">
                                          <p:val>
                                            <p:strVal val="#ppt_x"/>
                                          </p:val>
                                        </p:tav>
                                      </p:tavLst>
                                    </p:anim>
                                    <p:anim calcmode="lin" valueType="num">
                                      <p:cBhvr>
                                        <p:cTn id="14" dur="7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wd">
                                    <p:tmPct val="10000"/>
                                  </p:iterate>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childTnLst>
                                </p:cTn>
                              </p:par>
                              <p:par>
                                <p:cTn id="20" presetID="47"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anim calcmode="lin" valueType="num">
                                      <p:cBhvr>
                                        <p:cTn id="23" dur="500" fill="hold"/>
                                        <p:tgtEl>
                                          <p:spTgt spid="23"/>
                                        </p:tgtEl>
                                        <p:attrNameLst>
                                          <p:attrName>ppt_x</p:attrName>
                                        </p:attrNameLst>
                                      </p:cBhvr>
                                      <p:tavLst>
                                        <p:tav tm="0">
                                          <p:val>
                                            <p:strVal val="#ppt_x"/>
                                          </p:val>
                                        </p:tav>
                                        <p:tav tm="100000">
                                          <p:val>
                                            <p:strVal val="#ppt_x"/>
                                          </p:val>
                                        </p:tav>
                                      </p:tavLst>
                                    </p:anim>
                                    <p:anim calcmode="lin" valueType="num">
                                      <p:cBhvr>
                                        <p:cTn id="24"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750"/>
                                        <p:tgtEl>
                                          <p:spTgt spid="10"/>
                                        </p:tgtEl>
                                      </p:cBhvr>
                                    </p:animEffect>
                                    <p:anim calcmode="lin" valueType="num">
                                      <p:cBhvr>
                                        <p:cTn id="30" dur="750" fill="hold"/>
                                        <p:tgtEl>
                                          <p:spTgt spid="10"/>
                                        </p:tgtEl>
                                        <p:attrNameLst>
                                          <p:attrName>ppt_x</p:attrName>
                                        </p:attrNameLst>
                                      </p:cBhvr>
                                      <p:tavLst>
                                        <p:tav tm="0">
                                          <p:val>
                                            <p:strVal val="#ppt_x"/>
                                          </p:val>
                                        </p:tav>
                                        <p:tav tm="100000">
                                          <p:val>
                                            <p:strVal val="#ppt_x"/>
                                          </p:val>
                                        </p:tav>
                                      </p:tavLst>
                                    </p:anim>
                                    <p:anim calcmode="lin" valueType="num">
                                      <p:cBhvr>
                                        <p:cTn id="31"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wd">
                                    <p:tmPct val="10000"/>
                                  </p:iterate>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childTnLst>
                                </p:cTn>
                              </p:par>
                              <p:par>
                                <p:cTn id="37" presetID="42"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5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750"/>
                                        <p:tgtEl>
                                          <p:spTgt spid="11"/>
                                        </p:tgtEl>
                                      </p:cBhvr>
                                    </p:animEffect>
                                    <p:anim calcmode="lin" valueType="num">
                                      <p:cBhvr>
                                        <p:cTn id="47" dur="750" fill="hold"/>
                                        <p:tgtEl>
                                          <p:spTgt spid="11"/>
                                        </p:tgtEl>
                                        <p:attrNameLst>
                                          <p:attrName>ppt_x</p:attrName>
                                        </p:attrNameLst>
                                      </p:cBhvr>
                                      <p:tavLst>
                                        <p:tav tm="0">
                                          <p:val>
                                            <p:strVal val="#ppt_x"/>
                                          </p:val>
                                        </p:tav>
                                        <p:tav tm="100000">
                                          <p:val>
                                            <p:strVal val="#ppt_x"/>
                                          </p:val>
                                        </p:tav>
                                      </p:tavLst>
                                    </p:anim>
                                    <p:anim calcmode="lin" valueType="num">
                                      <p:cBhvr>
                                        <p:cTn id="48" dur="7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iterate type="wd">
                                    <p:tmPct val="10000"/>
                                  </p:iterate>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childTnLst>
                                </p:cTn>
                              </p:par>
                              <p:par>
                                <p:cTn id="54" presetID="47" presetClass="entr" presetSubtype="0" fill="hold"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anim calcmode="lin" valueType="num">
                                      <p:cBhvr>
                                        <p:cTn id="57" dur="500" fill="hold"/>
                                        <p:tgtEl>
                                          <p:spTgt spid="33"/>
                                        </p:tgtEl>
                                        <p:attrNameLst>
                                          <p:attrName>ppt_x</p:attrName>
                                        </p:attrNameLst>
                                      </p:cBhvr>
                                      <p:tavLst>
                                        <p:tav tm="0">
                                          <p:val>
                                            <p:strVal val="#ppt_x"/>
                                          </p:val>
                                        </p:tav>
                                        <p:tav tm="100000">
                                          <p:val>
                                            <p:strVal val="#ppt_x"/>
                                          </p:val>
                                        </p:tav>
                                      </p:tavLst>
                                    </p:anim>
                                    <p:anim calcmode="lin" valueType="num">
                                      <p:cBhvr>
                                        <p:cTn id="58" dur="5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750"/>
                                        <p:tgtEl>
                                          <p:spTgt spid="12"/>
                                        </p:tgtEl>
                                      </p:cBhvr>
                                    </p:animEffect>
                                    <p:anim calcmode="lin" valueType="num">
                                      <p:cBhvr>
                                        <p:cTn id="64" dur="750" fill="hold"/>
                                        <p:tgtEl>
                                          <p:spTgt spid="12"/>
                                        </p:tgtEl>
                                        <p:attrNameLst>
                                          <p:attrName>ppt_x</p:attrName>
                                        </p:attrNameLst>
                                      </p:cBhvr>
                                      <p:tavLst>
                                        <p:tav tm="0">
                                          <p:val>
                                            <p:strVal val="#ppt_x"/>
                                          </p:val>
                                        </p:tav>
                                        <p:tav tm="100000">
                                          <p:val>
                                            <p:strVal val="#ppt_x"/>
                                          </p:val>
                                        </p:tav>
                                      </p:tavLst>
                                    </p:anim>
                                    <p:anim calcmode="lin" valueType="num">
                                      <p:cBhvr>
                                        <p:cTn id="65" dur="75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iterate type="wd">
                                    <p:tmPct val="10000"/>
                                  </p:iterate>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childTnLst>
                                </p:cTn>
                              </p:par>
                              <p:par>
                                <p:cTn id="71" presetID="42" presetClass="entr" presetSubtype="0"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anim calcmode="lin" valueType="num">
                                      <p:cBhvr>
                                        <p:cTn id="74" dur="500" fill="hold"/>
                                        <p:tgtEl>
                                          <p:spTgt spid="38"/>
                                        </p:tgtEl>
                                        <p:attrNameLst>
                                          <p:attrName>ppt_x</p:attrName>
                                        </p:attrNameLst>
                                      </p:cBhvr>
                                      <p:tavLst>
                                        <p:tav tm="0">
                                          <p:val>
                                            <p:strVal val="#ppt_x"/>
                                          </p:val>
                                        </p:tav>
                                        <p:tav tm="100000">
                                          <p:val>
                                            <p:strVal val="#ppt_x"/>
                                          </p:val>
                                        </p:tav>
                                      </p:tavLst>
                                    </p:anim>
                                    <p:anim calcmode="lin" valueType="num">
                                      <p:cBhvr>
                                        <p:cTn id="75" dur="5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750"/>
                                        <p:tgtEl>
                                          <p:spTgt spid="13"/>
                                        </p:tgtEl>
                                      </p:cBhvr>
                                    </p:animEffect>
                                    <p:anim calcmode="lin" valueType="num">
                                      <p:cBhvr>
                                        <p:cTn id="81" dur="750" fill="hold"/>
                                        <p:tgtEl>
                                          <p:spTgt spid="13"/>
                                        </p:tgtEl>
                                        <p:attrNameLst>
                                          <p:attrName>ppt_x</p:attrName>
                                        </p:attrNameLst>
                                      </p:cBhvr>
                                      <p:tavLst>
                                        <p:tav tm="0">
                                          <p:val>
                                            <p:strVal val="#ppt_x"/>
                                          </p:val>
                                        </p:tav>
                                        <p:tav tm="100000">
                                          <p:val>
                                            <p:strVal val="#ppt_x"/>
                                          </p:val>
                                        </p:tav>
                                      </p:tavLst>
                                    </p:anim>
                                    <p:anim calcmode="lin" valueType="num">
                                      <p:cBhvr>
                                        <p:cTn id="82" dur="75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iterate type="wd">
                                    <p:tmPct val="10000"/>
                                  </p:iterate>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childTnLst>
                                </p:cTn>
                              </p:par>
                              <p:par>
                                <p:cTn id="88" presetID="47" presetClass="entr" presetSubtype="0" fill="hold"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500"/>
                                        <p:tgtEl>
                                          <p:spTgt spid="43"/>
                                        </p:tgtEl>
                                      </p:cBhvr>
                                    </p:animEffect>
                                    <p:anim calcmode="lin" valueType="num">
                                      <p:cBhvr>
                                        <p:cTn id="91" dur="500" fill="hold"/>
                                        <p:tgtEl>
                                          <p:spTgt spid="43"/>
                                        </p:tgtEl>
                                        <p:attrNameLst>
                                          <p:attrName>ppt_x</p:attrName>
                                        </p:attrNameLst>
                                      </p:cBhvr>
                                      <p:tavLst>
                                        <p:tav tm="0">
                                          <p:val>
                                            <p:strVal val="#ppt_x"/>
                                          </p:val>
                                        </p:tav>
                                        <p:tav tm="100000">
                                          <p:val>
                                            <p:strVal val="#ppt_x"/>
                                          </p:val>
                                        </p:tav>
                                      </p:tavLst>
                                    </p:anim>
                                    <p:anim calcmode="lin" valueType="num">
                                      <p:cBhvr>
                                        <p:cTn id="92" dur="5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750"/>
                                        <p:tgtEl>
                                          <p:spTgt spid="14"/>
                                        </p:tgtEl>
                                      </p:cBhvr>
                                    </p:animEffect>
                                    <p:anim calcmode="lin" valueType="num">
                                      <p:cBhvr>
                                        <p:cTn id="98" dur="750" fill="hold"/>
                                        <p:tgtEl>
                                          <p:spTgt spid="14"/>
                                        </p:tgtEl>
                                        <p:attrNameLst>
                                          <p:attrName>ppt_x</p:attrName>
                                        </p:attrNameLst>
                                      </p:cBhvr>
                                      <p:tavLst>
                                        <p:tav tm="0">
                                          <p:val>
                                            <p:strVal val="#ppt_x"/>
                                          </p:val>
                                        </p:tav>
                                        <p:tav tm="100000">
                                          <p:val>
                                            <p:strVal val="#ppt_x"/>
                                          </p:val>
                                        </p:tav>
                                      </p:tavLst>
                                    </p:anim>
                                    <p:anim calcmode="lin" valueType="num">
                                      <p:cBhvr>
                                        <p:cTn id="9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iterate type="wd">
                                    <p:tmPct val="10000"/>
                                  </p:iterate>
                                  <p:childTnLst>
                                    <p:set>
                                      <p:cBhvr>
                                        <p:cTn id="103" dur="1" fill="hold">
                                          <p:stCondLst>
                                            <p:cond delay="0"/>
                                          </p:stCondLst>
                                        </p:cTn>
                                        <p:tgtEl>
                                          <p:spTgt spid="21"/>
                                        </p:tgtEl>
                                        <p:attrNameLst>
                                          <p:attrName>style.visibility</p:attrName>
                                        </p:attrNameLst>
                                      </p:cBhvr>
                                      <p:to>
                                        <p:strVal val="visible"/>
                                      </p:to>
                                    </p:set>
                                    <p:animEffect transition="in" filter="fade">
                                      <p:cBhvr>
                                        <p:cTn id="104" dur="1000"/>
                                        <p:tgtEl>
                                          <p:spTgt spid="21"/>
                                        </p:tgtEl>
                                      </p:cBhvr>
                                    </p:animEffect>
                                  </p:childTnLst>
                                </p:cTn>
                              </p:par>
                              <p:par>
                                <p:cTn id="105" presetID="42" presetClass="entr" presetSubtype="0" fill="hold" nodeType="withEffect">
                                  <p:stCondLst>
                                    <p:cond delay="0"/>
                                  </p:stCondLst>
                                  <p:childTnLst>
                                    <p:set>
                                      <p:cBhvr>
                                        <p:cTn id="106" dur="1" fill="hold">
                                          <p:stCondLst>
                                            <p:cond delay="0"/>
                                          </p:stCondLst>
                                        </p:cTn>
                                        <p:tgtEl>
                                          <p:spTgt spid="48"/>
                                        </p:tgtEl>
                                        <p:attrNameLst>
                                          <p:attrName>style.visibility</p:attrName>
                                        </p:attrNameLst>
                                      </p:cBhvr>
                                      <p:to>
                                        <p:strVal val="visible"/>
                                      </p:to>
                                    </p:set>
                                    <p:animEffect transition="in" filter="fade">
                                      <p:cBhvr>
                                        <p:cTn id="107" dur="500"/>
                                        <p:tgtEl>
                                          <p:spTgt spid="48"/>
                                        </p:tgtEl>
                                      </p:cBhvr>
                                    </p:animEffect>
                                    <p:anim calcmode="lin" valueType="num">
                                      <p:cBhvr>
                                        <p:cTn id="108" dur="500" fill="hold"/>
                                        <p:tgtEl>
                                          <p:spTgt spid="48"/>
                                        </p:tgtEl>
                                        <p:attrNameLst>
                                          <p:attrName>ppt_x</p:attrName>
                                        </p:attrNameLst>
                                      </p:cBhvr>
                                      <p:tavLst>
                                        <p:tav tm="0">
                                          <p:val>
                                            <p:strVal val="#ppt_x"/>
                                          </p:val>
                                        </p:tav>
                                        <p:tav tm="100000">
                                          <p:val>
                                            <p:strVal val="#ppt_x"/>
                                          </p:val>
                                        </p:tav>
                                      </p:tavLst>
                                    </p:anim>
                                    <p:anim calcmode="lin" valueType="num">
                                      <p:cBhvr>
                                        <p:cTn id="109" dur="5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15"/>
                                        </p:tgtEl>
                                        <p:attrNameLst>
                                          <p:attrName>style.visibility</p:attrName>
                                        </p:attrNameLst>
                                      </p:cBhvr>
                                      <p:to>
                                        <p:strVal val="visible"/>
                                      </p:to>
                                    </p:set>
                                    <p:animEffect transition="in" filter="fade">
                                      <p:cBhvr>
                                        <p:cTn id="114" dur="750"/>
                                        <p:tgtEl>
                                          <p:spTgt spid="15"/>
                                        </p:tgtEl>
                                      </p:cBhvr>
                                    </p:animEffect>
                                    <p:anim calcmode="lin" valueType="num">
                                      <p:cBhvr>
                                        <p:cTn id="115" dur="750" fill="hold"/>
                                        <p:tgtEl>
                                          <p:spTgt spid="15"/>
                                        </p:tgtEl>
                                        <p:attrNameLst>
                                          <p:attrName>ppt_x</p:attrName>
                                        </p:attrNameLst>
                                      </p:cBhvr>
                                      <p:tavLst>
                                        <p:tav tm="0">
                                          <p:val>
                                            <p:strVal val="#ppt_x"/>
                                          </p:val>
                                        </p:tav>
                                        <p:tav tm="100000">
                                          <p:val>
                                            <p:strVal val="#ppt_x"/>
                                          </p:val>
                                        </p:tav>
                                      </p:tavLst>
                                    </p:anim>
                                    <p:anim calcmode="lin" valueType="num">
                                      <p:cBhvr>
                                        <p:cTn id="116"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iterate type="wd">
                                    <p:tmPct val="10000"/>
                                  </p:iterate>
                                  <p:childTnLst>
                                    <p:set>
                                      <p:cBhvr>
                                        <p:cTn id="120" dur="1" fill="hold">
                                          <p:stCondLst>
                                            <p:cond delay="0"/>
                                          </p:stCondLst>
                                        </p:cTn>
                                        <p:tgtEl>
                                          <p:spTgt spid="22"/>
                                        </p:tgtEl>
                                        <p:attrNameLst>
                                          <p:attrName>style.visibility</p:attrName>
                                        </p:attrNameLst>
                                      </p:cBhvr>
                                      <p:to>
                                        <p:strVal val="visible"/>
                                      </p:to>
                                    </p:set>
                                    <p:animEffect transition="in" filter="fade">
                                      <p:cBhvr>
                                        <p:cTn id="121" dur="1000"/>
                                        <p:tgtEl>
                                          <p:spTgt spid="22"/>
                                        </p:tgtEl>
                                      </p:cBhvr>
                                    </p:animEffect>
                                  </p:childTnLst>
                                </p:cTn>
                              </p:par>
                            </p:childTnLst>
                          </p:cTn>
                        </p:par>
                        <p:par>
                          <p:cTn id="122" fill="hold">
                            <p:stCondLst>
                              <p:cond delay="1100"/>
                            </p:stCondLst>
                            <p:childTnLst>
                              <p:par>
                                <p:cTn id="123" presetID="47" presetClass="entr" presetSubtype="0" fill="hold" nodeType="after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fade">
                                      <p:cBhvr>
                                        <p:cTn id="125" dur="500"/>
                                        <p:tgtEl>
                                          <p:spTgt spid="53"/>
                                        </p:tgtEl>
                                      </p:cBhvr>
                                    </p:animEffect>
                                    <p:anim calcmode="lin" valueType="num">
                                      <p:cBhvr>
                                        <p:cTn id="126" dur="500" fill="hold"/>
                                        <p:tgtEl>
                                          <p:spTgt spid="53"/>
                                        </p:tgtEl>
                                        <p:attrNameLst>
                                          <p:attrName>ppt_x</p:attrName>
                                        </p:attrNameLst>
                                      </p:cBhvr>
                                      <p:tavLst>
                                        <p:tav tm="0">
                                          <p:val>
                                            <p:strVal val="#ppt_x"/>
                                          </p:val>
                                        </p:tav>
                                        <p:tav tm="100000">
                                          <p:val>
                                            <p:strVal val="#ppt_x"/>
                                          </p:val>
                                        </p:tav>
                                      </p:tavLst>
                                    </p:anim>
                                    <p:anim calcmode="lin" valueType="num">
                                      <p:cBhvr>
                                        <p:cTn id="127"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1752938" y="1597170"/>
            <a:ext cx="1844439" cy="1844438"/>
          </a:xfrm>
          <a:prstGeom prst="ellipse">
            <a:avLst/>
          </a:prstGeom>
          <a:solidFill>
            <a:schemeClr val="tx1">
              <a:lumMod val="75000"/>
              <a:lumOff val="2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919240" y="1758098"/>
            <a:ext cx="1511835" cy="1511834"/>
          </a:xfrm>
          <a:prstGeom prst="ellipse">
            <a:avLst/>
          </a:prstGeom>
          <a:solidFill>
            <a:srgbClr val="014195"/>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135617" y="2006184"/>
            <a:ext cx="1079080" cy="1015663"/>
          </a:xfrm>
          <a:prstGeom prst="rect">
            <a:avLst/>
          </a:prstGeom>
          <a:noFill/>
        </p:spPr>
        <p:txBody>
          <a:bodyPr wrap="square" rtlCol="0">
            <a:spAutoFit/>
          </a:bodyPr>
          <a:lstStyle/>
          <a:p>
            <a:r>
              <a:rPr lang="en-US" altLang="zh-CN" sz="6000" dirty="0" smtClean="0">
                <a:solidFill>
                  <a:schemeClr val="bg1"/>
                </a:solidFill>
                <a:latin typeface="微软雅黑" panose="020B0503020204020204" pitchFamily="34" charset="-122"/>
                <a:ea typeface="微软雅黑" panose="020B0503020204020204" pitchFamily="34" charset="-122"/>
              </a:rPr>
              <a:t>01</a:t>
            </a:r>
            <a:endParaRPr lang="zh-CN" altLang="en-US" sz="60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71782" y="4518301"/>
            <a:ext cx="6966857" cy="0"/>
          </a:xfrm>
          <a:prstGeom prst="line">
            <a:avLst/>
          </a:prstGeom>
          <a:ln>
            <a:solidFill>
              <a:schemeClr val="bg1"/>
            </a:solidFill>
          </a:ln>
          <a:effectLst>
            <a:outerShdw sx="1000" sy="1000" algn="ctr" rotWithShape="0">
              <a:srgbClr val="000000"/>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752939" y="5194531"/>
            <a:ext cx="8015439" cy="954107"/>
          </a:xfrm>
          <a:prstGeom prst="rect">
            <a:avLst/>
          </a:prstGeom>
          <a:noFill/>
          <a:effectLst>
            <a:outerShdw sx="1000" sy="1000" algn="ctr" rotWithShape="0">
              <a:srgbClr val="000000"/>
            </a:outerShdw>
          </a:effectLst>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椭圆 12"/>
          <p:cNvSpPr/>
          <p:nvPr/>
        </p:nvSpPr>
        <p:spPr>
          <a:xfrm>
            <a:off x="4662393" y="1597170"/>
            <a:ext cx="1844439" cy="1844438"/>
          </a:xfrm>
          <a:prstGeom prst="ellipse">
            <a:avLst/>
          </a:prstGeom>
          <a:solidFill>
            <a:schemeClr val="tx1">
              <a:lumMod val="75000"/>
              <a:lumOff val="2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828693" y="1758098"/>
            <a:ext cx="1511835" cy="1511834"/>
          </a:xfrm>
          <a:prstGeom prst="ellipse">
            <a:avLst/>
          </a:prstGeom>
          <a:solidFill>
            <a:srgbClr val="014195"/>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045071" y="2006184"/>
            <a:ext cx="1079080" cy="1015663"/>
          </a:xfrm>
          <a:prstGeom prst="rect">
            <a:avLst/>
          </a:prstGeom>
          <a:noFill/>
        </p:spPr>
        <p:txBody>
          <a:bodyPr wrap="square" rtlCol="0">
            <a:spAutoFit/>
          </a:bodyPr>
          <a:lstStyle/>
          <a:p>
            <a:r>
              <a:rPr lang="en-US" altLang="zh-CN" sz="6000" dirty="0" smtClean="0">
                <a:solidFill>
                  <a:schemeClr val="bg1"/>
                </a:solidFill>
                <a:latin typeface="微软雅黑" panose="020B0503020204020204" pitchFamily="34" charset="-122"/>
                <a:ea typeface="微软雅黑" panose="020B0503020204020204" pitchFamily="34" charset="-122"/>
              </a:rPr>
              <a:t>02</a:t>
            </a:r>
            <a:endParaRPr lang="zh-CN" altLang="en-US" sz="6000" dirty="0">
              <a:solidFill>
                <a:schemeClr val="bg1"/>
              </a:solidFill>
              <a:latin typeface="微软雅黑" panose="020B0503020204020204" pitchFamily="34" charset="-122"/>
              <a:ea typeface="微软雅黑" panose="020B0503020204020204" pitchFamily="34" charset="-122"/>
            </a:endParaRPr>
          </a:p>
        </p:txBody>
      </p:sp>
      <p:sp>
        <p:nvSpPr>
          <p:cNvPr id="16" name="椭圆 15"/>
          <p:cNvSpPr/>
          <p:nvPr/>
        </p:nvSpPr>
        <p:spPr>
          <a:xfrm>
            <a:off x="7571846" y="1597170"/>
            <a:ext cx="1844439" cy="1844438"/>
          </a:xfrm>
          <a:prstGeom prst="ellipse">
            <a:avLst/>
          </a:prstGeom>
          <a:solidFill>
            <a:schemeClr val="tx1">
              <a:lumMod val="75000"/>
              <a:lumOff val="2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738148" y="1758098"/>
            <a:ext cx="1511835" cy="1511834"/>
          </a:xfrm>
          <a:prstGeom prst="ellipse">
            <a:avLst/>
          </a:prstGeom>
          <a:solidFill>
            <a:srgbClr val="014195"/>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7954525" y="2006184"/>
            <a:ext cx="1079080" cy="1015663"/>
          </a:xfrm>
          <a:prstGeom prst="rect">
            <a:avLst/>
          </a:prstGeom>
          <a:noFill/>
        </p:spPr>
        <p:txBody>
          <a:bodyPr wrap="square" rtlCol="0">
            <a:spAutoFit/>
          </a:bodyPr>
          <a:lstStyle/>
          <a:p>
            <a:r>
              <a:rPr lang="en-US" altLang="zh-CN" sz="6000" dirty="0" smtClean="0">
                <a:solidFill>
                  <a:schemeClr val="bg1"/>
                </a:solidFill>
                <a:latin typeface="微软雅黑" panose="020B0503020204020204" pitchFamily="34" charset="-122"/>
                <a:ea typeface="微软雅黑" panose="020B0503020204020204" pitchFamily="34" charset="-122"/>
              </a:rPr>
              <a:t>03</a:t>
            </a:r>
            <a:endParaRPr lang="zh-CN" altLang="en-US" sz="60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609167" y="3851789"/>
            <a:ext cx="2125228" cy="93256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0" name="矩形 19"/>
          <p:cNvSpPr/>
          <p:nvPr/>
        </p:nvSpPr>
        <p:spPr>
          <a:xfrm>
            <a:off x="4561289" y="3852642"/>
            <a:ext cx="2125228" cy="93256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1" name="矩形 20"/>
          <p:cNvSpPr/>
          <p:nvPr/>
        </p:nvSpPr>
        <p:spPr>
          <a:xfrm>
            <a:off x="7491915" y="3852642"/>
            <a:ext cx="2125228" cy="93256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2" name="等腰三角形 21"/>
          <p:cNvSpPr/>
          <p:nvPr/>
        </p:nvSpPr>
        <p:spPr>
          <a:xfrm rot="10800000">
            <a:off x="2512509" y="3596531"/>
            <a:ext cx="318545" cy="248085"/>
          </a:xfrm>
          <a:prstGeom prst="triangle">
            <a:avLst/>
          </a:prstGeom>
          <a:solidFill>
            <a:srgbClr val="FFC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0800000">
            <a:off x="5464630" y="3596531"/>
            <a:ext cx="318545" cy="248085"/>
          </a:xfrm>
          <a:prstGeom prst="triangle">
            <a:avLst/>
          </a:prstGeom>
          <a:solidFill>
            <a:srgbClr val="FFC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8401853" y="3596531"/>
            <a:ext cx="318545" cy="248085"/>
          </a:xfrm>
          <a:prstGeom prst="triangle">
            <a:avLst/>
          </a:prstGeom>
          <a:solidFill>
            <a:srgbClr val="FFC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1609167" y="5092931"/>
            <a:ext cx="0" cy="954107"/>
          </a:xfrm>
          <a:prstGeom prst="line">
            <a:avLst/>
          </a:prstGeom>
          <a:ln w="28575">
            <a:solidFill>
              <a:srgbClr val="014195"/>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920777" y="5092931"/>
            <a:ext cx="0" cy="954107"/>
          </a:xfrm>
          <a:prstGeom prst="line">
            <a:avLst/>
          </a:prstGeom>
          <a:ln w="28575">
            <a:solidFill>
              <a:srgbClr val="01419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479327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750"/>
                                        <p:tgtEl>
                                          <p:spTgt spid="22"/>
                                        </p:tgtEl>
                                      </p:cBhvr>
                                    </p:animEffect>
                                    <p:anim calcmode="lin" valueType="num">
                                      <p:cBhvr>
                                        <p:cTn id="21" dur="750" fill="hold"/>
                                        <p:tgtEl>
                                          <p:spTgt spid="22"/>
                                        </p:tgtEl>
                                        <p:attrNameLst>
                                          <p:attrName>ppt_x</p:attrName>
                                        </p:attrNameLst>
                                      </p:cBhvr>
                                      <p:tavLst>
                                        <p:tav tm="0">
                                          <p:val>
                                            <p:strVal val="#ppt_x"/>
                                          </p:val>
                                        </p:tav>
                                        <p:tav tm="100000">
                                          <p:val>
                                            <p:strVal val="#ppt_x"/>
                                          </p:val>
                                        </p:tav>
                                      </p:tavLst>
                                    </p:anim>
                                    <p:anim calcmode="lin" valueType="num">
                                      <p:cBhvr>
                                        <p:cTn id="22" dur="7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ppt_y</p:attrName>
                                        </p:attrNameLst>
                                      </p:cBhvr>
                                      <p:tavLst>
                                        <p:tav tm="0">
                                          <p:val>
                                            <p:strVal val="#ppt_y-#ppt_h*1.125000"/>
                                          </p:val>
                                        </p:tav>
                                        <p:tav tm="100000">
                                          <p:val>
                                            <p:strVal val="#ppt_y"/>
                                          </p:val>
                                        </p:tav>
                                      </p:tavLst>
                                    </p:anim>
                                    <p:animEffect transition="in" filter="wipe(down)">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down)">
                                      <p:cBhvr>
                                        <p:cTn id="38" dur="500"/>
                                        <p:tgtEl>
                                          <p:spTgt spid="1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750"/>
                                        <p:tgtEl>
                                          <p:spTgt spid="23"/>
                                        </p:tgtEl>
                                      </p:cBhvr>
                                    </p:animEffect>
                                    <p:anim calcmode="lin" valueType="num">
                                      <p:cBhvr>
                                        <p:cTn id="52" dur="750" fill="hold"/>
                                        <p:tgtEl>
                                          <p:spTgt spid="23"/>
                                        </p:tgtEl>
                                        <p:attrNameLst>
                                          <p:attrName>ppt_x</p:attrName>
                                        </p:attrNameLst>
                                      </p:cBhvr>
                                      <p:tavLst>
                                        <p:tav tm="0">
                                          <p:val>
                                            <p:strVal val="#ppt_x"/>
                                          </p:val>
                                        </p:tav>
                                        <p:tav tm="100000">
                                          <p:val>
                                            <p:strVal val="#ppt_x"/>
                                          </p:val>
                                        </p:tav>
                                      </p:tavLst>
                                    </p:anim>
                                    <p:anim calcmode="lin" valueType="num">
                                      <p:cBhvr>
                                        <p:cTn id="53" dur="75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2" presetClass="entr" presetSubtype="1"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ppt_y</p:attrName>
                                        </p:attrNameLst>
                                      </p:cBhvr>
                                      <p:tavLst>
                                        <p:tav tm="0">
                                          <p:val>
                                            <p:strVal val="#ppt_y-#ppt_h*1.125000"/>
                                          </p:val>
                                        </p:tav>
                                        <p:tav tm="100000">
                                          <p:val>
                                            <p:strVal val="#ppt_y"/>
                                          </p:val>
                                        </p:tav>
                                      </p:tavLst>
                                    </p:anim>
                                    <p:animEffect transition="in" filter="wipe(down)">
                                      <p:cBhvr>
                                        <p:cTn id="59" dur="5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down)">
                                      <p:cBhvr>
                                        <p:cTn id="64" dur="500"/>
                                        <p:tgtEl>
                                          <p:spTgt spid="17"/>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down)">
                                      <p:cBhvr>
                                        <p:cTn id="67" dur="500"/>
                                        <p:tgtEl>
                                          <p:spTgt spid="1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grpId="0" nodeType="click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750"/>
                                        <p:tgtEl>
                                          <p:spTgt spid="24"/>
                                        </p:tgtEl>
                                      </p:cBhvr>
                                    </p:animEffect>
                                    <p:anim calcmode="lin" valueType="num">
                                      <p:cBhvr>
                                        <p:cTn id="78" dur="750" fill="hold"/>
                                        <p:tgtEl>
                                          <p:spTgt spid="24"/>
                                        </p:tgtEl>
                                        <p:attrNameLst>
                                          <p:attrName>ppt_x</p:attrName>
                                        </p:attrNameLst>
                                      </p:cBhvr>
                                      <p:tavLst>
                                        <p:tav tm="0">
                                          <p:val>
                                            <p:strVal val="#ppt_x"/>
                                          </p:val>
                                        </p:tav>
                                        <p:tav tm="100000">
                                          <p:val>
                                            <p:strVal val="#ppt_x"/>
                                          </p:val>
                                        </p:tav>
                                      </p:tavLst>
                                    </p:anim>
                                    <p:anim calcmode="lin" valueType="num">
                                      <p:cBhvr>
                                        <p:cTn id="7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2" presetClass="entr" presetSubtype="1" fill="hold" grpId="0" nodeType="click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ppt_y</p:attrName>
                                        </p:attrNameLst>
                                      </p:cBhvr>
                                      <p:tavLst>
                                        <p:tav tm="0">
                                          <p:val>
                                            <p:strVal val="#ppt_y-#ppt_h*1.125000"/>
                                          </p:val>
                                        </p:tav>
                                        <p:tav tm="100000">
                                          <p:val>
                                            <p:strVal val="#ppt_y"/>
                                          </p:val>
                                        </p:tav>
                                      </p:tavLst>
                                    </p:anim>
                                    <p:animEffect transition="in" filter="wipe(down)">
                                      <p:cBhvr>
                                        <p:cTn id="85" dur="500"/>
                                        <p:tgtEl>
                                          <p:spTgt spid="21"/>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additive="base">
                                        <p:cTn id="90" dur="500" fill="hold"/>
                                        <p:tgtEl>
                                          <p:spTgt spid="26"/>
                                        </p:tgtEl>
                                        <p:attrNameLst>
                                          <p:attrName>ppt_x</p:attrName>
                                        </p:attrNameLst>
                                      </p:cBhvr>
                                      <p:tavLst>
                                        <p:tav tm="0">
                                          <p:val>
                                            <p:strVal val="#ppt_x"/>
                                          </p:val>
                                        </p:tav>
                                        <p:tav tm="100000">
                                          <p:val>
                                            <p:strVal val="#ppt_x"/>
                                          </p:val>
                                        </p:tav>
                                      </p:tavLst>
                                    </p:anim>
                                    <p:anim calcmode="lin" valueType="num">
                                      <p:cBhvr additive="base">
                                        <p:cTn id="91" dur="500" fill="hold"/>
                                        <p:tgtEl>
                                          <p:spTgt spid="26"/>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additive="base">
                                        <p:cTn id="94" dur="500" fill="hold"/>
                                        <p:tgtEl>
                                          <p:spTgt spid="25"/>
                                        </p:tgtEl>
                                        <p:attrNameLst>
                                          <p:attrName>ppt_x</p:attrName>
                                        </p:attrNameLst>
                                      </p:cBhvr>
                                      <p:tavLst>
                                        <p:tav tm="0">
                                          <p:val>
                                            <p:strVal val="#ppt_x"/>
                                          </p:val>
                                        </p:tav>
                                        <p:tav tm="100000">
                                          <p:val>
                                            <p:strVal val="#ppt_x"/>
                                          </p:val>
                                        </p:tav>
                                      </p:tavLst>
                                    </p:anim>
                                    <p:anim calcmode="lin" valueType="num">
                                      <p:cBhvr additive="base">
                                        <p:cTn id="95" dur="500" fill="hold"/>
                                        <p:tgtEl>
                                          <p:spTgt spid="25"/>
                                        </p:tgtEl>
                                        <p:attrNameLst>
                                          <p:attrName>ppt_y</p:attrName>
                                        </p:attrNameLst>
                                      </p:cBhvr>
                                      <p:tavLst>
                                        <p:tav tm="0">
                                          <p:val>
                                            <p:strVal val="1+#ppt_h/2"/>
                                          </p:val>
                                        </p:tav>
                                        <p:tav tm="100000">
                                          <p:val>
                                            <p:strVal val="#ppt_y"/>
                                          </p:val>
                                        </p:tav>
                                      </p:tavLst>
                                    </p:anim>
                                  </p:childTnLst>
                                </p:cTn>
                              </p:par>
                            </p:childTnLst>
                          </p:cTn>
                        </p:par>
                        <p:par>
                          <p:cTn id="96" fill="hold">
                            <p:stCondLst>
                              <p:cond delay="500"/>
                            </p:stCondLst>
                            <p:childTnLst>
                              <p:par>
                                <p:cTn id="97" presetID="10" presetClass="entr" presetSubtype="0" fill="hold" grpId="0" nodeType="afterEffect">
                                  <p:stCondLst>
                                    <p:cond delay="0"/>
                                  </p:stCondLst>
                                  <p:iterate type="wd">
                                    <p:tmPct val="10000"/>
                                  </p:iterate>
                                  <p:childTnLst>
                                    <p:set>
                                      <p:cBhvr>
                                        <p:cTn id="98" dur="1" fill="hold">
                                          <p:stCondLst>
                                            <p:cond delay="0"/>
                                          </p:stCondLst>
                                        </p:cTn>
                                        <p:tgtEl>
                                          <p:spTgt spid="12"/>
                                        </p:tgtEl>
                                        <p:attrNameLst>
                                          <p:attrName>style.visibility</p:attrName>
                                        </p:attrNameLst>
                                      </p:cBhvr>
                                      <p:to>
                                        <p:strVal val="visible"/>
                                      </p:to>
                                    </p:set>
                                    <p:animEffect transition="in" filter="fade">
                                      <p:cBhvr>
                                        <p:cTn id="9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2" grpId="0"/>
      <p:bldP spid="13" grpId="0" animBg="1"/>
      <p:bldP spid="14" grpId="0" animBg="1"/>
      <p:bldP spid="15" grpId="0"/>
      <p:bldP spid="16" grpId="0" animBg="1"/>
      <p:bldP spid="17" grpId="0" animBg="1"/>
      <p:bldP spid="18" grpId="0"/>
      <p:bldP spid="19" grpId="0"/>
      <p:bldP spid="20" grpId="0"/>
      <p:bldP spid="21" grpId="0"/>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5" name="任意多边形 4"/>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o3</a:t>
            </a:r>
            <a:endParaRPr lang="zh-CN" altLang="en-US" sz="2800" dirty="0">
              <a:solidFill>
                <a:schemeClr val="bg1"/>
              </a:solidFill>
              <a:latin typeface="Broadway" panose="04040905080B02020502" pitchFamily="82" charset="0"/>
            </a:endParaRPr>
          </a:p>
        </p:txBody>
      </p:sp>
      <p:sp>
        <p:nvSpPr>
          <p:cNvPr id="132" name="Freeform 5"/>
          <p:cNvSpPr>
            <a:spLocks/>
          </p:cNvSpPr>
          <p:nvPr/>
        </p:nvSpPr>
        <p:spPr bwMode="auto">
          <a:xfrm>
            <a:off x="1397001" y="1532236"/>
            <a:ext cx="3204439" cy="4382308"/>
          </a:xfrm>
          <a:custGeom>
            <a:avLst/>
            <a:gdLst>
              <a:gd name="T0" fmla="*/ 760 w 760"/>
              <a:gd name="T1" fmla="*/ 73 h 1000"/>
              <a:gd name="T2" fmla="*/ 500 w 760"/>
              <a:gd name="T3" fmla="*/ 0 h 1000"/>
              <a:gd name="T4" fmla="*/ 0 w 760"/>
              <a:gd name="T5" fmla="*/ 500 h 1000"/>
              <a:gd name="T6" fmla="*/ 500 w 760"/>
              <a:gd name="T7" fmla="*/ 1000 h 1000"/>
            </a:gdLst>
            <a:ahLst/>
            <a:cxnLst>
              <a:cxn ang="0">
                <a:pos x="T0" y="T1"/>
              </a:cxn>
              <a:cxn ang="0">
                <a:pos x="T2" y="T3"/>
              </a:cxn>
              <a:cxn ang="0">
                <a:pos x="T4" y="T5"/>
              </a:cxn>
              <a:cxn ang="0">
                <a:pos x="T6" y="T7"/>
              </a:cxn>
            </a:cxnLst>
            <a:rect l="0" t="0" r="r" b="b"/>
            <a:pathLst>
              <a:path w="760" h="1000">
                <a:moveTo>
                  <a:pt x="760" y="73"/>
                </a:moveTo>
                <a:cubicBezTo>
                  <a:pt x="684" y="27"/>
                  <a:pt x="595" y="0"/>
                  <a:pt x="500" y="0"/>
                </a:cubicBezTo>
                <a:cubicBezTo>
                  <a:pt x="224" y="0"/>
                  <a:pt x="0" y="224"/>
                  <a:pt x="0" y="500"/>
                </a:cubicBezTo>
                <a:cubicBezTo>
                  <a:pt x="0" y="776"/>
                  <a:pt x="224" y="1000"/>
                  <a:pt x="500" y="1000"/>
                </a:cubicBezTo>
              </a:path>
            </a:pathLst>
          </a:custGeom>
          <a:noFill/>
          <a:ln w="211138" cap="rnd">
            <a:solidFill>
              <a:srgbClr val="8AA5B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6"/>
          <p:cNvSpPr>
            <a:spLocks/>
          </p:cNvSpPr>
          <p:nvPr/>
        </p:nvSpPr>
        <p:spPr bwMode="auto">
          <a:xfrm>
            <a:off x="1733656" y="2058039"/>
            <a:ext cx="1770545" cy="3504736"/>
          </a:xfrm>
          <a:custGeom>
            <a:avLst/>
            <a:gdLst>
              <a:gd name="T0" fmla="*/ 420 w 420"/>
              <a:gd name="T1" fmla="*/ 800 h 800"/>
              <a:gd name="T2" fmla="*/ 0 w 420"/>
              <a:gd name="T3" fmla="*/ 380 h 800"/>
              <a:gd name="T4" fmla="*/ 240 w 420"/>
              <a:gd name="T5" fmla="*/ 0 h 800"/>
            </a:gdLst>
            <a:ahLst/>
            <a:cxnLst>
              <a:cxn ang="0">
                <a:pos x="T0" y="T1"/>
              </a:cxn>
              <a:cxn ang="0">
                <a:pos x="T2" y="T3"/>
              </a:cxn>
              <a:cxn ang="0">
                <a:pos x="T4" y="T5"/>
              </a:cxn>
            </a:cxnLst>
            <a:rect l="0" t="0" r="r" b="b"/>
            <a:pathLst>
              <a:path w="420" h="800">
                <a:moveTo>
                  <a:pt x="420" y="800"/>
                </a:moveTo>
                <a:cubicBezTo>
                  <a:pt x="188" y="800"/>
                  <a:pt x="0" y="612"/>
                  <a:pt x="0" y="380"/>
                </a:cubicBezTo>
                <a:cubicBezTo>
                  <a:pt x="0" y="212"/>
                  <a:pt x="98" y="68"/>
                  <a:pt x="240" y="0"/>
                </a:cubicBezTo>
              </a:path>
            </a:pathLst>
          </a:custGeom>
          <a:noFill/>
          <a:ln w="211138" cap="rnd">
            <a:solidFill>
              <a:srgbClr val="01419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
          <p:cNvSpPr>
            <a:spLocks/>
          </p:cNvSpPr>
          <p:nvPr/>
        </p:nvSpPr>
        <p:spPr bwMode="auto">
          <a:xfrm>
            <a:off x="2072090" y="3109646"/>
            <a:ext cx="1432111" cy="2103211"/>
          </a:xfrm>
          <a:custGeom>
            <a:avLst/>
            <a:gdLst>
              <a:gd name="T0" fmla="*/ 30 w 340"/>
              <a:gd name="T1" fmla="*/ 0 h 480"/>
              <a:gd name="T2" fmla="*/ 0 w 340"/>
              <a:gd name="T3" fmla="*/ 140 h 480"/>
              <a:gd name="T4" fmla="*/ 340 w 340"/>
              <a:gd name="T5" fmla="*/ 480 h 480"/>
            </a:gdLst>
            <a:ahLst/>
            <a:cxnLst>
              <a:cxn ang="0">
                <a:pos x="T0" y="T1"/>
              </a:cxn>
              <a:cxn ang="0">
                <a:pos x="T2" y="T3"/>
              </a:cxn>
              <a:cxn ang="0">
                <a:pos x="T4" y="T5"/>
              </a:cxn>
            </a:cxnLst>
            <a:rect l="0" t="0" r="r" b="b"/>
            <a:pathLst>
              <a:path w="340" h="480">
                <a:moveTo>
                  <a:pt x="30" y="0"/>
                </a:moveTo>
                <a:cubicBezTo>
                  <a:pt x="11" y="43"/>
                  <a:pt x="0" y="90"/>
                  <a:pt x="0" y="140"/>
                </a:cubicBezTo>
                <a:cubicBezTo>
                  <a:pt x="0" y="328"/>
                  <a:pt x="152" y="480"/>
                  <a:pt x="340" y="480"/>
                </a:cubicBezTo>
              </a:path>
            </a:pathLst>
          </a:custGeom>
          <a:noFill/>
          <a:ln w="211138" cap="rnd">
            <a:solidFill>
              <a:srgbClr val="FFC04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42"/>
          <p:cNvSpPr>
            <a:spLocks/>
          </p:cNvSpPr>
          <p:nvPr/>
        </p:nvSpPr>
        <p:spPr bwMode="auto">
          <a:xfrm>
            <a:off x="5894180" y="1701301"/>
            <a:ext cx="2698568" cy="1192313"/>
          </a:xfrm>
          <a:custGeom>
            <a:avLst/>
            <a:gdLst>
              <a:gd name="T0" fmla="*/ 504 w 640"/>
              <a:gd name="T1" fmla="*/ 268 h 272"/>
              <a:gd name="T2" fmla="*/ 509 w 640"/>
              <a:gd name="T3" fmla="*/ 263 h 272"/>
              <a:gd name="T4" fmla="*/ 509 w 640"/>
              <a:gd name="T5" fmla="*/ 244 h 272"/>
              <a:gd name="T6" fmla="*/ 499 w 640"/>
              <a:gd name="T7" fmla="*/ 239 h 272"/>
              <a:gd name="T8" fmla="*/ 492 w 640"/>
              <a:gd name="T9" fmla="*/ 239 h 272"/>
              <a:gd name="T10" fmla="*/ 478 w 640"/>
              <a:gd name="T11" fmla="*/ 225 h 272"/>
              <a:gd name="T12" fmla="*/ 478 w 640"/>
              <a:gd name="T13" fmla="*/ 210 h 272"/>
              <a:gd name="T14" fmla="*/ 492 w 640"/>
              <a:gd name="T15" fmla="*/ 196 h 272"/>
              <a:gd name="T16" fmla="*/ 499 w 640"/>
              <a:gd name="T17" fmla="*/ 196 h 272"/>
              <a:gd name="T18" fmla="*/ 512 w 640"/>
              <a:gd name="T19" fmla="*/ 183 h 272"/>
              <a:gd name="T20" fmla="*/ 509 w 640"/>
              <a:gd name="T21" fmla="*/ 172 h 272"/>
              <a:gd name="T22" fmla="*/ 504 w 640"/>
              <a:gd name="T23" fmla="*/ 167 h 272"/>
              <a:gd name="T24" fmla="*/ 500 w 640"/>
              <a:gd name="T25" fmla="*/ 157 h 272"/>
              <a:gd name="T26" fmla="*/ 504 w 640"/>
              <a:gd name="T27" fmla="*/ 148 h 272"/>
              <a:gd name="T28" fmla="*/ 515 w 640"/>
              <a:gd name="T29" fmla="*/ 137 h 272"/>
              <a:gd name="T30" fmla="*/ 534 w 640"/>
              <a:gd name="T31" fmla="*/ 137 h 272"/>
              <a:gd name="T32" fmla="*/ 540 w 640"/>
              <a:gd name="T33" fmla="*/ 142 h 272"/>
              <a:gd name="T34" fmla="*/ 546 w 640"/>
              <a:gd name="T35" fmla="*/ 143 h 272"/>
              <a:gd name="T36" fmla="*/ 558 w 640"/>
              <a:gd name="T37" fmla="*/ 141 h 272"/>
              <a:gd name="T38" fmla="*/ 564 w 640"/>
              <a:gd name="T39" fmla="*/ 132 h 272"/>
              <a:gd name="T40" fmla="*/ 564 w 640"/>
              <a:gd name="T41" fmla="*/ 125 h 272"/>
              <a:gd name="T42" fmla="*/ 577 w 640"/>
              <a:gd name="T43" fmla="*/ 111 h 272"/>
              <a:gd name="T44" fmla="*/ 593 w 640"/>
              <a:gd name="T45" fmla="*/ 111 h 272"/>
              <a:gd name="T46" fmla="*/ 606 w 640"/>
              <a:gd name="T47" fmla="*/ 125 h 272"/>
              <a:gd name="T48" fmla="*/ 606 w 640"/>
              <a:gd name="T49" fmla="*/ 132 h 272"/>
              <a:gd name="T50" fmla="*/ 620 w 640"/>
              <a:gd name="T51" fmla="*/ 145 h 272"/>
              <a:gd name="T52" fmla="*/ 622 w 640"/>
              <a:gd name="T53" fmla="*/ 145 h 272"/>
              <a:gd name="T54" fmla="*/ 630 w 640"/>
              <a:gd name="T55" fmla="*/ 142 h 272"/>
              <a:gd name="T56" fmla="*/ 636 w 640"/>
              <a:gd name="T57" fmla="*/ 137 h 272"/>
              <a:gd name="T58" fmla="*/ 640 w 640"/>
              <a:gd name="T59" fmla="*/ 134 h 272"/>
              <a:gd name="T60" fmla="*/ 640 w 640"/>
              <a:gd name="T61" fmla="*/ 0 h 272"/>
              <a:gd name="T62" fmla="*/ 0 w 640"/>
              <a:gd name="T63" fmla="*/ 0 h 272"/>
              <a:gd name="T64" fmla="*/ 0 w 640"/>
              <a:gd name="T65" fmla="*/ 272 h 272"/>
              <a:gd name="T66" fmla="*/ 501 w 640"/>
              <a:gd name="T67" fmla="*/ 272 h 272"/>
              <a:gd name="T68" fmla="*/ 504 w 640"/>
              <a:gd name="T69" fmla="*/ 26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0" h="272">
                <a:moveTo>
                  <a:pt x="504" y="268"/>
                </a:moveTo>
                <a:cubicBezTo>
                  <a:pt x="509" y="263"/>
                  <a:pt x="509" y="263"/>
                  <a:pt x="509" y="263"/>
                </a:cubicBezTo>
                <a:cubicBezTo>
                  <a:pt x="512" y="261"/>
                  <a:pt x="511" y="249"/>
                  <a:pt x="509" y="244"/>
                </a:cubicBezTo>
                <a:cubicBezTo>
                  <a:pt x="508" y="242"/>
                  <a:pt x="504" y="239"/>
                  <a:pt x="499" y="239"/>
                </a:cubicBezTo>
                <a:cubicBezTo>
                  <a:pt x="492" y="239"/>
                  <a:pt x="492" y="239"/>
                  <a:pt x="492" y="239"/>
                </a:cubicBezTo>
                <a:cubicBezTo>
                  <a:pt x="485" y="239"/>
                  <a:pt x="478" y="233"/>
                  <a:pt x="478" y="225"/>
                </a:cubicBezTo>
                <a:cubicBezTo>
                  <a:pt x="478" y="210"/>
                  <a:pt x="478" y="210"/>
                  <a:pt x="478" y="210"/>
                </a:cubicBezTo>
                <a:cubicBezTo>
                  <a:pt x="478" y="202"/>
                  <a:pt x="485" y="196"/>
                  <a:pt x="492" y="196"/>
                </a:cubicBezTo>
                <a:cubicBezTo>
                  <a:pt x="499" y="196"/>
                  <a:pt x="499" y="196"/>
                  <a:pt x="499" y="196"/>
                </a:cubicBezTo>
                <a:cubicBezTo>
                  <a:pt x="503" y="196"/>
                  <a:pt x="510" y="187"/>
                  <a:pt x="512" y="183"/>
                </a:cubicBezTo>
                <a:cubicBezTo>
                  <a:pt x="514" y="180"/>
                  <a:pt x="513" y="175"/>
                  <a:pt x="509" y="172"/>
                </a:cubicBezTo>
                <a:cubicBezTo>
                  <a:pt x="504" y="167"/>
                  <a:pt x="504" y="167"/>
                  <a:pt x="504" y="167"/>
                </a:cubicBezTo>
                <a:cubicBezTo>
                  <a:pt x="502" y="164"/>
                  <a:pt x="500" y="161"/>
                  <a:pt x="500" y="157"/>
                </a:cubicBezTo>
                <a:cubicBezTo>
                  <a:pt x="500" y="154"/>
                  <a:pt x="502" y="150"/>
                  <a:pt x="504" y="148"/>
                </a:cubicBezTo>
                <a:cubicBezTo>
                  <a:pt x="515" y="137"/>
                  <a:pt x="515" y="137"/>
                  <a:pt x="515" y="137"/>
                </a:cubicBezTo>
                <a:cubicBezTo>
                  <a:pt x="520" y="131"/>
                  <a:pt x="529" y="131"/>
                  <a:pt x="534" y="137"/>
                </a:cubicBezTo>
                <a:cubicBezTo>
                  <a:pt x="540" y="142"/>
                  <a:pt x="540" y="142"/>
                  <a:pt x="540" y="142"/>
                </a:cubicBezTo>
                <a:cubicBezTo>
                  <a:pt x="540" y="142"/>
                  <a:pt x="542" y="143"/>
                  <a:pt x="546" y="143"/>
                </a:cubicBezTo>
                <a:cubicBezTo>
                  <a:pt x="551" y="143"/>
                  <a:pt x="556" y="142"/>
                  <a:pt x="558" y="141"/>
                </a:cubicBezTo>
                <a:cubicBezTo>
                  <a:pt x="561" y="141"/>
                  <a:pt x="564" y="136"/>
                  <a:pt x="564" y="132"/>
                </a:cubicBezTo>
                <a:cubicBezTo>
                  <a:pt x="564" y="125"/>
                  <a:pt x="564" y="125"/>
                  <a:pt x="564" y="125"/>
                </a:cubicBezTo>
                <a:cubicBezTo>
                  <a:pt x="564" y="117"/>
                  <a:pt x="570" y="111"/>
                  <a:pt x="577" y="111"/>
                </a:cubicBezTo>
                <a:cubicBezTo>
                  <a:pt x="593" y="111"/>
                  <a:pt x="593" y="111"/>
                  <a:pt x="593" y="111"/>
                </a:cubicBezTo>
                <a:cubicBezTo>
                  <a:pt x="600" y="111"/>
                  <a:pt x="606" y="117"/>
                  <a:pt x="606" y="125"/>
                </a:cubicBezTo>
                <a:cubicBezTo>
                  <a:pt x="606" y="132"/>
                  <a:pt x="606" y="132"/>
                  <a:pt x="606" y="132"/>
                </a:cubicBezTo>
                <a:cubicBezTo>
                  <a:pt x="606" y="135"/>
                  <a:pt x="615" y="142"/>
                  <a:pt x="620" y="145"/>
                </a:cubicBezTo>
                <a:cubicBezTo>
                  <a:pt x="620" y="145"/>
                  <a:pt x="621" y="145"/>
                  <a:pt x="622" y="145"/>
                </a:cubicBezTo>
                <a:cubicBezTo>
                  <a:pt x="625" y="145"/>
                  <a:pt x="628" y="144"/>
                  <a:pt x="630" y="142"/>
                </a:cubicBezTo>
                <a:cubicBezTo>
                  <a:pt x="636" y="137"/>
                  <a:pt x="636" y="137"/>
                  <a:pt x="636" y="137"/>
                </a:cubicBezTo>
                <a:cubicBezTo>
                  <a:pt x="637" y="135"/>
                  <a:pt x="638" y="134"/>
                  <a:pt x="640" y="134"/>
                </a:cubicBezTo>
                <a:cubicBezTo>
                  <a:pt x="640" y="0"/>
                  <a:pt x="640" y="0"/>
                  <a:pt x="640" y="0"/>
                </a:cubicBezTo>
                <a:cubicBezTo>
                  <a:pt x="0" y="0"/>
                  <a:pt x="0" y="0"/>
                  <a:pt x="0" y="0"/>
                </a:cubicBezTo>
                <a:cubicBezTo>
                  <a:pt x="0" y="272"/>
                  <a:pt x="0" y="272"/>
                  <a:pt x="0" y="272"/>
                </a:cubicBezTo>
                <a:cubicBezTo>
                  <a:pt x="501" y="272"/>
                  <a:pt x="501" y="272"/>
                  <a:pt x="501" y="272"/>
                </a:cubicBezTo>
                <a:cubicBezTo>
                  <a:pt x="502" y="271"/>
                  <a:pt x="503" y="269"/>
                  <a:pt x="504" y="268"/>
                </a:cubicBez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0" name="Oval 43"/>
          <p:cNvSpPr>
            <a:spLocks noChangeArrowheads="1"/>
          </p:cNvSpPr>
          <p:nvPr/>
        </p:nvSpPr>
        <p:spPr bwMode="auto">
          <a:xfrm>
            <a:off x="8158127" y="2441867"/>
            <a:ext cx="404340" cy="425826"/>
          </a:xfrm>
          <a:prstGeom prst="ellipse">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96"/>
          <p:cNvSpPr>
            <a:spLocks/>
          </p:cNvSpPr>
          <p:nvPr/>
        </p:nvSpPr>
        <p:spPr bwMode="auto">
          <a:xfrm>
            <a:off x="5894180" y="3256493"/>
            <a:ext cx="2698568" cy="1192313"/>
          </a:xfrm>
          <a:custGeom>
            <a:avLst/>
            <a:gdLst>
              <a:gd name="T0" fmla="*/ 504 w 640"/>
              <a:gd name="T1" fmla="*/ 268 h 272"/>
              <a:gd name="T2" fmla="*/ 509 w 640"/>
              <a:gd name="T3" fmla="*/ 262 h 272"/>
              <a:gd name="T4" fmla="*/ 509 w 640"/>
              <a:gd name="T5" fmla="*/ 244 h 272"/>
              <a:gd name="T6" fmla="*/ 499 w 640"/>
              <a:gd name="T7" fmla="*/ 238 h 272"/>
              <a:gd name="T8" fmla="*/ 492 w 640"/>
              <a:gd name="T9" fmla="*/ 238 h 272"/>
              <a:gd name="T10" fmla="*/ 478 w 640"/>
              <a:gd name="T11" fmla="*/ 225 h 272"/>
              <a:gd name="T12" fmla="*/ 478 w 640"/>
              <a:gd name="T13" fmla="*/ 209 h 272"/>
              <a:gd name="T14" fmla="*/ 492 w 640"/>
              <a:gd name="T15" fmla="*/ 196 h 272"/>
              <a:gd name="T16" fmla="*/ 499 w 640"/>
              <a:gd name="T17" fmla="*/ 196 h 272"/>
              <a:gd name="T18" fmla="*/ 512 w 640"/>
              <a:gd name="T19" fmla="*/ 182 h 272"/>
              <a:gd name="T20" fmla="*/ 509 w 640"/>
              <a:gd name="T21" fmla="*/ 172 h 272"/>
              <a:gd name="T22" fmla="*/ 504 w 640"/>
              <a:gd name="T23" fmla="*/ 167 h 272"/>
              <a:gd name="T24" fmla="*/ 500 w 640"/>
              <a:gd name="T25" fmla="*/ 157 h 272"/>
              <a:gd name="T26" fmla="*/ 504 w 640"/>
              <a:gd name="T27" fmla="*/ 147 h 272"/>
              <a:gd name="T28" fmla="*/ 515 w 640"/>
              <a:gd name="T29" fmla="*/ 136 h 272"/>
              <a:gd name="T30" fmla="*/ 534 w 640"/>
              <a:gd name="T31" fmla="*/ 136 h 272"/>
              <a:gd name="T32" fmla="*/ 540 w 640"/>
              <a:gd name="T33" fmla="*/ 141 h 272"/>
              <a:gd name="T34" fmla="*/ 546 w 640"/>
              <a:gd name="T35" fmla="*/ 143 h 272"/>
              <a:gd name="T36" fmla="*/ 558 w 640"/>
              <a:gd name="T37" fmla="*/ 141 h 272"/>
              <a:gd name="T38" fmla="*/ 564 w 640"/>
              <a:gd name="T39" fmla="*/ 131 h 272"/>
              <a:gd name="T40" fmla="*/ 564 w 640"/>
              <a:gd name="T41" fmla="*/ 124 h 272"/>
              <a:gd name="T42" fmla="*/ 577 w 640"/>
              <a:gd name="T43" fmla="*/ 111 h 272"/>
              <a:gd name="T44" fmla="*/ 593 w 640"/>
              <a:gd name="T45" fmla="*/ 111 h 272"/>
              <a:gd name="T46" fmla="*/ 606 w 640"/>
              <a:gd name="T47" fmla="*/ 124 h 272"/>
              <a:gd name="T48" fmla="*/ 606 w 640"/>
              <a:gd name="T49" fmla="*/ 131 h 272"/>
              <a:gd name="T50" fmla="*/ 620 w 640"/>
              <a:gd name="T51" fmla="*/ 144 h 272"/>
              <a:gd name="T52" fmla="*/ 622 w 640"/>
              <a:gd name="T53" fmla="*/ 145 h 272"/>
              <a:gd name="T54" fmla="*/ 630 w 640"/>
              <a:gd name="T55" fmla="*/ 141 h 272"/>
              <a:gd name="T56" fmla="*/ 636 w 640"/>
              <a:gd name="T57" fmla="*/ 136 h 272"/>
              <a:gd name="T58" fmla="*/ 640 w 640"/>
              <a:gd name="T59" fmla="*/ 134 h 272"/>
              <a:gd name="T60" fmla="*/ 640 w 640"/>
              <a:gd name="T61" fmla="*/ 0 h 272"/>
              <a:gd name="T62" fmla="*/ 0 w 640"/>
              <a:gd name="T63" fmla="*/ 0 h 272"/>
              <a:gd name="T64" fmla="*/ 0 w 640"/>
              <a:gd name="T65" fmla="*/ 272 h 272"/>
              <a:gd name="T66" fmla="*/ 501 w 640"/>
              <a:gd name="T67" fmla="*/ 272 h 272"/>
              <a:gd name="T68" fmla="*/ 504 w 640"/>
              <a:gd name="T69" fmla="*/ 26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0" h="272">
                <a:moveTo>
                  <a:pt x="504" y="268"/>
                </a:moveTo>
                <a:cubicBezTo>
                  <a:pt x="509" y="262"/>
                  <a:pt x="509" y="262"/>
                  <a:pt x="509" y="262"/>
                </a:cubicBezTo>
                <a:cubicBezTo>
                  <a:pt x="512" y="260"/>
                  <a:pt x="511" y="249"/>
                  <a:pt x="509" y="244"/>
                </a:cubicBezTo>
                <a:cubicBezTo>
                  <a:pt x="508" y="241"/>
                  <a:pt x="504" y="238"/>
                  <a:pt x="499" y="238"/>
                </a:cubicBezTo>
                <a:cubicBezTo>
                  <a:pt x="492" y="238"/>
                  <a:pt x="492" y="238"/>
                  <a:pt x="492" y="238"/>
                </a:cubicBezTo>
                <a:cubicBezTo>
                  <a:pt x="485" y="238"/>
                  <a:pt x="478" y="232"/>
                  <a:pt x="478" y="225"/>
                </a:cubicBezTo>
                <a:cubicBezTo>
                  <a:pt x="478" y="209"/>
                  <a:pt x="478" y="209"/>
                  <a:pt x="478" y="209"/>
                </a:cubicBezTo>
                <a:cubicBezTo>
                  <a:pt x="478" y="202"/>
                  <a:pt x="485" y="196"/>
                  <a:pt x="492" y="196"/>
                </a:cubicBezTo>
                <a:cubicBezTo>
                  <a:pt x="499" y="196"/>
                  <a:pt x="499" y="196"/>
                  <a:pt x="499" y="196"/>
                </a:cubicBezTo>
                <a:cubicBezTo>
                  <a:pt x="503" y="196"/>
                  <a:pt x="510" y="187"/>
                  <a:pt x="512" y="182"/>
                </a:cubicBezTo>
                <a:cubicBezTo>
                  <a:pt x="514" y="180"/>
                  <a:pt x="513" y="175"/>
                  <a:pt x="509" y="172"/>
                </a:cubicBezTo>
                <a:cubicBezTo>
                  <a:pt x="504" y="167"/>
                  <a:pt x="504" y="167"/>
                  <a:pt x="504" y="167"/>
                </a:cubicBezTo>
                <a:cubicBezTo>
                  <a:pt x="502" y="164"/>
                  <a:pt x="500" y="161"/>
                  <a:pt x="500" y="157"/>
                </a:cubicBezTo>
                <a:cubicBezTo>
                  <a:pt x="500" y="153"/>
                  <a:pt x="502" y="150"/>
                  <a:pt x="504" y="147"/>
                </a:cubicBezTo>
                <a:cubicBezTo>
                  <a:pt x="515" y="136"/>
                  <a:pt x="515" y="136"/>
                  <a:pt x="515" y="136"/>
                </a:cubicBezTo>
                <a:cubicBezTo>
                  <a:pt x="520" y="131"/>
                  <a:pt x="529" y="131"/>
                  <a:pt x="534" y="136"/>
                </a:cubicBezTo>
                <a:cubicBezTo>
                  <a:pt x="540" y="141"/>
                  <a:pt x="540" y="141"/>
                  <a:pt x="540" y="141"/>
                </a:cubicBezTo>
                <a:cubicBezTo>
                  <a:pt x="540" y="142"/>
                  <a:pt x="542" y="143"/>
                  <a:pt x="546" y="143"/>
                </a:cubicBezTo>
                <a:cubicBezTo>
                  <a:pt x="551" y="143"/>
                  <a:pt x="556" y="142"/>
                  <a:pt x="558" y="141"/>
                </a:cubicBezTo>
                <a:cubicBezTo>
                  <a:pt x="561" y="140"/>
                  <a:pt x="564" y="136"/>
                  <a:pt x="564" y="131"/>
                </a:cubicBezTo>
                <a:cubicBezTo>
                  <a:pt x="564" y="124"/>
                  <a:pt x="564" y="124"/>
                  <a:pt x="564" y="124"/>
                </a:cubicBezTo>
                <a:cubicBezTo>
                  <a:pt x="564" y="117"/>
                  <a:pt x="570" y="111"/>
                  <a:pt x="577" y="111"/>
                </a:cubicBezTo>
                <a:cubicBezTo>
                  <a:pt x="593" y="111"/>
                  <a:pt x="593" y="111"/>
                  <a:pt x="593" y="111"/>
                </a:cubicBezTo>
                <a:cubicBezTo>
                  <a:pt x="600" y="111"/>
                  <a:pt x="606" y="117"/>
                  <a:pt x="606" y="124"/>
                </a:cubicBezTo>
                <a:cubicBezTo>
                  <a:pt x="606" y="131"/>
                  <a:pt x="606" y="131"/>
                  <a:pt x="606" y="131"/>
                </a:cubicBezTo>
                <a:cubicBezTo>
                  <a:pt x="606" y="135"/>
                  <a:pt x="615" y="142"/>
                  <a:pt x="620" y="144"/>
                </a:cubicBezTo>
                <a:cubicBezTo>
                  <a:pt x="620" y="145"/>
                  <a:pt x="621" y="145"/>
                  <a:pt x="622" y="145"/>
                </a:cubicBezTo>
                <a:cubicBezTo>
                  <a:pt x="625" y="145"/>
                  <a:pt x="628" y="144"/>
                  <a:pt x="630" y="141"/>
                </a:cubicBezTo>
                <a:cubicBezTo>
                  <a:pt x="636" y="136"/>
                  <a:pt x="636" y="136"/>
                  <a:pt x="636" y="136"/>
                </a:cubicBezTo>
                <a:cubicBezTo>
                  <a:pt x="637" y="135"/>
                  <a:pt x="638" y="134"/>
                  <a:pt x="640" y="134"/>
                </a:cubicBezTo>
                <a:cubicBezTo>
                  <a:pt x="640" y="0"/>
                  <a:pt x="640" y="0"/>
                  <a:pt x="640" y="0"/>
                </a:cubicBezTo>
                <a:cubicBezTo>
                  <a:pt x="0" y="0"/>
                  <a:pt x="0" y="0"/>
                  <a:pt x="0" y="0"/>
                </a:cubicBezTo>
                <a:cubicBezTo>
                  <a:pt x="0" y="272"/>
                  <a:pt x="0" y="272"/>
                  <a:pt x="0" y="272"/>
                </a:cubicBezTo>
                <a:cubicBezTo>
                  <a:pt x="501" y="272"/>
                  <a:pt x="501" y="272"/>
                  <a:pt x="501" y="272"/>
                </a:cubicBezTo>
                <a:cubicBezTo>
                  <a:pt x="502" y="270"/>
                  <a:pt x="503" y="269"/>
                  <a:pt x="504" y="268"/>
                </a:cubicBez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 name="Oval 97"/>
          <p:cNvSpPr>
            <a:spLocks noChangeArrowheads="1"/>
          </p:cNvSpPr>
          <p:nvPr/>
        </p:nvSpPr>
        <p:spPr bwMode="auto">
          <a:xfrm>
            <a:off x="8158127" y="3997060"/>
            <a:ext cx="404340" cy="422123"/>
          </a:xfrm>
          <a:prstGeom prst="ellipse">
            <a:avLst/>
          </a:pr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8" name="Freeform 151"/>
          <p:cNvSpPr>
            <a:spLocks/>
          </p:cNvSpPr>
          <p:nvPr/>
        </p:nvSpPr>
        <p:spPr bwMode="auto">
          <a:xfrm>
            <a:off x="5894180" y="4787615"/>
            <a:ext cx="2698568" cy="1190463"/>
          </a:xfrm>
          <a:custGeom>
            <a:avLst/>
            <a:gdLst>
              <a:gd name="T0" fmla="*/ 504 w 640"/>
              <a:gd name="T1" fmla="*/ 268 h 272"/>
              <a:gd name="T2" fmla="*/ 509 w 640"/>
              <a:gd name="T3" fmla="*/ 263 h 272"/>
              <a:gd name="T4" fmla="*/ 509 w 640"/>
              <a:gd name="T5" fmla="*/ 244 h 272"/>
              <a:gd name="T6" fmla="*/ 499 w 640"/>
              <a:gd name="T7" fmla="*/ 239 h 272"/>
              <a:gd name="T8" fmla="*/ 492 w 640"/>
              <a:gd name="T9" fmla="*/ 239 h 272"/>
              <a:gd name="T10" fmla="*/ 478 w 640"/>
              <a:gd name="T11" fmla="*/ 225 h 272"/>
              <a:gd name="T12" fmla="*/ 478 w 640"/>
              <a:gd name="T13" fmla="*/ 210 h 272"/>
              <a:gd name="T14" fmla="*/ 492 w 640"/>
              <a:gd name="T15" fmla="*/ 196 h 272"/>
              <a:gd name="T16" fmla="*/ 499 w 640"/>
              <a:gd name="T17" fmla="*/ 196 h 272"/>
              <a:gd name="T18" fmla="*/ 512 w 640"/>
              <a:gd name="T19" fmla="*/ 183 h 272"/>
              <a:gd name="T20" fmla="*/ 509 w 640"/>
              <a:gd name="T21" fmla="*/ 172 h 272"/>
              <a:gd name="T22" fmla="*/ 504 w 640"/>
              <a:gd name="T23" fmla="*/ 167 h 272"/>
              <a:gd name="T24" fmla="*/ 500 w 640"/>
              <a:gd name="T25" fmla="*/ 157 h 272"/>
              <a:gd name="T26" fmla="*/ 504 w 640"/>
              <a:gd name="T27" fmla="*/ 148 h 272"/>
              <a:gd name="T28" fmla="*/ 515 w 640"/>
              <a:gd name="T29" fmla="*/ 137 h 272"/>
              <a:gd name="T30" fmla="*/ 534 w 640"/>
              <a:gd name="T31" fmla="*/ 137 h 272"/>
              <a:gd name="T32" fmla="*/ 540 w 640"/>
              <a:gd name="T33" fmla="*/ 142 h 272"/>
              <a:gd name="T34" fmla="*/ 546 w 640"/>
              <a:gd name="T35" fmla="*/ 143 h 272"/>
              <a:gd name="T36" fmla="*/ 558 w 640"/>
              <a:gd name="T37" fmla="*/ 141 h 272"/>
              <a:gd name="T38" fmla="*/ 564 w 640"/>
              <a:gd name="T39" fmla="*/ 132 h 272"/>
              <a:gd name="T40" fmla="*/ 564 w 640"/>
              <a:gd name="T41" fmla="*/ 125 h 272"/>
              <a:gd name="T42" fmla="*/ 577 w 640"/>
              <a:gd name="T43" fmla="*/ 111 h 272"/>
              <a:gd name="T44" fmla="*/ 593 w 640"/>
              <a:gd name="T45" fmla="*/ 111 h 272"/>
              <a:gd name="T46" fmla="*/ 606 w 640"/>
              <a:gd name="T47" fmla="*/ 125 h 272"/>
              <a:gd name="T48" fmla="*/ 606 w 640"/>
              <a:gd name="T49" fmla="*/ 132 h 272"/>
              <a:gd name="T50" fmla="*/ 620 w 640"/>
              <a:gd name="T51" fmla="*/ 145 h 272"/>
              <a:gd name="T52" fmla="*/ 622 w 640"/>
              <a:gd name="T53" fmla="*/ 145 h 272"/>
              <a:gd name="T54" fmla="*/ 630 w 640"/>
              <a:gd name="T55" fmla="*/ 142 h 272"/>
              <a:gd name="T56" fmla="*/ 636 w 640"/>
              <a:gd name="T57" fmla="*/ 137 h 272"/>
              <a:gd name="T58" fmla="*/ 640 w 640"/>
              <a:gd name="T59" fmla="*/ 134 h 272"/>
              <a:gd name="T60" fmla="*/ 640 w 640"/>
              <a:gd name="T61" fmla="*/ 0 h 272"/>
              <a:gd name="T62" fmla="*/ 0 w 640"/>
              <a:gd name="T63" fmla="*/ 0 h 272"/>
              <a:gd name="T64" fmla="*/ 0 w 640"/>
              <a:gd name="T65" fmla="*/ 272 h 272"/>
              <a:gd name="T66" fmla="*/ 501 w 640"/>
              <a:gd name="T67" fmla="*/ 272 h 272"/>
              <a:gd name="T68" fmla="*/ 504 w 640"/>
              <a:gd name="T69" fmla="*/ 26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0" h="272">
                <a:moveTo>
                  <a:pt x="504" y="268"/>
                </a:moveTo>
                <a:cubicBezTo>
                  <a:pt x="509" y="263"/>
                  <a:pt x="509" y="263"/>
                  <a:pt x="509" y="263"/>
                </a:cubicBezTo>
                <a:cubicBezTo>
                  <a:pt x="512" y="261"/>
                  <a:pt x="511" y="249"/>
                  <a:pt x="509" y="244"/>
                </a:cubicBezTo>
                <a:cubicBezTo>
                  <a:pt x="508" y="242"/>
                  <a:pt x="504" y="239"/>
                  <a:pt x="499" y="239"/>
                </a:cubicBezTo>
                <a:cubicBezTo>
                  <a:pt x="492" y="239"/>
                  <a:pt x="492" y="239"/>
                  <a:pt x="492" y="239"/>
                </a:cubicBezTo>
                <a:cubicBezTo>
                  <a:pt x="485" y="239"/>
                  <a:pt x="478" y="233"/>
                  <a:pt x="478" y="225"/>
                </a:cubicBezTo>
                <a:cubicBezTo>
                  <a:pt x="478" y="210"/>
                  <a:pt x="478" y="210"/>
                  <a:pt x="478" y="210"/>
                </a:cubicBezTo>
                <a:cubicBezTo>
                  <a:pt x="478" y="202"/>
                  <a:pt x="485" y="196"/>
                  <a:pt x="492" y="196"/>
                </a:cubicBezTo>
                <a:cubicBezTo>
                  <a:pt x="499" y="196"/>
                  <a:pt x="499" y="196"/>
                  <a:pt x="499" y="196"/>
                </a:cubicBezTo>
                <a:cubicBezTo>
                  <a:pt x="503" y="196"/>
                  <a:pt x="510" y="187"/>
                  <a:pt x="512" y="183"/>
                </a:cubicBezTo>
                <a:cubicBezTo>
                  <a:pt x="514" y="180"/>
                  <a:pt x="513" y="175"/>
                  <a:pt x="509" y="172"/>
                </a:cubicBezTo>
                <a:cubicBezTo>
                  <a:pt x="504" y="167"/>
                  <a:pt x="504" y="167"/>
                  <a:pt x="504" y="167"/>
                </a:cubicBezTo>
                <a:cubicBezTo>
                  <a:pt x="502" y="164"/>
                  <a:pt x="500" y="161"/>
                  <a:pt x="500" y="157"/>
                </a:cubicBezTo>
                <a:cubicBezTo>
                  <a:pt x="500" y="154"/>
                  <a:pt x="502" y="150"/>
                  <a:pt x="504" y="148"/>
                </a:cubicBezTo>
                <a:cubicBezTo>
                  <a:pt x="515" y="137"/>
                  <a:pt x="515" y="137"/>
                  <a:pt x="515" y="137"/>
                </a:cubicBezTo>
                <a:cubicBezTo>
                  <a:pt x="520" y="131"/>
                  <a:pt x="529" y="131"/>
                  <a:pt x="534" y="137"/>
                </a:cubicBezTo>
                <a:cubicBezTo>
                  <a:pt x="540" y="142"/>
                  <a:pt x="540" y="142"/>
                  <a:pt x="540" y="142"/>
                </a:cubicBezTo>
                <a:cubicBezTo>
                  <a:pt x="540" y="142"/>
                  <a:pt x="542" y="143"/>
                  <a:pt x="546" y="143"/>
                </a:cubicBezTo>
                <a:cubicBezTo>
                  <a:pt x="551" y="143"/>
                  <a:pt x="556" y="142"/>
                  <a:pt x="558" y="141"/>
                </a:cubicBezTo>
                <a:cubicBezTo>
                  <a:pt x="561" y="141"/>
                  <a:pt x="564" y="136"/>
                  <a:pt x="564" y="132"/>
                </a:cubicBezTo>
                <a:cubicBezTo>
                  <a:pt x="564" y="125"/>
                  <a:pt x="564" y="125"/>
                  <a:pt x="564" y="125"/>
                </a:cubicBezTo>
                <a:cubicBezTo>
                  <a:pt x="564" y="117"/>
                  <a:pt x="570" y="111"/>
                  <a:pt x="577" y="111"/>
                </a:cubicBezTo>
                <a:cubicBezTo>
                  <a:pt x="593" y="111"/>
                  <a:pt x="593" y="111"/>
                  <a:pt x="593" y="111"/>
                </a:cubicBezTo>
                <a:cubicBezTo>
                  <a:pt x="600" y="111"/>
                  <a:pt x="606" y="117"/>
                  <a:pt x="606" y="125"/>
                </a:cubicBezTo>
                <a:cubicBezTo>
                  <a:pt x="606" y="132"/>
                  <a:pt x="606" y="132"/>
                  <a:pt x="606" y="132"/>
                </a:cubicBezTo>
                <a:cubicBezTo>
                  <a:pt x="606" y="135"/>
                  <a:pt x="615" y="142"/>
                  <a:pt x="620" y="145"/>
                </a:cubicBezTo>
                <a:cubicBezTo>
                  <a:pt x="620" y="145"/>
                  <a:pt x="621" y="145"/>
                  <a:pt x="622" y="145"/>
                </a:cubicBezTo>
                <a:cubicBezTo>
                  <a:pt x="625" y="145"/>
                  <a:pt x="628" y="144"/>
                  <a:pt x="630" y="142"/>
                </a:cubicBezTo>
                <a:cubicBezTo>
                  <a:pt x="636" y="137"/>
                  <a:pt x="636" y="137"/>
                  <a:pt x="636" y="137"/>
                </a:cubicBezTo>
                <a:cubicBezTo>
                  <a:pt x="637" y="135"/>
                  <a:pt x="638" y="134"/>
                  <a:pt x="640" y="134"/>
                </a:cubicBezTo>
                <a:cubicBezTo>
                  <a:pt x="640" y="0"/>
                  <a:pt x="640" y="0"/>
                  <a:pt x="640" y="0"/>
                </a:cubicBezTo>
                <a:cubicBezTo>
                  <a:pt x="0" y="0"/>
                  <a:pt x="0" y="0"/>
                  <a:pt x="0" y="0"/>
                </a:cubicBezTo>
                <a:cubicBezTo>
                  <a:pt x="0" y="272"/>
                  <a:pt x="0" y="272"/>
                  <a:pt x="0" y="272"/>
                </a:cubicBezTo>
                <a:cubicBezTo>
                  <a:pt x="501" y="272"/>
                  <a:pt x="501" y="272"/>
                  <a:pt x="501" y="272"/>
                </a:cubicBezTo>
                <a:cubicBezTo>
                  <a:pt x="502" y="271"/>
                  <a:pt x="503" y="269"/>
                  <a:pt x="504" y="268"/>
                </a:cubicBezTo>
                <a:close/>
              </a:path>
            </a:pathLst>
          </a:cu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9" name="Oval 152"/>
          <p:cNvSpPr>
            <a:spLocks noChangeArrowheads="1"/>
          </p:cNvSpPr>
          <p:nvPr/>
        </p:nvSpPr>
        <p:spPr bwMode="auto">
          <a:xfrm>
            <a:off x="8158127" y="5528182"/>
            <a:ext cx="404340" cy="423975"/>
          </a:xfrm>
          <a:prstGeom prst="ellipse">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4" name="文本框 333"/>
          <p:cNvSpPr txBox="1"/>
          <p:nvPr/>
        </p:nvSpPr>
        <p:spPr>
          <a:xfrm>
            <a:off x="4738594" y="1701191"/>
            <a:ext cx="654346" cy="400110"/>
          </a:xfrm>
          <a:prstGeom prst="rect">
            <a:avLst/>
          </a:prstGeom>
          <a:noFill/>
        </p:spPr>
        <p:txBody>
          <a:bodyPr wrap="none" rtlCol="0">
            <a:spAutoFit/>
          </a:bodyPr>
          <a:lstStyle/>
          <a:p>
            <a:r>
              <a:rPr lang="en-US" altLang="zh-CN" sz="2000" dirty="0" smtClean="0">
                <a:solidFill>
                  <a:srgbClr val="8AA5B6"/>
                </a:solidFill>
                <a:latin typeface="Bodoni MT Black" panose="02070A03080606020203" pitchFamily="18" charset="0"/>
              </a:rPr>
              <a:t>59%</a:t>
            </a:r>
            <a:endParaRPr lang="zh-CN" altLang="en-US" sz="2000" dirty="0">
              <a:solidFill>
                <a:srgbClr val="8AA5B6"/>
              </a:solidFill>
              <a:latin typeface="Bodoni MT Black" panose="02070A03080606020203" pitchFamily="18" charset="0"/>
            </a:endParaRPr>
          </a:p>
        </p:txBody>
      </p:sp>
      <p:sp>
        <p:nvSpPr>
          <p:cNvPr id="335" name="文本框 334"/>
          <p:cNvSpPr txBox="1"/>
          <p:nvPr/>
        </p:nvSpPr>
        <p:spPr>
          <a:xfrm>
            <a:off x="2831869" y="1841238"/>
            <a:ext cx="654346" cy="400110"/>
          </a:xfrm>
          <a:prstGeom prst="rect">
            <a:avLst/>
          </a:prstGeom>
          <a:noFill/>
        </p:spPr>
        <p:txBody>
          <a:bodyPr wrap="none" rtlCol="0">
            <a:spAutoFit/>
          </a:bodyPr>
          <a:lstStyle/>
          <a:p>
            <a:r>
              <a:rPr lang="en-US" altLang="zh-CN" sz="2000" dirty="0" smtClean="0">
                <a:solidFill>
                  <a:srgbClr val="014195"/>
                </a:solidFill>
                <a:latin typeface="Bodoni MT Black" panose="02070A03080606020203" pitchFamily="18" charset="0"/>
              </a:rPr>
              <a:t>34%</a:t>
            </a:r>
            <a:endParaRPr lang="zh-CN" altLang="en-US" sz="2000" dirty="0">
              <a:solidFill>
                <a:srgbClr val="014195"/>
              </a:solidFill>
              <a:latin typeface="Bodoni MT Black" panose="02070A03080606020203" pitchFamily="18" charset="0"/>
            </a:endParaRPr>
          </a:p>
        </p:txBody>
      </p:sp>
      <p:sp>
        <p:nvSpPr>
          <p:cNvPr id="337" name="文本框 336"/>
          <p:cNvSpPr txBox="1"/>
          <p:nvPr/>
        </p:nvSpPr>
        <p:spPr>
          <a:xfrm>
            <a:off x="2258311" y="2783685"/>
            <a:ext cx="654346" cy="400110"/>
          </a:xfrm>
          <a:prstGeom prst="rect">
            <a:avLst/>
          </a:prstGeom>
          <a:noFill/>
        </p:spPr>
        <p:txBody>
          <a:bodyPr wrap="none" rtlCol="0">
            <a:spAutoFit/>
          </a:bodyPr>
          <a:lstStyle/>
          <a:p>
            <a:r>
              <a:rPr lang="en-US" altLang="zh-CN" sz="2000" dirty="0" smtClean="0">
                <a:solidFill>
                  <a:srgbClr val="FFC04E"/>
                </a:solidFill>
                <a:latin typeface="Bodoni MT Black" panose="02070A03080606020203" pitchFamily="18" charset="0"/>
              </a:rPr>
              <a:t>27%</a:t>
            </a:r>
            <a:endParaRPr lang="zh-CN" altLang="en-US" sz="2000" dirty="0">
              <a:solidFill>
                <a:srgbClr val="FFC04E"/>
              </a:solidFill>
              <a:latin typeface="Bodoni MT Black" panose="02070A03080606020203" pitchFamily="18" charset="0"/>
            </a:endParaRPr>
          </a:p>
        </p:txBody>
      </p:sp>
      <p:sp>
        <p:nvSpPr>
          <p:cNvPr id="338" name="文本框 337"/>
          <p:cNvSpPr txBox="1"/>
          <p:nvPr/>
        </p:nvSpPr>
        <p:spPr>
          <a:xfrm>
            <a:off x="3688678" y="5729878"/>
            <a:ext cx="300082" cy="369332"/>
          </a:xfrm>
          <a:prstGeom prst="rect">
            <a:avLst/>
          </a:prstGeom>
          <a:noFill/>
        </p:spPr>
        <p:txBody>
          <a:bodyPr wrap="none" rtlCol="0">
            <a:spAutoFit/>
          </a:bodyPr>
          <a:lstStyle/>
          <a:p>
            <a:r>
              <a:rPr lang="en-US" altLang="zh-CN" dirty="0" smtClean="0">
                <a:solidFill>
                  <a:srgbClr val="8AA5B6"/>
                </a:solidFill>
                <a:latin typeface="Bodoni MT Black" panose="02070A03080606020203" pitchFamily="18" charset="0"/>
              </a:rPr>
              <a:t>1</a:t>
            </a:r>
            <a:endParaRPr lang="zh-CN" altLang="en-US" dirty="0">
              <a:solidFill>
                <a:srgbClr val="8AA5B6"/>
              </a:solidFill>
              <a:latin typeface="Bodoni MT Black" panose="02070A03080606020203" pitchFamily="18" charset="0"/>
            </a:endParaRPr>
          </a:p>
        </p:txBody>
      </p:sp>
      <p:sp>
        <p:nvSpPr>
          <p:cNvPr id="339" name="文本框 338"/>
          <p:cNvSpPr txBox="1"/>
          <p:nvPr/>
        </p:nvSpPr>
        <p:spPr>
          <a:xfrm>
            <a:off x="3688678" y="5439986"/>
            <a:ext cx="300082" cy="369332"/>
          </a:xfrm>
          <a:prstGeom prst="rect">
            <a:avLst/>
          </a:prstGeom>
          <a:noFill/>
        </p:spPr>
        <p:txBody>
          <a:bodyPr wrap="none" rtlCol="0">
            <a:spAutoFit/>
          </a:bodyPr>
          <a:lstStyle/>
          <a:p>
            <a:r>
              <a:rPr lang="en-US" altLang="zh-CN" dirty="0">
                <a:solidFill>
                  <a:srgbClr val="014195"/>
                </a:solidFill>
                <a:latin typeface="Bodoni MT Black" panose="02070A03080606020203" pitchFamily="18" charset="0"/>
              </a:rPr>
              <a:t>2</a:t>
            </a:r>
            <a:endParaRPr lang="zh-CN" altLang="en-US" dirty="0">
              <a:solidFill>
                <a:srgbClr val="014195"/>
              </a:solidFill>
              <a:latin typeface="Bodoni MT Black" panose="02070A03080606020203" pitchFamily="18" charset="0"/>
            </a:endParaRPr>
          </a:p>
        </p:txBody>
      </p:sp>
      <p:sp>
        <p:nvSpPr>
          <p:cNvPr id="340" name="文本框 339"/>
          <p:cNvSpPr txBox="1"/>
          <p:nvPr/>
        </p:nvSpPr>
        <p:spPr>
          <a:xfrm>
            <a:off x="3688678" y="5129093"/>
            <a:ext cx="300082" cy="369332"/>
          </a:xfrm>
          <a:prstGeom prst="rect">
            <a:avLst/>
          </a:prstGeom>
          <a:noFill/>
        </p:spPr>
        <p:txBody>
          <a:bodyPr wrap="none" rtlCol="0">
            <a:spAutoFit/>
          </a:bodyPr>
          <a:lstStyle/>
          <a:p>
            <a:r>
              <a:rPr lang="en-US" altLang="zh-CN" dirty="0" smtClean="0">
                <a:solidFill>
                  <a:srgbClr val="FFC04E"/>
                </a:solidFill>
                <a:latin typeface="Bodoni MT Black" panose="02070A03080606020203" pitchFamily="18" charset="0"/>
              </a:rPr>
              <a:t>3</a:t>
            </a:r>
            <a:endParaRPr lang="zh-CN" altLang="en-US" dirty="0">
              <a:solidFill>
                <a:srgbClr val="FFC04E"/>
              </a:solidFill>
              <a:latin typeface="Bodoni MT Black" panose="02070A03080606020203" pitchFamily="18" charset="0"/>
            </a:endParaRPr>
          </a:p>
        </p:txBody>
      </p:sp>
      <p:sp>
        <p:nvSpPr>
          <p:cNvPr id="341" name="文本框 340"/>
          <p:cNvSpPr txBox="1"/>
          <p:nvPr/>
        </p:nvSpPr>
        <p:spPr>
          <a:xfrm>
            <a:off x="6005427" y="1772188"/>
            <a:ext cx="1107996" cy="369332"/>
          </a:xfrm>
          <a:prstGeom prst="rect">
            <a:avLst/>
          </a:prstGeom>
          <a:noFill/>
        </p:spPr>
        <p:txBody>
          <a:bodyPr wrap="none" rtlCol="0">
            <a:spAutoFit/>
          </a:bodyPr>
          <a:lstStyle/>
          <a:p>
            <a:r>
              <a:rPr lang="zh-CN" altLang="en-US" dirty="0" smtClean="0">
                <a:solidFill>
                  <a:schemeClr val="bg1"/>
                </a:solidFill>
                <a:latin typeface="方正粗谭黑简体" panose="02000000000000000000" pitchFamily="2" charset="-122"/>
                <a:ea typeface="方正粗谭黑简体" panose="02000000000000000000" pitchFamily="2" charset="-122"/>
              </a:rPr>
              <a:t>第一季度</a:t>
            </a:r>
            <a:endParaRPr lang="zh-CN" altLang="en-US" dirty="0">
              <a:solidFill>
                <a:schemeClr val="bg1"/>
              </a:solidFill>
              <a:latin typeface="方正粗谭黑简体" panose="02000000000000000000" pitchFamily="2" charset="-122"/>
              <a:ea typeface="方正粗谭黑简体" panose="02000000000000000000" pitchFamily="2" charset="-122"/>
            </a:endParaRPr>
          </a:p>
        </p:txBody>
      </p:sp>
      <p:sp>
        <p:nvSpPr>
          <p:cNvPr id="342" name="文本框 341"/>
          <p:cNvSpPr txBox="1"/>
          <p:nvPr/>
        </p:nvSpPr>
        <p:spPr>
          <a:xfrm>
            <a:off x="6005425" y="2121035"/>
            <a:ext cx="1415772"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a:t>
            </a:r>
            <a:r>
              <a:rPr lang="zh-CN" altLang="en-US" sz="1600" dirty="0" smtClean="0">
                <a:solidFill>
                  <a:schemeClr val="bg1"/>
                </a:solidFill>
                <a:latin typeface="微软雅黑" panose="020B0503020204020204" pitchFamily="34" charset="-122"/>
                <a:ea typeface="微软雅黑" panose="020B0503020204020204" pitchFamily="34" charset="-122"/>
              </a:rPr>
              <a:t>此添加内容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43" name="文本框 342"/>
          <p:cNvSpPr txBox="1"/>
          <p:nvPr/>
        </p:nvSpPr>
        <p:spPr>
          <a:xfrm>
            <a:off x="6005425" y="2455658"/>
            <a:ext cx="1415772"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a:t>
            </a:r>
            <a:r>
              <a:rPr lang="zh-CN" altLang="en-US" sz="1600" dirty="0" smtClean="0">
                <a:solidFill>
                  <a:schemeClr val="bg1"/>
                </a:solidFill>
                <a:latin typeface="微软雅黑" panose="020B0503020204020204" pitchFamily="34" charset="-122"/>
                <a:ea typeface="微软雅黑" panose="020B0503020204020204" pitchFamily="34" charset="-122"/>
              </a:rPr>
              <a:t>此添加内容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44" name="文本框 343"/>
          <p:cNvSpPr txBox="1"/>
          <p:nvPr/>
        </p:nvSpPr>
        <p:spPr>
          <a:xfrm>
            <a:off x="6005427" y="3309657"/>
            <a:ext cx="1107996" cy="369332"/>
          </a:xfrm>
          <a:prstGeom prst="rect">
            <a:avLst/>
          </a:prstGeom>
          <a:noFill/>
        </p:spPr>
        <p:txBody>
          <a:bodyPr wrap="none" rtlCol="0">
            <a:spAutoFit/>
          </a:bodyPr>
          <a:lstStyle/>
          <a:p>
            <a:r>
              <a:rPr lang="zh-CN" altLang="en-US" dirty="0" smtClean="0">
                <a:solidFill>
                  <a:schemeClr val="bg1"/>
                </a:solidFill>
                <a:latin typeface="方正粗谭黑简体" panose="02000000000000000000" pitchFamily="2" charset="-122"/>
                <a:ea typeface="方正粗谭黑简体" panose="02000000000000000000" pitchFamily="2" charset="-122"/>
              </a:rPr>
              <a:t>第二季度</a:t>
            </a:r>
            <a:endParaRPr lang="zh-CN" altLang="en-US" dirty="0">
              <a:solidFill>
                <a:schemeClr val="bg1"/>
              </a:solidFill>
              <a:latin typeface="方正粗谭黑简体" panose="02000000000000000000" pitchFamily="2" charset="-122"/>
              <a:ea typeface="方正粗谭黑简体" panose="02000000000000000000" pitchFamily="2" charset="-122"/>
            </a:endParaRPr>
          </a:p>
        </p:txBody>
      </p:sp>
      <p:sp>
        <p:nvSpPr>
          <p:cNvPr id="345" name="文本框 344"/>
          <p:cNvSpPr txBox="1"/>
          <p:nvPr/>
        </p:nvSpPr>
        <p:spPr>
          <a:xfrm>
            <a:off x="6005425" y="3658504"/>
            <a:ext cx="1415772"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a:t>
            </a:r>
            <a:r>
              <a:rPr lang="zh-CN" altLang="en-US" sz="1600" dirty="0" smtClean="0">
                <a:solidFill>
                  <a:schemeClr val="bg1"/>
                </a:solidFill>
                <a:latin typeface="微软雅黑" panose="020B0503020204020204" pitchFamily="34" charset="-122"/>
                <a:ea typeface="微软雅黑" panose="020B0503020204020204" pitchFamily="34" charset="-122"/>
              </a:rPr>
              <a:t>此添加内容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46" name="文本框 345"/>
          <p:cNvSpPr txBox="1"/>
          <p:nvPr/>
        </p:nvSpPr>
        <p:spPr>
          <a:xfrm>
            <a:off x="6005425" y="3993127"/>
            <a:ext cx="1415772"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a:t>
            </a:r>
            <a:r>
              <a:rPr lang="zh-CN" altLang="en-US" sz="1600" dirty="0" smtClean="0">
                <a:solidFill>
                  <a:schemeClr val="bg1"/>
                </a:solidFill>
                <a:latin typeface="微软雅黑" panose="020B0503020204020204" pitchFamily="34" charset="-122"/>
                <a:ea typeface="微软雅黑" panose="020B0503020204020204" pitchFamily="34" charset="-122"/>
              </a:rPr>
              <a:t>此添加内容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47" name="文本框 346"/>
          <p:cNvSpPr txBox="1"/>
          <p:nvPr/>
        </p:nvSpPr>
        <p:spPr>
          <a:xfrm>
            <a:off x="6005427" y="4862428"/>
            <a:ext cx="1107996" cy="369332"/>
          </a:xfrm>
          <a:prstGeom prst="rect">
            <a:avLst/>
          </a:prstGeom>
          <a:noFill/>
        </p:spPr>
        <p:txBody>
          <a:bodyPr wrap="none" rtlCol="0">
            <a:spAutoFit/>
          </a:bodyPr>
          <a:lstStyle/>
          <a:p>
            <a:r>
              <a:rPr lang="zh-CN" altLang="en-US" dirty="0" smtClean="0">
                <a:solidFill>
                  <a:schemeClr val="bg1"/>
                </a:solidFill>
                <a:latin typeface="方正粗谭黑简体" panose="02000000000000000000" pitchFamily="2" charset="-122"/>
                <a:ea typeface="方正粗谭黑简体" panose="02000000000000000000" pitchFamily="2" charset="-122"/>
              </a:rPr>
              <a:t>第三季度</a:t>
            </a:r>
            <a:endParaRPr lang="zh-CN" altLang="en-US" dirty="0">
              <a:solidFill>
                <a:schemeClr val="bg1"/>
              </a:solidFill>
              <a:latin typeface="方正粗谭黑简体" panose="02000000000000000000" pitchFamily="2" charset="-122"/>
              <a:ea typeface="方正粗谭黑简体" panose="02000000000000000000" pitchFamily="2" charset="-122"/>
            </a:endParaRPr>
          </a:p>
        </p:txBody>
      </p:sp>
      <p:sp>
        <p:nvSpPr>
          <p:cNvPr id="348" name="文本框 347"/>
          <p:cNvSpPr txBox="1"/>
          <p:nvPr/>
        </p:nvSpPr>
        <p:spPr>
          <a:xfrm>
            <a:off x="6005425" y="5211275"/>
            <a:ext cx="1415772"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a:t>
            </a:r>
            <a:r>
              <a:rPr lang="zh-CN" altLang="en-US" sz="1600" dirty="0" smtClean="0">
                <a:solidFill>
                  <a:schemeClr val="bg1"/>
                </a:solidFill>
                <a:latin typeface="微软雅黑" panose="020B0503020204020204" pitchFamily="34" charset="-122"/>
                <a:ea typeface="微软雅黑" panose="020B0503020204020204" pitchFamily="34" charset="-122"/>
              </a:rPr>
              <a:t>此添加内容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49" name="文本框 348"/>
          <p:cNvSpPr txBox="1"/>
          <p:nvPr/>
        </p:nvSpPr>
        <p:spPr>
          <a:xfrm>
            <a:off x="6005425" y="5545898"/>
            <a:ext cx="1415772"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a:t>
            </a:r>
            <a:r>
              <a:rPr lang="zh-CN" altLang="en-US" sz="1600" dirty="0" smtClean="0">
                <a:solidFill>
                  <a:schemeClr val="bg1"/>
                </a:solidFill>
                <a:latin typeface="微软雅黑" panose="020B0503020204020204" pitchFamily="34" charset="-122"/>
                <a:ea typeface="微软雅黑" panose="020B0503020204020204" pitchFamily="34" charset="-122"/>
              </a:rPr>
              <a:t>此添加内容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979536" y="178638"/>
            <a:ext cx="11212464" cy="718228"/>
            <a:chOff x="979536" y="178638"/>
            <a:chExt cx="11212464" cy="718228"/>
          </a:xfrm>
        </p:grpSpPr>
        <p:sp>
          <p:nvSpPr>
            <p:cNvPr id="31" name="矩形 30"/>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9477076" y="3222223"/>
            <a:ext cx="1356891" cy="1196958"/>
            <a:chOff x="9477076" y="3222223"/>
            <a:chExt cx="1356890" cy="1196958"/>
          </a:xfrm>
        </p:grpSpPr>
        <p:sp>
          <p:nvSpPr>
            <p:cNvPr id="9" name="Rectangle 5"/>
            <p:cNvSpPr>
              <a:spLocks noChangeArrowheads="1"/>
            </p:cNvSpPr>
            <p:nvPr/>
          </p:nvSpPr>
          <p:spPr bwMode="auto">
            <a:xfrm>
              <a:off x="9514955" y="4097635"/>
              <a:ext cx="375417" cy="321546"/>
            </a:xfrm>
            <a:prstGeom prst="rect">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6"/>
            <p:cNvSpPr>
              <a:spLocks noChangeArrowheads="1"/>
            </p:cNvSpPr>
            <p:nvPr/>
          </p:nvSpPr>
          <p:spPr bwMode="auto">
            <a:xfrm>
              <a:off x="9986331" y="3851846"/>
              <a:ext cx="376259" cy="567335"/>
            </a:xfrm>
            <a:prstGeom prst="rect">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Rectangle 7"/>
            <p:cNvSpPr>
              <a:spLocks noChangeArrowheads="1"/>
            </p:cNvSpPr>
            <p:nvPr/>
          </p:nvSpPr>
          <p:spPr bwMode="auto">
            <a:xfrm>
              <a:off x="10457707" y="3585856"/>
              <a:ext cx="376259" cy="833325"/>
            </a:xfrm>
            <a:prstGeom prst="rect">
              <a:avLst/>
            </a:prstGeom>
            <a:solidFill>
              <a:srgbClr val="FFC0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
            <p:cNvSpPr>
              <a:spLocks/>
            </p:cNvSpPr>
            <p:nvPr/>
          </p:nvSpPr>
          <p:spPr bwMode="auto">
            <a:xfrm>
              <a:off x="9477076" y="3222223"/>
              <a:ext cx="1339213" cy="801339"/>
            </a:xfrm>
            <a:custGeom>
              <a:avLst/>
              <a:gdLst>
                <a:gd name="T0" fmla="*/ 1591 w 1591"/>
                <a:gd name="T1" fmla="*/ 5 h 952"/>
                <a:gd name="T2" fmla="*/ 1321 w 1591"/>
                <a:gd name="T3" fmla="*/ 0 h 952"/>
                <a:gd name="T4" fmla="*/ 1371 w 1591"/>
                <a:gd name="T5" fmla="*/ 88 h 952"/>
                <a:gd name="T6" fmla="*/ 971 w 1591"/>
                <a:gd name="T7" fmla="*/ 311 h 952"/>
                <a:gd name="T8" fmla="*/ 543 w 1591"/>
                <a:gd name="T9" fmla="*/ 446 h 952"/>
                <a:gd name="T10" fmla="*/ 0 w 1591"/>
                <a:gd name="T11" fmla="*/ 902 h 952"/>
                <a:gd name="T12" fmla="*/ 42 w 1591"/>
                <a:gd name="T13" fmla="*/ 952 h 952"/>
                <a:gd name="T14" fmla="*/ 577 w 1591"/>
                <a:gd name="T15" fmla="*/ 508 h 952"/>
                <a:gd name="T16" fmla="*/ 995 w 1591"/>
                <a:gd name="T17" fmla="*/ 375 h 952"/>
                <a:gd name="T18" fmla="*/ 1404 w 1591"/>
                <a:gd name="T19" fmla="*/ 147 h 952"/>
                <a:gd name="T20" fmla="*/ 1452 w 1591"/>
                <a:gd name="T21" fmla="*/ 235 h 952"/>
                <a:gd name="T22" fmla="*/ 1591 w 1591"/>
                <a:gd name="T23" fmla="*/ 5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91" h="952">
                  <a:moveTo>
                    <a:pt x="1591" y="5"/>
                  </a:moveTo>
                  <a:lnTo>
                    <a:pt x="1321" y="0"/>
                  </a:lnTo>
                  <a:lnTo>
                    <a:pt x="1371" y="88"/>
                  </a:lnTo>
                  <a:lnTo>
                    <a:pt x="971" y="311"/>
                  </a:lnTo>
                  <a:lnTo>
                    <a:pt x="543" y="446"/>
                  </a:lnTo>
                  <a:lnTo>
                    <a:pt x="0" y="902"/>
                  </a:lnTo>
                  <a:lnTo>
                    <a:pt x="42" y="952"/>
                  </a:lnTo>
                  <a:lnTo>
                    <a:pt x="577" y="508"/>
                  </a:lnTo>
                  <a:lnTo>
                    <a:pt x="995" y="375"/>
                  </a:lnTo>
                  <a:lnTo>
                    <a:pt x="1404" y="147"/>
                  </a:lnTo>
                  <a:lnTo>
                    <a:pt x="1452" y="235"/>
                  </a:lnTo>
                  <a:lnTo>
                    <a:pt x="1591" y="5"/>
                  </a:ln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9400883" y="1653961"/>
            <a:ext cx="1491599" cy="1210183"/>
            <a:chOff x="9400882" y="1653959"/>
            <a:chExt cx="1491599" cy="1210183"/>
          </a:xfrm>
        </p:grpSpPr>
        <p:sp>
          <p:nvSpPr>
            <p:cNvPr id="13" name="Freeform 9"/>
            <p:cNvSpPr>
              <a:spLocks/>
            </p:cNvSpPr>
            <p:nvPr/>
          </p:nvSpPr>
          <p:spPr bwMode="auto">
            <a:xfrm>
              <a:off x="9701996" y="1653959"/>
              <a:ext cx="1121166" cy="995535"/>
            </a:xfrm>
            <a:custGeom>
              <a:avLst/>
              <a:gdLst>
                <a:gd name="T0" fmla="*/ 1343 w 1343"/>
                <a:gd name="T1" fmla="*/ 0 h 911"/>
                <a:gd name="T2" fmla="*/ 941 w 1343"/>
                <a:gd name="T3" fmla="*/ 192 h 911"/>
                <a:gd name="T4" fmla="*/ 1061 w 1343"/>
                <a:gd name="T5" fmla="*/ 277 h 911"/>
                <a:gd name="T6" fmla="*/ 851 w 1343"/>
                <a:gd name="T7" fmla="*/ 586 h 911"/>
                <a:gd name="T8" fmla="*/ 288 w 1343"/>
                <a:gd name="T9" fmla="*/ 284 h 911"/>
                <a:gd name="T10" fmla="*/ 0 w 1343"/>
                <a:gd name="T11" fmla="*/ 842 h 911"/>
                <a:gd name="T12" fmla="*/ 130 w 1343"/>
                <a:gd name="T13" fmla="*/ 911 h 911"/>
                <a:gd name="T14" fmla="*/ 352 w 1343"/>
                <a:gd name="T15" fmla="*/ 486 h 911"/>
                <a:gd name="T16" fmla="*/ 898 w 1343"/>
                <a:gd name="T17" fmla="*/ 783 h 911"/>
                <a:gd name="T18" fmla="*/ 1184 w 1343"/>
                <a:gd name="T19" fmla="*/ 363 h 911"/>
                <a:gd name="T20" fmla="*/ 1307 w 1343"/>
                <a:gd name="T21" fmla="*/ 446 h 911"/>
                <a:gd name="T22" fmla="*/ 1343 w 1343"/>
                <a:gd name="T23" fmla="*/ 0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3" h="911">
                  <a:moveTo>
                    <a:pt x="1343" y="0"/>
                  </a:moveTo>
                  <a:lnTo>
                    <a:pt x="941" y="192"/>
                  </a:lnTo>
                  <a:lnTo>
                    <a:pt x="1061" y="277"/>
                  </a:lnTo>
                  <a:lnTo>
                    <a:pt x="851" y="586"/>
                  </a:lnTo>
                  <a:lnTo>
                    <a:pt x="288" y="284"/>
                  </a:lnTo>
                  <a:lnTo>
                    <a:pt x="0" y="842"/>
                  </a:lnTo>
                  <a:lnTo>
                    <a:pt x="130" y="911"/>
                  </a:lnTo>
                  <a:lnTo>
                    <a:pt x="352" y="486"/>
                  </a:lnTo>
                  <a:lnTo>
                    <a:pt x="898" y="783"/>
                  </a:lnTo>
                  <a:lnTo>
                    <a:pt x="1184" y="363"/>
                  </a:lnTo>
                  <a:lnTo>
                    <a:pt x="1307" y="446"/>
                  </a:lnTo>
                  <a:lnTo>
                    <a:pt x="1343" y="0"/>
                  </a:lnTo>
                  <a:close/>
                </a:path>
              </a:pathLst>
            </a:cu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0"/>
            <p:cNvSpPr>
              <a:spLocks/>
            </p:cNvSpPr>
            <p:nvPr/>
          </p:nvSpPr>
          <p:spPr bwMode="auto">
            <a:xfrm>
              <a:off x="9400882" y="1674917"/>
              <a:ext cx="1491599" cy="1189225"/>
            </a:xfrm>
            <a:custGeom>
              <a:avLst/>
              <a:gdLst>
                <a:gd name="T0" fmla="*/ 689 w 689"/>
                <a:gd name="T1" fmla="*/ 545 h 545"/>
                <a:gd name="T2" fmla="*/ 86 w 689"/>
                <a:gd name="T3" fmla="*/ 545 h 545"/>
                <a:gd name="T4" fmla="*/ 0 w 689"/>
                <a:gd name="T5" fmla="*/ 460 h 545"/>
                <a:gd name="T6" fmla="*/ 0 w 689"/>
                <a:gd name="T7" fmla="*/ 0 h 545"/>
                <a:gd name="T8" fmla="*/ 45 w 689"/>
                <a:gd name="T9" fmla="*/ 0 h 545"/>
                <a:gd name="T10" fmla="*/ 45 w 689"/>
                <a:gd name="T11" fmla="*/ 460 h 545"/>
                <a:gd name="T12" fmla="*/ 86 w 689"/>
                <a:gd name="T13" fmla="*/ 500 h 545"/>
                <a:gd name="T14" fmla="*/ 689 w 689"/>
                <a:gd name="T15" fmla="*/ 500 h 545"/>
                <a:gd name="T16" fmla="*/ 689 w 689"/>
                <a:gd name="T17" fmla="*/ 545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9" h="545">
                  <a:moveTo>
                    <a:pt x="689" y="545"/>
                  </a:moveTo>
                  <a:cubicBezTo>
                    <a:pt x="86" y="545"/>
                    <a:pt x="86" y="545"/>
                    <a:pt x="86" y="545"/>
                  </a:cubicBezTo>
                  <a:cubicBezTo>
                    <a:pt x="38" y="545"/>
                    <a:pt x="0" y="507"/>
                    <a:pt x="0" y="460"/>
                  </a:cubicBezTo>
                  <a:cubicBezTo>
                    <a:pt x="0" y="0"/>
                    <a:pt x="0" y="0"/>
                    <a:pt x="0" y="0"/>
                  </a:cubicBezTo>
                  <a:cubicBezTo>
                    <a:pt x="45" y="0"/>
                    <a:pt x="45" y="0"/>
                    <a:pt x="45" y="0"/>
                  </a:cubicBezTo>
                  <a:cubicBezTo>
                    <a:pt x="45" y="460"/>
                    <a:pt x="45" y="460"/>
                    <a:pt x="45" y="460"/>
                  </a:cubicBezTo>
                  <a:cubicBezTo>
                    <a:pt x="45" y="482"/>
                    <a:pt x="63" y="500"/>
                    <a:pt x="86" y="500"/>
                  </a:cubicBezTo>
                  <a:cubicBezTo>
                    <a:pt x="689" y="500"/>
                    <a:pt x="689" y="500"/>
                    <a:pt x="689" y="500"/>
                  </a:cubicBezTo>
                  <a:lnTo>
                    <a:pt x="689" y="545"/>
                  </a:ln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9377369" y="4832179"/>
            <a:ext cx="1601899" cy="1270713"/>
            <a:chOff x="9377369" y="4832177"/>
            <a:chExt cx="1601899" cy="1270713"/>
          </a:xfrm>
        </p:grpSpPr>
        <p:sp>
          <p:nvSpPr>
            <p:cNvPr id="15" name="Rectangle 11"/>
            <p:cNvSpPr>
              <a:spLocks noChangeArrowheads="1"/>
            </p:cNvSpPr>
            <p:nvPr/>
          </p:nvSpPr>
          <p:spPr bwMode="auto">
            <a:xfrm>
              <a:off x="9607498" y="5587601"/>
              <a:ext cx="347195" cy="296166"/>
            </a:xfrm>
            <a:prstGeom prst="rect">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Rectangle 12"/>
            <p:cNvSpPr>
              <a:spLocks noChangeArrowheads="1"/>
            </p:cNvSpPr>
            <p:nvPr/>
          </p:nvSpPr>
          <p:spPr bwMode="auto">
            <a:xfrm>
              <a:off x="10042743" y="5359473"/>
              <a:ext cx="350196" cy="524294"/>
            </a:xfrm>
            <a:prstGeom prst="rect">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Rectangle 13"/>
            <p:cNvSpPr>
              <a:spLocks noChangeArrowheads="1"/>
            </p:cNvSpPr>
            <p:nvPr/>
          </p:nvSpPr>
          <p:spPr bwMode="auto">
            <a:xfrm>
              <a:off x="10479988" y="5112334"/>
              <a:ext cx="350196" cy="771433"/>
            </a:xfrm>
            <a:prstGeom prst="rect">
              <a:avLst/>
            </a:prstGeom>
            <a:solidFill>
              <a:srgbClr val="8AA5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p:cNvSpPr>
            <p:nvPr/>
          </p:nvSpPr>
          <p:spPr bwMode="auto">
            <a:xfrm>
              <a:off x="9377369" y="4832177"/>
              <a:ext cx="1601899" cy="1270713"/>
            </a:xfrm>
            <a:custGeom>
              <a:avLst/>
              <a:gdLst>
                <a:gd name="T0" fmla="*/ 677 w 677"/>
                <a:gd name="T1" fmla="*/ 535 h 535"/>
                <a:gd name="T2" fmla="*/ 84 w 677"/>
                <a:gd name="T3" fmla="*/ 535 h 535"/>
                <a:gd name="T4" fmla="*/ 0 w 677"/>
                <a:gd name="T5" fmla="*/ 451 h 535"/>
                <a:gd name="T6" fmla="*/ 0 w 677"/>
                <a:gd name="T7" fmla="*/ 0 h 535"/>
                <a:gd name="T8" fmla="*/ 44 w 677"/>
                <a:gd name="T9" fmla="*/ 0 h 535"/>
                <a:gd name="T10" fmla="*/ 44 w 677"/>
                <a:gd name="T11" fmla="*/ 451 h 535"/>
                <a:gd name="T12" fmla="*/ 84 w 677"/>
                <a:gd name="T13" fmla="*/ 491 h 535"/>
                <a:gd name="T14" fmla="*/ 677 w 677"/>
                <a:gd name="T15" fmla="*/ 491 h 535"/>
                <a:gd name="T16" fmla="*/ 677 w 677"/>
                <a:gd name="T17"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7" h="535">
                  <a:moveTo>
                    <a:pt x="677" y="535"/>
                  </a:moveTo>
                  <a:cubicBezTo>
                    <a:pt x="84" y="535"/>
                    <a:pt x="84" y="535"/>
                    <a:pt x="84" y="535"/>
                  </a:cubicBezTo>
                  <a:cubicBezTo>
                    <a:pt x="38" y="535"/>
                    <a:pt x="0" y="497"/>
                    <a:pt x="0" y="451"/>
                  </a:cubicBezTo>
                  <a:cubicBezTo>
                    <a:pt x="0" y="0"/>
                    <a:pt x="0" y="0"/>
                    <a:pt x="0" y="0"/>
                  </a:cubicBezTo>
                  <a:cubicBezTo>
                    <a:pt x="44" y="0"/>
                    <a:pt x="44" y="0"/>
                    <a:pt x="44" y="0"/>
                  </a:cubicBezTo>
                  <a:cubicBezTo>
                    <a:pt x="44" y="451"/>
                    <a:pt x="44" y="451"/>
                    <a:pt x="44" y="451"/>
                  </a:cubicBezTo>
                  <a:cubicBezTo>
                    <a:pt x="44" y="473"/>
                    <a:pt x="62" y="491"/>
                    <a:pt x="84" y="491"/>
                  </a:cubicBezTo>
                  <a:cubicBezTo>
                    <a:pt x="677" y="491"/>
                    <a:pt x="677" y="491"/>
                    <a:pt x="677" y="491"/>
                  </a:cubicBezTo>
                  <a:lnTo>
                    <a:pt x="677" y="535"/>
                  </a:lnTo>
                  <a:close/>
                </a:path>
              </a:pathLst>
            </a:custGeom>
            <a:solidFill>
              <a:srgbClr val="014195"/>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3047801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sp>
        <p:nvSpPr>
          <p:cNvPr id="3" name="任意多边形 2"/>
          <p:cNvSpPr/>
          <p:nvPr/>
        </p:nvSpPr>
        <p:spPr>
          <a:xfrm>
            <a:off x="0" y="197975"/>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73816" y="260048"/>
            <a:ext cx="631904" cy="523220"/>
          </a:xfrm>
          <a:prstGeom prst="rect">
            <a:avLst/>
          </a:prstGeom>
          <a:noFill/>
          <a:ln>
            <a:noFill/>
          </a:ln>
        </p:spPr>
        <p:txBody>
          <a:bodyPr wrap="none" rtlCol="0">
            <a:spAutoFit/>
          </a:bodyPr>
          <a:lstStyle/>
          <a:p>
            <a:r>
              <a:rPr lang="en-US" altLang="zh-CN" sz="2800" dirty="0" smtClean="0">
                <a:solidFill>
                  <a:schemeClr val="bg1"/>
                </a:solidFill>
                <a:latin typeface="Broadway" panose="04040905080B02020502" pitchFamily="82" charset="0"/>
              </a:rPr>
              <a:t>o1</a:t>
            </a:r>
            <a:endParaRPr lang="zh-CN" altLang="en-US" sz="2800" dirty="0">
              <a:solidFill>
                <a:schemeClr val="bg1"/>
              </a:solidFill>
              <a:latin typeface="Broadway" panose="04040905080B02020502" pitchFamily="82" charset="0"/>
            </a:endParaRPr>
          </a:p>
        </p:txBody>
      </p:sp>
      <p:grpSp>
        <p:nvGrpSpPr>
          <p:cNvPr id="5" name="组合 4"/>
          <p:cNvGrpSpPr/>
          <p:nvPr/>
        </p:nvGrpSpPr>
        <p:grpSpPr>
          <a:xfrm>
            <a:off x="979536" y="178638"/>
            <a:ext cx="11212464" cy="718228"/>
            <a:chOff x="979536" y="178638"/>
            <a:chExt cx="11212464" cy="718228"/>
          </a:xfrm>
        </p:grpSpPr>
        <p:sp>
          <p:nvSpPr>
            <p:cNvPr id="6" name="矩形 5"/>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543797" y="1792420"/>
            <a:ext cx="2029811" cy="1406119"/>
          </a:xfrm>
          <a:custGeom>
            <a:avLst/>
            <a:gdLst>
              <a:gd name="connsiteX0" fmla="*/ 0 w 2029811"/>
              <a:gd name="connsiteY0" fmla="*/ 0 h 1406119"/>
              <a:gd name="connsiteX1" fmla="*/ 1623849 w 2029811"/>
              <a:gd name="connsiteY1" fmla="*/ 0 h 1406119"/>
              <a:gd name="connsiteX2" fmla="*/ 2029811 w 2029811"/>
              <a:gd name="connsiteY2" fmla="*/ 1406119 h 1406119"/>
              <a:gd name="connsiteX3" fmla="*/ 405962 w 2029811"/>
              <a:gd name="connsiteY3" fmla="*/ 1406119 h 1406119"/>
            </a:gdLst>
            <a:ahLst/>
            <a:cxnLst>
              <a:cxn ang="0">
                <a:pos x="connsiteX0" y="connsiteY0"/>
              </a:cxn>
              <a:cxn ang="0">
                <a:pos x="connsiteX1" y="connsiteY1"/>
              </a:cxn>
              <a:cxn ang="0">
                <a:pos x="connsiteX2" y="connsiteY2"/>
              </a:cxn>
              <a:cxn ang="0">
                <a:pos x="connsiteX3" y="connsiteY3"/>
              </a:cxn>
            </a:cxnLst>
            <a:rect l="l" t="t" r="r" b="b"/>
            <a:pathLst>
              <a:path w="2029811" h="1406119">
                <a:moveTo>
                  <a:pt x="0" y="0"/>
                </a:moveTo>
                <a:lnTo>
                  <a:pt x="1623849" y="0"/>
                </a:lnTo>
                <a:lnTo>
                  <a:pt x="2029811" y="1406119"/>
                </a:lnTo>
                <a:lnTo>
                  <a:pt x="405962" y="1406119"/>
                </a:lnTo>
                <a:close/>
              </a:path>
            </a:pathLst>
          </a:custGeom>
        </p:spPr>
      </p:pic>
      <p:cxnSp>
        <p:nvCxnSpPr>
          <p:cNvPr id="10" name="直接连接符 9"/>
          <p:cNvCxnSpPr/>
          <p:nvPr/>
        </p:nvCxnSpPr>
        <p:spPr>
          <a:xfrm>
            <a:off x="6568315" y="3193487"/>
            <a:ext cx="110049" cy="385154"/>
          </a:xfrm>
          <a:prstGeom prst="line">
            <a:avLst/>
          </a:prstGeom>
          <a:ln>
            <a:solidFill>
              <a:srgbClr val="014195"/>
            </a:solidFill>
            <a:prstDash val="lgDash"/>
          </a:ln>
        </p:spPr>
        <p:style>
          <a:lnRef idx="1">
            <a:schemeClr val="accent1"/>
          </a:lnRef>
          <a:fillRef idx="0">
            <a:schemeClr val="accent1"/>
          </a:fillRef>
          <a:effectRef idx="0">
            <a:schemeClr val="accent1"/>
          </a:effectRef>
          <a:fontRef idx="minor">
            <a:schemeClr val="tx1"/>
          </a:fontRef>
        </p:style>
      </p:cxnSp>
      <p:sp>
        <p:nvSpPr>
          <p:cNvPr id="11" name="流程图: 数据 10"/>
          <p:cNvSpPr/>
          <p:nvPr/>
        </p:nvSpPr>
        <p:spPr>
          <a:xfrm>
            <a:off x="4646697" y="3578643"/>
            <a:ext cx="2029811" cy="1406119"/>
          </a:xfrm>
          <a:prstGeom prst="flowChartInputOutput">
            <a:avLst/>
          </a:prstGeom>
          <a:noFill/>
          <a:ln>
            <a:solidFill>
              <a:srgbClr val="01419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41487" y="4988822"/>
            <a:ext cx="1629387" cy="678673"/>
          </a:xfrm>
          <a:prstGeom prst="rect">
            <a:avLst/>
          </a:pr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64567" y="5032484"/>
            <a:ext cx="583224" cy="583224"/>
          </a:xfrm>
          <a:prstGeom prst="ellipse">
            <a:avLst/>
          </a:prstGeom>
          <a:solidFill>
            <a:srgbClr val="CFD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246827" y="4943438"/>
            <a:ext cx="418704" cy="769441"/>
          </a:xfrm>
          <a:prstGeom prst="rect">
            <a:avLst/>
          </a:prstGeom>
          <a:noFill/>
        </p:spPr>
        <p:txBody>
          <a:bodyPr wrap="none" rtlCol="0">
            <a:spAutoFit/>
          </a:bodyPr>
          <a:lstStyle/>
          <a:p>
            <a:r>
              <a:rPr lang="en-US" altLang="zh-CN" sz="4400" dirty="0">
                <a:solidFill>
                  <a:srgbClr val="014195"/>
                </a:solidFill>
                <a:latin typeface="Aharoni" panose="02010803020104030203" pitchFamily="2" charset="-79"/>
                <a:ea typeface="造字工房形黑（非商用）细体" pitchFamily="50" charset="-122"/>
                <a:cs typeface="Aharoni" panose="02010803020104030203" pitchFamily="2" charset="-79"/>
              </a:rPr>
              <a:t>2</a:t>
            </a:r>
            <a:endParaRPr lang="zh-CN" altLang="en-US" sz="4400" dirty="0">
              <a:solidFill>
                <a:srgbClr val="014195"/>
              </a:solidFill>
              <a:latin typeface="Aharoni" panose="02010803020104030203" pitchFamily="2" charset="-79"/>
              <a:ea typeface="造字工房形黑（非商用）细体" pitchFamily="50" charset="-122"/>
              <a:cs typeface="Aharoni" panose="02010803020104030203" pitchFamily="2" charset="-79"/>
            </a:endParaRPr>
          </a:p>
        </p:txBody>
      </p:sp>
      <p:sp>
        <p:nvSpPr>
          <p:cNvPr id="15" name="文本框 14"/>
          <p:cNvSpPr txBox="1"/>
          <p:nvPr/>
        </p:nvSpPr>
        <p:spPr>
          <a:xfrm>
            <a:off x="4869792" y="4097034"/>
            <a:ext cx="1569660" cy="369332"/>
          </a:xfrm>
          <a:prstGeom prst="rect">
            <a:avLst/>
          </a:prstGeom>
          <a:noFill/>
        </p:spPr>
        <p:txBody>
          <a:bodyPr wrap="none" rtlCol="0">
            <a:spAutoFit/>
          </a:bodyPr>
          <a:lstStyle/>
          <a:p>
            <a:r>
              <a:rPr lang="zh-CN" altLang="en-US" dirty="0" smtClean="0">
                <a:solidFill>
                  <a:srgbClr val="4C4E4D"/>
                </a:solidFill>
                <a:latin typeface="微软雅黑" panose="020B0503020204020204" pitchFamily="34" charset="-122"/>
                <a:ea typeface="微软雅黑" panose="020B0503020204020204" pitchFamily="34" charset="-122"/>
              </a:rPr>
              <a:t>点此添加内容</a:t>
            </a:r>
            <a:endParaRPr lang="zh-CN" altLang="en-US" dirty="0">
              <a:solidFill>
                <a:srgbClr val="4C4E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963610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1967" y="1856757"/>
            <a:ext cx="1850501" cy="1003974"/>
          </a:xfrm>
          <a:custGeom>
            <a:avLst/>
            <a:gdLst>
              <a:gd name="connsiteX0" fmla="*/ 0 w 2678825"/>
              <a:gd name="connsiteY0" fmla="*/ 0 h 1453375"/>
              <a:gd name="connsiteX1" fmla="*/ 2678825 w 2678825"/>
              <a:gd name="connsiteY1" fmla="*/ 0 h 1453375"/>
              <a:gd name="connsiteX2" fmla="*/ 2084162 w 2678825"/>
              <a:gd name="connsiteY2" fmla="*/ 1453375 h 1453375"/>
              <a:gd name="connsiteX3" fmla="*/ 0 w 2678825"/>
              <a:gd name="connsiteY3" fmla="*/ 1453375 h 1453375"/>
            </a:gdLst>
            <a:ahLst/>
            <a:cxnLst>
              <a:cxn ang="0">
                <a:pos x="connsiteX0" y="connsiteY0"/>
              </a:cxn>
              <a:cxn ang="0">
                <a:pos x="connsiteX1" y="connsiteY1"/>
              </a:cxn>
              <a:cxn ang="0">
                <a:pos x="connsiteX2" y="connsiteY2"/>
              </a:cxn>
              <a:cxn ang="0">
                <a:pos x="connsiteX3" y="connsiteY3"/>
              </a:cxn>
            </a:cxnLst>
            <a:rect l="l" t="t" r="r" b="b"/>
            <a:pathLst>
              <a:path w="2678825" h="1453375">
                <a:moveTo>
                  <a:pt x="0" y="0"/>
                </a:moveTo>
                <a:lnTo>
                  <a:pt x="2678825" y="0"/>
                </a:lnTo>
                <a:lnTo>
                  <a:pt x="2084162" y="1453375"/>
                </a:lnTo>
                <a:lnTo>
                  <a:pt x="0" y="1453375"/>
                </a:lnTo>
                <a:close/>
              </a:path>
            </a:pathLst>
          </a:custGeom>
        </p:spPr>
      </p:pic>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242936" y="4708929"/>
            <a:ext cx="1868565" cy="1003974"/>
          </a:xfrm>
          <a:custGeom>
            <a:avLst/>
            <a:gdLst>
              <a:gd name="connsiteX0" fmla="*/ 0 w 2704975"/>
              <a:gd name="connsiteY0" fmla="*/ 0 h 1453375"/>
              <a:gd name="connsiteX1" fmla="*/ 2704975 w 2704975"/>
              <a:gd name="connsiteY1" fmla="*/ 0 h 1453375"/>
              <a:gd name="connsiteX2" fmla="*/ 2110312 w 2704975"/>
              <a:gd name="connsiteY2" fmla="*/ 1453375 h 1453375"/>
              <a:gd name="connsiteX3" fmla="*/ 0 w 2704975"/>
              <a:gd name="connsiteY3" fmla="*/ 1453375 h 1453375"/>
            </a:gdLst>
            <a:ahLst/>
            <a:cxnLst>
              <a:cxn ang="0">
                <a:pos x="connsiteX0" y="connsiteY0"/>
              </a:cxn>
              <a:cxn ang="0">
                <a:pos x="connsiteX1" y="connsiteY1"/>
              </a:cxn>
              <a:cxn ang="0">
                <a:pos x="connsiteX2" y="connsiteY2"/>
              </a:cxn>
              <a:cxn ang="0">
                <a:pos x="connsiteX3" y="connsiteY3"/>
              </a:cxn>
            </a:cxnLst>
            <a:rect l="l" t="t" r="r" b="b"/>
            <a:pathLst>
              <a:path w="2704975" h="1453375">
                <a:moveTo>
                  <a:pt x="0" y="0"/>
                </a:moveTo>
                <a:lnTo>
                  <a:pt x="2704975" y="0"/>
                </a:lnTo>
                <a:lnTo>
                  <a:pt x="2110312" y="1453375"/>
                </a:lnTo>
                <a:lnTo>
                  <a:pt x="0" y="1453375"/>
                </a:lnTo>
                <a:close/>
              </a:path>
            </a:pathLst>
          </a:custGeom>
        </p:spPr>
      </p:pic>
      <p:pic>
        <p:nvPicPr>
          <p:cNvPr id="26" name="图片 2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69084" y="3294520"/>
            <a:ext cx="1850501" cy="1003974"/>
          </a:xfrm>
          <a:custGeom>
            <a:avLst/>
            <a:gdLst>
              <a:gd name="connsiteX0" fmla="*/ 0 w 2678825"/>
              <a:gd name="connsiteY0" fmla="*/ 0 h 1453375"/>
              <a:gd name="connsiteX1" fmla="*/ 2084163 w 2678825"/>
              <a:gd name="connsiteY1" fmla="*/ 0 h 1453375"/>
              <a:gd name="connsiteX2" fmla="*/ 2678825 w 2678825"/>
              <a:gd name="connsiteY2" fmla="*/ 1453373 h 1453375"/>
              <a:gd name="connsiteX3" fmla="*/ 2678825 w 2678825"/>
              <a:gd name="connsiteY3" fmla="*/ 1453375 h 1453375"/>
              <a:gd name="connsiteX4" fmla="*/ 0 w 2678825"/>
              <a:gd name="connsiteY4" fmla="*/ 1453375 h 1453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8825" h="1453375">
                <a:moveTo>
                  <a:pt x="0" y="0"/>
                </a:moveTo>
                <a:lnTo>
                  <a:pt x="2084163" y="0"/>
                </a:lnTo>
                <a:lnTo>
                  <a:pt x="2678825" y="1453373"/>
                </a:lnTo>
                <a:lnTo>
                  <a:pt x="2678825" y="1453375"/>
                </a:lnTo>
                <a:lnTo>
                  <a:pt x="0" y="1453375"/>
                </a:lnTo>
                <a:close/>
              </a:path>
            </a:pathLst>
          </a:custGeom>
        </p:spPr>
      </p:pic>
      <p:sp>
        <p:nvSpPr>
          <p:cNvPr id="20" name="任意多边形 19"/>
          <p:cNvSpPr/>
          <p:nvPr/>
        </p:nvSpPr>
        <p:spPr>
          <a:xfrm>
            <a:off x="2778864" y="1856757"/>
            <a:ext cx="8175827" cy="1003974"/>
          </a:xfrm>
          <a:custGeom>
            <a:avLst/>
            <a:gdLst>
              <a:gd name="connsiteX0" fmla="*/ 410786 w 8175826"/>
              <a:gd name="connsiteY0" fmla="*/ 0 h 1003974"/>
              <a:gd name="connsiteX1" fmla="*/ 1691612 w 8175826"/>
              <a:gd name="connsiteY1" fmla="*/ 0 h 1003974"/>
              <a:gd name="connsiteX2" fmla="*/ 1850501 w 8175826"/>
              <a:gd name="connsiteY2" fmla="*/ 0 h 1003974"/>
              <a:gd name="connsiteX3" fmla="*/ 8175826 w 8175826"/>
              <a:gd name="connsiteY3" fmla="*/ 0 h 1003974"/>
              <a:gd name="connsiteX4" fmla="*/ 8175826 w 8175826"/>
              <a:gd name="connsiteY4" fmla="*/ 1003974 h 1003974"/>
              <a:gd name="connsiteX5" fmla="*/ 1850501 w 8175826"/>
              <a:gd name="connsiteY5" fmla="*/ 1003974 h 1003974"/>
              <a:gd name="connsiteX6" fmla="*/ 1691612 w 8175826"/>
              <a:gd name="connsiteY6" fmla="*/ 1003974 h 1003974"/>
              <a:gd name="connsiteX7" fmla="*/ 0 w 8175826"/>
              <a:gd name="connsiteY7" fmla="*/ 1003974 h 100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75826" h="1003974">
                <a:moveTo>
                  <a:pt x="410786" y="0"/>
                </a:moveTo>
                <a:lnTo>
                  <a:pt x="1691612" y="0"/>
                </a:lnTo>
                <a:lnTo>
                  <a:pt x="1850501" y="0"/>
                </a:lnTo>
                <a:lnTo>
                  <a:pt x="8175826" y="0"/>
                </a:lnTo>
                <a:lnTo>
                  <a:pt x="8175826" y="1003974"/>
                </a:lnTo>
                <a:lnTo>
                  <a:pt x="1850501" y="1003974"/>
                </a:lnTo>
                <a:lnTo>
                  <a:pt x="1691612" y="1003974"/>
                </a:lnTo>
                <a:lnTo>
                  <a:pt x="0" y="1003974"/>
                </a:lnTo>
                <a:close/>
              </a:path>
            </a:pathLst>
          </a:custGeom>
          <a:solidFill>
            <a:srgbClr val="0141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381790" y="1993238"/>
            <a:ext cx="7107757" cy="781752"/>
          </a:xfrm>
          <a:prstGeom prst="rect">
            <a:avLst/>
          </a:prstGeom>
          <a:noFill/>
        </p:spPr>
        <p:txBody>
          <a:bodyPr wrap="square" rtlCol="0">
            <a:spAutoFit/>
          </a:bodyPr>
          <a:lstStyle/>
          <a:p>
            <a:pPr algn="just">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金融（</a:t>
            </a:r>
            <a:r>
              <a:rPr lang="en-US" altLang="zh-CN" sz="1600" dirty="0">
                <a:solidFill>
                  <a:schemeClr val="bg1"/>
                </a:solidFill>
                <a:latin typeface="微软雅黑" panose="020B0503020204020204" pitchFamily="34" charset="-122"/>
                <a:ea typeface="微软雅黑" panose="020B0503020204020204" pitchFamily="34" charset="-122"/>
              </a:rPr>
              <a:t>FIN</a:t>
            </a:r>
            <a:r>
              <a:rPr lang="zh-CN" altLang="en-US" sz="1600" dirty="0">
                <a:solidFill>
                  <a:schemeClr val="bg1"/>
                </a:solidFill>
                <a:latin typeface="微软雅黑" panose="020B0503020204020204" pitchFamily="34" charset="-122"/>
                <a:ea typeface="微软雅黑" panose="020B0503020204020204" pitchFamily="34" charset="-122"/>
              </a:rPr>
              <a:t>）就是对现有资源进行重新整合之后，实现价值</a:t>
            </a:r>
            <a:r>
              <a:rPr lang="zh-CN" altLang="en-US" sz="1600" dirty="0" smtClean="0">
                <a:solidFill>
                  <a:schemeClr val="bg1"/>
                </a:solidFill>
                <a:latin typeface="微软雅黑" panose="020B0503020204020204" pitchFamily="34" charset="-122"/>
                <a:ea typeface="微软雅黑" panose="020B0503020204020204" pitchFamily="34" charset="-122"/>
              </a:rPr>
              <a:t>和的</a:t>
            </a:r>
            <a:r>
              <a:rPr lang="zh-CN" altLang="en-US" sz="1600" dirty="0">
                <a:solidFill>
                  <a:schemeClr val="bg1"/>
                </a:solidFill>
                <a:latin typeface="微软雅黑" panose="020B0503020204020204" pitchFamily="34" charset="-122"/>
                <a:ea typeface="微软雅黑" panose="020B0503020204020204" pitchFamily="34" charset="-122"/>
              </a:rPr>
              <a:t>等效流通</a:t>
            </a:r>
            <a:r>
              <a:rPr lang="zh-CN" altLang="en-US" sz="1600" dirty="0" smtClean="0">
                <a:solidFill>
                  <a:schemeClr val="bg1"/>
                </a:solidFill>
                <a:latin typeface="微软雅黑" panose="020B0503020204020204" pitchFamily="34" charset="-122"/>
                <a:ea typeface="微软雅黑" panose="020B0503020204020204" pitchFamily="34" charset="-122"/>
              </a:rPr>
              <a:t>。狭义</a:t>
            </a:r>
            <a:r>
              <a:rPr lang="zh-CN" altLang="en-US" sz="1600" dirty="0">
                <a:solidFill>
                  <a:schemeClr val="bg1"/>
                </a:solidFill>
                <a:latin typeface="微软雅黑" panose="020B0503020204020204" pitchFamily="34" charset="-122"/>
                <a:ea typeface="微软雅黑" panose="020B0503020204020204" pitchFamily="34" charset="-122"/>
              </a:rPr>
              <a:t>的可以理解为金融是动态的货币经济学。</a:t>
            </a:r>
          </a:p>
        </p:txBody>
      </p:sp>
      <p:sp>
        <p:nvSpPr>
          <p:cNvPr id="35" name="任意多边形 34"/>
          <p:cNvSpPr/>
          <p:nvPr/>
        </p:nvSpPr>
        <p:spPr>
          <a:xfrm flipV="1">
            <a:off x="2795981" y="3271166"/>
            <a:ext cx="8175827" cy="1003974"/>
          </a:xfrm>
          <a:custGeom>
            <a:avLst/>
            <a:gdLst>
              <a:gd name="connsiteX0" fmla="*/ 410786 w 8175826"/>
              <a:gd name="connsiteY0" fmla="*/ 0 h 1003974"/>
              <a:gd name="connsiteX1" fmla="*/ 1691612 w 8175826"/>
              <a:gd name="connsiteY1" fmla="*/ 0 h 1003974"/>
              <a:gd name="connsiteX2" fmla="*/ 1850501 w 8175826"/>
              <a:gd name="connsiteY2" fmla="*/ 0 h 1003974"/>
              <a:gd name="connsiteX3" fmla="*/ 8175826 w 8175826"/>
              <a:gd name="connsiteY3" fmla="*/ 0 h 1003974"/>
              <a:gd name="connsiteX4" fmla="*/ 8175826 w 8175826"/>
              <a:gd name="connsiteY4" fmla="*/ 1003974 h 1003974"/>
              <a:gd name="connsiteX5" fmla="*/ 1850501 w 8175826"/>
              <a:gd name="connsiteY5" fmla="*/ 1003974 h 1003974"/>
              <a:gd name="connsiteX6" fmla="*/ 1691612 w 8175826"/>
              <a:gd name="connsiteY6" fmla="*/ 1003974 h 1003974"/>
              <a:gd name="connsiteX7" fmla="*/ 0 w 8175826"/>
              <a:gd name="connsiteY7" fmla="*/ 1003974 h 100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75826" h="1003974">
                <a:moveTo>
                  <a:pt x="410786" y="0"/>
                </a:moveTo>
                <a:lnTo>
                  <a:pt x="1691612" y="0"/>
                </a:lnTo>
                <a:lnTo>
                  <a:pt x="1850501" y="0"/>
                </a:lnTo>
                <a:lnTo>
                  <a:pt x="8175826" y="0"/>
                </a:lnTo>
                <a:lnTo>
                  <a:pt x="8175826" y="1003974"/>
                </a:lnTo>
                <a:lnTo>
                  <a:pt x="1850501" y="1003974"/>
                </a:lnTo>
                <a:lnTo>
                  <a:pt x="1691612" y="1003974"/>
                </a:lnTo>
                <a:lnTo>
                  <a:pt x="0" y="1003974"/>
                </a:lnTo>
                <a:close/>
              </a:path>
            </a:pathLst>
          </a:custGeom>
          <a:solidFill>
            <a:srgbClr val="8AA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795981" y="4708929"/>
            <a:ext cx="8175827" cy="1003974"/>
          </a:xfrm>
          <a:custGeom>
            <a:avLst/>
            <a:gdLst>
              <a:gd name="connsiteX0" fmla="*/ 410786 w 8175826"/>
              <a:gd name="connsiteY0" fmla="*/ 0 h 1003974"/>
              <a:gd name="connsiteX1" fmla="*/ 1691612 w 8175826"/>
              <a:gd name="connsiteY1" fmla="*/ 0 h 1003974"/>
              <a:gd name="connsiteX2" fmla="*/ 1850501 w 8175826"/>
              <a:gd name="connsiteY2" fmla="*/ 0 h 1003974"/>
              <a:gd name="connsiteX3" fmla="*/ 8175826 w 8175826"/>
              <a:gd name="connsiteY3" fmla="*/ 0 h 1003974"/>
              <a:gd name="connsiteX4" fmla="*/ 8175826 w 8175826"/>
              <a:gd name="connsiteY4" fmla="*/ 1003974 h 1003974"/>
              <a:gd name="connsiteX5" fmla="*/ 1850501 w 8175826"/>
              <a:gd name="connsiteY5" fmla="*/ 1003974 h 1003974"/>
              <a:gd name="connsiteX6" fmla="*/ 1691612 w 8175826"/>
              <a:gd name="connsiteY6" fmla="*/ 1003974 h 1003974"/>
              <a:gd name="connsiteX7" fmla="*/ 0 w 8175826"/>
              <a:gd name="connsiteY7" fmla="*/ 1003974 h 100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75826" h="1003974">
                <a:moveTo>
                  <a:pt x="410786" y="0"/>
                </a:moveTo>
                <a:lnTo>
                  <a:pt x="1691612" y="0"/>
                </a:lnTo>
                <a:lnTo>
                  <a:pt x="1850501" y="0"/>
                </a:lnTo>
                <a:lnTo>
                  <a:pt x="8175826" y="0"/>
                </a:lnTo>
                <a:lnTo>
                  <a:pt x="8175826" y="1003974"/>
                </a:lnTo>
                <a:lnTo>
                  <a:pt x="1850501" y="1003974"/>
                </a:lnTo>
                <a:lnTo>
                  <a:pt x="1691612" y="1003974"/>
                </a:lnTo>
                <a:lnTo>
                  <a:pt x="0" y="1003974"/>
                </a:lnTo>
                <a:close/>
              </a:path>
            </a:pathLst>
          </a:custGeom>
          <a:solidFill>
            <a:srgbClr val="FFC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3330017" y="4838700"/>
            <a:ext cx="7107757" cy="781752"/>
          </a:xfrm>
          <a:prstGeom prst="rect">
            <a:avLst/>
          </a:prstGeom>
          <a:noFill/>
        </p:spPr>
        <p:txBody>
          <a:bodyPr wrap="square" rtlCol="0">
            <a:spAutoFit/>
          </a:bodyPr>
          <a:lstStyle/>
          <a:p>
            <a:pPr algn="just">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金融（</a:t>
            </a:r>
            <a:r>
              <a:rPr lang="en-US" altLang="zh-CN" sz="1600" dirty="0">
                <a:solidFill>
                  <a:schemeClr val="bg1"/>
                </a:solidFill>
                <a:latin typeface="微软雅黑" panose="020B0503020204020204" pitchFamily="34" charset="-122"/>
                <a:ea typeface="微软雅黑" panose="020B0503020204020204" pitchFamily="34" charset="-122"/>
              </a:rPr>
              <a:t>FIN</a:t>
            </a:r>
            <a:r>
              <a:rPr lang="zh-CN" altLang="en-US" sz="1600" dirty="0">
                <a:solidFill>
                  <a:schemeClr val="bg1"/>
                </a:solidFill>
                <a:latin typeface="微软雅黑" panose="020B0503020204020204" pitchFamily="34" charset="-122"/>
                <a:ea typeface="微软雅黑" panose="020B0503020204020204" pitchFamily="34" charset="-122"/>
              </a:rPr>
              <a:t>）就是对现有资源进行重新整合之后，实现价值</a:t>
            </a:r>
            <a:r>
              <a:rPr lang="zh-CN" altLang="en-US" sz="1600" dirty="0" smtClean="0">
                <a:solidFill>
                  <a:schemeClr val="bg1"/>
                </a:solidFill>
                <a:latin typeface="微软雅黑" panose="020B0503020204020204" pitchFamily="34" charset="-122"/>
                <a:ea typeface="微软雅黑" panose="020B0503020204020204" pitchFamily="34" charset="-122"/>
              </a:rPr>
              <a:t>和的</a:t>
            </a:r>
            <a:r>
              <a:rPr lang="zh-CN" altLang="en-US" sz="1600" dirty="0">
                <a:solidFill>
                  <a:schemeClr val="bg1"/>
                </a:solidFill>
                <a:latin typeface="微软雅黑" panose="020B0503020204020204" pitchFamily="34" charset="-122"/>
                <a:ea typeface="微软雅黑" panose="020B0503020204020204" pitchFamily="34" charset="-122"/>
              </a:rPr>
              <a:t>等效流通</a:t>
            </a:r>
            <a:r>
              <a:rPr lang="zh-CN" altLang="en-US" sz="1600" dirty="0" smtClean="0">
                <a:solidFill>
                  <a:schemeClr val="bg1"/>
                </a:solidFill>
                <a:latin typeface="微软雅黑" panose="020B0503020204020204" pitchFamily="34" charset="-122"/>
                <a:ea typeface="微软雅黑" panose="020B0503020204020204" pitchFamily="34" charset="-122"/>
              </a:rPr>
              <a:t>。狭义</a:t>
            </a:r>
            <a:r>
              <a:rPr lang="zh-CN" altLang="en-US" sz="1600" dirty="0">
                <a:solidFill>
                  <a:schemeClr val="bg1"/>
                </a:solidFill>
                <a:latin typeface="微软雅黑" panose="020B0503020204020204" pitchFamily="34" charset="-122"/>
                <a:ea typeface="微软雅黑" panose="020B0503020204020204" pitchFamily="34" charset="-122"/>
              </a:rPr>
              <a:t>的可以理解为金融是动态的货币经济学。</a:t>
            </a:r>
          </a:p>
        </p:txBody>
      </p:sp>
      <p:sp>
        <p:nvSpPr>
          <p:cNvPr id="28" name="文本框 27"/>
          <p:cNvSpPr txBox="1"/>
          <p:nvPr/>
        </p:nvSpPr>
        <p:spPr>
          <a:xfrm>
            <a:off x="3406504" y="3425009"/>
            <a:ext cx="7107757" cy="781752"/>
          </a:xfrm>
          <a:prstGeom prst="rect">
            <a:avLst/>
          </a:prstGeom>
          <a:noFill/>
        </p:spPr>
        <p:txBody>
          <a:bodyPr wrap="square" rtlCol="0">
            <a:spAutoFit/>
          </a:bodyPr>
          <a:lstStyle/>
          <a:p>
            <a:pPr algn="just">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金融（</a:t>
            </a:r>
            <a:r>
              <a:rPr lang="en-US" altLang="zh-CN" sz="1600" dirty="0">
                <a:solidFill>
                  <a:schemeClr val="bg1"/>
                </a:solidFill>
                <a:latin typeface="微软雅黑" panose="020B0503020204020204" pitchFamily="34" charset="-122"/>
                <a:ea typeface="微软雅黑" panose="020B0503020204020204" pitchFamily="34" charset="-122"/>
              </a:rPr>
              <a:t>FIN</a:t>
            </a:r>
            <a:r>
              <a:rPr lang="zh-CN" altLang="en-US" sz="1600" dirty="0">
                <a:solidFill>
                  <a:schemeClr val="bg1"/>
                </a:solidFill>
                <a:latin typeface="微软雅黑" panose="020B0503020204020204" pitchFamily="34" charset="-122"/>
                <a:ea typeface="微软雅黑" panose="020B0503020204020204" pitchFamily="34" charset="-122"/>
              </a:rPr>
              <a:t>）就是对现有资源进行重新整合之后，实现价值</a:t>
            </a:r>
            <a:r>
              <a:rPr lang="zh-CN" altLang="en-US" sz="1600" dirty="0" smtClean="0">
                <a:solidFill>
                  <a:schemeClr val="bg1"/>
                </a:solidFill>
                <a:latin typeface="微软雅黑" panose="020B0503020204020204" pitchFamily="34" charset="-122"/>
                <a:ea typeface="微软雅黑" panose="020B0503020204020204" pitchFamily="34" charset="-122"/>
              </a:rPr>
              <a:t>和的</a:t>
            </a:r>
            <a:r>
              <a:rPr lang="zh-CN" altLang="en-US" sz="1600" dirty="0">
                <a:solidFill>
                  <a:schemeClr val="bg1"/>
                </a:solidFill>
                <a:latin typeface="微软雅黑" panose="020B0503020204020204" pitchFamily="34" charset="-122"/>
                <a:ea typeface="微软雅黑" panose="020B0503020204020204" pitchFamily="34" charset="-122"/>
              </a:rPr>
              <a:t>等效流通</a:t>
            </a:r>
            <a:r>
              <a:rPr lang="zh-CN" altLang="en-US" sz="1600" dirty="0" smtClean="0">
                <a:solidFill>
                  <a:schemeClr val="bg1"/>
                </a:solidFill>
                <a:latin typeface="微软雅黑" panose="020B0503020204020204" pitchFamily="34" charset="-122"/>
                <a:ea typeface="微软雅黑" panose="020B0503020204020204" pitchFamily="34" charset="-122"/>
              </a:rPr>
              <a:t>。狭义</a:t>
            </a:r>
            <a:r>
              <a:rPr lang="zh-CN" altLang="en-US" sz="1600" dirty="0">
                <a:solidFill>
                  <a:schemeClr val="bg1"/>
                </a:solidFill>
                <a:latin typeface="微软雅黑" panose="020B0503020204020204" pitchFamily="34" charset="-122"/>
                <a:ea typeface="微软雅黑" panose="020B0503020204020204" pitchFamily="34" charset="-122"/>
              </a:rPr>
              <a:t>的可以理解为金融是动态的货币经济学。</a:t>
            </a:r>
          </a:p>
        </p:txBody>
      </p:sp>
      <p:sp>
        <p:nvSpPr>
          <p:cNvPr id="29" name="矩形 28"/>
          <p:cNvSpPr/>
          <p:nvPr/>
        </p:nvSpPr>
        <p:spPr>
          <a:xfrm>
            <a:off x="1108365" y="821534"/>
            <a:ext cx="11083636" cy="47625"/>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8391526" y="75905"/>
            <a:ext cx="3570208" cy="769441"/>
          </a:xfrm>
          <a:prstGeom prst="rect">
            <a:avLst/>
          </a:prstGeom>
          <a:noFill/>
        </p:spPr>
        <p:txBody>
          <a:bodyPr wrap="none" rtlCol="0">
            <a:spAutoFit/>
          </a:bodyPr>
          <a:lstStyle/>
          <a:p>
            <a:r>
              <a:rPr lang="zh-CN" altLang="en-US" sz="4400" dirty="0">
                <a:solidFill>
                  <a:srgbClr val="014195"/>
                </a:solidFill>
                <a:latin typeface="方正粗谭黑简体" panose="02000000000000000000" pitchFamily="2" charset="-122"/>
                <a:ea typeface="方正粗谭黑简体" panose="02000000000000000000" pitchFamily="2" charset="-122"/>
              </a:rPr>
              <a:t>点</a:t>
            </a:r>
            <a:r>
              <a:rPr lang="zh-CN" altLang="en-US" sz="4400" dirty="0" smtClean="0">
                <a:solidFill>
                  <a:srgbClr val="014195"/>
                </a:solidFill>
                <a:latin typeface="方正粗谭黑简体" panose="02000000000000000000" pitchFamily="2" charset="-122"/>
                <a:ea typeface="方正粗谭黑简体" panose="02000000000000000000" pitchFamily="2" charset="-122"/>
              </a:rPr>
              <a:t>此</a:t>
            </a:r>
            <a:r>
              <a:rPr lang="zh-CN" altLang="en-US" sz="4400" dirty="0" smtClean="0">
                <a:solidFill>
                  <a:srgbClr val="4C4E4D"/>
                </a:solidFill>
                <a:latin typeface="方正粗谭黑简体" panose="02000000000000000000" pitchFamily="2" charset="-122"/>
                <a:ea typeface="方正粗谭黑简体" panose="02000000000000000000" pitchFamily="2" charset="-122"/>
              </a:rPr>
              <a:t>添加标题</a:t>
            </a:r>
            <a:endParaRPr lang="zh-CN" altLang="en-US" sz="4400" dirty="0">
              <a:solidFill>
                <a:srgbClr val="4C4E4D"/>
              </a:solidFill>
              <a:latin typeface="方正粗谭黑简体" panose="02000000000000000000" pitchFamily="2" charset="-122"/>
              <a:ea typeface="方正粗谭黑简体" panose="02000000000000000000" pitchFamily="2" charset="-122"/>
            </a:endParaRPr>
          </a:p>
        </p:txBody>
      </p:sp>
      <p:grpSp>
        <p:nvGrpSpPr>
          <p:cNvPr id="31" name="组合 30"/>
          <p:cNvGrpSpPr/>
          <p:nvPr/>
        </p:nvGrpSpPr>
        <p:grpSpPr>
          <a:xfrm>
            <a:off x="0" y="197975"/>
            <a:ext cx="979536" cy="647371"/>
            <a:chOff x="0" y="197973"/>
            <a:chExt cx="979536" cy="647371"/>
          </a:xfrm>
          <a:solidFill>
            <a:srgbClr val="014195"/>
          </a:solidFill>
        </p:grpSpPr>
        <p:sp>
          <p:nvSpPr>
            <p:cNvPr id="32" name="任意多边形 31"/>
            <p:cNvSpPr/>
            <p:nvPr/>
          </p:nvSpPr>
          <p:spPr>
            <a:xfrm>
              <a:off x="0" y="197973"/>
              <a:ext cx="979536" cy="647371"/>
            </a:xfrm>
            <a:custGeom>
              <a:avLst/>
              <a:gdLst>
                <a:gd name="connsiteX0" fmla="*/ 0 w 3104013"/>
                <a:gd name="connsiteY0" fmla="*/ 0 h 2286000"/>
                <a:gd name="connsiteX1" fmla="*/ 3104013 w 3104013"/>
                <a:gd name="connsiteY1" fmla="*/ 0 h 2286000"/>
                <a:gd name="connsiteX2" fmla="*/ 2421625 w 3104013"/>
                <a:gd name="connsiteY2" fmla="*/ 2286000 h 2286000"/>
                <a:gd name="connsiteX3" fmla="*/ 0 w 3104013"/>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3104013" h="2286000">
                  <a:moveTo>
                    <a:pt x="0" y="0"/>
                  </a:moveTo>
                  <a:lnTo>
                    <a:pt x="3104013" y="0"/>
                  </a:lnTo>
                  <a:lnTo>
                    <a:pt x="2421625" y="2286000"/>
                  </a:lnTo>
                  <a:lnTo>
                    <a:pt x="0" y="2286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73816" y="260048"/>
              <a:ext cx="631904" cy="523220"/>
            </a:xfrm>
            <a:prstGeom prst="rect">
              <a:avLst/>
            </a:prstGeom>
            <a:noFill/>
          </p:spPr>
          <p:txBody>
            <a:bodyPr wrap="none" rtlCol="0">
              <a:spAutoFit/>
            </a:bodyPr>
            <a:lstStyle/>
            <a:p>
              <a:r>
                <a:rPr lang="en-US" altLang="zh-CN" sz="2800" dirty="0" smtClean="0">
                  <a:solidFill>
                    <a:schemeClr val="bg1"/>
                  </a:solidFill>
                  <a:latin typeface="Broadway" panose="04040905080B02020502" pitchFamily="82" charset="0"/>
                </a:rPr>
                <a:t>o4</a:t>
              </a:r>
              <a:endParaRPr lang="zh-CN" altLang="en-US" sz="2800" dirty="0">
                <a:solidFill>
                  <a:schemeClr val="bg1"/>
                </a:solidFill>
                <a:latin typeface="Broadway" panose="04040905080B02020502" pitchFamily="82" charset="0"/>
              </a:endParaRPr>
            </a:p>
          </p:txBody>
        </p:sp>
      </p:grpSp>
      <p:grpSp>
        <p:nvGrpSpPr>
          <p:cNvPr id="16" name="组合 15"/>
          <p:cNvGrpSpPr/>
          <p:nvPr/>
        </p:nvGrpSpPr>
        <p:grpSpPr>
          <a:xfrm>
            <a:off x="979536" y="178638"/>
            <a:ext cx="11212464" cy="718228"/>
            <a:chOff x="979536" y="178638"/>
            <a:chExt cx="11212464" cy="718228"/>
          </a:xfrm>
        </p:grpSpPr>
        <p:sp>
          <p:nvSpPr>
            <p:cNvPr id="17" name="矩形 16"/>
            <p:cNvSpPr/>
            <p:nvPr/>
          </p:nvSpPr>
          <p:spPr>
            <a:xfrm>
              <a:off x="979536" y="821532"/>
              <a:ext cx="11212464" cy="45719"/>
            </a:xfrm>
            <a:prstGeom prst="rect">
              <a:avLst/>
            </a:pr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53"/>
            <p:cNvSpPr/>
            <p:nvPr/>
          </p:nvSpPr>
          <p:spPr>
            <a:xfrm rot="6583609">
              <a:off x="733497" y="512412"/>
              <a:ext cx="718228" cy="50680"/>
            </a:xfrm>
            <a:custGeom>
              <a:avLst/>
              <a:gdLst>
                <a:gd name="connsiteX0" fmla="*/ 0 w 684055"/>
                <a:gd name="connsiteY0" fmla="*/ 0 h 47073"/>
                <a:gd name="connsiteX1" fmla="*/ 684055 w 684055"/>
                <a:gd name="connsiteY1" fmla="*/ 0 h 47073"/>
                <a:gd name="connsiteX2" fmla="*/ 684055 w 684055"/>
                <a:gd name="connsiteY2" fmla="*/ 47073 h 47073"/>
                <a:gd name="connsiteX3" fmla="*/ 0 w 684055"/>
                <a:gd name="connsiteY3" fmla="*/ 47073 h 47073"/>
                <a:gd name="connsiteX4" fmla="*/ 0 w 684055"/>
                <a:gd name="connsiteY4" fmla="*/ 0 h 47073"/>
                <a:gd name="connsiteX0" fmla="*/ 0 w 702214"/>
                <a:gd name="connsiteY0" fmla="*/ 0 h 50680"/>
                <a:gd name="connsiteX1" fmla="*/ 684055 w 702214"/>
                <a:gd name="connsiteY1" fmla="*/ 0 h 50680"/>
                <a:gd name="connsiteX2" fmla="*/ 702214 w 702214"/>
                <a:gd name="connsiteY2" fmla="*/ 50680 h 50680"/>
                <a:gd name="connsiteX3" fmla="*/ 0 w 702214"/>
                <a:gd name="connsiteY3" fmla="*/ 47073 h 50680"/>
                <a:gd name="connsiteX4" fmla="*/ 0 w 702214"/>
                <a:gd name="connsiteY4" fmla="*/ 0 h 50680"/>
                <a:gd name="connsiteX0" fmla="*/ 0 w 725277"/>
                <a:gd name="connsiteY0" fmla="*/ 1525 h 50680"/>
                <a:gd name="connsiteX1" fmla="*/ 707118 w 725277"/>
                <a:gd name="connsiteY1" fmla="*/ 0 h 50680"/>
                <a:gd name="connsiteX2" fmla="*/ 725277 w 725277"/>
                <a:gd name="connsiteY2" fmla="*/ 50680 h 50680"/>
                <a:gd name="connsiteX3" fmla="*/ 23063 w 725277"/>
                <a:gd name="connsiteY3" fmla="*/ 47073 h 50680"/>
                <a:gd name="connsiteX4" fmla="*/ 0 w 725277"/>
                <a:gd name="connsiteY4" fmla="*/ 1525 h 50680"/>
                <a:gd name="connsiteX0" fmla="*/ 0 w 718228"/>
                <a:gd name="connsiteY0" fmla="*/ 2370 h 50680"/>
                <a:gd name="connsiteX1" fmla="*/ 700069 w 718228"/>
                <a:gd name="connsiteY1" fmla="*/ 0 h 50680"/>
                <a:gd name="connsiteX2" fmla="*/ 718228 w 718228"/>
                <a:gd name="connsiteY2" fmla="*/ 50680 h 50680"/>
                <a:gd name="connsiteX3" fmla="*/ 16014 w 718228"/>
                <a:gd name="connsiteY3" fmla="*/ 47073 h 50680"/>
                <a:gd name="connsiteX4" fmla="*/ 0 w 718228"/>
                <a:gd name="connsiteY4" fmla="*/ 2370 h 50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228" h="50680">
                  <a:moveTo>
                    <a:pt x="0" y="2370"/>
                  </a:moveTo>
                  <a:lnTo>
                    <a:pt x="700069" y="0"/>
                  </a:lnTo>
                  <a:lnTo>
                    <a:pt x="718228" y="50680"/>
                  </a:lnTo>
                  <a:lnTo>
                    <a:pt x="16014" y="47073"/>
                  </a:lnTo>
                  <a:lnTo>
                    <a:pt x="0" y="2370"/>
                  </a:lnTo>
                  <a:close/>
                </a:path>
              </a:pathLst>
            </a:custGeom>
            <a:solidFill>
              <a:srgbClr val="B7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7058120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2606</TotalTime>
  <Words>1692</Words>
  <Application>Microsoft Office PowerPoint</Application>
  <PresentationFormat>自定义</PresentationFormat>
  <Paragraphs>243</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182</cp:revision>
  <dcterms:created xsi:type="dcterms:W3CDTF">2015-05-22T06:53:28Z</dcterms:created>
  <dcterms:modified xsi:type="dcterms:W3CDTF">2017-05-26T08:41:07Z</dcterms:modified>
</cp:coreProperties>
</file>