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100" d="100"/>
          <a:sy n="100" d="100"/>
        </p:scale>
        <p:origin x="-29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2017/5/22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2017/5/22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2017/5/22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组合 87"/>
          <p:cNvGrpSpPr/>
          <p:nvPr/>
        </p:nvGrpSpPr>
        <p:grpSpPr>
          <a:xfrm>
            <a:off x="610393" y="3684701"/>
            <a:ext cx="1380853" cy="1388087"/>
            <a:chOff x="610393" y="2729597"/>
            <a:chExt cx="1380853" cy="1388087"/>
          </a:xfrm>
        </p:grpSpPr>
        <p:grpSp>
          <p:nvGrpSpPr>
            <p:cNvPr id="89" name="组合 88"/>
            <p:cNvGrpSpPr/>
            <p:nvPr/>
          </p:nvGrpSpPr>
          <p:grpSpPr>
            <a:xfrm>
              <a:off x="789153" y="2729597"/>
              <a:ext cx="1202093" cy="1388087"/>
              <a:chOff x="3273692" y="1099961"/>
              <a:chExt cx="1202093" cy="1388087"/>
            </a:xfrm>
          </p:grpSpPr>
          <p:sp>
            <p:nvSpPr>
              <p:cNvPr id="91" name="Freeform 14"/>
              <p:cNvSpPr>
                <a:spLocks/>
              </p:cNvSpPr>
              <p:nvPr/>
            </p:nvSpPr>
            <p:spPr bwMode="auto">
              <a:xfrm>
                <a:off x="3345550" y="1141029"/>
                <a:ext cx="529701" cy="237166"/>
              </a:xfrm>
              <a:custGeom>
                <a:avLst/>
                <a:gdLst>
                  <a:gd name="T0" fmla="*/ 0 w 516"/>
                  <a:gd name="T1" fmla="*/ 231 h 231"/>
                  <a:gd name="T2" fmla="*/ 398 w 516"/>
                  <a:gd name="T3" fmla="*/ 0 h 231"/>
                  <a:gd name="T4" fmla="*/ 516 w 516"/>
                  <a:gd name="T5" fmla="*/ 0 h 231"/>
                  <a:gd name="T6" fmla="*/ 516 w 516"/>
                  <a:gd name="T7" fmla="*/ 231 h 231"/>
                  <a:gd name="T8" fmla="*/ 0 w 516"/>
                  <a:gd name="T9" fmla="*/ 23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6" h="231">
                    <a:moveTo>
                      <a:pt x="0" y="231"/>
                    </a:moveTo>
                    <a:lnTo>
                      <a:pt x="398" y="0"/>
                    </a:lnTo>
                    <a:lnTo>
                      <a:pt x="516" y="0"/>
                    </a:lnTo>
                    <a:lnTo>
                      <a:pt x="516" y="231"/>
                    </a:lnTo>
                    <a:lnTo>
                      <a:pt x="0" y="231"/>
                    </a:lnTo>
                    <a:close/>
                  </a:path>
                </a:pathLst>
              </a:custGeom>
              <a:solidFill>
                <a:srgbClr val="5F65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9" tIns="34295" rIns="68589" bIns="3429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" name="Freeform 15"/>
              <p:cNvSpPr>
                <a:spLocks/>
              </p:cNvSpPr>
              <p:nvPr/>
            </p:nvSpPr>
            <p:spPr bwMode="auto">
              <a:xfrm>
                <a:off x="3273692" y="1099961"/>
                <a:ext cx="1202093" cy="1388087"/>
              </a:xfrm>
              <a:custGeom>
                <a:avLst/>
                <a:gdLst>
                  <a:gd name="T0" fmla="*/ 0 w 1171"/>
                  <a:gd name="T1" fmla="*/ 1014 h 1352"/>
                  <a:gd name="T2" fmla="*/ 0 w 1171"/>
                  <a:gd name="T3" fmla="*/ 338 h 1352"/>
                  <a:gd name="T4" fmla="*/ 586 w 1171"/>
                  <a:gd name="T5" fmla="*/ 0 h 1352"/>
                  <a:gd name="T6" fmla="*/ 1171 w 1171"/>
                  <a:gd name="T7" fmla="*/ 338 h 1352"/>
                  <a:gd name="T8" fmla="*/ 1171 w 1171"/>
                  <a:gd name="T9" fmla="*/ 1014 h 1352"/>
                  <a:gd name="T10" fmla="*/ 586 w 1171"/>
                  <a:gd name="T11" fmla="*/ 1352 h 1352"/>
                  <a:gd name="T12" fmla="*/ 0 w 1171"/>
                  <a:gd name="T13" fmla="*/ 1014 h 1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1" h="1352">
                    <a:moveTo>
                      <a:pt x="0" y="1014"/>
                    </a:moveTo>
                    <a:lnTo>
                      <a:pt x="0" y="338"/>
                    </a:lnTo>
                    <a:lnTo>
                      <a:pt x="586" y="0"/>
                    </a:lnTo>
                    <a:lnTo>
                      <a:pt x="1171" y="338"/>
                    </a:lnTo>
                    <a:lnTo>
                      <a:pt x="1171" y="1014"/>
                    </a:lnTo>
                    <a:lnTo>
                      <a:pt x="586" y="1352"/>
                    </a:lnTo>
                    <a:lnTo>
                      <a:pt x="0" y="1014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>
                <a:noFill/>
              </a:ln>
              <a:effectLst>
                <a:outerShdw blurRad="228600" sx="102000" sy="102000" algn="ctr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vert="horz" wrap="square" lIns="68589" tIns="34295" rIns="68589" bIns="3429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" name="Freeform 16"/>
              <p:cNvSpPr>
                <a:spLocks/>
              </p:cNvSpPr>
              <p:nvPr/>
            </p:nvSpPr>
            <p:spPr bwMode="auto">
              <a:xfrm>
                <a:off x="3345551" y="1141029"/>
                <a:ext cx="408568" cy="441478"/>
              </a:xfrm>
              <a:custGeom>
                <a:avLst/>
                <a:gdLst>
                  <a:gd name="T0" fmla="*/ 0 w 398"/>
                  <a:gd name="T1" fmla="*/ 430 h 430"/>
                  <a:gd name="T2" fmla="*/ 398 w 398"/>
                  <a:gd name="T3" fmla="*/ 430 h 430"/>
                  <a:gd name="T4" fmla="*/ 398 w 398"/>
                  <a:gd name="T5" fmla="*/ 0 h 430"/>
                  <a:gd name="T6" fmla="*/ 0 w 398"/>
                  <a:gd name="T7" fmla="*/ 231 h 430"/>
                  <a:gd name="T8" fmla="*/ 0 w 398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430">
                    <a:moveTo>
                      <a:pt x="0" y="430"/>
                    </a:moveTo>
                    <a:lnTo>
                      <a:pt x="398" y="430"/>
                    </a:lnTo>
                    <a:lnTo>
                      <a:pt x="398" y="0"/>
                    </a:lnTo>
                    <a:lnTo>
                      <a:pt x="0" y="231"/>
                    </a:lnTo>
                    <a:lnTo>
                      <a:pt x="0" y="430"/>
                    </a:lnTo>
                    <a:close/>
                  </a:path>
                </a:pathLst>
              </a:custGeom>
              <a:solidFill>
                <a:srgbClr val="C00000"/>
              </a:solidFill>
              <a:ln w="28575" cap="flat" cmpd="sng" algn="ctr">
                <a:noFill/>
                <a:prstDash val="solid"/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lIns="68589" tIns="34295" rIns="68589" bIns="34295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Palatino Linotype"/>
                  <a:ea typeface="宋体"/>
                  <a:cs typeface="+mn-cs"/>
                </a:endParaRPr>
              </a:p>
            </p:txBody>
          </p:sp>
        </p:grpSp>
        <p:sp>
          <p:nvSpPr>
            <p:cNvPr id="90" name="TextBox 89"/>
            <p:cNvSpPr txBox="1"/>
            <p:nvPr/>
          </p:nvSpPr>
          <p:spPr>
            <a:xfrm>
              <a:off x="610393" y="2889012"/>
              <a:ext cx="9486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</a:rPr>
                <a:t>0</a:t>
              </a: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</a:rPr>
                <a:t>1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2210594" y="3684701"/>
            <a:ext cx="1380853" cy="1388087"/>
            <a:chOff x="610393" y="2729597"/>
            <a:chExt cx="1380853" cy="1388087"/>
          </a:xfrm>
        </p:grpSpPr>
        <p:grpSp>
          <p:nvGrpSpPr>
            <p:cNvPr id="95" name="组合 94"/>
            <p:cNvGrpSpPr/>
            <p:nvPr/>
          </p:nvGrpSpPr>
          <p:grpSpPr>
            <a:xfrm>
              <a:off x="789153" y="2729597"/>
              <a:ext cx="1202093" cy="1388087"/>
              <a:chOff x="3273692" y="1099961"/>
              <a:chExt cx="1202093" cy="1388087"/>
            </a:xfrm>
          </p:grpSpPr>
          <p:sp>
            <p:nvSpPr>
              <p:cNvPr id="97" name="Freeform 14"/>
              <p:cNvSpPr>
                <a:spLocks/>
              </p:cNvSpPr>
              <p:nvPr/>
            </p:nvSpPr>
            <p:spPr bwMode="auto">
              <a:xfrm>
                <a:off x="3345550" y="1141029"/>
                <a:ext cx="529701" cy="237166"/>
              </a:xfrm>
              <a:custGeom>
                <a:avLst/>
                <a:gdLst>
                  <a:gd name="T0" fmla="*/ 0 w 516"/>
                  <a:gd name="T1" fmla="*/ 231 h 231"/>
                  <a:gd name="T2" fmla="*/ 398 w 516"/>
                  <a:gd name="T3" fmla="*/ 0 h 231"/>
                  <a:gd name="T4" fmla="*/ 516 w 516"/>
                  <a:gd name="T5" fmla="*/ 0 h 231"/>
                  <a:gd name="T6" fmla="*/ 516 w 516"/>
                  <a:gd name="T7" fmla="*/ 231 h 231"/>
                  <a:gd name="T8" fmla="*/ 0 w 516"/>
                  <a:gd name="T9" fmla="*/ 23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6" h="231">
                    <a:moveTo>
                      <a:pt x="0" y="231"/>
                    </a:moveTo>
                    <a:lnTo>
                      <a:pt x="398" y="0"/>
                    </a:lnTo>
                    <a:lnTo>
                      <a:pt x="516" y="0"/>
                    </a:lnTo>
                    <a:lnTo>
                      <a:pt x="516" y="231"/>
                    </a:lnTo>
                    <a:lnTo>
                      <a:pt x="0" y="231"/>
                    </a:lnTo>
                    <a:close/>
                  </a:path>
                </a:pathLst>
              </a:custGeom>
              <a:solidFill>
                <a:srgbClr val="5F65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9" tIns="34295" rIns="68589" bIns="3429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Freeform 15"/>
              <p:cNvSpPr>
                <a:spLocks/>
              </p:cNvSpPr>
              <p:nvPr/>
            </p:nvSpPr>
            <p:spPr bwMode="auto">
              <a:xfrm>
                <a:off x="3273692" y="1099961"/>
                <a:ext cx="1202093" cy="1388087"/>
              </a:xfrm>
              <a:custGeom>
                <a:avLst/>
                <a:gdLst>
                  <a:gd name="T0" fmla="*/ 0 w 1171"/>
                  <a:gd name="T1" fmla="*/ 1014 h 1352"/>
                  <a:gd name="T2" fmla="*/ 0 w 1171"/>
                  <a:gd name="T3" fmla="*/ 338 h 1352"/>
                  <a:gd name="T4" fmla="*/ 586 w 1171"/>
                  <a:gd name="T5" fmla="*/ 0 h 1352"/>
                  <a:gd name="T6" fmla="*/ 1171 w 1171"/>
                  <a:gd name="T7" fmla="*/ 338 h 1352"/>
                  <a:gd name="T8" fmla="*/ 1171 w 1171"/>
                  <a:gd name="T9" fmla="*/ 1014 h 1352"/>
                  <a:gd name="T10" fmla="*/ 586 w 1171"/>
                  <a:gd name="T11" fmla="*/ 1352 h 1352"/>
                  <a:gd name="T12" fmla="*/ 0 w 1171"/>
                  <a:gd name="T13" fmla="*/ 1014 h 1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1" h="1352">
                    <a:moveTo>
                      <a:pt x="0" y="1014"/>
                    </a:moveTo>
                    <a:lnTo>
                      <a:pt x="0" y="338"/>
                    </a:lnTo>
                    <a:lnTo>
                      <a:pt x="586" y="0"/>
                    </a:lnTo>
                    <a:lnTo>
                      <a:pt x="1171" y="338"/>
                    </a:lnTo>
                    <a:lnTo>
                      <a:pt x="1171" y="1014"/>
                    </a:lnTo>
                    <a:lnTo>
                      <a:pt x="586" y="1352"/>
                    </a:lnTo>
                    <a:lnTo>
                      <a:pt x="0" y="1014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>
                <a:noFill/>
              </a:ln>
              <a:effectLst>
                <a:outerShdw blurRad="228600" sx="102000" sy="102000" algn="ctr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vert="horz" wrap="square" lIns="68589" tIns="34295" rIns="68589" bIns="3429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Freeform 16"/>
              <p:cNvSpPr>
                <a:spLocks/>
              </p:cNvSpPr>
              <p:nvPr/>
            </p:nvSpPr>
            <p:spPr bwMode="auto">
              <a:xfrm>
                <a:off x="3345551" y="1141029"/>
                <a:ext cx="408568" cy="441478"/>
              </a:xfrm>
              <a:custGeom>
                <a:avLst/>
                <a:gdLst>
                  <a:gd name="T0" fmla="*/ 0 w 398"/>
                  <a:gd name="T1" fmla="*/ 430 h 430"/>
                  <a:gd name="T2" fmla="*/ 398 w 398"/>
                  <a:gd name="T3" fmla="*/ 430 h 430"/>
                  <a:gd name="T4" fmla="*/ 398 w 398"/>
                  <a:gd name="T5" fmla="*/ 0 h 430"/>
                  <a:gd name="T6" fmla="*/ 0 w 398"/>
                  <a:gd name="T7" fmla="*/ 231 h 430"/>
                  <a:gd name="T8" fmla="*/ 0 w 398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430">
                    <a:moveTo>
                      <a:pt x="0" y="430"/>
                    </a:moveTo>
                    <a:lnTo>
                      <a:pt x="398" y="430"/>
                    </a:lnTo>
                    <a:lnTo>
                      <a:pt x="398" y="0"/>
                    </a:lnTo>
                    <a:lnTo>
                      <a:pt x="0" y="231"/>
                    </a:lnTo>
                    <a:lnTo>
                      <a:pt x="0" y="430"/>
                    </a:lnTo>
                    <a:close/>
                  </a:path>
                </a:pathLst>
              </a:custGeom>
              <a:solidFill>
                <a:srgbClr val="C00000"/>
              </a:solidFill>
              <a:ln w="28575" cap="flat" cmpd="sng" algn="ctr">
                <a:noFill/>
                <a:prstDash val="solid"/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lIns="68589" tIns="34295" rIns="68589" bIns="34295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Palatino Linotype"/>
                  <a:ea typeface="宋体"/>
                  <a:cs typeface="+mn-cs"/>
                </a:endParaRPr>
              </a:p>
            </p:txBody>
          </p:sp>
        </p:grpSp>
        <p:sp>
          <p:nvSpPr>
            <p:cNvPr id="96" name="TextBox 95"/>
            <p:cNvSpPr txBox="1"/>
            <p:nvPr/>
          </p:nvSpPr>
          <p:spPr>
            <a:xfrm>
              <a:off x="610393" y="2889012"/>
              <a:ext cx="9486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</a:rPr>
                <a:t>0</a:t>
              </a: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</a:rPr>
                <a:t>2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3810794" y="3684701"/>
            <a:ext cx="1380853" cy="1388087"/>
            <a:chOff x="610393" y="2729597"/>
            <a:chExt cx="1380853" cy="1388087"/>
          </a:xfrm>
        </p:grpSpPr>
        <p:grpSp>
          <p:nvGrpSpPr>
            <p:cNvPr id="101" name="组合 100"/>
            <p:cNvGrpSpPr/>
            <p:nvPr/>
          </p:nvGrpSpPr>
          <p:grpSpPr>
            <a:xfrm>
              <a:off x="789153" y="2729597"/>
              <a:ext cx="1202093" cy="1388087"/>
              <a:chOff x="3273692" y="1099961"/>
              <a:chExt cx="1202093" cy="1388087"/>
            </a:xfrm>
          </p:grpSpPr>
          <p:sp>
            <p:nvSpPr>
              <p:cNvPr id="103" name="Freeform 14"/>
              <p:cNvSpPr>
                <a:spLocks/>
              </p:cNvSpPr>
              <p:nvPr/>
            </p:nvSpPr>
            <p:spPr bwMode="auto">
              <a:xfrm>
                <a:off x="3345550" y="1141029"/>
                <a:ext cx="529701" cy="237166"/>
              </a:xfrm>
              <a:custGeom>
                <a:avLst/>
                <a:gdLst>
                  <a:gd name="T0" fmla="*/ 0 w 516"/>
                  <a:gd name="T1" fmla="*/ 231 h 231"/>
                  <a:gd name="T2" fmla="*/ 398 w 516"/>
                  <a:gd name="T3" fmla="*/ 0 h 231"/>
                  <a:gd name="T4" fmla="*/ 516 w 516"/>
                  <a:gd name="T5" fmla="*/ 0 h 231"/>
                  <a:gd name="T6" fmla="*/ 516 w 516"/>
                  <a:gd name="T7" fmla="*/ 231 h 231"/>
                  <a:gd name="T8" fmla="*/ 0 w 516"/>
                  <a:gd name="T9" fmla="*/ 23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6" h="231">
                    <a:moveTo>
                      <a:pt x="0" y="231"/>
                    </a:moveTo>
                    <a:lnTo>
                      <a:pt x="398" y="0"/>
                    </a:lnTo>
                    <a:lnTo>
                      <a:pt x="516" y="0"/>
                    </a:lnTo>
                    <a:lnTo>
                      <a:pt x="516" y="231"/>
                    </a:lnTo>
                    <a:lnTo>
                      <a:pt x="0" y="231"/>
                    </a:lnTo>
                    <a:close/>
                  </a:path>
                </a:pathLst>
              </a:custGeom>
              <a:solidFill>
                <a:srgbClr val="5F65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9" tIns="34295" rIns="68589" bIns="3429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Freeform 15"/>
              <p:cNvSpPr>
                <a:spLocks/>
              </p:cNvSpPr>
              <p:nvPr/>
            </p:nvSpPr>
            <p:spPr bwMode="auto">
              <a:xfrm>
                <a:off x="3273692" y="1099961"/>
                <a:ext cx="1202093" cy="1388087"/>
              </a:xfrm>
              <a:custGeom>
                <a:avLst/>
                <a:gdLst>
                  <a:gd name="T0" fmla="*/ 0 w 1171"/>
                  <a:gd name="T1" fmla="*/ 1014 h 1352"/>
                  <a:gd name="T2" fmla="*/ 0 w 1171"/>
                  <a:gd name="T3" fmla="*/ 338 h 1352"/>
                  <a:gd name="T4" fmla="*/ 586 w 1171"/>
                  <a:gd name="T5" fmla="*/ 0 h 1352"/>
                  <a:gd name="T6" fmla="*/ 1171 w 1171"/>
                  <a:gd name="T7" fmla="*/ 338 h 1352"/>
                  <a:gd name="T8" fmla="*/ 1171 w 1171"/>
                  <a:gd name="T9" fmla="*/ 1014 h 1352"/>
                  <a:gd name="T10" fmla="*/ 586 w 1171"/>
                  <a:gd name="T11" fmla="*/ 1352 h 1352"/>
                  <a:gd name="T12" fmla="*/ 0 w 1171"/>
                  <a:gd name="T13" fmla="*/ 1014 h 1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1" h="1352">
                    <a:moveTo>
                      <a:pt x="0" y="1014"/>
                    </a:moveTo>
                    <a:lnTo>
                      <a:pt x="0" y="338"/>
                    </a:lnTo>
                    <a:lnTo>
                      <a:pt x="586" y="0"/>
                    </a:lnTo>
                    <a:lnTo>
                      <a:pt x="1171" y="338"/>
                    </a:lnTo>
                    <a:lnTo>
                      <a:pt x="1171" y="1014"/>
                    </a:lnTo>
                    <a:lnTo>
                      <a:pt x="586" y="1352"/>
                    </a:lnTo>
                    <a:lnTo>
                      <a:pt x="0" y="1014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>
                <a:noFill/>
              </a:ln>
              <a:effectLst>
                <a:outerShdw blurRad="228600" sx="102000" sy="102000" algn="ctr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vert="horz" wrap="square" lIns="68589" tIns="34295" rIns="68589" bIns="3429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" name="Freeform 16"/>
              <p:cNvSpPr>
                <a:spLocks/>
              </p:cNvSpPr>
              <p:nvPr/>
            </p:nvSpPr>
            <p:spPr bwMode="auto">
              <a:xfrm>
                <a:off x="3345551" y="1141029"/>
                <a:ext cx="408568" cy="441478"/>
              </a:xfrm>
              <a:custGeom>
                <a:avLst/>
                <a:gdLst>
                  <a:gd name="T0" fmla="*/ 0 w 398"/>
                  <a:gd name="T1" fmla="*/ 430 h 430"/>
                  <a:gd name="T2" fmla="*/ 398 w 398"/>
                  <a:gd name="T3" fmla="*/ 430 h 430"/>
                  <a:gd name="T4" fmla="*/ 398 w 398"/>
                  <a:gd name="T5" fmla="*/ 0 h 430"/>
                  <a:gd name="T6" fmla="*/ 0 w 398"/>
                  <a:gd name="T7" fmla="*/ 231 h 430"/>
                  <a:gd name="T8" fmla="*/ 0 w 398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430">
                    <a:moveTo>
                      <a:pt x="0" y="430"/>
                    </a:moveTo>
                    <a:lnTo>
                      <a:pt x="398" y="430"/>
                    </a:lnTo>
                    <a:lnTo>
                      <a:pt x="398" y="0"/>
                    </a:lnTo>
                    <a:lnTo>
                      <a:pt x="0" y="231"/>
                    </a:lnTo>
                    <a:lnTo>
                      <a:pt x="0" y="430"/>
                    </a:lnTo>
                    <a:close/>
                  </a:path>
                </a:pathLst>
              </a:custGeom>
              <a:solidFill>
                <a:srgbClr val="C00000"/>
              </a:solidFill>
              <a:ln w="28575" cap="flat" cmpd="sng" algn="ctr">
                <a:noFill/>
                <a:prstDash val="solid"/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lIns="68589" tIns="34295" rIns="68589" bIns="34295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Palatino Linotype"/>
                  <a:ea typeface="宋体"/>
                  <a:cs typeface="+mn-cs"/>
                </a:endParaRPr>
              </a:p>
            </p:txBody>
          </p:sp>
        </p:grpSp>
        <p:sp>
          <p:nvSpPr>
            <p:cNvPr id="102" name="TextBox 101"/>
            <p:cNvSpPr txBox="1"/>
            <p:nvPr/>
          </p:nvSpPr>
          <p:spPr>
            <a:xfrm>
              <a:off x="610393" y="2889012"/>
              <a:ext cx="9486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</a:rPr>
                <a:t>0</a:t>
              </a: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</a:rPr>
                <a:t>3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5410994" y="3684701"/>
            <a:ext cx="1380853" cy="1388087"/>
            <a:chOff x="610393" y="2729597"/>
            <a:chExt cx="1380853" cy="1388087"/>
          </a:xfrm>
        </p:grpSpPr>
        <p:grpSp>
          <p:nvGrpSpPr>
            <p:cNvPr id="107" name="组合 106"/>
            <p:cNvGrpSpPr/>
            <p:nvPr/>
          </p:nvGrpSpPr>
          <p:grpSpPr>
            <a:xfrm>
              <a:off x="789153" y="2729597"/>
              <a:ext cx="1202093" cy="1388087"/>
              <a:chOff x="3273692" y="1099961"/>
              <a:chExt cx="1202093" cy="1388087"/>
            </a:xfrm>
          </p:grpSpPr>
          <p:sp>
            <p:nvSpPr>
              <p:cNvPr id="109" name="Freeform 14"/>
              <p:cNvSpPr>
                <a:spLocks/>
              </p:cNvSpPr>
              <p:nvPr/>
            </p:nvSpPr>
            <p:spPr bwMode="auto">
              <a:xfrm>
                <a:off x="3345550" y="1141029"/>
                <a:ext cx="529701" cy="237166"/>
              </a:xfrm>
              <a:custGeom>
                <a:avLst/>
                <a:gdLst>
                  <a:gd name="T0" fmla="*/ 0 w 516"/>
                  <a:gd name="T1" fmla="*/ 231 h 231"/>
                  <a:gd name="T2" fmla="*/ 398 w 516"/>
                  <a:gd name="T3" fmla="*/ 0 h 231"/>
                  <a:gd name="T4" fmla="*/ 516 w 516"/>
                  <a:gd name="T5" fmla="*/ 0 h 231"/>
                  <a:gd name="T6" fmla="*/ 516 w 516"/>
                  <a:gd name="T7" fmla="*/ 231 h 231"/>
                  <a:gd name="T8" fmla="*/ 0 w 516"/>
                  <a:gd name="T9" fmla="*/ 23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6" h="231">
                    <a:moveTo>
                      <a:pt x="0" y="231"/>
                    </a:moveTo>
                    <a:lnTo>
                      <a:pt x="398" y="0"/>
                    </a:lnTo>
                    <a:lnTo>
                      <a:pt x="516" y="0"/>
                    </a:lnTo>
                    <a:lnTo>
                      <a:pt x="516" y="231"/>
                    </a:lnTo>
                    <a:lnTo>
                      <a:pt x="0" y="231"/>
                    </a:lnTo>
                    <a:close/>
                  </a:path>
                </a:pathLst>
              </a:custGeom>
              <a:solidFill>
                <a:srgbClr val="5F65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9" tIns="34295" rIns="68589" bIns="3429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" name="Freeform 15"/>
              <p:cNvSpPr>
                <a:spLocks/>
              </p:cNvSpPr>
              <p:nvPr/>
            </p:nvSpPr>
            <p:spPr bwMode="auto">
              <a:xfrm>
                <a:off x="3273692" y="1099961"/>
                <a:ext cx="1202093" cy="1388087"/>
              </a:xfrm>
              <a:custGeom>
                <a:avLst/>
                <a:gdLst>
                  <a:gd name="T0" fmla="*/ 0 w 1171"/>
                  <a:gd name="T1" fmla="*/ 1014 h 1352"/>
                  <a:gd name="T2" fmla="*/ 0 w 1171"/>
                  <a:gd name="T3" fmla="*/ 338 h 1352"/>
                  <a:gd name="T4" fmla="*/ 586 w 1171"/>
                  <a:gd name="T5" fmla="*/ 0 h 1352"/>
                  <a:gd name="T6" fmla="*/ 1171 w 1171"/>
                  <a:gd name="T7" fmla="*/ 338 h 1352"/>
                  <a:gd name="T8" fmla="*/ 1171 w 1171"/>
                  <a:gd name="T9" fmla="*/ 1014 h 1352"/>
                  <a:gd name="T10" fmla="*/ 586 w 1171"/>
                  <a:gd name="T11" fmla="*/ 1352 h 1352"/>
                  <a:gd name="T12" fmla="*/ 0 w 1171"/>
                  <a:gd name="T13" fmla="*/ 1014 h 1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1" h="1352">
                    <a:moveTo>
                      <a:pt x="0" y="1014"/>
                    </a:moveTo>
                    <a:lnTo>
                      <a:pt x="0" y="338"/>
                    </a:lnTo>
                    <a:lnTo>
                      <a:pt x="586" y="0"/>
                    </a:lnTo>
                    <a:lnTo>
                      <a:pt x="1171" y="338"/>
                    </a:lnTo>
                    <a:lnTo>
                      <a:pt x="1171" y="1014"/>
                    </a:lnTo>
                    <a:lnTo>
                      <a:pt x="586" y="1352"/>
                    </a:lnTo>
                    <a:lnTo>
                      <a:pt x="0" y="1014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>
                <a:noFill/>
              </a:ln>
              <a:effectLst>
                <a:outerShdw blurRad="228600" sx="102000" sy="102000" algn="ctr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vert="horz" wrap="square" lIns="68589" tIns="34295" rIns="68589" bIns="3429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" name="Freeform 16"/>
              <p:cNvSpPr>
                <a:spLocks/>
              </p:cNvSpPr>
              <p:nvPr/>
            </p:nvSpPr>
            <p:spPr bwMode="auto">
              <a:xfrm>
                <a:off x="3345551" y="1141029"/>
                <a:ext cx="408568" cy="441478"/>
              </a:xfrm>
              <a:custGeom>
                <a:avLst/>
                <a:gdLst>
                  <a:gd name="T0" fmla="*/ 0 w 398"/>
                  <a:gd name="T1" fmla="*/ 430 h 430"/>
                  <a:gd name="T2" fmla="*/ 398 w 398"/>
                  <a:gd name="T3" fmla="*/ 430 h 430"/>
                  <a:gd name="T4" fmla="*/ 398 w 398"/>
                  <a:gd name="T5" fmla="*/ 0 h 430"/>
                  <a:gd name="T6" fmla="*/ 0 w 398"/>
                  <a:gd name="T7" fmla="*/ 231 h 430"/>
                  <a:gd name="T8" fmla="*/ 0 w 398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430">
                    <a:moveTo>
                      <a:pt x="0" y="430"/>
                    </a:moveTo>
                    <a:lnTo>
                      <a:pt x="398" y="430"/>
                    </a:lnTo>
                    <a:lnTo>
                      <a:pt x="398" y="0"/>
                    </a:lnTo>
                    <a:lnTo>
                      <a:pt x="0" y="231"/>
                    </a:lnTo>
                    <a:lnTo>
                      <a:pt x="0" y="430"/>
                    </a:lnTo>
                    <a:close/>
                  </a:path>
                </a:pathLst>
              </a:custGeom>
              <a:solidFill>
                <a:srgbClr val="C00000"/>
              </a:solidFill>
              <a:ln w="28575" cap="flat" cmpd="sng" algn="ctr">
                <a:noFill/>
                <a:prstDash val="solid"/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lIns="68589" tIns="34295" rIns="68589" bIns="34295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Palatino Linotype"/>
                  <a:ea typeface="宋体"/>
                  <a:cs typeface="+mn-cs"/>
                </a:endParaRPr>
              </a:p>
            </p:txBody>
          </p:sp>
        </p:grpSp>
        <p:sp>
          <p:nvSpPr>
            <p:cNvPr id="108" name="TextBox 107"/>
            <p:cNvSpPr txBox="1"/>
            <p:nvPr/>
          </p:nvSpPr>
          <p:spPr>
            <a:xfrm>
              <a:off x="610393" y="2889012"/>
              <a:ext cx="9486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</a:rPr>
                <a:t>0</a:t>
              </a: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</a:rPr>
                <a:t>4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7011194" y="3684701"/>
            <a:ext cx="1380853" cy="1388087"/>
            <a:chOff x="610393" y="2729597"/>
            <a:chExt cx="1380853" cy="1388087"/>
          </a:xfrm>
        </p:grpSpPr>
        <p:grpSp>
          <p:nvGrpSpPr>
            <p:cNvPr id="113" name="组合 112"/>
            <p:cNvGrpSpPr/>
            <p:nvPr/>
          </p:nvGrpSpPr>
          <p:grpSpPr>
            <a:xfrm>
              <a:off x="789153" y="2729597"/>
              <a:ext cx="1202093" cy="1388087"/>
              <a:chOff x="3273692" y="1099961"/>
              <a:chExt cx="1202093" cy="1388087"/>
            </a:xfrm>
          </p:grpSpPr>
          <p:sp>
            <p:nvSpPr>
              <p:cNvPr id="115" name="Freeform 14"/>
              <p:cNvSpPr>
                <a:spLocks/>
              </p:cNvSpPr>
              <p:nvPr/>
            </p:nvSpPr>
            <p:spPr bwMode="auto">
              <a:xfrm>
                <a:off x="3345550" y="1141029"/>
                <a:ext cx="529701" cy="237166"/>
              </a:xfrm>
              <a:custGeom>
                <a:avLst/>
                <a:gdLst>
                  <a:gd name="T0" fmla="*/ 0 w 516"/>
                  <a:gd name="T1" fmla="*/ 231 h 231"/>
                  <a:gd name="T2" fmla="*/ 398 w 516"/>
                  <a:gd name="T3" fmla="*/ 0 h 231"/>
                  <a:gd name="T4" fmla="*/ 516 w 516"/>
                  <a:gd name="T5" fmla="*/ 0 h 231"/>
                  <a:gd name="T6" fmla="*/ 516 w 516"/>
                  <a:gd name="T7" fmla="*/ 231 h 231"/>
                  <a:gd name="T8" fmla="*/ 0 w 516"/>
                  <a:gd name="T9" fmla="*/ 23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6" h="231">
                    <a:moveTo>
                      <a:pt x="0" y="231"/>
                    </a:moveTo>
                    <a:lnTo>
                      <a:pt x="398" y="0"/>
                    </a:lnTo>
                    <a:lnTo>
                      <a:pt x="516" y="0"/>
                    </a:lnTo>
                    <a:lnTo>
                      <a:pt x="516" y="231"/>
                    </a:lnTo>
                    <a:lnTo>
                      <a:pt x="0" y="231"/>
                    </a:lnTo>
                    <a:close/>
                  </a:path>
                </a:pathLst>
              </a:custGeom>
              <a:solidFill>
                <a:srgbClr val="5F65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9" tIns="34295" rIns="68589" bIns="3429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6" name="Freeform 15"/>
              <p:cNvSpPr>
                <a:spLocks/>
              </p:cNvSpPr>
              <p:nvPr/>
            </p:nvSpPr>
            <p:spPr bwMode="auto">
              <a:xfrm>
                <a:off x="3273692" y="1099961"/>
                <a:ext cx="1202093" cy="1388087"/>
              </a:xfrm>
              <a:custGeom>
                <a:avLst/>
                <a:gdLst>
                  <a:gd name="T0" fmla="*/ 0 w 1171"/>
                  <a:gd name="T1" fmla="*/ 1014 h 1352"/>
                  <a:gd name="T2" fmla="*/ 0 w 1171"/>
                  <a:gd name="T3" fmla="*/ 338 h 1352"/>
                  <a:gd name="T4" fmla="*/ 586 w 1171"/>
                  <a:gd name="T5" fmla="*/ 0 h 1352"/>
                  <a:gd name="T6" fmla="*/ 1171 w 1171"/>
                  <a:gd name="T7" fmla="*/ 338 h 1352"/>
                  <a:gd name="T8" fmla="*/ 1171 w 1171"/>
                  <a:gd name="T9" fmla="*/ 1014 h 1352"/>
                  <a:gd name="T10" fmla="*/ 586 w 1171"/>
                  <a:gd name="T11" fmla="*/ 1352 h 1352"/>
                  <a:gd name="T12" fmla="*/ 0 w 1171"/>
                  <a:gd name="T13" fmla="*/ 1014 h 1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1" h="1352">
                    <a:moveTo>
                      <a:pt x="0" y="1014"/>
                    </a:moveTo>
                    <a:lnTo>
                      <a:pt x="0" y="338"/>
                    </a:lnTo>
                    <a:lnTo>
                      <a:pt x="586" y="0"/>
                    </a:lnTo>
                    <a:lnTo>
                      <a:pt x="1171" y="338"/>
                    </a:lnTo>
                    <a:lnTo>
                      <a:pt x="1171" y="1014"/>
                    </a:lnTo>
                    <a:lnTo>
                      <a:pt x="586" y="1352"/>
                    </a:lnTo>
                    <a:lnTo>
                      <a:pt x="0" y="1014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>
                <a:noFill/>
              </a:ln>
              <a:effectLst>
                <a:outerShdw blurRad="228600" sx="102000" sy="102000" algn="ctr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vert="horz" wrap="square" lIns="68589" tIns="34295" rIns="68589" bIns="3429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7" name="Freeform 16"/>
              <p:cNvSpPr>
                <a:spLocks/>
              </p:cNvSpPr>
              <p:nvPr/>
            </p:nvSpPr>
            <p:spPr bwMode="auto">
              <a:xfrm>
                <a:off x="3345551" y="1141029"/>
                <a:ext cx="408568" cy="441478"/>
              </a:xfrm>
              <a:custGeom>
                <a:avLst/>
                <a:gdLst>
                  <a:gd name="T0" fmla="*/ 0 w 398"/>
                  <a:gd name="T1" fmla="*/ 430 h 430"/>
                  <a:gd name="T2" fmla="*/ 398 w 398"/>
                  <a:gd name="T3" fmla="*/ 430 h 430"/>
                  <a:gd name="T4" fmla="*/ 398 w 398"/>
                  <a:gd name="T5" fmla="*/ 0 h 430"/>
                  <a:gd name="T6" fmla="*/ 0 w 398"/>
                  <a:gd name="T7" fmla="*/ 231 h 430"/>
                  <a:gd name="T8" fmla="*/ 0 w 398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430">
                    <a:moveTo>
                      <a:pt x="0" y="430"/>
                    </a:moveTo>
                    <a:lnTo>
                      <a:pt x="398" y="430"/>
                    </a:lnTo>
                    <a:lnTo>
                      <a:pt x="398" y="0"/>
                    </a:lnTo>
                    <a:lnTo>
                      <a:pt x="0" y="231"/>
                    </a:lnTo>
                    <a:lnTo>
                      <a:pt x="0" y="430"/>
                    </a:lnTo>
                    <a:close/>
                  </a:path>
                </a:pathLst>
              </a:custGeom>
              <a:solidFill>
                <a:srgbClr val="C00000"/>
              </a:solidFill>
              <a:ln w="28575" cap="flat" cmpd="sng" algn="ctr">
                <a:noFill/>
                <a:prstDash val="solid"/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lIns="68589" tIns="34295" rIns="68589" bIns="34295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Palatino Linotype"/>
                  <a:ea typeface="宋体"/>
                  <a:cs typeface="+mn-cs"/>
                </a:endParaRPr>
              </a:p>
            </p:txBody>
          </p:sp>
        </p:grpSp>
        <p:sp>
          <p:nvSpPr>
            <p:cNvPr id="114" name="TextBox 113"/>
            <p:cNvSpPr txBox="1"/>
            <p:nvPr/>
          </p:nvSpPr>
          <p:spPr>
            <a:xfrm>
              <a:off x="610393" y="2889012"/>
              <a:ext cx="9486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</a:rPr>
                <a:t>0</a:t>
              </a: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</a:rPr>
                <a:t>5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</a:endParaRPr>
            </a:p>
          </p:txBody>
        </p:sp>
      </p:grpSp>
      <p:sp>
        <p:nvSpPr>
          <p:cNvPr id="118" name="Freeform 21"/>
          <p:cNvSpPr>
            <a:spLocks noEditPoints="1"/>
          </p:cNvSpPr>
          <p:nvPr/>
        </p:nvSpPr>
        <p:spPr bwMode="auto">
          <a:xfrm>
            <a:off x="1143794" y="4180290"/>
            <a:ext cx="462041" cy="478315"/>
          </a:xfrm>
          <a:custGeom>
            <a:avLst/>
            <a:gdLst>
              <a:gd name="T0" fmla="*/ 24 w 60"/>
              <a:gd name="T1" fmla="*/ 7 h 62"/>
              <a:gd name="T2" fmla="*/ 38 w 60"/>
              <a:gd name="T3" fmla="*/ 7 h 62"/>
              <a:gd name="T4" fmla="*/ 47 w 60"/>
              <a:gd name="T5" fmla="*/ 7 h 62"/>
              <a:gd name="T6" fmla="*/ 47 w 60"/>
              <a:gd name="T7" fmla="*/ 18 h 62"/>
              <a:gd name="T8" fmla="*/ 47 w 60"/>
              <a:gd name="T9" fmla="*/ 7 h 62"/>
              <a:gd name="T10" fmla="*/ 20 w 60"/>
              <a:gd name="T11" fmla="*/ 37 h 62"/>
              <a:gd name="T12" fmla="*/ 21 w 60"/>
              <a:gd name="T13" fmla="*/ 58 h 62"/>
              <a:gd name="T14" fmla="*/ 15 w 60"/>
              <a:gd name="T15" fmla="*/ 40 h 62"/>
              <a:gd name="T16" fmla="*/ 12 w 60"/>
              <a:gd name="T17" fmla="*/ 58 h 62"/>
              <a:gd name="T18" fmla="*/ 7 w 60"/>
              <a:gd name="T19" fmla="*/ 37 h 62"/>
              <a:gd name="T20" fmla="*/ 2 w 60"/>
              <a:gd name="T21" fmla="*/ 36 h 62"/>
              <a:gd name="T22" fmla="*/ 7 w 60"/>
              <a:gd name="T23" fmla="*/ 19 h 62"/>
              <a:gd name="T24" fmla="*/ 14 w 60"/>
              <a:gd name="T25" fmla="*/ 24 h 62"/>
              <a:gd name="T26" fmla="*/ 21 w 60"/>
              <a:gd name="T27" fmla="*/ 19 h 62"/>
              <a:gd name="T28" fmla="*/ 29 w 60"/>
              <a:gd name="T29" fmla="*/ 16 h 62"/>
              <a:gd name="T30" fmla="*/ 30 w 60"/>
              <a:gd name="T31" fmla="*/ 19 h 62"/>
              <a:gd name="T32" fmla="*/ 30 w 60"/>
              <a:gd name="T33" fmla="*/ 32 h 62"/>
              <a:gd name="T34" fmla="*/ 31 w 60"/>
              <a:gd name="T35" fmla="*/ 32 h 62"/>
              <a:gd name="T36" fmla="*/ 31 w 60"/>
              <a:gd name="T37" fmla="*/ 32 h 62"/>
              <a:gd name="T38" fmla="*/ 32 w 60"/>
              <a:gd name="T39" fmla="*/ 19 h 62"/>
              <a:gd name="T40" fmla="*/ 32 w 60"/>
              <a:gd name="T41" fmla="*/ 16 h 62"/>
              <a:gd name="T42" fmla="*/ 40 w 60"/>
              <a:gd name="T43" fmla="*/ 19 h 62"/>
              <a:gd name="T44" fmla="*/ 47 w 60"/>
              <a:gd name="T45" fmla="*/ 24 h 62"/>
              <a:gd name="T46" fmla="*/ 54 w 60"/>
              <a:gd name="T47" fmla="*/ 19 h 62"/>
              <a:gd name="T48" fmla="*/ 58 w 60"/>
              <a:gd name="T49" fmla="*/ 35 h 62"/>
              <a:gd name="T50" fmla="*/ 53 w 60"/>
              <a:gd name="T51" fmla="*/ 37 h 62"/>
              <a:gd name="T52" fmla="*/ 54 w 60"/>
              <a:gd name="T53" fmla="*/ 58 h 62"/>
              <a:gd name="T54" fmla="*/ 48 w 60"/>
              <a:gd name="T55" fmla="*/ 40 h 62"/>
              <a:gd name="T56" fmla="*/ 45 w 60"/>
              <a:gd name="T57" fmla="*/ 58 h 62"/>
              <a:gd name="T58" fmla="*/ 40 w 60"/>
              <a:gd name="T59" fmla="*/ 37 h 62"/>
              <a:gd name="T60" fmla="*/ 38 w 60"/>
              <a:gd name="T61" fmla="*/ 38 h 62"/>
              <a:gd name="T62" fmla="*/ 33 w 60"/>
              <a:gd name="T63" fmla="*/ 62 h 62"/>
              <a:gd name="T64" fmla="*/ 29 w 60"/>
              <a:gd name="T65" fmla="*/ 41 h 62"/>
              <a:gd name="T66" fmla="*/ 22 w 60"/>
              <a:gd name="T67" fmla="*/ 62 h 62"/>
              <a:gd name="T68" fmla="*/ 20 w 60"/>
              <a:gd name="T69" fmla="*/ 36 h 62"/>
              <a:gd name="T70" fmla="*/ 9 w 60"/>
              <a:gd name="T71" fmla="*/ 13 h 62"/>
              <a:gd name="T72" fmla="*/ 20 w 60"/>
              <a:gd name="T73" fmla="*/ 13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0" h="62">
                <a:moveTo>
                  <a:pt x="31" y="0"/>
                </a:moveTo>
                <a:cubicBezTo>
                  <a:pt x="27" y="0"/>
                  <a:pt x="24" y="4"/>
                  <a:pt x="24" y="7"/>
                </a:cubicBezTo>
                <a:cubicBezTo>
                  <a:pt x="24" y="11"/>
                  <a:pt x="27" y="14"/>
                  <a:pt x="31" y="14"/>
                </a:cubicBezTo>
                <a:cubicBezTo>
                  <a:pt x="35" y="14"/>
                  <a:pt x="38" y="11"/>
                  <a:pt x="38" y="7"/>
                </a:cubicBezTo>
                <a:cubicBezTo>
                  <a:pt x="38" y="4"/>
                  <a:pt x="35" y="0"/>
                  <a:pt x="31" y="0"/>
                </a:cubicBezTo>
                <a:close/>
                <a:moveTo>
                  <a:pt x="47" y="7"/>
                </a:moveTo>
                <a:cubicBezTo>
                  <a:pt x="44" y="7"/>
                  <a:pt x="41" y="10"/>
                  <a:pt x="41" y="13"/>
                </a:cubicBezTo>
                <a:cubicBezTo>
                  <a:pt x="41" y="16"/>
                  <a:pt x="44" y="18"/>
                  <a:pt x="47" y="18"/>
                </a:cubicBezTo>
                <a:cubicBezTo>
                  <a:pt x="50" y="18"/>
                  <a:pt x="53" y="16"/>
                  <a:pt x="53" y="13"/>
                </a:cubicBezTo>
                <a:cubicBezTo>
                  <a:pt x="53" y="10"/>
                  <a:pt x="50" y="7"/>
                  <a:pt x="47" y="7"/>
                </a:cubicBezTo>
                <a:close/>
                <a:moveTo>
                  <a:pt x="20" y="36"/>
                </a:moveTo>
                <a:cubicBezTo>
                  <a:pt x="20" y="37"/>
                  <a:pt x="20" y="37"/>
                  <a:pt x="20" y="37"/>
                </a:cubicBezTo>
                <a:cubicBezTo>
                  <a:pt x="20" y="37"/>
                  <a:pt x="20" y="37"/>
                  <a:pt x="20" y="37"/>
                </a:cubicBezTo>
                <a:cubicBezTo>
                  <a:pt x="21" y="58"/>
                  <a:pt x="21" y="58"/>
                  <a:pt x="21" y="58"/>
                </a:cubicBezTo>
                <a:cubicBezTo>
                  <a:pt x="16" y="58"/>
                  <a:pt x="16" y="58"/>
                  <a:pt x="16" y="58"/>
                </a:cubicBezTo>
                <a:cubicBezTo>
                  <a:pt x="15" y="40"/>
                  <a:pt x="15" y="40"/>
                  <a:pt x="15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2" y="58"/>
                  <a:pt x="12" y="58"/>
                  <a:pt x="12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29"/>
                  <a:pt x="7" y="29"/>
                  <a:pt x="7" y="29"/>
                </a:cubicBezTo>
                <a:cubicBezTo>
                  <a:pt x="2" y="36"/>
                  <a:pt x="2" y="36"/>
                  <a:pt x="2" y="36"/>
                </a:cubicBezTo>
                <a:cubicBezTo>
                  <a:pt x="0" y="34"/>
                  <a:pt x="0" y="34"/>
                  <a:pt x="0" y="34"/>
                </a:cubicBezTo>
                <a:cubicBezTo>
                  <a:pt x="7" y="19"/>
                  <a:pt x="7" y="19"/>
                  <a:pt x="7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4" y="24"/>
                  <a:pt x="14" y="24"/>
                  <a:pt x="14" y="24"/>
                </a:cubicBezTo>
                <a:cubicBezTo>
                  <a:pt x="18" y="19"/>
                  <a:pt x="18" y="19"/>
                  <a:pt x="18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2" y="16"/>
                  <a:pt x="22" y="16"/>
                  <a:pt x="22" y="16"/>
                </a:cubicBezTo>
                <a:cubicBezTo>
                  <a:pt x="29" y="16"/>
                  <a:pt x="29" y="16"/>
                  <a:pt x="29" y="16"/>
                </a:cubicBezTo>
                <a:cubicBezTo>
                  <a:pt x="29" y="17"/>
                  <a:pt x="29" y="17"/>
                  <a:pt x="29" y="17"/>
                </a:cubicBezTo>
                <a:cubicBezTo>
                  <a:pt x="30" y="19"/>
                  <a:pt x="30" y="19"/>
                  <a:pt x="30" y="19"/>
                </a:cubicBezTo>
                <a:cubicBezTo>
                  <a:pt x="28" y="30"/>
                  <a:pt x="28" y="30"/>
                  <a:pt x="28" y="30"/>
                </a:cubicBezTo>
                <a:cubicBezTo>
                  <a:pt x="30" y="32"/>
                  <a:pt x="30" y="32"/>
                  <a:pt x="30" y="32"/>
                </a:cubicBezTo>
                <a:cubicBezTo>
                  <a:pt x="30" y="33"/>
                  <a:pt x="30" y="33"/>
                  <a:pt x="30" y="33"/>
                </a:cubicBezTo>
                <a:cubicBezTo>
                  <a:pt x="31" y="32"/>
                  <a:pt x="31" y="32"/>
                  <a:pt x="31" y="32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2"/>
                  <a:pt x="31" y="32"/>
                  <a:pt x="31" y="32"/>
                </a:cubicBezTo>
                <a:cubicBezTo>
                  <a:pt x="33" y="30"/>
                  <a:pt x="33" y="30"/>
                  <a:pt x="33" y="30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6"/>
                  <a:pt x="32" y="16"/>
                  <a:pt x="32" y="16"/>
                </a:cubicBezTo>
                <a:cubicBezTo>
                  <a:pt x="39" y="16"/>
                  <a:pt x="39" y="16"/>
                  <a:pt x="39" y="16"/>
                </a:cubicBezTo>
                <a:cubicBezTo>
                  <a:pt x="40" y="19"/>
                  <a:pt x="40" y="19"/>
                  <a:pt x="40" y="19"/>
                </a:cubicBezTo>
                <a:cubicBezTo>
                  <a:pt x="44" y="19"/>
                  <a:pt x="44" y="19"/>
                  <a:pt x="44" y="19"/>
                </a:cubicBezTo>
                <a:cubicBezTo>
                  <a:pt x="47" y="24"/>
                  <a:pt x="47" y="24"/>
                  <a:pt x="47" y="24"/>
                </a:cubicBezTo>
                <a:cubicBezTo>
                  <a:pt x="51" y="19"/>
                  <a:pt x="51" y="19"/>
                  <a:pt x="51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60" y="33"/>
                  <a:pt x="60" y="33"/>
                  <a:pt x="60" y="33"/>
                </a:cubicBezTo>
                <a:cubicBezTo>
                  <a:pt x="58" y="35"/>
                  <a:pt x="58" y="35"/>
                  <a:pt x="58" y="35"/>
                </a:cubicBezTo>
                <a:cubicBezTo>
                  <a:pt x="54" y="28"/>
                  <a:pt x="54" y="28"/>
                  <a:pt x="54" y="28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4" y="58"/>
                  <a:pt x="54" y="58"/>
                  <a:pt x="54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8" y="40"/>
                  <a:pt x="48" y="40"/>
                  <a:pt x="48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5" y="58"/>
                  <a:pt x="45" y="58"/>
                  <a:pt x="45" y="58"/>
                </a:cubicBezTo>
                <a:cubicBezTo>
                  <a:pt x="40" y="58"/>
                  <a:pt x="40" y="58"/>
                  <a:pt x="40" y="58"/>
                </a:cubicBezTo>
                <a:cubicBezTo>
                  <a:pt x="40" y="37"/>
                  <a:pt x="40" y="37"/>
                  <a:pt x="40" y="37"/>
                </a:cubicBezTo>
                <a:cubicBezTo>
                  <a:pt x="40" y="36"/>
                  <a:pt x="40" y="36"/>
                  <a:pt x="40" y="36"/>
                </a:cubicBezTo>
                <a:cubicBezTo>
                  <a:pt x="38" y="38"/>
                  <a:pt x="38" y="38"/>
                  <a:pt x="38" y="38"/>
                </a:cubicBezTo>
                <a:cubicBezTo>
                  <a:pt x="39" y="62"/>
                  <a:pt x="39" y="62"/>
                  <a:pt x="39" y="62"/>
                </a:cubicBezTo>
                <a:cubicBezTo>
                  <a:pt x="33" y="62"/>
                  <a:pt x="33" y="62"/>
                  <a:pt x="33" y="62"/>
                </a:cubicBezTo>
                <a:cubicBezTo>
                  <a:pt x="32" y="41"/>
                  <a:pt x="32" y="41"/>
                  <a:pt x="32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8" y="62"/>
                  <a:pt x="28" y="62"/>
                  <a:pt x="28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3" y="38"/>
                  <a:pt x="23" y="38"/>
                  <a:pt x="23" y="38"/>
                </a:cubicBezTo>
                <a:cubicBezTo>
                  <a:pt x="20" y="36"/>
                  <a:pt x="20" y="36"/>
                  <a:pt x="20" y="36"/>
                </a:cubicBezTo>
                <a:close/>
                <a:moveTo>
                  <a:pt x="14" y="7"/>
                </a:moveTo>
                <a:cubicBezTo>
                  <a:pt x="11" y="7"/>
                  <a:pt x="9" y="10"/>
                  <a:pt x="9" y="13"/>
                </a:cubicBezTo>
                <a:cubicBezTo>
                  <a:pt x="9" y="16"/>
                  <a:pt x="11" y="18"/>
                  <a:pt x="14" y="18"/>
                </a:cubicBezTo>
                <a:cubicBezTo>
                  <a:pt x="17" y="18"/>
                  <a:pt x="20" y="16"/>
                  <a:pt x="20" y="13"/>
                </a:cubicBezTo>
                <a:cubicBezTo>
                  <a:pt x="20" y="10"/>
                  <a:pt x="17" y="7"/>
                  <a:pt x="14" y="7"/>
                </a:cubicBezTo>
                <a:close/>
              </a:path>
            </a:pathLst>
          </a:custGeom>
          <a:solidFill>
            <a:srgbClr val="77777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19" name="组合 118"/>
          <p:cNvGrpSpPr/>
          <p:nvPr/>
        </p:nvGrpSpPr>
        <p:grpSpPr>
          <a:xfrm>
            <a:off x="2743994" y="4159147"/>
            <a:ext cx="450871" cy="487070"/>
            <a:chOff x="2782033" y="2877344"/>
            <a:chExt cx="571561" cy="617451"/>
          </a:xfrm>
          <a:solidFill>
            <a:srgbClr val="777777"/>
          </a:solidFill>
        </p:grpSpPr>
        <p:sp>
          <p:nvSpPr>
            <p:cNvPr id="120" name="Freeform 884"/>
            <p:cNvSpPr>
              <a:spLocks noEditPoints="1"/>
            </p:cNvSpPr>
            <p:nvPr/>
          </p:nvSpPr>
          <p:spPr bwMode="auto">
            <a:xfrm>
              <a:off x="2946844" y="2877344"/>
              <a:ext cx="406750" cy="411147"/>
            </a:xfrm>
            <a:custGeom>
              <a:avLst/>
              <a:gdLst>
                <a:gd name="T0" fmla="*/ 90 w 174"/>
                <a:gd name="T1" fmla="*/ 14 h 176"/>
                <a:gd name="T2" fmla="*/ 90 w 174"/>
                <a:gd name="T3" fmla="*/ 0 h 176"/>
                <a:gd name="T4" fmla="*/ 80 w 174"/>
                <a:gd name="T5" fmla="*/ 0 h 176"/>
                <a:gd name="T6" fmla="*/ 80 w 174"/>
                <a:gd name="T7" fmla="*/ 14 h 176"/>
                <a:gd name="T8" fmla="*/ 0 w 174"/>
                <a:gd name="T9" fmla="*/ 14 h 176"/>
                <a:gd name="T10" fmla="*/ 0 w 174"/>
                <a:gd name="T11" fmla="*/ 40 h 176"/>
                <a:gd name="T12" fmla="*/ 9 w 174"/>
                <a:gd name="T13" fmla="*/ 40 h 176"/>
                <a:gd name="T14" fmla="*/ 9 w 174"/>
                <a:gd name="T15" fmla="*/ 138 h 176"/>
                <a:gd name="T16" fmla="*/ 70 w 174"/>
                <a:gd name="T17" fmla="*/ 138 h 176"/>
                <a:gd name="T18" fmla="*/ 33 w 174"/>
                <a:gd name="T19" fmla="*/ 168 h 176"/>
                <a:gd name="T20" fmla="*/ 39 w 174"/>
                <a:gd name="T21" fmla="*/ 176 h 176"/>
                <a:gd name="T22" fmla="*/ 86 w 174"/>
                <a:gd name="T23" fmla="*/ 138 h 176"/>
                <a:gd name="T24" fmla="*/ 86 w 174"/>
                <a:gd name="T25" fmla="*/ 138 h 176"/>
                <a:gd name="T26" fmla="*/ 133 w 174"/>
                <a:gd name="T27" fmla="*/ 176 h 176"/>
                <a:gd name="T28" fmla="*/ 140 w 174"/>
                <a:gd name="T29" fmla="*/ 168 h 176"/>
                <a:gd name="T30" fmla="*/ 102 w 174"/>
                <a:gd name="T31" fmla="*/ 138 h 176"/>
                <a:gd name="T32" fmla="*/ 164 w 174"/>
                <a:gd name="T33" fmla="*/ 138 h 176"/>
                <a:gd name="T34" fmla="*/ 164 w 174"/>
                <a:gd name="T35" fmla="*/ 40 h 176"/>
                <a:gd name="T36" fmla="*/ 174 w 174"/>
                <a:gd name="T37" fmla="*/ 40 h 176"/>
                <a:gd name="T38" fmla="*/ 174 w 174"/>
                <a:gd name="T39" fmla="*/ 14 h 176"/>
                <a:gd name="T40" fmla="*/ 90 w 174"/>
                <a:gd name="T41" fmla="*/ 14 h 176"/>
                <a:gd name="T42" fmla="*/ 154 w 174"/>
                <a:gd name="T43" fmla="*/ 128 h 176"/>
                <a:gd name="T44" fmla="*/ 19 w 174"/>
                <a:gd name="T45" fmla="*/ 128 h 176"/>
                <a:gd name="T46" fmla="*/ 19 w 174"/>
                <a:gd name="T47" fmla="*/ 40 h 176"/>
                <a:gd name="T48" fmla="*/ 154 w 174"/>
                <a:gd name="T49" fmla="*/ 40 h 176"/>
                <a:gd name="T50" fmla="*/ 154 w 174"/>
                <a:gd name="T51" fmla="*/ 128 h 176"/>
                <a:gd name="T52" fmla="*/ 51 w 174"/>
                <a:gd name="T53" fmla="*/ 105 h 176"/>
                <a:gd name="T54" fmla="*/ 51 w 174"/>
                <a:gd name="T55" fmla="*/ 79 h 176"/>
                <a:gd name="T56" fmla="*/ 77 w 174"/>
                <a:gd name="T57" fmla="*/ 79 h 176"/>
                <a:gd name="T58" fmla="*/ 51 w 174"/>
                <a:gd name="T59" fmla="*/ 53 h 176"/>
                <a:gd name="T60" fmla="*/ 25 w 174"/>
                <a:gd name="T61" fmla="*/ 79 h 176"/>
                <a:gd name="T62" fmla="*/ 51 w 174"/>
                <a:gd name="T63" fmla="*/ 105 h 176"/>
                <a:gd name="T64" fmla="*/ 59 w 174"/>
                <a:gd name="T65" fmla="*/ 112 h 176"/>
                <a:gd name="T66" fmla="*/ 85 w 174"/>
                <a:gd name="T67" fmla="*/ 86 h 176"/>
                <a:gd name="T68" fmla="*/ 59 w 174"/>
                <a:gd name="T69" fmla="*/ 86 h 176"/>
                <a:gd name="T70" fmla="*/ 59 w 174"/>
                <a:gd name="T71" fmla="*/ 112 h 176"/>
                <a:gd name="T72" fmla="*/ 138 w 174"/>
                <a:gd name="T73" fmla="*/ 59 h 176"/>
                <a:gd name="T74" fmla="*/ 105 w 174"/>
                <a:gd name="T75" fmla="*/ 59 h 176"/>
                <a:gd name="T76" fmla="*/ 105 w 174"/>
                <a:gd name="T77" fmla="*/ 69 h 176"/>
                <a:gd name="T78" fmla="*/ 138 w 174"/>
                <a:gd name="T79" fmla="*/ 69 h 176"/>
                <a:gd name="T80" fmla="*/ 138 w 174"/>
                <a:gd name="T81" fmla="*/ 59 h 176"/>
                <a:gd name="T82" fmla="*/ 138 w 174"/>
                <a:gd name="T83" fmla="*/ 77 h 176"/>
                <a:gd name="T84" fmla="*/ 105 w 174"/>
                <a:gd name="T85" fmla="*/ 77 h 176"/>
                <a:gd name="T86" fmla="*/ 105 w 174"/>
                <a:gd name="T87" fmla="*/ 87 h 176"/>
                <a:gd name="T88" fmla="*/ 138 w 174"/>
                <a:gd name="T89" fmla="*/ 87 h 176"/>
                <a:gd name="T90" fmla="*/ 138 w 174"/>
                <a:gd name="T91" fmla="*/ 77 h 176"/>
                <a:gd name="T92" fmla="*/ 138 w 174"/>
                <a:gd name="T93" fmla="*/ 96 h 176"/>
                <a:gd name="T94" fmla="*/ 105 w 174"/>
                <a:gd name="T95" fmla="*/ 96 h 176"/>
                <a:gd name="T96" fmla="*/ 105 w 174"/>
                <a:gd name="T97" fmla="*/ 106 h 176"/>
                <a:gd name="T98" fmla="*/ 138 w 174"/>
                <a:gd name="T99" fmla="*/ 106 h 176"/>
                <a:gd name="T100" fmla="*/ 138 w 174"/>
                <a:gd name="T101" fmla="*/ 9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4" h="176">
                  <a:moveTo>
                    <a:pt x="90" y="14"/>
                  </a:moveTo>
                  <a:cubicBezTo>
                    <a:pt x="90" y="0"/>
                    <a:pt x="90" y="0"/>
                    <a:pt x="9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70" y="138"/>
                    <a:pt x="70" y="138"/>
                    <a:pt x="70" y="138"/>
                  </a:cubicBezTo>
                  <a:cubicBezTo>
                    <a:pt x="33" y="168"/>
                    <a:pt x="33" y="168"/>
                    <a:pt x="33" y="168"/>
                  </a:cubicBezTo>
                  <a:cubicBezTo>
                    <a:pt x="39" y="176"/>
                    <a:pt x="39" y="176"/>
                    <a:pt x="39" y="176"/>
                  </a:cubicBezTo>
                  <a:cubicBezTo>
                    <a:pt x="86" y="138"/>
                    <a:pt x="86" y="138"/>
                    <a:pt x="86" y="138"/>
                  </a:cubicBezTo>
                  <a:cubicBezTo>
                    <a:pt x="86" y="138"/>
                    <a:pt x="86" y="138"/>
                    <a:pt x="86" y="138"/>
                  </a:cubicBezTo>
                  <a:cubicBezTo>
                    <a:pt x="133" y="176"/>
                    <a:pt x="133" y="176"/>
                    <a:pt x="133" y="176"/>
                  </a:cubicBezTo>
                  <a:cubicBezTo>
                    <a:pt x="140" y="168"/>
                    <a:pt x="140" y="168"/>
                    <a:pt x="140" y="168"/>
                  </a:cubicBezTo>
                  <a:cubicBezTo>
                    <a:pt x="102" y="138"/>
                    <a:pt x="102" y="138"/>
                    <a:pt x="102" y="138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74" y="40"/>
                    <a:pt x="174" y="40"/>
                    <a:pt x="174" y="40"/>
                  </a:cubicBezTo>
                  <a:cubicBezTo>
                    <a:pt x="174" y="14"/>
                    <a:pt x="174" y="14"/>
                    <a:pt x="174" y="14"/>
                  </a:cubicBezTo>
                  <a:lnTo>
                    <a:pt x="90" y="14"/>
                  </a:lnTo>
                  <a:close/>
                  <a:moveTo>
                    <a:pt x="154" y="128"/>
                  </a:moveTo>
                  <a:cubicBezTo>
                    <a:pt x="19" y="128"/>
                    <a:pt x="19" y="128"/>
                    <a:pt x="19" y="128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54" y="40"/>
                    <a:pt x="154" y="40"/>
                    <a:pt x="154" y="40"/>
                  </a:cubicBezTo>
                  <a:lnTo>
                    <a:pt x="154" y="128"/>
                  </a:lnTo>
                  <a:close/>
                  <a:moveTo>
                    <a:pt x="51" y="105"/>
                  </a:moveTo>
                  <a:cubicBezTo>
                    <a:pt x="51" y="79"/>
                    <a:pt x="51" y="79"/>
                    <a:pt x="51" y="79"/>
                  </a:cubicBezTo>
                  <a:cubicBezTo>
                    <a:pt x="77" y="79"/>
                    <a:pt x="77" y="79"/>
                    <a:pt x="77" y="79"/>
                  </a:cubicBezTo>
                  <a:cubicBezTo>
                    <a:pt x="77" y="65"/>
                    <a:pt x="66" y="53"/>
                    <a:pt x="51" y="53"/>
                  </a:cubicBezTo>
                  <a:cubicBezTo>
                    <a:pt x="37" y="53"/>
                    <a:pt x="25" y="65"/>
                    <a:pt x="25" y="79"/>
                  </a:cubicBezTo>
                  <a:cubicBezTo>
                    <a:pt x="25" y="94"/>
                    <a:pt x="37" y="105"/>
                    <a:pt x="51" y="105"/>
                  </a:cubicBezTo>
                  <a:close/>
                  <a:moveTo>
                    <a:pt x="59" y="112"/>
                  </a:moveTo>
                  <a:cubicBezTo>
                    <a:pt x="73" y="112"/>
                    <a:pt x="85" y="101"/>
                    <a:pt x="85" y="86"/>
                  </a:cubicBezTo>
                  <a:cubicBezTo>
                    <a:pt x="59" y="86"/>
                    <a:pt x="59" y="86"/>
                    <a:pt x="59" y="86"/>
                  </a:cubicBezTo>
                  <a:lnTo>
                    <a:pt x="59" y="112"/>
                  </a:lnTo>
                  <a:close/>
                  <a:moveTo>
                    <a:pt x="138" y="59"/>
                  </a:moveTo>
                  <a:cubicBezTo>
                    <a:pt x="105" y="59"/>
                    <a:pt x="105" y="59"/>
                    <a:pt x="105" y="59"/>
                  </a:cubicBezTo>
                  <a:cubicBezTo>
                    <a:pt x="105" y="69"/>
                    <a:pt x="105" y="69"/>
                    <a:pt x="105" y="69"/>
                  </a:cubicBezTo>
                  <a:cubicBezTo>
                    <a:pt x="138" y="69"/>
                    <a:pt x="138" y="69"/>
                    <a:pt x="138" y="69"/>
                  </a:cubicBezTo>
                  <a:lnTo>
                    <a:pt x="138" y="59"/>
                  </a:lnTo>
                  <a:close/>
                  <a:moveTo>
                    <a:pt x="138" y="77"/>
                  </a:moveTo>
                  <a:cubicBezTo>
                    <a:pt x="105" y="77"/>
                    <a:pt x="105" y="77"/>
                    <a:pt x="105" y="77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38" y="87"/>
                    <a:pt x="138" y="87"/>
                    <a:pt x="138" y="87"/>
                  </a:cubicBezTo>
                  <a:lnTo>
                    <a:pt x="138" y="77"/>
                  </a:lnTo>
                  <a:close/>
                  <a:moveTo>
                    <a:pt x="138" y="96"/>
                  </a:moveTo>
                  <a:cubicBezTo>
                    <a:pt x="105" y="96"/>
                    <a:pt x="105" y="96"/>
                    <a:pt x="105" y="96"/>
                  </a:cubicBezTo>
                  <a:cubicBezTo>
                    <a:pt x="105" y="106"/>
                    <a:pt x="105" y="106"/>
                    <a:pt x="105" y="106"/>
                  </a:cubicBezTo>
                  <a:cubicBezTo>
                    <a:pt x="138" y="106"/>
                    <a:pt x="138" y="106"/>
                    <a:pt x="138" y="106"/>
                  </a:cubicBezTo>
                  <a:lnTo>
                    <a:pt x="138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9" tIns="34295" rIns="68589" bIns="3429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Freeform 40"/>
            <p:cNvSpPr>
              <a:spLocks noEditPoints="1"/>
            </p:cNvSpPr>
            <p:nvPr/>
          </p:nvSpPr>
          <p:spPr bwMode="auto">
            <a:xfrm>
              <a:off x="2782033" y="2992399"/>
              <a:ext cx="317694" cy="502396"/>
            </a:xfrm>
            <a:custGeom>
              <a:avLst/>
              <a:gdLst>
                <a:gd name="T0" fmla="*/ 253 w 490"/>
                <a:gd name="T1" fmla="*/ 737 h 775"/>
                <a:gd name="T2" fmla="*/ 211 w 490"/>
                <a:gd name="T3" fmla="*/ 775 h 775"/>
                <a:gd name="T4" fmla="*/ 175 w 490"/>
                <a:gd name="T5" fmla="*/ 762 h 775"/>
                <a:gd name="T6" fmla="*/ 161 w 490"/>
                <a:gd name="T7" fmla="*/ 762 h 775"/>
                <a:gd name="T8" fmla="*/ 125 w 490"/>
                <a:gd name="T9" fmla="*/ 775 h 775"/>
                <a:gd name="T10" fmla="*/ 84 w 490"/>
                <a:gd name="T11" fmla="*/ 737 h 775"/>
                <a:gd name="T12" fmla="*/ 76 w 490"/>
                <a:gd name="T13" fmla="*/ 475 h 775"/>
                <a:gd name="T14" fmla="*/ 65 w 490"/>
                <a:gd name="T15" fmla="*/ 474 h 775"/>
                <a:gd name="T16" fmla="*/ 21 w 490"/>
                <a:gd name="T17" fmla="*/ 441 h 775"/>
                <a:gd name="T18" fmla="*/ 19 w 490"/>
                <a:gd name="T19" fmla="*/ 217 h 775"/>
                <a:gd name="T20" fmla="*/ 48 w 490"/>
                <a:gd name="T21" fmla="*/ 192 h 775"/>
                <a:gd name="T22" fmla="*/ 121 w 490"/>
                <a:gd name="T23" fmla="*/ 183 h 775"/>
                <a:gd name="T24" fmla="*/ 132 w 490"/>
                <a:gd name="T25" fmla="*/ 189 h 775"/>
                <a:gd name="T26" fmla="*/ 168 w 490"/>
                <a:gd name="T27" fmla="*/ 243 h 775"/>
                <a:gd name="T28" fmla="*/ 204 w 490"/>
                <a:gd name="T29" fmla="*/ 189 h 775"/>
                <a:gd name="T30" fmla="*/ 216 w 490"/>
                <a:gd name="T31" fmla="*/ 183 h 775"/>
                <a:gd name="T32" fmla="*/ 257 w 490"/>
                <a:gd name="T33" fmla="*/ 188 h 775"/>
                <a:gd name="T34" fmla="*/ 293 w 490"/>
                <a:gd name="T35" fmla="*/ 205 h 775"/>
                <a:gd name="T36" fmla="*/ 331 w 490"/>
                <a:gd name="T37" fmla="*/ 251 h 775"/>
                <a:gd name="T38" fmla="*/ 339 w 490"/>
                <a:gd name="T39" fmla="*/ 259 h 775"/>
                <a:gd name="T40" fmla="*/ 355 w 490"/>
                <a:gd name="T41" fmla="*/ 261 h 775"/>
                <a:gd name="T42" fmla="*/ 362 w 490"/>
                <a:gd name="T43" fmla="*/ 256 h 775"/>
                <a:gd name="T44" fmla="*/ 406 w 490"/>
                <a:gd name="T45" fmla="*/ 223 h 775"/>
                <a:gd name="T46" fmla="*/ 452 w 490"/>
                <a:gd name="T47" fmla="*/ 284 h 775"/>
                <a:gd name="T48" fmla="*/ 405 w 490"/>
                <a:gd name="T49" fmla="*/ 318 h 775"/>
                <a:gd name="T50" fmla="*/ 357 w 490"/>
                <a:gd name="T51" fmla="*/ 346 h 775"/>
                <a:gd name="T52" fmla="*/ 321 w 490"/>
                <a:gd name="T53" fmla="*/ 343 h 775"/>
                <a:gd name="T54" fmla="*/ 275 w 490"/>
                <a:gd name="T55" fmla="*/ 302 h 775"/>
                <a:gd name="T56" fmla="*/ 265 w 490"/>
                <a:gd name="T57" fmla="*/ 291 h 775"/>
                <a:gd name="T58" fmla="*/ 253 w 490"/>
                <a:gd name="T59" fmla="*/ 737 h 775"/>
                <a:gd name="T60" fmla="*/ 170 w 490"/>
                <a:gd name="T61" fmla="*/ 1 h 775"/>
                <a:gd name="T62" fmla="*/ 236 w 490"/>
                <a:gd name="T63" fmla="*/ 74 h 775"/>
                <a:gd name="T64" fmla="*/ 167 w 490"/>
                <a:gd name="T65" fmla="*/ 159 h 775"/>
                <a:gd name="T66" fmla="*/ 100 w 490"/>
                <a:gd name="T67" fmla="*/ 71 h 775"/>
                <a:gd name="T68" fmla="*/ 170 w 490"/>
                <a:gd name="T69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0" h="775">
                  <a:moveTo>
                    <a:pt x="253" y="737"/>
                  </a:moveTo>
                  <a:cubicBezTo>
                    <a:pt x="252" y="758"/>
                    <a:pt x="230" y="775"/>
                    <a:pt x="211" y="775"/>
                  </a:cubicBezTo>
                  <a:cubicBezTo>
                    <a:pt x="198" y="775"/>
                    <a:pt x="182" y="770"/>
                    <a:pt x="175" y="762"/>
                  </a:cubicBezTo>
                  <a:cubicBezTo>
                    <a:pt x="172" y="757"/>
                    <a:pt x="165" y="757"/>
                    <a:pt x="161" y="762"/>
                  </a:cubicBezTo>
                  <a:cubicBezTo>
                    <a:pt x="155" y="770"/>
                    <a:pt x="138" y="775"/>
                    <a:pt x="125" y="775"/>
                  </a:cubicBezTo>
                  <a:cubicBezTo>
                    <a:pt x="106" y="775"/>
                    <a:pt x="85" y="758"/>
                    <a:pt x="84" y="737"/>
                  </a:cubicBezTo>
                  <a:cubicBezTo>
                    <a:pt x="76" y="475"/>
                    <a:pt x="76" y="475"/>
                    <a:pt x="76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7" y="472"/>
                    <a:pt x="24" y="459"/>
                    <a:pt x="21" y="441"/>
                  </a:cubicBezTo>
                  <a:cubicBezTo>
                    <a:pt x="0" y="331"/>
                    <a:pt x="4" y="332"/>
                    <a:pt x="19" y="217"/>
                  </a:cubicBezTo>
                  <a:cubicBezTo>
                    <a:pt x="21" y="209"/>
                    <a:pt x="31" y="194"/>
                    <a:pt x="48" y="192"/>
                  </a:cubicBezTo>
                  <a:cubicBezTo>
                    <a:pt x="121" y="183"/>
                    <a:pt x="121" y="183"/>
                    <a:pt x="121" y="183"/>
                  </a:cubicBezTo>
                  <a:cubicBezTo>
                    <a:pt x="125" y="183"/>
                    <a:pt x="130" y="185"/>
                    <a:pt x="132" y="189"/>
                  </a:cubicBezTo>
                  <a:cubicBezTo>
                    <a:pt x="168" y="243"/>
                    <a:pt x="168" y="243"/>
                    <a:pt x="168" y="243"/>
                  </a:cubicBezTo>
                  <a:cubicBezTo>
                    <a:pt x="204" y="189"/>
                    <a:pt x="204" y="189"/>
                    <a:pt x="204" y="189"/>
                  </a:cubicBezTo>
                  <a:cubicBezTo>
                    <a:pt x="207" y="185"/>
                    <a:pt x="211" y="183"/>
                    <a:pt x="216" y="183"/>
                  </a:cubicBezTo>
                  <a:cubicBezTo>
                    <a:pt x="257" y="188"/>
                    <a:pt x="257" y="188"/>
                    <a:pt x="257" y="188"/>
                  </a:cubicBezTo>
                  <a:cubicBezTo>
                    <a:pt x="278" y="191"/>
                    <a:pt x="285" y="196"/>
                    <a:pt x="293" y="205"/>
                  </a:cubicBezTo>
                  <a:cubicBezTo>
                    <a:pt x="307" y="223"/>
                    <a:pt x="320" y="239"/>
                    <a:pt x="331" y="251"/>
                  </a:cubicBezTo>
                  <a:cubicBezTo>
                    <a:pt x="334" y="254"/>
                    <a:pt x="336" y="257"/>
                    <a:pt x="339" y="259"/>
                  </a:cubicBezTo>
                  <a:cubicBezTo>
                    <a:pt x="343" y="264"/>
                    <a:pt x="350" y="264"/>
                    <a:pt x="355" y="261"/>
                  </a:cubicBezTo>
                  <a:cubicBezTo>
                    <a:pt x="357" y="259"/>
                    <a:pt x="360" y="258"/>
                    <a:pt x="362" y="256"/>
                  </a:cubicBezTo>
                  <a:cubicBezTo>
                    <a:pt x="373" y="248"/>
                    <a:pt x="393" y="233"/>
                    <a:pt x="406" y="223"/>
                  </a:cubicBezTo>
                  <a:cubicBezTo>
                    <a:pt x="442" y="195"/>
                    <a:pt x="490" y="255"/>
                    <a:pt x="452" y="284"/>
                  </a:cubicBezTo>
                  <a:cubicBezTo>
                    <a:pt x="438" y="294"/>
                    <a:pt x="418" y="310"/>
                    <a:pt x="405" y="318"/>
                  </a:cubicBezTo>
                  <a:cubicBezTo>
                    <a:pt x="386" y="332"/>
                    <a:pt x="369" y="342"/>
                    <a:pt x="357" y="346"/>
                  </a:cubicBezTo>
                  <a:cubicBezTo>
                    <a:pt x="346" y="351"/>
                    <a:pt x="332" y="351"/>
                    <a:pt x="321" y="343"/>
                  </a:cubicBezTo>
                  <a:cubicBezTo>
                    <a:pt x="305" y="333"/>
                    <a:pt x="291" y="320"/>
                    <a:pt x="275" y="302"/>
                  </a:cubicBezTo>
                  <a:cubicBezTo>
                    <a:pt x="272" y="299"/>
                    <a:pt x="269" y="295"/>
                    <a:pt x="265" y="291"/>
                  </a:cubicBezTo>
                  <a:cubicBezTo>
                    <a:pt x="253" y="737"/>
                    <a:pt x="253" y="737"/>
                    <a:pt x="253" y="737"/>
                  </a:cubicBezTo>
                  <a:close/>
                  <a:moveTo>
                    <a:pt x="170" y="1"/>
                  </a:moveTo>
                  <a:cubicBezTo>
                    <a:pt x="207" y="2"/>
                    <a:pt x="237" y="34"/>
                    <a:pt x="236" y="74"/>
                  </a:cubicBezTo>
                  <a:cubicBezTo>
                    <a:pt x="235" y="113"/>
                    <a:pt x="204" y="160"/>
                    <a:pt x="167" y="159"/>
                  </a:cubicBezTo>
                  <a:cubicBezTo>
                    <a:pt x="129" y="159"/>
                    <a:pt x="100" y="110"/>
                    <a:pt x="100" y="71"/>
                  </a:cubicBezTo>
                  <a:cubicBezTo>
                    <a:pt x="101" y="32"/>
                    <a:pt x="132" y="0"/>
                    <a:pt x="170" y="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4344194" y="4201405"/>
            <a:ext cx="469175" cy="469243"/>
            <a:chOff x="5699322" y="3963624"/>
            <a:chExt cx="132182" cy="132201"/>
          </a:xfrm>
          <a:solidFill>
            <a:srgbClr val="777777"/>
          </a:solidFill>
        </p:grpSpPr>
        <p:sp>
          <p:nvSpPr>
            <p:cNvPr id="123" name="Freeform 412"/>
            <p:cNvSpPr>
              <a:spLocks noEditPoints="1"/>
            </p:cNvSpPr>
            <p:nvPr/>
          </p:nvSpPr>
          <p:spPr bwMode="auto">
            <a:xfrm>
              <a:off x="5781489" y="3963624"/>
              <a:ext cx="50015" cy="50022"/>
            </a:xfrm>
            <a:custGeom>
              <a:avLst/>
              <a:gdLst>
                <a:gd name="T0" fmla="*/ 105 w 108"/>
                <a:gd name="T1" fmla="*/ 44 h 108"/>
                <a:gd name="T2" fmla="*/ 89 w 108"/>
                <a:gd name="T3" fmla="*/ 41 h 108"/>
                <a:gd name="T4" fmla="*/ 88 w 108"/>
                <a:gd name="T5" fmla="*/ 38 h 108"/>
                <a:gd name="T6" fmla="*/ 97 w 108"/>
                <a:gd name="T7" fmla="*/ 25 h 108"/>
                <a:gd name="T8" fmla="*/ 96 w 108"/>
                <a:gd name="T9" fmla="*/ 20 h 108"/>
                <a:gd name="T10" fmla="*/ 87 w 108"/>
                <a:gd name="T11" fmla="*/ 11 h 108"/>
                <a:gd name="T12" fmla="*/ 83 w 108"/>
                <a:gd name="T13" fmla="*/ 11 h 108"/>
                <a:gd name="T14" fmla="*/ 69 w 108"/>
                <a:gd name="T15" fmla="*/ 20 h 108"/>
                <a:gd name="T16" fmla="*/ 66 w 108"/>
                <a:gd name="T17" fmla="*/ 19 h 108"/>
                <a:gd name="T18" fmla="*/ 64 w 108"/>
                <a:gd name="T19" fmla="*/ 3 h 108"/>
                <a:gd name="T20" fmla="*/ 60 w 108"/>
                <a:gd name="T21" fmla="*/ 0 h 108"/>
                <a:gd name="T22" fmla="*/ 48 w 108"/>
                <a:gd name="T23" fmla="*/ 0 h 108"/>
                <a:gd name="T24" fmla="*/ 44 w 108"/>
                <a:gd name="T25" fmla="*/ 3 h 108"/>
                <a:gd name="T26" fmla="*/ 41 w 108"/>
                <a:gd name="T27" fmla="*/ 19 h 108"/>
                <a:gd name="T28" fmla="*/ 38 w 108"/>
                <a:gd name="T29" fmla="*/ 20 h 108"/>
                <a:gd name="T30" fmla="*/ 25 w 108"/>
                <a:gd name="T31" fmla="*/ 11 h 108"/>
                <a:gd name="T32" fmla="*/ 20 w 108"/>
                <a:gd name="T33" fmla="*/ 11 h 108"/>
                <a:gd name="T34" fmla="*/ 11 w 108"/>
                <a:gd name="T35" fmla="*/ 20 h 108"/>
                <a:gd name="T36" fmla="*/ 11 w 108"/>
                <a:gd name="T37" fmla="*/ 25 h 108"/>
                <a:gd name="T38" fmla="*/ 20 w 108"/>
                <a:gd name="T39" fmla="*/ 38 h 108"/>
                <a:gd name="T40" fmla="*/ 19 w 108"/>
                <a:gd name="T41" fmla="*/ 41 h 108"/>
                <a:gd name="T42" fmla="*/ 3 w 108"/>
                <a:gd name="T43" fmla="*/ 44 h 108"/>
                <a:gd name="T44" fmla="*/ 0 w 108"/>
                <a:gd name="T45" fmla="*/ 48 h 108"/>
                <a:gd name="T46" fmla="*/ 0 w 108"/>
                <a:gd name="T47" fmla="*/ 60 h 108"/>
                <a:gd name="T48" fmla="*/ 3 w 108"/>
                <a:gd name="T49" fmla="*/ 64 h 108"/>
                <a:gd name="T50" fmla="*/ 19 w 108"/>
                <a:gd name="T51" fmla="*/ 67 h 108"/>
                <a:gd name="T52" fmla="*/ 20 w 108"/>
                <a:gd name="T53" fmla="*/ 69 h 108"/>
                <a:gd name="T54" fmla="*/ 11 w 108"/>
                <a:gd name="T55" fmla="*/ 83 h 108"/>
                <a:gd name="T56" fmla="*/ 11 w 108"/>
                <a:gd name="T57" fmla="*/ 88 h 108"/>
                <a:gd name="T58" fmla="*/ 20 w 108"/>
                <a:gd name="T59" fmla="*/ 96 h 108"/>
                <a:gd name="T60" fmla="*/ 25 w 108"/>
                <a:gd name="T61" fmla="*/ 97 h 108"/>
                <a:gd name="T62" fmla="*/ 38 w 108"/>
                <a:gd name="T63" fmla="*/ 88 h 108"/>
                <a:gd name="T64" fmla="*/ 41 w 108"/>
                <a:gd name="T65" fmla="*/ 89 h 108"/>
                <a:gd name="T66" fmla="*/ 44 w 108"/>
                <a:gd name="T67" fmla="*/ 105 h 108"/>
                <a:gd name="T68" fmla="*/ 48 w 108"/>
                <a:gd name="T69" fmla="*/ 108 h 108"/>
                <a:gd name="T70" fmla="*/ 60 w 108"/>
                <a:gd name="T71" fmla="*/ 108 h 108"/>
                <a:gd name="T72" fmla="*/ 64 w 108"/>
                <a:gd name="T73" fmla="*/ 105 h 108"/>
                <a:gd name="T74" fmla="*/ 66 w 108"/>
                <a:gd name="T75" fmla="*/ 89 h 108"/>
                <a:gd name="T76" fmla="*/ 69 w 108"/>
                <a:gd name="T77" fmla="*/ 88 h 108"/>
                <a:gd name="T78" fmla="*/ 83 w 108"/>
                <a:gd name="T79" fmla="*/ 97 h 108"/>
                <a:gd name="T80" fmla="*/ 87 w 108"/>
                <a:gd name="T81" fmla="*/ 96 h 108"/>
                <a:gd name="T82" fmla="*/ 96 w 108"/>
                <a:gd name="T83" fmla="*/ 88 h 108"/>
                <a:gd name="T84" fmla="*/ 97 w 108"/>
                <a:gd name="T85" fmla="*/ 83 h 108"/>
                <a:gd name="T86" fmla="*/ 88 w 108"/>
                <a:gd name="T87" fmla="*/ 69 h 108"/>
                <a:gd name="T88" fmla="*/ 89 w 108"/>
                <a:gd name="T89" fmla="*/ 67 h 108"/>
                <a:gd name="T90" fmla="*/ 105 w 108"/>
                <a:gd name="T91" fmla="*/ 64 h 108"/>
                <a:gd name="T92" fmla="*/ 108 w 108"/>
                <a:gd name="T93" fmla="*/ 60 h 108"/>
                <a:gd name="T94" fmla="*/ 108 w 108"/>
                <a:gd name="T95" fmla="*/ 48 h 108"/>
                <a:gd name="T96" fmla="*/ 105 w 108"/>
                <a:gd name="T97" fmla="*/ 44 h 108"/>
                <a:gd name="T98" fmla="*/ 54 w 108"/>
                <a:gd name="T99" fmla="*/ 71 h 108"/>
                <a:gd name="T100" fmla="*/ 37 w 108"/>
                <a:gd name="T101" fmla="*/ 54 h 108"/>
                <a:gd name="T102" fmla="*/ 54 w 108"/>
                <a:gd name="T103" fmla="*/ 37 h 108"/>
                <a:gd name="T104" fmla="*/ 71 w 108"/>
                <a:gd name="T105" fmla="*/ 54 h 108"/>
                <a:gd name="T106" fmla="*/ 54 w 108"/>
                <a:gd name="T107" fmla="*/ 7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8" h="108">
                  <a:moveTo>
                    <a:pt x="105" y="44"/>
                  </a:moveTo>
                  <a:cubicBezTo>
                    <a:pt x="89" y="41"/>
                    <a:pt x="89" y="41"/>
                    <a:pt x="89" y="41"/>
                  </a:cubicBezTo>
                  <a:cubicBezTo>
                    <a:pt x="87" y="41"/>
                    <a:pt x="87" y="40"/>
                    <a:pt x="88" y="38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98" y="23"/>
                    <a:pt x="97" y="21"/>
                    <a:pt x="96" y="20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6" y="10"/>
                    <a:pt x="84" y="10"/>
                    <a:pt x="83" y="11"/>
                  </a:cubicBezTo>
                  <a:cubicBezTo>
                    <a:pt x="69" y="20"/>
                    <a:pt x="69" y="20"/>
                    <a:pt x="69" y="20"/>
                  </a:cubicBezTo>
                  <a:cubicBezTo>
                    <a:pt x="68" y="21"/>
                    <a:pt x="67" y="21"/>
                    <a:pt x="66" y="19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3" y="1"/>
                    <a:pt x="62" y="0"/>
                    <a:pt x="6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6" y="0"/>
                    <a:pt x="44" y="1"/>
                    <a:pt x="44" y="3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21"/>
                    <a:pt x="40" y="21"/>
                    <a:pt x="38" y="2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3" y="10"/>
                    <a:pt x="21" y="10"/>
                    <a:pt x="20" y="1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1"/>
                    <a:pt x="10" y="23"/>
                    <a:pt x="11" y="25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1" y="40"/>
                    <a:pt x="21" y="41"/>
                    <a:pt x="19" y="41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1" y="45"/>
                    <a:pt x="0" y="46"/>
                    <a:pt x="0" y="48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1" y="63"/>
                    <a:pt x="3" y="64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21" y="67"/>
                    <a:pt x="21" y="68"/>
                    <a:pt x="20" y="69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0" y="84"/>
                    <a:pt x="10" y="86"/>
                    <a:pt x="11" y="88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1" y="97"/>
                    <a:pt x="23" y="98"/>
                    <a:pt x="25" y="97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40" y="87"/>
                    <a:pt x="41" y="87"/>
                    <a:pt x="41" y="89"/>
                  </a:cubicBezTo>
                  <a:cubicBezTo>
                    <a:pt x="44" y="105"/>
                    <a:pt x="44" y="105"/>
                    <a:pt x="44" y="105"/>
                  </a:cubicBezTo>
                  <a:cubicBezTo>
                    <a:pt x="44" y="106"/>
                    <a:pt x="46" y="108"/>
                    <a:pt x="48" y="108"/>
                  </a:cubicBezTo>
                  <a:cubicBezTo>
                    <a:pt x="60" y="108"/>
                    <a:pt x="60" y="108"/>
                    <a:pt x="60" y="108"/>
                  </a:cubicBezTo>
                  <a:cubicBezTo>
                    <a:pt x="62" y="108"/>
                    <a:pt x="63" y="106"/>
                    <a:pt x="64" y="10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7" y="87"/>
                    <a:pt x="68" y="87"/>
                    <a:pt x="69" y="88"/>
                  </a:cubicBezTo>
                  <a:cubicBezTo>
                    <a:pt x="83" y="97"/>
                    <a:pt x="83" y="97"/>
                    <a:pt x="83" y="97"/>
                  </a:cubicBezTo>
                  <a:cubicBezTo>
                    <a:pt x="84" y="98"/>
                    <a:pt x="86" y="97"/>
                    <a:pt x="87" y="96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7" y="86"/>
                    <a:pt x="98" y="84"/>
                    <a:pt x="97" y="83"/>
                  </a:cubicBezTo>
                  <a:cubicBezTo>
                    <a:pt x="88" y="69"/>
                    <a:pt x="88" y="69"/>
                    <a:pt x="88" y="69"/>
                  </a:cubicBezTo>
                  <a:cubicBezTo>
                    <a:pt x="87" y="68"/>
                    <a:pt x="87" y="67"/>
                    <a:pt x="89" y="67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106" y="63"/>
                    <a:pt x="108" y="62"/>
                    <a:pt x="108" y="60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08" y="46"/>
                    <a:pt x="106" y="45"/>
                    <a:pt x="105" y="44"/>
                  </a:cubicBezTo>
                  <a:close/>
                  <a:moveTo>
                    <a:pt x="54" y="71"/>
                  </a:moveTo>
                  <a:cubicBezTo>
                    <a:pt x="45" y="71"/>
                    <a:pt x="37" y="63"/>
                    <a:pt x="37" y="54"/>
                  </a:cubicBezTo>
                  <a:cubicBezTo>
                    <a:pt x="37" y="45"/>
                    <a:pt x="45" y="37"/>
                    <a:pt x="54" y="37"/>
                  </a:cubicBezTo>
                  <a:cubicBezTo>
                    <a:pt x="63" y="37"/>
                    <a:pt x="71" y="45"/>
                    <a:pt x="71" y="54"/>
                  </a:cubicBezTo>
                  <a:cubicBezTo>
                    <a:pt x="71" y="63"/>
                    <a:pt x="63" y="71"/>
                    <a:pt x="54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9" tIns="34295" rIns="68589" bIns="3429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Freeform 413"/>
            <p:cNvSpPr>
              <a:spLocks noEditPoints="1"/>
            </p:cNvSpPr>
            <p:nvPr/>
          </p:nvSpPr>
          <p:spPr bwMode="auto">
            <a:xfrm>
              <a:off x="5699322" y="3996972"/>
              <a:ext cx="98839" cy="98853"/>
            </a:xfrm>
            <a:custGeom>
              <a:avLst/>
              <a:gdLst>
                <a:gd name="T0" fmla="*/ 210 w 216"/>
                <a:gd name="T1" fmla="*/ 89 h 216"/>
                <a:gd name="T2" fmla="*/ 178 w 216"/>
                <a:gd name="T3" fmla="*/ 83 h 216"/>
                <a:gd name="T4" fmla="*/ 176 w 216"/>
                <a:gd name="T5" fmla="*/ 77 h 216"/>
                <a:gd name="T6" fmla="*/ 194 w 216"/>
                <a:gd name="T7" fmla="*/ 49 h 216"/>
                <a:gd name="T8" fmla="*/ 193 w 216"/>
                <a:gd name="T9" fmla="*/ 41 h 216"/>
                <a:gd name="T10" fmla="*/ 175 w 216"/>
                <a:gd name="T11" fmla="*/ 23 h 216"/>
                <a:gd name="T12" fmla="*/ 167 w 216"/>
                <a:gd name="T13" fmla="*/ 22 h 216"/>
                <a:gd name="T14" fmla="*/ 139 w 216"/>
                <a:gd name="T15" fmla="*/ 40 h 216"/>
                <a:gd name="T16" fmla="*/ 133 w 216"/>
                <a:gd name="T17" fmla="*/ 38 h 216"/>
                <a:gd name="T18" fmla="*/ 127 w 216"/>
                <a:gd name="T19" fmla="*/ 6 h 216"/>
                <a:gd name="T20" fmla="*/ 121 w 216"/>
                <a:gd name="T21" fmla="*/ 0 h 216"/>
                <a:gd name="T22" fmla="*/ 95 w 216"/>
                <a:gd name="T23" fmla="*/ 0 h 216"/>
                <a:gd name="T24" fmla="*/ 89 w 216"/>
                <a:gd name="T25" fmla="*/ 6 h 216"/>
                <a:gd name="T26" fmla="*/ 83 w 216"/>
                <a:gd name="T27" fmla="*/ 38 h 216"/>
                <a:gd name="T28" fmla="*/ 77 w 216"/>
                <a:gd name="T29" fmla="*/ 40 h 216"/>
                <a:gd name="T30" fmla="*/ 49 w 216"/>
                <a:gd name="T31" fmla="*/ 22 h 216"/>
                <a:gd name="T32" fmla="*/ 41 w 216"/>
                <a:gd name="T33" fmla="*/ 23 h 216"/>
                <a:gd name="T34" fmla="*/ 23 w 216"/>
                <a:gd name="T35" fmla="*/ 41 h 216"/>
                <a:gd name="T36" fmla="*/ 22 w 216"/>
                <a:gd name="T37" fmla="*/ 49 h 216"/>
                <a:gd name="T38" fmla="*/ 40 w 216"/>
                <a:gd name="T39" fmla="*/ 77 h 216"/>
                <a:gd name="T40" fmla="*/ 38 w 216"/>
                <a:gd name="T41" fmla="*/ 83 h 216"/>
                <a:gd name="T42" fmla="*/ 6 w 216"/>
                <a:gd name="T43" fmla="*/ 89 h 216"/>
                <a:gd name="T44" fmla="*/ 0 w 216"/>
                <a:gd name="T45" fmla="*/ 95 h 216"/>
                <a:gd name="T46" fmla="*/ 0 w 216"/>
                <a:gd name="T47" fmla="*/ 121 h 216"/>
                <a:gd name="T48" fmla="*/ 6 w 216"/>
                <a:gd name="T49" fmla="*/ 127 h 216"/>
                <a:gd name="T50" fmla="*/ 38 w 216"/>
                <a:gd name="T51" fmla="*/ 133 h 216"/>
                <a:gd name="T52" fmla="*/ 40 w 216"/>
                <a:gd name="T53" fmla="*/ 139 h 216"/>
                <a:gd name="T54" fmla="*/ 22 w 216"/>
                <a:gd name="T55" fmla="*/ 167 h 216"/>
                <a:gd name="T56" fmla="*/ 23 w 216"/>
                <a:gd name="T57" fmla="*/ 175 h 216"/>
                <a:gd name="T58" fmla="*/ 41 w 216"/>
                <a:gd name="T59" fmla="*/ 193 h 216"/>
                <a:gd name="T60" fmla="*/ 49 w 216"/>
                <a:gd name="T61" fmla="*/ 194 h 216"/>
                <a:gd name="T62" fmla="*/ 77 w 216"/>
                <a:gd name="T63" fmla="*/ 176 h 216"/>
                <a:gd name="T64" fmla="*/ 83 w 216"/>
                <a:gd name="T65" fmla="*/ 178 h 216"/>
                <a:gd name="T66" fmla="*/ 89 w 216"/>
                <a:gd name="T67" fmla="*/ 210 h 216"/>
                <a:gd name="T68" fmla="*/ 95 w 216"/>
                <a:gd name="T69" fmla="*/ 216 h 216"/>
                <a:gd name="T70" fmla="*/ 121 w 216"/>
                <a:gd name="T71" fmla="*/ 216 h 216"/>
                <a:gd name="T72" fmla="*/ 127 w 216"/>
                <a:gd name="T73" fmla="*/ 210 h 216"/>
                <a:gd name="T74" fmla="*/ 133 w 216"/>
                <a:gd name="T75" fmla="*/ 178 h 216"/>
                <a:gd name="T76" fmla="*/ 139 w 216"/>
                <a:gd name="T77" fmla="*/ 176 h 216"/>
                <a:gd name="T78" fmla="*/ 167 w 216"/>
                <a:gd name="T79" fmla="*/ 194 h 216"/>
                <a:gd name="T80" fmla="*/ 175 w 216"/>
                <a:gd name="T81" fmla="*/ 193 h 216"/>
                <a:gd name="T82" fmla="*/ 193 w 216"/>
                <a:gd name="T83" fmla="*/ 175 h 216"/>
                <a:gd name="T84" fmla="*/ 194 w 216"/>
                <a:gd name="T85" fmla="*/ 167 h 216"/>
                <a:gd name="T86" fmla="*/ 176 w 216"/>
                <a:gd name="T87" fmla="*/ 139 h 216"/>
                <a:gd name="T88" fmla="*/ 178 w 216"/>
                <a:gd name="T89" fmla="*/ 133 h 216"/>
                <a:gd name="T90" fmla="*/ 210 w 216"/>
                <a:gd name="T91" fmla="*/ 127 h 216"/>
                <a:gd name="T92" fmla="*/ 216 w 216"/>
                <a:gd name="T93" fmla="*/ 121 h 216"/>
                <a:gd name="T94" fmla="*/ 216 w 216"/>
                <a:gd name="T95" fmla="*/ 95 h 216"/>
                <a:gd name="T96" fmla="*/ 210 w 216"/>
                <a:gd name="T97" fmla="*/ 89 h 216"/>
                <a:gd name="T98" fmla="*/ 108 w 216"/>
                <a:gd name="T99" fmla="*/ 147 h 216"/>
                <a:gd name="T100" fmla="*/ 69 w 216"/>
                <a:gd name="T101" fmla="*/ 108 h 216"/>
                <a:gd name="T102" fmla="*/ 108 w 216"/>
                <a:gd name="T103" fmla="*/ 69 h 216"/>
                <a:gd name="T104" fmla="*/ 147 w 216"/>
                <a:gd name="T105" fmla="*/ 108 h 216"/>
                <a:gd name="T106" fmla="*/ 108 w 216"/>
                <a:gd name="T107" fmla="*/ 147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6" h="216">
                  <a:moveTo>
                    <a:pt x="210" y="89"/>
                  </a:moveTo>
                  <a:cubicBezTo>
                    <a:pt x="178" y="83"/>
                    <a:pt x="178" y="83"/>
                    <a:pt x="178" y="83"/>
                  </a:cubicBezTo>
                  <a:cubicBezTo>
                    <a:pt x="175" y="82"/>
                    <a:pt x="174" y="80"/>
                    <a:pt x="176" y="77"/>
                  </a:cubicBezTo>
                  <a:cubicBezTo>
                    <a:pt x="194" y="49"/>
                    <a:pt x="194" y="49"/>
                    <a:pt x="194" y="49"/>
                  </a:cubicBezTo>
                  <a:cubicBezTo>
                    <a:pt x="196" y="47"/>
                    <a:pt x="195" y="43"/>
                    <a:pt x="193" y="41"/>
                  </a:cubicBezTo>
                  <a:cubicBezTo>
                    <a:pt x="175" y="23"/>
                    <a:pt x="175" y="23"/>
                    <a:pt x="175" y="23"/>
                  </a:cubicBezTo>
                  <a:cubicBezTo>
                    <a:pt x="173" y="21"/>
                    <a:pt x="169" y="20"/>
                    <a:pt x="167" y="22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37" y="42"/>
                    <a:pt x="134" y="41"/>
                    <a:pt x="133" y="38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27" y="3"/>
                    <a:pt x="124" y="0"/>
                    <a:pt x="121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2" y="0"/>
                    <a:pt x="89" y="3"/>
                    <a:pt x="89" y="6"/>
                  </a:cubicBezTo>
                  <a:cubicBezTo>
                    <a:pt x="83" y="38"/>
                    <a:pt x="83" y="38"/>
                    <a:pt x="83" y="38"/>
                  </a:cubicBezTo>
                  <a:cubicBezTo>
                    <a:pt x="82" y="41"/>
                    <a:pt x="80" y="42"/>
                    <a:pt x="77" y="40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47" y="20"/>
                    <a:pt x="43" y="21"/>
                    <a:pt x="41" y="23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1" y="43"/>
                    <a:pt x="20" y="47"/>
                    <a:pt x="22" y="49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2" y="80"/>
                    <a:pt x="41" y="82"/>
                    <a:pt x="38" y="83"/>
                  </a:cubicBezTo>
                  <a:cubicBezTo>
                    <a:pt x="6" y="89"/>
                    <a:pt x="6" y="89"/>
                    <a:pt x="6" y="89"/>
                  </a:cubicBezTo>
                  <a:cubicBezTo>
                    <a:pt x="3" y="89"/>
                    <a:pt x="0" y="92"/>
                    <a:pt x="0" y="95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4"/>
                    <a:pt x="3" y="127"/>
                    <a:pt x="6" y="127"/>
                  </a:cubicBezTo>
                  <a:cubicBezTo>
                    <a:pt x="38" y="133"/>
                    <a:pt x="38" y="133"/>
                    <a:pt x="38" y="133"/>
                  </a:cubicBezTo>
                  <a:cubicBezTo>
                    <a:pt x="41" y="134"/>
                    <a:pt x="42" y="137"/>
                    <a:pt x="40" y="139"/>
                  </a:cubicBezTo>
                  <a:cubicBezTo>
                    <a:pt x="22" y="167"/>
                    <a:pt x="22" y="167"/>
                    <a:pt x="22" y="167"/>
                  </a:cubicBezTo>
                  <a:cubicBezTo>
                    <a:pt x="20" y="169"/>
                    <a:pt x="21" y="173"/>
                    <a:pt x="23" y="175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3" y="195"/>
                    <a:pt x="47" y="196"/>
                    <a:pt x="49" y="194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80" y="174"/>
                    <a:pt x="82" y="175"/>
                    <a:pt x="83" y="178"/>
                  </a:cubicBezTo>
                  <a:cubicBezTo>
                    <a:pt x="89" y="210"/>
                    <a:pt x="89" y="210"/>
                    <a:pt x="89" y="210"/>
                  </a:cubicBezTo>
                  <a:cubicBezTo>
                    <a:pt x="89" y="213"/>
                    <a:pt x="92" y="216"/>
                    <a:pt x="95" y="216"/>
                  </a:cubicBezTo>
                  <a:cubicBezTo>
                    <a:pt x="121" y="216"/>
                    <a:pt x="121" y="216"/>
                    <a:pt x="121" y="216"/>
                  </a:cubicBezTo>
                  <a:cubicBezTo>
                    <a:pt x="124" y="216"/>
                    <a:pt x="127" y="213"/>
                    <a:pt x="127" y="210"/>
                  </a:cubicBezTo>
                  <a:cubicBezTo>
                    <a:pt x="133" y="178"/>
                    <a:pt x="133" y="178"/>
                    <a:pt x="133" y="178"/>
                  </a:cubicBezTo>
                  <a:cubicBezTo>
                    <a:pt x="134" y="175"/>
                    <a:pt x="137" y="174"/>
                    <a:pt x="139" y="176"/>
                  </a:cubicBezTo>
                  <a:cubicBezTo>
                    <a:pt x="167" y="194"/>
                    <a:pt x="167" y="194"/>
                    <a:pt x="167" y="194"/>
                  </a:cubicBezTo>
                  <a:cubicBezTo>
                    <a:pt x="169" y="196"/>
                    <a:pt x="173" y="195"/>
                    <a:pt x="175" y="193"/>
                  </a:cubicBezTo>
                  <a:cubicBezTo>
                    <a:pt x="193" y="175"/>
                    <a:pt x="193" y="175"/>
                    <a:pt x="193" y="175"/>
                  </a:cubicBezTo>
                  <a:cubicBezTo>
                    <a:pt x="195" y="173"/>
                    <a:pt x="196" y="169"/>
                    <a:pt x="194" y="167"/>
                  </a:cubicBezTo>
                  <a:cubicBezTo>
                    <a:pt x="176" y="139"/>
                    <a:pt x="176" y="139"/>
                    <a:pt x="176" y="139"/>
                  </a:cubicBezTo>
                  <a:cubicBezTo>
                    <a:pt x="174" y="137"/>
                    <a:pt x="175" y="134"/>
                    <a:pt x="178" y="133"/>
                  </a:cubicBezTo>
                  <a:cubicBezTo>
                    <a:pt x="210" y="127"/>
                    <a:pt x="210" y="127"/>
                    <a:pt x="210" y="127"/>
                  </a:cubicBezTo>
                  <a:cubicBezTo>
                    <a:pt x="213" y="127"/>
                    <a:pt x="216" y="124"/>
                    <a:pt x="216" y="121"/>
                  </a:cubicBezTo>
                  <a:cubicBezTo>
                    <a:pt x="216" y="95"/>
                    <a:pt x="216" y="95"/>
                    <a:pt x="216" y="95"/>
                  </a:cubicBezTo>
                  <a:cubicBezTo>
                    <a:pt x="216" y="92"/>
                    <a:pt x="213" y="89"/>
                    <a:pt x="210" y="89"/>
                  </a:cubicBezTo>
                  <a:close/>
                  <a:moveTo>
                    <a:pt x="108" y="147"/>
                  </a:moveTo>
                  <a:cubicBezTo>
                    <a:pt x="86" y="147"/>
                    <a:pt x="69" y="130"/>
                    <a:pt x="69" y="108"/>
                  </a:cubicBezTo>
                  <a:cubicBezTo>
                    <a:pt x="69" y="87"/>
                    <a:pt x="86" y="69"/>
                    <a:pt x="108" y="69"/>
                  </a:cubicBezTo>
                  <a:cubicBezTo>
                    <a:pt x="130" y="69"/>
                    <a:pt x="147" y="87"/>
                    <a:pt x="147" y="108"/>
                  </a:cubicBezTo>
                  <a:cubicBezTo>
                    <a:pt x="147" y="130"/>
                    <a:pt x="130" y="147"/>
                    <a:pt x="108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9" tIns="34295" rIns="68589" bIns="3429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5992201" y="4183939"/>
            <a:ext cx="485593" cy="474666"/>
            <a:chOff x="5710238" y="3049588"/>
            <a:chExt cx="771526" cy="754062"/>
          </a:xfrm>
          <a:solidFill>
            <a:srgbClr val="777777"/>
          </a:solidFill>
        </p:grpSpPr>
        <p:sp>
          <p:nvSpPr>
            <p:cNvPr id="126" name="Freeform 355"/>
            <p:cNvSpPr>
              <a:spLocks/>
            </p:cNvSpPr>
            <p:nvPr/>
          </p:nvSpPr>
          <p:spPr bwMode="auto">
            <a:xfrm>
              <a:off x="6026151" y="3049588"/>
              <a:ext cx="106363" cy="125413"/>
            </a:xfrm>
            <a:custGeom>
              <a:avLst/>
              <a:gdLst>
                <a:gd name="T0" fmla="*/ 11 w 28"/>
                <a:gd name="T1" fmla="*/ 32 h 33"/>
                <a:gd name="T2" fmla="*/ 26 w 28"/>
                <a:gd name="T3" fmla="*/ 19 h 33"/>
                <a:gd name="T4" fmla="*/ 17 w 28"/>
                <a:gd name="T5" fmla="*/ 1 h 33"/>
                <a:gd name="T6" fmla="*/ 1 w 28"/>
                <a:gd name="T7" fmla="*/ 14 h 33"/>
                <a:gd name="T8" fmla="*/ 11 w 28"/>
                <a:gd name="T9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3">
                  <a:moveTo>
                    <a:pt x="11" y="32"/>
                  </a:moveTo>
                  <a:cubicBezTo>
                    <a:pt x="18" y="33"/>
                    <a:pt x="24" y="27"/>
                    <a:pt x="26" y="19"/>
                  </a:cubicBezTo>
                  <a:cubicBezTo>
                    <a:pt x="28" y="10"/>
                    <a:pt x="24" y="2"/>
                    <a:pt x="17" y="1"/>
                  </a:cubicBezTo>
                  <a:cubicBezTo>
                    <a:pt x="10" y="0"/>
                    <a:pt x="3" y="6"/>
                    <a:pt x="1" y="14"/>
                  </a:cubicBezTo>
                  <a:cubicBezTo>
                    <a:pt x="0" y="22"/>
                    <a:pt x="4" y="30"/>
                    <a:pt x="11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7" name="Freeform 356"/>
            <p:cNvSpPr>
              <a:spLocks/>
            </p:cNvSpPr>
            <p:nvPr/>
          </p:nvSpPr>
          <p:spPr bwMode="auto">
            <a:xfrm>
              <a:off x="5797551" y="3160713"/>
              <a:ext cx="479425" cy="498475"/>
            </a:xfrm>
            <a:custGeom>
              <a:avLst/>
              <a:gdLst>
                <a:gd name="T0" fmla="*/ 27 w 126"/>
                <a:gd name="T1" fmla="*/ 32 h 131"/>
                <a:gd name="T2" fmla="*/ 40 w 126"/>
                <a:gd name="T3" fmla="*/ 22 h 131"/>
                <a:gd name="T4" fmla="*/ 26 w 126"/>
                <a:gd name="T5" fmla="*/ 62 h 131"/>
                <a:gd name="T6" fmla="*/ 26 w 126"/>
                <a:gd name="T7" fmla="*/ 62 h 131"/>
                <a:gd name="T8" fmla="*/ 36 w 126"/>
                <a:gd name="T9" fmla="*/ 66 h 131"/>
                <a:gd name="T10" fmla="*/ 31 w 126"/>
                <a:gd name="T11" fmla="*/ 91 h 131"/>
                <a:gd name="T12" fmla="*/ 17 w 126"/>
                <a:gd name="T13" fmla="*/ 123 h 131"/>
                <a:gd name="T14" fmla="*/ 32 w 126"/>
                <a:gd name="T15" fmla="*/ 131 h 131"/>
                <a:gd name="T16" fmla="*/ 51 w 126"/>
                <a:gd name="T17" fmla="*/ 88 h 131"/>
                <a:gd name="T18" fmla="*/ 54 w 126"/>
                <a:gd name="T19" fmla="*/ 74 h 131"/>
                <a:gd name="T20" fmla="*/ 75 w 126"/>
                <a:gd name="T21" fmla="*/ 75 h 131"/>
                <a:gd name="T22" fmla="*/ 73 w 126"/>
                <a:gd name="T23" fmla="*/ 79 h 131"/>
                <a:gd name="T24" fmla="*/ 70 w 126"/>
                <a:gd name="T25" fmla="*/ 96 h 131"/>
                <a:gd name="T26" fmla="*/ 86 w 126"/>
                <a:gd name="T27" fmla="*/ 100 h 131"/>
                <a:gd name="T28" fmla="*/ 92 w 126"/>
                <a:gd name="T29" fmla="*/ 80 h 131"/>
                <a:gd name="T30" fmla="*/ 95 w 126"/>
                <a:gd name="T31" fmla="*/ 69 h 131"/>
                <a:gd name="T32" fmla="*/ 86 w 126"/>
                <a:gd name="T33" fmla="*/ 57 h 131"/>
                <a:gd name="T34" fmla="*/ 86 w 126"/>
                <a:gd name="T35" fmla="*/ 57 h 131"/>
                <a:gd name="T36" fmla="*/ 85 w 126"/>
                <a:gd name="T37" fmla="*/ 57 h 131"/>
                <a:gd name="T38" fmla="*/ 84 w 126"/>
                <a:gd name="T39" fmla="*/ 57 h 131"/>
                <a:gd name="T40" fmla="*/ 81 w 126"/>
                <a:gd name="T41" fmla="*/ 56 h 131"/>
                <a:gd name="T42" fmla="*/ 76 w 126"/>
                <a:gd name="T43" fmla="*/ 56 h 131"/>
                <a:gd name="T44" fmla="*/ 66 w 126"/>
                <a:gd name="T45" fmla="*/ 55 h 131"/>
                <a:gd name="T46" fmla="*/ 74 w 126"/>
                <a:gd name="T47" fmla="*/ 27 h 131"/>
                <a:gd name="T48" fmla="*/ 78 w 126"/>
                <a:gd name="T49" fmla="*/ 33 h 131"/>
                <a:gd name="T50" fmla="*/ 83 w 126"/>
                <a:gd name="T51" fmla="*/ 39 h 131"/>
                <a:gd name="T52" fmla="*/ 84 w 126"/>
                <a:gd name="T53" fmla="*/ 40 h 131"/>
                <a:gd name="T54" fmla="*/ 91 w 126"/>
                <a:gd name="T55" fmla="*/ 45 h 131"/>
                <a:gd name="T56" fmla="*/ 91 w 126"/>
                <a:gd name="T57" fmla="*/ 45 h 131"/>
                <a:gd name="T58" fmla="*/ 91 w 126"/>
                <a:gd name="T59" fmla="*/ 45 h 131"/>
                <a:gd name="T60" fmla="*/ 92 w 126"/>
                <a:gd name="T61" fmla="*/ 45 h 131"/>
                <a:gd name="T62" fmla="*/ 95 w 126"/>
                <a:gd name="T63" fmla="*/ 45 h 131"/>
                <a:gd name="T64" fmla="*/ 126 w 126"/>
                <a:gd name="T65" fmla="*/ 45 h 131"/>
                <a:gd name="T66" fmla="*/ 126 w 126"/>
                <a:gd name="T67" fmla="*/ 28 h 131"/>
                <a:gd name="T68" fmla="*/ 95 w 126"/>
                <a:gd name="T69" fmla="*/ 29 h 131"/>
                <a:gd name="T70" fmla="*/ 94 w 126"/>
                <a:gd name="T71" fmla="*/ 29 h 131"/>
                <a:gd name="T72" fmla="*/ 91 w 126"/>
                <a:gd name="T73" fmla="*/ 24 h 131"/>
                <a:gd name="T74" fmla="*/ 81 w 126"/>
                <a:gd name="T75" fmla="*/ 12 h 131"/>
                <a:gd name="T76" fmla="*/ 75 w 126"/>
                <a:gd name="T77" fmla="*/ 9 h 131"/>
                <a:gd name="T78" fmla="*/ 74 w 126"/>
                <a:gd name="T79" fmla="*/ 8 h 131"/>
                <a:gd name="T80" fmla="*/ 76 w 126"/>
                <a:gd name="T81" fmla="*/ 14 h 131"/>
                <a:gd name="T82" fmla="*/ 71 w 126"/>
                <a:gd name="T83" fmla="*/ 16 h 131"/>
                <a:gd name="T84" fmla="*/ 71 w 126"/>
                <a:gd name="T85" fmla="*/ 21 h 131"/>
                <a:gd name="T86" fmla="*/ 61 w 126"/>
                <a:gd name="T87" fmla="*/ 37 h 131"/>
                <a:gd name="T88" fmla="*/ 68 w 126"/>
                <a:gd name="T89" fmla="*/ 12 h 131"/>
                <a:gd name="T90" fmla="*/ 69 w 126"/>
                <a:gd name="T91" fmla="*/ 11 h 131"/>
                <a:gd name="T92" fmla="*/ 70 w 126"/>
                <a:gd name="T93" fmla="*/ 6 h 131"/>
                <a:gd name="T94" fmla="*/ 68 w 126"/>
                <a:gd name="T95" fmla="*/ 5 h 131"/>
                <a:gd name="T96" fmla="*/ 65 w 126"/>
                <a:gd name="T97" fmla="*/ 10 h 131"/>
                <a:gd name="T98" fmla="*/ 65 w 126"/>
                <a:gd name="T99" fmla="*/ 11 h 131"/>
                <a:gd name="T100" fmla="*/ 57 w 126"/>
                <a:gd name="T101" fmla="*/ 35 h 131"/>
                <a:gd name="T102" fmla="*/ 58 w 126"/>
                <a:gd name="T103" fmla="*/ 17 h 131"/>
                <a:gd name="T104" fmla="*/ 61 w 126"/>
                <a:gd name="T105" fmla="*/ 12 h 131"/>
                <a:gd name="T106" fmla="*/ 59 w 126"/>
                <a:gd name="T107" fmla="*/ 8 h 131"/>
                <a:gd name="T108" fmla="*/ 63 w 126"/>
                <a:gd name="T109" fmla="*/ 4 h 131"/>
                <a:gd name="T110" fmla="*/ 53 w 126"/>
                <a:gd name="T111" fmla="*/ 1 h 131"/>
                <a:gd name="T112" fmla="*/ 44 w 126"/>
                <a:gd name="T113" fmla="*/ 1 h 131"/>
                <a:gd name="T114" fmla="*/ 18 w 126"/>
                <a:gd name="T115" fmla="*/ 19 h 131"/>
                <a:gd name="T116" fmla="*/ 0 w 126"/>
                <a:gd name="T117" fmla="*/ 49 h 131"/>
                <a:gd name="T118" fmla="*/ 15 w 126"/>
                <a:gd name="T119" fmla="*/ 57 h 131"/>
                <a:gd name="T120" fmla="*/ 27 w 126"/>
                <a:gd name="T121" fmla="*/ 3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131">
                  <a:moveTo>
                    <a:pt x="27" y="32"/>
                  </a:moveTo>
                  <a:cubicBezTo>
                    <a:pt x="40" y="22"/>
                    <a:pt x="40" y="22"/>
                    <a:pt x="40" y="22"/>
                  </a:cubicBezTo>
                  <a:cubicBezTo>
                    <a:pt x="35" y="36"/>
                    <a:pt x="30" y="49"/>
                    <a:pt x="26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9" y="64"/>
                    <a:pt x="33" y="65"/>
                    <a:pt x="36" y="66"/>
                  </a:cubicBezTo>
                  <a:cubicBezTo>
                    <a:pt x="35" y="75"/>
                    <a:pt x="33" y="85"/>
                    <a:pt x="31" y="91"/>
                  </a:cubicBezTo>
                  <a:cubicBezTo>
                    <a:pt x="17" y="123"/>
                    <a:pt x="17" y="123"/>
                    <a:pt x="17" y="123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37" y="119"/>
                    <a:pt x="46" y="107"/>
                    <a:pt x="51" y="88"/>
                  </a:cubicBezTo>
                  <a:cubicBezTo>
                    <a:pt x="52" y="83"/>
                    <a:pt x="53" y="78"/>
                    <a:pt x="54" y="74"/>
                  </a:cubicBezTo>
                  <a:cubicBezTo>
                    <a:pt x="75" y="75"/>
                    <a:pt x="75" y="75"/>
                    <a:pt x="75" y="75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86" y="100"/>
                    <a:pt x="86" y="100"/>
                    <a:pt x="86" y="100"/>
                  </a:cubicBezTo>
                  <a:cubicBezTo>
                    <a:pt x="88" y="95"/>
                    <a:pt x="90" y="88"/>
                    <a:pt x="92" y="80"/>
                  </a:cubicBezTo>
                  <a:cubicBezTo>
                    <a:pt x="95" y="69"/>
                    <a:pt x="95" y="69"/>
                    <a:pt x="95" y="69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2" y="56"/>
                    <a:pt x="69" y="56"/>
                    <a:pt x="66" y="55"/>
                  </a:cubicBezTo>
                  <a:cubicBezTo>
                    <a:pt x="69" y="46"/>
                    <a:pt x="72" y="36"/>
                    <a:pt x="74" y="27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126" y="45"/>
                    <a:pt x="126" y="45"/>
                    <a:pt x="126" y="45"/>
                  </a:cubicBezTo>
                  <a:cubicBezTo>
                    <a:pt x="126" y="39"/>
                    <a:pt x="126" y="34"/>
                    <a:pt x="126" y="28"/>
                  </a:cubicBezTo>
                  <a:cubicBezTo>
                    <a:pt x="95" y="29"/>
                    <a:pt x="95" y="29"/>
                    <a:pt x="95" y="29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0" y="10"/>
                    <a:pt x="78" y="9"/>
                    <a:pt x="75" y="9"/>
                  </a:cubicBezTo>
                  <a:cubicBezTo>
                    <a:pt x="75" y="8"/>
                    <a:pt x="75" y="8"/>
                    <a:pt x="74" y="8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0" y="3"/>
                    <a:pt x="56" y="2"/>
                    <a:pt x="53" y="1"/>
                  </a:cubicBezTo>
                  <a:cubicBezTo>
                    <a:pt x="48" y="0"/>
                    <a:pt x="47" y="0"/>
                    <a:pt x="44" y="1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7" y="34"/>
                    <a:pt x="6" y="39"/>
                    <a:pt x="0" y="49"/>
                  </a:cubicBezTo>
                  <a:cubicBezTo>
                    <a:pt x="5" y="52"/>
                    <a:pt x="10" y="55"/>
                    <a:pt x="15" y="57"/>
                  </a:cubicBezTo>
                  <a:cubicBezTo>
                    <a:pt x="19" y="49"/>
                    <a:pt x="27" y="35"/>
                    <a:pt x="2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8" name="Freeform 357"/>
            <p:cNvSpPr>
              <a:spLocks noEditPoints="1"/>
            </p:cNvSpPr>
            <p:nvPr/>
          </p:nvSpPr>
          <p:spPr bwMode="auto">
            <a:xfrm>
              <a:off x="5710238" y="3370263"/>
              <a:ext cx="169863" cy="155575"/>
            </a:xfrm>
            <a:custGeom>
              <a:avLst/>
              <a:gdLst>
                <a:gd name="T0" fmla="*/ 5 w 45"/>
                <a:gd name="T1" fmla="*/ 33 h 41"/>
                <a:gd name="T2" fmla="*/ 7 w 45"/>
                <a:gd name="T3" fmla="*/ 32 h 41"/>
                <a:gd name="T4" fmla="*/ 7 w 45"/>
                <a:gd name="T5" fmla="*/ 32 h 41"/>
                <a:gd name="T6" fmla="*/ 29 w 45"/>
                <a:gd name="T7" fmla="*/ 39 h 41"/>
                <a:gd name="T8" fmla="*/ 29 w 45"/>
                <a:gd name="T9" fmla="*/ 39 h 41"/>
                <a:gd name="T10" fmla="*/ 30 w 45"/>
                <a:gd name="T11" fmla="*/ 41 h 41"/>
                <a:gd name="T12" fmla="*/ 32 w 45"/>
                <a:gd name="T13" fmla="*/ 41 h 41"/>
                <a:gd name="T14" fmla="*/ 33 w 45"/>
                <a:gd name="T15" fmla="*/ 40 h 41"/>
                <a:gd name="T16" fmla="*/ 33 w 45"/>
                <a:gd name="T17" fmla="*/ 40 h 41"/>
                <a:gd name="T18" fmla="*/ 38 w 45"/>
                <a:gd name="T19" fmla="*/ 37 h 41"/>
                <a:gd name="T20" fmla="*/ 44 w 45"/>
                <a:gd name="T21" fmla="*/ 18 h 41"/>
                <a:gd name="T22" fmla="*/ 41 w 45"/>
                <a:gd name="T23" fmla="*/ 13 h 41"/>
                <a:gd name="T24" fmla="*/ 36 w 45"/>
                <a:gd name="T25" fmla="*/ 11 h 41"/>
                <a:gd name="T26" fmla="*/ 36 w 45"/>
                <a:gd name="T27" fmla="*/ 11 h 41"/>
                <a:gd name="T28" fmla="*/ 32 w 45"/>
                <a:gd name="T29" fmla="*/ 4 h 41"/>
                <a:gd name="T30" fmla="*/ 25 w 45"/>
                <a:gd name="T31" fmla="*/ 1 h 41"/>
                <a:gd name="T32" fmla="*/ 17 w 45"/>
                <a:gd name="T33" fmla="*/ 5 h 41"/>
                <a:gd name="T34" fmla="*/ 17 w 45"/>
                <a:gd name="T35" fmla="*/ 6 h 41"/>
                <a:gd name="T36" fmla="*/ 12 w 45"/>
                <a:gd name="T37" fmla="*/ 4 h 41"/>
                <a:gd name="T38" fmla="*/ 7 w 45"/>
                <a:gd name="T39" fmla="*/ 7 h 41"/>
                <a:gd name="T40" fmla="*/ 1 w 45"/>
                <a:gd name="T41" fmla="*/ 25 h 41"/>
                <a:gd name="T42" fmla="*/ 3 w 45"/>
                <a:gd name="T43" fmla="*/ 30 h 41"/>
                <a:gd name="T44" fmla="*/ 3 w 45"/>
                <a:gd name="T45" fmla="*/ 31 h 41"/>
                <a:gd name="T46" fmla="*/ 3 w 45"/>
                <a:gd name="T47" fmla="*/ 32 h 41"/>
                <a:gd name="T48" fmla="*/ 5 w 45"/>
                <a:gd name="T49" fmla="*/ 33 h 41"/>
                <a:gd name="T50" fmla="*/ 20 w 45"/>
                <a:gd name="T51" fmla="*/ 6 h 41"/>
                <a:gd name="T52" fmla="*/ 24 w 45"/>
                <a:gd name="T53" fmla="*/ 4 h 41"/>
                <a:gd name="T54" fmla="*/ 31 w 45"/>
                <a:gd name="T55" fmla="*/ 7 h 41"/>
                <a:gd name="T56" fmla="*/ 33 w 45"/>
                <a:gd name="T57" fmla="*/ 10 h 41"/>
                <a:gd name="T58" fmla="*/ 33 w 45"/>
                <a:gd name="T59" fmla="*/ 10 h 41"/>
                <a:gd name="T60" fmla="*/ 20 w 45"/>
                <a:gd name="T61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" h="41">
                  <a:moveTo>
                    <a:pt x="5" y="33"/>
                  </a:moveTo>
                  <a:cubicBezTo>
                    <a:pt x="6" y="33"/>
                    <a:pt x="7" y="33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0"/>
                    <a:pt x="29" y="40"/>
                    <a:pt x="30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3" y="41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5" y="40"/>
                    <a:pt x="37" y="39"/>
                    <a:pt x="38" y="3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5" y="16"/>
                    <a:pt x="43" y="14"/>
                    <a:pt x="41" y="1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7" y="8"/>
                    <a:pt x="35" y="4"/>
                    <a:pt x="32" y="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2" y="0"/>
                    <a:pt x="18" y="2"/>
                    <a:pt x="17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3"/>
                    <a:pt x="7" y="4"/>
                    <a:pt x="7" y="7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7"/>
                    <a:pt x="1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2" y="31"/>
                    <a:pt x="3" y="32"/>
                    <a:pt x="3" y="32"/>
                  </a:cubicBezTo>
                  <a:lnTo>
                    <a:pt x="5" y="33"/>
                  </a:lnTo>
                  <a:close/>
                  <a:moveTo>
                    <a:pt x="20" y="6"/>
                  </a:moveTo>
                  <a:cubicBezTo>
                    <a:pt x="21" y="4"/>
                    <a:pt x="22" y="4"/>
                    <a:pt x="24" y="4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3" y="7"/>
                    <a:pt x="33" y="8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0" y="6"/>
                    <a:pt x="20" y="6"/>
                    <a:pt x="2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9" name="Freeform 358"/>
            <p:cNvSpPr>
              <a:spLocks/>
            </p:cNvSpPr>
            <p:nvPr/>
          </p:nvSpPr>
          <p:spPr bwMode="auto">
            <a:xfrm>
              <a:off x="5721351" y="3340100"/>
              <a:ext cx="760413" cy="463550"/>
            </a:xfrm>
            <a:custGeom>
              <a:avLst/>
              <a:gdLst>
                <a:gd name="T0" fmla="*/ 479 w 479"/>
                <a:gd name="T1" fmla="*/ 0 h 292"/>
                <a:gd name="T2" fmla="*/ 395 w 479"/>
                <a:gd name="T3" fmla="*/ 33 h 292"/>
                <a:gd name="T4" fmla="*/ 412 w 479"/>
                <a:gd name="T5" fmla="*/ 45 h 292"/>
                <a:gd name="T6" fmla="*/ 307 w 479"/>
                <a:gd name="T7" fmla="*/ 158 h 292"/>
                <a:gd name="T8" fmla="*/ 213 w 479"/>
                <a:gd name="T9" fmla="*/ 148 h 292"/>
                <a:gd name="T10" fmla="*/ 139 w 479"/>
                <a:gd name="T11" fmla="*/ 225 h 292"/>
                <a:gd name="T12" fmla="*/ 62 w 479"/>
                <a:gd name="T13" fmla="*/ 187 h 292"/>
                <a:gd name="T14" fmla="*/ 0 w 479"/>
                <a:gd name="T15" fmla="*/ 266 h 292"/>
                <a:gd name="T16" fmla="*/ 33 w 479"/>
                <a:gd name="T17" fmla="*/ 292 h 292"/>
                <a:gd name="T18" fmla="*/ 74 w 479"/>
                <a:gd name="T19" fmla="*/ 242 h 292"/>
                <a:gd name="T20" fmla="*/ 148 w 479"/>
                <a:gd name="T21" fmla="*/ 278 h 292"/>
                <a:gd name="T22" fmla="*/ 230 w 479"/>
                <a:gd name="T23" fmla="*/ 194 h 292"/>
                <a:gd name="T24" fmla="*/ 323 w 479"/>
                <a:gd name="T25" fmla="*/ 204 h 292"/>
                <a:gd name="T26" fmla="*/ 448 w 479"/>
                <a:gd name="T27" fmla="*/ 72 h 292"/>
                <a:gd name="T28" fmla="*/ 472 w 479"/>
                <a:gd name="T29" fmla="*/ 88 h 292"/>
                <a:gd name="T30" fmla="*/ 479 w 479"/>
                <a:gd name="T31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9" h="292">
                  <a:moveTo>
                    <a:pt x="479" y="0"/>
                  </a:moveTo>
                  <a:lnTo>
                    <a:pt x="395" y="33"/>
                  </a:lnTo>
                  <a:lnTo>
                    <a:pt x="412" y="45"/>
                  </a:lnTo>
                  <a:lnTo>
                    <a:pt x="307" y="158"/>
                  </a:lnTo>
                  <a:lnTo>
                    <a:pt x="213" y="148"/>
                  </a:lnTo>
                  <a:lnTo>
                    <a:pt x="139" y="225"/>
                  </a:lnTo>
                  <a:lnTo>
                    <a:pt x="62" y="187"/>
                  </a:lnTo>
                  <a:lnTo>
                    <a:pt x="0" y="266"/>
                  </a:lnTo>
                  <a:lnTo>
                    <a:pt x="33" y="292"/>
                  </a:lnTo>
                  <a:lnTo>
                    <a:pt x="74" y="242"/>
                  </a:lnTo>
                  <a:lnTo>
                    <a:pt x="148" y="278"/>
                  </a:lnTo>
                  <a:lnTo>
                    <a:pt x="230" y="194"/>
                  </a:lnTo>
                  <a:lnTo>
                    <a:pt x="323" y="204"/>
                  </a:lnTo>
                  <a:lnTo>
                    <a:pt x="448" y="72"/>
                  </a:lnTo>
                  <a:lnTo>
                    <a:pt x="472" y="88"/>
                  </a:lnTo>
                  <a:lnTo>
                    <a:pt x="47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7592285" y="4172792"/>
            <a:ext cx="485709" cy="464295"/>
            <a:chOff x="3294063" y="754063"/>
            <a:chExt cx="5600701" cy="5353051"/>
          </a:xfrm>
          <a:solidFill>
            <a:srgbClr val="777777"/>
          </a:solidFill>
        </p:grpSpPr>
        <p:sp>
          <p:nvSpPr>
            <p:cNvPr id="131" name="Freeform 458"/>
            <p:cNvSpPr>
              <a:spLocks/>
            </p:cNvSpPr>
            <p:nvPr/>
          </p:nvSpPr>
          <p:spPr bwMode="auto">
            <a:xfrm>
              <a:off x="8235951" y="3122613"/>
              <a:ext cx="658813" cy="307975"/>
            </a:xfrm>
            <a:custGeom>
              <a:avLst/>
              <a:gdLst>
                <a:gd name="T0" fmla="*/ 135 w 175"/>
                <a:gd name="T1" fmla="*/ 0 h 82"/>
                <a:gd name="T2" fmla="*/ 175 w 175"/>
                <a:gd name="T3" fmla="*/ 41 h 82"/>
                <a:gd name="T4" fmla="*/ 135 w 175"/>
                <a:gd name="T5" fmla="*/ 82 h 82"/>
                <a:gd name="T6" fmla="*/ 41 w 175"/>
                <a:gd name="T7" fmla="*/ 82 h 82"/>
                <a:gd name="T8" fmla="*/ 0 w 175"/>
                <a:gd name="T9" fmla="*/ 41 h 82"/>
                <a:gd name="T10" fmla="*/ 12 w 175"/>
                <a:gd name="T11" fmla="*/ 12 h 82"/>
                <a:gd name="T12" fmla="*/ 41 w 175"/>
                <a:gd name="T13" fmla="*/ 0 h 82"/>
                <a:gd name="T14" fmla="*/ 135 w 175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82">
                  <a:moveTo>
                    <a:pt x="135" y="0"/>
                  </a:moveTo>
                  <a:cubicBezTo>
                    <a:pt x="157" y="0"/>
                    <a:pt x="175" y="19"/>
                    <a:pt x="175" y="41"/>
                  </a:cubicBezTo>
                  <a:cubicBezTo>
                    <a:pt x="175" y="64"/>
                    <a:pt x="157" y="82"/>
                    <a:pt x="135" y="82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19" y="82"/>
                    <a:pt x="0" y="64"/>
                    <a:pt x="0" y="41"/>
                  </a:cubicBezTo>
                  <a:cubicBezTo>
                    <a:pt x="0" y="30"/>
                    <a:pt x="5" y="20"/>
                    <a:pt x="12" y="12"/>
                  </a:cubicBezTo>
                  <a:cubicBezTo>
                    <a:pt x="20" y="5"/>
                    <a:pt x="30" y="0"/>
                    <a:pt x="41" y="0"/>
                  </a:cubicBez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2" name="Freeform 459"/>
            <p:cNvSpPr>
              <a:spLocks/>
            </p:cNvSpPr>
            <p:nvPr/>
          </p:nvSpPr>
          <p:spPr bwMode="auto">
            <a:xfrm>
              <a:off x="7646988" y="1539876"/>
              <a:ext cx="571500" cy="587375"/>
            </a:xfrm>
            <a:custGeom>
              <a:avLst/>
              <a:gdLst>
                <a:gd name="T0" fmla="*/ 136 w 152"/>
                <a:gd name="T1" fmla="*/ 16 h 156"/>
                <a:gd name="T2" fmla="*/ 136 w 152"/>
                <a:gd name="T3" fmla="*/ 74 h 156"/>
                <a:gd name="T4" fmla="*/ 70 w 152"/>
                <a:gd name="T5" fmla="*/ 140 h 156"/>
                <a:gd name="T6" fmla="*/ 12 w 152"/>
                <a:gd name="T7" fmla="*/ 140 h 156"/>
                <a:gd name="T8" fmla="*/ 0 w 152"/>
                <a:gd name="T9" fmla="*/ 111 h 156"/>
                <a:gd name="T10" fmla="*/ 12 w 152"/>
                <a:gd name="T11" fmla="*/ 82 h 156"/>
                <a:gd name="T12" fmla="*/ 78 w 152"/>
                <a:gd name="T13" fmla="*/ 16 h 156"/>
                <a:gd name="T14" fmla="*/ 136 w 152"/>
                <a:gd name="T15" fmla="*/ 1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56">
                  <a:moveTo>
                    <a:pt x="136" y="16"/>
                  </a:moveTo>
                  <a:cubicBezTo>
                    <a:pt x="152" y="32"/>
                    <a:pt x="152" y="58"/>
                    <a:pt x="136" y="74"/>
                  </a:cubicBezTo>
                  <a:cubicBezTo>
                    <a:pt x="70" y="140"/>
                    <a:pt x="70" y="140"/>
                    <a:pt x="70" y="140"/>
                  </a:cubicBezTo>
                  <a:cubicBezTo>
                    <a:pt x="54" y="156"/>
                    <a:pt x="28" y="156"/>
                    <a:pt x="12" y="140"/>
                  </a:cubicBezTo>
                  <a:cubicBezTo>
                    <a:pt x="4" y="132"/>
                    <a:pt x="0" y="121"/>
                    <a:pt x="0" y="111"/>
                  </a:cubicBezTo>
                  <a:cubicBezTo>
                    <a:pt x="0" y="100"/>
                    <a:pt x="4" y="90"/>
                    <a:pt x="12" y="82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94" y="0"/>
                    <a:pt x="120" y="0"/>
                    <a:pt x="13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3" name="Freeform 460"/>
            <p:cNvSpPr>
              <a:spLocks noEditPoints="1"/>
            </p:cNvSpPr>
            <p:nvPr/>
          </p:nvSpPr>
          <p:spPr bwMode="auto">
            <a:xfrm>
              <a:off x="4170363" y="1525588"/>
              <a:ext cx="3863975" cy="3567113"/>
            </a:xfrm>
            <a:custGeom>
              <a:avLst/>
              <a:gdLst>
                <a:gd name="T0" fmla="*/ 1028 w 1028"/>
                <a:gd name="T1" fmla="*/ 514 h 949"/>
                <a:gd name="T2" fmla="*/ 787 w 1028"/>
                <a:gd name="T3" fmla="*/ 949 h 949"/>
                <a:gd name="T4" fmla="*/ 241 w 1028"/>
                <a:gd name="T5" fmla="*/ 949 h 949"/>
                <a:gd name="T6" fmla="*/ 0 w 1028"/>
                <a:gd name="T7" fmla="*/ 514 h 949"/>
                <a:gd name="T8" fmla="*/ 514 w 1028"/>
                <a:gd name="T9" fmla="*/ 0 h 949"/>
                <a:gd name="T10" fmla="*/ 1028 w 1028"/>
                <a:gd name="T11" fmla="*/ 514 h 949"/>
                <a:gd name="T12" fmla="*/ 714 w 1028"/>
                <a:gd name="T13" fmla="*/ 345 h 949"/>
                <a:gd name="T14" fmla="*/ 714 w 1028"/>
                <a:gd name="T15" fmla="*/ 251 h 949"/>
                <a:gd name="T16" fmla="*/ 632 w 1028"/>
                <a:gd name="T17" fmla="*/ 187 h 949"/>
                <a:gd name="T18" fmla="*/ 563 w 1028"/>
                <a:gd name="T19" fmla="*/ 187 h 949"/>
                <a:gd name="T20" fmla="*/ 563 w 1028"/>
                <a:gd name="T21" fmla="*/ 153 h 949"/>
                <a:gd name="T22" fmla="*/ 466 w 1028"/>
                <a:gd name="T23" fmla="*/ 153 h 949"/>
                <a:gd name="T24" fmla="*/ 466 w 1028"/>
                <a:gd name="T25" fmla="*/ 187 h 949"/>
                <a:gd name="T26" fmla="*/ 397 w 1028"/>
                <a:gd name="T27" fmla="*/ 187 h 949"/>
                <a:gd name="T28" fmla="*/ 316 w 1028"/>
                <a:gd name="T29" fmla="*/ 251 h 949"/>
                <a:gd name="T30" fmla="*/ 316 w 1028"/>
                <a:gd name="T31" fmla="*/ 438 h 949"/>
                <a:gd name="T32" fmla="*/ 397 w 1028"/>
                <a:gd name="T33" fmla="*/ 503 h 949"/>
                <a:gd name="T34" fmla="*/ 466 w 1028"/>
                <a:gd name="T35" fmla="*/ 503 h 949"/>
                <a:gd name="T36" fmla="*/ 466 w 1028"/>
                <a:gd name="T37" fmla="*/ 701 h 949"/>
                <a:gd name="T38" fmla="*/ 440 w 1028"/>
                <a:gd name="T39" fmla="*/ 701 h 949"/>
                <a:gd name="T40" fmla="*/ 389 w 1028"/>
                <a:gd name="T41" fmla="*/ 661 h 949"/>
                <a:gd name="T42" fmla="*/ 389 w 1028"/>
                <a:gd name="T43" fmla="*/ 602 h 949"/>
                <a:gd name="T44" fmla="*/ 315 w 1028"/>
                <a:gd name="T45" fmla="*/ 602 h 949"/>
                <a:gd name="T46" fmla="*/ 315 w 1028"/>
                <a:gd name="T47" fmla="*/ 696 h 949"/>
                <a:gd name="T48" fmla="*/ 396 w 1028"/>
                <a:gd name="T49" fmla="*/ 760 h 949"/>
                <a:gd name="T50" fmla="*/ 466 w 1028"/>
                <a:gd name="T51" fmla="*/ 760 h 949"/>
                <a:gd name="T52" fmla="*/ 466 w 1028"/>
                <a:gd name="T53" fmla="*/ 796 h 949"/>
                <a:gd name="T54" fmla="*/ 563 w 1028"/>
                <a:gd name="T55" fmla="*/ 796 h 949"/>
                <a:gd name="T56" fmla="*/ 563 w 1028"/>
                <a:gd name="T57" fmla="*/ 760 h 949"/>
                <a:gd name="T58" fmla="*/ 632 w 1028"/>
                <a:gd name="T59" fmla="*/ 760 h 949"/>
                <a:gd name="T60" fmla="*/ 713 w 1028"/>
                <a:gd name="T61" fmla="*/ 696 h 949"/>
                <a:gd name="T62" fmla="*/ 713 w 1028"/>
                <a:gd name="T63" fmla="*/ 509 h 949"/>
                <a:gd name="T64" fmla="*/ 632 w 1028"/>
                <a:gd name="T65" fmla="*/ 444 h 949"/>
                <a:gd name="T66" fmla="*/ 563 w 1028"/>
                <a:gd name="T67" fmla="*/ 444 h 949"/>
                <a:gd name="T68" fmla="*/ 563 w 1028"/>
                <a:gd name="T69" fmla="*/ 246 h 949"/>
                <a:gd name="T70" fmla="*/ 588 w 1028"/>
                <a:gd name="T71" fmla="*/ 246 h 949"/>
                <a:gd name="T72" fmla="*/ 639 w 1028"/>
                <a:gd name="T73" fmla="*/ 286 h 949"/>
                <a:gd name="T74" fmla="*/ 639 w 1028"/>
                <a:gd name="T75" fmla="*/ 345 h 949"/>
                <a:gd name="T76" fmla="*/ 714 w 1028"/>
                <a:gd name="T77" fmla="*/ 345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8" h="949">
                  <a:moveTo>
                    <a:pt x="1028" y="514"/>
                  </a:moveTo>
                  <a:cubicBezTo>
                    <a:pt x="1028" y="697"/>
                    <a:pt x="932" y="858"/>
                    <a:pt x="787" y="949"/>
                  </a:cubicBezTo>
                  <a:cubicBezTo>
                    <a:pt x="241" y="949"/>
                    <a:pt x="241" y="949"/>
                    <a:pt x="241" y="949"/>
                  </a:cubicBezTo>
                  <a:cubicBezTo>
                    <a:pt x="97" y="858"/>
                    <a:pt x="0" y="697"/>
                    <a:pt x="0" y="514"/>
                  </a:cubicBezTo>
                  <a:cubicBezTo>
                    <a:pt x="0" y="230"/>
                    <a:pt x="231" y="0"/>
                    <a:pt x="514" y="0"/>
                  </a:cubicBezTo>
                  <a:cubicBezTo>
                    <a:pt x="798" y="0"/>
                    <a:pt x="1028" y="230"/>
                    <a:pt x="1028" y="514"/>
                  </a:cubicBezTo>
                  <a:close/>
                  <a:moveTo>
                    <a:pt x="714" y="345"/>
                  </a:moveTo>
                  <a:cubicBezTo>
                    <a:pt x="714" y="251"/>
                    <a:pt x="714" y="251"/>
                    <a:pt x="714" y="251"/>
                  </a:cubicBezTo>
                  <a:cubicBezTo>
                    <a:pt x="714" y="216"/>
                    <a:pt x="677" y="187"/>
                    <a:pt x="632" y="187"/>
                  </a:cubicBezTo>
                  <a:cubicBezTo>
                    <a:pt x="563" y="187"/>
                    <a:pt x="563" y="187"/>
                    <a:pt x="563" y="187"/>
                  </a:cubicBezTo>
                  <a:cubicBezTo>
                    <a:pt x="563" y="153"/>
                    <a:pt x="563" y="153"/>
                    <a:pt x="563" y="153"/>
                  </a:cubicBezTo>
                  <a:cubicBezTo>
                    <a:pt x="466" y="153"/>
                    <a:pt x="466" y="153"/>
                    <a:pt x="466" y="153"/>
                  </a:cubicBezTo>
                  <a:cubicBezTo>
                    <a:pt x="466" y="187"/>
                    <a:pt x="466" y="187"/>
                    <a:pt x="466" y="187"/>
                  </a:cubicBezTo>
                  <a:cubicBezTo>
                    <a:pt x="397" y="187"/>
                    <a:pt x="397" y="187"/>
                    <a:pt x="397" y="187"/>
                  </a:cubicBezTo>
                  <a:cubicBezTo>
                    <a:pt x="352" y="187"/>
                    <a:pt x="316" y="216"/>
                    <a:pt x="316" y="251"/>
                  </a:cubicBezTo>
                  <a:cubicBezTo>
                    <a:pt x="316" y="438"/>
                    <a:pt x="316" y="438"/>
                    <a:pt x="316" y="438"/>
                  </a:cubicBezTo>
                  <a:cubicBezTo>
                    <a:pt x="316" y="474"/>
                    <a:pt x="352" y="503"/>
                    <a:pt x="397" y="503"/>
                  </a:cubicBezTo>
                  <a:cubicBezTo>
                    <a:pt x="466" y="503"/>
                    <a:pt x="466" y="503"/>
                    <a:pt x="466" y="503"/>
                  </a:cubicBezTo>
                  <a:cubicBezTo>
                    <a:pt x="466" y="701"/>
                    <a:pt x="466" y="701"/>
                    <a:pt x="466" y="701"/>
                  </a:cubicBezTo>
                  <a:cubicBezTo>
                    <a:pt x="440" y="701"/>
                    <a:pt x="440" y="701"/>
                    <a:pt x="440" y="701"/>
                  </a:cubicBezTo>
                  <a:cubicBezTo>
                    <a:pt x="412" y="701"/>
                    <a:pt x="389" y="683"/>
                    <a:pt x="389" y="661"/>
                  </a:cubicBezTo>
                  <a:cubicBezTo>
                    <a:pt x="389" y="602"/>
                    <a:pt x="389" y="602"/>
                    <a:pt x="389" y="602"/>
                  </a:cubicBezTo>
                  <a:cubicBezTo>
                    <a:pt x="315" y="602"/>
                    <a:pt x="315" y="602"/>
                    <a:pt x="315" y="602"/>
                  </a:cubicBezTo>
                  <a:cubicBezTo>
                    <a:pt x="315" y="696"/>
                    <a:pt x="315" y="696"/>
                    <a:pt x="315" y="696"/>
                  </a:cubicBezTo>
                  <a:cubicBezTo>
                    <a:pt x="315" y="731"/>
                    <a:pt x="351" y="760"/>
                    <a:pt x="396" y="760"/>
                  </a:cubicBezTo>
                  <a:cubicBezTo>
                    <a:pt x="466" y="760"/>
                    <a:pt x="466" y="760"/>
                    <a:pt x="466" y="760"/>
                  </a:cubicBezTo>
                  <a:cubicBezTo>
                    <a:pt x="466" y="796"/>
                    <a:pt x="466" y="796"/>
                    <a:pt x="466" y="796"/>
                  </a:cubicBezTo>
                  <a:cubicBezTo>
                    <a:pt x="563" y="796"/>
                    <a:pt x="563" y="796"/>
                    <a:pt x="563" y="796"/>
                  </a:cubicBezTo>
                  <a:cubicBezTo>
                    <a:pt x="563" y="760"/>
                    <a:pt x="563" y="760"/>
                    <a:pt x="563" y="760"/>
                  </a:cubicBezTo>
                  <a:cubicBezTo>
                    <a:pt x="632" y="760"/>
                    <a:pt x="632" y="760"/>
                    <a:pt x="632" y="760"/>
                  </a:cubicBezTo>
                  <a:cubicBezTo>
                    <a:pt x="677" y="760"/>
                    <a:pt x="713" y="731"/>
                    <a:pt x="713" y="696"/>
                  </a:cubicBezTo>
                  <a:cubicBezTo>
                    <a:pt x="713" y="509"/>
                    <a:pt x="713" y="509"/>
                    <a:pt x="713" y="509"/>
                  </a:cubicBezTo>
                  <a:cubicBezTo>
                    <a:pt x="713" y="473"/>
                    <a:pt x="677" y="444"/>
                    <a:pt x="632" y="444"/>
                  </a:cubicBezTo>
                  <a:cubicBezTo>
                    <a:pt x="563" y="444"/>
                    <a:pt x="563" y="444"/>
                    <a:pt x="563" y="444"/>
                  </a:cubicBezTo>
                  <a:cubicBezTo>
                    <a:pt x="563" y="246"/>
                    <a:pt x="563" y="246"/>
                    <a:pt x="563" y="246"/>
                  </a:cubicBezTo>
                  <a:cubicBezTo>
                    <a:pt x="588" y="246"/>
                    <a:pt x="588" y="246"/>
                    <a:pt x="588" y="246"/>
                  </a:cubicBezTo>
                  <a:cubicBezTo>
                    <a:pt x="617" y="246"/>
                    <a:pt x="639" y="264"/>
                    <a:pt x="639" y="286"/>
                  </a:cubicBezTo>
                  <a:cubicBezTo>
                    <a:pt x="639" y="345"/>
                    <a:pt x="639" y="345"/>
                    <a:pt x="639" y="345"/>
                  </a:cubicBezTo>
                  <a:lnTo>
                    <a:pt x="714" y="3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4" name="Freeform 461"/>
            <p:cNvSpPr>
              <a:spLocks/>
            </p:cNvSpPr>
            <p:nvPr/>
          </p:nvSpPr>
          <p:spPr bwMode="auto">
            <a:xfrm>
              <a:off x="5187951" y="5254626"/>
              <a:ext cx="1827213" cy="209550"/>
            </a:xfrm>
            <a:custGeom>
              <a:avLst/>
              <a:gdLst>
                <a:gd name="T0" fmla="*/ 436 w 486"/>
                <a:gd name="T1" fmla="*/ 0 h 56"/>
                <a:gd name="T2" fmla="*/ 486 w 486"/>
                <a:gd name="T3" fmla="*/ 28 h 56"/>
                <a:gd name="T4" fmla="*/ 436 w 486"/>
                <a:gd name="T5" fmla="*/ 56 h 56"/>
                <a:gd name="T6" fmla="*/ 51 w 486"/>
                <a:gd name="T7" fmla="*/ 56 h 56"/>
                <a:gd name="T8" fmla="*/ 0 w 486"/>
                <a:gd name="T9" fmla="*/ 28 h 56"/>
                <a:gd name="T10" fmla="*/ 15 w 486"/>
                <a:gd name="T11" fmla="*/ 8 h 56"/>
                <a:gd name="T12" fmla="*/ 51 w 486"/>
                <a:gd name="T13" fmla="*/ 0 h 56"/>
                <a:gd name="T14" fmla="*/ 436 w 486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6" h="56">
                  <a:moveTo>
                    <a:pt x="436" y="0"/>
                  </a:moveTo>
                  <a:cubicBezTo>
                    <a:pt x="464" y="0"/>
                    <a:pt x="486" y="13"/>
                    <a:pt x="486" y="28"/>
                  </a:cubicBezTo>
                  <a:cubicBezTo>
                    <a:pt x="486" y="44"/>
                    <a:pt x="464" y="56"/>
                    <a:pt x="436" y="5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23" y="56"/>
                    <a:pt x="0" y="44"/>
                    <a:pt x="0" y="28"/>
                  </a:cubicBezTo>
                  <a:cubicBezTo>
                    <a:pt x="0" y="20"/>
                    <a:pt x="6" y="13"/>
                    <a:pt x="15" y="8"/>
                  </a:cubicBezTo>
                  <a:cubicBezTo>
                    <a:pt x="24" y="3"/>
                    <a:pt x="37" y="0"/>
                    <a:pt x="51" y="0"/>
                  </a:cubicBezTo>
                  <a:lnTo>
                    <a:pt x="4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5" name="Freeform 462"/>
            <p:cNvSpPr>
              <a:spLocks/>
            </p:cNvSpPr>
            <p:nvPr/>
          </p:nvSpPr>
          <p:spPr bwMode="auto">
            <a:xfrm>
              <a:off x="5368926" y="5576888"/>
              <a:ext cx="1470025" cy="211138"/>
            </a:xfrm>
            <a:custGeom>
              <a:avLst/>
              <a:gdLst>
                <a:gd name="T0" fmla="*/ 341 w 391"/>
                <a:gd name="T1" fmla="*/ 0 h 56"/>
                <a:gd name="T2" fmla="*/ 391 w 391"/>
                <a:gd name="T3" fmla="*/ 28 h 56"/>
                <a:gd name="T4" fmla="*/ 341 w 391"/>
                <a:gd name="T5" fmla="*/ 56 h 56"/>
                <a:gd name="T6" fmla="*/ 50 w 391"/>
                <a:gd name="T7" fmla="*/ 56 h 56"/>
                <a:gd name="T8" fmla="*/ 0 w 391"/>
                <a:gd name="T9" fmla="*/ 28 h 56"/>
                <a:gd name="T10" fmla="*/ 14 w 391"/>
                <a:gd name="T11" fmla="*/ 8 h 56"/>
                <a:gd name="T12" fmla="*/ 50 w 391"/>
                <a:gd name="T13" fmla="*/ 0 h 56"/>
                <a:gd name="T14" fmla="*/ 341 w 391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1" h="56">
                  <a:moveTo>
                    <a:pt x="341" y="0"/>
                  </a:moveTo>
                  <a:cubicBezTo>
                    <a:pt x="369" y="0"/>
                    <a:pt x="391" y="12"/>
                    <a:pt x="391" y="28"/>
                  </a:cubicBezTo>
                  <a:cubicBezTo>
                    <a:pt x="391" y="43"/>
                    <a:pt x="369" y="56"/>
                    <a:pt x="341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22" y="56"/>
                    <a:pt x="0" y="43"/>
                    <a:pt x="0" y="28"/>
                  </a:cubicBezTo>
                  <a:cubicBezTo>
                    <a:pt x="0" y="20"/>
                    <a:pt x="5" y="13"/>
                    <a:pt x="14" y="8"/>
                  </a:cubicBezTo>
                  <a:cubicBezTo>
                    <a:pt x="24" y="3"/>
                    <a:pt x="36" y="0"/>
                    <a:pt x="50" y="0"/>
                  </a:cubicBezTo>
                  <a:lnTo>
                    <a:pt x="3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6" name="Freeform 463"/>
            <p:cNvSpPr>
              <a:spLocks/>
            </p:cNvSpPr>
            <p:nvPr/>
          </p:nvSpPr>
          <p:spPr bwMode="auto">
            <a:xfrm>
              <a:off x="5556251" y="5895976"/>
              <a:ext cx="1090613" cy="211138"/>
            </a:xfrm>
            <a:custGeom>
              <a:avLst/>
              <a:gdLst>
                <a:gd name="T0" fmla="*/ 240 w 290"/>
                <a:gd name="T1" fmla="*/ 0 h 56"/>
                <a:gd name="T2" fmla="*/ 290 w 290"/>
                <a:gd name="T3" fmla="*/ 28 h 56"/>
                <a:gd name="T4" fmla="*/ 240 w 290"/>
                <a:gd name="T5" fmla="*/ 56 h 56"/>
                <a:gd name="T6" fmla="*/ 50 w 290"/>
                <a:gd name="T7" fmla="*/ 56 h 56"/>
                <a:gd name="T8" fmla="*/ 0 w 290"/>
                <a:gd name="T9" fmla="*/ 28 h 56"/>
                <a:gd name="T10" fmla="*/ 15 w 290"/>
                <a:gd name="T11" fmla="*/ 8 h 56"/>
                <a:gd name="T12" fmla="*/ 50 w 290"/>
                <a:gd name="T13" fmla="*/ 0 h 56"/>
                <a:gd name="T14" fmla="*/ 240 w 290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56">
                  <a:moveTo>
                    <a:pt x="240" y="0"/>
                  </a:moveTo>
                  <a:cubicBezTo>
                    <a:pt x="268" y="0"/>
                    <a:pt x="290" y="12"/>
                    <a:pt x="290" y="28"/>
                  </a:cubicBezTo>
                  <a:cubicBezTo>
                    <a:pt x="290" y="43"/>
                    <a:pt x="268" y="56"/>
                    <a:pt x="240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23" y="56"/>
                    <a:pt x="0" y="43"/>
                    <a:pt x="0" y="28"/>
                  </a:cubicBezTo>
                  <a:cubicBezTo>
                    <a:pt x="0" y="20"/>
                    <a:pt x="6" y="13"/>
                    <a:pt x="15" y="8"/>
                  </a:cubicBezTo>
                  <a:cubicBezTo>
                    <a:pt x="24" y="3"/>
                    <a:pt x="37" y="0"/>
                    <a:pt x="50" y="0"/>
                  </a:cubicBezTo>
                  <a:lnTo>
                    <a:pt x="2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7" name="Freeform 464"/>
            <p:cNvSpPr>
              <a:spLocks/>
            </p:cNvSpPr>
            <p:nvPr/>
          </p:nvSpPr>
          <p:spPr bwMode="auto">
            <a:xfrm>
              <a:off x="6286501" y="3416301"/>
              <a:ext cx="285750" cy="744538"/>
            </a:xfrm>
            <a:custGeom>
              <a:avLst/>
              <a:gdLst>
                <a:gd name="T0" fmla="*/ 76 w 76"/>
                <a:gd name="T1" fmla="*/ 41 h 198"/>
                <a:gd name="T2" fmla="*/ 76 w 76"/>
                <a:gd name="T3" fmla="*/ 158 h 198"/>
                <a:gd name="T4" fmla="*/ 25 w 76"/>
                <a:gd name="T5" fmla="*/ 198 h 198"/>
                <a:gd name="T6" fmla="*/ 0 w 76"/>
                <a:gd name="T7" fmla="*/ 198 h 198"/>
                <a:gd name="T8" fmla="*/ 0 w 76"/>
                <a:gd name="T9" fmla="*/ 0 h 198"/>
                <a:gd name="T10" fmla="*/ 25 w 76"/>
                <a:gd name="T11" fmla="*/ 0 h 198"/>
                <a:gd name="T12" fmla="*/ 76 w 76"/>
                <a:gd name="T13" fmla="*/ 4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98">
                  <a:moveTo>
                    <a:pt x="76" y="41"/>
                  </a:moveTo>
                  <a:cubicBezTo>
                    <a:pt x="76" y="158"/>
                    <a:pt x="76" y="158"/>
                    <a:pt x="76" y="158"/>
                  </a:cubicBezTo>
                  <a:cubicBezTo>
                    <a:pt x="76" y="180"/>
                    <a:pt x="53" y="198"/>
                    <a:pt x="25" y="198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53" y="0"/>
                    <a:pt x="76" y="18"/>
                    <a:pt x="76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8" name="Freeform 465"/>
            <p:cNvSpPr>
              <a:spLocks/>
            </p:cNvSpPr>
            <p:nvPr/>
          </p:nvSpPr>
          <p:spPr bwMode="auto">
            <a:xfrm>
              <a:off x="5948363" y="754063"/>
              <a:ext cx="307975" cy="658813"/>
            </a:xfrm>
            <a:custGeom>
              <a:avLst/>
              <a:gdLst>
                <a:gd name="T0" fmla="*/ 82 w 82"/>
                <a:gd name="T1" fmla="*/ 41 h 175"/>
                <a:gd name="T2" fmla="*/ 82 w 82"/>
                <a:gd name="T3" fmla="*/ 134 h 175"/>
                <a:gd name="T4" fmla="*/ 41 w 82"/>
                <a:gd name="T5" fmla="*/ 175 h 175"/>
                <a:gd name="T6" fmla="*/ 12 w 82"/>
                <a:gd name="T7" fmla="*/ 163 h 175"/>
                <a:gd name="T8" fmla="*/ 0 w 82"/>
                <a:gd name="T9" fmla="*/ 134 h 175"/>
                <a:gd name="T10" fmla="*/ 0 w 82"/>
                <a:gd name="T11" fmla="*/ 41 h 175"/>
                <a:gd name="T12" fmla="*/ 41 w 82"/>
                <a:gd name="T13" fmla="*/ 0 h 175"/>
                <a:gd name="T14" fmla="*/ 82 w 82"/>
                <a:gd name="T15" fmla="*/ 4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175">
                  <a:moveTo>
                    <a:pt x="82" y="41"/>
                  </a:moveTo>
                  <a:cubicBezTo>
                    <a:pt x="82" y="134"/>
                    <a:pt x="82" y="134"/>
                    <a:pt x="82" y="134"/>
                  </a:cubicBezTo>
                  <a:cubicBezTo>
                    <a:pt x="82" y="157"/>
                    <a:pt x="64" y="175"/>
                    <a:pt x="41" y="175"/>
                  </a:cubicBezTo>
                  <a:cubicBezTo>
                    <a:pt x="30" y="175"/>
                    <a:pt x="20" y="171"/>
                    <a:pt x="12" y="163"/>
                  </a:cubicBezTo>
                  <a:cubicBezTo>
                    <a:pt x="5" y="156"/>
                    <a:pt x="0" y="146"/>
                    <a:pt x="0" y="134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9" y="0"/>
                    <a:pt x="41" y="0"/>
                  </a:cubicBezTo>
                  <a:cubicBezTo>
                    <a:pt x="64" y="0"/>
                    <a:pt x="82" y="19"/>
                    <a:pt x="8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9" name="Freeform 466"/>
            <p:cNvSpPr>
              <a:spLocks/>
            </p:cNvSpPr>
            <p:nvPr/>
          </p:nvSpPr>
          <p:spPr bwMode="auto">
            <a:xfrm>
              <a:off x="5635626" y="2449513"/>
              <a:ext cx="285750" cy="744538"/>
            </a:xfrm>
            <a:custGeom>
              <a:avLst/>
              <a:gdLst>
                <a:gd name="T0" fmla="*/ 76 w 76"/>
                <a:gd name="T1" fmla="*/ 0 h 198"/>
                <a:gd name="T2" fmla="*/ 76 w 76"/>
                <a:gd name="T3" fmla="*/ 198 h 198"/>
                <a:gd name="T4" fmla="*/ 51 w 76"/>
                <a:gd name="T5" fmla="*/ 198 h 198"/>
                <a:gd name="T6" fmla="*/ 0 w 76"/>
                <a:gd name="T7" fmla="*/ 157 h 198"/>
                <a:gd name="T8" fmla="*/ 0 w 76"/>
                <a:gd name="T9" fmla="*/ 40 h 198"/>
                <a:gd name="T10" fmla="*/ 51 w 76"/>
                <a:gd name="T11" fmla="*/ 0 h 198"/>
                <a:gd name="T12" fmla="*/ 76 w 76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98">
                  <a:moveTo>
                    <a:pt x="76" y="0"/>
                  </a:moveTo>
                  <a:cubicBezTo>
                    <a:pt x="76" y="198"/>
                    <a:pt x="76" y="198"/>
                    <a:pt x="76" y="198"/>
                  </a:cubicBezTo>
                  <a:cubicBezTo>
                    <a:pt x="51" y="198"/>
                    <a:pt x="51" y="198"/>
                    <a:pt x="51" y="198"/>
                  </a:cubicBezTo>
                  <a:cubicBezTo>
                    <a:pt x="23" y="198"/>
                    <a:pt x="0" y="180"/>
                    <a:pt x="0" y="15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23" y="0"/>
                    <a:pt x="51" y="0"/>
                  </a:cubicBez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0" name="Freeform 467"/>
            <p:cNvSpPr>
              <a:spLocks/>
            </p:cNvSpPr>
            <p:nvPr/>
          </p:nvSpPr>
          <p:spPr bwMode="auto">
            <a:xfrm>
              <a:off x="3951288" y="1539876"/>
              <a:ext cx="571500" cy="587375"/>
            </a:xfrm>
            <a:custGeom>
              <a:avLst/>
              <a:gdLst>
                <a:gd name="T0" fmla="*/ 140 w 152"/>
                <a:gd name="T1" fmla="*/ 82 h 156"/>
                <a:gd name="T2" fmla="*/ 152 w 152"/>
                <a:gd name="T3" fmla="*/ 111 h 156"/>
                <a:gd name="T4" fmla="*/ 140 w 152"/>
                <a:gd name="T5" fmla="*/ 140 h 156"/>
                <a:gd name="T6" fmla="*/ 82 w 152"/>
                <a:gd name="T7" fmla="*/ 140 h 156"/>
                <a:gd name="T8" fmla="*/ 16 w 152"/>
                <a:gd name="T9" fmla="*/ 74 h 156"/>
                <a:gd name="T10" fmla="*/ 16 w 152"/>
                <a:gd name="T11" fmla="*/ 16 h 156"/>
                <a:gd name="T12" fmla="*/ 74 w 152"/>
                <a:gd name="T13" fmla="*/ 16 h 156"/>
                <a:gd name="T14" fmla="*/ 140 w 152"/>
                <a:gd name="T15" fmla="*/ 8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56">
                  <a:moveTo>
                    <a:pt x="140" y="82"/>
                  </a:moveTo>
                  <a:cubicBezTo>
                    <a:pt x="148" y="90"/>
                    <a:pt x="152" y="100"/>
                    <a:pt x="152" y="111"/>
                  </a:cubicBezTo>
                  <a:cubicBezTo>
                    <a:pt x="152" y="121"/>
                    <a:pt x="148" y="132"/>
                    <a:pt x="140" y="140"/>
                  </a:cubicBezTo>
                  <a:cubicBezTo>
                    <a:pt x="124" y="156"/>
                    <a:pt x="98" y="156"/>
                    <a:pt x="82" y="14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0" y="58"/>
                    <a:pt x="0" y="32"/>
                    <a:pt x="16" y="16"/>
                  </a:cubicBezTo>
                  <a:cubicBezTo>
                    <a:pt x="32" y="0"/>
                    <a:pt x="58" y="0"/>
                    <a:pt x="74" y="16"/>
                  </a:cubicBezTo>
                  <a:lnTo>
                    <a:pt x="14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1" name="Freeform 468"/>
            <p:cNvSpPr>
              <a:spLocks/>
            </p:cNvSpPr>
            <p:nvPr/>
          </p:nvSpPr>
          <p:spPr bwMode="auto">
            <a:xfrm>
              <a:off x="3294063" y="3122613"/>
              <a:ext cx="657225" cy="307975"/>
            </a:xfrm>
            <a:custGeom>
              <a:avLst/>
              <a:gdLst>
                <a:gd name="T0" fmla="*/ 134 w 175"/>
                <a:gd name="T1" fmla="*/ 0 h 82"/>
                <a:gd name="T2" fmla="*/ 175 w 175"/>
                <a:gd name="T3" fmla="*/ 41 h 82"/>
                <a:gd name="T4" fmla="*/ 134 w 175"/>
                <a:gd name="T5" fmla="*/ 82 h 82"/>
                <a:gd name="T6" fmla="*/ 41 w 175"/>
                <a:gd name="T7" fmla="*/ 82 h 82"/>
                <a:gd name="T8" fmla="*/ 0 w 175"/>
                <a:gd name="T9" fmla="*/ 41 h 82"/>
                <a:gd name="T10" fmla="*/ 12 w 175"/>
                <a:gd name="T11" fmla="*/ 12 h 82"/>
                <a:gd name="T12" fmla="*/ 41 w 175"/>
                <a:gd name="T13" fmla="*/ 0 h 82"/>
                <a:gd name="T14" fmla="*/ 134 w 175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82">
                  <a:moveTo>
                    <a:pt x="134" y="0"/>
                  </a:moveTo>
                  <a:cubicBezTo>
                    <a:pt x="156" y="0"/>
                    <a:pt x="175" y="19"/>
                    <a:pt x="175" y="41"/>
                  </a:cubicBezTo>
                  <a:cubicBezTo>
                    <a:pt x="175" y="64"/>
                    <a:pt x="156" y="82"/>
                    <a:pt x="134" y="82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18" y="82"/>
                    <a:pt x="0" y="64"/>
                    <a:pt x="0" y="41"/>
                  </a:cubicBezTo>
                  <a:cubicBezTo>
                    <a:pt x="0" y="30"/>
                    <a:pt x="4" y="20"/>
                    <a:pt x="12" y="12"/>
                  </a:cubicBezTo>
                  <a:cubicBezTo>
                    <a:pt x="19" y="5"/>
                    <a:pt x="29" y="0"/>
                    <a:pt x="41" y="0"/>
                  </a:cubicBezTo>
                  <a:lnTo>
                    <a:pt x="1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3763508" y="1317848"/>
            <a:ext cx="1584080" cy="137390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3" name="同心圆 236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4" name="椭圆 237"/>
            <p:cNvSpPr/>
            <p:nvPr/>
          </p:nvSpPr>
          <p:spPr>
            <a:xfrm>
              <a:off x="392113" y="760413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45" name="矩形 144"/>
          <p:cNvSpPr/>
          <p:nvPr/>
        </p:nvSpPr>
        <p:spPr>
          <a:xfrm>
            <a:off x="4016572" y="1615339"/>
            <a:ext cx="11145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3424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kumimoji="0" lang="zh-CN" altLang="en-US" sz="28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6" name="Rectangle 4"/>
          <p:cNvSpPr txBox="1">
            <a:spLocks noChangeArrowheads="1"/>
          </p:cNvSpPr>
          <p:nvPr/>
        </p:nvSpPr>
        <p:spPr bwMode="auto">
          <a:xfrm>
            <a:off x="3868595" y="1986159"/>
            <a:ext cx="137245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CATALOG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Arial"/>
              <a:ea typeface="微软雅黑"/>
              <a:cs typeface="+mj-cs"/>
            </a:endParaRPr>
          </a:p>
        </p:txBody>
      </p:sp>
      <p:sp>
        <p:nvSpPr>
          <p:cNvPr id="147" name="Rectangle 4"/>
          <p:cNvSpPr txBox="1">
            <a:spLocks noChangeArrowheads="1"/>
          </p:cNvSpPr>
          <p:nvPr/>
        </p:nvSpPr>
        <p:spPr bwMode="auto">
          <a:xfrm>
            <a:off x="686594" y="5051648"/>
            <a:ext cx="137245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j-cs"/>
              </a:rPr>
              <a:t>公司介绍</a:t>
            </a:r>
            <a:endParaRPr kumimoji="0" lang="zh-CN" altLang="en-US" sz="15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微软雅黑"/>
              <a:cs typeface="+mj-cs"/>
            </a:endParaRPr>
          </a:p>
        </p:txBody>
      </p:sp>
      <p:sp>
        <p:nvSpPr>
          <p:cNvPr id="148" name="Rectangle 4"/>
          <p:cNvSpPr txBox="1">
            <a:spLocks noChangeArrowheads="1"/>
          </p:cNvSpPr>
          <p:nvPr/>
        </p:nvSpPr>
        <p:spPr bwMode="auto">
          <a:xfrm>
            <a:off x="686594" y="5280248"/>
            <a:ext cx="137245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00" kern="0" dirty="0" smtClean="0">
                <a:latin typeface="Arial"/>
                <a:ea typeface="微软雅黑"/>
              </a:rPr>
              <a:t>COMPANY</a:t>
            </a:r>
            <a:endParaRPr kumimoji="0" lang="zh-CN" altLang="en-US" sz="9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49" name="Rectangle 4"/>
          <p:cNvSpPr txBox="1">
            <a:spLocks noChangeArrowheads="1"/>
          </p:cNvSpPr>
          <p:nvPr/>
        </p:nvSpPr>
        <p:spPr bwMode="auto">
          <a:xfrm>
            <a:off x="2286794" y="5051648"/>
            <a:ext cx="137245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j-cs"/>
              </a:rPr>
              <a:t>项目介绍</a:t>
            </a:r>
            <a:endParaRPr kumimoji="0" lang="zh-CN" altLang="en-US" sz="15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微软雅黑"/>
              <a:cs typeface="+mj-cs"/>
            </a:endParaRPr>
          </a:p>
        </p:txBody>
      </p:sp>
      <p:sp>
        <p:nvSpPr>
          <p:cNvPr id="150" name="Rectangle 4"/>
          <p:cNvSpPr txBox="1">
            <a:spLocks noChangeArrowheads="1"/>
          </p:cNvSpPr>
          <p:nvPr/>
        </p:nvSpPr>
        <p:spPr bwMode="auto">
          <a:xfrm>
            <a:off x="2286794" y="5280248"/>
            <a:ext cx="137245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00" kern="0" dirty="0" smtClean="0">
                <a:latin typeface="Arial"/>
                <a:ea typeface="微软雅黑"/>
              </a:rPr>
              <a:t>PROJECT</a:t>
            </a:r>
            <a:endParaRPr kumimoji="0" lang="zh-CN" altLang="en-US" sz="9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51" name="Rectangle 4"/>
          <p:cNvSpPr txBox="1">
            <a:spLocks noChangeArrowheads="1"/>
          </p:cNvSpPr>
          <p:nvPr/>
        </p:nvSpPr>
        <p:spPr bwMode="auto">
          <a:xfrm>
            <a:off x="3886994" y="5051648"/>
            <a:ext cx="137245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j-cs"/>
              </a:rPr>
              <a:t>产品运营</a:t>
            </a:r>
            <a:endParaRPr kumimoji="0" lang="zh-CN" altLang="en-US" sz="15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微软雅黑"/>
              <a:cs typeface="+mj-cs"/>
            </a:endParaRPr>
          </a:p>
        </p:txBody>
      </p:sp>
      <p:sp>
        <p:nvSpPr>
          <p:cNvPr id="152" name="Rectangle 4"/>
          <p:cNvSpPr txBox="1">
            <a:spLocks noChangeArrowheads="1"/>
          </p:cNvSpPr>
          <p:nvPr/>
        </p:nvSpPr>
        <p:spPr bwMode="auto">
          <a:xfrm>
            <a:off x="3886994" y="5280248"/>
            <a:ext cx="137245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00" kern="0" dirty="0" smtClean="0">
                <a:latin typeface="Arial"/>
                <a:ea typeface="微软雅黑"/>
              </a:rPr>
              <a:t>PRODUCT</a:t>
            </a:r>
            <a:endParaRPr kumimoji="0" lang="zh-CN" altLang="en-US" sz="9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53" name="Rectangle 4"/>
          <p:cNvSpPr txBox="1">
            <a:spLocks noChangeArrowheads="1"/>
          </p:cNvSpPr>
          <p:nvPr/>
        </p:nvSpPr>
        <p:spPr bwMode="auto">
          <a:xfrm>
            <a:off x="5487194" y="5051648"/>
            <a:ext cx="137245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j-cs"/>
              </a:rPr>
              <a:t>发展规划</a:t>
            </a:r>
            <a:endParaRPr kumimoji="0" lang="zh-CN" altLang="en-US" sz="15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微软雅黑"/>
              <a:cs typeface="+mj-cs"/>
            </a:endParaRPr>
          </a:p>
        </p:txBody>
      </p:sp>
      <p:sp>
        <p:nvSpPr>
          <p:cNvPr id="154" name="Rectangle 4"/>
          <p:cNvSpPr txBox="1">
            <a:spLocks noChangeArrowheads="1"/>
          </p:cNvSpPr>
          <p:nvPr/>
        </p:nvSpPr>
        <p:spPr bwMode="auto">
          <a:xfrm>
            <a:off x="5487194" y="5280248"/>
            <a:ext cx="137245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00" kern="0" dirty="0" smtClean="0">
                <a:latin typeface="Arial"/>
                <a:ea typeface="微软雅黑"/>
              </a:rPr>
              <a:t>DEVELOPMENT PLAN</a:t>
            </a:r>
            <a:endParaRPr kumimoji="0" lang="zh-CN" altLang="en-US" sz="9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55" name="Rectangle 4"/>
          <p:cNvSpPr txBox="1">
            <a:spLocks noChangeArrowheads="1"/>
          </p:cNvSpPr>
          <p:nvPr/>
        </p:nvSpPr>
        <p:spPr bwMode="auto">
          <a:xfrm>
            <a:off x="7162736" y="5051648"/>
            <a:ext cx="137245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j-cs"/>
              </a:rPr>
              <a:t>资本融资</a:t>
            </a:r>
            <a:endParaRPr kumimoji="0" lang="zh-CN" altLang="en-US" sz="15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微软雅黑"/>
              <a:cs typeface="+mj-cs"/>
            </a:endParaRPr>
          </a:p>
        </p:txBody>
      </p:sp>
      <p:sp>
        <p:nvSpPr>
          <p:cNvPr id="156" name="Rectangle 4"/>
          <p:cNvSpPr txBox="1">
            <a:spLocks noChangeArrowheads="1"/>
          </p:cNvSpPr>
          <p:nvPr/>
        </p:nvSpPr>
        <p:spPr bwMode="auto">
          <a:xfrm>
            <a:off x="7162736" y="5280248"/>
            <a:ext cx="137245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00" kern="0" dirty="0" smtClean="0">
                <a:latin typeface="Arial"/>
                <a:ea typeface="微软雅黑"/>
              </a:rPr>
              <a:t>FINANCING</a:t>
            </a:r>
            <a:endParaRPr kumimoji="0" lang="zh-CN" altLang="en-US" sz="9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微软雅黑"/>
            </a:endParaRPr>
          </a:p>
        </p:txBody>
      </p:sp>
      <p:cxnSp>
        <p:nvCxnSpPr>
          <p:cNvPr id="157" name="直接连接符 156"/>
          <p:cNvCxnSpPr/>
          <p:nvPr/>
        </p:nvCxnSpPr>
        <p:spPr>
          <a:xfrm>
            <a:off x="4573842" y="2691754"/>
            <a:ext cx="0" cy="378694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</a:ln>
          <a:effectLst/>
        </p:spPr>
      </p:cxnSp>
      <p:cxnSp>
        <p:nvCxnSpPr>
          <p:cNvPr id="158" name="直接连接符 157"/>
          <p:cNvCxnSpPr/>
          <p:nvPr/>
        </p:nvCxnSpPr>
        <p:spPr>
          <a:xfrm>
            <a:off x="1390199" y="3081465"/>
            <a:ext cx="6398269" cy="0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</a:ln>
          <a:effectLst/>
        </p:spPr>
      </p:cxnSp>
      <p:grpSp>
        <p:nvGrpSpPr>
          <p:cNvPr id="159" name="组合 158"/>
          <p:cNvGrpSpPr/>
          <p:nvPr/>
        </p:nvGrpSpPr>
        <p:grpSpPr>
          <a:xfrm>
            <a:off x="1307211" y="3083771"/>
            <a:ext cx="157798" cy="508792"/>
            <a:chOff x="7709522" y="2128667"/>
            <a:chExt cx="157798" cy="508792"/>
          </a:xfrm>
        </p:grpSpPr>
        <p:sp>
          <p:nvSpPr>
            <p:cNvPr id="160" name="六边形 159"/>
            <p:cNvSpPr/>
            <p:nvPr/>
          </p:nvSpPr>
          <p:spPr>
            <a:xfrm>
              <a:off x="7709522" y="2500070"/>
              <a:ext cx="157798" cy="137389"/>
            </a:xfrm>
            <a:prstGeom prst="hexagon">
              <a:avLst/>
            </a:prstGeom>
            <a:solidFill>
              <a:sysClr val="window" lastClr="FFFFFF"/>
            </a:solidFill>
            <a:ln w="28575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alatino Linotype"/>
                <a:ea typeface="宋体"/>
                <a:cs typeface="+mn-cs"/>
              </a:endParaRPr>
            </a:p>
          </p:txBody>
        </p:sp>
        <p:cxnSp>
          <p:nvCxnSpPr>
            <p:cNvPr id="161" name="直接连接符 160"/>
            <p:cNvCxnSpPr/>
            <p:nvPr/>
          </p:nvCxnSpPr>
          <p:spPr>
            <a:xfrm>
              <a:off x="7784211" y="2128667"/>
              <a:ext cx="0" cy="378694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</p:grpSp>
      <p:grpSp>
        <p:nvGrpSpPr>
          <p:cNvPr id="162" name="组合 161"/>
          <p:cNvGrpSpPr/>
          <p:nvPr/>
        </p:nvGrpSpPr>
        <p:grpSpPr>
          <a:xfrm>
            <a:off x="2913030" y="3084039"/>
            <a:ext cx="157798" cy="508792"/>
            <a:chOff x="7709522" y="2128667"/>
            <a:chExt cx="157798" cy="508792"/>
          </a:xfrm>
        </p:grpSpPr>
        <p:sp>
          <p:nvSpPr>
            <p:cNvPr id="163" name="六边形 162"/>
            <p:cNvSpPr/>
            <p:nvPr/>
          </p:nvSpPr>
          <p:spPr>
            <a:xfrm>
              <a:off x="7709522" y="2500070"/>
              <a:ext cx="157798" cy="137389"/>
            </a:xfrm>
            <a:prstGeom prst="hexagon">
              <a:avLst/>
            </a:prstGeom>
            <a:solidFill>
              <a:sysClr val="window" lastClr="FFFFFF"/>
            </a:solidFill>
            <a:ln w="28575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alatino Linotype"/>
                <a:ea typeface="宋体"/>
                <a:cs typeface="+mn-cs"/>
              </a:endParaRPr>
            </a:p>
          </p:txBody>
        </p:sp>
        <p:cxnSp>
          <p:nvCxnSpPr>
            <p:cNvPr id="164" name="直接连接符 163"/>
            <p:cNvCxnSpPr/>
            <p:nvPr/>
          </p:nvCxnSpPr>
          <p:spPr>
            <a:xfrm>
              <a:off x="7784211" y="2128667"/>
              <a:ext cx="0" cy="378694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</p:grpSp>
      <p:grpSp>
        <p:nvGrpSpPr>
          <p:cNvPr id="165" name="组合 164"/>
          <p:cNvGrpSpPr/>
          <p:nvPr/>
        </p:nvGrpSpPr>
        <p:grpSpPr>
          <a:xfrm>
            <a:off x="4497513" y="3081465"/>
            <a:ext cx="157798" cy="508792"/>
            <a:chOff x="7709522" y="2128667"/>
            <a:chExt cx="157798" cy="508792"/>
          </a:xfrm>
        </p:grpSpPr>
        <p:sp>
          <p:nvSpPr>
            <p:cNvPr id="166" name="六边形 165"/>
            <p:cNvSpPr/>
            <p:nvPr/>
          </p:nvSpPr>
          <p:spPr>
            <a:xfrm>
              <a:off x="7709522" y="2500070"/>
              <a:ext cx="157798" cy="137389"/>
            </a:xfrm>
            <a:prstGeom prst="hexagon">
              <a:avLst/>
            </a:prstGeom>
            <a:solidFill>
              <a:sysClr val="window" lastClr="FFFFFF"/>
            </a:solidFill>
            <a:ln w="28575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alatino Linotype"/>
                <a:ea typeface="宋体"/>
                <a:cs typeface="+mn-cs"/>
              </a:endParaRPr>
            </a:p>
          </p:txBody>
        </p:sp>
        <p:cxnSp>
          <p:nvCxnSpPr>
            <p:cNvPr id="167" name="直接连接符 166"/>
            <p:cNvCxnSpPr/>
            <p:nvPr/>
          </p:nvCxnSpPr>
          <p:spPr>
            <a:xfrm>
              <a:off x="7784211" y="2128667"/>
              <a:ext cx="0" cy="378694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</p:grpSp>
      <p:grpSp>
        <p:nvGrpSpPr>
          <p:cNvPr id="168" name="组合 167"/>
          <p:cNvGrpSpPr/>
          <p:nvPr/>
        </p:nvGrpSpPr>
        <p:grpSpPr>
          <a:xfrm>
            <a:off x="6103332" y="3081733"/>
            <a:ext cx="157798" cy="508792"/>
            <a:chOff x="7709522" y="2128667"/>
            <a:chExt cx="157798" cy="508792"/>
          </a:xfrm>
        </p:grpSpPr>
        <p:sp>
          <p:nvSpPr>
            <p:cNvPr id="169" name="六边形 168"/>
            <p:cNvSpPr/>
            <p:nvPr/>
          </p:nvSpPr>
          <p:spPr>
            <a:xfrm>
              <a:off x="7709522" y="2500070"/>
              <a:ext cx="157798" cy="137389"/>
            </a:xfrm>
            <a:prstGeom prst="hexagon">
              <a:avLst/>
            </a:prstGeom>
            <a:solidFill>
              <a:sysClr val="window" lastClr="FFFFFF"/>
            </a:solidFill>
            <a:ln w="28575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alatino Linotype"/>
                <a:ea typeface="宋体"/>
                <a:cs typeface="+mn-cs"/>
              </a:endParaRPr>
            </a:p>
          </p:txBody>
        </p:sp>
        <p:cxnSp>
          <p:nvCxnSpPr>
            <p:cNvPr id="170" name="直接连接符 169"/>
            <p:cNvCxnSpPr/>
            <p:nvPr/>
          </p:nvCxnSpPr>
          <p:spPr>
            <a:xfrm>
              <a:off x="7784211" y="2128667"/>
              <a:ext cx="0" cy="378694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</p:grpSp>
      <p:grpSp>
        <p:nvGrpSpPr>
          <p:cNvPr id="171" name="组合 170"/>
          <p:cNvGrpSpPr/>
          <p:nvPr/>
        </p:nvGrpSpPr>
        <p:grpSpPr>
          <a:xfrm>
            <a:off x="7724647" y="3084039"/>
            <a:ext cx="157798" cy="508792"/>
            <a:chOff x="7709522" y="2128667"/>
            <a:chExt cx="157798" cy="508792"/>
          </a:xfrm>
        </p:grpSpPr>
        <p:sp>
          <p:nvSpPr>
            <p:cNvPr id="172" name="六边形 171"/>
            <p:cNvSpPr/>
            <p:nvPr/>
          </p:nvSpPr>
          <p:spPr>
            <a:xfrm>
              <a:off x="7709522" y="2500070"/>
              <a:ext cx="157798" cy="137389"/>
            </a:xfrm>
            <a:prstGeom prst="hexagon">
              <a:avLst/>
            </a:prstGeom>
            <a:solidFill>
              <a:sysClr val="window" lastClr="FFFFFF"/>
            </a:solidFill>
            <a:ln w="28575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alatino Linotype"/>
                <a:ea typeface="宋体"/>
                <a:cs typeface="+mn-cs"/>
              </a:endParaRPr>
            </a:p>
          </p:txBody>
        </p:sp>
        <p:cxnSp>
          <p:nvCxnSpPr>
            <p:cNvPr id="173" name="直接连接符 172"/>
            <p:cNvCxnSpPr/>
            <p:nvPr/>
          </p:nvCxnSpPr>
          <p:spPr>
            <a:xfrm>
              <a:off x="7784211" y="2128667"/>
              <a:ext cx="0" cy="378694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000"/>
                            </p:stCondLst>
                            <p:childTnLst>
                              <p:par>
                                <p:cTn id="4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23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7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7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38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7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7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3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7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6800"/>
                            </p:stCondLst>
                            <p:childTnLst>
                              <p:par>
                                <p:cTn id="1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7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7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  <p:bldP spid="15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23214</TotalTime>
  <Words>185</Words>
  <Application>Microsoft Office PowerPoint</Application>
  <PresentationFormat>全屏显示(4:3)</PresentationFormat>
  <Paragraphs>34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1153</cp:revision>
  <dcterms:created xsi:type="dcterms:W3CDTF">2009-02-11T05:37:22Z</dcterms:created>
  <dcterms:modified xsi:type="dcterms:W3CDTF">2017-05-22T02:01:06Z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