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10" d="100"/>
          <a:sy n="110" d="100"/>
        </p:scale>
        <p:origin x="-54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前进箭头 1212"/>
          <p:cNvSpPr>
            <a:spLocks/>
          </p:cNvSpPr>
          <p:nvPr/>
        </p:nvSpPr>
        <p:spPr bwMode="auto">
          <a:xfrm>
            <a:off x="2566463" y="2031018"/>
            <a:ext cx="1797183" cy="355822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92088" y="459411"/>
              </a:cxn>
              <a:cxn ang="0">
                <a:pos x="0" y="918822"/>
              </a:cxn>
              <a:cxn ang="0">
                <a:pos x="0" y="0"/>
              </a:cxn>
            </a:cxnLst>
            <a:rect l="0" t="0" r="r" b="b"/>
            <a:pathLst>
              <a:path w="792088" h="918822">
                <a:moveTo>
                  <a:pt x="0" y="0"/>
                </a:moveTo>
                <a:lnTo>
                  <a:pt x="792088" y="459411"/>
                </a:lnTo>
                <a:lnTo>
                  <a:pt x="0" y="918822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85000"/>
              <a:lumOff val="15000"/>
              <a:alpha val="76000"/>
            </a:sysClr>
          </a:solidFill>
          <a:ln w="9525">
            <a:noFill/>
            <a:round/>
            <a:headEnd/>
            <a:tailEnd/>
          </a:ln>
          <a:effectLst>
            <a:outerShdw blurRad="355600" dist="190500" dir="5460000" algn="ctr" rotWithShape="0">
              <a:srgbClr val="000000">
                <a:alpha val="91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前进箭头 1212"/>
          <p:cNvSpPr>
            <a:spLocks/>
          </p:cNvSpPr>
          <p:nvPr/>
        </p:nvSpPr>
        <p:spPr bwMode="auto">
          <a:xfrm rot="10800000">
            <a:off x="776928" y="1294355"/>
            <a:ext cx="1797183" cy="355822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92088" y="459411"/>
              </a:cxn>
              <a:cxn ang="0">
                <a:pos x="0" y="918822"/>
              </a:cxn>
              <a:cxn ang="0">
                <a:pos x="0" y="0"/>
              </a:cxn>
            </a:cxnLst>
            <a:rect l="0" t="0" r="r" b="b"/>
            <a:pathLst>
              <a:path w="792088" h="918822">
                <a:moveTo>
                  <a:pt x="0" y="0"/>
                </a:moveTo>
                <a:lnTo>
                  <a:pt x="792088" y="459411"/>
                </a:lnTo>
                <a:lnTo>
                  <a:pt x="0" y="918822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70000"/>
            </a:srgbClr>
          </a:solidFill>
          <a:ln w="9525">
            <a:noFill/>
            <a:round/>
            <a:headEnd/>
            <a:tailEnd/>
          </a:ln>
          <a:effectLst>
            <a:outerShdw blurRad="355600" dist="190500" dir="5460000" algn="ctr" rotWithShape="0">
              <a:srgbClr val="000000">
                <a:alpha val="91000"/>
              </a:srgbClr>
            </a:outerShdw>
          </a:effec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34796" y="2710212"/>
            <a:ext cx="1031852" cy="726508"/>
          </a:xfrm>
          <a:prstGeom prst="rect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73927" y="3158006"/>
            <a:ext cx="1031852" cy="725893"/>
          </a:xfrm>
          <a:prstGeom prst="rect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文本框 5"/>
          <p:cNvSpPr txBox="1"/>
          <p:nvPr/>
        </p:nvSpPr>
        <p:spPr>
          <a:xfrm>
            <a:off x="1675519" y="2406791"/>
            <a:ext cx="817853" cy="85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94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9" name="文本框 6"/>
          <p:cNvSpPr txBox="1"/>
          <p:nvPr/>
        </p:nvSpPr>
        <p:spPr>
          <a:xfrm>
            <a:off x="2727227" y="3395484"/>
            <a:ext cx="817853" cy="85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94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30" name="文本框 7"/>
          <p:cNvSpPr txBox="1"/>
          <p:nvPr/>
        </p:nvSpPr>
        <p:spPr>
          <a:xfrm>
            <a:off x="1934910" y="3100898"/>
            <a:ext cx="1370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Contents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91349" y="1698350"/>
            <a:ext cx="2472055" cy="386789"/>
            <a:chOff x="6009180" y="1074340"/>
            <a:chExt cx="3302857" cy="516780"/>
          </a:xfrm>
        </p:grpSpPr>
        <p:sp>
          <p:nvSpPr>
            <p:cNvPr id="32" name="矩形 31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solidFill>
              <a:srgbClr val="C00000">
                <a:alpha val="70000"/>
              </a:srgbClr>
            </a:solidFill>
            <a:ln w="25400" cap="flat" cmpd="sng" algn="ctr">
              <a:noFill/>
              <a:prstDash val="solid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文本框 10"/>
            <p:cNvSpPr txBox="1"/>
            <p:nvPr/>
          </p:nvSpPr>
          <p:spPr>
            <a:xfrm>
              <a:off x="6323125" y="1098262"/>
              <a:ext cx="2857505" cy="492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kumimoji="0" lang="zh-CN" altLang="en-US" sz="1797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公司与团队介绍</a:t>
              </a:r>
              <a:endParaRPr kumimoji="0" lang="zh-CN" altLang="en-US" sz="1797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25613" y="2447346"/>
            <a:ext cx="2472055" cy="386789"/>
            <a:chOff x="6589390" y="2075054"/>
            <a:chExt cx="3302857" cy="516780"/>
          </a:xfrm>
        </p:grpSpPr>
        <p:sp>
          <p:nvSpPr>
            <p:cNvPr id="35" name="矩形 34"/>
            <p:cNvSpPr/>
            <p:nvPr/>
          </p:nvSpPr>
          <p:spPr>
            <a:xfrm>
              <a:off x="6589390" y="2075054"/>
              <a:ext cx="3302857" cy="502062"/>
            </a:xfrm>
            <a:prstGeom prst="rect">
              <a:avLst/>
            </a:prstGeom>
            <a:solidFill>
              <a:srgbClr val="C00000">
                <a:alpha val="70000"/>
              </a:srgbClr>
            </a:solidFill>
            <a:ln w="25400" cap="flat" cmpd="sng" algn="ctr">
              <a:noFill/>
              <a:prstDash val="solid"/>
            </a:ln>
            <a:effectLst>
              <a:outerShdw blurRad="177800" dist="76200" dir="5400000" algn="ctr" rotWithShape="0">
                <a:srgbClr val="000000">
                  <a:alpha val="9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文本框 13"/>
            <p:cNvSpPr txBox="1"/>
            <p:nvPr/>
          </p:nvSpPr>
          <p:spPr>
            <a:xfrm>
              <a:off x="6903335" y="2098976"/>
              <a:ext cx="1932275" cy="492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kumimoji="0" lang="zh-CN" altLang="en-US" sz="1797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  <a:endParaRPr kumimoji="0" lang="zh-CN" altLang="en-US" sz="1797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72353" y="3194115"/>
            <a:ext cx="2472055" cy="386789"/>
            <a:chOff x="7319877" y="3072796"/>
            <a:chExt cx="3302857" cy="516780"/>
          </a:xfrm>
        </p:grpSpPr>
        <p:sp>
          <p:nvSpPr>
            <p:cNvPr id="38" name="矩形 37"/>
            <p:cNvSpPr/>
            <p:nvPr/>
          </p:nvSpPr>
          <p:spPr>
            <a:xfrm>
              <a:off x="7319877" y="3072796"/>
              <a:ext cx="3302857" cy="502062"/>
            </a:xfrm>
            <a:prstGeom prst="rect">
              <a:avLst/>
            </a:prstGeom>
            <a:solidFill>
              <a:srgbClr val="C00000">
                <a:alpha val="7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dist="88900" dir="5400000" algn="ctr" rotWithShape="0">
                <a:srgbClr val="000000">
                  <a:alpha val="8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文本框 16"/>
            <p:cNvSpPr txBox="1"/>
            <p:nvPr/>
          </p:nvSpPr>
          <p:spPr>
            <a:xfrm>
              <a:off x="7633822" y="3096718"/>
              <a:ext cx="1932275" cy="492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 </a:t>
              </a:r>
              <a:r>
                <a:rPr kumimoji="0" lang="zh-CN" altLang="en-US" sz="1797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运营方法</a:t>
              </a:r>
              <a:endParaRPr kumimoji="0" lang="zh-CN" altLang="en-US" sz="1797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25613" y="3943109"/>
            <a:ext cx="2472055" cy="386789"/>
            <a:chOff x="6589390" y="4073510"/>
            <a:chExt cx="3302857" cy="516780"/>
          </a:xfrm>
        </p:grpSpPr>
        <p:sp>
          <p:nvSpPr>
            <p:cNvPr id="41" name="矩形 40"/>
            <p:cNvSpPr/>
            <p:nvPr/>
          </p:nvSpPr>
          <p:spPr>
            <a:xfrm>
              <a:off x="6589390" y="4073510"/>
              <a:ext cx="3302857" cy="502062"/>
            </a:xfrm>
            <a:prstGeom prst="rect">
              <a:avLst/>
            </a:prstGeom>
            <a:solidFill>
              <a:srgbClr val="C00000">
                <a:alpha val="70000"/>
              </a:srgbClr>
            </a:solidFill>
            <a:ln w="25400" cap="flat" cmpd="sng" algn="ctr">
              <a:noFill/>
              <a:prstDash val="solid"/>
            </a:ln>
            <a:effectLst>
              <a:outerShdw blurRad="152400" dist="63500" dir="5400000" algn="ctr" rotWithShape="0">
                <a:srgbClr val="000000">
                  <a:alpha val="8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文本框 19"/>
            <p:cNvSpPr txBox="1"/>
            <p:nvPr/>
          </p:nvSpPr>
          <p:spPr>
            <a:xfrm>
              <a:off x="6903335" y="4097432"/>
              <a:ext cx="2549096" cy="492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 </a:t>
              </a:r>
              <a:r>
                <a:rPr kumimoji="0" lang="zh-CN" altLang="en-US" sz="1797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发展战略目标</a:t>
              </a:r>
              <a:endParaRPr kumimoji="0" lang="zh-CN" altLang="en-US" sz="1797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91349" y="4689893"/>
            <a:ext cx="2472055" cy="386789"/>
            <a:chOff x="6009180" y="5071270"/>
            <a:chExt cx="3302857" cy="516780"/>
          </a:xfrm>
        </p:grpSpPr>
        <p:sp>
          <p:nvSpPr>
            <p:cNvPr id="44" name="矩形 43"/>
            <p:cNvSpPr/>
            <p:nvPr/>
          </p:nvSpPr>
          <p:spPr>
            <a:xfrm>
              <a:off x="6009180" y="5071270"/>
              <a:ext cx="3302857" cy="502062"/>
            </a:xfrm>
            <a:prstGeom prst="rect">
              <a:avLst/>
            </a:prstGeom>
            <a:solidFill>
              <a:srgbClr val="C00000">
                <a:alpha val="70000"/>
              </a:srgbClr>
            </a:solidFill>
            <a:ln w="25400" cap="flat" cmpd="sng" algn="ctr">
              <a:noFill/>
              <a:prstDash val="solid"/>
            </a:ln>
            <a:effectLst>
              <a:outerShdw blurRad="127000" dist="88900" dir="5400000" algn="ctr" rotWithShape="0">
                <a:srgbClr val="000000">
                  <a:alpha val="9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文本框 22"/>
            <p:cNvSpPr txBox="1"/>
            <p:nvPr/>
          </p:nvSpPr>
          <p:spPr>
            <a:xfrm>
              <a:off x="6323125" y="5095192"/>
              <a:ext cx="2857505" cy="492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97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kumimoji="0" lang="zh-CN" altLang="en-US" sz="1797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融资与资本运行</a:t>
              </a:r>
              <a:endParaRPr kumimoji="0" lang="zh-CN" altLang="en-US" sz="1797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23299</TotalTime>
  <Words>184</Words>
  <Application>Microsoft Office PowerPoint</Application>
  <PresentationFormat>全屏显示(4:3)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2017-05-20T06:55:57Z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